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797" r:id="rId2"/>
    <p:sldId id="613" r:id="rId3"/>
    <p:sldId id="707" r:id="rId4"/>
    <p:sldId id="792" r:id="rId5"/>
    <p:sldId id="637" r:id="rId6"/>
    <p:sldId id="638" r:id="rId7"/>
    <p:sldId id="639" r:id="rId8"/>
    <p:sldId id="640" r:id="rId9"/>
    <p:sldId id="642" r:id="rId10"/>
    <p:sldId id="725" r:id="rId11"/>
    <p:sldId id="724" r:id="rId12"/>
    <p:sldId id="723" r:id="rId13"/>
    <p:sldId id="643" r:id="rId14"/>
    <p:sldId id="708" r:id="rId15"/>
    <p:sldId id="711" r:id="rId16"/>
    <p:sldId id="713" r:id="rId17"/>
    <p:sldId id="712" r:id="rId18"/>
    <p:sldId id="648" r:id="rId19"/>
    <p:sldId id="684" r:id="rId20"/>
    <p:sldId id="714" r:id="rId21"/>
    <p:sldId id="794" r:id="rId22"/>
    <p:sldId id="706" r:id="rId23"/>
    <p:sldId id="715" r:id="rId24"/>
    <p:sldId id="719" r:id="rId25"/>
    <p:sldId id="718" r:id="rId26"/>
    <p:sldId id="720" r:id="rId27"/>
    <p:sldId id="722" r:id="rId28"/>
    <p:sldId id="717" r:id="rId29"/>
    <p:sldId id="671" r:id="rId30"/>
    <p:sldId id="742" r:id="rId31"/>
    <p:sldId id="741" r:id="rId32"/>
    <p:sldId id="743" r:id="rId33"/>
    <p:sldId id="666" r:id="rId34"/>
    <p:sldId id="670" r:id="rId35"/>
    <p:sldId id="744" r:id="rId36"/>
    <p:sldId id="669" r:id="rId37"/>
    <p:sldId id="667" r:id="rId38"/>
    <p:sldId id="705" r:id="rId39"/>
    <p:sldId id="672" r:id="rId40"/>
    <p:sldId id="781" r:id="rId41"/>
    <p:sldId id="787" r:id="rId42"/>
    <p:sldId id="753" r:id="rId43"/>
    <p:sldId id="791" r:id="rId44"/>
    <p:sldId id="798" r:id="rId45"/>
    <p:sldId id="673" r:id="rId46"/>
    <p:sldId id="763" r:id="rId47"/>
    <p:sldId id="676" r:id="rId48"/>
    <p:sldId id="678" r:id="rId49"/>
    <p:sldId id="679" r:id="rId50"/>
    <p:sldId id="680" r:id="rId51"/>
    <p:sldId id="674" r:id="rId52"/>
    <p:sldId id="788" r:id="rId53"/>
    <p:sldId id="789" r:id="rId54"/>
    <p:sldId id="790" r:id="rId55"/>
    <p:sldId id="735" r:id="rId56"/>
    <p:sldId id="736" r:id="rId57"/>
    <p:sldId id="696" r:id="rId58"/>
    <p:sldId id="697" r:id="rId59"/>
    <p:sldId id="698" r:id="rId60"/>
    <p:sldId id="699" r:id="rId61"/>
    <p:sldId id="700" r:id="rId62"/>
    <p:sldId id="701" r:id="rId63"/>
    <p:sldId id="702" r:id="rId64"/>
    <p:sldId id="746" r:id="rId65"/>
    <p:sldId id="747" r:id="rId66"/>
    <p:sldId id="748" r:id="rId67"/>
    <p:sldId id="749" r:id="rId68"/>
    <p:sldId id="750" r:id="rId69"/>
    <p:sldId id="751" r:id="rId70"/>
    <p:sldId id="752" r:id="rId71"/>
    <p:sldId id="793" r:id="rId72"/>
    <p:sldId id="745" r:id="rId73"/>
  </p:sldIdLst>
  <p:sldSz cx="9144000" cy="6858000" type="screen4x3"/>
  <p:notesSz cx="6858000" cy="987425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270" autoAdjust="0"/>
    <p:restoredTop sz="88796" autoAdjust="0"/>
  </p:normalViewPr>
  <p:slideViewPr>
    <p:cSldViewPr>
      <p:cViewPr varScale="1">
        <p:scale>
          <a:sx n="70" d="100"/>
          <a:sy n="70" d="100"/>
        </p:scale>
        <p:origin x="72" y="690"/>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190" y="-90"/>
      </p:cViewPr>
      <p:guideLst>
        <p:guide orient="horz" pos="311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2972547" cy="493792"/>
          </a:xfrm>
          <a:prstGeom prst="rect">
            <a:avLst/>
          </a:prstGeom>
        </p:spPr>
        <p:txBody>
          <a:bodyPr vert="horz" lIns="92177" tIns="46088" rIns="92177" bIns="46088"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3883853" y="1"/>
            <a:ext cx="2972547" cy="493792"/>
          </a:xfrm>
          <a:prstGeom prst="rect">
            <a:avLst/>
          </a:prstGeom>
        </p:spPr>
        <p:txBody>
          <a:bodyPr vert="horz" lIns="92177" tIns="46088" rIns="92177" bIns="46088" rtlCol="0"/>
          <a:lstStyle>
            <a:lvl1pPr algn="r">
              <a:defRPr sz="1300" smtClean="0"/>
            </a:lvl1pPr>
          </a:lstStyle>
          <a:p>
            <a:pPr>
              <a:defRPr/>
            </a:pPr>
            <a:fld id="{281D9DC7-60FB-481D-B360-7AA869485673}" type="datetimeFigureOut">
              <a:rPr lang="cs-CZ"/>
              <a:pPr>
                <a:defRPr/>
              </a:pPr>
              <a:t>26.02.2018</a:t>
            </a:fld>
            <a:endParaRPr lang="cs-CZ"/>
          </a:p>
        </p:txBody>
      </p:sp>
      <p:sp>
        <p:nvSpPr>
          <p:cNvPr id="5" name="Zástupný symbol pro číslo snímku 4"/>
          <p:cNvSpPr>
            <a:spLocks noGrp="1"/>
          </p:cNvSpPr>
          <p:nvPr>
            <p:ph type="sldNum" sz="quarter" idx="3"/>
          </p:nvPr>
        </p:nvSpPr>
        <p:spPr>
          <a:xfrm>
            <a:off x="3883853" y="9402339"/>
            <a:ext cx="2972547" cy="470323"/>
          </a:xfrm>
          <a:prstGeom prst="rect">
            <a:avLst/>
          </a:prstGeom>
        </p:spPr>
        <p:txBody>
          <a:bodyPr vert="horz" lIns="92177" tIns="46088" rIns="92177" bIns="46088"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2" y="9378871"/>
            <a:ext cx="2972547" cy="493791"/>
          </a:xfrm>
          <a:prstGeom prst="rect">
            <a:avLst/>
          </a:prstGeom>
        </p:spPr>
        <p:txBody>
          <a:bodyPr vert="horz" lIns="92177" tIns="46088" rIns="92177" bIns="46088"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1"/>
            <a:ext cx="2972547" cy="493792"/>
          </a:xfrm>
          <a:prstGeom prst="rect">
            <a:avLst/>
          </a:prstGeom>
        </p:spPr>
        <p:txBody>
          <a:bodyPr vert="horz" lIns="92177" tIns="46088" rIns="92177" bIns="46088"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3883853" y="1"/>
            <a:ext cx="2972547" cy="493792"/>
          </a:xfrm>
          <a:prstGeom prst="rect">
            <a:avLst/>
          </a:prstGeom>
        </p:spPr>
        <p:txBody>
          <a:bodyPr vert="horz" lIns="92177" tIns="46088" rIns="92177" bIns="46088"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26.02.2018</a:t>
            </a:fld>
            <a:endParaRPr lang="cs-CZ"/>
          </a:p>
        </p:txBody>
      </p:sp>
      <p:sp>
        <p:nvSpPr>
          <p:cNvPr id="4" name="Zástupný symbol pro obrázek snímku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2177" tIns="46088" rIns="92177" bIns="46088" rtlCol="0" anchor="ctr"/>
          <a:lstStyle/>
          <a:p>
            <a:pPr lvl="0"/>
            <a:endParaRPr lang="cs-CZ" noProof="0"/>
          </a:p>
        </p:txBody>
      </p:sp>
      <p:sp>
        <p:nvSpPr>
          <p:cNvPr id="5" name="Zástupný symbol pro poznámky 4"/>
          <p:cNvSpPr>
            <a:spLocks noGrp="1"/>
          </p:cNvSpPr>
          <p:nvPr>
            <p:ph type="body" sz="quarter" idx="3"/>
          </p:nvPr>
        </p:nvSpPr>
        <p:spPr>
          <a:xfrm>
            <a:off x="685482" y="4690229"/>
            <a:ext cx="5487040" cy="4444128"/>
          </a:xfrm>
          <a:prstGeom prst="rect">
            <a:avLst/>
          </a:prstGeom>
        </p:spPr>
        <p:txBody>
          <a:bodyPr vert="horz" lIns="92177" tIns="46088" rIns="92177" bIns="46088"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2" y="9378871"/>
            <a:ext cx="2972547" cy="493791"/>
          </a:xfrm>
          <a:prstGeom prst="rect">
            <a:avLst/>
          </a:prstGeom>
        </p:spPr>
        <p:txBody>
          <a:bodyPr vert="horz" lIns="92177" tIns="46088" rIns="92177" bIns="46088"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3883853" y="9378871"/>
            <a:ext cx="2972547" cy="493791"/>
          </a:xfrm>
          <a:prstGeom prst="rect">
            <a:avLst/>
          </a:prstGeom>
        </p:spPr>
        <p:txBody>
          <a:bodyPr vert="horz" lIns="92177" tIns="46088" rIns="92177" bIns="46088"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51995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5</a:t>
            </a:fld>
            <a:endParaRPr lang="cs-CZ" altLang="cs-CZ"/>
          </a:p>
        </p:txBody>
      </p:sp>
      <p:sp>
        <p:nvSpPr>
          <p:cNvPr id="130049" name="Rectangle 1"/>
          <p:cNvSpPr txBox="1">
            <a:spLocks noGrp="1" noRot="1" noChangeAspect="1" noChangeArrowheads="1"/>
          </p:cNvSpPr>
          <p:nvPr>
            <p:ph type="sldImg"/>
          </p:nvPr>
        </p:nvSpPr>
        <p:spPr bwMode="auto">
          <a:xfrm>
            <a:off x="962025" y="742950"/>
            <a:ext cx="493553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63835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10</a:t>
            </a:fld>
            <a:endParaRPr lang="cs-CZ"/>
          </a:p>
        </p:txBody>
      </p:sp>
    </p:spTree>
    <p:extLst>
      <p:ext uri="{BB962C8B-B14F-4D97-AF65-F5344CB8AC3E}">
        <p14:creationId xmlns:p14="http://schemas.microsoft.com/office/powerpoint/2010/main" val="190732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15</a:t>
            </a:fld>
            <a:endParaRPr lang="cs-CZ"/>
          </a:p>
        </p:txBody>
      </p:sp>
    </p:spTree>
    <p:extLst>
      <p:ext uri="{BB962C8B-B14F-4D97-AF65-F5344CB8AC3E}">
        <p14:creationId xmlns:p14="http://schemas.microsoft.com/office/powerpoint/2010/main" val="29713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16</a:t>
            </a:fld>
            <a:endParaRPr lang="cs-CZ"/>
          </a:p>
        </p:txBody>
      </p:sp>
    </p:spTree>
    <p:extLst>
      <p:ext uri="{BB962C8B-B14F-4D97-AF65-F5344CB8AC3E}">
        <p14:creationId xmlns:p14="http://schemas.microsoft.com/office/powerpoint/2010/main" val="364270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19</a:t>
            </a:fld>
            <a:endParaRPr lang="cs-CZ"/>
          </a:p>
        </p:txBody>
      </p:sp>
    </p:spTree>
    <p:extLst>
      <p:ext uri="{BB962C8B-B14F-4D97-AF65-F5344CB8AC3E}">
        <p14:creationId xmlns:p14="http://schemas.microsoft.com/office/powerpoint/2010/main" val="332016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5AA95C7-00E6-4327-BFB8-A0A683E93892}" type="slidenum">
              <a:rPr lang="cs-CZ" altLang="cs-CZ"/>
              <a:pPr/>
              <a:t>23</a:t>
            </a:fld>
            <a:endParaRPr lang="cs-CZ" altLang="cs-CZ"/>
          </a:p>
        </p:txBody>
      </p:sp>
      <p:sp>
        <p:nvSpPr>
          <p:cNvPr id="130049" name="Rectangle 1"/>
          <p:cNvSpPr txBox="1">
            <a:spLocks noGrp="1" noRot="1" noChangeAspect="1" noChangeArrowheads="1"/>
          </p:cNvSpPr>
          <p:nvPr>
            <p:ph type="sldImg"/>
          </p:nvPr>
        </p:nvSpPr>
        <p:spPr bwMode="auto">
          <a:xfrm>
            <a:off x="962025" y="742950"/>
            <a:ext cx="4935538"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686098" y="4690596"/>
            <a:ext cx="5485805" cy="4445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424" tIns="46212" rIns="92424" bIns="46212" anchor="ctr"/>
          <a:lstStyle/>
          <a:p>
            <a:endParaRPr lang="en-US" altLang="cs-CZ"/>
          </a:p>
        </p:txBody>
      </p:sp>
    </p:spTree>
    <p:extLst>
      <p:ext uri="{BB962C8B-B14F-4D97-AF65-F5344CB8AC3E}">
        <p14:creationId xmlns:p14="http://schemas.microsoft.com/office/powerpoint/2010/main" val="17843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30</a:t>
            </a:fld>
            <a:endParaRPr lang="cs-CZ"/>
          </a:p>
        </p:txBody>
      </p:sp>
    </p:spTree>
    <p:extLst>
      <p:ext uri="{BB962C8B-B14F-4D97-AF65-F5344CB8AC3E}">
        <p14:creationId xmlns:p14="http://schemas.microsoft.com/office/powerpoint/2010/main" val="1211661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ctrTitle"/>
          </p:nvPr>
        </p:nvSpPr>
        <p:spPr>
          <a:xfrm>
            <a:off x="504000" y="476672"/>
            <a:ext cx="5753925"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504000" y="3284984"/>
            <a:ext cx="5724184"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504000" y="5254005"/>
            <a:ext cx="5724184"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899592" y="6572250"/>
            <a:ext cx="5328592"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a:xfrm>
            <a:off x="899592" y="6572250"/>
            <a:ext cx="5112568" cy="285750"/>
          </a:xfrm>
        </p:spPr>
        <p:txBody>
          <a:bodyPr/>
          <a:lstStyle>
            <a:lvl1pPr>
              <a:defRPr/>
            </a:lvl1pPr>
          </a:lstStyle>
          <a:p>
            <a:r>
              <a:rPr lang="en-US"/>
              <a:t>| PV204 Smart cards</a:t>
            </a:r>
            <a:endParaRPr lang="cs-CZ"/>
          </a:p>
        </p:txBody>
      </p:sp>
    </p:spTree>
    <p:extLst>
      <p:ext uri="{BB962C8B-B14F-4D97-AF65-F5344CB8AC3E}">
        <p14:creationId xmlns:p14="http://schemas.microsoft.com/office/powerpoint/2010/main" val="398992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722313" y="263691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899592" y="6572250"/>
            <a:ext cx="4032448"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504000" y="1844824"/>
            <a:ext cx="3956248"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844824"/>
            <a:ext cx="40386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518864" y="1916832"/>
            <a:ext cx="4040188"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518864" y="2556594"/>
            <a:ext cx="4040188"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4706689" y="1916832"/>
            <a:ext cx="4041775"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706689" y="2556594"/>
            <a:ext cx="4041775"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3008313"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3575050" y="764704"/>
            <a:ext cx="5111750"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457200" y="1916831"/>
            <a:ext cx="3008313"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1792288" y="1052735"/>
            <a:ext cx="54864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503238" y="908720"/>
            <a:ext cx="82296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503238" y="1871663"/>
            <a:ext cx="82296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503238" y="6573838"/>
            <a:ext cx="396875"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899592" y="6572250"/>
            <a:ext cx="2895600" cy="285750"/>
          </a:xfrm>
          <a:prstGeom prst="rect">
            <a:avLst/>
          </a:prstGeom>
        </p:spPr>
        <p:txBody>
          <a:bodyPr vert="horz" lIns="0" tIns="0" rIns="0" bIns="0" rtlCol="0" anchor="ctr"/>
          <a:lstStyle>
            <a:lvl1pPr algn="l">
              <a:defRPr sz="1200">
                <a:solidFill>
                  <a:schemeClr val="bg1"/>
                </a:solidFill>
              </a:defRPr>
            </a:lvl1pPr>
          </a:lstStyle>
          <a:p>
            <a:r>
              <a:rPr lang="en-US"/>
              <a:t>| PV204 Smart cards</a:t>
            </a:r>
            <a:endParaRPr lang="cs-CZ" dirty="0"/>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5" r:id="rId11"/>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src.nist.gov/groups/STM/cmvp/documents/140-1/140val-all.htm"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techmeonline.com/most-used-smart-card-commands-ap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muni.cz/~xsvenda/jcsupport.html" TargetMode="External"/><Relationship Id="rId2" Type="http://schemas.openxmlformats.org/officeDocument/2006/relationships/hyperlink" Target="https://github.com/crocs-muni/JCAlgTest"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jcalgtest.org/"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lobalplatform.org/specificationscard.as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gilb/smart_card_TLS" TargetMode="External"/><Relationship Id="rId2" Type="http://schemas.openxmlformats.org/officeDocument/2006/relationships/hyperlink" Target="http://netsekure.org/2010/03/tls-overhea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www.hanno-langweg.de/hanno/research/scits01p.pdf" TargetMode="External"/><Relationship Id="rId2" Type="http://schemas.openxmlformats.org/officeDocument/2006/relationships/hyperlink" Target="http://www.cio.com/article/2429854/infrastructure/german-police--two-factor-authentication-failing.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hyperlink" Target="http://www.welivesecurity.com/2010/11/05/dr-zeus-the-bot-in-the-hat/" TargetMode="External"/><Relationship Id="rId2" Type="http://schemas.openxmlformats.org/officeDocument/2006/relationships/hyperlink" Target="http://www.welivesecurity.com/2012/06/05/smartcard-vulnerabilities-in-modern-banking-malware/"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www.secureworks.com/cyber-threat-intelligence/threats/zeu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68.xml.rels><?xml version="1.0" encoding="UTF-8" standalone="yes"?>
<Relationships xmlns="http://schemas.openxmlformats.org/package/2006/relationships"><Relationship Id="rId3" Type="http://schemas.openxmlformats.org/officeDocument/2006/relationships/hyperlink" Target="http://www.welivesecurity.com/2012/06/05/smartcard-vulnerabilities-in-modern-banking-malware/"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jpeg"/><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71.xml.rels><?xml version="1.0" encoding="UTF-8" standalone="yes"?>
<Relationships xmlns="http://schemas.openxmlformats.org/package/2006/relationships"><Relationship Id="rId2" Type="http://schemas.openxmlformats.org/officeDocument/2006/relationships/hyperlink" Target="https://eprint.iacr.org/2015/963.pdf" TargetMode="Externa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332298" y="1214437"/>
            <a:ext cx="6723979" cy="1404938"/>
          </a:xfrm>
        </p:spPr>
        <p:txBody>
          <a:bodyPr>
            <a:normAutofit/>
          </a:bodyPr>
          <a:lstStyle/>
          <a:p>
            <a:r>
              <a:rPr lang="en-US" altLang="en-US" dirty="0"/>
              <a:t>PV204 Security technologies</a:t>
            </a:r>
            <a:endParaRPr lang="cs-CZ" dirty="0"/>
          </a:p>
        </p:txBody>
      </p:sp>
      <p:sp>
        <p:nvSpPr>
          <p:cNvPr id="3075" name="Podnadpis 2"/>
          <p:cNvSpPr>
            <a:spLocks noGrp="1"/>
          </p:cNvSpPr>
          <p:nvPr>
            <p:ph type="subTitle" idx="1"/>
          </p:nvPr>
        </p:nvSpPr>
        <p:spPr>
          <a:xfrm>
            <a:off x="332296" y="3320655"/>
            <a:ext cx="8398166" cy="810815"/>
          </a:xfrm>
        </p:spPr>
        <p:txBody>
          <a:bodyPr>
            <a:normAutofit/>
          </a:bodyPr>
          <a:lstStyle/>
          <a:p>
            <a:r>
              <a:rPr lang="en-GB" dirty="0"/>
              <a:t>Introduction to smart cards as secure elements</a:t>
            </a:r>
          </a:p>
        </p:txBody>
      </p:sp>
      <p:sp>
        <p:nvSpPr>
          <p:cNvPr id="3076" name="Zástupný symbol pro text 3"/>
          <p:cNvSpPr>
            <a:spLocks noGrp="1"/>
          </p:cNvSpPr>
          <p:nvPr>
            <p:ph type="body" idx="10"/>
          </p:nvPr>
        </p:nvSpPr>
        <p:spPr>
          <a:xfrm>
            <a:off x="251520" y="5229572"/>
            <a:ext cx="8560184" cy="647700"/>
          </a:xfrm>
        </p:spPr>
        <p:txBody>
          <a:bodyPr/>
          <a:lstStyle/>
          <a:p>
            <a:r>
              <a:rPr lang="en-US" dirty="0"/>
              <a:t>Petr </a:t>
            </a:r>
            <a:r>
              <a:rPr lang="cs-CZ" dirty="0" err="1"/>
              <a:t>Švenda</a:t>
            </a:r>
            <a:r>
              <a:rPr lang="en-GB" dirty="0"/>
              <a:t> </a:t>
            </a:r>
          </a:p>
          <a:p>
            <a:endParaRPr lang="cs-CZ" sz="300" dirty="0"/>
          </a:p>
          <a:p>
            <a:r>
              <a:rPr lang="en-GB" i="1" dirty="0"/>
              <a:t>      </a:t>
            </a:r>
            <a:r>
              <a:rPr lang="cs-CZ" i="1" dirty="0"/>
              <a:t>svenda@fi.muni.cz</a:t>
            </a:r>
            <a:r>
              <a:rPr lang="en-GB" i="1" dirty="0"/>
              <a:t>        @</a:t>
            </a:r>
            <a:r>
              <a:rPr lang="en-GB" i="1" dirty="0" err="1"/>
              <a:t>rngsec</a:t>
            </a:r>
            <a:r>
              <a:rPr lang="en-GB" i="1" dirty="0"/>
              <a:t>      </a:t>
            </a:r>
          </a:p>
          <a:p>
            <a:r>
              <a:rPr lang="en-GB" dirty="0"/>
              <a:t>      https://crocs.fi.muni.cz/people/svenda</a:t>
            </a:r>
            <a:endParaRPr lang="en-GB" i="1" dirty="0"/>
          </a:p>
          <a:p>
            <a:r>
              <a:rPr lang="en-US" dirty="0"/>
              <a:t>Faculty of Informatics, Masaryk University</a:t>
            </a:r>
            <a:r>
              <a:rPr lang="cs-CZ" dirty="0"/>
              <a:t>, Czech Republic</a:t>
            </a:r>
          </a:p>
        </p:txBody>
      </p:sp>
      <p:pic>
        <p:nvPicPr>
          <p:cNvPr id="2" name="Obrázek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792" y="5188274"/>
            <a:ext cx="479636" cy="479636"/>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5299933"/>
            <a:ext cx="256319" cy="256319"/>
          </a:xfrm>
          <a:prstGeom prst="rect">
            <a:avLst/>
          </a:prstGeom>
        </p:spPr>
      </p:pic>
      <p:pic>
        <p:nvPicPr>
          <p:cNvPr id="4" name="Obrázek 3"/>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319524" y="5590592"/>
            <a:ext cx="283376" cy="283376"/>
          </a:xfrm>
          <a:prstGeom prst="rect">
            <a:avLst/>
          </a:prstGeom>
        </p:spPr>
      </p:pic>
    </p:spTree>
    <p:extLst>
      <p:ext uri="{BB962C8B-B14F-4D97-AF65-F5344CB8AC3E}">
        <p14:creationId xmlns:p14="http://schemas.microsoft.com/office/powerpoint/2010/main" val="602515229"/>
      </p:ext>
    </p:extLst>
  </p:cSld>
  <p:clrMapOvr>
    <a:masterClrMapping/>
  </p:clrMapOvr>
  <mc:AlternateContent xmlns:mc="http://schemas.openxmlformats.org/markup-compatibility/2006" xmlns:p14="http://schemas.microsoft.com/office/powerpoint/2010/main">
    <mc:Choice Requires="p14">
      <p:transition spd="slow" p14:dur="2000" advTm="11600"/>
    </mc:Choice>
    <mc:Fallback xmlns="">
      <p:transition spd="slow" advTm="116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pPr lvl="1"/>
            <a:r>
              <a:rPr lang="en-GB" dirty="0">
                <a:sym typeface="Symbol" panose="05050102010706020507" pitchFamily="18" charset="2"/>
              </a:rPr>
              <a:t>Contact vs. contactless</a:t>
            </a:r>
            <a:endParaRPr lang="en-GB" dirty="0"/>
          </a:p>
        </p:txBody>
      </p:sp>
      <p:sp>
        <p:nvSpPr>
          <p:cNvPr id="20" name="Zástupný symbol pro obsah 19"/>
          <p:cNvSpPr>
            <a:spLocks noGrp="1"/>
          </p:cNvSpPr>
          <p:nvPr>
            <p:ph idx="1"/>
          </p:nvPr>
        </p:nvSpPr>
        <p:spPr/>
        <p:txBody>
          <a:bodyPr/>
          <a:lstStyle/>
          <a:p>
            <a:r>
              <a:rPr lang="en-GB" dirty="0"/>
              <a:t>Contact cards (ISO7816-2)</a:t>
            </a:r>
          </a:p>
          <a:p>
            <a:pPr lvl="1"/>
            <a:r>
              <a:rPr lang="en-US" altLang="cs-CZ" dirty="0"/>
              <a:t>I/O data line, voltage and GND line </a:t>
            </a:r>
          </a:p>
          <a:p>
            <a:pPr lvl="1"/>
            <a:r>
              <a:rPr lang="en-US" altLang="cs-CZ" dirty="0"/>
              <a:t>clock line, reset lines</a:t>
            </a:r>
          </a:p>
          <a:p>
            <a:r>
              <a:rPr lang="en-US" altLang="cs-CZ" dirty="0"/>
              <a:t>Contactless cards</a:t>
            </a:r>
          </a:p>
          <a:p>
            <a:pPr lvl="1"/>
            <a:r>
              <a:rPr lang="en-US" altLang="cs-CZ" dirty="0"/>
              <a:t>ISO/IEC 14443 type A/B, radio at </a:t>
            </a:r>
            <a:r>
              <a:rPr lang="en-GB" dirty="0"/>
              <a:t>13.56 MHz</a:t>
            </a:r>
          </a:p>
          <a:p>
            <a:pPr lvl="1"/>
            <a:r>
              <a:rPr lang="en-US" altLang="cs-CZ" dirty="0"/>
              <a:t>Chip powered by current induced on antenna by reader</a:t>
            </a:r>
          </a:p>
          <a:p>
            <a:pPr lvl="1"/>
            <a:r>
              <a:rPr lang="en-US" altLang="cs-CZ" dirty="0"/>
              <a:t>Reader </a:t>
            </a:r>
            <a:r>
              <a:rPr lang="en-US" altLang="cs-CZ" dirty="0">
                <a:sym typeface="Symbol" panose="05050102010706020507" pitchFamily="18" charset="2"/>
              </a:rPr>
              <a:t> </a:t>
            </a:r>
            <a:r>
              <a:rPr lang="en-US" altLang="cs-CZ" dirty="0"/>
              <a:t>chip communication - relatively easy</a:t>
            </a:r>
          </a:p>
          <a:p>
            <a:pPr lvl="1"/>
            <a:r>
              <a:rPr lang="en-US" altLang="cs-CZ" dirty="0"/>
              <a:t>Chip</a:t>
            </a:r>
            <a:r>
              <a:rPr lang="en-US" altLang="cs-CZ" dirty="0">
                <a:sym typeface="Symbol" panose="05050102010706020507" pitchFamily="18" charset="2"/>
              </a:rPr>
              <a:t>  </a:t>
            </a:r>
            <a:r>
              <a:rPr lang="en-US" altLang="cs-CZ" dirty="0"/>
              <a:t>reader – dedicated circuits are charged, more power consumed, fluctuation detected by reader</a:t>
            </a:r>
          </a:p>
          <a:p>
            <a:pPr lvl="1"/>
            <a:r>
              <a:rPr lang="en-US" altLang="cs-CZ" dirty="0"/>
              <a:t>Multiple cards per single reader possible</a:t>
            </a:r>
          </a:p>
          <a:p>
            <a:pPr lvl="1"/>
            <a:endParaRPr lang="en-US" altLang="cs-CZ" dirty="0"/>
          </a:p>
          <a:p>
            <a:pPr lvl="1"/>
            <a:endParaRPr lang="en-US" altLang="cs-CZ" dirty="0"/>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427" y="1145155"/>
            <a:ext cx="1684530" cy="1662169"/>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3043759"/>
            <a:ext cx="1617971" cy="959996"/>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Tree>
    <p:extLst>
      <p:ext uri="{BB962C8B-B14F-4D97-AF65-F5344CB8AC3E}">
        <p14:creationId xmlns:p14="http://schemas.microsoft.com/office/powerpoint/2010/main" val="6781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altLang="cs-CZ"/>
              <a:t>Smart cards are used for…</a:t>
            </a:r>
          </a:p>
        </p:txBody>
      </p:sp>
      <p:sp>
        <p:nvSpPr>
          <p:cNvPr id="1199107" name="Rectangle 3"/>
          <p:cNvSpPr>
            <a:spLocks noGrp="1" noChangeArrowheads="1"/>
          </p:cNvSpPr>
          <p:nvPr>
            <p:ph type="body" idx="1"/>
          </p:nvPr>
        </p:nvSpPr>
        <p:spPr/>
        <p:txBody>
          <a:bodyPr/>
          <a:lstStyle/>
          <a:p>
            <a:r>
              <a:rPr lang="en-US" altLang="cs-CZ" dirty="0"/>
              <a:t>GSM SIM modules</a:t>
            </a:r>
          </a:p>
          <a:p>
            <a:r>
              <a:rPr lang="en-US" altLang="cs-CZ" dirty="0"/>
              <a:t>Digital signatures</a:t>
            </a:r>
          </a:p>
          <a:p>
            <a:r>
              <a:rPr lang="en-US" altLang="cs-CZ" dirty="0"/>
              <a:t>Bank payment card (EMV standard)</a:t>
            </a:r>
          </a:p>
          <a:p>
            <a:r>
              <a:rPr lang="en-US" altLang="cs-CZ" dirty="0"/>
              <a:t>System authentication</a:t>
            </a:r>
          </a:p>
          <a:p>
            <a:r>
              <a:rPr lang="en-US" altLang="cs-CZ" dirty="0"/>
              <a:t>Operations authorizations </a:t>
            </a:r>
          </a:p>
          <a:p>
            <a:r>
              <a:rPr lang="en-US" altLang="cs-CZ" dirty="0" err="1"/>
              <a:t>ePassports</a:t>
            </a:r>
            <a:endParaRPr lang="en-US" altLang="cs-CZ" dirty="0"/>
          </a:p>
          <a:p>
            <a:r>
              <a:rPr lang="en-US" altLang="cs-CZ" dirty="0"/>
              <a:t>Multimedia distribution (DRM)</a:t>
            </a:r>
          </a:p>
          <a:p>
            <a:r>
              <a:rPr lang="en-US" altLang="cs-CZ" dirty="0"/>
              <a:t>Secure storage and encryption device</a:t>
            </a:r>
          </a:p>
          <a:p>
            <a:r>
              <a:rPr lang="en-US" altLang="cs-CZ" dirty="0"/>
              <a:t>…</a:t>
            </a:r>
          </a:p>
        </p:txBody>
      </p:sp>
      <p:sp>
        <p:nvSpPr>
          <p:cNvPr id="5"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Tree>
    <p:extLst>
      <p:ext uri="{BB962C8B-B14F-4D97-AF65-F5344CB8AC3E}">
        <p14:creationId xmlns:p14="http://schemas.microsoft.com/office/powerpoint/2010/main" val="9115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4288" y="1890964"/>
            <a:ext cx="1803539" cy="1790508"/>
          </a:xfrm>
          <a:prstGeom prst="rect">
            <a:avLst/>
          </a:prstGeom>
        </p:spPr>
      </p:pic>
      <p:sp>
        <p:nvSpPr>
          <p:cNvPr id="2" name="Nadpis 1"/>
          <p:cNvSpPr>
            <a:spLocks noGrp="1"/>
          </p:cNvSpPr>
          <p:nvPr>
            <p:ph type="title"/>
          </p:nvPr>
        </p:nvSpPr>
        <p:spPr/>
        <p:txBody>
          <a:bodyPr/>
          <a:lstStyle/>
          <a:p>
            <a:r>
              <a:rPr lang="en-GB" dirty="0"/>
              <a:t>Smart card is highly protected device</a:t>
            </a:r>
          </a:p>
        </p:txBody>
      </p:sp>
      <p:sp>
        <p:nvSpPr>
          <p:cNvPr id="3" name="Zástupný symbol pro obsah 2"/>
          <p:cNvSpPr>
            <a:spLocks noGrp="1"/>
          </p:cNvSpPr>
          <p:nvPr>
            <p:ph idx="1"/>
          </p:nvPr>
        </p:nvSpPr>
        <p:spPr/>
        <p:txBody>
          <a:bodyPr/>
          <a:lstStyle/>
          <a:p>
            <a:pPr marL="342900" lvl="1" indent="-342900">
              <a:buClr>
                <a:srgbClr val="1E4485"/>
              </a:buClr>
              <a:buFont typeface="Arial" pitchFamily="34" charset="0"/>
              <a:buChar char="•"/>
            </a:pPr>
            <a:r>
              <a:rPr lang="en-GB" sz="2000" dirty="0"/>
              <a:t>Intended for physically unprotected environment</a:t>
            </a:r>
          </a:p>
          <a:p>
            <a:pPr lvl="1"/>
            <a:r>
              <a:rPr lang="en-GB" sz="1600" dirty="0"/>
              <a:t>NIST FIPS140-2 standard, security Level 4</a:t>
            </a:r>
          </a:p>
          <a:p>
            <a:pPr lvl="1"/>
            <a:r>
              <a:rPr lang="en-GB" sz="1600" dirty="0"/>
              <a:t>Common Criteria EAL4+/5+ </a:t>
            </a:r>
          </a:p>
          <a:p>
            <a:r>
              <a:rPr lang="en-GB" sz="2000" dirty="0"/>
              <a:t>Tamper protection</a:t>
            </a:r>
          </a:p>
          <a:p>
            <a:pPr lvl="1"/>
            <a:r>
              <a:rPr lang="en-GB" sz="1800" dirty="0"/>
              <a:t>Tamper-evidence (visible if physically manipulated)</a:t>
            </a:r>
          </a:p>
          <a:p>
            <a:pPr lvl="1"/>
            <a:r>
              <a:rPr lang="en-GB" sz="1800" dirty="0"/>
              <a:t>Tamper-resistance (can withstand physical attack)</a:t>
            </a:r>
          </a:p>
          <a:p>
            <a:pPr lvl="1"/>
            <a:r>
              <a:rPr lang="en-GB" sz="1800" dirty="0"/>
              <a:t>Tamper-response (erase keys…)</a:t>
            </a:r>
          </a:p>
          <a:p>
            <a:r>
              <a:rPr lang="en-GB" sz="2000" dirty="0"/>
              <a:t>Protection against side-channel attacks (</a:t>
            </a:r>
            <a:r>
              <a:rPr lang="en-GB" sz="2000" dirty="0" err="1"/>
              <a:t>power,EM,fault</a:t>
            </a:r>
            <a:r>
              <a:rPr lang="en-GB" sz="2000" dirty="0"/>
              <a:t>)</a:t>
            </a:r>
          </a:p>
          <a:p>
            <a:r>
              <a:rPr lang="en-GB" sz="2000" dirty="0"/>
              <a:t>Periodic tests of TRNG functionality</a:t>
            </a:r>
          </a:p>
          <a:p>
            <a:r>
              <a:rPr lang="en-GB" sz="2000" dirty="0"/>
              <a:t>Approved crypto algorithms and key management </a:t>
            </a:r>
          </a:p>
          <a:p>
            <a:r>
              <a:rPr lang="en-GB" sz="2000" dirty="0"/>
              <a:t>Limited interface, smaller trusted computing base (than usual)</a:t>
            </a:r>
          </a:p>
          <a:p>
            <a:pPr marL="342900" lvl="1" indent="-342900">
              <a:buClr>
                <a:srgbClr val="1E4485"/>
              </a:buClr>
              <a:buFont typeface="Arial" pitchFamily="34" charset="0"/>
              <a:buChar char="•"/>
            </a:pPr>
            <a:r>
              <a:rPr lang="en-GB" sz="1800" dirty="0">
                <a:hlinkClick r:id="rId3"/>
              </a:rPr>
              <a:t>http://csrc.nist.gov/groups/STM/cmvp/documents/140-1/140val-all.htm</a:t>
            </a:r>
            <a:endParaRPr lang="en-GB" sz="1800" dirty="0"/>
          </a:p>
          <a:p>
            <a:endParaRPr lang="en-GB" sz="20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extLst>
      <p:ext uri="{BB962C8B-B14F-4D97-AF65-F5344CB8AC3E}">
        <p14:creationId xmlns:p14="http://schemas.microsoft.com/office/powerpoint/2010/main" val="2718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p:txBody>
          <a:bodyPr/>
          <a:lstStyle/>
          <a:p>
            <a:r>
              <a:rPr lang="en-US" altLang="cs-CZ"/>
              <a:t>Main advantages of crypto smart cards</a:t>
            </a:r>
          </a:p>
        </p:txBody>
      </p:sp>
      <p:sp>
        <p:nvSpPr>
          <p:cNvPr id="1184771" name="Rectangle 3"/>
          <p:cNvSpPr>
            <a:spLocks noGrp="1" noChangeArrowheads="1"/>
          </p:cNvSpPr>
          <p:nvPr>
            <p:ph type="body" idx="1"/>
          </p:nvPr>
        </p:nvSpPr>
        <p:spPr/>
        <p:txBody>
          <a:bodyPr/>
          <a:lstStyle/>
          <a:p>
            <a:r>
              <a:rPr lang="en-US" altLang="cs-CZ" dirty="0"/>
              <a:t>High-level of security (CC EAL5+, FIPS 140-2)</a:t>
            </a:r>
          </a:p>
          <a:p>
            <a:r>
              <a:rPr lang="en-US" altLang="cs-CZ" dirty="0"/>
              <a:t>Fast cryptographic coprocessor</a:t>
            </a:r>
          </a:p>
          <a:p>
            <a:r>
              <a:rPr lang="en-US" altLang="cs-CZ" dirty="0"/>
              <a:t>Programmable secure execution environment</a:t>
            </a:r>
          </a:p>
          <a:p>
            <a:r>
              <a:rPr lang="en-US" altLang="cs-CZ" dirty="0"/>
              <a:t>Secure memory and storage</a:t>
            </a:r>
          </a:p>
          <a:p>
            <a:r>
              <a:rPr lang="en-US" altLang="cs-CZ" dirty="0"/>
              <a:t>On-card asymmetric key generation</a:t>
            </a:r>
          </a:p>
          <a:p>
            <a:r>
              <a:rPr lang="en-US" altLang="cs-CZ" dirty="0"/>
              <a:t>High-quality and very fast RNG </a:t>
            </a:r>
          </a:p>
          <a:p>
            <a:r>
              <a:rPr lang="en-US" altLang="cs-CZ" dirty="0"/>
              <a:t>Secure remote card control</a:t>
            </a:r>
          </a:p>
        </p:txBody>
      </p:sp>
      <p:sp>
        <p:nvSpPr>
          <p:cNvPr id="5"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93003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Smartcards in wider system</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14</a:t>
            </a:fld>
            <a:endParaRPr lang="cs-CZ" dirty="0"/>
          </a:p>
        </p:txBody>
      </p:sp>
    </p:spTree>
    <p:extLst>
      <p:ext uri="{BB962C8B-B14F-4D97-AF65-F5344CB8AC3E}">
        <p14:creationId xmlns:p14="http://schemas.microsoft.com/office/powerpoint/2010/main" val="193424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Big picture – terminal/reader and card</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grpSp>
        <p:nvGrpSpPr>
          <p:cNvPr id="9" name="Skupina 8"/>
          <p:cNvGrpSpPr/>
          <p:nvPr/>
        </p:nvGrpSpPr>
        <p:grpSpPr>
          <a:xfrm>
            <a:off x="6407444" y="2308584"/>
            <a:ext cx="1790700" cy="2843213"/>
            <a:chOff x="6732242" y="3729036"/>
            <a:chExt cx="1790700" cy="2843213"/>
          </a:xfrm>
        </p:grpSpPr>
        <p:pic>
          <p:nvPicPr>
            <p:cNvPr id="6" name="Picture 14"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205985" y="4255293"/>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0800000">
              <a:off x="7308304" y="4293096"/>
              <a:ext cx="485289" cy="477689"/>
            </a:xfrm>
            <a:prstGeom prst="rect">
              <a:avLst/>
            </a:prstGeom>
          </p:spPr>
        </p:pic>
      </p:grpSp>
      <p:pic>
        <p:nvPicPr>
          <p:cNvPr id="8" name="Picture 5" descr="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3" y="3388329"/>
            <a:ext cx="2991998" cy="2368665"/>
          </a:xfrm>
          <a:prstGeom prst="rect">
            <a:avLst/>
          </a:prstGeom>
          <a:noFill/>
          <a:extLst>
            <a:ext uri="{909E8E84-426E-40DD-AFC4-6F175D3DCCD1}">
              <a14:hiddenFill xmlns:a14="http://schemas.microsoft.com/office/drawing/2010/main">
                <a:solidFill>
                  <a:srgbClr val="FFFFFF"/>
                </a:solidFill>
              </a14:hiddenFill>
            </a:ext>
          </a:extLst>
        </p:spPr>
      </p:pic>
      <p:pic>
        <p:nvPicPr>
          <p:cNvPr id="11" name="Zástupný symbol pro obsah 10"/>
          <p:cNvPicPr>
            <a:picLocks noGrp="1" noChangeAspect="1"/>
          </p:cNvPicPr>
          <p:nvPr>
            <p:ph idx="1"/>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938544" flipV="1">
            <a:off x="2803885" y="3908107"/>
            <a:ext cx="2143125" cy="2143125"/>
          </a:xfrm>
        </p:spPr>
      </p:pic>
      <p:pic>
        <p:nvPicPr>
          <p:cNvPr id="12" name="Obrázek 11"/>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r="4078" b="20738"/>
          <a:stretch/>
        </p:blipFill>
        <p:spPr>
          <a:xfrm flipH="1">
            <a:off x="2147047" y="1451128"/>
            <a:ext cx="2862934" cy="2365695"/>
          </a:xfrm>
          <a:prstGeom prst="rect">
            <a:avLst/>
          </a:prstGeom>
        </p:spPr>
      </p:pic>
      <p:sp>
        <p:nvSpPr>
          <p:cNvPr id="14" name="Šrafovaná šipka doprava 13"/>
          <p:cNvSpPr/>
          <p:nvPr/>
        </p:nvSpPr>
        <p:spPr>
          <a:xfrm rot="11305636">
            <a:off x="4396931" y="3276976"/>
            <a:ext cx="2677461"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Šrafovaná šipka doprava 14"/>
          <p:cNvSpPr/>
          <p:nvPr/>
        </p:nvSpPr>
        <p:spPr>
          <a:xfrm rot="9664423">
            <a:off x="4592236" y="4298643"/>
            <a:ext cx="2541405" cy="428494"/>
          </a:xfrm>
          <a:prstGeom prst="stripedRightArrow">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2925472" y="5919663"/>
            <a:ext cx="5783956" cy="461665"/>
          </a:xfrm>
          <a:prstGeom prst="rect">
            <a:avLst/>
          </a:prstGeom>
          <a:noFill/>
        </p:spPr>
        <p:txBody>
          <a:bodyPr wrap="none" rtlCol="0">
            <a:spAutoFit/>
          </a:bodyPr>
          <a:lstStyle/>
          <a:p>
            <a:r>
              <a:rPr lang="en-US" sz="2400" dirty="0"/>
              <a:t>What principles and standards are used?</a:t>
            </a:r>
          </a:p>
        </p:txBody>
      </p:sp>
      <p:pic>
        <p:nvPicPr>
          <p:cNvPr id="17" name="Picture 5" descr="D:\Documents\Obrazky\ques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2547" y="5846948"/>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3707904" y="1556792"/>
            <a:ext cx="2735044" cy="461665"/>
          </a:xfrm>
          <a:prstGeom prst="rect">
            <a:avLst/>
          </a:prstGeom>
          <a:noFill/>
        </p:spPr>
        <p:txBody>
          <a:bodyPr wrap="none" rtlCol="0">
            <a:spAutoFit/>
          </a:bodyPr>
          <a:lstStyle/>
          <a:p>
            <a:r>
              <a:rPr lang="en-GB" sz="2400" dirty="0"/>
              <a:t>Merchant payment</a:t>
            </a:r>
          </a:p>
        </p:txBody>
      </p:sp>
      <p:sp>
        <p:nvSpPr>
          <p:cNvPr id="19" name="TextovéPole 18"/>
          <p:cNvSpPr txBox="1"/>
          <p:nvPr/>
        </p:nvSpPr>
        <p:spPr>
          <a:xfrm>
            <a:off x="220094" y="3051172"/>
            <a:ext cx="2395207" cy="461665"/>
          </a:xfrm>
          <a:prstGeom prst="rect">
            <a:avLst/>
          </a:prstGeom>
          <a:noFill/>
        </p:spPr>
        <p:txBody>
          <a:bodyPr wrap="none" rtlCol="0">
            <a:spAutoFit/>
          </a:bodyPr>
          <a:lstStyle/>
          <a:p>
            <a:r>
              <a:rPr lang="en-GB" sz="2400" dirty="0"/>
              <a:t>Digital signature</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spTree>
    <p:extLst>
      <p:ext uri="{BB962C8B-B14F-4D97-AF65-F5344CB8AC3E}">
        <p14:creationId xmlns:p14="http://schemas.microsoft.com/office/powerpoint/2010/main" val="145143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Big picture - components</a:t>
            </a:r>
            <a:endParaRPr lang="cs-CZ" altLang="cs-CZ" dirty="0"/>
          </a:p>
        </p:txBody>
      </p:sp>
      <p:sp>
        <p:nvSpPr>
          <p:cNvPr id="4" name="Zástupný symbol pro obsah 3"/>
          <p:cNvSpPr>
            <a:spLocks noGrp="1"/>
          </p:cNvSpPr>
          <p:nvPr>
            <p:ph idx="1"/>
          </p:nvPr>
        </p:nvSpPr>
        <p:spPr/>
        <p:txBody>
          <a:bodyPr/>
          <a:lstStyle/>
          <a:p>
            <a:r>
              <a:rPr lang="en-GB" dirty="0"/>
              <a:t>User application</a:t>
            </a:r>
          </a:p>
          <a:p>
            <a:pPr lvl="1"/>
            <a:r>
              <a:rPr lang="en-GB" dirty="0"/>
              <a:t>Merchant terminal GUI</a:t>
            </a:r>
          </a:p>
          <a:p>
            <a:pPr lvl="1"/>
            <a:r>
              <a:rPr lang="en-GB" dirty="0"/>
              <a:t>Banking transfer GUI </a:t>
            </a:r>
          </a:p>
          <a:p>
            <a:pPr lvl="1"/>
            <a:r>
              <a:rPr lang="en-GB" dirty="0"/>
              <a:t>Browser TLS </a:t>
            </a:r>
          </a:p>
          <a:p>
            <a:pPr lvl="1"/>
            <a:r>
              <a:rPr lang="en-GB" dirty="0"/>
              <a:t>…</a:t>
            </a:r>
          </a:p>
          <a:p>
            <a:r>
              <a:rPr lang="en-GB" dirty="0"/>
              <a:t>Card application</a:t>
            </a:r>
          </a:p>
          <a:p>
            <a:pPr lvl="1"/>
            <a:r>
              <a:rPr lang="en-GB" dirty="0"/>
              <a:t>EMV applet for payments</a:t>
            </a:r>
          </a:p>
          <a:p>
            <a:pPr lvl="1"/>
            <a:r>
              <a:rPr lang="en-GB" dirty="0"/>
              <a:t>SIM applet for GSM</a:t>
            </a:r>
          </a:p>
          <a:p>
            <a:pPr lvl="1"/>
            <a:r>
              <a:rPr lang="en-GB" dirty="0" err="1"/>
              <a:t>OpenPGP</a:t>
            </a:r>
            <a:r>
              <a:rPr lang="en-GB" dirty="0"/>
              <a:t> applet for PGP</a:t>
            </a:r>
          </a:p>
          <a:p>
            <a:pPr lvl="1"/>
            <a:r>
              <a:rPr lang="en-GB" dirty="0"/>
              <a:t>…</a:t>
            </a:r>
          </a:p>
        </p:txBody>
      </p:sp>
      <p:sp>
        <p:nvSpPr>
          <p:cNvPr id="16" name="Zástupný symbol pro zápatí 5"/>
          <p:cNvSpPr>
            <a:spLocks noGrp="1"/>
          </p:cNvSpPr>
          <p:nvPr>
            <p:ph type="ftr" sz="quarter" idx="3"/>
          </p:nvPr>
        </p:nvSpPr>
        <p:spPr/>
        <p:txBody>
          <a:bodyPr/>
          <a:lstStyle/>
          <a:p>
            <a:r>
              <a:rPr lang="en-US" altLang="cs-CZ"/>
              <a:t>| PV204 Smart cards</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99243" y="5602810"/>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08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spTree>
    <p:extLst>
      <p:ext uri="{BB962C8B-B14F-4D97-AF65-F5344CB8AC3E}">
        <p14:creationId xmlns:p14="http://schemas.microsoft.com/office/powerpoint/2010/main" val="39122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3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32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32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0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19" grpId="0" animBg="1"/>
      <p:bldP spid="1203220" grpId="0" animBg="1"/>
      <p:bldP spid="1203221" grpId="0" animBg="1"/>
      <p:bldP spid="12032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251520" y="6572250"/>
            <a:ext cx="2895600" cy="285750"/>
          </a:xfrm>
        </p:spPr>
        <p:txBody>
          <a:bodyPr/>
          <a:lstStyle/>
          <a:p>
            <a:r>
              <a:rPr lang="en-US"/>
              <a:t>| PV204 Smart cards</a:t>
            </a:r>
            <a:endParaRPr lang="cs-CZ" dirty="0"/>
          </a:p>
        </p:txBody>
      </p:sp>
      <p:sp>
        <p:nvSpPr>
          <p:cNvPr id="6" name="AutoShape 20"/>
          <p:cNvSpPr>
            <a:spLocks noChangeArrowheads="1"/>
          </p:cNvSpPr>
          <p:nvPr/>
        </p:nvSpPr>
        <p:spPr bwMode="auto">
          <a:xfrm>
            <a:off x="3147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858105" y="2116323"/>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832529" y="2765721"/>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3422822" y="3597908"/>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4661987"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3"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6190744"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3147120" y="382714"/>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832529"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2562881" y="4581128"/>
            <a:ext cx="4198211" cy="2324443"/>
            <a:chOff x="5552511" y="2941498"/>
            <a:chExt cx="2843213" cy="1790700"/>
          </a:xfrm>
        </p:grpSpPr>
        <p:pic>
          <p:nvPicPr>
            <p:cNvPr id="22" name="Picture 14" descr="blank_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1475656" y="4725144"/>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2771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a:t>
            </a:r>
            <a:r>
              <a:rPr lang="en-US" altLang="cs-CZ"/>
              <a:t>.NET</a:t>
            </a:r>
            <a:endParaRPr lang="cs-CZ" altLang="cs-CZ" b="0" dirty="0"/>
          </a:p>
        </p:txBody>
      </p:sp>
      <p:pic>
        <p:nvPicPr>
          <p:cNvPr id="27" name="Obrázek 26"/>
          <p:cNvPicPr>
            <a:picLocks noChangeAspect="1"/>
          </p:cNvPicPr>
          <p:nvPr/>
        </p:nvPicPr>
        <p:blipFill rotWithShape="1">
          <a:blip r:embed="rId5">
            <a:extLst>
              <a:ext uri="{28A0092B-C50C-407E-A947-70E740481C1C}">
                <a14:useLocalDpi xmlns:a14="http://schemas.microsoft.com/office/drawing/2010/main" val="0"/>
              </a:ext>
            </a:extLst>
          </a:blip>
          <a:srcRect l="2876" t="4851" r="45091" b="50000"/>
          <a:stretch/>
        </p:blipFill>
        <p:spPr>
          <a:xfrm>
            <a:off x="3592365" y="3924410"/>
            <a:ext cx="741033" cy="601215"/>
          </a:xfrm>
          <a:prstGeom prst="rect">
            <a:avLst/>
          </a:prstGeom>
        </p:spPr>
      </p:pic>
      <p:sp>
        <p:nvSpPr>
          <p:cNvPr id="11" name="AutoShape 20"/>
          <p:cNvSpPr>
            <a:spLocks noChangeArrowheads="1"/>
          </p:cNvSpPr>
          <p:nvPr/>
        </p:nvSpPr>
        <p:spPr bwMode="auto">
          <a:xfrm>
            <a:off x="2844899" y="3573016"/>
            <a:ext cx="3527301" cy="1042290"/>
          </a:xfrm>
          <a:prstGeom prst="flowChartAlternateProcess">
            <a:avLst/>
          </a:prstGeom>
          <a:solidFill>
            <a:schemeClr val="accent1">
              <a:alpha val="86000"/>
            </a:schemeClr>
          </a:solidFill>
          <a:ln w="25400">
            <a:solidFill>
              <a:srgbClr val="99CCFF"/>
            </a:solidFill>
            <a:miter lim="800000"/>
            <a:headEnd/>
            <a:tailEnd/>
          </a:ln>
          <a:effectLst/>
          <a:ex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4067944"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3851450"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3518133" y="5542041"/>
            <a:ext cx="1944687" cy="431800"/>
          </a:xfrm>
          <a:prstGeom prst="flowChartAlternateProcess">
            <a:avLst/>
          </a:prstGeom>
          <a:solidFill>
            <a:srgbClr val="00FF00">
              <a:alpha val="83000"/>
            </a:srgbClr>
          </a:solidFill>
          <a:ln w="25400">
            <a:solidFill>
              <a:srgbClr val="333333"/>
            </a:solidFill>
            <a:miter lim="800000"/>
            <a:headEnd/>
            <a:tailEnd/>
          </a:ln>
          <a:effectLst/>
          <a:ex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5958281" y="3591145"/>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Tree>
    <p:extLst>
      <p:ext uri="{BB962C8B-B14F-4D97-AF65-F5344CB8AC3E}">
        <p14:creationId xmlns:p14="http://schemas.microsoft.com/office/powerpoint/2010/main" val="28301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3204" name="Rectangle 4"/>
          <p:cNvSpPr>
            <a:spLocks noGrp="1" noChangeArrowheads="1"/>
          </p:cNvSpPr>
          <p:nvPr>
            <p:ph type="title"/>
          </p:nvPr>
        </p:nvSpPr>
        <p:spPr/>
        <p:txBody>
          <a:bodyPr/>
          <a:lstStyle/>
          <a:p>
            <a:r>
              <a:rPr lang="en-US" altLang="cs-CZ"/>
              <a:t>Main standards</a:t>
            </a:r>
            <a:endParaRPr lang="cs-CZ" altLang="cs-CZ" dirty="0"/>
          </a:p>
        </p:txBody>
      </p:sp>
      <p:sp>
        <p:nvSpPr>
          <p:cNvPr id="16" name="Zástupný symbol pro zápatí 5"/>
          <p:cNvSpPr>
            <a:spLocks noGrp="1"/>
          </p:cNvSpPr>
          <p:nvPr>
            <p:ph type="ftr" sz="quarter" idx="3"/>
          </p:nvPr>
        </p:nvSpPr>
        <p:spPr/>
        <p:txBody>
          <a:bodyPr/>
          <a:lstStyle/>
          <a:p>
            <a:r>
              <a:rPr lang="en-US" altLang="cs-CZ"/>
              <a:t>| PV204 Smart cards</a:t>
            </a:r>
            <a:endParaRPr lang="en-GB" altLang="cs-CZ"/>
          </a:p>
        </p:txBody>
      </p:sp>
      <p:pic>
        <p:nvPicPr>
          <p:cNvPr id="1203212" name="Picture 12" descr="server"/>
          <p:cNvPicPr>
            <a:picLocks noChangeAspect="1" noChangeArrowheads="1"/>
          </p:cNvPicPr>
          <p:nvPr/>
        </p:nvPicPr>
        <p:blipFill>
          <a:blip r:embed="rId2">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45250"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a:t>
            </a:r>
            <a:endParaRPr lang="cs-CZ" altLang="cs-CZ" b="0" dirty="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08260" y="4365104"/>
            <a:ext cx="1979638"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I/O manager</a:t>
            </a:r>
            <a:endParaRPr lang="cs-CZ" altLang="cs-CZ" b="0" dirty="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contact(less)</a:t>
            </a:r>
          </a:p>
          <a:p>
            <a:pPr algn="ctr"/>
            <a:r>
              <a:rPr lang="en-US" altLang="cs-CZ" b="0" dirty="0"/>
              <a:t>transmission</a:t>
            </a:r>
            <a:endParaRPr lang="cs-CZ" altLang="cs-CZ" b="0" dirty="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1203205" name="Rectangle 5"/>
          <p:cNvSpPr>
            <a:spLocks noGrp="1" noChangeArrowheads="1"/>
          </p:cNvSpPr>
          <p:nvPr>
            <p:ph type="body" idx="1"/>
          </p:nvPr>
        </p:nvSpPr>
        <p:spPr/>
        <p:txBody>
          <a:bodyPr/>
          <a:lstStyle/>
          <a:p>
            <a:r>
              <a:rPr lang="en-US" altLang="cs-CZ" sz="2000" dirty="0"/>
              <a:t>ISO7816 1-4</a:t>
            </a:r>
          </a:p>
          <a:p>
            <a:pPr lvl="1"/>
            <a:r>
              <a:rPr lang="en-US" altLang="cs-CZ" sz="1800" dirty="0"/>
              <a:t>Card physical properties ISO7816-1</a:t>
            </a:r>
          </a:p>
          <a:p>
            <a:pPr lvl="1"/>
            <a:r>
              <a:rPr lang="en-US" altLang="cs-CZ" sz="1800" dirty="0"/>
              <a:t>Physical layer communication protocol ISO7816-2-3</a:t>
            </a:r>
          </a:p>
          <a:p>
            <a:pPr lvl="1"/>
            <a:r>
              <a:rPr lang="en-US" altLang="cs-CZ" sz="1800" dirty="0"/>
              <a:t>Data packet format (APDU)</a:t>
            </a:r>
            <a:endParaRPr lang="cs-CZ" altLang="cs-CZ" sz="1800" dirty="0"/>
          </a:p>
          <a:p>
            <a:r>
              <a:rPr lang="en-US" altLang="cs-CZ" sz="2000" dirty="0"/>
              <a:t>PC/SC, PC/</a:t>
            </a:r>
            <a:r>
              <a:rPr lang="en-US" altLang="cs-CZ" sz="2000" dirty="0" err="1"/>
              <a:t>SCLite</a:t>
            </a:r>
            <a:r>
              <a:rPr lang="en-US" altLang="cs-CZ" sz="2000" dirty="0"/>
              <a:t> (host side)</a:t>
            </a:r>
          </a:p>
          <a:p>
            <a:pPr lvl="1"/>
            <a:r>
              <a:rPr lang="en-US" altLang="cs-CZ" sz="1800" dirty="0"/>
              <a:t>Readers/cards management</a:t>
            </a:r>
          </a:p>
          <a:p>
            <a:pPr lvl="1"/>
            <a:r>
              <a:rPr lang="en-US" altLang="cs-CZ" sz="1800" dirty="0"/>
              <a:t>Transmission of logical APDU packets</a:t>
            </a:r>
          </a:p>
          <a:p>
            <a:pPr lvl="1"/>
            <a:r>
              <a:rPr lang="en-GB" sz="1800" dirty="0"/>
              <a:t>C/C# </a:t>
            </a:r>
            <a:r>
              <a:rPr lang="en-GB" sz="1800" dirty="0" err="1"/>
              <a:t>WinSCard.h</a:t>
            </a:r>
            <a:r>
              <a:rPr lang="en-GB" sz="1800" dirty="0"/>
              <a:t>, Java </a:t>
            </a:r>
            <a:r>
              <a:rPr lang="en-US" altLang="cs-CZ" sz="1800" dirty="0" err="1"/>
              <a:t>java.smartcardio</a:t>
            </a:r>
            <a:r>
              <a:rPr lang="en-US" altLang="cs-CZ" sz="1800" dirty="0"/>
              <a:t>.*, Python </a:t>
            </a:r>
            <a:r>
              <a:rPr lang="en-US" altLang="cs-CZ" sz="1800" dirty="0" err="1"/>
              <a:t>pyscard</a:t>
            </a:r>
            <a:endParaRPr lang="en-US" altLang="cs-CZ" sz="1800" dirty="0"/>
          </a:p>
          <a:p>
            <a:r>
              <a:rPr lang="en-US" altLang="cs-CZ" sz="2000" dirty="0"/>
              <a:t>PKCS#11 </a:t>
            </a:r>
          </a:p>
          <a:p>
            <a:pPr lvl="1"/>
            <a:r>
              <a:rPr lang="en-US" altLang="cs-CZ" sz="1800" dirty="0"/>
              <a:t>standardized interface on host side</a:t>
            </a:r>
          </a:p>
          <a:p>
            <a:pPr lvl="1"/>
            <a:r>
              <a:rPr lang="en-US" altLang="cs-CZ" sz="1800" dirty="0"/>
              <a:t>card can be proprietary</a:t>
            </a:r>
          </a:p>
          <a:p>
            <a:r>
              <a:rPr lang="en-US" altLang="cs-CZ" sz="2000" dirty="0" err="1"/>
              <a:t>GlobalPlatform</a:t>
            </a:r>
            <a:endParaRPr lang="en-US" altLang="cs-CZ" sz="2000" dirty="0"/>
          </a:p>
          <a:p>
            <a:pPr lvl="1"/>
            <a:r>
              <a:rPr lang="en-US" altLang="cs-CZ" sz="1800" dirty="0"/>
              <a:t>remote card management interface</a:t>
            </a:r>
          </a:p>
          <a:p>
            <a:pPr lvl="1"/>
            <a:r>
              <a:rPr lang="en-US" altLang="cs-CZ" sz="1800" dirty="0"/>
              <a:t>secure installation of applications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spTree>
    <p:extLst>
      <p:ext uri="{BB962C8B-B14F-4D97-AF65-F5344CB8AC3E}">
        <p14:creationId xmlns:p14="http://schemas.microsoft.com/office/powerpoint/2010/main" val="1301988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320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320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32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320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320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0320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032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1203212" name="Picture 12"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6159500" y="260350"/>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03213" name="Line 13"/>
          <p:cNvSpPr>
            <a:spLocks noChangeShapeType="1"/>
          </p:cNvSpPr>
          <p:nvPr/>
        </p:nvSpPr>
        <p:spPr bwMode="auto">
          <a:xfrm>
            <a:off x="5292725" y="2997200"/>
            <a:ext cx="34925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203214" name="Picture 14" descr="blank_card"/>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940425" y="4581525"/>
            <a:ext cx="2843213" cy="1790700"/>
          </a:xfrm>
          <a:prstGeom prst="rect">
            <a:avLst/>
          </a:prstGeom>
          <a:noFill/>
          <a:extLst>
            <a:ext uri="{909E8E84-426E-40DD-AFC4-6F175D3DCCD1}">
              <a14:hiddenFill xmlns:a14="http://schemas.microsoft.com/office/drawing/2010/main">
                <a:solidFill>
                  <a:srgbClr val="FFFFFF"/>
                </a:solidFill>
              </a14:hiddenFill>
            </a:ext>
          </a:extLst>
        </p:spPr>
      </p:pic>
      <p:sp>
        <p:nvSpPr>
          <p:cNvPr id="1203215" name="AutoShape 15"/>
          <p:cNvSpPr>
            <a:spLocks noChangeArrowheads="1"/>
          </p:cNvSpPr>
          <p:nvPr/>
        </p:nvSpPr>
        <p:spPr bwMode="auto">
          <a:xfrm>
            <a:off x="6227763" y="836613"/>
            <a:ext cx="2232025" cy="57626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User application</a:t>
            </a:r>
          </a:p>
        </p:txBody>
      </p:sp>
      <p:sp>
        <p:nvSpPr>
          <p:cNvPr id="1203216" name="AutoShape 16"/>
          <p:cNvSpPr>
            <a:spLocks noChangeArrowheads="1"/>
          </p:cNvSpPr>
          <p:nvPr/>
        </p:nvSpPr>
        <p:spPr bwMode="auto">
          <a:xfrm>
            <a:off x="6445250" y="558958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OS</a:t>
            </a:r>
            <a:endParaRPr lang="cs-CZ" altLang="cs-CZ" b="0"/>
          </a:p>
        </p:txBody>
      </p:sp>
      <p:sp>
        <p:nvSpPr>
          <p:cNvPr id="1203217" name="AutoShape 17"/>
          <p:cNvSpPr>
            <a:spLocks noChangeArrowheads="1"/>
          </p:cNvSpPr>
          <p:nvPr/>
        </p:nvSpPr>
        <p:spPr bwMode="auto">
          <a:xfrm>
            <a:off x="6443663" y="5056188"/>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application</a:t>
            </a:r>
            <a:endParaRPr lang="cs-CZ" altLang="cs-CZ" b="0"/>
          </a:p>
        </p:txBody>
      </p:sp>
      <p:sp>
        <p:nvSpPr>
          <p:cNvPr id="1203218" name="AutoShape 18"/>
          <p:cNvSpPr>
            <a:spLocks noChangeArrowheads="1"/>
          </p:cNvSpPr>
          <p:nvPr/>
        </p:nvSpPr>
        <p:spPr bwMode="auto">
          <a:xfrm>
            <a:off x="7235825" y="1268413"/>
            <a:ext cx="287338" cy="3960812"/>
          </a:xfrm>
          <a:prstGeom prst="upDownArrow">
            <a:avLst>
              <a:gd name="adj1" fmla="val 50000"/>
              <a:gd name="adj2" fmla="val 275690"/>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03219" name="AutoShape 19"/>
          <p:cNvSpPr>
            <a:spLocks noChangeArrowheads="1"/>
          </p:cNvSpPr>
          <p:nvPr/>
        </p:nvSpPr>
        <p:spPr bwMode="auto">
          <a:xfrm>
            <a:off x="6480175" y="4364038"/>
            <a:ext cx="1871663"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Card I/O manager</a:t>
            </a:r>
            <a:endParaRPr lang="cs-CZ" altLang="cs-CZ" b="0"/>
          </a:p>
        </p:txBody>
      </p:sp>
      <p:sp>
        <p:nvSpPr>
          <p:cNvPr id="1203220" name="AutoShape 20"/>
          <p:cNvSpPr>
            <a:spLocks noChangeArrowheads="1"/>
          </p:cNvSpPr>
          <p:nvPr/>
        </p:nvSpPr>
        <p:spPr bwMode="auto">
          <a:xfrm>
            <a:off x="6443663" y="3213100"/>
            <a:ext cx="1871662" cy="7921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contact(less)</a:t>
            </a:r>
          </a:p>
          <a:p>
            <a:pPr algn="ctr"/>
            <a:r>
              <a:rPr lang="en-US" altLang="cs-CZ" b="0"/>
              <a:t>transmission</a:t>
            </a:r>
            <a:endParaRPr lang="cs-CZ" altLang="cs-CZ" b="0"/>
          </a:p>
        </p:txBody>
      </p:sp>
      <p:sp>
        <p:nvSpPr>
          <p:cNvPr id="1203221" name="AutoShape 21"/>
          <p:cNvSpPr>
            <a:spLocks noChangeArrowheads="1"/>
          </p:cNvSpPr>
          <p:nvPr/>
        </p:nvSpPr>
        <p:spPr bwMode="auto">
          <a:xfrm>
            <a:off x="6084888" y="1628775"/>
            <a:ext cx="2663825" cy="576263"/>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OS smart card API </a:t>
            </a:r>
            <a:endParaRPr lang="cs-CZ" altLang="cs-CZ" b="0"/>
          </a:p>
        </p:txBody>
      </p:sp>
      <p:sp>
        <p:nvSpPr>
          <p:cNvPr id="1203222" name="AutoShape 22"/>
          <p:cNvSpPr>
            <a:spLocks noChangeArrowheads="1"/>
          </p:cNvSpPr>
          <p:nvPr/>
        </p:nvSpPr>
        <p:spPr bwMode="auto">
          <a:xfrm>
            <a:off x="6084888" y="2347913"/>
            <a:ext cx="2663825" cy="576262"/>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smart card reader </a:t>
            </a:r>
            <a:endParaRPr lang="cs-CZ" altLang="cs-CZ" b="0"/>
          </a:p>
        </p:txBody>
      </p:sp>
      <p:sp>
        <p:nvSpPr>
          <p:cNvPr id="2" name="Obdélník 1"/>
          <p:cNvSpPr/>
          <p:nvPr/>
        </p:nvSpPr>
        <p:spPr>
          <a:xfrm>
            <a:off x="5292725" y="717550"/>
            <a:ext cx="3743771" cy="43211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204" name="Rectangle 4"/>
          <p:cNvSpPr>
            <a:spLocks noGrp="1" noChangeArrowheads="1"/>
          </p:cNvSpPr>
          <p:nvPr>
            <p:ph type="title"/>
          </p:nvPr>
        </p:nvSpPr>
        <p:spPr/>
        <p:txBody>
          <a:bodyPr/>
          <a:lstStyle/>
          <a:p>
            <a:r>
              <a:rPr lang="en-US" altLang="cs-CZ" dirty="0"/>
              <a:t>Card’s programming platforms</a:t>
            </a:r>
            <a:endParaRPr lang="cs-CZ" altLang="cs-CZ" dirty="0"/>
          </a:p>
        </p:txBody>
      </p:sp>
      <p:sp>
        <p:nvSpPr>
          <p:cNvPr id="1203205" name="Rectangle 5"/>
          <p:cNvSpPr>
            <a:spLocks noGrp="1" noChangeArrowheads="1"/>
          </p:cNvSpPr>
          <p:nvPr>
            <p:ph type="body" idx="1"/>
          </p:nvPr>
        </p:nvSpPr>
        <p:spPr>
          <a:xfrm>
            <a:off x="503238" y="1871663"/>
            <a:ext cx="5581650" cy="4149725"/>
          </a:xfrm>
        </p:spPr>
        <p:txBody>
          <a:bodyPr/>
          <a:lstStyle/>
          <a:p>
            <a:r>
              <a:rPr lang="en-US" altLang="cs-CZ" sz="2400" dirty="0" err="1"/>
              <a:t>MultOS</a:t>
            </a:r>
            <a:endParaRPr lang="en-US" altLang="cs-CZ" sz="2400" dirty="0"/>
          </a:p>
          <a:p>
            <a:pPr lvl="1"/>
            <a:r>
              <a:rPr lang="en-GB" altLang="cs-CZ" sz="2000" dirty="0"/>
              <a:t>M</a:t>
            </a:r>
            <a:r>
              <a:rPr lang="cs-CZ" altLang="cs-CZ" sz="2000" dirty="0" err="1"/>
              <a:t>ulti</a:t>
            </a:r>
            <a:r>
              <a:rPr lang="en-GB" altLang="cs-CZ" sz="2000" dirty="0" err="1"/>
              <a:t>ple</a:t>
            </a:r>
            <a:r>
              <a:rPr lang="en-GB" altLang="cs-CZ" sz="2000" dirty="0"/>
              <a:t> supported </a:t>
            </a:r>
            <a:r>
              <a:rPr lang="cs-CZ" altLang="cs-CZ" sz="2000" dirty="0" err="1"/>
              <a:t>languages</a:t>
            </a:r>
            <a:r>
              <a:rPr lang="en-US" altLang="cs-CZ" sz="2000" dirty="0"/>
              <a:t>, native compilation</a:t>
            </a:r>
          </a:p>
          <a:p>
            <a:pPr lvl="1"/>
            <a:r>
              <a:rPr lang="en-US" altLang="cs-CZ" sz="2000" dirty="0"/>
              <a:t>Often bank cards </a:t>
            </a:r>
            <a:endParaRPr lang="en-US" altLang="cs-CZ" sz="1800" dirty="0"/>
          </a:p>
          <a:p>
            <a:r>
              <a:rPr lang="en-US" altLang="cs-CZ" sz="2400" dirty="0" err="1"/>
              <a:t>JavaCard</a:t>
            </a:r>
            <a:r>
              <a:rPr lang="en-US" altLang="cs-CZ" sz="2400" dirty="0"/>
              <a:t> (details in 3</a:t>
            </a:r>
            <a:r>
              <a:rPr lang="en-US" altLang="cs-CZ" sz="2400" baseline="30000" dirty="0"/>
              <a:t>rd</a:t>
            </a:r>
            <a:r>
              <a:rPr lang="en-US" altLang="cs-CZ" sz="2400" dirty="0"/>
              <a:t> lecture)</a:t>
            </a:r>
          </a:p>
          <a:p>
            <a:pPr lvl="1"/>
            <a:r>
              <a:rPr lang="en-US" altLang="cs-CZ" sz="2000" dirty="0"/>
              <a:t>open programming platform from Sun</a:t>
            </a:r>
          </a:p>
          <a:p>
            <a:pPr lvl="1"/>
            <a:r>
              <a:rPr lang="en-US" altLang="cs-CZ" sz="2000" dirty="0"/>
              <a:t>applets portable between cards </a:t>
            </a:r>
          </a:p>
          <a:p>
            <a:r>
              <a:rPr lang="en-US" altLang="cs-CZ" sz="2400" dirty="0"/>
              <a:t>Microsoft .NET for smartcards </a:t>
            </a:r>
          </a:p>
          <a:p>
            <a:pPr lvl="1"/>
            <a:r>
              <a:rPr lang="en-US" altLang="cs-CZ" sz="2000" dirty="0"/>
              <a:t>Similar to </a:t>
            </a:r>
            <a:r>
              <a:rPr lang="en-US" altLang="cs-CZ" sz="2000" dirty="0" err="1"/>
              <a:t>JavaCard</a:t>
            </a:r>
            <a:r>
              <a:rPr lang="en-US" altLang="cs-CZ" sz="2000" dirty="0"/>
              <a:t>, but C#</a:t>
            </a:r>
          </a:p>
          <a:p>
            <a:pPr lvl="1"/>
            <a:r>
              <a:rPr lang="en-US" altLang="cs-CZ" sz="2000" dirty="0"/>
              <a:t>Applications portable between cards</a:t>
            </a:r>
          </a:p>
          <a:p>
            <a:pPr lvl="1"/>
            <a:r>
              <a:rPr lang="en-US" altLang="cs-CZ" sz="2000" dirty="0"/>
              <a:t>Limited market penetration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19</a:t>
            </a:fld>
            <a:endParaRPr lang="cs-CZ" dirty="0"/>
          </a:p>
        </p:txBody>
      </p:sp>
    </p:spTree>
    <p:extLst>
      <p:ext uri="{BB962C8B-B14F-4D97-AF65-F5344CB8AC3E}">
        <p14:creationId xmlns:p14="http://schemas.microsoft.com/office/powerpoint/2010/main" val="42260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320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32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320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32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320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0320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320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32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32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cards</a:t>
            </a:r>
            <a:endParaRPr lang="cs-CZ" dirty="0"/>
          </a:p>
        </p:txBody>
      </p:sp>
      <p:sp>
        <p:nvSpPr>
          <p:cNvPr id="3" name="Zástupný symbol pro obsah 2"/>
          <p:cNvSpPr>
            <a:spLocks noGrp="1"/>
          </p:cNvSpPr>
          <p:nvPr>
            <p:ph idx="1"/>
          </p:nvPr>
        </p:nvSpPr>
        <p:spPr/>
        <p:txBody>
          <a:bodyPr/>
          <a:lstStyle/>
          <a:p>
            <a:r>
              <a:rPr lang="en-GB" sz="2400" dirty="0"/>
              <a:t>Lecture:</a:t>
            </a:r>
            <a:endParaRPr lang="cs-CZ" sz="2400" dirty="0"/>
          </a:p>
          <a:p>
            <a:pPr lvl="1"/>
            <a:r>
              <a:rPr lang="en-GB" sz="2000" dirty="0"/>
              <a:t>PC/SC communication framework, APDU</a:t>
            </a:r>
            <a:endParaRPr lang="cs-CZ" sz="2000" dirty="0"/>
          </a:p>
          <a:p>
            <a:pPr lvl="1"/>
            <a:r>
              <a:rPr lang="en-GB" sz="2000" dirty="0"/>
              <a:t>Basic platforms – </a:t>
            </a:r>
            <a:r>
              <a:rPr lang="en-GB" sz="2000" dirty="0" err="1"/>
              <a:t>JavaCard</a:t>
            </a:r>
            <a:r>
              <a:rPr lang="en-GB" sz="2000" dirty="0"/>
              <a:t> &amp; </a:t>
            </a:r>
            <a:r>
              <a:rPr lang="en-GB" sz="2000" dirty="0" err="1"/>
              <a:t>.net</a:t>
            </a:r>
            <a:r>
              <a:rPr lang="en-GB" sz="2000" dirty="0"/>
              <a:t> card &amp; MULTOS, comparison</a:t>
            </a:r>
            <a:endParaRPr lang="cs-CZ" sz="2000" dirty="0"/>
          </a:p>
          <a:p>
            <a:pPr lvl="1"/>
            <a:r>
              <a:rPr lang="en-GB" sz="2000" dirty="0"/>
              <a:t>Secure channel protocol (authentication, session keys, APDU protection), SCP </a:t>
            </a:r>
          </a:p>
          <a:p>
            <a:pPr lvl="1"/>
            <a:r>
              <a:rPr lang="en-GB" sz="2000" dirty="0"/>
              <a:t>Attacks against two-factor authentication</a:t>
            </a:r>
            <a:endParaRPr lang="cs-CZ" sz="2000" dirty="0"/>
          </a:p>
          <a:p>
            <a:r>
              <a:rPr lang="en-GB" sz="2400" dirty="0"/>
              <a:t>Lab</a:t>
            </a:r>
            <a:endParaRPr lang="cs-CZ" sz="2400" dirty="0"/>
          </a:p>
          <a:p>
            <a:pPr lvl="1"/>
            <a:r>
              <a:rPr lang="en-GB" sz="2000" dirty="0"/>
              <a:t>Creating secure channel protocol</a:t>
            </a:r>
          </a:p>
          <a:p>
            <a:pPr lvl="1"/>
            <a:r>
              <a:rPr lang="en-GB" sz="2000" dirty="0"/>
              <a:t>Communicating with smart cards</a:t>
            </a:r>
          </a:p>
          <a:p>
            <a:endParaRPr lang="cs-CZ" sz="2400" dirty="0"/>
          </a:p>
          <a:p>
            <a:pPr lvl="1"/>
            <a:endParaRPr lang="cs-CZ" sz="20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323227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1814" name="Picture 6" descr="apdu"/>
          <p:cNvPicPr>
            <a:picLocks noChangeAspect="1" noChangeArrowheads="1"/>
          </p:cNvPicPr>
          <p:nvPr/>
        </p:nvPicPr>
        <p:blipFill>
          <a:blip r:embed="rId2">
            <a:extLst>
              <a:ext uri="{28A0092B-C50C-407E-A947-70E740481C1C}">
                <a14:useLocalDpi xmlns:a14="http://schemas.microsoft.com/office/drawing/2010/main" val="0"/>
              </a:ext>
            </a:extLst>
          </a:blip>
          <a:srcRect t="12675" r="6277" b="7042"/>
          <a:stretch>
            <a:fillRect/>
          </a:stretch>
        </p:blipFill>
        <p:spPr bwMode="auto">
          <a:xfrm>
            <a:off x="4284663"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400" dirty="0"/>
              <a:t>APDU is basic logical communication datagram</a:t>
            </a:r>
          </a:p>
          <a:p>
            <a:pPr lvl="1"/>
            <a:r>
              <a:rPr lang="en-US" altLang="cs-CZ" sz="2000" dirty="0"/>
              <a:t>header (5 bytes) and up to ~256 bytes of user data </a:t>
            </a:r>
          </a:p>
          <a:p>
            <a:r>
              <a:rPr lang="en-US" altLang="cs-CZ" sz="2400" dirty="0"/>
              <a:t>Format specified in ISO7816-4</a:t>
            </a:r>
          </a:p>
          <a:p>
            <a:r>
              <a:rPr lang="en-US" altLang="cs-CZ" sz="2400" dirty="0"/>
              <a:t>Header/Data format</a:t>
            </a:r>
          </a:p>
          <a:p>
            <a:pPr lvl="1"/>
            <a:r>
              <a:rPr lang="en-US" altLang="cs-CZ" sz="2000" dirty="0"/>
              <a:t>CLA – instruction class</a:t>
            </a:r>
          </a:p>
          <a:p>
            <a:pPr lvl="1"/>
            <a:r>
              <a:rPr lang="en-US" altLang="cs-CZ" sz="2000" dirty="0"/>
              <a:t>INS – instruction number</a:t>
            </a:r>
          </a:p>
          <a:p>
            <a:pPr lvl="1"/>
            <a:r>
              <a:rPr lang="en-US" altLang="cs-CZ" sz="2000" dirty="0"/>
              <a:t>P1, P2 – optional data</a:t>
            </a:r>
          </a:p>
          <a:p>
            <a:pPr lvl="1"/>
            <a:r>
              <a:rPr lang="en-US" altLang="cs-CZ" sz="2000" dirty="0" err="1"/>
              <a:t>Lc</a:t>
            </a:r>
            <a:r>
              <a:rPr lang="en-US" altLang="cs-CZ" sz="2000" dirty="0"/>
              <a:t> – length of incoming data</a:t>
            </a:r>
          </a:p>
          <a:p>
            <a:pPr lvl="1"/>
            <a:r>
              <a:rPr lang="en-US" altLang="cs-CZ" sz="2000" dirty="0"/>
              <a:t>Data – user data</a:t>
            </a:r>
          </a:p>
          <a:p>
            <a:pPr lvl="1"/>
            <a:r>
              <a:rPr lang="en-US" altLang="cs-CZ" sz="2000" dirty="0"/>
              <a:t>Le – length of the expected output data</a:t>
            </a:r>
          </a:p>
          <a:p>
            <a:r>
              <a:rPr lang="en-US" altLang="cs-CZ" sz="2400" dirty="0"/>
              <a:t>Some values of CLA/INS/P1/P2 standardized</a:t>
            </a:r>
          </a:p>
          <a:p>
            <a:r>
              <a:rPr lang="en-US" altLang="cs-CZ" sz="2400" dirty="0"/>
              <a:t>Custom values used by application developer </a:t>
            </a:r>
          </a:p>
        </p:txBody>
      </p:sp>
      <p:sp>
        <p:nvSpPr>
          <p:cNvPr id="6" name="Zástupný symbol pro zápatí 5"/>
          <p:cNvSpPr>
            <a:spLocks noGrp="1"/>
          </p:cNvSpPr>
          <p:nvPr>
            <p:ph type="ftr" sz="quarter" idx="3"/>
          </p:nvPr>
        </p:nvSpPr>
        <p:spPr>
          <a:xfrm>
            <a:off x="900113" y="6572250"/>
            <a:ext cx="2895600" cy="285750"/>
          </a:xfrm>
        </p:spPr>
        <p:txBody>
          <a:bodyPr/>
          <a:lstStyle/>
          <a:p>
            <a:r>
              <a:rPr lang="cs-CZ" altLang="cs-CZ"/>
              <a:t>| PV204 Smart cards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Tree>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1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181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18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values of APDU header are used?</a:t>
            </a:r>
          </a:p>
        </p:txBody>
      </p:sp>
      <p:sp>
        <p:nvSpPr>
          <p:cNvPr id="3" name="Zástupný symbol pro obsah 2"/>
          <p:cNvSpPr>
            <a:spLocks noGrp="1"/>
          </p:cNvSpPr>
          <p:nvPr>
            <p:ph idx="1"/>
          </p:nvPr>
        </p:nvSpPr>
        <p:spPr/>
        <p:txBody>
          <a:bodyPr/>
          <a:lstStyle/>
          <a:p>
            <a:r>
              <a:rPr lang="en-GB" dirty="0"/>
              <a:t>Standardized values for selected application</a:t>
            </a:r>
          </a:p>
          <a:p>
            <a:pPr lvl="1"/>
            <a:r>
              <a:rPr lang="en-GB" dirty="0"/>
              <a:t>Interoperability</a:t>
            </a:r>
          </a:p>
          <a:p>
            <a:pPr lvl="1"/>
            <a:r>
              <a:rPr lang="en-GB" dirty="0">
                <a:hlinkClick r:id="rId2"/>
              </a:rPr>
              <a:t>http://techmeonline.com/most-used-smart-card-commands-apdu/</a:t>
            </a:r>
            <a:endParaRPr lang="en-GB" dirty="0"/>
          </a:p>
          <a:p>
            <a:r>
              <a:rPr lang="en-GB" dirty="0"/>
              <a:t>Custom commands for proprietary application</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Tree>
    <p:extLst>
      <p:ext uri="{BB962C8B-B14F-4D97-AF65-F5344CB8AC3E}">
        <p14:creationId xmlns:p14="http://schemas.microsoft.com/office/powerpoint/2010/main" val="64002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Selected software components</a:t>
            </a:r>
          </a:p>
        </p:txBody>
      </p:sp>
      <p:sp>
        <p:nvSpPr>
          <p:cNvPr id="3" name="Zástupný symbol pro obsah 2"/>
          <p:cNvSpPr>
            <a:spLocks noGrp="1"/>
          </p:cNvSpPr>
          <p:nvPr>
            <p:ph idx="1"/>
          </p:nvPr>
        </p:nvSpPr>
        <p:spPr>
          <a:xfrm>
            <a:off x="503238" y="1871663"/>
            <a:ext cx="8389242" cy="4149725"/>
          </a:xfrm>
        </p:spPr>
        <p:txBody>
          <a:bodyPr/>
          <a:lstStyle/>
          <a:p>
            <a:r>
              <a:rPr lang="en-GB" dirty="0"/>
              <a:t>PC/SC (MS API: </a:t>
            </a:r>
            <a:r>
              <a:rPr lang="en-GB" dirty="0" err="1"/>
              <a:t>SCardxx</a:t>
            </a:r>
            <a:r>
              <a:rPr lang="en-GB" dirty="0"/>
              <a:t>, Java: </a:t>
            </a:r>
            <a:r>
              <a:rPr lang="en-US" altLang="cs-CZ" dirty="0" err="1"/>
              <a:t>java.smartcardio</a:t>
            </a:r>
            <a:r>
              <a:rPr lang="en-US" altLang="cs-CZ" dirty="0"/>
              <a:t>.*)</a:t>
            </a:r>
            <a:endParaRPr lang="en-GB" dirty="0"/>
          </a:p>
          <a:p>
            <a:r>
              <a:rPr lang="en-GB" dirty="0"/>
              <a:t>PC/</a:t>
            </a:r>
            <a:r>
              <a:rPr lang="en-GB" dirty="0" err="1"/>
              <a:t>SCLite</a:t>
            </a:r>
            <a:r>
              <a:rPr lang="en-GB" dirty="0"/>
              <a:t> (implementation of PC/SC for Linux/MAC)</a:t>
            </a:r>
          </a:p>
          <a:p>
            <a:r>
              <a:rPr lang="en-GB" dirty="0" err="1"/>
              <a:t>OpenSC</a:t>
            </a:r>
            <a:r>
              <a:rPr lang="en-GB" dirty="0"/>
              <a:t> – proxy component between proprietary tokens and PKCS#11 interface</a:t>
            </a:r>
          </a:p>
          <a:p>
            <a:r>
              <a:rPr lang="en-GB" dirty="0" err="1"/>
              <a:t>SoftHSM</a:t>
            </a:r>
            <a:r>
              <a:rPr lang="en-GB" dirty="0"/>
              <a:t> – virtual PKCS#11-compliant card</a:t>
            </a:r>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Tree>
    <p:extLst>
      <p:ext uri="{BB962C8B-B14F-4D97-AF65-F5344CB8AC3E}">
        <p14:creationId xmlns:p14="http://schemas.microsoft.com/office/powerpoint/2010/main" val="327363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Smartcard algorithms and performance</a:t>
            </a:r>
            <a:endParaRPr lang="cs-CZ" altLang="cs-CZ" dirty="0"/>
          </a:p>
        </p:txBody>
      </p:sp>
      <p:sp>
        <p:nvSpPr>
          <p:cNvPr id="8" name="Zástupný symbol pro text 7"/>
          <p:cNvSpPr>
            <a:spLocks noGrp="1"/>
          </p:cNvSpPr>
          <p:nvPr>
            <p:ph type="body" idx="1"/>
          </p:nvPr>
        </p:nvSpPr>
        <p:spPr/>
        <p:txBody>
          <a:bodyPr/>
          <a:lstStyle/>
          <a:p>
            <a:endParaRPr lang="cs-CZ"/>
          </a:p>
        </p:txBody>
      </p:sp>
      <p:sp>
        <p:nvSpPr>
          <p:cNvPr id="5" name="Zástupný symbol pro zápatí 4"/>
          <p:cNvSpPr>
            <a:spLocks noGrp="1"/>
          </p:cNvSpPr>
          <p:nvPr>
            <p:ph type="ftr" sz="quarter" idx="3"/>
          </p:nvPr>
        </p:nvSpPr>
        <p:spPr/>
        <p:txBody>
          <a:bodyPr/>
          <a:lstStyle/>
          <a:p>
            <a:r>
              <a:rPr lang="en-US" altLang="cs-CZ"/>
              <a:t>| PV204 Smart cards</a:t>
            </a:r>
            <a:endParaRPr lang="en-US" altLang="cs-CZ" dirty="0"/>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23</a:t>
            </a:fld>
            <a:endParaRPr lang="cs-CZ" dirty="0"/>
          </a:p>
        </p:txBody>
      </p:sp>
    </p:spTree>
    <p:extLst>
      <p:ext uri="{BB962C8B-B14F-4D97-AF65-F5344CB8AC3E}">
        <p14:creationId xmlns:p14="http://schemas.microsoft.com/office/powerpoint/2010/main" val="379814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Common algorithms</a:t>
            </a:r>
            <a:endParaRPr lang="cs-CZ" dirty="0"/>
          </a:p>
        </p:txBody>
      </p:sp>
      <p:sp>
        <p:nvSpPr>
          <p:cNvPr id="3" name="Zástupný symbol pro obsah 2"/>
          <p:cNvSpPr>
            <a:spLocks noGrp="1"/>
          </p:cNvSpPr>
          <p:nvPr>
            <p:ph idx="1"/>
          </p:nvPr>
        </p:nvSpPr>
        <p:spPr/>
        <p:txBody>
          <a:bodyPr>
            <a:noAutofit/>
          </a:bodyPr>
          <a:lstStyle/>
          <a:p>
            <a:r>
              <a:rPr lang="en-US" sz="2800" dirty="0"/>
              <a:t>Basic - cryptographic co-processor</a:t>
            </a:r>
          </a:p>
          <a:p>
            <a:pPr lvl="1"/>
            <a:r>
              <a:rPr lang="en-US" sz="2400" dirty="0"/>
              <a:t>Truly random data generator</a:t>
            </a:r>
          </a:p>
          <a:p>
            <a:pPr lvl="1"/>
            <a:r>
              <a:rPr lang="en-US" sz="2400" dirty="0"/>
              <a:t>3DES, AES128/256</a:t>
            </a:r>
          </a:p>
          <a:p>
            <a:pPr lvl="1"/>
            <a:r>
              <a:rPr lang="en-US" sz="2400" dirty="0"/>
              <a:t>MD5, SHA1, SHA-2 256/512</a:t>
            </a:r>
          </a:p>
          <a:p>
            <a:pPr lvl="1"/>
            <a:r>
              <a:rPr lang="en-US" sz="2400" dirty="0"/>
              <a:t>RSA (up to 2048b common, 4096 possible)</a:t>
            </a:r>
          </a:p>
          <a:p>
            <a:pPr lvl="1"/>
            <a:r>
              <a:rPr lang="en-US" sz="2400" dirty="0"/>
              <a:t>ECC (up to 192b common, 384b possible)</a:t>
            </a:r>
          </a:p>
          <a:p>
            <a:pPr lvl="1"/>
            <a:r>
              <a:rPr lang="en-US" sz="2400" dirty="0" err="1"/>
              <a:t>Diffie</a:t>
            </a:r>
            <a:r>
              <a:rPr lang="en-US" sz="2400" dirty="0"/>
              <a:t>-Hellman key exchange (DH/ECDSA)</a:t>
            </a:r>
          </a:p>
          <a:p>
            <a:r>
              <a:rPr lang="en-US" sz="2800" dirty="0"/>
              <a:t>Custom code running in secure environment</a:t>
            </a:r>
          </a:p>
          <a:p>
            <a:pPr lvl="1"/>
            <a:r>
              <a:rPr lang="en-US" sz="2400" dirty="0"/>
              <a:t>E.g. HMAC, OTP code, re-encryption</a:t>
            </a:r>
          </a:p>
          <a:p>
            <a:pPr lvl="1"/>
            <a:r>
              <a:rPr lang="en-US" sz="2400" dirty="0"/>
              <a:t>Might be significantly slower (e.g., SW AES 50x slower)</a:t>
            </a:r>
            <a:endParaRPr lang="cs-CZ" sz="28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Tree>
    <p:extLst>
      <p:ext uri="{BB962C8B-B14F-4D97-AF65-F5344CB8AC3E}">
        <p14:creationId xmlns:p14="http://schemas.microsoft.com/office/powerpoint/2010/main" val="38064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a:t>Cryptographic operations</a:t>
            </a:r>
            <a:endParaRPr lang="en-GB" dirty="0"/>
          </a:p>
        </p:txBody>
      </p:sp>
      <p:sp>
        <p:nvSpPr>
          <p:cNvPr id="3" name="Zástupný symbol pro obsah 2"/>
          <p:cNvSpPr>
            <a:spLocks noGrp="1"/>
          </p:cNvSpPr>
          <p:nvPr>
            <p:ph idx="1"/>
          </p:nvPr>
        </p:nvSpPr>
        <p:spPr/>
        <p:txBody>
          <a:bodyPr/>
          <a:lstStyle/>
          <a:p>
            <a:r>
              <a:rPr lang="en-US" dirty="0"/>
              <a:t>Supported algorithms (</a:t>
            </a:r>
            <a:r>
              <a:rPr lang="en-US" dirty="0" err="1"/>
              <a:t>JCAlgTester</a:t>
            </a:r>
            <a:r>
              <a:rPr lang="en-US" dirty="0"/>
              <a:t>, 62+ cards)</a:t>
            </a:r>
          </a:p>
          <a:p>
            <a:pPr lvl="1"/>
            <a:r>
              <a:rPr lang="en-US" dirty="0">
                <a:hlinkClick r:id="rId2"/>
              </a:rPr>
              <a:t>https://github.com/crocs-muni/JCAlgTest</a:t>
            </a:r>
            <a:endParaRPr lang="en-US" dirty="0"/>
          </a:p>
          <a:p>
            <a:pPr lvl="1"/>
            <a:r>
              <a:rPr lang="en-US" dirty="0">
                <a:hlinkClick r:id="rId3"/>
              </a:rPr>
              <a:t>https://www.fi.muni.cz/~xsvenda/jcsupport.html</a:t>
            </a:r>
            <a:endParaRPr lang="en-US" dirty="0"/>
          </a:p>
          <a:p>
            <a:pPr lvl="1"/>
            <a:endParaRPr lang="en-US" dirty="0"/>
          </a:p>
          <a:p>
            <a:endParaRPr lang="cs-CZ" dirty="0"/>
          </a:p>
          <a:p>
            <a:pPr lvl="1"/>
            <a:endParaRPr lang="en-US" dirty="0"/>
          </a:p>
        </p:txBody>
      </p:sp>
      <p:pic>
        <p:nvPicPr>
          <p:cNvPr id="1027" name="Picture 3" descr="D:\Documents\Obrazky\algtest_al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12976"/>
            <a:ext cx="8028384" cy="357637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25</a:t>
            </a:fld>
            <a:endParaRPr lang="cs-CZ" dirty="0"/>
          </a:p>
        </p:txBody>
      </p:sp>
    </p:spTree>
    <p:extLst>
      <p:ext uri="{BB962C8B-B14F-4D97-AF65-F5344CB8AC3E}">
        <p14:creationId xmlns:p14="http://schemas.microsoft.com/office/powerpoint/2010/main" val="339548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is the typical performance?</a:t>
            </a:r>
          </a:p>
        </p:txBody>
      </p:sp>
      <p:sp>
        <p:nvSpPr>
          <p:cNvPr id="3" name="Zástupný symbol pro obsah 2"/>
          <p:cNvSpPr>
            <a:spLocks noGrp="1"/>
          </p:cNvSpPr>
          <p:nvPr>
            <p:ph idx="1"/>
          </p:nvPr>
        </p:nvSpPr>
        <p:spPr/>
        <p:txBody>
          <a:bodyPr/>
          <a:lstStyle/>
          <a:p>
            <a:r>
              <a:rPr lang="en-GB" dirty="0"/>
              <a:t>Hardware differ significantly</a:t>
            </a:r>
          </a:p>
          <a:p>
            <a:pPr lvl="1"/>
            <a:r>
              <a:rPr lang="en-GB" dirty="0"/>
              <a:t>Clock multiplier, memory speed, crypto coprocessor…</a:t>
            </a:r>
          </a:p>
          <a:p>
            <a:r>
              <a:rPr lang="en-GB" dirty="0"/>
              <a:t>Typical speed of operation is:</a:t>
            </a:r>
          </a:p>
          <a:p>
            <a:pPr lvl="1"/>
            <a:r>
              <a:rPr lang="en-GB" dirty="0"/>
              <a:t>Milliseconds (RNG, symmetric crypto, hash)</a:t>
            </a:r>
          </a:p>
          <a:p>
            <a:pPr lvl="1"/>
            <a:r>
              <a:rPr lang="en-GB" dirty="0"/>
              <a:t>Tens of milliseconds (transfer data in/out)</a:t>
            </a:r>
          </a:p>
          <a:p>
            <a:pPr lvl="1"/>
            <a:r>
              <a:rPr lang="en-GB" dirty="0"/>
              <a:t>Hundreds of millisecond (asymmetric crypto)</a:t>
            </a:r>
          </a:p>
          <a:p>
            <a:pPr lvl="1"/>
            <a:r>
              <a:rPr lang="en-GB" dirty="0"/>
              <a:t>Seconds (RSA </a:t>
            </a:r>
            <a:r>
              <a:rPr lang="en-GB" dirty="0" err="1"/>
              <a:t>keypair</a:t>
            </a:r>
            <a:r>
              <a:rPr lang="en-GB" dirty="0"/>
              <a:t> generation)</a:t>
            </a:r>
          </a:p>
          <a:p>
            <a:r>
              <a:rPr lang="en-GB" dirty="0"/>
              <a:t>Operation may consists from multiple steps</a:t>
            </a:r>
          </a:p>
          <a:p>
            <a:pPr lvl="1"/>
            <a:r>
              <a:rPr lang="en-GB" dirty="0"/>
              <a:t>Transmit data, prepare key, prepare engine, encrypt</a:t>
            </a:r>
          </a:p>
          <a:p>
            <a:pPr lvl="1"/>
            <a:r>
              <a:rPr lang="en-GB" dirty="0">
                <a:sym typeface="Symbol" panose="05050102010706020507" pitchFamily="18" charset="2"/>
              </a:rPr>
              <a:t> additional performance penalty</a:t>
            </a:r>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5" name="Obrázek 4"/>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512" y="4831010"/>
            <a:ext cx="977206" cy="977206"/>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Tree>
    <p:extLst>
      <p:ext uri="{BB962C8B-B14F-4D97-AF65-F5344CB8AC3E}">
        <p14:creationId xmlns:p14="http://schemas.microsoft.com/office/powerpoint/2010/main" val="361298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tables for common cards</a:t>
            </a:r>
          </a:p>
        </p:txBody>
      </p:sp>
      <p:sp>
        <p:nvSpPr>
          <p:cNvPr id="3" name="Zástupný symbol pro obsah 2"/>
          <p:cNvSpPr>
            <a:spLocks noGrp="1"/>
          </p:cNvSpPr>
          <p:nvPr>
            <p:ph idx="1"/>
          </p:nvPr>
        </p:nvSpPr>
        <p:spPr/>
        <p:txBody>
          <a:bodyPr/>
          <a:lstStyle/>
          <a:p>
            <a:r>
              <a:rPr lang="en-GB" dirty="0"/>
              <a:t>Visit </a:t>
            </a:r>
            <a:r>
              <a:rPr lang="en-GB" dirty="0">
                <a:hlinkClick r:id="rId2"/>
              </a:rPr>
              <a:t>https://jcalgtest.org</a:t>
            </a:r>
            <a:endParaRPr lang="en-GB" dirty="0"/>
          </a:p>
          <a:p>
            <a:endParaRPr lang="en-GB" dirty="0"/>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27</a:t>
            </a:fld>
            <a:endParaRPr lang="cs-CZ"/>
          </a:p>
        </p:txBody>
      </p:sp>
      <p:sp>
        <p:nvSpPr>
          <p:cNvPr id="5" name="Zástupný symbol pro zápatí 4"/>
          <p:cNvSpPr>
            <a:spLocks noGrp="1"/>
          </p:cNvSpPr>
          <p:nvPr>
            <p:ph type="ftr" sz="quarter" idx="12"/>
          </p:nvPr>
        </p:nvSpPr>
        <p:spPr/>
        <p:txBody>
          <a:bodyPr/>
          <a:lstStyle/>
          <a:p>
            <a:r>
              <a:rPr lang="en-GB"/>
              <a:t>| PV204 Smart cards</a:t>
            </a:r>
            <a:endParaRPr lang="cs-CZ"/>
          </a:p>
        </p:txBody>
      </p:sp>
      <p:pic>
        <p:nvPicPr>
          <p:cNvPr id="6" name="Obrázek 5"/>
          <p:cNvPicPr>
            <a:picLocks noChangeAspect="1"/>
          </p:cNvPicPr>
          <p:nvPr/>
        </p:nvPicPr>
        <p:blipFill>
          <a:blip r:embed="rId3"/>
          <a:stretch>
            <a:fillRect/>
          </a:stretch>
        </p:blipFill>
        <p:spPr>
          <a:xfrm>
            <a:off x="-36512" y="2627021"/>
            <a:ext cx="9257978" cy="3682299"/>
          </a:xfrm>
          <a:prstGeom prst="rect">
            <a:avLst/>
          </a:prstGeom>
        </p:spPr>
      </p:pic>
      <p:sp>
        <p:nvSpPr>
          <p:cNvPr id="7" name="TextBox 3"/>
          <p:cNvSpPr txBox="1"/>
          <p:nvPr/>
        </p:nvSpPr>
        <p:spPr>
          <a:xfrm>
            <a:off x="6876256" y="76282"/>
            <a:ext cx="2121093" cy="369332"/>
          </a:xfrm>
          <a:prstGeom prst="rect">
            <a:avLst/>
          </a:prstGeom>
          <a:noFill/>
        </p:spPr>
        <p:txBody>
          <a:bodyPr wrap="none" rtlCol="0">
            <a:spAutoFit/>
          </a:bodyPr>
          <a:lstStyle/>
          <a:p>
            <a:r>
              <a:rPr lang="en-GB" dirty="0">
                <a:solidFill>
                  <a:schemeClr val="bg1"/>
                </a:solidFill>
              </a:rPr>
              <a:t>https://jcalgtest.org</a:t>
            </a:r>
          </a:p>
        </p:txBody>
      </p:sp>
    </p:spTree>
    <p:extLst>
      <p:ext uri="{BB962C8B-B14F-4D97-AF65-F5344CB8AC3E}">
        <p14:creationId xmlns:p14="http://schemas.microsoft.com/office/powerpoint/2010/main" val="276216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Performance with variable data lengths</a:t>
            </a:r>
          </a:p>
        </p:txBody>
      </p:sp>
      <p:sp>
        <p:nvSpPr>
          <p:cNvPr id="3" name="Zástupný symbol pro obsah 2"/>
          <p:cNvSpPr>
            <a:spLocks noGrp="1"/>
          </p:cNvSpPr>
          <p:nvPr>
            <p:ph idx="1"/>
          </p:nvPr>
        </p:nvSpPr>
        <p:spPr/>
        <p:txBody>
          <a:bodyPr/>
          <a:lstStyle/>
          <a:p>
            <a:endParaRPr lang="en-GB"/>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28</a:t>
            </a:fld>
            <a:endParaRPr lang="cs-CZ"/>
          </a:p>
        </p:txBody>
      </p:sp>
      <p:sp>
        <p:nvSpPr>
          <p:cNvPr id="5" name="Zástupný symbol pro zápatí 4"/>
          <p:cNvSpPr>
            <a:spLocks noGrp="1"/>
          </p:cNvSpPr>
          <p:nvPr>
            <p:ph type="ftr" sz="quarter" idx="12"/>
          </p:nvPr>
        </p:nvSpPr>
        <p:spPr/>
        <p:txBody>
          <a:bodyPr/>
          <a:lstStyle/>
          <a:p>
            <a:r>
              <a:rPr lang="en-GB"/>
              <a:t>| PV204 Smart cards</a:t>
            </a:r>
            <a:endParaRPr lang="cs-CZ"/>
          </a:p>
        </p:txBody>
      </p:sp>
      <p:pic>
        <p:nvPicPr>
          <p:cNvPr id="6" name="Obrázek 5"/>
          <p:cNvPicPr>
            <a:picLocks noChangeAspect="1"/>
          </p:cNvPicPr>
          <p:nvPr/>
        </p:nvPicPr>
        <p:blipFill>
          <a:blip r:embed="rId2"/>
          <a:stretch>
            <a:fillRect/>
          </a:stretch>
        </p:blipFill>
        <p:spPr>
          <a:xfrm>
            <a:off x="0" y="1644129"/>
            <a:ext cx="8676456" cy="4872002"/>
          </a:xfrm>
          <a:prstGeom prst="rect">
            <a:avLst/>
          </a:prstGeom>
        </p:spPr>
      </p:pic>
      <p:sp>
        <p:nvSpPr>
          <p:cNvPr id="8" name="Ohnutý roh 7"/>
          <p:cNvSpPr/>
          <p:nvPr/>
        </p:nvSpPr>
        <p:spPr>
          <a:xfrm>
            <a:off x="3779912" y="4900608"/>
            <a:ext cx="5204714" cy="1368152"/>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Limited memory and resources </a:t>
            </a:r>
          </a:p>
          <a:p>
            <a:pPr algn="ctr"/>
            <a:r>
              <a:rPr lang="en-GB" sz="2400" dirty="0">
                <a:solidFill>
                  <a:schemeClr val="tx1"/>
                </a:solidFill>
              </a:rPr>
              <a:t>may cause non-linear dependency on a processed data length</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2706" y="5159295"/>
            <a:ext cx="977206" cy="977206"/>
          </a:xfrm>
          <a:prstGeom prst="rect">
            <a:avLst/>
          </a:prstGeom>
        </p:spPr>
      </p:pic>
      <p:sp>
        <p:nvSpPr>
          <p:cNvPr id="10" name="TextBox 3"/>
          <p:cNvSpPr txBox="1"/>
          <p:nvPr/>
        </p:nvSpPr>
        <p:spPr>
          <a:xfrm>
            <a:off x="6876256" y="76282"/>
            <a:ext cx="2121093" cy="369332"/>
          </a:xfrm>
          <a:prstGeom prst="rect">
            <a:avLst/>
          </a:prstGeom>
          <a:noFill/>
        </p:spPr>
        <p:txBody>
          <a:bodyPr wrap="none" rtlCol="0">
            <a:spAutoFit/>
          </a:bodyPr>
          <a:lstStyle/>
          <a:p>
            <a:r>
              <a:rPr lang="en-GB" dirty="0">
                <a:solidFill>
                  <a:schemeClr val="bg1"/>
                </a:solidFill>
              </a:rPr>
              <a:t>https://jcalgtest.org</a:t>
            </a:r>
          </a:p>
        </p:txBody>
      </p:sp>
    </p:spTree>
    <p:extLst>
      <p:ext uri="{BB962C8B-B14F-4D97-AF65-F5344CB8AC3E}">
        <p14:creationId xmlns:p14="http://schemas.microsoft.com/office/powerpoint/2010/main" val="12722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a:t>Smart card management</a:t>
            </a:r>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29</a:t>
            </a:fld>
            <a:endParaRPr lang="cs-CZ" dirty="0"/>
          </a:p>
        </p:txBody>
      </p:sp>
    </p:spTree>
    <p:extLst>
      <p:ext uri="{BB962C8B-B14F-4D97-AF65-F5344CB8AC3E}">
        <p14:creationId xmlns:p14="http://schemas.microsoft.com/office/powerpoint/2010/main" val="111434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Mind path for lecture</a:t>
            </a:r>
          </a:p>
        </p:txBody>
      </p:sp>
      <p:sp>
        <p:nvSpPr>
          <p:cNvPr id="3" name="Zástupný symbol pro obsah 2"/>
          <p:cNvSpPr>
            <a:spLocks noGrp="1"/>
          </p:cNvSpPr>
          <p:nvPr>
            <p:ph idx="1"/>
          </p:nvPr>
        </p:nvSpPr>
        <p:spPr/>
        <p:txBody>
          <a:bodyPr/>
          <a:lstStyle/>
          <a:p>
            <a:r>
              <a:rPr lang="en-GB" sz="1600" dirty="0"/>
              <a:t>Smart cards are typical example of secure element </a:t>
            </a:r>
            <a:r>
              <a:rPr lang="en-GB" sz="1600" dirty="0">
                <a:sym typeface="Symbol" panose="05050102010706020507" pitchFamily="18" charset="2"/>
              </a:rPr>
              <a:t> what smart card can be  what smart card is capable of</a:t>
            </a:r>
          </a:p>
          <a:p>
            <a:r>
              <a:rPr lang="en-GB" sz="1600" dirty="0">
                <a:sym typeface="Symbol" panose="05050102010706020507" pitchFamily="18" charset="2"/>
              </a:rPr>
              <a:t>Current variance on cards side  current variance on host side  how smart cards fits into bigger system  </a:t>
            </a:r>
          </a:p>
          <a:p>
            <a:r>
              <a:rPr lang="en-GB" sz="1600" dirty="0">
                <a:sym typeface="Symbol" panose="05050102010706020507" pitchFamily="18" charset="2"/>
              </a:rPr>
              <a:t>How to communicate with cards </a:t>
            </a:r>
          </a:p>
          <a:p>
            <a:pPr lvl="1"/>
            <a:r>
              <a:rPr lang="en-GB" sz="1400" dirty="0">
                <a:sym typeface="Symbol" panose="05050102010706020507" pitchFamily="18" charset="2"/>
              </a:rPr>
              <a:t>Contact (ISO7816-2) / contactless (ISO/IEC 14443)</a:t>
            </a:r>
          </a:p>
          <a:p>
            <a:pPr lvl="1"/>
            <a:r>
              <a:rPr lang="en-GB" sz="1400" dirty="0">
                <a:sym typeface="Symbol" panose="05050102010706020507" pitchFamily="18" charset="2"/>
              </a:rPr>
              <a:t>Low level transmission (T=0/T=1, </a:t>
            </a:r>
            <a:r>
              <a:rPr lang="en-GB" sz="1400" dirty="0"/>
              <a:t>ISO 7816-4</a:t>
            </a:r>
            <a:r>
              <a:rPr lang="en-GB" sz="1400" dirty="0">
                <a:sym typeface="Symbol" panose="05050102010706020507" pitchFamily="18" charset="2"/>
              </a:rPr>
              <a:t>)</a:t>
            </a:r>
          </a:p>
          <a:p>
            <a:pPr lvl="1"/>
            <a:r>
              <a:rPr lang="en-GB" sz="1400" dirty="0">
                <a:sym typeface="Symbol" panose="05050102010706020507" pitchFamily="18" charset="2"/>
              </a:rPr>
              <a:t>Logical packets (APDU)</a:t>
            </a:r>
          </a:p>
          <a:p>
            <a:pPr lvl="1"/>
            <a:r>
              <a:rPr lang="en-GB" sz="1400" dirty="0">
                <a:sym typeface="Symbol" panose="05050102010706020507" pitchFamily="18" charset="2"/>
              </a:rPr>
              <a:t>Standardized API on card (</a:t>
            </a:r>
            <a:r>
              <a:rPr lang="en-GB" sz="1400" dirty="0" err="1">
                <a:sym typeface="Symbol" panose="05050102010706020507" pitchFamily="18" charset="2"/>
              </a:rPr>
              <a:t>OpenPlatform</a:t>
            </a:r>
            <a:r>
              <a:rPr lang="en-GB" sz="1400" dirty="0">
                <a:sym typeface="Symbol" panose="05050102010706020507" pitchFamily="18" charset="2"/>
              </a:rPr>
              <a:t>, PIV, </a:t>
            </a:r>
            <a:r>
              <a:rPr lang="en-GB" sz="1400" dirty="0" err="1">
                <a:sym typeface="Symbol" panose="05050102010706020507" pitchFamily="18" charset="2"/>
              </a:rPr>
              <a:t>OpenPGP</a:t>
            </a:r>
            <a:r>
              <a:rPr lang="en-GB" sz="1400" dirty="0">
                <a:sym typeface="Symbol" panose="05050102010706020507" pitchFamily="18" charset="2"/>
              </a:rPr>
              <a:t>, </a:t>
            </a:r>
            <a:r>
              <a:rPr lang="en-GB" sz="1400" dirty="0" err="1">
                <a:sym typeface="Symbol" panose="05050102010706020507" pitchFamily="18" charset="2"/>
              </a:rPr>
              <a:t>ePassport</a:t>
            </a:r>
            <a:r>
              <a:rPr lang="en-GB" sz="1400" dirty="0">
                <a:sym typeface="Symbol" panose="05050102010706020507" pitchFamily="18" charset="2"/>
              </a:rPr>
              <a:t>)</a:t>
            </a:r>
          </a:p>
          <a:p>
            <a:pPr lvl="1"/>
            <a:r>
              <a:rPr lang="en-GB" sz="1400" dirty="0">
                <a:sym typeface="Symbol" panose="05050102010706020507" pitchFamily="18" charset="2"/>
              </a:rPr>
              <a:t>Standardized API on host (PC/SC, PKCS#11/15)</a:t>
            </a:r>
          </a:p>
          <a:p>
            <a:pPr lvl="1"/>
            <a:r>
              <a:rPr lang="en-GB" sz="1400" dirty="0">
                <a:sym typeface="Symbol" panose="05050102010706020507" pitchFamily="18" charset="2"/>
              </a:rPr>
              <a:t>Secure channel with card (</a:t>
            </a:r>
            <a:r>
              <a:rPr lang="en-GB" sz="1400" dirty="0" err="1">
                <a:sym typeface="Symbol" panose="05050102010706020507" pitchFamily="18" charset="2"/>
              </a:rPr>
              <a:t>OpenPlatform</a:t>
            </a:r>
            <a:r>
              <a:rPr lang="en-GB" sz="1400" dirty="0">
                <a:sym typeface="Symbol" panose="05050102010706020507" pitchFamily="18" charset="2"/>
              </a:rPr>
              <a:t> SCP’03, BAC, EAC)</a:t>
            </a:r>
          </a:p>
          <a:p>
            <a:r>
              <a:rPr lang="en-GB" sz="1800" dirty="0">
                <a:sym typeface="Symbol" panose="05050102010706020507" pitchFamily="18" charset="2"/>
              </a:rPr>
              <a:t>What are cards capable of – supported algorithms, speed</a:t>
            </a:r>
          </a:p>
          <a:p>
            <a:r>
              <a:rPr lang="en-GB" sz="1800" dirty="0">
                <a:sym typeface="Symbol" panose="05050102010706020507" pitchFamily="18" charset="2"/>
              </a:rPr>
              <a:t>What </a:t>
            </a:r>
            <a:r>
              <a:rPr lang="en-GB" sz="1800" dirty="0" err="1">
                <a:sym typeface="Symbol" panose="05050102010706020507" pitchFamily="18" charset="2"/>
              </a:rPr>
              <a:t>sc</a:t>
            </a:r>
            <a:r>
              <a:rPr lang="en-GB" sz="1800" dirty="0">
                <a:sym typeface="Symbol" panose="05050102010706020507" pitchFamily="18" charset="2"/>
              </a:rPr>
              <a:t> can be used for</a:t>
            </a:r>
          </a:p>
          <a:p>
            <a:pPr lvl="1"/>
            <a:r>
              <a:rPr lang="en-GB" sz="1400" dirty="0">
                <a:sym typeface="Symbol" panose="05050102010706020507" pitchFamily="18" charset="2"/>
              </a:rPr>
              <a:t>Digital signatures – generate and use private key (+ attacks), key encryption on card</a:t>
            </a:r>
          </a:p>
          <a:p>
            <a:pPr lvl="1"/>
            <a:r>
              <a:rPr lang="en-GB" sz="1400" dirty="0">
                <a:sym typeface="Symbol" panose="05050102010706020507" pitchFamily="18" charset="2"/>
              </a:rPr>
              <a:t>Two-factor authentication, access control (challenge-response protocol) (+attacks)</a:t>
            </a:r>
          </a:p>
          <a:p>
            <a:pPr lvl="1"/>
            <a:r>
              <a:rPr lang="en-GB" sz="1400" dirty="0">
                <a:sym typeface="Symbol" panose="05050102010706020507" pitchFamily="18" charset="2"/>
              </a:rPr>
              <a:t>Secure environment (code protection, trusted element - tokenization) (+attacks)</a:t>
            </a:r>
          </a:p>
          <a:p>
            <a:pPr lvl="1"/>
            <a:endParaRPr lang="en-GB" sz="1400" dirty="0">
              <a:sym typeface="Symbol" panose="05050102010706020507" pitchFamily="18" charset="2"/>
            </a:endParaRPr>
          </a:p>
          <a:p>
            <a:endParaRPr lang="en-GB" sz="1800" dirty="0">
              <a:sym typeface="Symbol" panose="05050102010706020507" pitchFamily="18" charset="2"/>
            </a:endParaRPr>
          </a:p>
          <a:p>
            <a:endParaRPr lang="en-GB" sz="16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a:t>
            </a:fld>
            <a:endParaRPr lang="cs-CZ" dirty="0"/>
          </a:p>
        </p:txBody>
      </p:sp>
    </p:spTree>
    <p:extLst>
      <p:ext uri="{BB962C8B-B14F-4D97-AF65-F5344CB8AC3E}">
        <p14:creationId xmlns:p14="http://schemas.microsoft.com/office/powerpoint/2010/main" val="394880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Motivation</a:t>
            </a:r>
          </a:p>
        </p:txBody>
      </p:sp>
      <p:sp>
        <p:nvSpPr>
          <p:cNvPr id="3" name="Zástupný symbol pro obsah 2"/>
          <p:cNvSpPr>
            <a:spLocks noGrp="1"/>
          </p:cNvSpPr>
          <p:nvPr>
            <p:ph idx="1"/>
          </p:nvPr>
        </p:nvSpPr>
        <p:spPr/>
        <p:txBody>
          <a:bodyPr/>
          <a:lstStyle/>
          <a:p>
            <a:r>
              <a:rPr lang="en-GB" dirty="0"/>
              <a:t>How to upload, install and remove applications?</a:t>
            </a:r>
          </a:p>
          <a:p>
            <a:r>
              <a:rPr lang="en-GB" dirty="0"/>
              <a:t>Who should be allowed to upload/remove apps?</a:t>
            </a:r>
          </a:p>
          <a:p>
            <a:r>
              <a:rPr lang="en-GB" dirty="0"/>
              <a:t>What if multiple mutually distrusting apps on card?</a:t>
            </a:r>
          </a:p>
          <a:p>
            <a:r>
              <a:rPr lang="en-GB" dirty="0"/>
              <a:t>How to update application in already issued card?</a:t>
            </a:r>
          </a:p>
          <a:p>
            <a:endParaRPr lang="en-GB" dirty="0"/>
          </a:p>
          <a:p>
            <a:r>
              <a:rPr lang="en-GB" dirty="0"/>
              <a:t>Need for cross-platform interoperable standard</a:t>
            </a:r>
          </a:p>
          <a:p>
            <a:pPr lvl="1"/>
            <a:r>
              <a:rPr lang="en-GB" dirty="0"/>
              <a:t>Many manufactures and platform providers</a:t>
            </a:r>
          </a:p>
          <a:p>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Tree>
    <p:extLst>
      <p:ext uri="{BB962C8B-B14F-4D97-AF65-F5344CB8AC3E}">
        <p14:creationId xmlns:p14="http://schemas.microsoft.com/office/powerpoint/2010/main" val="33690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endParaRPr lang="en-GB" dirty="0"/>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72946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31</a:t>
            </a:fld>
            <a:endParaRPr lang="cs-CZ" dirty="0"/>
          </a:p>
        </p:txBody>
      </p:sp>
    </p:spTree>
    <p:extLst>
      <p:ext uri="{BB962C8B-B14F-4D97-AF65-F5344CB8AC3E}">
        <p14:creationId xmlns:p14="http://schemas.microsoft.com/office/powerpoint/2010/main" val="211053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a:t>
            </a:r>
          </a:p>
          <a:p>
            <a:pPr lvl="1"/>
            <a:r>
              <a:rPr lang="en-GB" dirty="0"/>
              <a:t>December 2015</a:t>
            </a:r>
          </a:p>
          <a:p>
            <a:pPr lvl="1"/>
            <a:r>
              <a:rPr lang="en-GB" dirty="0"/>
              <a:t>Previous versions also frequently used</a:t>
            </a:r>
          </a:p>
          <a:p>
            <a:pPr lvl="1"/>
            <a:r>
              <a:rPr lang="en-GB" dirty="0">
                <a:hlinkClick r:id="rId2"/>
              </a:rPr>
              <a:t>http://www.globalplatform.org/specificationscard.asp</a:t>
            </a:r>
            <a:endParaRPr lang="en-GB" dirty="0"/>
          </a:p>
          <a:p>
            <a:pPr lvl="1"/>
            <a:endParaRPr lang="en-GB"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26" y="737865"/>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spTree>
    <p:extLst>
      <p:ext uri="{BB962C8B-B14F-4D97-AF65-F5344CB8AC3E}">
        <p14:creationId xmlns:p14="http://schemas.microsoft.com/office/powerpoint/2010/main" val="38803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129" y="3740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03238" y="1871663"/>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13" name="AutoShape 16"/>
          <p:cNvSpPr>
            <a:spLocks noChangeArrowheads="1"/>
          </p:cNvSpPr>
          <p:nvPr/>
        </p:nvSpPr>
        <p:spPr bwMode="auto">
          <a:xfrm>
            <a:off x="6141699" y="71321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7668344" y="71321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6163434" y="11663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7127441" y="73340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662808" y="72107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20047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129" y="3740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6141699" y="71321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6227175" y="135443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7668344" y="71321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6300192" y="15570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7731627" y="1413024"/>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6163434" y="11663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a:ex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Tree>
    <p:extLst>
      <p:ext uri="{BB962C8B-B14F-4D97-AF65-F5344CB8AC3E}">
        <p14:creationId xmlns:p14="http://schemas.microsoft.com/office/powerpoint/2010/main" val="90591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Tree>
    <p:extLst>
      <p:ext uri="{BB962C8B-B14F-4D97-AF65-F5344CB8AC3E}">
        <p14:creationId xmlns:p14="http://schemas.microsoft.com/office/powerpoint/2010/main" val="2698247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a:t>OP_READY – card </a:t>
            </a:r>
            <a:r>
              <a:rPr lang="en-US" sz="2000" dirty="0"/>
              <a:t>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throw Security domain in secure sense (installation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284385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spTree>
    <p:extLst>
      <p:ext uri="{BB962C8B-B14F-4D97-AF65-F5344CB8AC3E}">
        <p14:creationId xmlns:p14="http://schemas.microsoft.com/office/powerpoint/2010/main" val="3468617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0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 </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Tree>
    <p:extLst>
      <p:ext uri="{BB962C8B-B14F-4D97-AF65-F5344CB8AC3E}">
        <p14:creationId xmlns:p14="http://schemas.microsoft.com/office/powerpoint/2010/main" val="214540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722312" y="4406900"/>
            <a:ext cx="8170168" cy="1362075"/>
          </a:xfrm>
        </p:spPr>
        <p:txBody>
          <a:bodyPr/>
          <a:lstStyle/>
          <a:p>
            <a:r>
              <a:rPr lang="en-US" altLang="cs-CZ" dirty="0"/>
              <a:t>Secure channel Protocol</a:t>
            </a:r>
          </a:p>
        </p:txBody>
      </p:sp>
      <p:sp>
        <p:nvSpPr>
          <p:cNvPr id="2" name="Zástupný symbol pro text 1"/>
          <p:cNvSpPr>
            <a:spLocks noGrp="1"/>
          </p:cNvSpPr>
          <p:nvPr>
            <p:ph type="body" idx="1"/>
          </p:nvPr>
        </p:nvSpPr>
        <p:spPr/>
        <p:txBody>
          <a:bodyPr/>
          <a:lstStyle/>
          <a:p>
            <a:r>
              <a:rPr lang="en-GB" dirty="0"/>
              <a:t>How to authenticate and communicate securely?</a:t>
            </a:r>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39</a:t>
            </a:fld>
            <a:endParaRPr lang="cs-CZ" dirty="0"/>
          </a:p>
        </p:txBody>
      </p:sp>
    </p:spTree>
    <p:extLst>
      <p:ext uri="{BB962C8B-B14F-4D97-AF65-F5344CB8AC3E}">
        <p14:creationId xmlns:p14="http://schemas.microsoft.com/office/powerpoint/2010/main" val="418900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Overview</a:t>
            </a:r>
          </a:p>
        </p:txBody>
      </p:sp>
      <p:sp>
        <p:nvSpPr>
          <p:cNvPr id="3" name="Zástupný symbol pro obsah 2"/>
          <p:cNvSpPr>
            <a:spLocks noGrp="1"/>
          </p:cNvSpPr>
          <p:nvPr>
            <p:ph idx="1"/>
          </p:nvPr>
        </p:nvSpPr>
        <p:spPr/>
        <p:txBody>
          <a:bodyPr/>
          <a:lstStyle/>
          <a:p>
            <a:pPr marL="514350" indent="-514350">
              <a:buFont typeface="+mj-lt"/>
              <a:buAutoNum type="arabicPeriod"/>
            </a:pPr>
            <a:r>
              <a:rPr lang="en-GB" dirty="0"/>
              <a:t>What smart cards are?</a:t>
            </a:r>
          </a:p>
          <a:p>
            <a:pPr marL="514350" indent="-514350">
              <a:buFont typeface="+mj-lt"/>
              <a:buAutoNum type="arabicPeriod"/>
            </a:pPr>
            <a:r>
              <a:rPr lang="en-GB" dirty="0"/>
              <a:t>What smart cards are capable of?</a:t>
            </a:r>
          </a:p>
          <a:p>
            <a:pPr marL="514350" indent="-514350">
              <a:buFont typeface="+mj-lt"/>
              <a:buAutoNum type="arabicPeriod"/>
            </a:pPr>
            <a:r>
              <a:rPr lang="en-GB" dirty="0"/>
              <a:t>How to manage smart cards?</a:t>
            </a:r>
          </a:p>
          <a:p>
            <a:pPr marL="514350" indent="-514350">
              <a:buFont typeface="+mj-lt"/>
              <a:buAutoNum type="arabicPeriod"/>
            </a:pPr>
            <a:r>
              <a:rPr lang="en-GB" dirty="0"/>
              <a:t>Secure channel protocols</a:t>
            </a:r>
          </a:p>
          <a:p>
            <a:pPr marL="514350" indent="-514350">
              <a:buFont typeface="+mj-lt"/>
              <a:buAutoNum type="arabicPeriod"/>
            </a:pPr>
            <a:r>
              <a:rPr lang="en-GB" dirty="0"/>
              <a:t>Two-factor authentication and some attacks</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spTree>
    <p:extLst>
      <p:ext uri="{BB962C8B-B14F-4D97-AF65-F5344CB8AC3E}">
        <p14:creationId xmlns:p14="http://schemas.microsoft.com/office/powerpoint/2010/main" val="4690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Transport Layer Security (TLS) Protocol</a:t>
            </a:r>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88840"/>
            <a:ext cx="8229600" cy="4070448"/>
          </a:xfrm>
        </p:spPr>
      </p:pic>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2203839" y="6110585"/>
            <a:ext cx="4612994" cy="461665"/>
          </a:xfrm>
          <a:prstGeom prst="rect">
            <a:avLst/>
          </a:prstGeom>
          <a:noFill/>
        </p:spPr>
        <p:txBody>
          <a:bodyPr wrap="none" rtlCol="0">
            <a:spAutoFit/>
          </a:bodyPr>
          <a:lstStyle/>
          <a:p>
            <a:r>
              <a:rPr lang="en-GB" sz="2400" dirty="0"/>
              <a:t>Full TLS handshake (RFC 5246)</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Tree>
    <p:extLst>
      <p:ext uri="{BB962C8B-B14F-4D97-AF65-F5344CB8AC3E}">
        <p14:creationId xmlns:p14="http://schemas.microsoft.com/office/powerpoint/2010/main" val="2844470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522"/>
          <a:stretch/>
        </p:blipFill>
        <p:spPr>
          <a:xfrm>
            <a:off x="503238" y="1409484"/>
            <a:ext cx="7774154" cy="4971843"/>
          </a:xfrm>
        </p:spPr>
      </p:pic>
      <p:sp>
        <p:nvSpPr>
          <p:cNvPr id="2" name="Nadpis 1"/>
          <p:cNvSpPr>
            <a:spLocks noGrp="1"/>
          </p:cNvSpPr>
          <p:nvPr>
            <p:ph type="title"/>
          </p:nvPr>
        </p:nvSpPr>
        <p:spPr/>
        <p:txBody>
          <a:bodyPr/>
          <a:lstStyle/>
          <a:p>
            <a:r>
              <a:rPr lang="en-GB" dirty="0"/>
              <a:t>TLS handshake</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5940152" y="6196661"/>
            <a:ext cx="2044149" cy="369332"/>
          </a:xfrm>
          <a:prstGeom prst="rect">
            <a:avLst/>
          </a:prstGeom>
          <a:noFill/>
        </p:spPr>
        <p:txBody>
          <a:bodyPr wrap="none" rtlCol="0">
            <a:spAutoFit/>
          </a:bodyPr>
          <a:lstStyle/>
          <a:p>
            <a:r>
              <a:rPr lang="en-GB" i="1" dirty="0">
                <a:solidFill>
                  <a:schemeClr val="bg1">
                    <a:lumMod val="50000"/>
                  </a:schemeClr>
                </a:solidFill>
              </a:rPr>
              <a:t>Credit: </a:t>
            </a:r>
            <a:r>
              <a:rPr lang="en-GB" i="1" dirty="0" err="1">
                <a:solidFill>
                  <a:schemeClr val="bg1">
                    <a:lumMod val="50000"/>
                  </a:schemeClr>
                </a:solidFill>
              </a:rPr>
              <a:t>Cloudflare</a:t>
            </a:r>
            <a:r>
              <a:rPr lang="en-GB" i="1" dirty="0">
                <a:solidFill>
                  <a:schemeClr val="bg1">
                    <a:lumMod val="50000"/>
                  </a:schemeClr>
                </a:solidFill>
              </a:rPr>
              <a:t> </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Tree>
    <p:extLst>
      <p:ext uri="{BB962C8B-B14F-4D97-AF65-F5344CB8AC3E}">
        <p14:creationId xmlns:p14="http://schemas.microsoft.com/office/powerpoint/2010/main" val="227028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Why not to use TLS all the time?</a:t>
            </a:r>
          </a:p>
        </p:txBody>
      </p:sp>
      <p:sp>
        <p:nvSpPr>
          <p:cNvPr id="3" name="Zástupný symbol pro obsah 2"/>
          <p:cNvSpPr>
            <a:spLocks noGrp="1"/>
          </p:cNvSpPr>
          <p:nvPr>
            <p:ph idx="1"/>
          </p:nvPr>
        </p:nvSpPr>
        <p:spPr/>
        <p:txBody>
          <a:bodyPr/>
          <a:lstStyle/>
          <a:p>
            <a:pPr marL="457200" indent="-457200">
              <a:buFont typeface="+mj-lt"/>
              <a:buAutoNum type="arabicPeriod"/>
            </a:pPr>
            <a:r>
              <a:rPr lang="en-GB" sz="2400" dirty="0"/>
              <a:t>Requires asymmetric cryptography </a:t>
            </a:r>
          </a:p>
          <a:p>
            <a:pPr lvl="1"/>
            <a:r>
              <a:rPr lang="en-GB" sz="2000" dirty="0"/>
              <a:t>Unsuitable for slower devices</a:t>
            </a:r>
          </a:p>
          <a:p>
            <a:pPr marL="457200" indent="-457200">
              <a:buFont typeface="+mj-lt"/>
              <a:buAutoNum type="arabicPeriod"/>
            </a:pPr>
            <a:r>
              <a:rPr lang="en-GB" sz="2400" dirty="0"/>
              <a:t>Requires long keys </a:t>
            </a:r>
          </a:p>
          <a:p>
            <a:pPr lvl="1"/>
            <a:r>
              <a:rPr lang="en-GB" sz="2000" dirty="0"/>
              <a:t>Unsuitable for devices with small memory</a:t>
            </a:r>
          </a:p>
          <a:p>
            <a:pPr marL="457200" indent="-457200">
              <a:buFont typeface="+mj-lt"/>
              <a:buAutoNum type="arabicPeriod"/>
            </a:pPr>
            <a:r>
              <a:rPr lang="en-GB" sz="2400" dirty="0"/>
              <a:t>Requires significant data overhead (~6.5KB)</a:t>
            </a:r>
          </a:p>
          <a:p>
            <a:pPr lvl="1"/>
            <a:r>
              <a:rPr lang="en-GB" sz="2000" dirty="0">
                <a:hlinkClick r:id="rId2"/>
              </a:rPr>
              <a:t>http://netsekure.org/2010/03/tls-overhead/</a:t>
            </a:r>
            <a:endParaRPr lang="en-GB" sz="2000" dirty="0"/>
          </a:p>
          <a:p>
            <a:pPr marL="457200" indent="-457200">
              <a:buFont typeface="+mj-lt"/>
              <a:buAutoNum type="arabicPeriod"/>
            </a:pPr>
            <a:r>
              <a:rPr lang="en-GB" sz="2400" dirty="0"/>
              <a:t>More lightweight protocols exist</a:t>
            </a:r>
          </a:p>
          <a:p>
            <a:pPr lvl="1"/>
            <a:r>
              <a:rPr lang="en-GB" sz="2000" dirty="0"/>
              <a:t>RFID / smartcards / </a:t>
            </a:r>
            <a:r>
              <a:rPr lang="en-GB" sz="2000" dirty="0" err="1"/>
              <a:t>IoT</a:t>
            </a:r>
            <a:r>
              <a:rPr lang="en-GB" sz="2000" dirty="0"/>
              <a:t>…</a:t>
            </a:r>
          </a:p>
          <a:p>
            <a:r>
              <a:rPr lang="en-GB" sz="2400" dirty="0"/>
              <a:t>Note: TLS can be fully implemented on smartcards</a:t>
            </a:r>
          </a:p>
          <a:p>
            <a:pPr lvl="1"/>
            <a:r>
              <a:rPr lang="en-GB" sz="2000" dirty="0">
                <a:hlinkClick r:id="rId3"/>
              </a:rPr>
              <a:t>https://github.com/gilb/smart_card_TLS</a:t>
            </a:r>
            <a:endParaRPr lang="en-GB" sz="2000" dirty="0"/>
          </a:p>
          <a:p>
            <a:endParaRPr lang="en-GB" sz="2400" dirty="0"/>
          </a:p>
          <a:p>
            <a:pPr lvl="1"/>
            <a:endParaRPr lang="en-GB" sz="20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Tree>
    <p:extLst>
      <p:ext uri="{BB962C8B-B14F-4D97-AF65-F5344CB8AC3E}">
        <p14:creationId xmlns:p14="http://schemas.microsoft.com/office/powerpoint/2010/main" val="22967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Secure channels – questions to ask</a:t>
            </a:r>
          </a:p>
        </p:txBody>
      </p:sp>
      <p:sp>
        <p:nvSpPr>
          <p:cNvPr id="3" name="Zástupný symbol pro obsah 2"/>
          <p:cNvSpPr>
            <a:spLocks noGrp="1"/>
          </p:cNvSpPr>
          <p:nvPr>
            <p:ph idx="1"/>
          </p:nvPr>
        </p:nvSpPr>
        <p:spPr/>
        <p:txBody>
          <a:bodyPr/>
          <a:lstStyle/>
          <a:p>
            <a:r>
              <a:rPr lang="en-GB" dirty="0"/>
              <a:t>What attacker model is assumed?</a:t>
            </a:r>
          </a:p>
          <a:p>
            <a:r>
              <a:rPr lang="en-GB" dirty="0"/>
              <a:t>Integrity protection? Encryption? Authentication?</a:t>
            </a:r>
          </a:p>
          <a:p>
            <a:r>
              <a:rPr lang="en-GB" dirty="0"/>
              <a:t>One-side or mutual authentication?</a:t>
            </a:r>
          </a:p>
          <a:p>
            <a:r>
              <a:rPr lang="en-GB" dirty="0"/>
              <a:t>What kind of cryptography is used?</a:t>
            </a:r>
          </a:p>
          <a:p>
            <a:r>
              <a:rPr lang="en-GB" dirty="0"/>
              <a:t>What keys are required/pre-distributed?</a:t>
            </a:r>
          </a:p>
          <a:p>
            <a:r>
              <a:rPr lang="en-GB" dirty="0"/>
              <a:t>Additional trust hierarchy required?</a:t>
            </a:r>
          </a:p>
          <a:p>
            <a:r>
              <a:rPr lang="en-GB" dirty="0"/>
              <a:t>Is necessary to generate random numbers/keys? </a:t>
            </a:r>
          </a:p>
          <a:p>
            <a:r>
              <a:rPr lang="en-GB" dirty="0"/>
              <a:t>What if keys are compromised? Forward secrecy?</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Tree>
    <p:extLst>
      <p:ext uri="{BB962C8B-B14F-4D97-AF65-F5344CB8AC3E}">
        <p14:creationId xmlns:p14="http://schemas.microsoft.com/office/powerpoint/2010/main" val="2905091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033AF3-F225-4268-A1AB-FBD71E52F8DF}"/>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6ECA3471-5622-434B-B2EC-0CA68240FE35}"/>
              </a:ext>
            </a:extLst>
          </p:cNvPr>
          <p:cNvSpPr>
            <a:spLocks noGrp="1"/>
          </p:cNvSpPr>
          <p:nvPr>
            <p:ph idx="1"/>
          </p:nvPr>
        </p:nvSpPr>
        <p:spPr/>
        <p:txBody>
          <a:bodyPr/>
          <a:lstStyle/>
          <a:p>
            <a:endParaRPr lang="en-GB" dirty="0"/>
          </a:p>
        </p:txBody>
      </p:sp>
      <p:sp>
        <p:nvSpPr>
          <p:cNvPr id="4" name="Zástupný symbol pro číslo snímku 3">
            <a:extLst>
              <a:ext uri="{FF2B5EF4-FFF2-40B4-BE49-F238E27FC236}">
                <a16:creationId xmlns:a16="http://schemas.microsoft.com/office/drawing/2014/main" id="{3907166D-B2A6-4002-8705-32A85F701BEA}"/>
              </a:ext>
            </a:extLst>
          </p:cNvPr>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
        <p:nvSpPr>
          <p:cNvPr id="5" name="Zástupný symbol pro zápatí 4">
            <a:extLst>
              <a:ext uri="{FF2B5EF4-FFF2-40B4-BE49-F238E27FC236}">
                <a16:creationId xmlns:a16="http://schemas.microsoft.com/office/drawing/2014/main" id="{F7A373D1-76E8-4739-B914-FAD5183DB763}"/>
              </a:ext>
            </a:extLst>
          </p:cNvPr>
          <p:cNvSpPr>
            <a:spLocks noGrp="1"/>
          </p:cNvSpPr>
          <p:nvPr>
            <p:ph type="ftr" sz="quarter" idx="3"/>
          </p:nvPr>
        </p:nvSpPr>
        <p:spPr/>
        <p:txBody>
          <a:bodyPr/>
          <a:lstStyle/>
          <a:p>
            <a:r>
              <a:rPr lang="en-US"/>
              <a:t>| PV204 Smart cards</a:t>
            </a:r>
            <a:endParaRPr lang="cs-CZ" dirty="0"/>
          </a:p>
        </p:txBody>
      </p:sp>
      <p:pic>
        <p:nvPicPr>
          <p:cNvPr id="6" name="Zástupný symbol pro obsah 4">
            <a:extLst>
              <a:ext uri="{FF2B5EF4-FFF2-40B4-BE49-F238E27FC236}">
                <a16:creationId xmlns:a16="http://schemas.microsoft.com/office/drawing/2014/main" id="{FF376CA0-9A63-43C6-BA47-87C6C4B161D7}"/>
              </a:ext>
            </a:extLst>
          </p:cNvPr>
          <p:cNvPicPr>
            <a:picLocks noChangeAspect="1"/>
          </p:cNvPicPr>
          <p:nvPr/>
        </p:nvPicPr>
        <p:blipFill rotWithShape="1">
          <a:blip r:embed="rId2">
            <a:extLst>
              <a:ext uri="{28A0092B-C50C-407E-A947-70E740481C1C}">
                <a14:useLocalDpi xmlns:a14="http://schemas.microsoft.com/office/drawing/2010/main" val="0"/>
              </a:ext>
            </a:extLst>
          </a:blip>
          <a:srcRect t="13522"/>
          <a:stretch/>
        </p:blipFill>
        <p:spPr bwMode="auto">
          <a:xfrm>
            <a:off x="0" y="2548994"/>
            <a:ext cx="6326853" cy="4046243"/>
          </a:xfrm>
          <a:prstGeom prst="rect">
            <a:avLst/>
          </a:prstGeom>
          <a:noFill/>
          <a:ln w="9525">
            <a:noFill/>
            <a:miter lim="800000"/>
            <a:headEnd/>
            <a:tailEnd/>
          </a:ln>
        </p:spPr>
      </p:pic>
      <p:sp>
        <p:nvSpPr>
          <p:cNvPr id="7" name="TextovéPole 6">
            <a:extLst>
              <a:ext uri="{FF2B5EF4-FFF2-40B4-BE49-F238E27FC236}">
                <a16:creationId xmlns:a16="http://schemas.microsoft.com/office/drawing/2014/main" id="{E088FB64-0C6A-4D7F-AB2B-912A82F6413E}"/>
              </a:ext>
            </a:extLst>
          </p:cNvPr>
          <p:cNvSpPr txBox="1"/>
          <p:nvPr/>
        </p:nvSpPr>
        <p:spPr>
          <a:xfrm>
            <a:off x="179512" y="1628800"/>
            <a:ext cx="184731" cy="369332"/>
          </a:xfrm>
          <a:prstGeom prst="rect">
            <a:avLst/>
          </a:prstGeom>
          <a:noFill/>
        </p:spPr>
        <p:txBody>
          <a:bodyPr wrap="none" rtlCol="0">
            <a:spAutoFit/>
          </a:bodyPr>
          <a:lstStyle/>
          <a:p>
            <a:endParaRPr lang="en-GB" dirty="0"/>
          </a:p>
        </p:txBody>
      </p:sp>
      <p:sp>
        <p:nvSpPr>
          <p:cNvPr id="8" name="Zástupný symbol pro obsah 2">
            <a:extLst>
              <a:ext uri="{FF2B5EF4-FFF2-40B4-BE49-F238E27FC236}">
                <a16:creationId xmlns:a16="http://schemas.microsoft.com/office/drawing/2014/main" id="{68A168D6-5E20-4533-92CE-FE3B09D17946}"/>
              </a:ext>
            </a:extLst>
          </p:cNvPr>
          <p:cNvSpPr txBox="1">
            <a:spLocks/>
          </p:cNvSpPr>
          <p:nvPr/>
        </p:nvSpPr>
        <p:spPr bwMode="auto">
          <a:xfrm>
            <a:off x="3563888" y="109383"/>
            <a:ext cx="5472608" cy="269032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What attacker model is assumed?</a:t>
            </a:r>
          </a:p>
          <a:p>
            <a:r>
              <a:rPr lang="en-GB" sz="1800" dirty="0"/>
              <a:t>Integrity protection? Encryption? Authentication?</a:t>
            </a:r>
          </a:p>
          <a:p>
            <a:r>
              <a:rPr lang="en-GB" sz="1800" dirty="0"/>
              <a:t>One-side or mutual authentication?</a:t>
            </a:r>
          </a:p>
          <a:p>
            <a:r>
              <a:rPr lang="en-GB" sz="1800" dirty="0"/>
              <a:t>What kind of cryptography is used?</a:t>
            </a:r>
          </a:p>
          <a:p>
            <a:r>
              <a:rPr lang="en-GB" sz="1800" dirty="0"/>
              <a:t>What keys are required/pre-distributed?</a:t>
            </a:r>
          </a:p>
          <a:p>
            <a:r>
              <a:rPr lang="en-GB" sz="1800" dirty="0"/>
              <a:t>Additional trust hierarchy required?</a:t>
            </a:r>
          </a:p>
          <a:p>
            <a:r>
              <a:rPr lang="en-GB" sz="1800" dirty="0"/>
              <a:t>Is necessary to generate random numbers/keys? </a:t>
            </a:r>
          </a:p>
          <a:p>
            <a:r>
              <a:rPr lang="en-GB" sz="1800" dirty="0"/>
              <a:t>What if keys are compromised? Forward secrecy?</a:t>
            </a:r>
          </a:p>
        </p:txBody>
      </p:sp>
    </p:spTree>
    <p:extLst>
      <p:ext uri="{BB962C8B-B14F-4D97-AF65-F5344CB8AC3E}">
        <p14:creationId xmlns:p14="http://schemas.microsoft.com/office/powerpoint/2010/main" val="293822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ltLang="cs-CZ" dirty="0"/>
              <a:t>Common lightweight SCPs</a:t>
            </a:r>
            <a:endParaRPr lang="cs-CZ" altLang="cs-CZ" dirty="0"/>
          </a:p>
        </p:txBody>
      </p:sp>
      <p:sp>
        <p:nvSpPr>
          <p:cNvPr id="1268739" name="Rectangle 3"/>
          <p:cNvSpPr>
            <a:spLocks noGrp="1" noChangeArrowheads="1"/>
          </p:cNvSpPr>
          <p:nvPr>
            <p:ph type="body" idx="1"/>
          </p:nvPr>
        </p:nvSpPr>
        <p:spPr/>
        <p:txBody>
          <a:bodyPr/>
          <a:lstStyle/>
          <a:p>
            <a:r>
              <a:rPr lang="en-US" altLang="cs-CZ" dirty="0" err="1"/>
              <a:t>OpenPlatform</a:t>
            </a:r>
            <a:r>
              <a:rPr lang="en-US" altLang="cs-CZ" dirty="0"/>
              <a:t> SCP’01,’02 (3DES-based)</a:t>
            </a:r>
          </a:p>
          <a:p>
            <a:r>
              <a:rPr lang="en-US" altLang="cs-CZ" dirty="0" err="1"/>
              <a:t>OpenPlatform</a:t>
            </a:r>
            <a:r>
              <a:rPr lang="en-US" altLang="cs-CZ" dirty="0"/>
              <a:t> SCP‘10 (RSA-based)</a:t>
            </a:r>
          </a:p>
          <a:p>
            <a:r>
              <a:rPr lang="en-US" altLang="cs-CZ" dirty="0" err="1"/>
              <a:t>OpenPlatform</a:t>
            </a:r>
            <a:r>
              <a:rPr lang="en-US" altLang="cs-CZ" dirty="0"/>
              <a:t> SCP’03 (AES-based)</a:t>
            </a:r>
          </a:p>
          <a:p>
            <a:r>
              <a:rPr lang="en-US" altLang="cs-CZ" dirty="0"/>
              <a:t>ISO/IEC 7816-4 Secure Messaging</a:t>
            </a:r>
          </a:p>
          <a:p>
            <a:r>
              <a:rPr lang="en-US" altLang="cs-CZ" dirty="0" err="1"/>
              <a:t>ePassports</a:t>
            </a:r>
            <a:r>
              <a:rPr lang="en-US" altLang="cs-CZ" dirty="0"/>
              <a:t> Basic Access Control (3DES-based)</a:t>
            </a:r>
          </a:p>
          <a:p>
            <a:r>
              <a:rPr lang="en-US" altLang="cs-CZ" dirty="0" err="1"/>
              <a:t>ePassports</a:t>
            </a:r>
            <a:r>
              <a:rPr lang="en-US" altLang="cs-CZ" dirty="0"/>
              <a:t> Extended Access Control (3DES,RSA,DH,SHA1/2-based)</a:t>
            </a:r>
          </a:p>
          <a:p>
            <a:endParaRPr lang="cs-CZ" altLang="cs-CZ" dirty="0"/>
          </a:p>
        </p:txBody>
      </p:sp>
      <p:sp>
        <p:nvSpPr>
          <p:cNvPr id="5" name="Zástupný symbol pro zápatí 5"/>
          <p:cNvSpPr>
            <a:spLocks noGrp="1"/>
          </p:cNvSpPr>
          <p:nvPr>
            <p:ph type="ftr" sz="quarter" idx="3"/>
          </p:nvPr>
        </p:nvSpPr>
        <p:spPr/>
        <p:txBody>
          <a:bodyPr/>
          <a:lstStyle/>
          <a:p>
            <a:r>
              <a:rPr lang="en-US" altLang="cs-CZ"/>
              <a:t>| PV204 Smart cards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spTree>
    <p:extLst>
      <p:ext uri="{BB962C8B-B14F-4D97-AF65-F5344CB8AC3E}">
        <p14:creationId xmlns:p14="http://schemas.microsoft.com/office/powerpoint/2010/main" val="18370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87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87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8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Secure channel – typical composition</a:t>
            </a:r>
          </a:p>
        </p:txBody>
      </p:sp>
      <p:sp>
        <p:nvSpPr>
          <p:cNvPr id="3" name="Zástupný symbol pro obsah 2"/>
          <p:cNvSpPr>
            <a:spLocks noGrp="1"/>
          </p:cNvSpPr>
          <p:nvPr>
            <p:ph idx="1"/>
          </p:nvPr>
        </p:nvSpPr>
        <p:spPr/>
        <p:txBody>
          <a:bodyPr/>
          <a:lstStyle/>
          <a:p>
            <a:pPr marL="514350" indent="-514350">
              <a:buFont typeface="+mj-lt"/>
              <a:buAutoNum type="arabicPeriod"/>
            </a:pPr>
            <a:r>
              <a:rPr lang="en-GB" dirty="0"/>
              <a:t>Exchange basic (public) parameters</a:t>
            </a:r>
          </a:p>
          <a:p>
            <a:pPr marL="514350" indent="-514350">
              <a:buFont typeface="+mj-lt"/>
              <a:buAutoNum type="arabicPeriod"/>
            </a:pPr>
            <a:r>
              <a:rPr lang="en-GB" dirty="0"/>
              <a:t>Generate random challenges (freshness)</a:t>
            </a:r>
          </a:p>
          <a:p>
            <a:pPr marL="514350" indent="-514350">
              <a:buFont typeface="+mj-lt"/>
              <a:buAutoNum type="arabicPeriod"/>
            </a:pPr>
            <a:r>
              <a:rPr lang="en-GB" dirty="0"/>
              <a:t>Use pre-distributed secrets and challenges to generate session keys (protect long term secrets)</a:t>
            </a:r>
          </a:p>
          <a:p>
            <a:pPr marL="514350" indent="-514350">
              <a:buFont typeface="+mj-lt"/>
              <a:buAutoNum type="arabicPeriod"/>
            </a:pPr>
            <a:r>
              <a:rPr lang="en-GB" dirty="0"/>
              <a:t>Compute and verify authentication cryptograms (entity authentication)</a:t>
            </a:r>
          </a:p>
          <a:p>
            <a:pPr marL="514350" indent="-514350">
              <a:buFont typeface="+mj-lt"/>
              <a:buAutoNum type="arabicPeriod"/>
            </a:pPr>
            <a:r>
              <a:rPr lang="en-GB" dirty="0" err="1"/>
              <a:t>Encrypted&amp;MAC</a:t>
            </a:r>
            <a:r>
              <a:rPr lang="en-GB" dirty="0"/>
              <a:t> message(s) (Secure Messaging)</a:t>
            </a:r>
          </a:p>
          <a:p>
            <a:pPr marL="514350" indent="-514350">
              <a:buFont typeface="+mj-lt"/>
              <a:buAutoNum type="arabicPeriod"/>
            </a:pPr>
            <a:r>
              <a:rPr lang="en-GB" dirty="0"/>
              <a:t>End secure channel (erase session keys)</a:t>
            </a:r>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spTree>
    <p:extLst>
      <p:ext uri="{BB962C8B-B14F-4D97-AF65-F5344CB8AC3E}">
        <p14:creationId xmlns:p14="http://schemas.microsoft.com/office/powerpoint/2010/main" val="32502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SCP – what to take into account</a:t>
            </a:r>
            <a:endParaRPr lang="cs-CZ" dirty="0"/>
          </a:p>
        </p:txBody>
      </p:sp>
      <p:sp>
        <p:nvSpPr>
          <p:cNvPr id="3" name="Zástupný symbol pro obsah 2"/>
          <p:cNvSpPr>
            <a:spLocks noGrp="1"/>
          </p:cNvSpPr>
          <p:nvPr>
            <p:ph idx="1"/>
          </p:nvPr>
        </p:nvSpPr>
        <p:spPr/>
        <p:txBody>
          <a:bodyPr/>
          <a:lstStyle/>
          <a:p>
            <a:r>
              <a:rPr lang="en-US" dirty="0"/>
              <a:t>Usage scenario and expected attackers</a:t>
            </a:r>
          </a:p>
          <a:p>
            <a:r>
              <a:rPr lang="en-US" dirty="0"/>
              <a:t>Confidentiality and integrity of command data</a:t>
            </a:r>
          </a:p>
          <a:p>
            <a:r>
              <a:rPr lang="en-US" dirty="0"/>
              <a:t>Network level attacks (replay…)</a:t>
            </a:r>
          </a:p>
          <a:p>
            <a:r>
              <a:rPr lang="en-US" dirty="0"/>
              <a:t>Atomicity of critical operations</a:t>
            </a:r>
          </a:p>
          <a:p>
            <a:r>
              <a:rPr lang="en-US" dirty="0"/>
              <a:t>Robustness against side channel attacks (time and power analysis, fault attacks…)</a:t>
            </a:r>
          </a:p>
          <a:p>
            <a:r>
              <a:rPr lang="en-US" dirty="0"/>
              <a:t>Robustness against incorrect attempts (limit, delay retries…)</a:t>
            </a:r>
          </a:p>
          <a:p>
            <a:r>
              <a:rPr lang="en-US" dirty="0"/>
              <a:t>Resilience against traffic analysis</a:t>
            </a:r>
          </a:p>
          <a:p>
            <a:r>
              <a:rPr lang="en-US" dirty="0"/>
              <a:t>API and implementation attacks</a:t>
            </a:r>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47</a:t>
            </a:fld>
            <a:endParaRPr lang="cs-CZ" dirty="0"/>
          </a:p>
        </p:txBody>
      </p:sp>
    </p:spTree>
    <p:extLst>
      <p:ext uri="{BB962C8B-B14F-4D97-AF65-F5344CB8AC3E}">
        <p14:creationId xmlns:p14="http://schemas.microsoft.com/office/powerpoint/2010/main" val="32749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SCP – usage scenario and attacker model</a:t>
            </a:r>
            <a:endParaRPr lang="cs-CZ" dirty="0"/>
          </a:p>
        </p:txBody>
      </p:sp>
      <p:sp>
        <p:nvSpPr>
          <p:cNvPr id="3" name="Zástupný symbol pro obsah 2"/>
          <p:cNvSpPr>
            <a:spLocks noGrp="1"/>
          </p:cNvSpPr>
          <p:nvPr>
            <p:ph idx="1"/>
          </p:nvPr>
        </p:nvSpPr>
        <p:spPr/>
        <p:txBody>
          <a:bodyPr/>
          <a:lstStyle/>
          <a:p>
            <a:r>
              <a:rPr lang="en-US" sz="2400" dirty="0"/>
              <a:t>What are the sensitive objects (keys, data, functions)?</a:t>
            </a:r>
          </a:p>
          <a:p>
            <a:r>
              <a:rPr lang="en-US" sz="2400" dirty="0"/>
              <a:t>What are these sensitive objects used for and what is the data flow of these objects?</a:t>
            </a:r>
          </a:p>
          <a:p>
            <a:r>
              <a:rPr lang="en-US" sz="2400" dirty="0"/>
              <a:t>What are the capabilities of the attackers (funding, tools, knowledge)?</a:t>
            </a:r>
          </a:p>
          <a:p>
            <a:r>
              <a:rPr lang="en-US" sz="2400" dirty="0"/>
              <a:t>What are the points where an attacker can observe the system (dump of exchanged messages, debugging, ...)?</a:t>
            </a:r>
          </a:p>
          <a:p>
            <a:r>
              <a:rPr lang="en-US" sz="2400" dirty="0"/>
              <a:t>Which parts of the system must be trusted to achieve required functionality (less the better)?</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48</a:t>
            </a:fld>
            <a:endParaRPr lang="cs-CZ" dirty="0"/>
          </a:p>
        </p:txBody>
      </p:sp>
    </p:spTree>
    <p:extLst>
      <p:ext uri="{BB962C8B-B14F-4D97-AF65-F5344CB8AC3E}">
        <p14:creationId xmlns:p14="http://schemas.microsoft.com/office/powerpoint/2010/main" val="31252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SCP – network attacks</a:t>
            </a:r>
            <a:endParaRPr lang="cs-CZ" dirty="0"/>
          </a:p>
        </p:txBody>
      </p:sp>
      <p:sp>
        <p:nvSpPr>
          <p:cNvPr id="3" name="Zástupný symbol pro obsah 2"/>
          <p:cNvSpPr>
            <a:spLocks noGrp="1"/>
          </p:cNvSpPr>
          <p:nvPr>
            <p:ph idx="1"/>
          </p:nvPr>
        </p:nvSpPr>
        <p:spPr/>
        <p:txBody>
          <a:bodyPr/>
          <a:lstStyle/>
          <a:p>
            <a:r>
              <a:rPr lang="en-US" sz="2400" dirty="0"/>
              <a:t>Use HMAC or OMAC instead of simple hash only</a:t>
            </a:r>
          </a:p>
          <a:p>
            <a:r>
              <a:rPr lang="en-US" sz="2400" dirty="0"/>
              <a:t>Include command header/metadata into MAC</a:t>
            </a:r>
          </a:p>
          <a:p>
            <a:r>
              <a:rPr lang="en-US" sz="2400" dirty="0"/>
              <a:t>Pre-share two keys (encryption, mac) or derive from master instead of using only one</a:t>
            </a:r>
          </a:p>
          <a:p>
            <a:r>
              <a:rPr lang="en-US" sz="2400" dirty="0"/>
              <a:t>Use pre-shared keys only to derive session keys. Session keys are used than to generate cryptograms etc.</a:t>
            </a:r>
          </a:p>
          <a:p>
            <a:r>
              <a:rPr lang="en-US" sz="2400" dirty="0"/>
              <a:t>Session keys must be dependent on contributions from both parties. One party cannot force resulting key into specific value</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49</a:t>
            </a:fld>
            <a:endParaRPr lang="cs-CZ" dirty="0"/>
          </a:p>
        </p:txBody>
      </p:sp>
    </p:spTree>
    <p:extLst>
      <p:ext uri="{BB962C8B-B14F-4D97-AF65-F5344CB8AC3E}">
        <p14:creationId xmlns:p14="http://schemas.microsoft.com/office/powerpoint/2010/main" val="37197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altLang="cs-CZ" dirty="0"/>
              <a:t>What A Smart</a:t>
            </a:r>
            <a:r>
              <a:rPr lang="cs-CZ" altLang="cs-CZ" dirty="0"/>
              <a:t> </a:t>
            </a:r>
            <a:r>
              <a:rPr lang="en-US" altLang="cs-CZ" dirty="0"/>
              <a:t>card </a:t>
            </a:r>
            <a:r>
              <a:rPr lang="en-GB" altLang="cs-CZ" dirty="0"/>
              <a:t>is?</a:t>
            </a:r>
            <a:endParaRPr lang="cs-CZ" altLang="cs-CZ" dirty="0"/>
          </a:p>
        </p:txBody>
      </p:sp>
      <p:sp>
        <p:nvSpPr>
          <p:cNvPr id="8" name="Zástupný symbol pro text 7"/>
          <p:cNvSpPr>
            <a:spLocks noGrp="1"/>
          </p:cNvSpPr>
          <p:nvPr>
            <p:ph type="body" idx="1"/>
          </p:nvPr>
        </p:nvSpPr>
        <p:spPr/>
        <p:txBody>
          <a:bodyPr/>
          <a:lstStyle/>
          <a:p>
            <a:r>
              <a:rPr lang="en-US" altLang="cs-CZ" dirty="0"/>
              <a:t>Smart</a:t>
            </a:r>
            <a:r>
              <a:rPr lang="cs-CZ" altLang="cs-CZ" dirty="0"/>
              <a:t> </a:t>
            </a:r>
            <a:r>
              <a:rPr lang="en-US" altLang="cs-CZ" dirty="0"/>
              <a:t>card </a:t>
            </a:r>
            <a:r>
              <a:rPr lang="cs-CZ" altLang="cs-CZ" dirty="0" err="1"/>
              <a:t>basics</a:t>
            </a:r>
            <a:endParaRPr lang="cs-CZ" dirty="0"/>
          </a:p>
        </p:txBody>
      </p:sp>
      <p:sp>
        <p:nvSpPr>
          <p:cNvPr id="5" name="Zástupný symbol pro zápatí 4"/>
          <p:cNvSpPr>
            <a:spLocks noGrp="1"/>
          </p:cNvSpPr>
          <p:nvPr>
            <p:ph type="ftr" sz="quarter" idx="3"/>
          </p:nvPr>
        </p:nvSpPr>
        <p:spPr/>
        <p:txBody>
          <a:bodyPr/>
          <a:lstStyle/>
          <a:p>
            <a:r>
              <a:rPr lang="en-US" altLang="cs-CZ"/>
              <a:t>| PV204 Smart cards</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5</a:t>
            </a:fld>
            <a:endParaRPr lang="cs-CZ" dirty="0"/>
          </a:p>
        </p:txBody>
      </p:sp>
    </p:spTree>
    <p:extLst>
      <p:ext uri="{BB962C8B-B14F-4D97-AF65-F5344CB8AC3E}">
        <p14:creationId xmlns:p14="http://schemas.microsoft.com/office/powerpoint/2010/main" val="36694521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SC – network attacks</a:t>
            </a:r>
            <a:endParaRPr lang="cs-CZ" dirty="0"/>
          </a:p>
        </p:txBody>
      </p:sp>
      <p:sp>
        <p:nvSpPr>
          <p:cNvPr id="3" name="Zástupný symbol pro obsah 2"/>
          <p:cNvSpPr>
            <a:spLocks noGrp="1"/>
          </p:cNvSpPr>
          <p:nvPr>
            <p:ph idx="1"/>
          </p:nvPr>
        </p:nvSpPr>
        <p:spPr/>
        <p:txBody>
          <a:bodyPr/>
          <a:lstStyle/>
          <a:p>
            <a:r>
              <a:rPr lang="en-US" sz="2400" dirty="0"/>
              <a:t>Replay attack – hash chain better than counter only</a:t>
            </a:r>
          </a:p>
          <a:p>
            <a:r>
              <a:rPr lang="en-US" sz="2400" dirty="0"/>
              <a:t>Encrypt then MAC: MAC(ENC(data))</a:t>
            </a:r>
          </a:p>
          <a:p>
            <a:r>
              <a:rPr lang="en-US" sz="2400" dirty="0"/>
              <a:t>Close channel on error</a:t>
            </a:r>
          </a:p>
          <a:p>
            <a:r>
              <a:rPr lang="en-US" sz="2400" dirty="0"/>
              <a:t>Use GCM rather than CBC rather than ECB</a:t>
            </a:r>
          </a:p>
          <a:p>
            <a:r>
              <a:rPr lang="en-US" sz="2400" dirty="0"/>
              <a:t>Be aware of block swap in ECB mode, cut attack in CBC</a:t>
            </a:r>
          </a:p>
          <a:p>
            <a:r>
              <a:rPr lang="en-US" sz="2400" dirty="0"/>
              <a:t>Do not use XOR for combination of values – use hash/HMAC instead</a:t>
            </a:r>
          </a:p>
          <a:p>
            <a:r>
              <a:rPr lang="en-US" sz="2400" dirty="0"/>
              <a:t>Reflection attack: Do not use symmetric protocol messages (A</a:t>
            </a:r>
            <a:r>
              <a:rPr lang="en-US" sz="2400" dirty="0">
                <a:sym typeface="Symbol" panose="05050102010706020507" pitchFamily="18" charset="2"/>
              </a:rPr>
              <a:t>B</a:t>
            </a:r>
            <a:r>
              <a:rPr lang="en-US" sz="2400" dirty="0"/>
              <a:t> cannot be reflected as B</a:t>
            </a:r>
            <a:r>
              <a:rPr lang="en-US" sz="2400" dirty="0">
                <a:sym typeface="Symbol" panose="05050102010706020507" pitchFamily="18" charset="2"/>
              </a:rPr>
              <a:t>A</a:t>
            </a:r>
            <a:r>
              <a:rPr lang="en-US" sz="2400" dirty="0"/>
              <a:t>)</a:t>
            </a:r>
            <a:endParaRPr lang="cs-CZ" sz="2400"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50</a:t>
            </a:fld>
            <a:endParaRPr lang="cs-CZ" dirty="0"/>
          </a:p>
        </p:txBody>
      </p:sp>
    </p:spTree>
    <p:extLst>
      <p:ext uri="{BB962C8B-B14F-4D97-AF65-F5344CB8AC3E}">
        <p14:creationId xmlns:p14="http://schemas.microsoft.com/office/powerpoint/2010/main" val="16044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a:t>
            </a:r>
            <a:r>
              <a:rPr lang="en-US" dirty="0" err="1"/>
              <a:t>GlobalPlatform</a:t>
            </a:r>
            <a:r>
              <a:rPr lang="en-US" dirty="0"/>
              <a:t> SCP’03</a:t>
            </a:r>
            <a:endParaRPr lang="cs-CZ" dirty="0"/>
          </a:p>
        </p:txBody>
      </p:sp>
      <p:sp>
        <p:nvSpPr>
          <p:cNvPr id="3" name="Zástupný symbol pro obsah 2"/>
          <p:cNvSpPr>
            <a:spLocks noGrp="1"/>
          </p:cNvSpPr>
          <p:nvPr>
            <p:ph idx="1"/>
          </p:nvPr>
        </p:nvSpPr>
        <p:spPr/>
        <p:txBody>
          <a:bodyPr/>
          <a:lstStyle/>
          <a:p>
            <a:r>
              <a:rPr lang="en-US" dirty="0"/>
              <a:t>Mutual authentication (based on symmetric crypto)</a:t>
            </a:r>
          </a:p>
          <a:p>
            <a:r>
              <a:rPr lang="en-US" dirty="0"/>
              <a:t>Session key derivation (based on long-term keys)</a:t>
            </a:r>
          </a:p>
          <a:p>
            <a:pPr lvl="1"/>
            <a:r>
              <a:rPr lang="en-GB" dirty="0"/>
              <a:t>NIST SP 800-108</a:t>
            </a:r>
            <a:endParaRPr lang="cs-CZ" dirty="0"/>
          </a:p>
          <a:p>
            <a:r>
              <a:rPr lang="en-US" dirty="0"/>
              <a:t>Message (APDU) confidentiality and integrity MAC </a:t>
            </a:r>
          </a:p>
          <a:p>
            <a:pPr marL="514350" indent="-514350">
              <a:buFont typeface="+mj-lt"/>
              <a:buAutoNum type="arabicPeriod"/>
            </a:pPr>
            <a:r>
              <a:rPr lang="cs-CZ" dirty="0"/>
              <a:t>INITIALIZE UPDATE</a:t>
            </a:r>
            <a:endParaRPr lang="en-GB" dirty="0"/>
          </a:p>
          <a:p>
            <a:pPr lvl="1"/>
            <a:r>
              <a:rPr lang="en-GB" dirty="0"/>
              <a:t>Random challenge, card’s computations</a:t>
            </a:r>
            <a:endParaRPr lang="en-US" dirty="0"/>
          </a:p>
          <a:p>
            <a:pPr marL="514350" indent="-514350">
              <a:buFont typeface="+mj-lt"/>
              <a:buAutoNum type="arabicPeriod"/>
            </a:pPr>
            <a:r>
              <a:rPr lang="cs-CZ" dirty="0"/>
              <a:t>EXTERNAL AUTHENTICATE</a:t>
            </a:r>
            <a:endParaRPr lang="en-GB" dirty="0"/>
          </a:p>
          <a:p>
            <a:pPr lvl="1"/>
            <a:r>
              <a:rPr lang="en-GB" dirty="0"/>
              <a:t>Terminal response</a:t>
            </a:r>
          </a:p>
          <a:p>
            <a:pPr marL="514350" indent="-514350">
              <a:buFont typeface="+mj-lt"/>
              <a:buAutoNum type="arabicPeriod"/>
            </a:pPr>
            <a:r>
              <a:rPr lang="en-GB" dirty="0"/>
              <a:t>Secure messaging</a:t>
            </a:r>
          </a:p>
          <a:p>
            <a:pPr marL="514350" indent="-514350">
              <a:buFont typeface="+mj-lt"/>
              <a:buAutoNum type="arabicPeriod"/>
            </a:pPr>
            <a:endParaRPr lang="en-US"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spTree>
    <p:extLst>
      <p:ext uri="{BB962C8B-B14F-4D97-AF65-F5344CB8AC3E}">
        <p14:creationId xmlns:p14="http://schemas.microsoft.com/office/powerpoint/2010/main" val="12369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709308" cy="4983402"/>
          </a:xfrm>
        </p:spPr>
      </p:pic>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107429"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spTree>
    <p:extLst>
      <p:ext uri="{BB962C8B-B14F-4D97-AF65-F5344CB8AC3E}">
        <p14:creationId xmlns:p14="http://schemas.microsoft.com/office/powerpoint/2010/main" val="4088295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8839096" cy="5256584"/>
          </a:xfrm>
        </p:spPr>
      </p:pic>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6" name="TextovéPole 5"/>
          <p:cNvSpPr txBox="1"/>
          <p:nvPr/>
        </p:nvSpPr>
        <p:spPr>
          <a:xfrm>
            <a:off x="107429" y="6139358"/>
            <a:ext cx="9115059" cy="369332"/>
          </a:xfrm>
          <a:prstGeom prst="rect">
            <a:avLst/>
          </a:prstGeom>
          <a:noFill/>
        </p:spPr>
        <p:txBody>
          <a:bodyPr wrap="none" rtlCol="0">
            <a:spAutoFit/>
          </a:bodyPr>
          <a:lstStyle/>
          <a:p>
            <a:r>
              <a:rPr lang="en-GB" i="1" dirty="0">
                <a:solidFill>
                  <a:schemeClr val="bg1">
                    <a:lumMod val="50000"/>
                  </a:schemeClr>
                </a:solidFill>
              </a:rPr>
              <a:t>Secure Channel Protocol '03‘, Card Specification v2.2 – Amendment D, GPC_SPE_014</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spTree>
    <p:extLst>
      <p:ext uri="{BB962C8B-B14F-4D97-AF65-F5344CB8AC3E}">
        <p14:creationId xmlns:p14="http://schemas.microsoft.com/office/powerpoint/2010/main" val="1132029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ePassport</a:t>
            </a:r>
            <a:r>
              <a:rPr lang="en-GB" dirty="0"/>
              <a:t> protocols (ICAO </a:t>
            </a:r>
            <a:r>
              <a:rPr lang="en-GB" altLang="en-US" dirty="0"/>
              <a:t>9303</a:t>
            </a:r>
            <a:r>
              <a:rPr lang="en-GB" dirty="0"/>
              <a:t>) </a:t>
            </a:r>
          </a:p>
        </p:txBody>
      </p:sp>
      <p:sp>
        <p:nvSpPr>
          <p:cNvPr id="3" name="Zástupný symbol pro obsah 2"/>
          <p:cNvSpPr>
            <a:spLocks noGrp="1"/>
          </p:cNvSpPr>
          <p:nvPr>
            <p:ph idx="1"/>
          </p:nvPr>
        </p:nvSpPr>
        <p:spPr/>
        <p:txBody>
          <a:bodyPr/>
          <a:lstStyle/>
          <a:p>
            <a:r>
              <a:rPr lang="en-GB" sz="2400" dirty="0"/>
              <a:t>Significantly more complex trust model</a:t>
            </a:r>
          </a:p>
          <a:p>
            <a:pPr lvl="1"/>
            <a:r>
              <a:rPr lang="en-GB" sz="2000" dirty="0"/>
              <a:t>Passport, Inspection terminal, Trusting countries, Distrusting countries</a:t>
            </a:r>
          </a:p>
          <a:p>
            <a:pPr lvl="1"/>
            <a:r>
              <a:rPr lang="en-GB" sz="2000" dirty="0"/>
              <a:t>Multiple sensitivity levels (basic info / fingerprint / iris)</a:t>
            </a:r>
          </a:p>
          <a:p>
            <a:pPr lvl="1"/>
            <a:r>
              <a:rPr lang="en-GB" sz="2000" dirty="0"/>
              <a:t>Combination of symmetric and asymmetric cryptography</a:t>
            </a:r>
          </a:p>
          <a:p>
            <a:r>
              <a:rPr lang="en-GB" sz="2400" dirty="0"/>
              <a:t>Basic Access Control (BAC) protocol</a:t>
            </a:r>
          </a:p>
          <a:p>
            <a:pPr lvl="1"/>
            <a:r>
              <a:rPr lang="en-GB" sz="2000" dirty="0"/>
              <a:t>SCP-like protocol, static key is content from MRZ</a:t>
            </a:r>
          </a:p>
          <a:p>
            <a:r>
              <a:rPr lang="en-GB" sz="2400" dirty="0"/>
              <a:t>Extended Access Control (EAC) protocol</a:t>
            </a:r>
          </a:p>
          <a:p>
            <a:pPr lvl="1"/>
            <a:r>
              <a:rPr lang="en-GB" sz="2000" dirty="0"/>
              <a:t>Terminal authentication (</a:t>
            </a:r>
            <a:r>
              <a:rPr lang="en-US" sz="2000" dirty="0"/>
              <a:t>RSA/ECDSA, SHA-1/2)</a:t>
            </a:r>
          </a:p>
          <a:p>
            <a:pPr lvl="1"/>
            <a:r>
              <a:rPr lang="en-GB" sz="2000" dirty="0"/>
              <a:t>Chip authentication (</a:t>
            </a:r>
            <a:r>
              <a:rPr lang="en-US" sz="2000" dirty="0"/>
              <a:t>DH/ECDSA key</a:t>
            </a:r>
            <a:r>
              <a:rPr lang="en-GB" sz="2000" dirty="0"/>
              <a:t>)</a:t>
            </a:r>
          </a:p>
          <a:p>
            <a:pPr lvl="1"/>
            <a:r>
              <a:rPr lang="en-GB" sz="2000" dirty="0"/>
              <a:t>PACE protocol to establish session keys </a:t>
            </a:r>
          </a:p>
          <a:p>
            <a:r>
              <a:rPr lang="en-GB" sz="2400" dirty="0"/>
              <a:t>Active Authentication (AA) protocol</a:t>
            </a:r>
          </a:p>
          <a:p>
            <a:pPr lvl="1"/>
            <a:endParaRPr lang="en-GB" sz="2000" dirty="0"/>
          </a:p>
        </p:txBody>
      </p:sp>
      <p:sp>
        <p:nvSpPr>
          <p:cNvPr id="4" name="Zástupný symbol pro zápatí 3"/>
          <p:cNvSpPr>
            <a:spLocks noGrp="1"/>
          </p:cNvSpPr>
          <p:nvPr>
            <p:ph type="ftr" sz="quarter" idx="3"/>
          </p:nvPr>
        </p:nvSpPr>
        <p:spPr/>
        <p:txBody>
          <a:bodyPr/>
          <a:lstStyle/>
          <a:p>
            <a:r>
              <a:rPr lang="en-US"/>
              <a:t>| PV204 Smart cards</a:t>
            </a:r>
            <a:endParaRPr lang="cs-CZ" dirty="0"/>
          </a:p>
        </p:txBody>
      </p:sp>
      <p:pic>
        <p:nvPicPr>
          <p:cNvPr id="5" name="Obrázek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16491" y="5601741"/>
            <a:ext cx="779587" cy="779587"/>
          </a:xfrm>
          <a:prstGeom prst="rect">
            <a:avLst/>
          </a:prstGeom>
        </p:spPr>
      </p:pic>
      <p:sp>
        <p:nvSpPr>
          <p:cNvPr id="6" name="Ohnutý roh 5"/>
          <p:cNvSpPr/>
          <p:nvPr/>
        </p:nvSpPr>
        <p:spPr>
          <a:xfrm>
            <a:off x="6424070" y="5601740"/>
            <a:ext cx="2684434" cy="751529"/>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More in 4</a:t>
            </a:r>
            <a:r>
              <a:rPr lang="en-GB" sz="2400" baseline="30000" dirty="0">
                <a:solidFill>
                  <a:schemeClr val="tx1"/>
                </a:solidFill>
              </a:rPr>
              <a:t>th</a:t>
            </a:r>
            <a:r>
              <a:rPr lang="en-GB" sz="2400" dirty="0">
                <a:solidFill>
                  <a:schemeClr val="tx1"/>
                </a:solidFill>
              </a:rPr>
              <a:t> lecture</a:t>
            </a:r>
          </a:p>
        </p:txBody>
      </p:sp>
      <p:sp>
        <p:nvSpPr>
          <p:cNvPr id="7" name="Zástupný symbol pro číslo snímku 6"/>
          <p:cNvSpPr>
            <a:spLocks noGrp="1"/>
          </p:cNvSpPr>
          <p:nvPr>
            <p:ph type="sldNum" sz="quarter" idx="10"/>
          </p:nvPr>
        </p:nvSpPr>
        <p:spPr/>
        <p:txBody>
          <a:bodyPr/>
          <a:lstStyle/>
          <a:p>
            <a:pPr>
              <a:defRPr/>
            </a:pPr>
            <a:fld id="{0B35A545-624B-40D2-AFF6-9618F12C24F0}" type="slidenum">
              <a:rPr lang="cs-CZ" smtClean="0"/>
              <a:pPr>
                <a:defRPr/>
              </a:pPr>
              <a:t>54</a:t>
            </a:fld>
            <a:endParaRPr lang="cs-CZ" dirty="0"/>
          </a:p>
        </p:txBody>
      </p:sp>
    </p:spTree>
    <p:extLst>
      <p:ext uri="{BB962C8B-B14F-4D97-AF65-F5344CB8AC3E}">
        <p14:creationId xmlns:p14="http://schemas.microsoft.com/office/powerpoint/2010/main" val="369784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a:t>Two factor authentication</a:t>
            </a:r>
          </a:p>
        </p:txBody>
      </p:sp>
      <p:sp>
        <p:nvSpPr>
          <p:cNvPr id="3" name="Zástupný symbol pro text 2"/>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Smart cards</a:t>
            </a:r>
            <a:endParaRPr lang="cs-CZ" dirty="0"/>
          </a:p>
        </p:txBody>
      </p:sp>
      <p:sp>
        <p:nvSpPr>
          <p:cNvPr id="5" name="Zástupný symbol pro číslo snímku 4"/>
          <p:cNvSpPr>
            <a:spLocks noGrp="1"/>
          </p:cNvSpPr>
          <p:nvPr>
            <p:ph type="sldNum" sz="quarter" idx="10"/>
          </p:nvPr>
        </p:nvSpPr>
        <p:spPr/>
        <p:txBody>
          <a:bodyPr/>
          <a:lstStyle/>
          <a:p>
            <a:pPr>
              <a:defRPr/>
            </a:pPr>
            <a:fld id="{50F85801-738D-4AFC-9D72-B567D521F73E}" type="slidenum">
              <a:rPr lang="cs-CZ" smtClean="0"/>
              <a:pPr>
                <a:defRPr/>
              </a:pPr>
              <a:t>55</a:t>
            </a:fld>
            <a:endParaRPr lang="cs-CZ" dirty="0"/>
          </a:p>
        </p:txBody>
      </p:sp>
    </p:spTree>
    <p:extLst>
      <p:ext uri="{BB962C8B-B14F-4D97-AF65-F5344CB8AC3E}">
        <p14:creationId xmlns:p14="http://schemas.microsoft.com/office/powerpoint/2010/main" val="2557203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Two-factor authentication</a:t>
            </a:r>
            <a:endParaRPr lang="cs-CZ" dirty="0"/>
          </a:p>
        </p:txBody>
      </p:sp>
      <p:sp>
        <p:nvSpPr>
          <p:cNvPr id="3" name="Zástupný symbol pro obsah 2"/>
          <p:cNvSpPr>
            <a:spLocks noGrp="1"/>
          </p:cNvSpPr>
          <p:nvPr>
            <p:ph idx="1"/>
          </p:nvPr>
        </p:nvSpPr>
        <p:spPr/>
        <p:txBody>
          <a:bodyPr/>
          <a:lstStyle/>
          <a:p>
            <a:r>
              <a:rPr lang="en-US" dirty="0"/>
              <a:t>Two factors with tokens/smart cards</a:t>
            </a:r>
          </a:p>
          <a:p>
            <a:pPr lvl="1"/>
            <a:r>
              <a:rPr lang="en-US" dirty="0"/>
              <a:t>Token (smart card, phone) + Knowledge (PIN, Password)</a:t>
            </a:r>
          </a:p>
          <a:p>
            <a:pPr marL="514350" indent="-514350">
              <a:buFont typeface="+mj-lt"/>
              <a:buAutoNum type="arabicPeriod"/>
            </a:pPr>
            <a:r>
              <a:rPr lang="en-US" dirty="0"/>
              <a:t>Authorize transaction with card and PIN </a:t>
            </a:r>
          </a:p>
          <a:p>
            <a:pPr marL="514350" indent="-514350">
              <a:buFont typeface="+mj-lt"/>
              <a:buAutoNum type="arabicPeriod"/>
            </a:pPr>
            <a:r>
              <a:rPr lang="en-US" dirty="0"/>
              <a:t>Authenticate with password and SMS </a:t>
            </a:r>
          </a:p>
          <a:p>
            <a:pPr marL="514350" indent="-514350">
              <a:buFont typeface="+mj-lt"/>
              <a:buAutoNum type="arabicPeriod"/>
            </a:pPr>
            <a:r>
              <a:rPr lang="en-US" dirty="0"/>
              <a:t>Authenticate user with One-Time Password (OTP) generated on mobile phone (stored secret key) after screen unlock (pattern) </a:t>
            </a:r>
          </a:p>
          <a:p>
            <a:pPr marL="514350" indent="-514350">
              <a:buFont typeface="+mj-lt"/>
              <a:buAutoNum type="arabicPeriod"/>
            </a:pPr>
            <a:r>
              <a:rPr lang="en-US" dirty="0"/>
              <a:t>…</a:t>
            </a:r>
          </a:p>
          <a:p>
            <a:pPr marL="0" indent="0">
              <a:buNone/>
            </a:pPr>
            <a:r>
              <a:rPr lang="en-US" dirty="0"/>
              <a:t>	How to attack two-factor?</a:t>
            </a:r>
          </a:p>
          <a:p>
            <a:pPr marL="819150" lvl="1" indent="-457200">
              <a:buFont typeface="+mj-lt"/>
              <a:buAutoNum type="arabicPeriod"/>
            </a:pPr>
            <a:endParaRPr lang="cs-CZ" dirty="0"/>
          </a:p>
        </p:txBody>
      </p:sp>
      <p:sp>
        <p:nvSpPr>
          <p:cNvPr id="5" name="Zástupný symbol pro zápatí 4"/>
          <p:cNvSpPr>
            <a:spLocks noGrp="1"/>
          </p:cNvSpPr>
          <p:nvPr>
            <p:ph type="ftr" sz="quarter" idx="3"/>
          </p:nvPr>
        </p:nvSpPr>
        <p:spPr/>
        <p:txBody>
          <a:bodyPr/>
          <a:lstStyle/>
          <a:p>
            <a:r>
              <a:rPr lang="en-US"/>
              <a:t>| PV204 Smart cards</a:t>
            </a:r>
            <a:endParaRPr lang="cs-CZ" dirty="0"/>
          </a:p>
        </p:txBody>
      </p:sp>
      <p:pic>
        <p:nvPicPr>
          <p:cNvPr id="6" name="Picture 5" descr="D:\Documents\Obrazky\ques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586636"/>
            <a:ext cx="710183" cy="7101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56</a:t>
            </a:fld>
            <a:endParaRPr lang="cs-CZ" dirty="0"/>
          </a:p>
        </p:txBody>
      </p:sp>
    </p:spTree>
    <p:extLst>
      <p:ext uri="{BB962C8B-B14F-4D97-AF65-F5344CB8AC3E}">
        <p14:creationId xmlns:p14="http://schemas.microsoft.com/office/powerpoint/2010/main" val="40025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cs-CZ" sz="2800" dirty="0"/>
              <a:t>Application uses PC/SC interface (</a:t>
            </a:r>
            <a:r>
              <a:rPr lang="en-US" altLang="cs-CZ" sz="2800" dirty="0" err="1"/>
              <a:t>SCardxx</a:t>
            </a:r>
            <a:r>
              <a:rPr lang="en-US" altLang="cs-CZ" sz="2800" dirty="0"/>
              <a:t>)</a:t>
            </a:r>
            <a:endParaRPr lang="en-GB" altLang="cs-CZ" sz="2800" dirty="0"/>
          </a:p>
        </p:txBody>
      </p:sp>
      <p:sp>
        <p:nvSpPr>
          <p:cNvPr id="6147"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6150"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6151"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6153"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6154"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6155"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3"/>
          <p:cNvSpPr txBox="1">
            <a:spLocks noChangeArrowheads="1"/>
          </p:cNvSpPr>
          <p:nvPr/>
        </p:nvSpPr>
        <p:spPr bwMode="auto">
          <a:xfrm>
            <a:off x="4959350"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57</a:t>
            </a:fld>
            <a:endParaRPr lang="cs-CZ"/>
          </a:p>
        </p:txBody>
      </p:sp>
    </p:spTree>
    <p:extLst>
      <p:ext uri="{BB962C8B-B14F-4D97-AF65-F5344CB8AC3E}">
        <p14:creationId xmlns:p14="http://schemas.microsoft.com/office/powerpoint/2010/main" val="2156321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cs-CZ"/>
              <a:t>Where to log communication?</a:t>
            </a:r>
            <a:endParaRPr lang="en-GB" altLang="cs-CZ"/>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4959350"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a:solidFill>
                  <a:srgbClr val="000000"/>
                </a:solidFill>
                <a:latin typeface="Courier New" pitchFamily="49" charset="0"/>
                <a:cs typeface="Courier New" pitchFamily="49" charset="0"/>
              </a:rPr>
              <a:t>APDU</a:t>
            </a:r>
            <a:endParaRPr lang="en-GB" altLang="cs-CZ"/>
          </a:p>
        </p:txBody>
      </p:sp>
      <p:sp>
        <p:nvSpPr>
          <p:cNvPr id="14" name="Left Arrow 13"/>
          <p:cNvSpPr>
            <a:spLocks noChangeArrowheads="1"/>
          </p:cNvSpPr>
          <p:nvPr/>
        </p:nvSpPr>
        <p:spPr bwMode="auto">
          <a:xfrm rot="-1784215">
            <a:off x="3019425" y="1631762"/>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5" name="Left Arrow 14"/>
          <p:cNvSpPr>
            <a:spLocks noChangeArrowheads="1"/>
          </p:cNvSpPr>
          <p:nvPr/>
        </p:nvSpPr>
        <p:spPr bwMode="auto">
          <a:xfrm>
            <a:off x="3348038" y="3470275"/>
            <a:ext cx="974725" cy="433388"/>
          </a:xfrm>
          <a:prstGeom prst="leftArrow">
            <a:avLst>
              <a:gd name="adj1" fmla="val 50000"/>
              <a:gd name="adj2" fmla="val 49844"/>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6" name="Left Arrow 15"/>
          <p:cNvSpPr>
            <a:spLocks noChangeArrowheads="1"/>
          </p:cNvSpPr>
          <p:nvPr/>
        </p:nvSpPr>
        <p:spPr bwMode="auto">
          <a:xfrm rot="6508142">
            <a:off x="250825"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4037013" y="1449199"/>
            <a:ext cx="258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In-application logging</a:t>
            </a:r>
            <a:endParaRPr lang="en-GB" altLang="cs-CZ"/>
          </a:p>
        </p:txBody>
      </p:sp>
      <p:sp>
        <p:nvSpPr>
          <p:cNvPr id="17" name="TextBox 16"/>
          <p:cNvSpPr txBox="1">
            <a:spLocks noChangeArrowheads="1"/>
          </p:cNvSpPr>
          <p:nvPr/>
        </p:nvSpPr>
        <p:spPr bwMode="auto">
          <a:xfrm>
            <a:off x="4403725" y="3524250"/>
            <a:ext cx="1668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Virtual reader</a:t>
            </a:r>
            <a:endParaRPr lang="en-GB" altLang="cs-CZ"/>
          </a:p>
        </p:txBody>
      </p:sp>
      <p:sp>
        <p:nvSpPr>
          <p:cNvPr id="18" name="TextBox 17"/>
          <p:cNvSpPr txBox="1">
            <a:spLocks noChangeArrowheads="1"/>
          </p:cNvSpPr>
          <p:nvPr/>
        </p:nvSpPr>
        <p:spPr bwMode="auto">
          <a:xfrm>
            <a:off x="101600" y="5413375"/>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SW USB sniffer</a:t>
            </a:r>
            <a:endParaRPr lang="en-GB" altLang="cs-CZ"/>
          </a:p>
        </p:txBody>
      </p:sp>
      <p:sp>
        <p:nvSpPr>
          <p:cNvPr id="19" name="TextBox 18"/>
          <p:cNvSpPr txBox="1">
            <a:spLocks noChangeArrowheads="1"/>
          </p:cNvSpPr>
          <p:nvPr/>
        </p:nvSpPr>
        <p:spPr bwMode="auto">
          <a:xfrm>
            <a:off x="3440322" y="4156075"/>
            <a:ext cx="1889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HW USB sniffer</a:t>
            </a:r>
            <a:endParaRPr lang="en-GB" altLang="cs-CZ" dirty="0"/>
          </a:p>
        </p:txBody>
      </p:sp>
      <p:sp>
        <p:nvSpPr>
          <p:cNvPr id="20" name="Left Arrow 19"/>
          <p:cNvSpPr>
            <a:spLocks noChangeArrowheads="1"/>
          </p:cNvSpPr>
          <p:nvPr/>
        </p:nvSpPr>
        <p:spPr bwMode="auto">
          <a:xfrm rot="20098760">
            <a:off x="2489152" y="4215565"/>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1" name="Left Arrow 20"/>
          <p:cNvSpPr>
            <a:spLocks noChangeArrowheads="1"/>
          </p:cNvSpPr>
          <p:nvPr/>
        </p:nvSpPr>
        <p:spPr bwMode="auto">
          <a:xfrm rot="-5400000">
            <a:off x="6461125" y="434657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5" name="TextBox 4"/>
          <p:cNvSpPr txBox="1">
            <a:spLocks noChangeArrowheads="1"/>
          </p:cNvSpPr>
          <p:nvPr/>
        </p:nvSpPr>
        <p:spPr bwMode="auto">
          <a:xfrm>
            <a:off x="6653213" y="363537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In-card logger</a:t>
            </a:r>
            <a:endParaRPr lang="en-GB" altLang="cs-CZ"/>
          </a:p>
        </p:txBody>
      </p:sp>
      <p:sp>
        <p:nvSpPr>
          <p:cNvPr id="23" name="Left Arrow 22"/>
          <p:cNvSpPr>
            <a:spLocks noChangeArrowheads="1"/>
          </p:cNvSpPr>
          <p:nvPr/>
        </p:nvSpPr>
        <p:spPr bwMode="auto">
          <a:xfrm>
            <a:off x="3348038" y="2851150"/>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4" name="TextBox 23"/>
          <p:cNvSpPr txBox="1">
            <a:spLocks noChangeArrowheads="1"/>
          </p:cNvSpPr>
          <p:nvPr/>
        </p:nvSpPr>
        <p:spPr bwMode="auto">
          <a:xfrm>
            <a:off x="4403725" y="2905125"/>
            <a:ext cx="321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a:t>“Stub” winscard.dll logging</a:t>
            </a:r>
            <a:endParaRPr lang="en-GB" altLang="cs-CZ"/>
          </a:p>
        </p:txBody>
      </p:sp>
      <p:sp>
        <p:nvSpPr>
          <p:cNvPr id="4" name="Zástupný symbol pro číslo snímku 3"/>
          <p:cNvSpPr>
            <a:spLocks noGrp="1"/>
          </p:cNvSpPr>
          <p:nvPr>
            <p:ph type="sldNum" sz="quarter" idx="11"/>
          </p:nvPr>
        </p:nvSpPr>
        <p:spPr/>
        <p:txBody>
          <a:bodyPr/>
          <a:lstStyle/>
          <a:p>
            <a:fld id="{ED6547D4-ABF8-41F4-ABEA-0886E8A16FDD}" type="slidenum">
              <a:rPr lang="cs-CZ" smtClean="0"/>
              <a:pPr/>
              <a:t>58</a:t>
            </a:fld>
            <a:endParaRPr lang="cs-CZ"/>
          </a:p>
        </p:txBody>
      </p:sp>
      <p:sp>
        <p:nvSpPr>
          <p:cNvPr id="26" name="TextBox 18"/>
          <p:cNvSpPr txBox="1">
            <a:spLocks noChangeArrowheads="1"/>
          </p:cNvSpPr>
          <p:nvPr/>
        </p:nvSpPr>
        <p:spPr bwMode="auto">
          <a:xfrm>
            <a:off x="5068590" y="6202918"/>
            <a:ext cx="220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HW ISO7816 T=0/1</a:t>
            </a:r>
            <a:endParaRPr lang="en-GB" altLang="cs-CZ" dirty="0"/>
          </a:p>
        </p:txBody>
      </p:sp>
      <p:sp>
        <p:nvSpPr>
          <p:cNvPr id="27" name="Left Arrow 19"/>
          <p:cNvSpPr>
            <a:spLocks noChangeArrowheads="1"/>
          </p:cNvSpPr>
          <p:nvPr/>
        </p:nvSpPr>
        <p:spPr bwMode="auto">
          <a:xfrm rot="5162917">
            <a:off x="4471986" y="5855268"/>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Tree>
    <p:extLst>
      <p:ext uri="{BB962C8B-B14F-4D97-AF65-F5344CB8AC3E}">
        <p14:creationId xmlns:p14="http://schemas.microsoft.com/office/powerpoint/2010/main" val="3332700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p:bldP spid="17" grpId="0"/>
      <p:bldP spid="18" grpId="0"/>
      <p:bldP spid="19" grpId="0"/>
      <p:bldP spid="20" grpId="0" animBg="1"/>
      <p:bldP spid="21" grpId="0" animBg="1"/>
      <p:bldP spid="5" grpId="0"/>
      <p:bldP spid="23" grpId="0" animBg="1"/>
      <p:bldP spid="24" grpId="0"/>
      <p:bldP spid="26" grpId="0"/>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cs-CZ" dirty="0" err="1"/>
              <a:t>APDUPlay</a:t>
            </a:r>
            <a:r>
              <a:rPr lang="en-US" altLang="cs-CZ" dirty="0"/>
              <a:t> project </a:t>
            </a:r>
            <a:r>
              <a:rPr lang="en-US" altLang="cs-CZ" sz="2400" dirty="0"/>
              <a:t>(https://www.fi.muni.cz/~xsvenda/apduinspect.html)</a:t>
            </a:r>
            <a:endParaRPr lang="en-GB" altLang="cs-CZ" sz="2400" dirty="0"/>
          </a:p>
        </p:txBody>
      </p:sp>
      <p:sp>
        <p:nvSpPr>
          <p:cNvPr id="8195"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8196"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38188" y="1771650"/>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AutoShape 6"/>
          <p:cNvSpPr>
            <a:spLocks noChangeArrowheads="1"/>
          </p:cNvSpPr>
          <p:nvPr/>
        </p:nvSpPr>
        <p:spPr bwMode="auto">
          <a:xfrm>
            <a:off x="863600" y="1987550"/>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pic>
        <p:nvPicPr>
          <p:cNvPr id="8198"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925" y="4538663"/>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AutoShape 12"/>
          <p:cNvSpPr>
            <a:spLocks noChangeArrowheads="1"/>
          </p:cNvSpPr>
          <p:nvPr/>
        </p:nvSpPr>
        <p:spPr bwMode="auto">
          <a:xfrm>
            <a:off x="669925" y="2747963"/>
            <a:ext cx="2663825" cy="576262"/>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sp>
        <p:nvSpPr>
          <p:cNvPr id="8200" name="AutoShape 12"/>
          <p:cNvSpPr>
            <a:spLocks noChangeArrowheads="1"/>
          </p:cNvSpPr>
          <p:nvPr/>
        </p:nvSpPr>
        <p:spPr bwMode="auto">
          <a:xfrm>
            <a:off x="684213" y="3500438"/>
            <a:ext cx="2663825" cy="576262"/>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original.dll</a:t>
            </a:r>
          </a:p>
        </p:txBody>
      </p:sp>
      <p:sp>
        <p:nvSpPr>
          <p:cNvPr id="5" name="Folded Corner 4"/>
          <p:cNvSpPr/>
          <p:nvPr/>
        </p:nvSpPr>
        <p:spPr bwMode="auto">
          <a:xfrm>
            <a:off x="4211638" y="1916113"/>
            <a:ext cx="3889375" cy="2305050"/>
          </a:xfrm>
          <a:prstGeom prst="foldedCorner">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r>
              <a:rPr lang="en-GB" sz="1100" dirty="0"/>
              <a:t>[begin] </a:t>
            </a:r>
          </a:p>
          <a:p>
            <a:pPr>
              <a:defRPr/>
            </a:pPr>
            <a:r>
              <a:rPr lang="en-GB" sz="1100" dirty="0" err="1"/>
              <a:t>SCardTransmit</a:t>
            </a:r>
            <a:r>
              <a:rPr lang="en-GB" sz="1100" dirty="0"/>
              <a:t> (handle 0xEA010001)# apduCounter:0# </a:t>
            </a:r>
          </a:p>
          <a:p>
            <a:pPr>
              <a:defRPr/>
            </a:pPr>
            <a:r>
              <a:rPr lang="en-GB" sz="1100" dirty="0"/>
              <a:t>totalBytesINCounter:1# </a:t>
            </a:r>
          </a:p>
          <a:p>
            <a:pPr>
              <a:defRPr/>
            </a:pPr>
            <a:r>
              <a:rPr lang="en-GB" sz="1100" dirty="0"/>
              <a:t>transmitted:00 a4 04 00 0a a0 00 00 00 28 80 10 30 01 </a:t>
            </a:r>
            <a:r>
              <a:rPr lang="en-GB" sz="1100" dirty="0" err="1"/>
              <a:t>ff</a:t>
            </a:r>
            <a:r>
              <a:rPr lang="en-GB" sz="1100" dirty="0"/>
              <a:t> </a:t>
            </a:r>
          </a:p>
          <a:p>
            <a:pPr>
              <a:defRPr/>
            </a:pPr>
            <a:r>
              <a:rPr lang="en-GB" sz="1100" dirty="0"/>
              <a:t>responseTime:31# </a:t>
            </a:r>
          </a:p>
          <a:p>
            <a:pPr>
              <a:defRPr/>
            </a:pPr>
            <a:r>
              <a:rPr lang="en-GB" sz="1100" dirty="0" err="1"/>
              <a:t>SCardTransmit</a:t>
            </a:r>
            <a:r>
              <a:rPr lang="en-GB" sz="1100" dirty="0"/>
              <a:t> result:0x0# </a:t>
            </a:r>
          </a:p>
          <a:p>
            <a:pPr>
              <a:defRPr/>
            </a:pPr>
            <a:r>
              <a:rPr lang="en-GB" sz="1100" dirty="0"/>
              <a:t>received:6a 81 </a:t>
            </a:r>
          </a:p>
          <a:p>
            <a:pPr>
              <a:defRPr/>
            </a:pPr>
            <a:endParaRPr lang="en-GB" sz="1100" dirty="0"/>
          </a:p>
          <a:p>
            <a:pPr>
              <a:defRPr/>
            </a:pPr>
            <a:r>
              <a:rPr lang="en-GB" sz="1100" dirty="0" err="1"/>
              <a:t>SCardTransmit</a:t>
            </a:r>
            <a:r>
              <a:rPr lang="en-GB" sz="1100" dirty="0"/>
              <a:t> (handle 0xEA010001)# apduCounter:1# </a:t>
            </a:r>
          </a:p>
          <a:p>
            <a:pPr>
              <a:defRPr/>
            </a:pPr>
            <a:r>
              <a:rPr lang="en-GB" sz="1100" dirty="0"/>
              <a:t>totalBytesINCounter:16# </a:t>
            </a:r>
          </a:p>
          <a:p>
            <a:pPr>
              <a:defRPr/>
            </a:pPr>
            <a:r>
              <a:rPr lang="en-GB" sz="1100" dirty="0"/>
              <a:t>…</a:t>
            </a:r>
            <a:endParaRPr lang="en-GB" sz="1100" dirty="0">
              <a:solidFill>
                <a:schemeClr val="tx1"/>
              </a:solidFill>
            </a:endParaRPr>
          </a:p>
        </p:txBody>
      </p:sp>
      <p:cxnSp>
        <p:nvCxnSpPr>
          <p:cNvPr id="8202" name="Straight Arrow Connector 10"/>
          <p:cNvCxnSpPr>
            <a:cxnSpLocks noChangeShapeType="1"/>
          </p:cNvCxnSpPr>
          <p:nvPr/>
        </p:nvCxnSpPr>
        <p:spPr bwMode="auto">
          <a:xfrm>
            <a:off x="3419475" y="2892425"/>
            <a:ext cx="720725"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TextBox 12"/>
          <p:cNvSpPr txBox="1">
            <a:spLocks noChangeArrowheads="1"/>
          </p:cNvSpPr>
          <p:nvPr/>
        </p:nvSpPr>
        <p:spPr bwMode="auto">
          <a:xfrm>
            <a:off x="4700588" y="680834"/>
            <a:ext cx="444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i="1" dirty="0"/>
              <a:t>based on </a:t>
            </a:r>
            <a:r>
              <a:rPr lang="en-US" altLang="cs-CZ" b="0" i="1" dirty="0" err="1"/>
              <a:t>ApduView</a:t>
            </a:r>
            <a:r>
              <a:rPr lang="en-US" altLang="cs-CZ" b="0" i="1" dirty="0"/>
              <a:t> utility (by </a:t>
            </a:r>
            <a:r>
              <a:rPr lang="en-US" altLang="cs-CZ" b="0" i="1" dirty="0" err="1"/>
              <a:t>Fernandes</a:t>
            </a:r>
            <a:r>
              <a:rPr lang="en-US" altLang="cs-CZ" b="0" i="1" dirty="0"/>
              <a:t>)</a:t>
            </a:r>
            <a:endParaRPr lang="en-GB" altLang="cs-CZ" b="0" i="1" dirty="0"/>
          </a:p>
        </p:txBody>
      </p:sp>
      <p:pic>
        <p:nvPicPr>
          <p:cNvPr id="8204" name="Picture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ight Arrow 16"/>
          <p:cNvSpPr>
            <a:spLocks noChangeArrowheads="1"/>
          </p:cNvSpPr>
          <p:nvPr/>
        </p:nvSpPr>
        <p:spPr bwMode="auto">
          <a:xfrm>
            <a:off x="4098925" y="5422900"/>
            <a:ext cx="2087563" cy="482600"/>
          </a:xfrm>
          <a:prstGeom prst="rightArrow">
            <a:avLst>
              <a:gd name="adj1" fmla="val 50000"/>
              <a:gd name="adj2" fmla="val 5002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59</a:t>
            </a:fld>
            <a:endParaRPr lang="cs-CZ"/>
          </a:p>
        </p:txBody>
      </p:sp>
    </p:spTree>
    <p:extLst>
      <p:ext uri="{BB962C8B-B14F-4D97-AF65-F5344CB8AC3E}">
        <p14:creationId xmlns:p14="http://schemas.microsoft.com/office/powerpoint/2010/main" val="42569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2205137"/>
            <a:ext cx="1676400" cy="1676400"/>
          </a:xfrm>
          <a:prstGeom prst="rect">
            <a:avLst/>
          </a:prstGeom>
        </p:spPr>
      </p:pic>
      <p:sp>
        <p:nvSpPr>
          <p:cNvPr id="1111042" name="Rectangle 2"/>
          <p:cNvSpPr>
            <a:spLocks noGrp="1" noChangeArrowheads="1"/>
          </p:cNvSpPr>
          <p:nvPr>
            <p:ph type="title"/>
          </p:nvPr>
        </p:nvSpPr>
        <p:spPr/>
        <p:txBody>
          <a:bodyPr/>
          <a:lstStyle/>
          <a:p>
            <a:r>
              <a:rPr lang="en-US" altLang="cs-CZ"/>
              <a:t>Basic types of (smart) cards</a:t>
            </a:r>
          </a:p>
        </p:txBody>
      </p:sp>
      <p:sp>
        <p:nvSpPr>
          <p:cNvPr id="1111043" name="Rectangle 3"/>
          <p:cNvSpPr>
            <a:spLocks noGrp="1" noChangeArrowheads="1"/>
          </p:cNvSpPr>
          <p:nvPr>
            <p:ph type="body" idx="1"/>
          </p:nvPr>
        </p:nvSpPr>
        <p:spPr/>
        <p:txBody>
          <a:bodyPr/>
          <a:lstStyle/>
          <a:p>
            <a:pPr marL="514350" indent="-514350">
              <a:buFont typeface="+mj-lt"/>
              <a:buAutoNum type="arabicPeriod"/>
            </a:pPr>
            <a:r>
              <a:rPr lang="en-US" altLang="cs-CZ" dirty="0"/>
              <a:t>Contactless “barcode”</a:t>
            </a:r>
          </a:p>
          <a:p>
            <a:pPr lvl="1"/>
            <a:r>
              <a:rPr lang="en-US" altLang="cs-CZ" dirty="0"/>
              <a:t>Fixed identification string (RFID, &lt; 5 cents)</a:t>
            </a:r>
          </a:p>
          <a:p>
            <a:pPr marL="514350" indent="-514350">
              <a:buFont typeface="+mj-lt"/>
              <a:buAutoNum type="arabicPeriod"/>
            </a:pPr>
            <a:r>
              <a:rPr lang="en-US" altLang="cs-CZ" dirty="0"/>
              <a:t>Simple memory cards (magnetic stripe, RFID)</a:t>
            </a:r>
          </a:p>
          <a:p>
            <a:pPr lvl="1"/>
            <a:r>
              <a:rPr lang="en-US" altLang="cs-CZ" dirty="0"/>
              <a:t>Small write memory (&lt; 1KB) for data, (~10 cents) </a:t>
            </a:r>
          </a:p>
          <a:p>
            <a:pPr marL="514350" indent="-514350">
              <a:buFont typeface="+mj-lt"/>
              <a:buAutoNum type="arabicPeriod"/>
            </a:pPr>
            <a:r>
              <a:rPr lang="en-US" altLang="cs-CZ" dirty="0"/>
              <a:t>Memory cards with PIN protection</a:t>
            </a:r>
          </a:p>
          <a:p>
            <a:pPr lvl="1"/>
            <a:r>
              <a:rPr lang="en-US" altLang="cs-CZ" dirty="0"/>
              <a:t>Memory (&lt; 5KB), simple protection logic (&lt;$1)</a:t>
            </a:r>
          </a:p>
          <a:p>
            <a:pPr lvl="1"/>
            <a:endParaRPr lang="en-US" altLang="cs-CZ" dirty="0"/>
          </a:p>
        </p:txBody>
      </p:sp>
      <p:sp>
        <p:nvSpPr>
          <p:cNvPr id="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1111044" name="Picture 4" descr="rf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836613"/>
            <a:ext cx="1371600" cy="123031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4018425"/>
            <a:ext cx="2152650" cy="1762125"/>
          </a:xfrm>
          <a:prstGeom prst="rect">
            <a:avLst/>
          </a:prstGeom>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Tree>
    <p:extLst>
      <p:ext uri="{BB962C8B-B14F-4D97-AF65-F5344CB8AC3E}">
        <p14:creationId xmlns:p14="http://schemas.microsoft.com/office/powerpoint/2010/main" val="36450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10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10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10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10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cs-CZ"/>
              <a:t>What can you do then…</a:t>
            </a:r>
            <a:endParaRPr lang="en-GB" altLang="cs-CZ"/>
          </a:p>
        </p:txBody>
      </p:sp>
      <p:sp>
        <p:nvSpPr>
          <p:cNvPr id="9219" name="Content Placeholder 2"/>
          <p:cNvSpPr>
            <a:spLocks noGrp="1"/>
          </p:cNvSpPr>
          <p:nvPr>
            <p:ph idx="1"/>
          </p:nvPr>
        </p:nvSpPr>
        <p:spPr/>
        <p:txBody>
          <a:bodyPr/>
          <a:lstStyle/>
          <a:p>
            <a:r>
              <a:rPr lang="en-US" altLang="cs-CZ" sz="2400" dirty="0"/>
              <a:t>Log all APDU send via </a:t>
            </a:r>
            <a:r>
              <a:rPr lang="en-US" altLang="cs-CZ" sz="2400" dirty="0" err="1"/>
              <a:t>SCardTransmit</a:t>
            </a:r>
            <a:r>
              <a:rPr lang="en-US" altLang="cs-CZ" sz="2400" dirty="0"/>
              <a:t>()</a:t>
            </a:r>
          </a:p>
          <a:p>
            <a:r>
              <a:rPr lang="en-US" altLang="cs-CZ" sz="2400" dirty="0"/>
              <a:t>Log all </a:t>
            </a:r>
            <a:r>
              <a:rPr lang="en-US" altLang="cs-CZ" sz="2400" dirty="0" err="1"/>
              <a:t>SCard</a:t>
            </a:r>
            <a:r>
              <a:rPr lang="en-US" altLang="cs-CZ" sz="2400" i="1" dirty="0" err="1"/>
              <a:t>XXX</a:t>
            </a:r>
            <a:r>
              <a:rPr lang="en-US" altLang="cs-CZ" sz="2400" dirty="0"/>
              <a:t> function calls</a:t>
            </a:r>
          </a:p>
          <a:p>
            <a:endParaRPr lang="en-US" altLang="cs-CZ" sz="2400" dirty="0"/>
          </a:p>
          <a:p>
            <a:endParaRPr lang="en-GB" altLang="cs-CZ" sz="2400" dirty="0"/>
          </a:p>
        </p:txBody>
      </p:sp>
      <p:sp>
        <p:nvSpPr>
          <p:cNvPr id="9220"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9221" name="Picture 3"/>
          <p:cNvPicPr>
            <a:picLocks noChangeAspect="1" noChangeArrowheads="1"/>
          </p:cNvPicPr>
          <p:nvPr/>
        </p:nvPicPr>
        <p:blipFill>
          <a:blip r:embed="rId2">
            <a:extLst>
              <a:ext uri="{28A0092B-C50C-407E-A947-70E740481C1C}">
                <a14:useLocalDpi xmlns:a14="http://schemas.microsoft.com/office/drawing/2010/main" val="0"/>
              </a:ext>
            </a:extLst>
          </a:blip>
          <a:srcRect r="50000" b="42073"/>
          <a:stretch>
            <a:fillRect/>
          </a:stretch>
        </p:blipFill>
        <p:spPr bwMode="auto">
          <a:xfrm>
            <a:off x="468313" y="2883991"/>
            <a:ext cx="7307262"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49925" t="-346" r="5753" b="52303"/>
          <a:stretch>
            <a:fillRect/>
          </a:stretch>
        </p:blipFill>
        <p:spPr bwMode="auto">
          <a:xfrm>
            <a:off x="3635375" y="2788741"/>
            <a:ext cx="6478588"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60</a:t>
            </a:fld>
            <a:endParaRPr lang="cs-CZ"/>
          </a:p>
        </p:txBody>
      </p:sp>
    </p:spTree>
    <p:extLst>
      <p:ext uri="{BB962C8B-B14F-4D97-AF65-F5344CB8AC3E}">
        <p14:creationId xmlns:p14="http://schemas.microsoft.com/office/powerpoint/2010/main" val="115178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cs-CZ"/>
              <a:t>Visualize logged APDU’s</a:t>
            </a:r>
            <a:endParaRPr lang="en-GB" altLang="cs-CZ"/>
          </a:p>
        </p:txBody>
      </p:sp>
      <p:sp>
        <p:nvSpPr>
          <p:cNvPr id="10243"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1024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00213"/>
            <a:ext cx="11322050" cy="2089150"/>
          </a:xfrm>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61</a:t>
            </a:fld>
            <a:endParaRPr lang="cs-CZ"/>
          </a:p>
        </p:txBody>
      </p:sp>
    </p:spTree>
    <p:extLst>
      <p:ext uri="{BB962C8B-B14F-4D97-AF65-F5344CB8AC3E}">
        <p14:creationId xmlns:p14="http://schemas.microsoft.com/office/powerpoint/2010/main" val="2025671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GB" altLang="cs-CZ"/>
          </a:p>
        </p:txBody>
      </p:sp>
      <p:pic>
        <p:nvPicPr>
          <p:cNvPr id="1126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438" y="549275"/>
            <a:ext cx="14751050" cy="5472113"/>
          </a:xfrm>
        </p:spPr>
      </p:pic>
      <p:sp>
        <p:nvSpPr>
          <p:cNvPr id="11268"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00213"/>
            <a:ext cx="6997700" cy="4572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62</a:t>
            </a:fld>
            <a:endParaRPr lang="cs-CZ"/>
          </a:p>
        </p:txBody>
      </p:sp>
    </p:spTree>
    <p:extLst>
      <p:ext uri="{BB962C8B-B14F-4D97-AF65-F5344CB8AC3E}">
        <p14:creationId xmlns:p14="http://schemas.microsoft.com/office/powerpoint/2010/main" val="453965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cs-CZ" sz="2800" dirty="0"/>
              <a:t>For two-factor, logging is usually not enough</a:t>
            </a:r>
            <a:endParaRPr lang="en-GB" altLang="cs-CZ" sz="2800" dirty="0"/>
          </a:p>
        </p:txBody>
      </p:sp>
      <p:sp>
        <p:nvSpPr>
          <p:cNvPr id="12291" name="Content Placeholder 2"/>
          <p:cNvSpPr>
            <a:spLocks noGrp="1"/>
          </p:cNvSpPr>
          <p:nvPr>
            <p:ph idx="1"/>
          </p:nvPr>
        </p:nvSpPr>
        <p:spPr/>
        <p:txBody>
          <a:bodyPr/>
          <a:lstStyle/>
          <a:p>
            <a:r>
              <a:rPr lang="en-US" altLang="cs-CZ" dirty="0"/>
              <a:t>Manipulate incoming/outgoing APDUs</a:t>
            </a:r>
          </a:p>
          <a:p>
            <a:pPr lvl="1"/>
            <a:r>
              <a:rPr lang="en-US" altLang="cs-CZ" dirty="0"/>
              <a:t>modify packet content (change receiver account number)</a:t>
            </a:r>
          </a:p>
          <a:p>
            <a:pPr lvl="1"/>
            <a:r>
              <a:rPr lang="en-US" altLang="cs-CZ" dirty="0"/>
              <a:t>replay of previous packets (pay twice)</a:t>
            </a:r>
          </a:p>
          <a:p>
            <a:pPr lvl="1"/>
            <a:r>
              <a:rPr lang="en-US" altLang="cs-CZ" dirty="0"/>
              <a:t>simulate presence of smart card </a:t>
            </a:r>
          </a:p>
          <a:p>
            <a:pPr lvl="1"/>
            <a:r>
              <a:rPr lang="en-US" altLang="cs-CZ" dirty="0"/>
              <a:t>…</a:t>
            </a:r>
          </a:p>
          <a:p>
            <a:endParaRPr lang="en-GB" altLang="cs-CZ" dirty="0"/>
          </a:p>
        </p:txBody>
      </p:sp>
      <p:sp>
        <p:nvSpPr>
          <p:cNvPr id="12292"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sp>
        <p:nvSpPr>
          <p:cNvPr id="12293" name="TextBox 1"/>
          <p:cNvSpPr txBox="1">
            <a:spLocks noChangeArrowheads="1"/>
          </p:cNvSpPr>
          <p:nvPr/>
        </p:nvSpPr>
        <p:spPr bwMode="auto">
          <a:xfrm>
            <a:off x="2268538" y="5084763"/>
            <a:ext cx="5146675"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latin typeface="Courier New" pitchFamily="49" charset="0"/>
                <a:cs typeface="Courier New" pitchFamily="49" charset="0"/>
              </a:rPr>
              <a:t>[RULE1]</a:t>
            </a:r>
          </a:p>
          <a:p>
            <a:pPr eaLnBrk="1" hangingPunct="1"/>
            <a:r>
              <a:rPr lang="en-GB" altLang="cs-CZ">
                <a:latin typeface="Courier New" pitchFamily="49" charset="0"/>
                <a:cs typeface="Courier New" pitchFamily="49" charset="0"/>
              </a:rPr>
              <a:t>MATCH1=in=1;t=0;cla=00;ins=a4;p1=04;</a:t>
            </a:r>
          </a:p>
          <a:p>
            <a:pPr eaLnBrk="1" hangingPunct="1"/>
            <a:r>
              <a:rPr lang="en-GB" altLang="cs-CZ">
                <a:latin typeface="Courier New" pitchFamily="49" charset="0"/>
                <a:cs typeface="Courier New" pitchFamily="49" charset="0"/>
              </a:rPr>
              <a:t>ACTION=in=0;data0=90 00;le=02;</a:t>
            </a:r>
          </a:p>
        </p:txBody>
      </p:sp>
      <p:sp>
        <p:nvSpPr>
          <p:cNvPr id="12294" name="TextBox 2"/>
          <p:cNvSpPr txBox="1">
            <a:spLocks noChangeArrowheads="1"/>
          </p:cNvSpPr>
          <p:nvPr/>
        </p:nvSpPr>
        <p:spPr bwMode="auto">
          <a:xfrm>
            <a:off x="2155825" y="3500438"/>
            <a:ext cx="428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00 a4 04 00 08 01 02 03 04 05 06 07 08</a:t>
            </a:r>
          </a:p>
        </p:txBody>
      </p:sp>
      <p:pic>
        <p:nvPicPr>
          <p:cNvPr id="12295"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5750" y="3754438"/>
            <a:ext cx="1382713" cy="1474787"/>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AutoShape 12"/>
          <p:cNvSpPr>
            <a:spLocks noChangeArrowheads="1"/>
          </p:cNvSpPr>
          <p:nvPr/>
        </p:nvSpPr>
        <p:spPr bwMode="auto">
          <a:xfrm>
            <a:off x="2843213" y="3905250"/>
            <a:ext cx="2663825" cy="576263"/>
          </a:xfrm>
          <a:prstGeom prst="flowChartAlternateProcess">
            <a:avLst/>
          </a:prstGeom>
          <a:solidFill>
            <a:srgbClr val="FF0000">
              <a:alpha val="58038"/>
            </a:srgbClr>
          </a:solidFill>
          <a:ln w="25560">
            <a:solidFill>
              <a:srgbClr val="99CCFF"/>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chemeClr val="bg1"/>
                </a:solidFill>
              </a:rPr>
              <a:t>winscard.dll (stub)</a:t>
            </a:r>
          </a:p>
        </p:txBody>
      </p:sp>
      <p:cxnSp>
        <p:nvCxnSpPr>
          <p:cNvPr id="12297" name="Straight Arrow Connector 4"/>
          <p:cNvCxnSpPr>
            <a:cxnSpLocks noChangeShapeType="1"/>
          </p:cNvCxnSpPr>
          <p:nvPr/>
        </p:nvCxnSpPr>
        <p:spPr bwMode="auto">
          <a:xfrm flipV="1">
            <a:off x="3203575" y="4581525"/>
            <a:ext cx="0" cy="315913"/>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TextBox 10"/>
          <p:cNvSpPr txBox="1">
            <a:spLocks noChangeArrowheads="1"/>
          </p:cNvSpPr>
          <p:nvPr/>
        </p:nvSpPr>
        <p:spPr bwMode="auto">
          <a:xfrm>
            <a:off x="4891088" y="4552950"/>
            <a:ext cx="76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GB" altLang="cs-CZ"/>
              <a:t>90 00</a:t>
            </a:r>
          </a:p>
        </p:txBody>
      </p:sp>
      <p:pic>
        <p:nvPicPr>
          <p:cNvPr id="12299"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7675" y="2992438"/>
            <a:ext cx="2346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Left Arrow 5"/>
          <p:cNvSpPr>
            <a:spLocks noChangeArrowheads="1"/>
          </p:cNvSpPr>
          <p:nvPr/>
        </p:nvSpPr>
        <p:spPr bwMode="auto">
          <a:xfrm rot="10800000">
            <a:off x="1579563" y="3646488"/>
            <a:ext cx="576262" cy="368300"/>
          </a:xfrm>
          <a:prstGeom prst="leftArrow">
            <a:avLst>
              <a:gd name="adj1" fmla="val 50000"/>
              <a:gd name="adj2" fmla="val 5015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2301" name="Left Arrow 13"/>
          <p:cNvSpPr>
            <a:spLocks noChangeArrowheads="1"/>
          </p:cNvSpPr>
          <p:nvPr/>
        </p:nvSpPr>
        <p:spPr bwMode="auto">
          <a:xfrm>
            <a:off x="4227513" y="4533900"/>
            <a:ext cx="574675" cy="369888"/>
          </a:xfrm>
          <a:prstGeom prst="leftArrow">
            <a:avLst>
              <a:gd name="adj1" fmla="val 50000"/>
              <a:gd name="adj2" fmla="val 498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9" name="Multiply 8"/>
          <p:cNvSpPr/>
          <p:nvPr/>
        </p:nvSpPr>
        <p:spPr bwMode="auto">
          <a:xfrm>
            <a:off x="6099175" y="3854450"/>
            <a:ext cx="720725" cy="677863"/>
          </a:xfrm>
          <a:prstGeom prst="mathMultiply">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p>
        </p:txBody>
      </p:sp>
      <p:sp>
        <p:nvSpPr>
          <p:cNvPr id="2" name="Zástupný symbol pro číslo snímku 1"/>
          <p:cNvSpPr>
            <a:spLocks noGrp="1"/>
          </p:cNvSpPr>
          <p:nvPr>
            <p:ph type="sldNum" sz="quarter" idx="11"/>
          </p:nvPr>
        </p:nvSpPr>
        <p:spPr/>
        <p:txBody>
          <a:bodyPr/>
          <a:lstStyle/>
          <a:p>
            <a:fld id="{ED6547D4-ABF8-41F4-ABEA-0886E8A16FDD}" type="slidenum">
              <a:rPr lang="cs-CZ" smtClean="0"/>
              <a:pPr/>
              <a:t>63</a:t>
            </a:fld>
            <a:endParaRPr lang="cs-CZ"/>
          </a:p>
        </p:txBody>
      </p:sp>
    </p:spTree>
    <p:extLst>
      <p:ext uri="{BB962C8B-B14F-4D97-AF65-F5344CB8AC3E}">
        <p14:creationId xmlns:p14="http://schemas.microsoft.com/office/powerpoint/2010/main" val="710050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German banking malware (2009)</a:t>
            </a:r>
          </a:p>
        </p:txBody>
      </p:sp>
      <p:sp>
        <p:nvSpPr>
          <p:cNvPr id="3" name="Zástupný symbol pro obsah 2"/>
          <p:cNvSpPr>
            <a:spLocks noGrp="1"/>
          </p:cNvSpPr>
          <p:nvPr>
            <p:ph idx="1"/>
          </p:nvPr>
        </p:nvSpPr>
        <p:spPr>
          <a:xfrm>
            <a:off x="503238" y="1871663"/>
            <a:ext cx="8533258" cy="4149725"/>
          </a:xfrm>
        </p:spPr>
        <p:txBody>
          <a:bodyPr/>
          <a:lstStyle/>
          <a:p>
            <a:r>
              <a:rPr lang="en-US" sz="2400" dirty="0"/>
              <a:t>Two-factor authorization of transactions (</a:t>
            </a:r>
            <a:r>
              <a:rPr lang="cs-CZ" sz="2400" dirty="0" err="1"/>
              <a:t>chipTAN</a:t>
            </a:r>
            <a:r>
              <a:rPr lang="en-US" sz="2400" dirty="0"/>
              <a:t>/</a:t>
            </a:r>
            <a:r>
              <a:rPr lang="cs-CZ" sz="2400" dirty="0" err="1"/>
              <a:t>cardTAN</a:t>
            </a:r>
            <a:r>
              <a:rPr lang="en-US" sz="2400" dirty="0"/>
              <a:t>)</a:t>
            </a:r>
          </a:p>
          <a:p>
            <a:r>
              <a:rPr lang="en-US" sz="2400" dirty="0"/>
              <a:t>Application code injection</a:t>
            </a:r>
          </a:p>
          <a:p>
            <a:pPr lvl="1"/>
            <a:r>
              <a:rPr lang="en-US" sz="2000" dirty="0"/>
              <a:t>modifies info about transaction and balance shown to user in browser</a:t>
            </a:r>
          </a:p>
          <a:p>
            <a:pPr lvl="1"/>
            <a:r>
              <a:rPr lang="en-US" sz="2000" dirty="0"/>
              <a:t>intercepts/modifies transaction data for signature by smart card</a:t>
            </a:r>
          </a:p>
          <a:p>
            <a:pPr lvl="1"/>
            <a:r>
              <a:rPr lang="en-US" sz="2000" dirty="0">
                <a:hlinkClick r:id="rId2"/>
              </a:rPr>
              <a:t>http://www.cio.com/article/2429854/infrastructure/german-police--two-factor-authentication-failing.html</a:t>
            </a:r>
            <a:endParaRPr lang="en-US" sz="2000" dirty="0"/>
          </a:p>
          <a:p>
            <a:r>
              <a:rPr lang="en-US" sz="2400" dirty="0"/>
              <a:t>The Fairy Tale of “</a:t>
            </a:r>
            <a:r>
              <a:rPr lang="en-US" sz="2400" dirty="0">
                <a:solidFill>
                  <a:srgbClr val="0070C0"/>
                </a:solidFill>
              </a:rPr>
              <a:t>What You See Is What You Sign</a:t>
            </a:r>
            <a:r>
              <a:rPr lang="en-US" sz="2400" dirty="0"/>
              <a:t>” - Trojan Horse Attacks on Software for Digital Signatures (2001)</a:t>
            </a:r>
          </a:p>
          <a:p>
            <a:pPr lvl="1"/>
            <a:r>
              <a:rPr lang="en-US" sz="2000" dirty="0">
                <a:hlinkClick r:id="rId3"/>
              </a:rPr>
              <a:t>http://www.hanno-langweg.de/hanno/research/scits01p.pdf </a:t>
            </a:r>
            <a:endParaRPr lang="en-US" sz="2000" dirty="0"/>
          </a:p>
          <a:p>
            <a:pPr lvl="1"/>
            <a:r>
              <a:rPr lang="en-US" sz="2000" dirty="0"/>
              <a:t>Importance of physical PIN-pad and display of transaction amount independently</a:t>
            </a:r>
          </a:p>
          <a:p>
            <a:endParaRPr lang="en-US" sz="2400" dirty="0"/>
          </a:p>
          <a:p>
            <a:pPr lvl="1"/>
            <a:endParaRPr lang="en-US" sz="2000"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64</a:t>
            </a:fld>
            <a:endParaRPr lang="cs-CZ" dirty="0"/>
          </a:p>
        </p:txBody>
      </p:sp>
      <p:sp>
        <p:nvSpPr>
          <p:cNvPr id="5" name="Zástupný symbol pro zápatí 4"/>
          <p:cNvSpPr>
            <a:spLocks noGrp="1"/>
          </p:cNvSpPr>
          <p:nvPr>
            <p:ph type="ftr" sz="quarter" idx="3"/>
          </p:nvPr>
        </p:nvSpPr>
        <p:spPr/>
        <p:txBody>
          <a:bodyPr/>
          <a:lstStyle/>
          <a:p>
            <a:r>
              <a:rPr lang="en-GB"/>
              <a:t>| PV204 Smart cards</a:t>
            </a:r>
            <a:endParaRPr lang="cs-CZ" dirty="0"/>
          </a:p>
        </p:txBody>
      </p:sp>
    </p:spTree>
    <p:extLst>
      <p:ext uri="{BB962C8B-B14F-4D97-AF65-F5344CB8AC3E}">
        <p14:creationId xmlns:p14="http://schemas.microsoft.com/office/powerpoint/2010/main" val="33123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German banking malware</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84455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3297081" y="191690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4427984" y="1926689"/>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Code inject application</a:t>
            </a:r>
            <a:endParaRPr lang="en-GB" altLang="cs-CZ" dirty="0"/>
          </a:p>
        </p:txBody>
      </p:sp>
      <p:sp>
        <p:nvSpPr>
          <p:cNvPr id="4" name="Obdélník 3"/>
          <p:cNvSpPr/>
          <p:nvPr/>
        </p:nvSpPr>
        <p:spPr>
          <a:xfrm>
            <a:off x="107504" y="2636912"/>
            <a:ext cx="8784976" cy="385278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Zástupný symbol pro číslo snímku 5"/>
          <p:cNvSpPr>
            <a:spLocks noGrp="1"/>
          </p:cNvSpPr>
          <p:nvPr>
            <p:ph type="sldNum" sz="quarter" idx="11"/>
          </p:nvPr>
        </p:nvSpPr>
        <p:spPr/>
        <p:txBody>
          <a:bodyPr/>
          <a:lstStyle/>
          <a:p>
            <a:fld id="{ED6547D4-ABF8-41F4-ABEA-0886E8A16FDD}" type="slidenum">
              <a:rPr lang="cs-CZ" smtClean="0"/>
              <a:pPr/>
              <a:t>65</a:t>
            </a:fld>
            <a:endParaRPr lang="cs-CZ"/>
          </a:p>
        </p:txBody>
      </p:sp>
    </p:spTree>
    <p:extLst>
      <p:ext uri="{BB962C8B-B14F-4D97-AF65-F5344CB8AC3E}">
        <p14:creationId xmlns:p14="http://schemas.microsoft.com/office/powerpoint/2010/main" val="177148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ZeuS</a:t>
            </a:r>
            <a:r>
              <a:rPr lang="cs-CZ" dirty="0"/>
              <a:t> </a:t>
            </a:r>
            <a:r>
              <a:rPr lang="cs-CZ" dirty="0" err="1"/>
              <a:t>smartcard</a:t>
            </a:r>
            <a:r>
              <a:rPr lang="cs-CZ" dirty="0"/>
              <a:t> support module </a:t>
            </a:r>
          </a:p>
        </p:txBody>
      </p:sp>
      <p:sp>
        <p:nvSpPr>
          <p:cNvPr id="3" name="Zástupný symbol pro obsah 2"/>
          <p:cNvSpPr>
            <a:spLocks noGrp="1"/>
          </p:cNvSpPr>
          <p:nvPr>
            <p:ph idx="1"/>
          </p:nvPr>
        </p:nvSpPr>
        <p:spPr>
          <a:xfrm>
            <a:off x="503238" y="1871663"/>
            <a:ext cx="8533258" cy="4149725"/>
          </a:xfrm>
        </p:spPr>
        <p:txBody>
          <a:bodyPr/>
          <a:lstStyle/>
          <a:p>
            <a:r>
              <a:rPr lang="cs-CZ" sz="2800" dirty="0" err="1"/>
              <a:t>ZeuS</a:t>
            </a:r>
            <a:r>
              <a:rPr lang="cs-CZ" sz="2800" dirty="0"/>
              <a:t> </a:t>
            </a:r>
            <a:r>
              <a:rPr lang="cs-CZ" sz="2800" dirty="0" err="1"/>
              <a:t>Banking</a:t>
            </a:r>
            <a:r>
              <a:rPr lang="cs-CZ" sz="2800" dirty="0"/>
              <a:t> Trojan</a:t>
            </a:r>
            <a:r>
              <a:rPr lang="en-US" sz="2800" dirty="0"/>
              <a:t> (2010, 2012)</a:t>
            </a:r>
          </a:p>
          <a:p>
            <a:pPr lvl="1"/>
            <a:r>
              <a:rPr lang="en-US" dirty="0" err="1"/>
              <a:t>Analysed</a:t>
            </a:r>
            <a:r>
              <a:rPr lang="en-US" dirty="0"/>
              <a:t> by </a:t>
            </a:r>
            <a:r>
              <a:rPr lang="cs-CZ" dirty="0"/>
              <a:t>A</a:t>
            </a:r>
            <a:r>
              <a:rPr lang="en-US" dirty="0"/>
              <a:t>.</a:t>
            </a:r>
            <a:r>
              <a:rPr lang="cs-CZ" dirty="0"/>
              <a:t> </a:t>
            </a:r>
            <a:r>
              <a:rPr lang="cs-CZ" dirty="0" err="1"/>
              <a:t>Matrosov</a:t>
            </a:r>
            <a:r>
              <a:rPr lang="en-US" dirty="0"/>
              <a:t>, Group-IB and others</a:t>
            </a:r>
            <a:endParaRPr lang="en-US" dirty="0">
              <a:hlinkClick r:id="rId2"/>
            </a:endParaRPr>
          </a:p>
          <a:p>
            <a:pPr lvl="1"/>
            <a:r>
              <a:rPr lang="cs-CZ" sz="2000" dirty="0">
                <a:hlinkClick r:id="rId3"/>
              </a:rPr>
              <a:t>http://www.welivesecurity.com/2010/11/05/dr-zeus-the-bot-in-the-hat/</a:t>
            </a:r>
            <a:endParaRPr lang="en-US" sz="2000" dirty="0"/>
          </a:p>
          <a:p>
            <a:pPr lvl="1"/>
            <a:r>
              <a:rPr lang="en-US" sz="2000" dirty="0">
                <a:hlinkClick r:id="rId4"/>
              </a:rPr>
              <a:t>http://www.secureworks.com/cyber-threat-intelligence/threats/zeus/</a:t>
            </a:r>
            <a:endParaRPr lang="en-US" sz="2000" dirty="0"/>
          </a:p>
          <a:p>
            <a:r>
              <a:rPr lang="en-US" sz="2800" dirty="0"/>
              <a:t>Smart card controlled via PC/SC interface</a:t>
            </a:r>
            <a:endParaRPr lang="cs-CZ" sz="3200"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sp>
        <p:nvSpPr>
          <p:cNvPr id="5" name="Zástupný symbol pro zápatí 4"/>
          <p:cNvSpPr>
            <a:spLocks noGrp="1"/>
          </p:cNvSpPr>
          <p:nvPr>
            <p:ph type="ftr" sz="quarter" idx="3"/>
          </p:nvPr>
        </p:nvSpPr>
        <p:spPr/>
        <p:txBody>
          <a:bodyPr/>
          <a:lstStyle/>
          <a:p>
            <a:r>
              <a:rPr lang="en-GB"/>
              <a:t>| PV204 Smart cards</a:t>
            </a:r>
            <a:endParaRPr lang="cs-CZ" dirty="0"/>
          </a:p>
        </p:txBody>
      </p:sp>
      <p:pic>
        <p:nvPicPr>
          <p:cNvPr id="9218" name="Picture 2" descr="D:\Documents\Obrázky\SmartCard\zeu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26" y="3980168"/>
            <a:ext cx="2258050" cy="29772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D:\Documents\Obrázky\SmartCard\zeus-5.png"/>
          <p:cNvPicPr>
            <a:picLocks noChangeAspect="1" noChangeArrowheads="1"/>
          </p:cNvPicPr>
          <p:nvPr/>
        </p:nvPicPr>
        <p:blipFill rotWithShape="1">
          <a:blip r:embed="rId6">
            <a:extLst>
              <a:ext uri="{28A0092B-C50C-407E-A947-70E740481C1C}">
                <a14:useLocalDpi xmlns:a14="http://schemas.microsoft.com/office/drawing/2010/main" val="0"/>
              </a:ext>
            </a:extLst>
          </a:blip>
          <a:srcRect b="26141"/>
          <a:stretch/>
        </p:blipFill>
        <p:spPr bwMode="auto">
          <a:xfrm>
            <a:off x="2983448" y="3993389"/>
            <a:ext cx="605304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err="1"/>
              <a:t>ZeuS</a:t>
            </a:r>
            <a:r>
              <a:rPr lang="cs-CZ" dirty="0"/>
              <a:t> </a:t>
            </a:r>
            <a:r>
              <a:rPr lang="cs-CZ" dirty="0" err="1"/>
              <a:t>smartcard</a:t>
            </a:r>
            <a:r>
              <a:rPr lang="cs-CZ" dirty="0"/>
              <a:t> support module </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61156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402506"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33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87511" y="2420938"/>
            <a:ext cx="8784976" cy="3816374"/>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AutoShape 6"/>
          <p:cNvSpPr>
            <a:spLocks noChangeArrowheads="1"/>
          </p:cNvSpPr>
          <p:nvPr/>
        </p:nvSpPr>
        <p:spPr bwMode="auto">
          <a:xfrm>
            <a:off x="1997869" y="2007889"/>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67</a:t>
            </a:fld>
            <a:endParaRPr lang="cs-CZ"/>
          </a:p>
        </p:txBody>
      </p:sp>
    </p:spTree>
    <p:extLst>
      <p:ext uri="{BB962C8B-B14F-4D97-AF65-F5344CB8AC3E}">
        <p14:creationId xmlns:p14="http://schemas.microsoft.com/office/powerpoint/2010/main" val="668315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descr="D:\Documents\Obrázky\SmartCard\ranbyus.png"/>
          <p:cNvPicPr>
            <a:picLocks noChangeAspect="1" noChangeArrowheads="1"/>
          </p:cNvPicPr>
          <p:nvPr/>
        </p:nvPicPr>
        <p:blipFill rotWithShape="1">
          <a:blip r:embed="rId2">
            <a:extLst>
              <a:ext uri="{28A0092B-C50C-407E-A947-70E740481C1C}">
                <a14:useLocalDpi xmlns:a14="http://schemas.microsoft.com/office/drawing/2010/main" val="0"/>
              </a:ext>
            </a:extLst>
          </a:blip>
          <a:srcRect l="3466" t="50000" r="45498" b="28035"/>
          <a:stretch/>
        </p:blipFill>
        <p:spPr bwMode="auto">
          <a:xfrm>
            <a:off x="4263954" y="692696"/>
            <a:ext cx="4886470"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Win32/</a:t>
            </a:r>
            <a:r>
              <a:rPr lang="cs-CZ" dirty="0" err="1"/>
              <a:t>Spy.Ranbyus</a:t>
            </a:r>
            <a:endParaRPr lang="en-US" dirty="0"/>
          </a:p>
        </p:txBody>
      </p:sp>
      <p:sp>
        <p:nvSpPr>
          <p:cNvPr id="3" name="Zástupný symbol pro obsah 2"/>
          <p:cNvSpPr>
            <a:spLocks noGrp="1"/>
          </p:cNvSpPr>
          <p:nvPr>
            <p:ph idx="1"/>
          </p:nvPr>
        </p:nvSpPr>
        <p:spPr/>
        <p:txBody>
          <a:bodyPr/>
          <a:lstStyle/>
          <a:p>
            <a:r>
              <a:rPr lang="en-US" sz="2800" dirty="0" err="1"/>
              <a:t>Analysed</a:t>
            </a:r>
            <a:r>
              <a:rPr lang="en-US" sz="2800" dirty="0"/>
              <a:t> by </a:t>
            </a:r>
            <a:r>
              <a:rPr lang="cs-CZ" sz="2800" dirty="0"/>
              <a:t>A</a:t>
            </a:r>
            <a:r>
              <a:rPr lang="en-US" sz="2800" dirty="0"/>
              <a:t>. </a:t>
            </a:r>
            <a:r>
              <a:rPr lang="cs-CZ" sz="2800" dirty="0" err="1"/>
              <a:t>Matrosov</a:t>
            </a:r>
            <a:endParaRPr lang="en-US" sz="2800" dirty="0">
              <a:hlinkClick r:id="rId3"/>
            </a:endParaRPr>
          </a:p>
          <a:p>
            <a:pPr lvl="1"/>
            <a:r>
              <a:rPr lang="cs-CZ" dirty="0">
                <a:hlinkClick r:id="rId3"/>
              </a:rPr>
              <a:t>http://www.welivesecurity.com/2012/06/05/smartcard-vulnerabilities-in-modern-banking-malware/</a:t>
            </a:r>
            <a:endParaRPr lang="en-US" dirty="0"/>
          </a:p>
          <a:p>
            <a:r>
              <a:rPr lang="en-US" sz="2800" dirty="0"/>
              <a:t>Scans for available smart cards, info send to C&amp;C</a:t>
            </a:r>
          </a:p>
          <a:p>
            <a:pPr lvl="1"/>
            <a:r>
              <a:rPr lang="en-US" dirty="0"/>
              <a:t>uses PC/SC S</a:t>
            </a:r>
            <a:r>
              <a:rPr lang="cs-CZ" dirty="0" err="1"/>
              <a:t>mart</a:t>
            </a:r>
            <a:r>
              <a:rPr lang="en-US" dirty="0"/>
              <a:t>C</a:t>
            </a:r>
            <a:r>
              <a:rPr lang="cs-CZ" dirty="0" err="1"/>
              <a:t>ard</a:t>
            </a:r>
            <a:r>
              <a:rPr lang="cs-CZ" dirty="0"/>
              <a:t> AP</a:t>
            </a:r>
            <a:r>
              <a:rPr lang="en-US" dirty="0"/>
              <a:t>I for scan</a:t>
            </a:r>
          </a:p>
          <a:p>
            <a:pPr lvl="1"/>
            <a:r>
              <a:rPr lang="en-US" sz="2400" dirty="0"/>
              <a:t>later redirects communication on USB level (</a:t>
            </a:r>
            <a:r>
              <a:rPr lang="en-US" dirty="0" err="1"/>
              <a:t>FabulaTech</a:t>
            </a:r>
            <a:r>
              <a:rPr lang="en-US" dirty="0"/>
              <a:t> USB for RD installed) </a:t>
            </a:r>
          </a:p>
          <a:p>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
        <p:nvSpPr>
          <p:cNvPr id="5" name="Zástupný symbol pro zápatí 4"/>
          <p:cNvSpPr>
            <a:spLocks noGrp="1"/>
          </p:cNvSpPr>
          <p:nvPr>
            <p:ph type="ftr" sz="quarter" idx="3"/>
          </p:nvPr>
        </p:nvSpPr>
        <p:spPr/>
        <p:txBody>
          <a:bodyPr/>
          <a:lstStyle/>
          <a:p>
            <a:r>
              <a:rPr lang="en-GB"/>
              <a:t>| PV204 Smart cards</a:t>
            </a:r>
            <a:endParaRPr lang="cs-CZ" dirty="0"/>
          </a:p>
        </p:txBody>
      </p:sp>
    </p:spTree>
    <p:extLst>
      <p:ext uri="{BB962C8B-B14F-4D97-AF65-F5344CB8AC3E}">
        <p14:creationId xmlns:p14="http://schemas.microsoft.com/office/powerpoint/2010/main" val="215408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cs-CZ" dirty="0"/>
              <a:t>Win32/</a:t>
            </a:r>
            <a:r>
              <a:rPr lang="cs-CZ" dirty="0" err="1"/>
              <a:t>Spy.Ranbyus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7738" y="1672627"/>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utoShape 6"/>
          <p:cNvSpPr>
            <a:spLocks noChangeArrowheads="1"/>
          </p:cNvSpPr>
          <p:nvPr/>
        </p:nvSpPr>
        <p:spPr bwMode="auto">
          <a:xfrm>
            <a:off x="611560" y="1844675"/>
            <a:ext cx="2232025" cy="576263"/>
          </a:xfrm>
          <a:prstGeom prst="flowChartAlternateProcess">
            <a:avLst/>
          </a:prstGeom>
          <a:solidFill>
            <a:srgbClr val="00FF00">
              <a:alpha val="58038"/>
            </a:srgbClr>
          </a:solidFill>
          <a:ln w="25560">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User application</a:t>
            </a:r>
          </a:p>
        </p:txBody>
      </p:sp>
      <p:sp>
        <p:nvSpPr>
          <p:cNvPr id="7174" name="AutoShape 12"/>
          <p:cNvSpPr>
            <a:spLocks noChangeArrowheads="1"/>
          </p:cNvSpPr>
          <p:nvPr/>
        </p:nvSpPr>
        <p:spPr bwMode="auto">
          <a:xfrm>
            <a:off x="738188" y="2852738"/>
            <a:ext cx="2547937" cy="43180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winscard.dll</a:t>
            </a:r>
          </a:p>
        </p:txBody>
      </p:sp>
      <p:pic>
        <p:nvPicPr>
          <p:cNvPr id="717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50000" y="4302125"/>
            <a:ext cx="234632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77" name="AutoShape 12"/>
          <p:cNvSpPr>
            <a:spLocks noChangeArrowheads="1"/>
          </p:cNvSpPr>
          <p:nvPr/>
        </p:nvSpPr>
        <p:spPr bwMode="auto">
          <a:xfrm>
            <a:off x="738188" y="3500438"/>
            <a:ext cx="2514600" cy="458787"/>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reader driver</a:t>
            </a:r>
          </a:p>
        </p:txBody>
      </p:sp>
      <p:sp>
        <p:nvSpPr>
          <p:cNvPr id="7178" name="AutoShape 12"/>
          <p:cNvSpPr>
            <a:spLocks noChangeArrowheads="1"/>
          </p:cNvSpPr>
          <p:nvPr/>
        </p:nvSpPr>
        <p:spPr bwMode="auto">
          <a:xfrm>
            <a:off x="738188" y="4149725"/>
            <a:ext cx="2519362" cy="412750"/>
          </a:xfrm>
          <a:prstGeom prst="flowChartAlternateProcess">
            <a:avLst/>
          </a:prstGeom>
          <a:solidFill>
            <a:srgbClr val="BBE0E3">
              <a:alpha val="58038"/>
            </a:srgbClr>
          </a:solidFill>
          <a:ln w="25560">
            <a:solidFill>
              <a:srgbClr val="99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a:solidFill>
                  <a:srgbClr val="000000"/>
                </a:solidFill>
              </a:rPr>
              <a:t>USB driver</a:t>
            </a:r>
          </a:p>
        </p:txBody>
      </p:sp>
      <p:pic>
        <p:nvPicPr>
          <p:cNvPr id="717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2825" y="4356100"/>
            <a:ext cx="2447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sp>
        <p:nvSpPr>
          <p:cNvPr id="14" name="Left Arrow 13"/>
          <p:cNvSpPr>
            <a:spLocks noChangeArrowheads="1"/>
          </p:cNvSpPr>
          <p:nvPr/>
        </p:nvSpPr>
        <p:spPr bwMode="auto">
          <a:xfrm>
            <a:off x="4402506" y="2061096"/>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2" name="TextBox 1"/>
          <p:cNvSpPr txBox="1">
            <a:spLocks noChangeArrowheads="1"/>
          </p:cNvSpPr>
          <p:nvPr/>
        </p:nvSpPr>
        <p:spPr bwMode="auto">
          <a:xfrm>
            <a:off x="5533409" y="2070879"/>
            <a:ext cx="2518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Malicious application</a:t>
            </a:r>
            <a:endParaRPr lang="en-GB" altLang="cs-CZ" dirty="0"/>
          </a:p>
        </p:txBody>
      </p:sp>
      <p:sp>
        <p:nvSpPr>
          <p:cNvPr id="4" name="Obdélník 3"/>
          <p:cNvSpPr/>
          <p:nvPr/>
        </p:nvSpPr>
        <p:spPr>
          <a:xfrm>
            <a:off x="87511" y="2492896"/>
            <a:ext cx="8784976" cy="151216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eft Arrow 15"/>
          <p:cNvSpPr>
            <a:spLocks noChangeArrowheads="1"/>
          </p:cNvSpPr>
          <p:nvPr/>
        </p:nvSpPr>
        <p:spPr bwMode="auto">
          <a:xfrm rot="6508142">
            <a:off x="250825" y="4773613"/>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18" name="AutoShape 6"/>
          <p:cNvSpPr>
            <a:spLocks noChangeArrowheads="1"/>
          </p:cNvSpPr>
          <p:nvPr/>
        </p:nvSpPr>
        <p:spPr bwMode="auto">
          <a:xfrm>
            <a:off x="1997869" y="2007889"/>
            <a:ext cx="2232025" cy="576263"/>
          </a:xfrm>
          <a:prstGeom prst="flowChartAlternateProcess">
            <a:avLst/>
          </a:prstGeom>
          <a:solidFill>
            <a:schemeClr val="accent6">
              <a:lumMod val="75000"/>
              <a:alpha val="58000"/>
            </a:schemeClr>
          </a:solidFill>
          <a:ln w="25560">
            <a:solidFill>
              <a:srgbClr val="333333"/>
            </a:solidFill>
            <a:miter lim="800000"/>
            <a:headEnd/>
            <a:tailEnd/>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r>
              <a:rPr lang="en-US" altLang="cs-CZ" dirty="0">
                <a:solidFill>
                  <a:srgbClr val="000000"/>
                </a:solidFill>
              </a:rPr>
              <a:t>Malicious app</a:t>
            </a:r>
          </a:p>
        </p:txBody>
      </p:sp>
      <p:sp>
        <p:nvSpPr>
          <p:cNvPr id="19" name="Obdélník 18"/>
          <p:cNvSpPr/>
          <p:nvPr/>
        </p:nvSpPr>
        <p:spPr>
          <a:xfrm>
            <a:off x="2282825" y="4625377"/>
            <a:ext cx="6413499" cy="1764727"/>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Box 17"/>
          <p:cNvSpPr txBox="1">
            <a:spLocks noChangeArrowheads="1"/>
          </p:cNvSpPr>
          <p:nvPr/>
        </p:nvSpPr>
        <p:spPr bwMode="auto">
          <a:xfrm>
            <a:off x="101600" y="5413375"/>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dirty="0"/>
              <a:t>Remote USB redirection</a:t>
            </a:r>
            <a:endParaRPr lang="en-GB" altLang="cs-CZ" dirty="0"/>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69</a:t>
            </a:fld>
            <a:endParaRPr lang="cs-CZ"/>
          </a:p>
        </p:txBody>
      </p:sp>
    </p:spTree>
    <p:extLst>
      <p:ext uri="{BB962C8B-B14F-4D97-AF65-F5344CB8AC3E}">
        <p14:creationId xmlns:p14="http://schemas.microsoft.com/office/powerpoint/2010/main" val="195871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p:txBody>
          <a:bodyPr/>
          <a:lstStyle/>
          <a:p>
            <a:r>
              <a:rPr lang="en-US" altLang="cs-CZ"/>
              <a:t>Basic types of (smart) cards</a:t>
            </a:r>
            <a:r>
              <a:rPr lang="cs-CZ" altLang="cs-CZ"/>
              <a:t> (2)</a:t>
            </a:r>
            <a:endParaRPr lang="en-US" altLang="cs-CZ"/>
          </a:p>
        </p:txBody>
      </p:sp>
      <p:sp>
        <p:nvSpPr>
          <p:cNvPr id="1140739" name="Rectangle 3"/>
          <p:cNvSpPr>
            <a:spLocks noGrp="1" noChangeArrowheads="1"/>
          </p:cNvSpPr>
          <p:nvPr>
            <p:ph type="body" idx="1"/>
          </p:nvPr>
        </p:nvSpPr>
        <p:spPr/>
        <p:txBody>
          <a:bodyPr/>
          <a:lstStyle/>
          <a:p>
            <a:pPr marL="514350" indent="-514350">
              <a:buFont typeface="+mj-lt"/>
              <a:buAutoNum type="arabicPeriod" startAt="4"/>
            </a:pPr>
            <a:r>
              <a:rPr lang="en-US" altLang="cs-CZ" dirty="0"/>
              <a:t>Cryptographic smart cards </a:t>
            </a:r>
          </a:p>
          <a:p>
            <a:pPr lvl="1"/>
            <a:r>
              <a:rPr lang="en-US" altLang="cs-CZ" dirty="0"/>
              <a:t>Support for (real) cryptographic algorithms</a:t>
            </a:r>
          </a:p>
          <a:p>
            <a:pPr lvl="1"/>
            <a:r>
              <a:rPr lang="en-US" altLang="cs-CZ" dirty="0" err="1"/>
              <a:t>Mifare</a:t>
            </a:r>
            <a:r>
              <a:rPr lang="en-US" altLang="cs-CZ" dirty="0"/>
              <a:t> Classic ($1), </a:t>
            </a:r>
            <a:r>
              <a:rPr lang="en-US" altLang="cs-CZ" dirty="0" err="1"/>
              <a:t>Mifare</a:t>
            </a:r>
            <a:r>
              <a:rPr lang="en-US" altLang="cs-CZ" dirty="0"/>
              <a:t> </a:t>
            </a:r>
            <a:r>
              <a:rPr lang="en-US" altLang="cs-CZ" dirty="0" err="1"/>
              <a:t>DESFire</a:t>
            </a:r>
            <a:r>
              <a:rPr lang="en-US" altLang="cs-CZ" dirty="0"/>
              <a:t> ($3)</a:t>
            </a:r>
          </a:p>
          <a:p>
            <a:pPr marL="514350" indent="-514350">
              <a:buFont typeface="+mj-lt"/>
              <a:buAutoNum type="arabicPeriod" startAt="5"/>
            </a:pPr>
            <a:r>
              <a:rPr lang="en-US" altLang="cs-CZ" dirty="0"/>
              <a:t>User-programmable cryptographic smart cards</a:t>
            </a:r>
          </a:p>
          <a:p>
            <a:pPr lvl="1"/>
            <a:r>
              <a:rPr lang="en-US" altLang="cs-CZ" dirty="0" err="1"/>
              <a:t>JavaCard</a:t>
            </a:r>
            <a:r>
              <a:rPr lang="en-US" altLang="cs-CZ" dirty="0"/>
              <a:t>, .NET card, MULTOS cards ($2-$30)</a:t>
            </a:r>
          </a:p>
          <a:p>
            <a:r>
              <a:rPr lang="en-US" altLang="cs-CZ" dirty="0"/>
              <a:t>Chip manufacturers: </a:t>
            </a:r>
            <a:r>
              <a:rPr lang="sv-SE" altLang="cs-CZ" dirty="0"/>
              <a:t>NXP, Infineon, Gemalto, G&amp;D, Oberthur, STM, Atmel, Samsung...</a:t>
            </a:r>
          </a:p>
          <a:p>
            <a:endParaRPr lang="en-US" altLang="cs-CZ" dirty="0"/>
          </a:p>
        </p:txBody>
      </p:sp>
      <p:sp>
        <p:nvSpPr>
          <p:cNvPr id="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161" y="5044082"/>
            <a:ext cx="977206" cy="977206"/>
          </a:xfrm>
          <a:prstGeom prst="rect">
            <a:avLst/>
          </a:prstGeom>
        </p:spPr>
      </p:pic>
      <p:sp>
        <p:nvSpPr>
          <p:cNvPr id="8" name="Ohnutý roh 7"/>
          <p:cNvSpPr/>
          <p:nvPr/>
        </p:nvSpPr>
        <p:spPr>
          <a:xfrm>
            <a:off x="4355976" y="5034024"/>
            <a:ext cx="3672408" cy="956438"/>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400" dirty="0">
              <a:solidFill>
                <a:schemeClr val="tx1"/>
              </a:solidFill>
            </a:endParaRPr>
          </a:p>
          <a:p>
            <a:pPr algn="ctr"/>
            <a:r>
              <a:rPr lang="en-GB" sz="2400" dirty="0">
                <a:solidFill>
                  <a:schemeClr val="tx1"/>
                </a:solidFill>
              </a:rPr>
              <a:t>We will mainly focus on these two categories</a:t>
            </a:r>
          </a:p>
        </p:txBody>
      </p:sp>
      <p:pic>
        <p:nvPicPr>
          <p:cNvPr id="9" name="Picture 4" descr="D:\Documents\Obrázky\cryptojava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553" y="692696"/>
            <a:ext cx="2470447" cy="247044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42096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07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073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07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Skimmers, </a:t>
            </a:r>
            <a:r>
              <a:rPr lang="en-US" dirty="0" err="1"/>
              <a:t>PoS</a:t>
            </a:r>
            <a:r>
              <a:rPr lang="en-US" dirty="0"/>
              <a:t> hacks</a:t>
            </a:r>
            <a:endParaRPr lang="en-GB" altLang="cs-CZ" dirty="0"/>
          </a:p>
        </p:txBody>
      </p:sp>
      <p:sp>
        <p:nvSpPr>
          <p:cNvPr id="7171" name="Footer Placeholder 3"/>
          <p:cNvSpPr>
            <a:spLocks noGrp="1"/>
          </p:cNvSpPr>
          <p:nvPr>
            <p:ph type="ftr" sz="quarter" idx="12"/>
          </p:nvPr>
        </p:nvSpPr>
        <p:spPr>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b="0">
                <a:solidFill>
                  <a:schemeClr val="bg1"/>
                </a:solidFill>
              </a:rPr>
              <a:t>| PV204 Smart cards</a:t>
            </a:r>
            <a:endParaRPr lang="en-GB" altLang="cs-CZ" b="0">
              <a:solidFill>
                <a:schemeClr val="bg1"/>
              </a:solidFill>
            </a:endParaRPr>
          </a:p>
        </p:txBody>
      </p:sp>
      <p:pic>
        <p:nvPicPr>
          <p:cNvPr id="7173" name="Picture 3"/>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1520" y="1556792"/>
            <a:ext cx="2768600" cy="2952750"/>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Right Arrow 20"/>
          <p:cNvSpPr>
            <a:spLocks noChangeArrowheads="1"/>
          </p:cNvSpPr>
          <p:nvPr/>
        </p:nvSpPr>
        <p:spPr bwMode="auto">
          <a:xfrm>
            <a:off x="4643438" y="5422900"/>
            <a:ext cx="1728787" cy="382588"/>
          </a:xfrm>
          <a:prstGeom prst="rightArrow">
            <a:avLst>
              <a:gd name="adj1" fmla="val 50000"/>
              <a:gd name="adj2" fmla="val 4997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7180" name="TextBox 3"/>
          <p:cNvSpPr txBox="1">
            <a:spLocks noChangeArrowheads="1"/>
          </p:cNvSpPr>
          <p:nvPr/>
        </p:nvSpPr>
        <p:spPr bwMode="auto">
          <a:xfrm>
            <a:off x="5139531" y="5084763"/>
            <a:ext cx="73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cs-CZ" i="1" dirty="0">
                <a:solidFill>
                  <a:srgbClr val="000000"/>
                </a:solidFill>
                <a:latin typeface="Courier New" pitchFamily="49" charset="0"/>
                <a:cs typeface="Courier New" pitchFamily="49" charset="0"/>
              </a:rPr>
              <a:t>APDU</a:t>
            </a:r>
            <a:endParaRPr lang="en-GB" altLang="cs-CZ" dirty="0"/>
          </a:p>
        </p:txBody>
      </p:sp>
      <p:pic>
        <p:nvPicPr>
          <p:cNvPr id="17410" name="Picture 2" descr="D:\Documents\Obrázky\pos_terminal.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713286" y="4221088"/>
            <a:ext cx="1943100" cy="19431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Zakřivená spojnice 5"/>
          <p:cNvCxnSpPr>
            <a:stCxn id="7173" idx="2"/>
            <a:endCxn id="17410" idx="3"/>
          </p:cNvCxnSpPr>
          <p:nvPr/>
        </p:nvCxnSpPr>
        <p:spPr>
          <a:xfrm rot="16200000" flipH="1">
            <a:off x="1833005" y="4312357"/>
            <a:ext cx="683096" cy="1077466"/>
          </a:xfrm>
          <a:prstGeom prst="curvedConnector2">
            <a:avLst/>
          </a:prstGeom>
          <a:ln w="254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12" descr="key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306" y="4839667"/>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ocuments\Obrázky\Lock.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1322" y="4846606"/>
            <a:ext cx="423100" cy="423100"/>
          </a:xfrm>
          <a:prstGeom prst="rect">
            <a:avLst/>
          </a:prstGeom>
          <a:noFill/>
          <a:extLst>
            <a:ext uri="{909E8E84-426E-40DD-AFC4-6F175D3DCCD1}">
              <a14:hiddenFill xmlns:a14="http://schemas.microsoft.com/office/drawing/2010/main">
                <a:solidFill>
                  <a:srgbClr val="FFFFFF"/>
                </a:solidFill>
              </a14:hiddenFill>
            </a:ext>
          </a:extLst>
        </p:spPr>
      </p:pic>
      <p:sp>
        <p:nvSpPr>
          <p:cNvPr id="29" name="Left Arrow 13"/>
          <p:cNvSpPr>
            <a:spLocks noChangeArrowheads="1"/>
          </p:cNvSpPr>
          <p:nvPr/>
        </p:nvSpPr>
        <p:spPr bwMode="auto">
          <a:xfrm rot="16200000">
            <a:off x="3580458" y="4147827"/>
            <a:ext cx="974725" cy="431800"/>
          </a:xfrm>
          <a:prstGeom prst="leftArrow">
            <a:avLst>
              <a:gd name="adj1" fmla="val 50000"/>
              <a:gd name="adj2" fmla="val 50028"/>
            </a:avLst>
          </a:prstGeom>
          <a:solidFill>
            <a:srgbClr val="FFC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cs-CZ"/>
          </a:p>
        </p:txBody>
      </p:sp>
      <p:sp>
        <p:nvSpPr>
          <p:cNvPr id="30" name="TextBox 1"/>
          <p:cNvSpPr txBox="1">
            <a:spLocks noChangeArrowheads="1"/>
          </p:cNvSpPr>
          <p:nvPr/>
        </p:nvSpPr>
        <p:spPr bwMode="auto">
          <a:xfrm>
            <a:off x="3419871" y="2996952"/>
            <a:ext cx="51219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r-FR" dirty="0"/>
              <a:t>Manipulated PoS firmware:</a:t>
            </a:r>
          </a:p>
          <a:p>
            <a:pPr marL="285750" indent="-285750" eaLnBrk="1" hangingPunct="1">
              <a:buFont typeface="Arial" panose="020B0604020202020204" pitchFamily="34" charset="0"/>
              <a:buChar char="•"/>
            </a:pPr>
            <a:r>
              <a:rPr lang="fr-FR" altLang="cs-CZ" dirty="0"/>
              <a:t>Magnetic skimmer (+ send data over GSM)</a:t>
            </a:r>
          </a:p>
          <a:p>
            <a:pPr marL="285750" indent="-285750" eaLnBrk="1" hangingPunct="1">
              <a:buFont typeface="Arial" panose="020B0604020202020204" pitchFamily="34" charset="0"/>
              <a:buChar char="•"/>
            </a:pPr>
            <a:r>
              <a:rPr lang="fr-FR" altLang="cs-CZ" dirty="0"/>
              <a:t>MitM: chip</a:t>
            </a:r>
            <a:r>
              <a:rPr lang="fr-FR" altLang="cs-CZ" dirty="0">
                <a:sym typeface="Symbol"/>
              </a:rPr>
              <a:t></a:t>
            </a:r>
            <a:r>
              <a:rPr lang="fr-FR" altLang="cs-CZ" dirty="0"/>
              <a:t>verified by signature</a:t>
            </a:r>
            <a:endParaRPr lang="en-GB" altLang="cs-CZ" dirty="0"/>
          </a:p>
        </p:txBody>
      </p:sp>
      <p:pic>
        <p:nvPicPr>
          <p:cNvPr id="17411" name="Picture 3" descr="D:\Documents\Obrázky\SmartCard\hybridcard_2.jpg"/>
          <p:cNvPicPr>
            <a:picLocks noChangeAspect="1" noChangeArrowheads="1"/>
          </p:cNvPicPr>
          <p:nvPr/>
        </p:nvPicPr>
        <p:blipFill>
          <a:blip r:embed="rId7" cstate="print">
            <a:clrChange>
              <a:clrFrom>
                <a:srgbClr val="5380B9"/>
              </a:clrFrom>
              <a:clrTo>
                <a:srgbClr val="5380B9">
                  <a:alpha val="0"/>
                </a:srgbClr>
              </a:clrTo>
            </a:clrChange>
            <a:extLst>
              <a:ext uri="{28A0092B-C50C-407E-A947-70E740481C1C}">
                <a14:useLocalDpi xmlns:a14="http://schemas.microsoft.com/office/drawing/2010/main" val="0"/>
              </a:ext>
            </a:extLst>
          </a:blip>
          <a:srcRect/>
          <a:stretch>
            <a:fillRect/>
          </a:stretch>
        </p:blipFill>
        <p:spPr bwMode="auto">
          <a:xfrm>
            <a:off x="6266991" y="4520344"/>
            <a:ext cx="2877009" cy="1981026"/>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1"/>
          </p:nvPr>
        </p:nvSpPr>
        <p:spPr/>
        <p:txBody>
          <a:bodyPr/>
          <a:lstStyle/>
          <a:p>
            <a:fld id="{ED6547D4-ABF8-41F4-ABEA-0886E8A16FDD}" type="slidenum">
              <a:rPr lang="cs-CZ" smtClean="0"/>
              <a:pPr/>
              <a:t>70</a:t>
            </a:fld>
            <a:endParaRPr lang="cs-CZ"/>
          </a:p>
        </p:txBody>
      </p:sp>
    </p:spTree>
    <p:extLst>
      <p:ext uri="{BB962C8B-B14F-4D97-AF65-F5344CB8AC3E}">
        <p14:creationId xmlns:p14="http://schemas.microsoft.com/office/powerpoint/2010/main" val="3022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dirty="0"/>
              <a:t>When Organized Crime Applies Academic Results</a:t>
            </a:r>
          </a:p>
          <a:p>
            <a:pPr lvl="1"/>
            <a:r>
              <a:rPr lang="en-GB" dirty="0"/>
              <a:t>A Forensic Analysis of an In-Card Listening Device</a:t>
            </a:r>
          </a:p>
          <a:p>
            <a:pPr lvl="1"/>
            <a:r>
              <a:rPr lang="en-GB" dirty="0">
                <a:hlinkClick r:id="rId2"/>
              </a:rPr>
              <a:t>https://eprint.iacr.org/2015/963.pdf</a:t>
            </a:r>
            <a:endParaRPr lang="en-GB" dirty="0"/>
          </a:p>
          <a:p>
            <a:endParaRPr lang="en-GB" dirty="0"/>
          </a:p>
          <a:p>
            <a:r>
              <a:rPr lang="en-GB" dirty="0"/>
              <a:t>Which academic attacks is of concern?</a:t>
            </a:r>
          </a:p>
          <a:p>
            <a:r>
              <a:rPr lang="en-GB" dirty="0"/>
              <a:t>What system is targeted?</a:t>
            </a:r>
          </a:p>
          <a:p>
            <a:r>
              <a:rPr lang="en-GB" dirty="0"/>
              <a:t>How is attack carried out? Is it protocol flaw?</a:t>
            </a:r>
          </a:p>
          <a:p>
            <a:r>
              <a:rPr lang="en-GB" dirty="0"/>
              <a:t>What can prevent this attack vector?</a:t>
            </a:r>
          </a:p>
        </p:txBody>
      </p:sp>
      <p:sp>
        <p:nvSpPr>
          <p:cNvPr id="4" name="Zástupný symbol pro zápatí 3"/>
          <p:cNvSpPr>
            <a:spLocks noGrp="1"/>
          </p:cNvSpPr>
          <p:nvPr>
            <p:ph type="ftr" sz="quarter" idx="12"/>
          </p:nvPr>
        </p:nvSpPr>
        <p:spPr/>
        <p:txBody>
          <a:bodyPr/>
          <a:lstStyle/>
          <a:p>
            <a:r>
              <a:rPr lang="en-US"/>
              <a:t>| PV204 Smart cards</a:t>
            </a:r>
            <a:endParaRPr lang="cs-CZ"/>
          </a:p>
        </p:txBody>
      </p:sp>
      <p:sp>
        <p:nvSpPr>
          <p:cNvPr id="5" name="Zástupný symbol pro číslo snímku 4"/>
          <p:cNvSpPr>
            <a:spLocks noGrp="1"/>
          </p:cNvSpPr>
          <p:nvPr>
            <p:ph type="sldNum" sz="quarter" idx="11"/>
          </p:nvPr>
        </p:nvSpPr>
        <p:spPr/>
        <p:txBody>
          <a:bodyPr/>
          <a:lstStyle/>
          <a:p>
            <a:fld id="{ED6547D4-ABF8-41F4-ABEA-0886E8A16FDD}" type="slidenum">
              <a:rPr lang="cs-CZ" smtClean="0"/>
              <a:pPr/>
              <a:t>71</a:t>
            </a:fld>
            <a:endParaRPr lang="cs-CZ"/>
          </a:p>
        </p:txBody>
      </p:sp>
    </p:spTree>
    <p:extLst>
      <p:ext uri="{BB962C8B-B14F-4D97-AF65-F5344CB8AC3E}">
        <p14:creationId xmlns:p14="http://schemas.microsoft.com/office/powerpoint/2010/main" val="15186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Conclusions</a:t>
            </a:r>
          </a:p>
        </p:txBody>
      </p:sp>
      <p:sp>
        <p:nvSpPr>
          <p:cNvPr id="3" name="Zástupný symbol pro obsah 2"/>
          <p:cNvSpPr>
            <a:spLocks noGrp="1"/>
          </p:cNvSpPr>
          <p:nvPr>
            <p:ph idx="1"/>
          </p:nvPr>
        </p:nvSpPr>
        <p:spPr/>
        <p:txBody>
          <a:bodyPr/>
          <a:lstStyle/>
          <a:p>
            <a:r>
              <a:rPr lang="en-GB" dirty="0"/>
              <a:t>Smartcards are highly secure and capable modules</a:t>
            </a:r>
          </a:p>
          <a:p>
            <a:pPr lvl="1"/>
            <a:r>
              <a:rPr lang="en-GB" dirty="0"/>
              <a:t>Programmable</a:t>
            </a:r>
          </a:p>
          <a:p>
            <a:pPr lvl="1"/>
            <a:r>
              <a:rPr lang="en-GB" dirty="0"/>
              <a:t>Accessible (cost, API…)</a:t>
            </a:r>
          </a:p>
          <a:p>
            <a:r>
              <a:rPr lang="en-GB" dirty="0"/>
              <a:t>Many aspects of Secure Channel Protocols</a:t>
            </a:r>
          </a:p>
          <a:p>
            <a:pPr lvl="1"/>
            <a:r>
              <a:rPr lang="en-GB" dirty="0"/>
              <a:t>Requirements</a:t>
            </a:r>
          </a:p>
          <a:p>
            <a:pPr lvl="1"/>
            <a:r>
              <a:rPr lang="en-GB" dirty="0"/>
              <a:t>Attacker model</a:t>
            </a:r>
          </a:p>
          <a:p>
            <a:pPr lvl="1"/>
            <a:r>
              <a:rPr lang="en-GB" dirty="0"/>
              <a:t>Overheads</a:t>
            </a:r>
          </a:p>
          <a:p>
            <a:r>
              <a:rPr lang="en-GB" dirty="0"/>
              <a:t>Two-factor authentication is not silver bullet</a:t>
            </a:r>
          </a:p>
          <a:p>
            <a:endParaRPr lang="en-GB" dirty="0"/>
          </a:p>
          <a:p>
            <a:endParaRPr lang="en-GB" dirty="0"/>
          </a:p>
        </p:txBody>
      </p:sp>
      <p:sp>
        <p:nvSpPr>
          <p:cNvPr id="4" name="Zástupný symbol pro zápatí 3"/>
          <p:cNvSpPr>
            <a:spLocks noGrp="1"/>
          </p:cNvSpPr>
          <p:nvPr>
            <p:ph type="ftr" sz="quarter" idx="12"/>
          </p:nvPr>
        </p:nvSpPr>
        <p:spPr/>
        <p:txBody>
          <a:bodyPr/>
          <a:lstStyle/>
          <a:p>
            <a:r>
              <a:rPr lang="en-US"/>
              <a:t>| PV204 Smart cards</a:t>
            </a:r>
            <a:endParaRPr lang="cs-CZ"/>
          </a:p>
        </p:txBody>
      </p:sp>
      <p:pic>
        <p:nvPicPr>
          <p:cNvPr id="5" name="Picture 3" descr="question"/>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819431" y="5349082"/>
            <a:ext cx="10953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035081" y="5409407"/>
            <a:ext cx="224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3600" b="0" dirty="0"/>
              <a:t>Questions</a:t>
            </a:r>
          </a:p>
        </p:txBody>
      </p:sp>
      <p:sp>
        <p:nvSpPr>
          <p:cNvPr id="7" name="Zástupný symbol pro číslo snímku 6"/>
          <p:cNvSpPr>
            <a:spLocks noGrp="1"/>
          </p:cNvSpPr>
          <p:nvPr>
            <p:ph type="sldNum" sz="quarter" idx="11"/>
          </p:nvPr>
        </p:nvSpPr>
        <p:spPr/>
        <p:txBody>
          <a:bodyPr/>
          <a:lstStyle/>
          <a:p>
            <a:fld id="{ED6547D4-ABF8-41F4-ABEA-0886E8A16FDD}" type="slidenum">
              <a:rPr lang="cs-CZ" smtClean="0"/>
              <a:pPr/>
              <a:t>72</a:t>
            </a:fld>
            <a:endParaRPr lang="cs-CZ"/>
          </a:p>
        </p:txBody>
      </p:sp>
    </p:spTree>
    <p:extLst>
      <p:ext uri="{BB962C8B-B14F-4D97-AF65-F5344CB8AC3E}">
        <p14:creationId xmlns:p14="http://schemas.microsoft.com/office/powerpoint/2010/main" val="195840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title"/>
          </p:nvPr>
        </p:nvSpPr>
        <p:spPr/>
        <p:txBody>
          <a:bodyPr/>
          <a:lstStyle/>
          <a:p>
            <a:r>
              <a:rPr lang="en-US" altLang="cs-CZ"/>
              <a:t>Cryptographic smart cards</a:t>
            </a:r>
          </a:p>
        </p:txBody>
      </p:sp>
      <p:sp>
        <p:nvSpPr>
          <p:cNvPr id="839683" name="Rectangle 3"/>
          <p:cNvSpPr>
            <a:spLocks noGrp="1" noChangeArrowheads="1"/>
          </p:cNvSpPr>
          <p:nvPr>
            <p:ph type="body" idx="1"/>
          </p:nvPr>
        </p:nvSpPr>
        <p:spPr/>
        <p:txBody>
          <a:bodyPr/>
          <a:lstStyle/>
          <a:p>
            <a:r>
              <a:rPr lang="en-GB" altLang="cs-CZ" dirty="0"/>
              <a:t>SC is quite powerful device</a:t>
            </a:r>
          </a:p>
          <a:p>
            <a:pPr lvl="1"/>
            <a:r>
              <a:rPr lang="en-GB" altLang="cs-CZ" dirty="0"/>
              <a:t>8-32 bit processor @ 5-20MHz</a:t>
            </a:r>
          </a:p>
          <a:p>
            <a:pPr lvl="1"/>
            <a:r>
              <a:rPr lang="en-GB" altLang="cs-CZ" dirty="0"/>
              <a:t>persistent memory 32-150kB (EEPROM)</a:t>
            </a:r>
          </a:p>
          <a:p>
            <a:pPr lvl="1"/>
            <a:r>
              <a:rPr lang="en-GB" altLang="cs-CZ" dirty="0"/>
              <a:t>volatile fast RAM, usually &lt;&lt;10kB</a:t>
            </a:r>
          </a:p>
          <a:p>
            <a:pPr lvl="1"/>
            <a:r>
              <a:rPr lang="en-GB" altLang="cs-CZ" dirty="0"/>
              <a:t>truly random generator</a:t>
            </a:r>
          </a:p>
          <a:p>
            <a:pPr lvl="1"/>
            <a:r>
              <a:rPr lang="en-GB" altLang="cs-CZ" dirty="0"/>
              <a:t>cryptographic coprocessor (3DES,AES,RSA-2048,...)</a:t>
            </a:r>
          </a:p>
          <a:p>
            <a:r>
              <a:rPr lang="en-GB" dirty="0"/>
              <a:t>8.05 billion units</a:t>
            </a:r>
            <a:r>
              <a:rPr lang="en-GB" altLang="cs-CZ" dirty="0"/>
              <a:t> shipped in 2013 (ABI Research)</a:t>
            </a:r>
          </a:p>
          <a:p>
            <a:pPr lvl="1"/>
            <a:r>
              <a:rPr lang="en-GB" altLang="cs-CZ" dirty="0"/>
              <a:t>mostly smart cards</a:t>
            </a:r>
          </a:p>
          <a:p>
            <a:pPr lvl="1"/>
            <a:r>
              <a:rPr lang="en-GB" altLang="cs-CZ" dirty="0"/>
              <a:t>telco, payment and loyalty...</a:t>
            </a:r>
          </a:p>
          <a:p>
            <a:pPr lvl="1"/>
            <a:r>
              <a:rPr lang="en-GB" altLang="cs-CZ" dirty="0"/>
              <a:t>1 billion contactless estimated for 2016 (ABI Research)  </a:t>
            </a:r>
          </a:p>
          <a:p>
            <a:pPr lvl="1"/>
            <a:endParaRPr lang="en-GB" altLang="cs-CZ" dirty="0"/>
          </a:p>
        </p:txBody>
      </p:sp>
      <p:sp>
        <p:nvSpPr>
          <p:cNvPr id="16"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839684" name="Picture 4" descr="ActualGoldChip"/>
          <p:cNvPicPr>
            <a:picLocks noChangeAspect="1" noChangeArrowheads="1"/>
          </p:cNvPicPr>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5940425" y="260350"/>
            <a:ext cx="3382963" cy="2540000"/>
          </a:xfrm>
          <a:prstGeom prst="rect">
            <a:avLst/>
          </a:prstGeom>
          <a:noFill/>
          <a:extLst>
            <a:ext uri="{909E8E84-426E-40DD-AFC4-6F175D3DCCD1}">
              <a14:hiddenFill xmlns:a14="http://schemas.microsoft.com/office/drawing/2010/main">
                <a:solidFill>
                  <a:srgbClr val="FFFFFF"/>
                </a:solidFill>
              </a14:hiddenFill>
            </a:ext>
          </a:extLst>
        </p:spPr>
      </p:pic>
      <p:sp>
        <p:nvSpPr>
          <p:cNvPr id="839685" name="Rectangle 5"/>
          <p:cNvSpPr>
            <a:spLocks noChangeArrowheads="1"/>
          </p:cNvSpPr>
          <p:nvPr/>
        </p:nvSpPr>
        <p:spPr bwMode="auto">
          <a:xfrm>
            <a:off x="6946900" y="1773238"/>
            <a:ext cx="1368425" cy="720725"/>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EEPROM</a:t>
            </a:r>
          </a:p>
        </p:txBody>
      </p:sp>
      <p:sp>
        <p:nvSpPr>
          <p:cNvPr id="839686" name="Rectangle 6"/>
          <p:cNvSpPr>
            <a:spLocks noChangeArrowheads="1"/>
          </p:cNvSpPr>
          <p:nvPr/>
        </p:nvSpPr>
        <p:spPr bwMode="auto">
          <a:xfrm>
            <a:off x="6946900" y="1268413"/>
            <a:ext cx="720725" cy="433387"/>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CPU</a:t>
            </a:r>
          </a:p>
        </p:txBody>
      </p:sp>
      <p:sp>
        <p:nvSpPr>
          <p:cNvPr id="839687" name="Rectangle 7"/>
          <p:cNvSpPr>
            <a:spLocks noChangeArrowheads="1"/>
          </p:cNvSpPr>
          <p:nvPr/>
        </p:nvSpPr>
        <p:spPr bwMode="auto">
          <a:xfrm>
            <a:off x="6659563" y="620713"/>
            <a:ext cx="1152525" cy="431800"/>
          </a:xfrm>
          <a:prstGeom prst="rect">
            <a:avLst/>
          </a:prstGeom>
          <a:solidFill>
            <a:srgbClr val="C0C0C0">
              <a:alpha val="55000"/>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CRYPTO</a:t>
            </a:r>
          </a:p>
        </p:txBody>
      </p:sp>
      <p:sp>
        <p:nvSpPr>
          <p:cNvPr id="839688" name="Rectangle 8"/>
          <p:cNvSpPr>
            <a:spLocks noChangeArrowheads="1"/>
          </p:cNvSpPr>
          <p:nvPr/>
        </p:nvSpPr>
        <p:spPr bwMode="auto">
          <a:xfrm rot="16200000">
            <a:off x="6154737" y="1628776"/>
            <a:ext cx="1152525" cy="431800"/>
          </a:xfrm>
          <a:prstGeom prst="rect">
            <a:avLst/>
          </a:prstGeom>
          <a:solidFill>
            <a:srgbClr val="C0C0C0">
              <a:alpha val="49001"/>
            </a:srgbClr>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SRAM</a:t>
            </a:r>
          </a:p>
        </p:txBody>
      </p:sp>
      <p:sp>
        <p:nvSpPr>
          <p:cNvPr id="839689" name="Rectangle 9"/>
          <p:cNvSpPr>
            <a:spLocks noChangeArrowheads="1"/>
          </p:cNvSpPr>
          <p:nvPr/>
        </p:nvSpPr>
        <p:spPr bwMode="auto">
          <a:xfrm rot="16200000">
            <a:off x="7954962" y="1412876"/>
            <a:ext cx="1152525" cy="431800"/>
          </a:xfrm>
          <a:prstGeom prst="rect">
            <a:avLst/>
          </a:prstGeom>
          <a:solidFill>
            <a:srgbClr val="C0C0C0">
              <a:alpha val="53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ROM</a:t>
            </a:r>
          </a:p>
        </p:txBody>
      </p:sp>
      <p:sp>
        <p:nvSpPr>
          <p:cNvPr id="839690" name="Rectangle 10"/>
          <p:cNvSpPr>
            <a:spLocks noChangeArrowheads="1"/>
          </p:cNvSpPr>
          <p:nvPr/>
        </p:nvSpPr>
        <p:spPr bwMode="auto">
          <a:xfrm>
            <a:off x="7739063" y="1052513"/>
            <a:ext cx="576262" cy="360362"/>
          </a:xfrm>
          <a:prstGeom prst="rect">
            <a:avLst/>
          </a:prstGeom>
          <a:solidFill>
            <a:srgbClr val="C0C0C0">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a:t>RNG</a:t>
            </a:r>
          </a:p>
        </p:txBody>
      </p:sp>
      <p:grpSp>
        <p:nvGrpSpPr>
          <p:cNvPr id="2" name="Skupina 1"/>
          <p:cNvGrpSpPr/>
          <p:nvPr/>
        </p:nvGrpSpPr>
        <p:grpSpPr>
          <a:xfrm>
            <a:off x="7208080" y="2795810"/>
            <a:ext cx="1712317" cy="1235074"/>
            <a:chOff x="6824662" y="2686050"/>
            <a:chExt cx="2339975" cy="1709737"/>
          </a:xfrm>
        </p:grpSpPr>
        <p:pic>
          <p:nvPicPr>
            <p:cNvPr id="839695" name="Picture 15" descr="chip_cont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2" y="2686050"/>
              <a:ext cx="2339975" cy="1709737"/>
            </a:xfrm>
            <a:prstGeom prst="rect">
              <a:avLst/>
            </a:prstGeom>
            <a:noFill/>
            <a:extLst>
              <a:ext uri="{909E8E84-426E-40DD-AFC4-6F175D3DCCD1}">
                <a14:hiddenFill xmlns:a14="http://schemas.microsoft.com/office/drawing/2010/main">
                  <a:solidFill>
                    <a:srgbClr val="FFFFFF"/>
                  </a:solidFill>
                </a14:hiddenFill>
              </a:ext>
            </a:extLst>
          </p:spPr>
        </p:pic>
        <p:sp>
          <p:nvSpPr>
            <p:cNvPr id="839696" name="Text Box 16"/>
            <p:cNvSpPr txBox="1">
              <a:spLocks noChangeArrowheads="1"/>
            </p:cNvSpPr>
            <p:nvPr/>
          </p:nvSpPr>
          <p:spPr bwMode="auto">
            <a:xfrm rot="16051912">
              <a:off x="6785769" y="3591719"/>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7" name="Text Box 17"/>
            <p:cNvSpPr txBox="1">
              <a:spLocks noChangeArrowheads="1"/>
            </p:cNvSpPr>
            <p:nvPr/>
          </p:nvSpPr>
          <p:spPr bwMode="auto">
            <a:xfrm rot="16051912">
              <a:off x="8081169" y="3520282"/>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contacts</a:t>
              </a:r>
            </a:p>
          </p:txBody>
        </p:sp>
        <p:sp>
          <p:nvSpPr>
            <p:cNvPr id="839698" name="Text Box 18"/>
            <p:cNvSpPr txBox="1">
              <a:spLocks noChangeArrowheads="1"/>
            </p:cNvSpPr>
            <p:nvPr/>
          </p:nvSpPr>
          <p:spPr bwMode="auto">
            <a:xfrm>
              <a:off x="7667625" y="33575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a:solidFill>
                    <a:schemeClr val="bg1"/>
                  </a:solidFill>
                </a:rPr>
                <a:t>chip</a:t>
              </a:r>
            </a:p>
          </p:txBody>
        </p:sp>
      </p:gr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Tree>
    <p:extLst>
      <p:ext uri="{BB962C8B-B14F-4D97-AF65-F5344CB8AC3E}">
        <p14:creationId xmlns:p14="http://schemas.microsoft.com/office/powerpoint/2010/main" val="220315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6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39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68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68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3968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96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3968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96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68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968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968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39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5" grpId="0" animBg="1"/>
      <p:bldP spid="839687" grpId="0" animBg="1"/>
      <p:bldP spid="839688" grpId="0" animBg="1"/>
      <p:bldP spid="8396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39" y="2745763"/>
            <a:ext cx="1572848" cy="1572848"/>
          </a:xfrm>
          <a:prstGeom prst="rect">
            <a:avLst/>
          </a:prstGeom>
        </p:spPr>
      </p:pic>
      <p:pic>
        <p:nvPicPr>
          <p:cNvPr id="1069062" name="Picture 6" descr="hybridcard_2"/>
          <p:cNvPicPr>
            <a:picLocks noChangeAspect="1" noChangeArrowheads="1"/>
          </p:cNvPicPr>
          <p:nvPr/>
        </p:nvPicPr>
        <p:blipFill>
          <a:blip r:embed="rId3">
            <a:clrChange>
              <a:clrFrom>
                <a:srgbClr val="5683BC"/>
              </a:clrFrom>
              <a:clrTo>
                <a:srgbClr val="5683BC">
                  <a:alpha val="0"/>
                </a:srgbClr>
              </a:clrTo>
            </a:clrChange>
            <a:extLst>
              <a:ext uri="{28A0092B-C50C-407E-A947-70E740481C1C}">
                <a14:useLocalDpi xmlns:a14="http://schemas.microsoft.com/office/drawing/2010/main" val="0"/>
              </a:ext>
            </a:extLst>
          </a:blip>
          <a:srcRect l="36714" t="9439" r="7120" b="37241"/>
          <a:stretch>
            <a:fillRect/>
          </a:stretch>
        </p:blipFill>
        <p:spPr bwMode="auto">
          <a:xfrm>
            <a:off x="6626602" y="4509120"/>
            <a:ext cx="2330323" cy="15227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Skupina 4"/>
          <p:cNvGrpSpPr/>
          <p:nvPr/>
        </p:nvGrpSpPr>
        <p:grpSpPr>
          <a:xfrm>
            <a:off x="4585333" y="803472"/>
            <a:ext cx="2476884" cy="1528102"/>
            <a:chOff x="7369733" y="4196773"/>
            <a:chExt cx="1929284" cy="1209199"/>
          </a:xfrm>
        </p:grpSpPr>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733" y="4196773"/>
              <a:ext cx="1929284" cy="1209199"/>
            </a:xfrm>
            <a:prstGeom prst="rect">
              <a:avLst/>
            </a:prstGeom>
          </p:spPr>
        </p:pic>
        <p:pic>
          <p:nvPicPr>
            <p:cNvPr id="4" name="Obrázek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84368" y="4437112"/>
              <a:ext cx="377999" cy="377999"/>
            </a:xfrm>
            <a:prstGeom prst="rect">
              <a:avLst/>
            </a:prstGeom>
          </p:spPr>
        </p:pic>
      </p:grpSp>
      <p:sp>
        <p:nvSpPr>
          <p:cNvPr id="1069058" name="Rectangle 2"/>
          <p:cNvSpPr>
            <a:spLocks noGrp="1" noChangeArrowheads="1"/>
          </p:cNvSpPr>
          <p:nvPr>
            <p:ph type="title"/>
          </p:nvPr>
        </p:nvSpPr>
        <p:spPr/>
        <p:txBody>
          <a:bodyPr/>
          <a:lstStyle/>
          <a:p>
            <a:r>
              <a:rPr lang="en-US" altLang="cs-CZ"/>
              <a:t>Smart cards forms</a:t>
            </a:r>
          </a:p>
        </p:txBody>
      </p:sp>
      <p:sp>
        <p:nvSpPr>
          <p:cNvPr id="1069059" name="Rectangle 3"/>
          <p:cNvSpPr>
            <a:spLocks noGrp="1" noChangeArrowheads="1"/>
          </p:cNvSpPr>
          <p:nvPr>
            <p:ph type="body" idx="1"/>
          </p:nvPr>
        </p:nvSpPr>
        <p:spPr/>
        <p:txBody>
          <a:bodyPr/>
          <a:lstStyle/>
          <a:p>
            <a:r>
              <a:rPr lang="en-US" altLang="cs-CZ" sz="2400" dirty="0"/>
              <a:t>Many possible forms</a:t>
            </a:r>
          </a:p>
          <a:p>
            <a:pPr lvl="1"/>
            <a:r>
              <a:rPr lang="en-US" altLang="cs-CZ" sz="2000" dirty="0"/>
              <a:t>ISO 7816 standard</a:t>
            </a:r>
          </a:p>
          <a:p>
            <a:pPr lvl="1"/>
            <a:r>
              <a:rPr lang="en-US" altLang="cs-CZ" sz="2000" dirty="0"/>
              <a:t>SIM size, USB dongles, Java rings…</a:t>
            </a:r>
          </a:p>
          <a:p>
            <a:r>
              <a:rPr lang="en-US" altLang="cs-CZ" sz="2400" dirty="0"/>
              <a:t>Contact(-less), hybrid/dual interface</a:t>
            </a:r>
          </a:p>
          <a:p>
            <a:pPr lvl="1"/>
            <a:r>
              <a:rPr lang="en-US" altLang="cs-CZ" sz="2000" dirty="0"/>
              <a:t>contact physical interface</a:t>
            </a:r>
          </a:p>
          <a:p>
            <a:pPr lvl="1"/>
            <a:r>
              <a:rPr lang="en-US" altLang="cs-CZ" sz="2000" dirty="0"/>
              <a:t>contact-less interface  </a:t>
            </a:r>
          </a:p>
          <a:p>
            <a:pPr lvl="1"/>
            <a:r>
              <a:rPr lang="en-US" altLang="cs-CZ" sz="2000" dirty="0"/>
              <a:t>hybrid card – separate logics on single card</a:t>
            </a:r>
          </a:p>
          <a:p>
            <a:pPr lvl="1"/>
            <a:r>
              <a:rPr lang="en-US" altLang="cs-CZ" sz="2000" dirty="0"/>
              <a:t>dual interface – same chip accessible contact &amp; c-less </a:t>
            </a:r>
          </a:p>
        </p:txBody>
      </p:sp>
      <p:sp>
        <p:nvSpPr>
          <p:cNvPr id="10" name="Zástupný symbol pro zápatí 5"/>
          <p:cNvSpPr>
            <a:spLocks noGrp="1"/>
          </p:cNvSpPr>
          <p:nvPr>
            <p:ph type="ftr" sz="quarter" idx="3"/>
          </p:nvPr>
        </p:nvSpPr>
        <p:spPr>
          <a:xfrm>
            <a:off x="900113" y="6572250"/>
            <a:ext cx="2895600" cy="285750"/>
          </a:xfrm>
        </p:spPr>
        <p:txBody>
          <a:bodyPr/>
          <a:lstStyle/>
          <a:p>
            <a:r>
              <a:rPr lang="en-US" altLang="cs-CZ"/>
              <a:t>| PV204 Smart cards</a:t>
            </a:r>
            <a:endParaRPr lang="en-GB" altLang="cs-CZ"/>
          </a:p>
        </p:txBody>
      </p:sp>
      <p:pic>
        <p:nvPicPr>
          <p:cNvPr id="1069060" name="Picture 4" descr="JavaR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404813"/>
            <a:ext cx="137160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1069064" name="Picture 8" descr="8300-ACOS2-8K"/>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4250" y="1555932"/>
            <a:ext cx="1800225" cy="1277937"/>
          </a:xfrm>
          <a:prstGeom prst="rect">
            <a:avLst/>
          </a:prstGeom>
          <a:noFill/>
          <a:extLst>
            <a:ext uri="{909E8E84-426E-40DD-AFC4-6F175D3DCCD1}">
              <a14:hiddenFill xmlns:a14="http://schemas.microsoft.com/office/drawing/2010/main">
                <a:solidFill>
                  <a:srgbClr val="FFFFFF"/>
                </a:solidFill>
              </a14:hiddenFill>
            </a:ext>
          </a:extLst>
        </p:spPr>
      </p:pic>
      <p:pic>
        <p:nvPicPr>
          <p:cNvPr id="1069065" name="Picture 9" descr="iKey_imag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3213100"/>
            <a:ext cx="2447925" cy="63817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Tree>
    <p:extLst>
      <p:ext uri="{BB962C8B-B14F-4D97-AF65-F5344CB8AC3E}">
        <p14:creationId xmlns:p14="http://schemas.microsoft.com/office/powerpoint/2010/main" val="579529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90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90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90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90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69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9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12160</TotalTime>
  <Words>4043</Words>
  <Application>Microsoft Office PowerPoint</Application>
  <PresentationFormat>Předvádění na obrazovce (4:3)</PresentationFormat>
  <Paragraphs>741</Paragraphs>
  <Slides>72</Slides>
  <Notes>8</Notes>
  <HiddenSlides>21</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72</vt:i4>
      </vt:variant>
    </vt:vector>
  </HeadingPairs>
  <TitlesOfParts>
    <vt:vector size="77" baseType="lpstr">
      <vt:lpstr>Arial</vt:lpstr>
      <vt:lpstr>Calibri</vt:lpstr>
      <vt:lpstr>Courier New</vt:lpstr>
      <vt:lpstr>Symbol</vt:lpstr>
      <vt:lpstr>Motiv systému Office</vt:lpstr>
      <vt:lpstr>PV204 Security technologies</vt:lpstr>
      <vt:lpstr>Smart cards</vt:lpstr>
      <vt:lpstr>Mind path for lecture</vt:lpstr>
      <vt:lpstr>Overview</vt:lpstr>
      <vt:lpstr>What A Smart card is?</vt:lpstr>
      <vt:lpstr>Basic types of (smart) cards</vt:lpstr>
      <vt:lpstr>Basic types of (smart) cards (2)</vt:lpstr>
      <vt:lpstr>Cryptographic smart cards</vt:lpstr>
      <vt:lpstr>Smart cards forms</vt:lpstr>
      <vt:lpstr>Contact vs. contactless</vt:lpstr>
      <vt:lpstr>Smart cards are used for…</vt:lpstr>
      <vt:lpstr>Smart card is highly protected device</vt:lpstr>
      <vt:lpstr>Main advantages of crypto smart cards</vt:lpstr>
      <vt:lpstr>Smartcards in wider system</vt:lpstr>
      <vt:lpstr>Big picture – terminal/reader and card</vt:lpstr>
      <vt:lpstr>Big picture - components</vt:lpstr>
      <vt:lpstr>Prezentace aplikace PowerPoint</vt:lpstr>
      <vt:lpstr>Main standards</vt:lpstr>
      <vt:lpstr>Card’s programming platforms</vt:lpstr>
      <vt:lpstr>APDU (Application Protocol Data Unit)</vt:lpstr>
      <vt:lpstr>What values of APDU header are used?</vt:lpstr>
      <vt:lpstr>Selected software components</vt:lpstr>
      <vt:lpstr>Smartcard algorithms and performance</vt:lpstr>
      <vt:lpstr>Common algorithms</vt:lpstr>
      <vt:lpstr>Cryptographic operations</vt:lpstr>
      <vt:lpstr>What is the typical performance?</vt:lpstr>
      <vt:lpstr>Performance tables for common cards</vt:lpstr>
      <vt:lpstr>Performance with variable data lengths</vt:lpstr>
      <vt:lpstr>Smart card management</vt:lpstr>
      <vt:lpstr>Motivation</vt:lpstr>
      <vt:lpstr>Globalplatform</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Secure channel Protocol</vt:lpstr>
      <vt:lpstr>Transport Layer Security (TLS) Protocol</vt:lpstr>
      <vt:lpstr>TLS handshake</vt:lpstr>
      <vt:lpstr>Why not to use TLS all the time?</vt:lpstr>
      <vt:lpstr>Secure channels – questions to ask</vt:lpstr>
      <vt:lpstr>Prezentace aplikace PowerPoint</vt:lpstr>
      <vt:lpstr>Common lightweight SCPs</vt:lpstr>
      <vt:lpstr>Secure channel – typical composition</vt:lpstr>
      <vt:lpstr>SCP – what to take into account</vt:lpstr>
      <vt:lpstr>SCP – usage scenario and attacker model</vt:lpstr>
      <vt:lpstr>SCP – network attacks</vt:lpstr>
      <vt:lpstr>SC – network attacks</vt:lpstr>
      <vt:lpstr>Example: GlobalPlatform SCP’03</vt:lpstr>
      <vt:lpstr>Prezentace aplikace PowerPoint</vt:lpstr>
      <vt:lpstr>Prezentace aplikace PowerPoint</vt:lpstr>
      <vt:lpstr>ePassport protocols (ICAO 9303) </vt:lpstr>
      <vt:lpstr>Two factor authentication</vt:lpstr>
      <vt:lpstr>Two-factor authentication</vt:lpstr>
      <vt:lpstr>Application uses PC/SC interface (SCardxx)</vt:lpstr>
      <vt:lpstr>Where to log communication?</vt:lpstr>
      <vt:lpstr>APDUPlay project (https://www.fi.muni.cz/~xsvenda/apduinspect.html)</vt:lpstr>
      <vt:lpstr>What can you do then…</vt:lpstr>
      <vt:lpstr>Visualize logged APDU’s</vt:lpstr>
      <vt:lpstr>Prezentace aplikace PowerPoint</vt:lpstr>
      <vt:lpstr>For two-factor, logging is usually not enough</vt:lpstr>
      <vt:lpstr>German banking malware (2009)</vt:lpstr>
      <vt:lpstr>German banking malware</vt:lpstr>
      <vt:lpstr>ZeuS smartcard support module </vt:lpstr>
      <vt:lpstr>ZeuS smartcard support module </vt:lpstr>
      <vt:lpstr>Win32/Spy.Ranbyus</vt:lpstr>
      <vt:lpstr>Win32/Spy.Ranbyus</vt:lpstr>
      <vt:lpstr>Skimmers, PoS hacks</vt:lpstr>
      <vt:lpstr>Mandatory reading</vt:lpstr>
      <vt:lpstr>Conclusions</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Svenda</cp:lastModifiedBy>
  <cp:revision>3178</cp:revision>
  <cp:lastPrinted>2016-03-02T21:43:01Z</cp:lastPrinted>
  <dcterms:created xsi:type="dcterms:W3CDTF">2012-06-27T07:21:19Z</dcterms:created>
  <dcterms:modified xsi:type="dcterms:W3CDTF">2018-02-26T09:54:18Z</dcterms:modified>
</cp:coreProperties>
</file>