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1" r:id="rId2"/>
    <p:sldId id="990" r:id="rId3"/>
    <p:sldId id="991" r:id="rId4"/>
    <p:sldId id="992" r:id="rId5"/>
    <p:sldId id="929" r:id="rId6"/>
    <p:sldId id="927" r:id="rId7"/>
    <p:sldId id="928" r:id="rId8"/>
    <p:sldId id="668" r:id="rId9"/>
    <p:sldId id="1005" r:id="rId10"/>
    <p:sldId id="933" r:id="rId11"/>
    <p:sldId id="932" r:id="rId12"/>
    <p:sldId id="966" r:id="rId13"/>
    <p:sldId id="967" r:id="rId14"/>
    <p:sldId id="968" r:id="rId15"/>
    <p:sldId id="969" r:id="rId16"/>
    <p:sldId id="971" r:id="rId17"/>
    <p:sldId id="970" r:id="rId18"/>
    <p:sldId id="972" r:id="rId19"/>
    <p:sldId id="670" r:id="rId20"/>
    <p:sldId id="973" r:id="rId21"/>
    <p:sldId id="681" r:id="rId22"/>
    <p:sldId id="697" r:id="rId23"/>
    <p:sldId id="857" r:id="rId24"/>
    <p:sldId id="859" r:id="rId25"/>
    <p:sldId id="1003" r:id="rId26"/>
    <p:sldId id="934" r:id="rId27"/>
    <p:sldId id="935" r:id="rId28"/>
    <p:sldId id="1004" r:id="rId29"/>
    <p:sldId id="993" r:id="rId30"/>
    <p:sldId id="994" r:id="rId31"/>
    <p:sldId id="995" r:id="rId32"/>
    <p:sldId id="996" r:id="rId33"/>
    <p:sldId id="997" r:id="rId34"/>
    <p:sldId id="998" r:id="rId35"/>
    <p:sldId id="999" r:id="rId36"/>
    <p:sldId id="1000" r:id="rId37"/>
    <p:sldId id="860" r:id="rId38"/>
    <p:sldId id="861" r:id="rId39"/>
    <p:sldId id="862" r:id="rId40"/>
    <p:sldId id="863" r:id="rId41"/>
    <p:sldId id="864" r:id="rId42"/>
    <p:sldId id="865" r:id="rId43"/>
    <p:sldId id="977" r:id="rId44"/>
    <p:sldId id="939" r:id="rId45"/>
    <p:sldId id="940" r:id="rId46"/>
    <p:sldId id="941" r:id="rId47"/>
    <p:sldId id="1002" r:id="rId48"/>
    <p:sldId id="942" r:id="rId49"/>
    <p:sldId id="943" r:id="rId50"/>
    <p:sldId id="944" r:id="rId51"/>
    <p:sldId id="945" r:id="rId52"/>
    <p:sldId id="946" r:id="rId53"/>
    <p:sldId id="947" r:id="rId54"/>
    <p:sldId id="948" r:id="rId55"/>
    <p:sldId id="949" r:id="rId56"/>
    <p:sldId id="950" r:id="rId57"/>
    <p:sldId id="951" r:id="rId58"/>
    <p:sldId id="952" r:id="rId59"/>
    <p:sldId id="953" r:id="rId60"/>
    <p:sldId id="954" r:id="rId61"/>
    <p:sldId id="955" r:id="rId62"/>
    <p:sldId id="956" r:id="rId63"/>
    <p:sldId id="957" r:id="rId64"/>
    <p:sldId id="958" r:id="rId65"/>
    <p:sldId id="959" r:id="rId66"/>
    <p:sldId id="960" r:id="rId67"/>
    <p:sldId id="961" r:id="rId68"/>
    <p:sldId id="962" r:id="rId69"/>
    <p:sldId id="963" r:id="rId70"/>
    <p:sldId id="964" r:id="rId71"/>
    <p:sldId id="858" r:id="rId7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12.03.2018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7" y="9745480"/>
            <a:ext cx="3077137" cy="487488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1" y="4861401"/>
            <a:ext cx="5680103" cy="4606317"/>
          </a:xfrm>
          <a:prstGeom prst="rect">
            <a:avLst/>
          </a:prstGeom>
        </p:spPr>
        <p:txBody>
          <a:bodyPr vert="horz" lIns="95492" tIns="47746" rIns="95492" bIns="47746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PV204 Authentication and passwords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Authentication and passwords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817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T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onorpp/u2f-zero" TargetMode="External"/><Relationship Id="rId5" Type="http://schemas.openxmlformats.org/officeDocument/2006/relationships/hyperlink" Target="https://npmccallum.gitlab.io/post/u2f-protocol-overview/" TargetMode="External"/><Relationship Id="rId4" Type="http://schemas.openxmlformats.org/officeDocument/2006/relationships/hyperlink" Target="https://www.wired.com/story/chrome-yubikey-phishing-webusb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2.png"/><Relationship Id="rId7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microsoft.com/office/2007/relationships/hdphoto" Target="../media/hdphoto2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2.png"/><Relationship Id="rId5" Type="http://schemas.openxmlformats.org/officeDocument/2006/relationships/image" Target="../media/image45.png"/><Relationship Id="rId10" Type="http://schemas.openxmlformats.org/officeDocument/2006/relationships/image" Target="../media/image30.png"/><Relationship Id="rId4" Type="http://schemas.openxmlformats.org/officeDocument/2006/relationships/image" Target="../media/image47.png"/><Relationship Id="rId9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png"/><Relationship Id="rId7" Type="http://schemas.openxmlformats.org/officeDocument/2006/relationships/image" Target="../media/image3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5.png"/><Relationship Id="rId3" Type="http://schemas.openxmlformats.org/officeDocument/2006/relationships/image" Target="../media/image46.png"/><Relationship Id="rId7" Type="http://schemas.openxmlformats.org/officeDocument/2006/relationships/image" Target="../media/image30.png"/><Relationship Id="rId12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84.png"/><Relationship Id="rId5" Type="http://schemas.openxmlformats.org/officeDocument/2006/relationships/image" Target="../media/image49.png"/><Relationship Id="rId10" Type="http://schemas.openxmlformats.org/officeDocument/2006/relationships/image" Target="../media/image78.png"/><Relationship Id="rId4" Type="http://schemas.microsoft.com/office/2007/relationships/hdphoto" Target="../media/hdphoto2.wdp"/><Relationship Id="rId9" Type="http://schemas.openxmlformats.org/officeDocument/2006/relationships/image" Target="../media/image6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ryptographyengineering.com/2016/08/13/is-apples-cloud-key-vault-crypto/" TargetMode="External"/><Relationship Id="rId2" Type="http://schemas.openxmlformats.org/officeDocument/2006/relationships/hyperlink" Target="https://www.apple.com/business/docs/iOS_Security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Authentication and passwords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of usage for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Verify by direct match</a:t>
            </a:r>
          </a:p>
          <a:p>
            <a:pPr lvl="1"/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Example: HTTP basic access authentication</a:t>
            </a:r>
          </a:p>
          <a:p>
            <a:pPr lvl="1"/>
            <a:r>
              <a:rPr lang="en-GB" dirty="0"/>
              <a:t>Be aware of potential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Verify by derived value (hash(password | salt))</a:t>
            </a:r>
          </a:p>
          <a:p>
            <a:pPr lvl="1"/>
            <a:r>
              <a:rPr lang="en-GB" dirty="0"/>
              <a:t>Be aware of rainbow tables and brute-force crackers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Symbol" panose="05050102010706020507" pitchFamily="18" charset="2"/>
              </a:rPr>
              <a:t>Use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Diffie-Hellman  authenticated key</a:t>
            </a:r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(tapes)</a:t>
            </a:r>
          </a:p>
          <a:p>
            <a:pPr lvl="1"/>
            <a:r>
              <a:rPr lang="en-US" dirty="0"/>
              <a:t>Server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r>
              <a:rPr lang="en-US" dirty="0"/>
              <a:t>Difficult to detect compromise and change after the exposure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(hash)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passwords hash database</a:t>
            </a:r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7-8 characters)</a:t>
            </a:r>
          </a:p>
          <a:p>
            <a:pPr lvl="1"/>
            <a:r>
              <a:rPr lang="en-GB" sz="2000" dirty="0"/>
              <a:t>Dictionary attack (inputs with higher probability)</a:t>
            </a:r>
          </a:p>
          <a:p>
            <a:pPr lvl="1"/>
            <a:r>
              <a:rPr lang="en-GB" sz="2000" dirty="0"/>
              <a:t>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1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Kohli,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5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/>
              <a:t>CERN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DC5AC7-9BB2-4DD2-BB02-7C8536372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2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lot of legacy code exists and no mechanism offers all benefits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6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80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approach homework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2000" dirty="0"/>
              <a:t>What you should specify your configuration (replication)</a:t>
            </a:r>
          </a:p>
          <a:p>
            <a:pPr lvl="1"/>
            <a:r>
              <a:rPr lang="en-GB" sz="1800" dirty="0"/>
              <a:t>live vs. dedicated machine </a:t>
            </a:r>
            <a:r>
              <a:rPr lang="en-GB" sz="1800" dirty="0">
                <a:sym typeface="Symbol" panose="05050102010706020507" pitchFamily="18" charset="2"/>
              </a:rPr>
              <a:t></a:t>
            </a:r>
            <a:r>
              <a:rPr lang="en-GB" sz="1800" dirty="0"/>
              <a:t> impact on measurement</a:t>
            </a:r>
          </a:p>
          <a:p>
            <a:pPr lvl="1"/>
            <a:r>
              <a:rPr lang="en-GB" sz="1800" dirty="0"/>
              <a:t>list platform configuration, compilation flags used (for replication)</a:t>
            </a:r>
          </a:p>
          <a:p>
            <a:r>
              <a:rPr lang="en-GB" sz="2000" dirty="0"/>
              <a:t>Analysis</a:t>
            </a:r>
          </a:p>
          <a:p>
            <a:pPr lvl="1"/>
            <a:r>
              <a:rPr lang="en-GB" sz="1800" dirty="0"/>
              <a:t>Good to print only shape of histogram instead of bars (visibility)</a:t>
            </a:r>
          </a:p>
          <a:p>
            <a:pPr lvl="1"/>
            <a:r>
              <a:rPr lang="en-GB" sz="1800" dirty="0"/>
              <a:t>Good to print multiple histograms in single graph - better visibility</a:t>
            </a:r>
          </a:p>
          <a:p>
            <a:pPr lvl="1"/>
            <a:r>
              <a:rPr lang="en-GB" sz="1800" dirty="0"/>
              <a:t>Don't compare only original to the protected version. More sense makes to compare different data/exponent for given version (e.g., protected)</a:t>
            </a:r>
          </a:p>
          <a:p>
            <a:r>
              <a:rPr lang="en-GB" sz="2000" dirty="0"/>
              <a:t>Good to test also with medium hamming weight</a:t>
            </a:r>
          </a:p>
          <a:p>
            <a:pPr lvl="1"/>
            <a:r>
              <a:rPr lang="en-GB" sz="1800" dirty="0"/>
              <a:t>More spread in histogram with same data </a:t>
            </a:r>
            <a:r>
              <a:rPr lang="en-GB" sz="1800" dirty="0">
                <a:sym typeface="Symbol" panose="05050102010706020507" pitchFamily="18" charset="2"/>
              </a:rPr>
              <a:t></a:t>
            </a:r>
            <a:r>
              <a:rPr lang="en-GB" sz="1800" dirty="0"/>
              <a:t> harder to use Template attacks</a:t>
            </a:r>
          </a:p>
          <a:p>
            <a:pPr lvl="1"/>
            <a:r>
              <a:rPr lang="en-GB" sz="1800" dirty="0"/>
              <a:t>Be aware what is included in timing - e.g., generation of masking r? Network jitter (can attacker model and subtract)?</a:t>
            </a:r>
          </a:p>
          <a:p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1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093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20106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2012A1-AC12-4918-ACAE-53B1644A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r="9762" b="37674"/>
          <a:stretch/>
        </p:blipFill>
        <p:spPr>
          <a:xfrm>
            <a:off x="6407696" y="4316438"/>
            <a:ext cx="2736304" cy="27129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3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2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6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652120" y="1700808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5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</a:t>
            </a:r>
            <a:r>
              <a:rPr lang="en-GB" sz="2400" dirty="0" err="1"/>
              <a:t>Oauth</a:t>
            </a:r>
            <a:r>
              <a:rPr lang="en-GB" sz="2400" dirty="0"/>
              <a:t> (delegation of authentication)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251520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30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4E6727F-07C9-4EFB-814D-BE199114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 is OTP code fresh?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8383364-4149-4D2C-87DF-2F224AAA6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81FEC8-85DB-4DC1-B36A-5C62BCA87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0EA871-2C9A-4D76-B89F-E229D26BF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06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AA58-E5BE-4605-B02B-DCF1CF4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protocol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DF8461-6CF0-4D4C-895B-65C809A6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AB6A-40E9-40E7-A98F-843DAFEB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5A118-B9B3-46C4-8A79-DA8BD1D2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1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solution (J. </a:t>
            </a:r>
            <a:r>
              <a:rPr lang="en-GB" dirty="0" err="1"/>
              <a:t>Masarik</a:t>
            </a:r>
            <a:r>
              <a:rPr lang="en-GB" dirty="0"/>
              <a:t>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88C8651-66DB-4C28-B6A2-6A53A87B9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084986" cy="4925630"/>
          </a:xfrm>
        </p:spPr>
      </p:pic>
    </p:spTree>
    <p:extLst>
      <p:ext uri="{BB962C8B-B14F-4D97-AF65-F5344CB8AC3E}">
        <p14:creationId xmlns:p14="http://schemas.microsoft.com/office/powerpoint/2010/main" val="387767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E0EA1DB-1913-4F21-9083-8B31B083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1: ECC-based challenge-response</a:t>
            </a:r>
            <a:endParaRPr lang="en-GB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E150DD-3F18-4C55-AE34-8729BA5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73981" cy="77398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32048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Obdélník se zakulaceným příčným rohem 4">
            <a:extLst>
              <a:ext uri="{FF2B5EF4-FFF2-40B4-BE49-F238E27FC236}">
                <a16:creationId xmlns:a16="http://schemas.microsoft.com/office/drawing/2014/main" id="{4C19ED94-37B4-4AA5-967A-7BF8262949C8}"/>
              </a:ext>
            </a:extLst>
          </p:cNvPr>
          <p:cNvSpPr/>
          <p:nvPr/>
        </p:nvSpPr>
        <p:spPr>
          <a:xfrm>
            <a:off x="92076" y="5327528"/>
            <a:ext cx="5400600" cy="838994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Problems: phishing, </a:t>
            </a:r>
            <a:r>
              <a:rPr lang="en-GB" sz="3200" dirty="0" err="1">
                <a:solidFill>
                  <a:schemeClr val="tx1"/>
                </a:solidFill>
              </a:rPr>
              <a:t>MiTM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CA8C3-5E0A-4374-8185-CDEE6382A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56" y="1576908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2: URI + TLS channel id added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32048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251519" y="5085184"/>
            <a:ext cx="7239581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two users using same device =&gt; detectable by service (same </a:t>
            </a:r>
            <a:r>
              <a:rPr lang="en-GB" sz="3200" dirty="0" err="1">
                <a:solidFill>
                  <a:schemeClr val="tx1"/>
                </a:solidFill>
              </a:rPr>
              <a:t>k</a:t>
            </a:r>
            <a:r>
              <a:rPr lang="en-GB" sz="3200" baseline="-25000" dirty="0" err="1">
                <a:solidFill>
                  <a:schemeClr val="tx1"/>
                </a:solidFill>
              </a:rPr>
              <a:t>priv</a:t>
            </a:r>
            <a:r>
              <a:rPr lang="en-GB" sz="32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4716016" y="2630046"/>
            <a:ext cx="3096344" cy="654937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89743"/>
              <a:gd name="adj6" fmla="val -3851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https://accounts.google.com/ServiceLogin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88840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56" y="1576908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1EC9FAD-AC22-4FDA-A507-C5C79FBD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56" y="1476440"/>
            <a:ext cx="8857940" cy="498259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3: Application-specific key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32048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251520" y="5085184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Undetectable device cloning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1763688" y="2060848"/>
            <a:ext cx="2600102" cy="1025388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464"/>
              <a:gd name="adj6" fmla="val -3522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/>
              <a:t>new key pair and key handle for each registration</a:t>
            </a:r>
            <a:endParaRPr lang="en-US" altLang="en-US" sz="1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EEE9-C789-4229-B344-7EB833189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88840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D38EBA-FA8E-4714-99C3-EA0FA5F0B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56" y="1576908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9E61E91-74E8-4E72-A5EF-C6B4E0AD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4: Authentication counter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32048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251520" y="5085184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Option: What if server wants to verify device properties before register?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1331640" y="2478593"/>
            <a:ext cx="2592288" cy="438914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404095"/>
              <a:gd name="adj6" fmla="val -3723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Incremental counter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ADF2-5BB5-40FC-8055-91513228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73981" cy="77398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4F9612-D103-4F6A-88AB-5DCB41C31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56" y="1576908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390C946-82AC-4E55-A608-9AFEE61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43844"/>
            <a:ext cx="9144000" cy="4381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5: Device attestation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32048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5220072" y="3580769"/>
            <a:ext cx="2592288" cy="767825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2241"/>
              <a:gd name="adj6" fmla="val -940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Attestation certificate signed with TTP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1DBEC2F9-F965-4993-89E7-7AD1CCEF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Obdélník se zakulaceným příčným rohem 4">
            <a:extLst>
              <a:ext uri="{FF2B5EF4-FFF2-40B4-BE49-F238E27FC236}">
                <a16:creationId xmlns:a16="http://schemas.microsoft.com/office/drawing/2014/main" id="{E075225A-6CCB-471E-9A57-737B99615168}"/>
              </a:ext>
            </a:extLst>
          </p:cNvPr>
          <p:cNvSpPr/>
          <p:nvPr/>
        </p:nvSpPr>
        <p:spPr>
          <a:xfrm>
            <a:off x="251520" y="5445224"/>
            <a:ext cx="5904656" cy="723711"/>
          </a:xfrm>
          <a:prstGeom prst="round2DiagRect">
            <a:avLst/>
          </a:prstGeom>
          <a:solidFill>
            <a:schemeClr val="accent3">
              <a:alpha val="82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ECDSA NIST secp256r1 used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6A38949-EA25-4C77-90F0-B6AFC1739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11502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8423B0-C1D2-4BF7-B40C-136351E0C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93" y="2143744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EAB6A5-DDD3-4D03-AE95-E5B1727B5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452" r="26375" b="46307"/>
          <a:stretch/>
        </p:blipFill>
        <p:spPr>
          <a:xfrm>
            <a:off x="7257091" y="5949280"/>
            <a:ext cx="1707397" cy="6229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48168D-2352-48B9-A57E-76198A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6881" r="15799" b="27836"/>
          <a:stretch/>
        </p:blipFill>
        <p:spPr>
          <a:xfrm>
            <a:off x="6732240" y="647502"/>
            <a:ext cx="2232248" cy="1080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B57F7-EA1F-43A3-B6A9-E81B2491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devices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76676-B9B4-4C5F-8288-97898E2C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have button? Is missing display problem?</a:t>
            </a:r>
          </a:p>
          <a:p>
            <a:r>
              <a:rPr lang="en-GB" dirty="0"/>
              <a:t>Recent problem: direct </a:t>
            </a:r>
            <a:r>
              <a:rPr lang="en-GB" dirty="0" err="1"/>
              <a:t>WebUSB</a:t>
            </a:r>
            <a:r>
              <a:rPr lang="en-GB" dirty="0"/>
              <a:t> API in Chrome</a:t>
            </a:r>
          </a:p>
          <a:p>
            <a:pPr lvl="1"/>
            <a:r>
              <a:rPr lang="en-GB" dirty="0"/>
              <a:t>Malware bypass U2F API checking the URL</a:t>
            </a:r>
          </a:p>
          <a:p>
            <a:pPr lvl="1"/>
            <a:r>
              <a:rPr lang="en-GB" dirty="0"/>
              <a:t>Legitimate URL is send from malicious page</a:t>
            </a:r>
          </a:p>
          <a:p>
            <a:pPr lvl="1"/>
            <a:r>
              <a:rPr lang="en-GB" dirty="0">
                <a:hlinkClick r:id="rId4"/>
              </a:rPr>
              <a:t>https://www.wired.com/story/chrome-yubikey-phishing-webusb/</a:t>
            </a:r>
            <a:endParaRPr lang="en-GB" dirty="0"/>
          </a:p>
          <a:p>
            <a:pPr lvl="1"/>
            <a:r>
              <a:rPr lang="en-GB" dirty="0"/>
              <a:t>APDU-level communication: </a:t>
            </a:r>
            <a:r>
              <a:rPr lang="en-GB" dirty="0">
                <a:hlinkClick r:id="rId5"/>
              </a:rPr>
              <a:t>https://npmccallum.gitlab.io/post/u2f-protocol-overview/</a:t>
            </a:r>
            <a:r>
              <a:rPr lang="en-GB" dirty="0"/>
              <a:t> </a:t>
            </a:r>
          </a:p>
          <a:p>
            <a:r>
              <a:rPr lang="en-GB" dirty="0"/>
              <a:t>Well known is </a:t>
            </a:r>
            <a:r>
              <a:rPr lang="en-GB" dirty="0" err="1"/>
              <a:t>Yubikey</a:t>
            </a:r>
            <a:r>
              <a:rPr lang="en-GB" dirty="0"/>
              <a:t>, but open-source hardware and software-only implementations also possible</a:t>
            </a:r>
          </a:p>
          <a:p>
            <a:pPr lvl="1"/>
            <a:r>
              <a:rPr lang="en-GB" dirty="0">
                <a:hlinkClick r:id="rId6"/>
              </a:rPr>
              <a:t>https://github.com/conorpp/u2f-zero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5CEB-BAE9-4CA8-B0D3-DFDF57710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F4D29-2A91-44EF-AD89-9CB70142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0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6647D3-F6C3-4A15-9FE8-711946A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5" b="-1"/>
          <a:stretch/>
        </p:blipFill>
        <p:spPr>
          <a:xfrm>
            <a:off x="2699792" y="3990898"/>
            <a:ext cx="6336704" cy="2822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5E441A-477D-4ED9-989E-32B3215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dig for implementation details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5D2A8E-6CC6-4CB3-87D7-A7C4F963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ECC keys generated and stored? </a:t>
            </a:r>
          </a:p>
          <a:p>
            <a:r>
              <a:rPr lang="en-GB" dirty="0" err="1"/>
              <a:t>Yubikey</a:t>
            </a:r>
            <a:r>
              <a:rPr lang="en-GB" dirty="0"/>
              <a:t> saves ECC storage place by deriving ECC private keys instead of randomly generating</a:t>
            </a:r>
          </a:p>
          <a:p>
            <a:pPr lvl="1"/>
            <a:r>
              <a:rPr lang="en-GB" dirty="0"/>
              <a:t>Possible as the ECC private key is random value</a:t>
            </a:r>
          </a:p>
          <a:p>
            <a:r>
              <a:rPr lang="en-GB" dirty="0"/>
              <a:t>Device secret generated during manufacturing</a:t>
            </a:r>
          </a:p>
          <a:p>
            <a:r>
              <a:rPr lang="en-GB" dirty="0"/>
              <a:t>What is the possible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78E38-E7E6-48F4-90E8-57E07214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8442-D73F-40CA-9B82-577ACB5F5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E194EF-FA81-4809-B110-43230FB2153A}"/>
              </a:ext>
            </a:extLst>
          </p:cNvPr>
          <p:cNvSpPr txBox="1"/>
          <p:nvPr/>
        </p:nvSpPr>
        <p:spPr>
          <a:xfrm>
            <a:off x="251520" y="611814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https://developers.yubico.com/U2F/Protocol_details/Key_generation.html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83134-9021-4C86-B492-0F9235EED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0898"/>
            <a:ext cx="773147" cy="7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Methods of derivation of secrets from password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448976" y="1635719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1720780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H(‘Password’)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6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when password used as a key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are usually shorter / longer than key</a:t>
            </a:r>
          </a:p>
          <a:p>
            <a:r>
              <a:rPr lang="en-GB" dirty="0"/>
              <a:t>If password as a key =&gt; low number of distinct keys</a:t>
            </a:r>
          </a:p>
          <a:p>
            <a:r>
              <a:rPr lang="en-GB" dirty="0"/>
              <a:t>Password does not contain same amount of entropy as binary key (only printable characters…)</a:t>
            </a:r>
          </a:p>
          <a:p>
            <a:r>
              <a:rPr lang="en-GB" dirty="0"/>
              <a:t>K = SHA-2(“password”)</a:t>
            </a:r>
          </a:p>
          <a:p>
            <a:pPr lvl="1"/>
            <a:r>
              <a:rPr lang="en-GB" dirty="0"/>
              <a:t>Same passwords from multiple users =&gt; same key</a:t>
            </a:r>
          </a:p>
          <a:p>
            <a:pPr lvl="1"/>
            <a:r>
              <a:rPr lang="en-GB" dirty="0"/>
              <a:t>Large pre-computed “rainbow” tables allow for quick check </a:t>
            </a:r>
          </a:p>
          <a:p>
            <a:pPr lvl="1"/>
            <a:r>
              <a:rPr lang="en-GB" dirty="0"/>
              <a:t>Solved by addition of random (potentially public) </a:t>
            </a:r>
            <a:r>
              <a:rPr lang="en-GB" i="1" dirty="0"/>
              <a:t>salt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K = SHA-2(pass | salt)</a:t>
            </a:r>
          </a:p>
          <a:p>
            <a:r>
              <a:rPr lang="en-GB" dirty="0"/>
              <a:t>Dictionary-based brute-force still possible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8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04" y="2237888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HMAC “key”</a:t>
            </a:r>
          </a:p>
          <a:p>
            <a:pPr lvl="1"/>
            <a:r>
              <a:rPr lang="en-US" dirty="0"/>
              <a:t>Iterations to slow derivation</a:t>
            </a:r>
          </a:p>
          <a:p>
            <a:pPr lvl="1"/>
            <a:r>
              <a:rPr lang="en-US" dirty="0"/>
              <a:t>Salt added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24188" y="4653136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for Homework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Variability for the same data and key =&gt; noise in measurement (=&gt; potentially harder to attack)</a:t>
            </a:r>
          </a:p>
          <a:p>
            <a:r>
              <a:rPr lang="en-GB" dirty="0"/>
              <a:t>Difference between any two measured values =&gt; possibility to use template attack</a:t>
            </a:r>
          </a:p>
          <a:p>
            <a:r>
              <a:rPr lang="en-GB" dirty="0"/>
              <a:t>Difference between data with low/mid/high hamming weight =&gt; some information is leaking</a:t>
            </a:r>
          </a:p>
          <a:p>
            <a:r>
              <a:rPr lang="en-GB" dirty="0"/>
              <a:t>Dependency of time on HW of private exponent may be possible to detect even for improved or blinded RSA</a:t>
            </a:r>
          </a:p>
          <a:p>
            <a:r>
              <a:rPr lang="en-GB" dirty="0"/>
              <a:t>Compiler can remove inserted protection (releases)</a:t>
            </a:r>
          </a:p>
          <a:p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7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1" y="1772816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23853"/>
            <a:ext cx="5242669" cy="4348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winner, 2013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264473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07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solved?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42EB8-DCE1-44FE-9AA2-D9B25B3A037E}" type="slidenum">
              <a:rPr lang="cs-CZ" altLang="cs-CZ" smtClean="0">
                <a:solidFill>
                  <a:schemeClr val="bg1"/>
                </a:solidFill>
              </a:rPr>
              <a:pPr/>
              <a:t>43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cs-CZ">
                <a:solidFill>
                  <a:schemeClr val="bg1"/>
                </a:solidFill>
              </a:rPr>
              <a:t>PV204 Authentication and passwords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3379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70063"/>
            <a:ext cx="6584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79475" y="6065838"/>
            <a:ext cx="6800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https://www.ietf.org/mail-archive/web/cfrg/current/msg08439.html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188" y="2060575"/>
            <a:ext cx="3668712" cy="3603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395288" y="5013325"/>
            <a:ext cx="6692900" cy="104933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bdélník se zakulaceným příčným rohem 4">
            <a:extLst>
              <a:ext uri="{FF2B5EF4-FFF2-40B4-BE49-F238E27FC236}">
                <a16:creationId xmlns:a16="http://schemas.microsoft.com/office/drawing/2014/main" id="{A734D5DD-8F41-49C6-823C-2713C09CC060}"/>
              </a:ext>
            </a:extLst>
          </p:cNvPr>
          <p:cNvSpPr/>
          <p:nvPr/>
        </p:nvSpPr>
        <p:spPr>
          <a:xfrm>
            <a:off x="2192239" y="3068960"/>
            <a:ext cx="6836668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situation with PHC winner still unclear in 2018 </a:t>
            </a:r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91AE1F83-C472-4454-831E-78D3035E9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</p:spPr>
        <p:txBody>
          <a:bodyPr/>
          <a:lstStyle/>
          <a:p>
            <a:r>
              <a:rPr lang="en-US" dirty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0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3249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34893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0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588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51" y="360165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292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611243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92" y="4521704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7951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05" y="4403210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251520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163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775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4444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5336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012160" y="1268760"/>
            <a:ext cx="3193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 </a:t>
            </a:r>
          </a:p>
          <a:p>
            <a:pPr lvl="1"/>
            <a:r>
              <a:rPr lang="en-US" altLang="cs-CZ" sz="2400" dirty="0"/>
              <a:t>&gt;60% can be usually brute-forced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lvl="1"/>
            <a:r>
              <a:rPr lang="en-US" altLang="cs-CZ" sz="2400" dirty="0"/>
              <a:t>Server-side compromises are now very frequent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lvl="1"/>
            <a:r>
              <a:rPr lang="en-US" altLang="cs-CZ" sz="2400" dirty="0"/>
              <a:t>Gawker/root.com leak:</a:t>
            </a:r>
            <a:r>
              <a:rPr lang="en-US" sz="2400" i="1" dirty="0"/>
              <a:t> </a:t>
            </a:r>
            <a:r>
              <a:rPr lang="en-US" sz="2400" dirty="0"/>
              <a:t>76% had the exact same password</a:t>
            </a:r>
            <a:endParaRPr lang="en-US" altLang="cs-CZ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lvl="1"/>
            <a:r>
              <a:rPr lang="en-US" altLang="cs-CZ" sz="2400" dirty="0"/>
              <a:t>Web-browsing + SMS on smart phones?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Account recovery often weak(</a:t>
            </a:r>
            <a:r>
              <a:rPr lang="en-US" altLang="cs-CZ" sz="2800" dirty="0" err="1"/>
              <a:t>er</a:t>
            </a:r>
            <a:r>
              <a:rPr lang="en-US" altLang="cs-CZ" sz="2800" dirty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3" descr="D:\Documents\Obrázky\is2\johntheripper1_10_design.png">
            <a:extLst>
              <a:ext uri="{FF2B5EF4-FFF2-40B4-BE49-F238E27FC236}">
                <a16:creationId xmlns:a16="http://schemas.microsoft.com/office/drawing/2014/main" id="{AA3EFC03-5AED-405D-9C5A-29A7DCC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uments\Obrázky\is2\mothermaidens.png">
            <a:extLst>
              <a:ext uri="{FF2B5EF4-FFF2-40B4-BE49-F238E27FC236}">
                <a16:creationId xmlns:a16="http://schemas.microsoft.com/office/drawing/2014/main" id="{590C7804-78EE-47DB-AAD8-D184EA4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2041"/>
            <a:ext cx="2411760" cy="17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54887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3453456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5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32" y="1714029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Human is still the weakest link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1529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se zakulaceným příčným rohem 3"/>
          <p:cNvSpPr/>
          <p:nvPr/>
        </p:nvSpPr>
        <p:spPr>
          <a:xfrm>
            <a:off x="4639356" y="5462770"/>
            <a:ext cx="4384469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More than 60% of users have weak passwords</a:t>
            </a:r>
          </a:p>
        </p:txBody>
      </p:sp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Documents\Obrázky\is2\Key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1600"/>
          <a:stretch/>
        </p:blipFill>
        <p:spPr bwMode="auto">
          <a:xfrm rot="5400000">
            <a:off x="1941392" y="5656392"/>
            <a:ext cx="456593" cy="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723403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811675" y="3639441"/>
            <a:ext cx="0" cy="612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6530"/>
            <a:ext cx="1438845" cy="2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8983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8" y="1947055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1198679" y="5834555"/>
            <a:ext cx="17171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password123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010299" y="4278216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23" name="Picture 3" descr="D:\Documents\Obrázky\is2\johntheripper1_10_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57" y="2904111"/>
            <a:ext cx="1488065" cy="13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Authentication &amp; Authorization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01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Documents\Obrázky\is2\12240458-password-scr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18" y="620688"/>
            <a:ext cx="5286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Hardware tokens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D:\Documents\Obrázky\is2\gcr-smart-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r="30993" b="18921"/>
          <a:stretch/>
        </p:blipFill>
        <p:spPr bwMode="auto">
          <a:xfrm>
            <a:off x="-252536" y="1438746"/>
            <a:ext cx="4149574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uments\Obrázky\is2\multi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" y="4005064"/>
            <a:ext cx="3855270" cy="2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uments\Obrázky\is2\passwordlockusb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429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3186040">
            <a:off x="4441760" y="5129746"/>
            <a:ext cx="224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Evergreen password lock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1208322">
            <a:off x="4998277" y="2431651"/>
            <a:ext cx="293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SmartArchitects’s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Password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sCrib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9396" y="6256930"/>
            <a:ext cx="2218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Hack-a-Day’s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Mooltipass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3440787" y="5517232"/>
            <a:ext cx="5616624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Price, usability, compatibility…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66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is2\linkedin_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7002"/>
            <a:ext cx="5437461" cy="4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sz="2400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48556" y="764704"/>
            <a:ext cx="7269441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has strong password</a:t>
            </a:r>
          </a:p>
        </p:txBody>
      </p:sp>
      <p:pic>
        <p:nvPicPr>
          <p:cNvPr id="1027" name="Picture 3" descr="D:\Documents\Obrázky\is2\linkedin_badpass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5" y="1858518"/>
            <a:ext cx="4297241" cy="4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2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Obrázky\is2\passwod_re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11" y="116632"/>
            <a:ext cx="3979214" cy="38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38" y="860226"/>
            <a:ext cx="3774062" cy="2784798"/>
          </a:xfrm>
        </p:spPr>
      </p:pic>
      <p:pic>
        <p:nvPicPr>
          <p:cNvPr id="2050" name="Picture 2" descr="D:\Documents\Obrázky\is2\infoworld_passwordre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4753474" cy="5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79146" y="3797424"/>
            <a:ext cx="8712968" cy="2439888"/>
          </a:xfrm>
          <a:prstGeom prst="round2Diag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</a:rPr>
              <a:t>Study: Gawker vs. root.com passwords leak</a:t>
            </a:r>
          </a:p>
          <a:p>
            <a:r>
              <a:rPr lang="en-US" altLang="cs-CZ" sz="2400" i="1" dirty="0">
                <a:solidFill>
                  <a:schemeClr val="tx1"/>
                </a:solidFill>
              </a:rPr>
              <a:t>“…[from successfully cracked passwords] </a:t>
            </a:r>
            <a:r>
              <a:rPr lang="en-US" sz="2400" i="1" dirty="0">
                <a:solidFill>
                  <a:schemeClr val="tx1"/>
                </a:solidFill>
              </a:rPr>
              <a:t>76% used the exact same password. A further 6% used passwords differing by only </a:t>
            </a:r>
            <a:r>
              <a:rPr lang="en-US" sz="2400" i="1" dirty="0" err="1">
                <a:solidFill>
                  <a:schemeClr val="tx1"/>
                </a:solidFill>
              </a:rPr>
              <a:t>capitalisation</a:t>
            </a:r>
            <a:r>
              <a:rPr lang="en-US" sz="2400" i="1" dirty="0">
                <a:solidFill>
                  <a:schemeClr val="tx1"/>
                </a:solidFill>
              </a:rPr>
              <a:t> or a small suffix (e.g. ‘password’ and ‘password1′).</a:t>
            </a:r>
            <a:r>
              <a:rPr lang="en-US" altLang="cs-CZ" sz="2400" i="1" dirty="0">
                <a:solidFill>
                  <a:schemeClr val="tx1"/>
                </a:solidFill>
              </a:rPr>
              <a:t>”</a:t>
            </a:r>
            <a:r>
              <a:rPr lang="en-US" altLang="cs-CZ" sz="2400" dirty="0">
                <a:solidFill>
                  <a:schemeClr val="tx1"/>
                </a:solidFill>
              </a:rPr>
              <a:t>, J. </a:t>
            </a:r>
            <a:r>
              <a:rPr lang="en-US" altLang="cs-CZ" sz="2400" dirty="0" err="1">
                <a:solidFill>
                  <a:schemeClr val="tx1"/>
                </a:solidFill>
              </a:rPr>
              <a:t>Bonneau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endParaRPr lang="en-US" altLang="cs-CZ" dirty="0">
              <a:solidFill>
                <a:schemeClr val="tx1"/>
              </a:solidFill>
            </a:endParaRPr>
          </a:p>
          <a:p>
            <a:r>
              <a:rPr lang="en-US" altLang="cs-CZ" sz="1400" dirty="0">
                <a:solidFill>
                  <a:schemeClr val="tx1"/>
                </a:solidFill>
              </a:rPr>
              <a:t>http://www.lightbluetouchpaper.org/2011/02/09/measuring-password-re-use-empirically/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107504" y="620688"/>
            <a:ext cx="502573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have unique passwords…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4"/>
          <a:stretch/>
        </p:blipFill>
        <p:spPr bwMode="auto">
          <a:xfrm>
            <a:off x="179512" y="620689"/>
            <a:ext cx="3716353" cy="54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2" b="26627"/>
          <a:stretch/>
        </p:blipFill>
        <p:spPr bwMode="auto">
          <a:xfrm>
            <a:off x="2411760" y="1412777"/>
            <a:ext cx="3716353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2"/>
          <a:stretch/>
        </p:blipFill>
        <p:spPr bwMode="auto">
          <a:xfrm>
            <a:off x="5292080" y="2852936"/>
            <a:ext cx="3716353" cy="3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3391809" y="620862"/>
            <a:ext cx="5616624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is hard to compromise?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2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13412" y="836712"/>
            <a:ext cx="7698948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Services follow the best security principles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13412" y="2060674"/>
            <a:ext cx="5050557" cy="3312542"/>
            <a:chOff x="113412" y="2060674"/>
            <a:chExt cx="5050557" cy="3312542"/>
          </a:xfrm>
        </p:grpSpPr>
        <p:pic>
          <p:nvPicPr>
            <p:cNvPr id="3075" name="Picture 3" descr="D:\Documents\Obrázky\is2\Yahoo_plaintextPassword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5"/>
            <a:stretch/>
          </p:blipFill>
          <p:spPr bwMode="auto">
            <a:xfrm>
              <a:off x="113412" y="2060674"/>
              <a:ext cx="5050557" cy="33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475656" y="4432017"/>
              <a:ext cx="2487230" cy="221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 descr="D:\Documents\Obrázky\is2\starbucks_plaintext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4717"/>
            <a:ext cx="3972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19332" y="5445224"/>
            <a:ext cx="884515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implementation is correct and bug-free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Heartble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63" y="3933056"/>
            <a:ext cx="1946411" cy="2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5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28829" y="980728"/>
            <a:ext cx="611477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Different authentication channels are independent</a:t>
            </a:r>
          </a:p>
        </p:txBody>
      </p:sp>
      <p:pic>
        <p:nvPicPr>
          <p:cNvPr id="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9" y="4701974"/>
            <a:ext cx="2033042" cy="21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Obrázky\is2\Backup-IBM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5" y="1721482"/>
            <a:ext cx="2442890" cy="2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1187624" y="3789040"/>
            <a:ext cx="1224136" cy="912934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D:\Documents\Obrázky\is2\noki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6" y="4869159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3975368" y="4149080"/>
            <a:ext cx="144016" cy="720079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596944" y="6021288"/>
            <a:ext cx="1224136" cy="0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07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cuments\Obrázky\is2\iPhon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14" y="2928522"/>
            <a:ext cx="2392886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40" y="2480636"/>
            <a:ext cx="1092380" cy="1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Documents\Obrázky\is2\Ma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9" y="43290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2" y="2381928"/>
            <a:ext cx="1074267" cy="1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32"/>
          <p:cNvCxnSpPr/>
          <p:nvPr/>
        </p:nvCxnSpPr>
        <p:spPr>
          <a:xfrm>
            <a:off x="4427984" y="3140968"/>
            <a:ext cx="1707625" cy="0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4499992" y="2480636"/>
            <a:ext cx="2973640" cy="0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499992" y="3396145"/>
            <a:ext cx="1843609" cy="1184983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Obdélník 2047"/>
          <p:cNvSpPr/>
          <p:nvPr/>
        </p:nvSpPr>
        <p:spPr>
          <a:xfrm>
            <a:off x="107504" y="3988636"/>
            <a:ext cx="4969599" cy="281062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4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90712" y="836712"/>
            <a:ext cx="7433615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Security can be maintained “forever”</a:t>
            </a:r>
          </a:p>
        </p:txBody>
      </p:sp>
      <p:pic>
        <p:nvPicPr>
          <p:cNvPr id="1026" name="Picture 2" descr="D:\Documents\Obrázky\is2\basket-empt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706"/>
            <a:ext cx="2688704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827584" y="5445224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Allow for some form of risk management</a:t>
            </a:r>
          </a:p>
        </p:txBody>
      </p:sp>
      <p:pic>
        <p:nvPicPr>
          <p:cNvPr id="1027" name="Picture 3" descr="D:\Documents\Obrázky\is2\Key-ic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ázky\is2\System-Ke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81" y="2708919"/>
            <a:ext cx="1129655" cy="11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ázky\is2\key-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30" y="2945086"/>
            <a:ext cx="843954" cy="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048444" y="3166763"/>
            <a:ext cx="876065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Obrázky\is2\mothermaid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8" y="1096176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D:\Documents\Obrázky\is2\questions_gu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" y="2564904"/>
            <a:ext cx="4640189" cy="3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Obrázky\is2\lost_N_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6478737" cy="3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9512" y="5589240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Recovery info shared over multiple services…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34988" y="553973"/>
            <a:ext cx="8597850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Access recovery is as secure as primary one</a:t>
            </a:r>
          </a:p>
        </p:txBody>
      </p:sp>
    </p:spTree>
    <p:extLst>
      <p:ext uri="{BB962C8B-B14F-4D97-AF65-F5344CB8AC3E}">
        <p14:creationId xmlns:p14="http://schemas.microsoft.com/office/powerpoint/2010/main" val="34909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/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/>
              <a:t>Authorization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storage service as untrusted and perform security sensitive operations on client</a:t>
            </a:r>
          </a:p>
          <a:p>
            <a:r>
              <a:rPr lang="en-US" dirty="0"/>
              <a:t>Make necessary trusted component as small as possible</a:t>
            </a:r>
          </a:p>
          <a:p>
            <a:r>
              <a:rPr lang="en-US" dirty="0"/>
              <a:t>Prevent offline brute-force, but don’t expect strong password from user</a:t>
            </a:r>
          </a:p>
          <a:p>
            <a:pPr lvl="1"/>
            <a:r>
              <a:rPr lang="en-US" dirty="0"/>
              <a:t>add entropy from other source</a:t>
            </a:r>
          </a:p>
          <a:p>
            <a:r>
              <a:rPr lang="en-US" sz="2800" dirty="0"/>
              <a:t>Make transmitted sensitive values short-lived</a:t>
            </a:r>
          </a:p>
          <a:p>
            <a:r>
              <a:rPr lang="en-US" sz="2800" dirty="0"/>
              <a:t>Trusted hardware can provide additional support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9512" y="620688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3" y="792201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608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554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1763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979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05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63" y="26064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5258277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03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6223937" y="2744875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443642" y="2761827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70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188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4919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6315059" y="3822458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4" y="1982515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4139952" y="3523247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4139952" y="5212404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1595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4427984" y="2097141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466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644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1403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116632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10" y="109967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25829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91489" y="260085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11194" y="2617811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852722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55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898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403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2282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899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403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599400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517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727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015594" y="209459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223136" y="1628800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4226938" y="4076799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4499992" y="1958271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1403648" y="548680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716016" y="3084673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4420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6227751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5075833" y="3248105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4085194" y="507522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3193937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1124086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089746" y="2184524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09451" y="2201476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186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88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2180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4355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6803815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39914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7236296" y="3501008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7009376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4170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606709" y="3789217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4702955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080972" y="4922353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1195726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3170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71021" y="284085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94347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199601" y="1880779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419306" y="1897731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39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056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568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93" y="4873093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85" y="4669243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516864" y="536659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66359" y="549538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164288" y="364748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1554872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3439318" y="3762560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5004048" y="3386609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Device management (new, remove, revoke)</a:t>
            </a:r>
          </a:p>
          <a:p>
            <a:r>
              <a:rPr lang="en-US" dirty="0"/>
              <a:t>Device authentication</a:t>
            </a:r>
          </a:p>
          <a:p>
            <a:r>
              <a:rPr lang="en-US" dirty="0"/>
              <a:t>Group management (users, boards, secrets)</a:t>
            </a:r>
          </a:p>
          <a:p>
            <a:r>
              <a:rPr lang="en-US" dirty="0"/>
              <a:t>Password change, private key change</a:t>
            </a:r>
          </a:p>
          <a:p>
            <a:r>
              <a:rPr lang="en-US" dirty="0"/>
              <a:t>Access recovery</a:t>
            </a:r>
          </a:p>
          <a:p>
            <a:r>
              <a:rPr lang="en-US" dirty="0"/>
              <a:t>…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4085194" y="4869160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179512" y="96119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579296" cy="4525963"/>
          </a:xfrm>
        </p:spPr>
        <p:txBody>
          <a:bodyPr/>
          <a:lstStyle/>
          <a:p>
            <a:r>
              <a:rPr lang="en-US" dirty="0"/>
              <a:t>Apple’s 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sz="2000" dirty="0">
                <a:hlinkClick r:id="rId2"/>
              </a:rPr>
              <a:t>https://www.apple.com/business/docs/iOS_Security_Guide.pdf</a:t>
            </a:r>
            <a:endParaRPr lang="en-US" sz="2000" dirty="0"/>
          </a:p>
          <a:p>
            <a:r>
              <a:rPr lang="en-US" dirty="0">
                <a:hlinkClick r:id="rId3"/>
              </a:rPr>
              <a:t>https://blog.cryptographyengineering.com/2016/08/13/is-apples-cloud-key-vault-crypto/</a:t>
            </a:r>
            <a:r>
              <a:rPr lang="en-US" dirty="0"/>
              <a:t> (</a:t>
            </a:r>
            <a:r>
              <a:rPr lang="en-US" dirty="0" err="1"/>
              <a:t>M.Green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92" y="4086266"/>
            <a:ext cx="5047085" cy="26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4942573" y="4448175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91" y="156805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7034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</a:t>
            </a:r>
          </a:p>
          <a:p>
            <a:pPr lvl="1"/>
            <a:r>
              <a:rPr lang="en-US" sz="2000" dirty="0"/>
              <a:t>But limited number of tries allowed</a:t>
            </a:r>
          </a:p>
          <a:p>
            <a:r>
              <a:rPr lang="en-US" sz="2400" dirty="0"/>
              <a:t>Trusted component of iCloud realized via internal HSM</a:t>
            </a:r>
          </a:p>
          <a:p>
            <a:pPr lvl="1"/>
            <a:r>
              <a:rPr lang="en-US" sz="2000" dirty="0"/>
              <a:t>Recovery mode with 4 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4 digits length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and tokens getting more used</a:t>
            </a:r>
          </a:p>
          <a:p>
            <a:r>
              <a:rPr lang="en-GB" dirty="0"/>
              <a:t>Password manager with synchronization over multiple devices is not straightforward </a:t>
            </a:r>
          </a:p>
          <a:p>
            <a:r>
              <a:rPr lang="en-US" dirty="0"/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254887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" y="3453456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1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14678</TotalTime>
  <Words>3315</Words>
  <Application>Microsoft Office PowerPoint</Application>
  <PresentationFormat>Předvádění na obrazovce (4:3)</PresentationFormat>
  <Paragraphs>638</Paragraphs>
  <Slides>71</Slides>
  <Notes>3</Notes>
  <HiddenSlides>16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Calibri</vt:lpstr>
      <vt:lpstr>Comic Sans MS</vt:lpstr>
      <vt:lpstr>Symbol</vt:lpstr>
      <vt:lpstr>Wingdings</vt:lpstr>
      <vt:lpstr>Motiv systému Office</vt:lpstr>
      <vt:lpstr>PV204 Security technologies</vt:lpstr>
      <vt:lpstr>How to approach homework I.</vt:lpstr>
      <vt:lpstr>Example solution (J. Masarik)</vt:lpstr>
      <vt:lpstr>Conclusions for Homework I.</vt:lpstr>
      <vt:lpstr>Authentication &amp; Authorization</vt:lpstr>
      <vt:lpstr>Basic terms</vt:lpstr>
      <vt:lpstr>Hierarchy of authentication and  key establishment goals</vt:lpstr>
      <vt:lpstr>Passwords</vt:lpstr>
      <vt:lpstr>Prezentace aplikace PowerPoint</vt:lpstr>
      <vt:lpstr>Problems associated with passwords</vt:lpstr>
      <vt:lpstr>Mode of usage for passwords</vt:lpstr>
      <vt:lpstr>Where passwords can be compromised?</vt:lpstr>
      <vt:lpstr>Password (hash) cracking</vt:lpstr>
      <vt:lpstr>Password cracking defenses</vt:lpstr>
      <vt:lpstr> Handling passwords in source code </vt:lpstr>
      <vt:lpstr>Alternative to hardcoded passwords/keys</vt:lpstr>
      <vt:lpstr>Hard-coded password might be visible both in application binary and memory</vt:lpstr>
      <vt:lpstr>Possible password replacements</vt:lpstr>
      <vt:lpstr>One-time Passwords</vt:lpstr>
      <vt:lpstr>Recall: Problems associated with passwords</vt:lpstr>
      <vt:lpstr>HMAC-based One-time Password Algorithm</vt:lpstr>
      <vt:lpstr>HOTP – items, operations </vt:lpstr>
      <vt:lpstr>Time-based One-time Password Algorithm</vt:lpstr>
      <vt:lpstr>OCRA: OATH Challenge-Response Algorithm</vt:lpstr>
      <vt:lpstr>Prezentace aplikace PowerPoint</vt:lpstr>
      <vt:lpstr>Increased risk at *OTP verification server</vt:lpstr>
      <vt:lpstr>Prezentace aplikace PowerPoint</vt:lpstr>
      <vt:lpstr>Problem: is OTP code fresh?</vt:lpstr>
      <vt:lpstr>FIDO U2F protocol</vt:lpstr>
      <vt:lpstr>Revision 1: ECC-based challenge-response</vt:lpstr>
      <vt:lpstr>Revision 2: URI + TLS channel id added</vt:lpstr>
      <vt:lpstr>Revision 3: Application-specific key added</vt:lpstr>
      <vt:lpstr>Revision 4: Authentication counter added</vt:lpstr>
      <vt:lpstr>Revision 5: Device attestation added</vt:lpstr>
      <vt:lpstr>FIDO U2F devices</vt:lpstr>
      <vt:lpstr>Always dig for implementation details</vt:lpstr>
      <vt:lpstr>Methods of derivation of secrets from password</vt:lpstr>
      <vt:lpstr>Problems when password used as a key</vt:lpstr>
      <vt:lpstr>Derivation of secrets from password</vt:lpstr>
      <vt:lpstr>scrypt – memory hard function </vt:lpstr>
      <vt:lpstr>Reuse of external PBKDF2 structure</vt:lpstr>
      <vt:lpstr>Argon2</vt:lpstr>
      <vt:lpstr>Problem solved?</vt:lpstr>
      <vt:lpstr>Password managers</vt:lpstr>
      <vt:lpstr>Evolution of password (managers)</vt:lpstr>
      <vt:lpstr>Remote password managers</vt:lpstr>
      <vt:lpstr>Common (mis-)Assumptions</vt:lpstr>
      <vt:lpstr>Prezentace aplikace PowerPoint</vt:lpstr>
      <vt:lpstr>Human is still the weakest link</vt:lpstr>
      <vt:lpstr>Hardware tokens</vt:lpstr>
      <vt:lpstr>Common (mis-)Assumptions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Password manager for multiple devices</vt:lpstr>
      <vt:lpstr>Assumptions</vt:lpstr>
      <vt:lpstr>Main security design principles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 we have some implementations?</vt:lpstr>
      <vt:lpstr> Apple’s iCloud Keychain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3133</cp:revision>
  <cp:lastPrinted>2016-03-16T23:35:15Z</cp:lastPrinted>
  <dcterms:created xsi:type="dcterms:W3CDTF">2012-06-27T07:21:19Z</dcterms:created>
  <dcterms:modified xsi:type="dcterms:W3CDTF">2018-03-12T13:37:50Z</dcterms:modified>
</cp:coreProperties>
</file>