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3"/>
  </p:notesMasterIdLst>
  <p:handoutMasterIdLst>
    <p:handoutMasterId r:id="rId84"/>
  </p:handoutMasterIdLst>
  <p:sldIdLst>
    <p:sldId id="261" r:id="rId2"/>
    <p:sldId id="879" r:id="rId3"/>
    <p:sldId id="1070" r:id="rId4"/>
    <p:sldId id="1026" r:id="rId5"/>
    <p:sldId id="973" r:id="rId6"/>
    <p:sldId id="1029" r:id="rId7"/>
    <p:sldId id="978" r:id="rId8"/>
    <p:sldId id="998" r:id="rId9"/>
    <p:sldId id="888" r:id="rId10"/>
    <p:sldId id="1020" r:id="rId11"/>
    <p:sldId id="1018" r:id="rId12"/>
    <p:sldId id="1016" r:id="rId13"/>
    <p:sldId id="1001" r:id="rId14"/>
    <p:sldId id="999" r:id="rId15"/>
    <p:sldId id="892" r:id="rId16"/>
    <p:sldId id="984" r:id="rId17"/>
    <p:sldId id="985" r:id="rId18"/>
    <p:sldId id="1014" r:id="rId19"/>
    <p:sldId id="1015" r:id="rId20"/>
    <p:sldId id="982" r:id="rId21"/>
    <p:sldId id="988" r:id="rId22"/>
    <p:sldId id="989" r:id="rId23"/>
    <p:sldId id="990" r:id="rId24"/>
    <p:sldId id="992" r:id="rId25"/>
    <p:sldId id="933" r:id="rId26"/>
    <p:sldId id="1032" r:id="rId27"/>
    <p:sldId id="1033" r:id="rId28"/>
    <p:sldId id="936" r:id="rId29"/>
    <p:sldId id="1069" r:id="rId30"/>
    <p:sldId id="1058" r:id="rId31"/>
    <p:sldId id="1036" r:id="rId32"/>
    <p:sldId id="1063" r:id="rId33"/>
    <p:sldId id="966" r:id="rId34"/>
    <p:sldId id="963" r:id="rId35"/>
    <p:sldId id="967" r:id="rId36"/>
    <p:sldId id="971" r:id="rId37"/>
    <p:sldId id="934" r:id="rId38"/>
    <p:sldId id="935" r:id="rId39"/>
    <p:sldId id="1021" r:id="rId40"/>
    <p:sldId id="938" r:id="rId41"/>
    <p:sldId id="1064" r:id="rId42"/>
    <p:sldId id="1065" r:id="rId43"/>
    <p:sldId id="1054" r:id="rId44"/>
    <p:sldId id="1047" r:id="rId45"/>
    <p:sldId id="1067" r:id="rId46"/>
    <p:sldId id="1048" r:id="rId47"/>
    <p:sldId id="1062" r:id="rId48"/>
    <p:sldId id="1049" r:id="rId49"/>
    <p:sldId id="1050" r:id="rId50"/>
    <p:sldId id="1068" r:id="rId51"/>
    <p:sldId id="1051" r:id="rId52"/>
    <p:sldId id="1008" r:id="rId53"/>
    <p:sldId id="1009" r:id="rId54"/>
    <p:sldId id="1010" r:id="rId55"/>
    <p:sldId id="1011" r:id="rId56"/>
    <p:sldId id="1012" r:id="rId57"/>
    <p:sldId id="1013" r:id="rId58"/>
    <p:sldId id="1061" r:id="rId59"/>
    <p:sldId id="942" r:id="rId60"/>
    <p:sldId id="943" r:id="rId61"/>
    <p:sldId id="944" r:id="rId62"/>
    <p:sldId id="945" r:id="rId63"/>
    <p:sldId id="946" r:id="rId64"/>
    <p:sldId id="947" r:id="rId65"/>
    <p:sldId id="1038" r:id="rId66"/>
    <p:sldId id="1037" r:id="rId67"/>
    <p:sldId id="952" r:id="rId68"/>
    <p:sldId id="953" r:id="rId69"/>
    <p:sldId id="954" r:id="rId70"/>
    <p:sldId id="955" r:id="rId71"/>
    <p:sldId id="957" r:id="rId72"/>
    <p:sldId id="958" r:id="rId73"/>
    <p:sldId id="959" r:id="rId74"/>
    <p:sldId id="960" r:id="rId75"/>
    <p:sldId id="961" r:id="rId76"/>
    <p:sldId id="962" r:id="rId77"/>
    <p:sldId id="1023" r:id="rId78"/>
    <p:sldId id="1024" r:id="rId79"/>
    <p:sldId id="1052" r:id="rId80"/>
    <p:sldId id="972" r:id="rId81"/>
    <p:sldId id="1030" r:id="rId82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270" autoAdjust="0"/>
    <p:restoredTop sz="91367" autoAdjust="0"/>
  </p:normalViewPr>
  <p:slideViewPr>
    <p:cSldViewPr>
      <p:cViewPr varScale="1">
        <p:scale>
          <a:sx n="70" d="100"/>
          <a:sy n="70" d="100"/>
        </p:scale>
        <p:origin x="66" y="7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90" y="-90"/>
      </p:cViewPr>
      <p:guideLst>
        <p:guide orient="horz" pos="3126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handoutMaster" Target="handoutMasters/handoutMaster1.xml"/><Relationship Id="rId89" Type="http://schemas.microsoft.com/office/2015/10/relationships/revisionInfo" Target="revisionInfo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6412"/>
          </a:xfrm>
          <a:prstGeom prst="rect">
            <a:avLst/>
          </a:prstGeom>
        </p:spPr>
        <p:txBody>
          <a:bodyPr vert="horz" lIns="92138" tIns="46069" rIns="92138" bIns="46069" rtlCol="0"/>
          <a:lstStyle>
            <a:lvl1pPr algn="l">
              <a:defRPr sz="13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412"/>
          </a:xfrm>
          <a:prstGeom prst="rect">
            <a:avLst/>
          </a:prstGeom>
        </p:spPr>
        <p:txBody>
          <a:bodyPr vert="horz" lIns="92138" tIns="46069" rIns="92138" bIns="46069" rtlCol="0"/>
          <a:lstStyle>
            <a:lvl1pPr algn="r">
              <a:defRPr sz="1300" smtClean="0"/>
            </a:lvl1pPr>
          </a:lstStyle>
          <a:p>
            <a:pPr>
              <a:defRPr/>
            </a:pPr>
            <a:fld id="{281D9DC7-60FB-481D-B360-7AA869485673}" type="datetimeFigureOut">
              <a:rPr lang="cs-CZ"/>
              <a:pPr>
                <a:defRPr/>
              </a:pPr>
              <a:t>19.03.2018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9" y="9452223"/>
            <a:ext cx="2946400" cy="472819"/>
          </a:xfrm>
          <a:prstGeom prst="rect">
            <a:avLst/>
          </a:prstGeom>
        </p:spPr>
        <p:txBody>
          <a:bodyPr vert="horz" lIns="92138" tIns="46069" rIns="92138" bIns="46069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E587F38C-DA6E-45CD-A1EC-8060F697074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2"/>
          </p:nvPr>
        </p:nvSpPr>
        <p:spPr>
          <a:xfrm>
            <a:off x="1" y="9428631"/>
            <a:ext cx="2946400" cy="496411"/>
          </a:xfrm>
          <a:prstGeom prst="rect">
            <a:avLst/>
          </a:prstGeom>
        </p:spPr>
        <p:txBody>
          <a:bodyPr vert="horz" lIns="92138" tIns="46069" rIns="92138" bIns="46069" rtlCol="0" anchor="b"/>
          <a:lstStyle>
            <a:lvl1pPr algn="l">
              <a:defRPr sz="1300"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921883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6412"/>
          </a:xfrm>
          <a:prstGeom prst="rect">
            <a:avLst/>
          </a:prstGeom>
        </p:spPr>
        <p:txBody>
          <a:bodyPr vert="horz" lIns="92138" tIns="46069" rIns="92138" bIns="4606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412"/>
          </a:xfrm>
          <a:prstGeom prst="rect">
            <a:avLst/>
          </a:prstGeom>
        </p:spPr>
        <p:txBody>
          <a:bodyPr vert="horz" lIns="92138" tIns="46069" rIns="92138" bIns="4606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88430E7B-8391-4B76-9996-05F39D470192}" type="datetimeFigureOut">
              <a:rPr lang="cs-CZ"/>
              <a:pPr>
                <a:defRPr/>
              </a:pPr>
              <a:t>19.03.2018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38" tIns="46069" rIns="92138" bIns="46069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2" y="4715114"/>
            <a:ext cx="5438775" cy="4467706"/>
          </a:xfrm>
          <a:prstGeom prst="rect">
            <a:avLst/>
          </a:prstGeom>
        </p:spPr>
        <p:txBody>
          <a:bodyPr vert="horz" lIns="92138" tIns="46069" rIns="92138" bIns="46069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8631"/>
            <a:ext cx="2946400" cy="496411"/>
          </a:xfrm>
          <a:prstGeom prst="rect">
            <a:avLst/>
          </a:prstGeom>
        </p:spPr>
        <p:txBody>
          <a:bodyPr vert="horz" lIns="92138" tIns="46069" rIns="92138" bIns="4606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9" y="9428631"/>
            <a:ext cx="2946400" cy="496411"/>
          </a:xfrm>
          <a:prstGeom prst="rect">
            <a:avLst/>
          </a:prstGeom>
        </p:spPr>
        <p:txBody>
          <a:bodyPr vert="horz" lIns="92138" tIns="46069" rIns="92138" bIns="4606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84370BB-E9F5-43C3-BA0C-E22917C228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18325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5253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04000" y="476672"/>
            <a:ext cx="5753925" cy="1872208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4000" y="3284984"/>
            <a:ext cx="5724184" cy="108012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rgbClr val="1E44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7" name="Zástupný symbol pro text 2"/>
          <p:cNvSpPr>
            <a:spLocks noGrp="1"/>
          </p:cNvSpPr>
          <p:nvPr>
            <p:ph type="body" idx="10"/>
          </p:nvPr>
        </p:nvSpPr>
        <p:spPr>
          <a:xfrm>
            <a:off x="504000" y="5254005"/>
            <a:ext cx="5724184" cy="864096"/>
          </a:xfrm>
        </p:spPr>
        <p:txBody>
          <a:bodyPr anchor="ctr"/>
          <a:lstStyle>
            <a:lvl1pPr marL="0" indent="0">
              <a:buNone/>
              <a:defRPr sz="1800" b="0">
                <a:solidFill>
                  <a:srgbClr val="1E448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700"/>
            </a:lvl1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163D1-75E5-4E6C-8902-FDAF1BBD20D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5328592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PV204 - Authentication protocols</a:t>
            </a:r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5825" cy="992187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C4D24BDE-91F4-4AF6-A954-320AF3ADA8BE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2"/>
          </p:nvPr>
        </p:nvSpPr>
        <p:spPr>
          <a:xfrm>
            <a:off x="179388" y="6497638"/>
            <a:ext cx="7127875" cy="474662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cs-CZ"/>
              <a:t>PV204 - Authentication protocols</a:t>
            </a:r>
          </a:p>
        </p:txBody>
      </p:sp>
    </p:spTree>
    <p:extLst>
      <p:ext uri="{BB962C8B-B14F-4D97-AF65-F5344CB8AC3E}">
        <p14:creationId xmlns:p14="http://schemas.microsoft.com/office/powerpoint/2010/main" val="2875452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 typeface="Arial" pitchFamily="34" charset="0"/>
              <a:buChar char="•"/>
              <a:defRPr sz="2700"/>
            </a:lvl1pPr>
            <a:lvl2pPr marL="628650" indent="-266700">
              <a:buClrTx/>
              <a:buSzPct val="100000"/>
              <a:buFont typeface="Arial" pitchFamily="34" charset="0"/>
              <a:buChar char="–"/>
              <a:defRPr sz="2300"/>
            </a:lvl2pPr>
            <a:lvl3pPr>
              <a:buClrTx/>
              <a:buSzPct val="100000"/>
              <a:defRPr sz="2300"/>
            </a:lvl3pPr>
            <a:lvl4pPr marL="1343025" indent="-266700">
              <a:defRPr sz="2300"/>
            </a:lvl4pPr>
            <a:lvl5pPr marL="1704975" indent="-266700">
              <a:buFont typeface="Arial" pitchFamily="34" charset="0"/>
              <a:buChar char="•"/>
              <a:defRPr sz="23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5A545-624B-40D2-AFF6-9618F12C24F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PV204 - Authentication protocols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6369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85801-738D-4AFC-9D72-B567D521F73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4032448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PV204 - Authentication protocols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4000" y="1844824"/>
            <a:ext cx="3956248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1D15-C9BD-4600-93F2-E833C6F24BA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PV204 - Authentication protocols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8864" y="1916832"/>
            <a:ext cx="4040188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8864" y="2556594"/>
            <a:ext cx="4040188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06689" y="1916832"/>
            <a:ext cx="4041775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06689" y="2556594"/>
            <a:ext cx="4041775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5E8C9-9747-458D-9BD5-A050EA3B953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PV204 - Authentication protocols</a:t>
            </a:r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012ED-8BBC-429C-91D7-E341A804C14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PV204 - Authentication protocols</a:t>
            </a:r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72F7E-A92E-4996-87A8-9530E00B3D3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PV204 - Authentication protocols</a:t>
            </a:r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3008313" cy="984577"/>
          </a:xfrm>
        </p:spPr>
        <p:txBody>
          <a:bodyPr anchor="t"/>
          <a:lstStyle>
            <a:lvl1pPr algn="l"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764704"/>
            <a:ext cx="5111750" cy="540060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916831"/>
            <a:ext cx="3008313" cy="424847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19744-537E-4F65-89DC-21C1FC7A8C7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PV204 - Authentication protocols</a:t>
            </a:r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052735"/>
            <a:ext cx="5486400" cy="3674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A52DF-66C9-4F47-86CF-D7E7AA0B1F1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PV204 - Authentication protocols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CRCS\2012_0178_Redesign_loga_a_JVS\PPT_prezentace\sablona\pracovni\normalni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503238" y="908720"/>
            <a:ext cx="82296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503238" y="1871663"/>
            <a:ext cx="82296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503238" y="6573838"/>
            <a:ext cx="396875" cy="284162"/>
          </a:xfrm>
          <a:prstGeom prst="rect">
            <a:avLst/>
          </a:prstGeom>
        </p:spPr>
        <p:txBody>
          <a:bodyPr lIns="0" tIns="0" rIns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EC21CA0-2CA7-47F4-B597-FCA32B78883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PV204 - Authentication protocols</a:t>
            </a:r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3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1E448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E4485"/>
        </a:buClr>
        <a:buSzPct val="100000"/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025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704975" indent="-2667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venda@fi.muni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ascremers/scyther/" TargetMode="External"/><Relationship Id="rId2" Type="http://schemas.openxmlformats.org/officeDocument/2006/relationships/hyperlink" Target="http://www.lsv.ens-cachan.fr/Software/spor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s.ox.ac.uk/people/cas.cremers/scyther/scyther-exercises.html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eee-security.org/TC/SP2015/papers-archived/6949a232.pdf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signal.org/blog/private-contact-discovery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hatsapp.com/security/WhatsApp-Security-Whitepaper.pdf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s://whispersystems.org/blog/advanced-ratcheting/" TargetMode="External"/><Relationship Id="rId2" Type="http://schemas.openxmlformats.org/officeDocument/2006/relationships/hyperlink" Target="http://blog.cryptographyengineering.com/2014/07/noodling-about-im-protocols.html" TargetMode="Externa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>
          <a:xfrm>
            <a:off x="503238" y="476250"/>
            <a:ext cx="5754687" cy="1873250"/>
          </a:xfrm>
        </p:spPr>
        <p:txBody>
          <a:bodyPr>
            <a:normAutofit/>
          </a:bodyPr>
          <a:lstStyle/>
          <a:p>
            <a:pPr algn="ctr"/>
            <a:r>
              <a:rPr lang="en-US" altLang="en-US" dirty="0"/>
              <a:t>PV204 Security technologies</a:t>
            </a:r>
            <a:endParaRPr lang="cs-CZ" dirty="0"/>
          </a:p>
        </p:txBody>
      </p:sp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>
          <a:xfrm>
            <a:off x="503238" y="3284538"/>
            <a:ext cx="8173218" cy="1081087"/>
          </a:xfrm>
        </p:spPr>
        <p:txBody>
          <a:bodyPr>
            <a:normAutofit/>
          </a:bodyPr>
          <a:lstStyle/>
          <a:p>
            <a:r>
              <a:rPr lang="en-US" dirty="0"/>
              <a:t>Key Establishment Protocols</a:t>
            </a:r>
            <a:endParaRPr lang="en-GB" dirty="0"/>
          </a:p>
        </p:txBody>
      </p:sp>
      <p:sp>
        <p:nvSpPr>
          <p:cNvPr id="3076" name="Zástupný symbol pro text 3"/>
          <p:cNvSpPr>
            <a:spLocks noGrp="1"/>
          </p:cNvSpPr>
          <p:nvPr>
            <p:ph type="body" idx="10"/>
          </p:nvPr>
        </p:nvSpPr>
        <p:spPr>
          <a:xfrm>
            <a:off x="503238" y="5254625"/>
            <a:ext cx="6229002" cy="863600"/>
          </a:xfrm>
        </p:spPr>
        <p:txBody>
          <a:bodyPr/>
          <a:lstStyle/>
          <a:p>
            <a:r>
              <a:rPr lang="en-US" dirty="0" err="1"/>
              <a:t>Petr</a:t>
            </a:r>
            <a:r>
              <a:rPr lang="en-US" dirty="0"/>
              <a:t> </a:t>
            </a:r>
            <a:r>
              <a:rPr lang="cs-CZ" dirty="0"/>
              <a:t>Švenda</a:t>
            </a:r>
            <a:r>
              <a:rPr lang="en-US" dirty="0"/>
              <a:t> </a:t>
            </a:r>
            <a:r>
              <a:rPr lang="cs-CZ" dirty="0">
                <a:hlinkClick r:id="rId3"/>
              </a:rPr>
              <a:t>svenda</a:t>
            </a:r>
            <a:r>
              <a:rPr lang="en-US" dirty="0">
                <a:hlinkClick r:id="rId3"/>
              </a:rPr>
              <a:t>@fi.muni.cz</a:t>
            </a:r>
            <a:endParaRPr lang="en-US" dirty="0"/>
          </a:p>
          <a:p>
            <a:r>
              <a:rPr lang="en-US" dirty="0"/>
              <a:t>Faculty of Informatics, Masaryk University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Hierarchy of AUTH&amp;KE goals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pic>
        <p:nvPicPr>
          <p:cNvPr id="7170" name="Picture 2" descr="D:\Documents\Obrazky\keystablish_goa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6662733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39552" y="6156593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</a:rPr>
              <a:t>Protocols for Authentication and Key Establishment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 By Colin Boyd, Anish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Mathuria</a:t>
            </a:r>
            <a:endParaRPr lang="en-US" sz="1600" i="1" dirty="0">
              <a:solidFill>
                <a:schemeClr val="bg1">
                  <a:lumMod val="50000"/>
                </a:schemeClr>
              </a:solidFill>
            </a:endParaRPr>
          </a:p>
          <a:p>
            <a:endParaRPr lang="cs-CZ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3965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Entity authentication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533258" cy="4149725"/>
          </a:xfrm>
        </p:spPr>
        <p:txBody>
          <a:bodyPr/>
          <a:lstStyle/>
          <a:p>
            <a:r>
              <a:rPr lang="en-GB" dirty="0"/>
              <a:t>Entity = user, machine/device</a:t>
            </a:r>
          </a:p>
          <a:p>
            <a:r>
              <a:rPr lang="en-GB" dirty="0"/>
              <a:t>Something entity knows (password, key…)</a:t>
            </a:r>
          </a:p>
          <a:p>
            <a:r>
              <a:rPr lang="en-GB" dirty="0"/>
              <a:t>Something entity is (biometrics…)</a:t>
            </a:r>
          </a:p>
          <a:p>
            <a:r>
              <a:rPr lang="en-GB" dirty="0"/>
              <a:t>Something entity have (smartcard…)</a:t>
            </a:r>
          </a:p>
          <a:p>
            <a:r>
              <a:rPr lang="en-GB" dirty="0"/>
              <a:t>Multi-factor authentication</a:t>
            </a:r>
          </a:p>
          <a:p>
            <a:pPr lvl="1"/>
            <a:r>
              <a:rPr lang="en-GB" dirty="0"/>
              <a:t>More than one factor (password + smartcard)</a:t>
            </a:r>
          </a:p>
          <a:p>
            <a:pPr lvl="1"/>
            <a:r>
              <a:rPr lang="en-GB" dirty="0"/>
              <a:t>Aim to increase attacker’s cost to compromise multiple security layers (factors)</a:t>
            </a:r>
          </a:p>
          <a:p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163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 message components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Keys </a:t>
            </a:r>
          </a:p>
          <a:p>
            <a:pPr lvl="1"/>
            <a:r>
              <a:rPr lang="en-US" dirty="0"/>
              <a:t>Long-term keys </a:t>
            </a:r>
          </a:p>
          <a:p>
            <a:pPr lvl="1"/>
            <a:r>
              <a:rPr lang="en-US" dirty="0"/>
              <a:t>Session keys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Identifiers </a:t>
            </a:r>
          </a:p>
          <a:p>
            <a:pPr lvl="1"/>
            <a:r>
              <a:rPr lang="en-US" dirty="0"/>
              <a:t>Protocol principals (Alice, Bob…)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Nonce(s)</a:t>
            </a:r>
          </a:p>
          <a:p>
            <a:pPr lvl="1"/>
            <a:r>
              <a:rPr lang="en-US" dirty="0"/>
              <a:t>Random values, timestamps, counters</a:t>
            </a:r>
          </a:p>
          <a:p>
            <a:r>
              <a:rPr lang="en-US" dirty="0"/>
              <a:t>Components are combined by crypto mechanism(s)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886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Protocols and attacks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4014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models of adversary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Adversary controls the communication </a:t>
            </a:r>
          </a:p>
          <a:p>
            <a:pPr lvl="1"/>
            <a:r>
              <a:rPr lang="en-US" dirty="0"/>
              <a:t>Between all principals</a:t>
            </a:r>
          </a:p>
          <a:p>
            <a:pPr lvl="1"/>
            <a:r>
              <a:rPr lang="en-US" dirty="0"/>
              <a:t>Observe, alter, insert, delay or delete messages</a:t>
            </a:r>
          </a:p>
          <a:p>
            <a:r>
              <a:rPr lang="en-US" dirty="0"/>
              <a:t>Adversary can obtain session/long term keys </a:t>
            </a:r>
          </a:p>
          <a:p>
            <a:pPr lvl="1"/>
            <a:r>
              <a:rPr lang="en-US" dirty="0"/>
              <a:t>used in previous runs</a:t>
            </a:r>
          </a:p>
          <a:p>
            <a:r>
              <a:rPr lang="en-US" dirty="0"/>
              <a:t>Malicious insider </a:t>
            </a:r>
          </a:p>
          <a:p>
            <a:pPr lvl="1"/>
            <a:r>
              <a:rPr lang="en-US" dirty="0"/>
              <a:t>adversary is legitimate protocol principal</a:t>
            </a:r>
          </a:p>
          <a:p>
            <a:r>
              <a:rPr lang="en-US" dirty="0"/>
              <a:t>Attacker can obtain partial knowledge</a:t>
            </a:r>
          </a:p>
          <a:p>
            <a:pPr lvl="1"/>
            <a:r>
              <a:rPr lang="en-US" dirty="0"/>
              <a:t>Compromise or side-channels</a:t>
            </a:r>
          </a:p>
          <a:p>
            <a:r>
              <a:rPr lang="en-US" dirty="0"/>
              <a:t>…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924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Needham–Schroeder protocol: symmetric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Basis for Kerberos protocol (AUTH, KE), 1978</a:t>
            </a:r>
          </a:p>
          <a:p>
            <a:pPr lvl="1"/>
            <a:r>
              <a:rPr lang="en-GB" dirty="0"/>
              <a:t>Two-party protocol (A,B) + trusted server (S)</a:t>
            </a:r>
          </a:p>
          <a:p>
            <a:pPr lvl="1"/>
            <a:r>
              <a:rPr lang="en-GB" dirty="0"/>
              <a:t>Session key K</a:t>
            </a:r>
            <a:r>
              <a:rPr lang="en-GB" baseline="-25000" dirty="0"/>
              <a:t>AB</a:t>
            </a:r>
            <a:r>
              <a:rPr lang="en-GB" dirty="0"/>
              <a:t> generated by S and distributed to A together with part intended for B</a:t>
            </a:r>
          </a:p>
          <a:p>
            <a:pPr lvl="1"/>
            <a:r>
              <a:rPr lang="en-GB" dirty="0"/>
              <a:t>Parties A and B are authenticated via 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 </a:t>
            </a:r>
            <a:r>
              <a:rPr lang="en-GB" dirty="0">
                <a:sym typeface="Symbol" panose="05050102010706020507" pitchFamily="18" charset="2"/>
              </a:rPr>
              <a:t> S: A, B, N</a:t>
            </a:r>
            <a:r>
              <a:rPr lang="en-GB" baseline="-25000" dirty="0">
                <a:sym typeface="Symbol" panose="05050102010706020507" pitchFamily="18" charset="2"/>
              </a:rPr>
              <a:t>A</a:t>
            </a:r>
            <a:r>
              <a:rPr lang="en-GB" dirty="0">
                <a:sym typeface="Symbol" panose="05050102010706020507" pitchFamily="18" charset="2"/>
              </a:rPr>
              <a:t> </a:t>
            </a:r>
            <a:r>
              <a:rPr lang="en-GB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</a:t>
            </a:r>
            <a:r>
              <a:rPr lang="en-GB" dirty="0">
                <a:sym typeface="Symbol" panose="05050102010706020507" pitchFamily="18" charset="2"/>
              </a:rPr>
              <a:t>  A: {N</a:t>
            </a:r>
            <a:r>
              <a:rPr lang="en-GB" baseline="-25000" dirty="0">
                <a:sym typeface="Symbol" panose="05050102010706020507" pitchFamily="18" charset="2"/>
              </a:rPr>
              <a:t>A</a:t>
            </a:r>
            <a:r>
              <a:rPr lang="en-GB" dirty="0">
                <a:sym typeface="Symbol" panose="05050102010706020507" pitchFamily="18" charset="2"/>
              </a:rPr>
              <a:t>, K</a:t>
            </a:r>
            <a:r>
              <a:rPr lang="en-GB" baseline="-25000" dirty="0">
                <a:sym typeface="Symbol" panose="05050102010706020507" pitchFamily="18" charset="2"/>
              </a:rPr>
              <a:t>AB</a:t>
            </a:r>
            <a:r>
              <a:rPr lang="en-GB" dirty="0">
                <a:sym typeface="Symbol" panose="05050102010706020507" pitchFamily="18" charset="2"/>
              </a:rPr>
              <a:t>, B, {K</a:t>
            </a:r>
            <a:r>
              <a:rPr lang="en-GB" baseline="-25000" dirty="0">
                <a:sym typeface="Symbol" panose="05050102010706020507" pitchFamily="18" charset="2"/>
              </a:rPr>
              <a:t>AB</a:t>
            </a:r>
            <a:r>
              <a:rPr lang="en-GB" dirty="0">
                <a:sym typeface="Symbol" panose="05050102010706020507" pitchFamily="18" charset="2"/>
              </a:rPr>
              <a:t>, A}K</a:t>
            </a:r>
            <a:r>
              <a:rPr lang="en-GB" baseline="-25000" dirty="0">
                <a:sym typeface="Symbol" panose="05050102010706020507" pitchFamily="18" charset="2"/>
              </a:rPr>
              <a:t>BS</a:t>
            </a:r>
            <a:r>
              <a:rPr lang="en-GB" dirty="0">
                <a:sym typeface="Symbol" panose="05050102010706020507" pitchFamily="18" charset="2"/>
              </a:rPr>
              <a:t>}K</a:t>
            </a:r>
            <a:r>
              <a:rPr lang="en-GB" baseline="-25000" dirty="0">
                <a:sym typeface="Symbol" panose="05050102010706020507" pitchFamily="18" charset="2"/>
              </a:rPr>
              <a:t>AS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 </a:t>
            </a:r>
            <a:r>
              <a:rPr lang="en-GB" dirty="0">
                <a:sym typeface="Symbol" panose="05050102010706020507" pitchFamily="18" charset="2"/>
              </a:rPr>
              <a:t> B: {K</a:t>
            </a:r>
            <a:r>
              <a:rPr lang="en-GB" baseline="-25000" dirty="0">
                <a:sym typeface="Symbol" panose="05050102010706020507" pitchFamily="18" charset="2"/>
              </a:rPr>
              <a:t>AB</a:t>
            </a:r>
            <a:r>
              <a:rPr lang="en-GB" dirty="0">
                <a:sym typeface="Symbol" panose="05050102010706020507" pitchFamily="18" charset="2"/>
              </a:rPr>
              <a:t>, A}K</a:t>
            </a:r>
            <a:r>
              <a:rPr lang="en-GB" baseline="-25000" dirty="0">
                <a:sym typeface="Symbol" panose="05050102010706020507" pitchFamily="18" charset="2"/>
              </a:rPr>
              <a:t>BS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B </a:t>
            </a:r>
            <a:r>
              <a:rPr lang="en-GB" dirty="0">
                <a:sym typeface="Symbol" panose="05050102010706020507" pitchFamily="18" charset="2"/>
              </a:rPr>
              <a:t> A: {N</a:t>
            </a:r>
            <a:r>
              <a:rPr lang="en-GB" baseline="-25000" dirty="0">
                <a:sym typeface="Symbol" panose="05050102010706020507" pitchFamily="18" charset="2"/>
              </a:rPr>
              <a:t>B</a:t>
            </a:r>
            <a:r>
              <a:rPr lang="en-GB" dirty="0">
                <a:sym typeface="Symbol" panose="05050102010706020507" pitchFamily="18" charset="2"/>
              </a:rPr>
              <a:t>, A}K</a:t>
            </a:r>
            <a:r>
              <a:rPr lang="en-GB" baseline="-25000" dirty="0">
                <a:sym typeface="Symbol" panose="05050102010706020507" pitchFamily="18" charset="2"/>
              </a:rPr>
              <a:t>AB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 </a:t>
            </a:r>
            <a:r>
              <a:rPr lang="en-GB" dirty="0">
                <a:sym typeface="Symbol" panose="05050102010706020507" pitchFamily="18" charset="2"/>
              </a:rPr>
              <a:t> B: {N</a:t>
            </a:r>
            <a:r>
              <a:rPr lang="en-GB" baseline="-25000" dirty="0">
                <a:sym typeface="Symbol" panose="05050102010706020507" pitchFamily="18" charset="2"/>
              </a:rPr>
              <a:t>B </a:t>
            </a:r>
            <a:r>
              <a:rPr lang="en-GB" dirty="0">
                <a:sym typeface="Symbol" panose="05050102010706020507" pitchFamily="18" charset="2"/>
              </a:rPr>
              <a:t>- 1}K</a:t>
            </a:r>
            <a:r>
              <a:rPr lang="en-GB" baseline="-25000" dirty="0">
                <a:sym typeface="Symbol" panose="05050102010706020507" pitchFamily="18" charset="2"/>
              </a:rPr>
              <a:t>AB</a:t>
            </a:r>
          </a:p>
          <a:p>
            <a:endParaRPr lang="en-GB" baseline="-25000" dirty="0">
              <a:sym typeface="Symbol" panose="05050102010706020507" pitchFamily="18" charset="2"/>
            </a:endParaRPr>
          </a:p>
          <a:p>
            <a:endParaRPr lang="en-GB" baseline="-25000" dirty="0"/>
          </a:p>
          <a:p>
            <a:endParaRPr lang="en-GB" baseline="-2500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  <p:sp>
        <p:nvSpPr>
          <p:cNvPr id="6" name="Zaoblený obdélník 5"/>
          <p:cNvSpPr/>
          <p:nvPr/>
        </p:nvSpPr>
        <p:spPr>
          <a:xfrm>
            <a:off x="2123728" y="4869160"/>
            <a:ext cx="1944216" cy="576064"/>
          </a:xfrm>
          <a:prstGeom prst="roundRect">
            <a:avLst/>
          </a:prstGeom>
          <a:solidFill>
            <a:srgbClr val="C00000">
              <a:alpha val="29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ovéPole 6"/>
          <p:cNvSpPr txBox="1"/>
          <p:nvPr/>
        </p:nvSpPr>
        <p:spPr>
          <a:xfrm>
            <a:off x="4896120" y="5589506"/>
            <a:ext cx="3905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Can you spot problem?</a:t>
            </a:r>
            <a:endParaRPr lang="en-US" sz="2800" dirty="0"/>
          </a:p>
        </p:txBody>
      </p:sp>
      <p:pic>
        <p:nvPicPr>
          <p:cNvPr id="8" name="Picture 5" descr="D:\Documents\Obrazky\ques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772" y="5404822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6660232" y="3545721"/>
            <a:ext cx="2462534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/>
              <a:t>Which part ensures:</a:t>
            </a:r>
          </a:p>
          <a:p>
            <a:r>
              <a:rPr lang="en-GB" sz="2000" dirty="0"/>
              <a:t>Authentication</a:t>
            </a:r>
          </a:p>
          <a:p>
            <a:r>
              <a:rPr lang="en-GB" sz="2000" dirty="0"/>
              <a:t>Key confirmation</a:t>
            </a:r>
          </a:p>
          <a:p>
            <a:r>
              <a:rPr lang="en-GB" sz="2000" dirty="0"/>
              <a:t>Freshness</a:t>
            </a:r>
            <a:endParaRPr lang="en-US" sz="2000" dirty="0"/>
          </a:p>
        </p:txBody>
      </p:sp>
      <p:pic>
        <p:nvPicPr>
          <p:cNvPr id="10" name="Picture 5" descr="D:\Documents\Obrazky\ques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69" y="3946525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09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N-S symmetric: Problem?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Vulnerable to replay attack (Denning, Sacco, 1981)</a:t>
            </a:r>
          </a:p>
          <a:p>
            <a:r>
              <a:rPr lang="en-GB" dirty="0"/>
              <a:t>If an attacker compromised older K</a:t>
            </a:r>
            <a:r>
              <a:rPr lang="en-GB" baseline="-25000" dirty="0"/>
              <a:t>AB </a:t>
            </a:r>
            <a:r>
              <a:rPr lang="en-GB" dirty="0"/>
              <a:t>then </a:t>
            </a:r>
          </a:p>
          <a:p>
            <a:pPr lvl="1"/>
            <a:r>
              <a:rPr lang="en-GB" dirty="0">
                <a:sym typeface="Symbol" panose="05050102010706020507" pitchFamily="18" charset="2"/>
              </a:rPr>
              <a:t>{K</a:t>
            </a:r>
            <a:r>
              <a:rPr lang="en-GB" baseline="-25000" dirty="0">
                <a:sym typeface="Symbol" panose="05050102010706020507" pitchFamily="18" charset="2"/>
              </a:rPr>
              <a:t>AB</a:t>
            </a:r>
            <a:r>
              <a:rPr lang="en-GB" dirty="0">
                <a:sym typeface="Symbol" panose="05050102010706020507" pitchFamily="18" charset="2"/>
              </a:rPr>
              <a:t>, A}K</a:t>
            </a:r>
            <a:r>
              <a:rPr lang="en-GB" baseline="-25000" dirty="0">
                <a:sym typeface="Symbol" panose="05050102010706020507" pitchFamily="18" charset="2"/>
              </a:rPr>
              <a:t>BS </a:t>
            </a:r>
            <a:r>
              <a:rPr lang="en-GB" dirty="0">
                <a:sym typeface="Symbol" panose="05050102010706020507" pitchFamily="18" charset="2"/>
              </a:rPr>
              <a:t>can be replayed to B (step 3.)</a:t>
            </a:r>
          </a:p>
          <a:p>
            <a:pPr lvl="1"/>
            <a:r>
              <a:rPr lang="en-GB" dirty="0">
                <a:sym typeface="Symbol" panose="05050102010706020507" pitchFamily="18" charset="2"/>
              </a:rPr>
              <a:t>B will not be able to tell if </a:t>
            </a:r>
            <a:r>
              <a:rPr lang="en-GB" dirty="0"/>
              <a:t>K</a:t>
            </a:r>
            <a:r>
              <a:rPr lang="en-GB" baseline="-25000" dirty="0"/>
              <a:t>AB  </a:t>
            </a:r>
            <a:r>
              <a:rPr lang="en-GB" dirty="0"/>
              <a:t>is fresh</a:t>
            </a:r>
            <a:endParaRPr lang="en-GB" dirty="0">
              <a:sym typeface="Symbol" panose="05050102010706020507" pitchFamily="18" charset="2"/>
            </a:endParaRPr>
          </a:p>
          <a:p>
            <a:pPr lvl="1"/>
            <a:r>
              <a:rPr lang="en-GB" dirty="0">
                <a:sym typeface="Symbol" panose="05050102010706020507" pitchFamily="18" charset="2"/>
              </a:rPr>
              <a:t>Attacker will then impersonate A using old (replayed, compromised) key K</a:t>
            </a:r>
            <a:r>
              <a:rPr lang="en-GB" baseline="-25000" dirty="0">
                <a:sym typeface="Symbol" panose="05050102010706020507" pitchFamily="18" charset="2"/>
              </a:rPr>
              <a:t>AB</a:t>
            </a:r>
          </a:p>
          <a:p>
            <a:r>
              <a:rPr lang="en-GB" dirty="0">
                <a:sym typeface="Symbol" panose="05050102010706020507" pitchFamily="18" charset="2"/>
              </a:rPr>
              <a:t>Fixed by inclusion of nonce/timestamp </a:t>
            </a:r>
            <a:r>
              <a:rPr lang="en-GB" b="1" dirty="0">
                <a:sym typeface="Symbol" panose="05050102010706020507" pitchFamily="18" charset="2"/>
              </a:rPr>
              <a:t>N’</a:t>
            </a:r>
            <a:r>
              <a:rPr lang="en-GB" b="1" baseline="-25000" dirty="0">
                <a:sym typeface="Symbol" panose="05050102010706020507" pitchFamily="18" charset="2"/>
              </a:rPr>
              <a:t>B </a:t>
            </a:r>
            <a:r>
              <a:rPr lang="en-GB" dirty="0">
                <a:sym typeface="Symbol" panose="05050102010706020507" pitchFamily="18" charset="2"/>
              </a:rPr>
              <a:t>generated by B (two additional steps before step 1.)</a:t>
            </a:r>
          </a:p>
          <a:p>
            <a:pPr lvl="1"/>
            <a:r>
              <a:rPr lang="en-GB" dirty="0">
                <a:sym typeface="Symbol" panose="05050102010706020507" pitchFamily="18" charset="2"/>
              </a:rPr>
              <a:t>Bob can now check freshness of {K</a:t>
            </a:r>
            <a:r>
              <a:rPr lang="en-GB" baseline="-25000" dirty="0">
                <a:sym typeface="Symbol" panose="05050102010706020507" pitchFamily="18" charset="2"/>
              </a:rPr>
              <a:t>AB</a:t>
            </a:r>
            <a:r>
              <a:rPr lang="en-GB" dirty="0">
                <a:sym typeface="Symbol" panose="05050102010706020507" pitchFamily="18" charset="2"/>
              </a:rPr>
              <a:t>, A, </a:t>
            </a:r>
            <a:r>
              <a:rPr lang="en-GB" b="1" dirty="0">
                <a:sym typeface="Symbol" panose="05050102010706020507" pitchFamily="18" charset="2"/>
              </a:rPr>
              <a:t>N’</a:t>
            </a:r>
            <a:r>
              <a:rPr lang="en-GB" b="1" baseline="-25000" dirty="0">
                <a:sym typeface="Symbol" panose="05050102010706020507" pitchFamily="18" charset="2"/>
              </a:rPr>
              <a:t>B</a:t>
            </a:r>
            <a:r>
              <a:rPr lang="en-GB" dirty="0">
                <a:sym typeface="Symbol" panose="05050102010706020507" pitchFamily="18" charset="2"/>
              </a:rPr>
              <a:t>}K</a:t>
            </a:r>
            <a:r>
              <a:rPr lang="en-GB" baseline="-25000" dirty="0">
                <a:sym typeface="Symbol" panose="05050102010706020507" pitchFamily="18" charset="2"/>
              </a:rPr>
              <a:t>BS </a:t>
            </a:r>
            <a:endParaRPr lang="en-GB" dirty="0">
              <a:sym typeface="Symbol" panose="05050102010706020507" pitchFamily="18" charset="2"/>
            </a:endParaRPr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96740" y="5890629"/>
            <a:ext cx="823975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dirty="0"/>
              <a:t>What is required attacker model to perform the attack?</a:t>
            </a:r>
            <a:endParaRPr lang="en-US" sz="2600" dirty="0"/>
          </a:p>
        </p:txBody>
      </p:sp>
      <p:pic>
        <p:nvPicPr>
          <p:cNvPr id="6" name="Picture 5" descr="D:\Documents\Obrazky\ques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92" y="5705945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143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required attacker model?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Able to capture valid communication (</a:t>
            </a:r>
            <a:r>
              <a:rPr lang="en-GB" dirty="0">
                <a:sym typeface="Symbol" panose="05050102010706020507" pitchFamily="18" charset="2"/>
              </a:rPr>
              <a:t>{K</a:t>
            </a:r>
            <a:r>
              <a:rPr lang="en-GB" baseline="-25000" dirty="0">
                <a:sym typeface="Symbol" panose="05050102010706020507" pitchFamily="18" charset="2"/>
              </a:rPr>
              <a:t>AB</a:t>
            </a:r>
            <a:r>
              <a:rPr lang="en-GB" dirty="0">
                <a:sym typeface="Symbol" panose="05050102010706020507" pitchFamily="18" charset="2"/>
              </a:rPr>
              <a:t>, A}K</a:t>
            </a:r>
            <a:r>
              <a:rPr lang="en-GB" baseline="-25000" dirty="0">
                <a:sym typeface="Symbol" panose="05050102010706020507" pitchFamily="18" charset="2"/>
              </a:rPr>
              <a:t>BS</a:t>
            </a:r>
            <a:r>
              <a:rPr lang="en-GB" dirty="0"/>
              <a:t>)</a:t>
            </a:r>
          </a:p>
          <a:p>
            <a:r>
              <a:rPr lang="en-GB" dirty="0"/>
              <a:t>Able to compromise older </a:t>
            </a:r>
            <a:r>
              <a:rPr lang="en-GB" dirty="0">
                <a:sym typeface="Symbol" panose="05050102010706020507" pitchFamily="18" charset="2"/>
              </a:rPr>
              <a:t>K</a:t>
            </a:r>
            <a:r>
              <a:rPr lang="en-GB" baseline="-25000" dirty="0">
                <a:sym typeface="Symbol" panose="05050102010706020507" pitchFamily="18" charset="2"/>
              </a:rPr>
              <a:t>AB</a:t>
            </a:r>
            <a:endParaRPr lang="en-GB" dirty="0"/>
          </a:p>
          <a:p>
            <a:r>
              <a:rPr lang="en-GB" dirty="0"/>
              <a:t>Actively communicate with B (reply (</a:t>
            </a:r>
            <a:r>
              <a:rPr lang="en-GB" dirty="0">
                <a:sym typeface="Symbol" panose="05050102010706020507" pitchFamily="18" charset="2"/>
              </a:rPr>
              <a:t>{K</a:t>
            </a:r>
            <a:r>
              <a:rPr lang="en-GB" baseline="-25000" dirty="0">
                <a:sym typeface="Symbol" panose="05050102010706020507" pitchFamily="18" charset="2"/>
              </a:rPr>
              <a:t>AB</a:t>
            </a:r>
            <a:r>
              <a:rPr lang="en-GB" dirty="0">
                <a:sym typeface="Symbol" panose="05050102010706020507" pitchFamily="18" charset="2"/>
              </a:rPr>
              <a:t>, A}K</a:t>
            </a:r>
            <a:r>
              <a:rPr lang="en-GB" baseline="-25000" dirty="0">
                <a:sym typeface="Symbol" panose="05050102010706020507" pitchFamily="18" charset="2"/>
              </a:rPr>
              <a:t>BS</a:t>
            </a:r>
            <a:r>
              <a:rPr lang="en-GB" dirty="0"/>
              <a:t>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2197576" y="5067281"/>
            <a:ext cx="6336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But is an assumption of compromise </a:t>
            </a:r>
          </a:p>
          <a:p>
            <a:pPr algn="ctr"/>
            <a:r>
              <a:rPr lang="en-GB" sz="2800" dirty="0"/>
              <a:t>of old key realistic?</a:t>
            </a:r>
            <a:endParaRPr lang="en-US" sz="2800" dirty="0"/>
          </a:p>
        </p:txBody>
      </p:sp>
      <p:pic>
        <p:nvPicPr>
          <p:cNvPr id="9" name="Picture 5" descr="D:\Documents\Obrazky\ques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314" y="5175360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18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How (not) to reason about potential compromise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NO</a:t>
            </a:r>
            <a:r>
              <a:rPr lang="en-GB" dirty="0"/>
              <a:t>: all my (many) keys are in secure hardware and therefore I’m secure (no compromise possible)</a:t>
            </a:r>
          </a:p>
          <a:p>
            <a:pPr lvl="1"/>
            <a:r>
              <a:rPr lang="en-GB" dirty="0"/>
              <a:t>Nothing like perfect security exists</a:t>
            </a:r>
          </a:p>
          <a:p>
            <a:endParaRPr lang="en-GB" dirty="0"/>
          </a:p>
          <a:p>
            <a:r>
              <a:rPr lang="en-GB" dirty="0">
                <a:solidFill>
                  <a:srgbClr val="00B050"/>
                </a:solidFill>
              </a:rPr>
              <a:t>YES</a:t>
            </a:r>
            <a:r>
              <a:rPr lang="en-GB" dirty="0"/>
              <a:t>: assume compromise and evaluate</a:t>
            </a:r>
            <a:r>
              <a:rPr lang="cs-CZ" dirty="0"/>
              <a:t> </a:t>
            </a:r>
            <a:r>
              <a:rPr lang="en-GB" dirty="0"/>
              <a:t>impact</a:t>
            </a:r>
          </a:p>
          <a:p>
            <a:pPr lvl="1"/>
            <a:r>
              <a:rPr lang="en-GB" dirty="0"/>
              <a:t>Where are sensitive keys</a:t>
            </a:r>
          </a:p>
          <a:p>
            <a:pPr lvl="1"/>
            <a:r>
              <a:rPr lang="en-GB" dirty="0"/>
              <a:t>How hard is to compromise them</a:t>
            </a:r>
          </a:p>
          <a:p>
            <a:pPr lvl="1"/>
            <a:r>
              <a:rPr lang="en-GB" dirty="0"/>
              <a:t>What will be the impact of the compromise</a:t>
            </a:r>
          </a:p>
          <a:p>
            <a:pPr lvl="1"/>
            <a:r>
              <a:rPr lang="en-GB" dirty="0"/>
              <a:t>Can I limit number/exposure of keys? For what price?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868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key is compromised?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Prevention, detection (hard), reaction</a:t>
            </a:r>
            <a:endParaRPr lang="en-US" sz="2000" dirty="0"/>
          </a:p>
          <a:p>
            <a:r>
              <a:rPr lang="en-US" sz="2400" dirty="0"/>
              <a:t>Prevention of compromise</a:t>
            </a:r>
          </a:p>
          <a:p>
            <a:pPr lvl="1"/>
            <a:r>
              <a:rPr lang="en-US" sz="2000" dirty="0"/>
              <a:t>Limit usage of a key</a:t>
            </a:r>
          </a:p>
          <a:p>
            <a:pPr lvl="2"/>
            <a:r>
              <a:rPr lang="en-US" sz="2000" dirty="0"/>
              <a:t>master key </a:t>
            </a:r>
            <a:r>
              <a:rPr lang="en-US" sz="2000" dirty="0">
                <a:sym typeface="Symbol" panose="05050102010706020507" pitchFamily="18" charset="2"/>
              </a:rPr>
              <a:t></a:t>
            </a:r>
            <a:r>
              <a:rPr lang="en-US" sz="2000" dirty="0"/>
              <a:t> session keys</a:t>
            </a:r>
          </a:p>
          <a:p>
            <a:pPr lvl="2"/>
            <a:r>
              <a:rPr lang="en-US" sz="2000" dirty="0"/>
              <a:t>Use PKI instead of many symmetric keys in trusted terminals</a:t>
            </a:r>
          </a:p>
          <a:p>
            <a:pPr lvl="1"/>
            <a:r>
              <a:rPr lang="en-US" sz="2000" dirty="0"/>
              <a:t>Limit key availability</a:t>
            </a:r>
          </a:p>
          <a:p>
            <a:pPr lvl="2"/>
            <a:r>
              <a:rPr lang="en-US" sz="2000" dirty="0"/>
              <a:t>Erase after use, no/limited copy in memory, trusted element</a:t>
            </a:r>
          </a:p>
          <a:p>
            <a:pPr lvl="1"/>
            <a:r>
              <a:rPr lang="en-US" sz="2000" dirty="0"/>
              <a:t>Limited-time usefulness of keys (key update)</a:t>
            </a:r>
          </a:p>
          <a:p>
            <a:pPr lvl="2"/>
            <a:r>
              <a:rPr lang="en-US" sz="2000" dirty="0"/>
              <a:t>(Perfect) forward secrecy: messages sent before is secure</a:t>
            </a:r>
            <a:endParaRPr lang="cs-CZ" sz="2000" dirty="0"/>
          </a:p>
          <a:p>
            <a:r>
              <a:rPr lang="en-US" sz="2400" dirty="0"/>
              <a:t>Reaction on compromise</a:t>
            </a:r>
          </a:p>
          <a:p>
            <a:pPr lvl="1"/>
            <a:r>
              <a:rPr lang="en-US" sz="2000" dirty="0"/>
              <a:t>stop using key, update and let know (revocation)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3744416" cy="285750"/>
          </a:xfrm>
        </p:spPr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047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Authentication and key exchange protocols</a:t>
            </a:r>
          </a:p>
          <a:p>
            <a:r>
              <a:rPr lang="en-GB" dirty="0"/>
              <a:t>Problems and design principles</a:t>
            </a:r>
          </a:p>
          <a:p>
            <a:r>
              <a:rPr lang="en-GB" dirty="0"/>
              <a:t>Authentication protocols in electronic passports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715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D:\Documents\Obrazky\ques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672" y="3524534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/>
              <a:t>Needham–Schroeder protocol: asymmetric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Simple asymmetric AUTH &amp; KE protocol</a:t>
            </a:r>
          </a:p>
          <a:p>
            <a:r>
              <a:rPr lang="en-GB" dirty="0"/>
              <a:t>Designed by R. Needham and M. Schroeder (1978)</a:t>
            </a:r>
          </a:p>
          <a:p>
            <a:pPr lvl="1"/>
            <a:r>
              <a:rPr lang="en-GB" dirty="0"/>
              <a:t>(below is simplified version without PKI server S)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 </a:t>
            </a:r>
            <a:r>
              <a:rPr lang="en-GB" dirty="0">
                <a:sym typeface="Symbol" panose="05050102010706020507" pitchFamily="18" charset="2"/>
              </a:rPr>
              <a:t></a:t>
            </a:r>
            <a:r>
              <a:rPr lang="en-GB" dirty="0"/>
              <a:t> B: {A, N</a:t>
            </a:r>
            <a:r>
              <a:rPr lang="en-GB" baseline="-25000" dirty="0"/>
              <a:t>A</a:t>
            </a:r>
            <a:r>
              <a:rPr lang="en-GB" dirty="0"/>
              <a:t>}PK</a:t>
            </a:r>
            <a:r>
              <a:rPr lang="en-GB" baseline="-25000" dirty="0"/>
              <a:t>B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B </a:t>
            </a:r>
            <a:r>
              <a:rPr lang="en-GB" dirty="0">
                <a:sym typeface="Symbol" panose="05050102010706020507" pitchFamily="18" charset="2"/>
              </a:rPr>
              <a:t></a:t>
            </a:r>
            <a:r>
              <a:rPr lang="en-GB" dirty="0"/>
              <a:t> A: {N</a:t>
            </a:r>
            <a:r>
              <a:rPr lang="en-GB" baseline="-25000" dirty="0"/>
              <a:t>A</a:t>
            </a:r>
            <a:r>
              <a:rPr lang="en-GB" dirty="0"/>
              <a:t>, N</a:t>
            </a:r>
            <a:r>
              <a:rPr lang="en-GB" baseline="-25000" dirty="0"/>
              <a:t>B</a:t>
            </a:r>
            <a:r>
              <a:rPr lang="en-GB" dirty="0"/>
              <a:t>}PK</a:t>
            </a:r>
            <a:r>
              <a:rPr lang="en-GB" baseline="-25000" dirty="0"/>
              <a:t>A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 </a:t>
            </a:r>
            <a:r>
              <a:rPr lang="en-GB" dirty="0">
                <a:sym typeface="Symbol" panose="05050102010706020507" pitchFamily="18" charset="2"/>
              </a:rPr>
              <a:t> </a:t>
            </a:r>
            <a:r>
              <a:rPr lang="en-GB" dirty="0"/>
              <a:t>B: {N</a:t>
            </a:r>
            <a:r>
              <a:rPr lang="en-GB" baseline="-25000" dirty="0"/>
              <a:t>B</a:t>
            </a:r>
            <a:r>
              <a:rPr lang="en-GB" dirty="0"/>
              <a:t>}PK</a:t>
            </a:r>
            <a:r>
              <a:rPr lang="en-GB" baseline="-25000" dirty="0"/>
              <a:t>B</a:t>
            </a:r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398252" y="4810509"/>
            <a:ext cx="45047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Can you spot the problem?</a:t>
            </a:r>
            <a:endParaRPr lang="en-US" sz="2800" dirty="0"/>
          </a:p>
        </p:txBody>
      </p:sp>
      <p:pic>
        <p:nvPicPr>
          <p:cNvPr id="6" name="Picture 5" descr="D:\Documents\Obrazky\ques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625825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20</a:t>
            </a:fld>
            <a:endParaRPr lang="cs-CZ" dirty="0"/>
          </a:p>
        </p:txBody>
      </p:sp>
      <p:sp>
        <p:nvSpPr>
          <p:cNvPr id="8" name="Zaoblený obdélník 7"/>
          <p:cNvSpPr/>
          <p:nvPr/>
        </p:nvSpPr>
        <p:spPr>
          <a:xfrm>
            <a:off x="2061245" y="3736082"/>
            <a:ext cx="2202516" cy="576064"/>
          </a:xfrm>
          <a:prstGeom prst="roundRect">
            <a:avLst/>
          </a:prstGeom>
          <a:solidFill>
            <a:srgbClr val="C00000">
              <a:alpha val="29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ovéPole 8"/>
          <p:cNvSpPr txBox="1"/>
          <p:nvPr/>
        </p:nvSpPr>
        <p:spPr>
          <a:xfrm>
            <a:off x="6326435" y="3257689"/>
            <a:ext cx="2462534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/>
              <a:t>Which part ensures:</a:t>
            </a:r>
          </a:p>
          <a:p>
            <a:r>
              <a:rPr lang="en-GB" sz="2000" dirty="0"/>
              <a:t>Authentication</a:t>
            </a:r>
          </a:p>
          <a:p>
            <a:r>
              <a:rPr lang="en-GB" sz="2000" dirty="0"/>
              <a:t>Freshness</a:t>
            </a:r>
          </a:p>
          <a:p>
            <a:r>
              <a:rPr lang="en-GB" sz="2000" dirty="0"/>
              <a:t>Key establishment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2045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N-S asymmetric: Problem?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Discovered by G. Lowe 17 years after using formal verification method/tool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pic>
        <p:nvPicPr>
          <p:cNvPr id="5" name="Zástupný symbol pro obsa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406" y="1725802"/>
            <a:ext cx="8387432" cy="360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070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Formal verification of protocols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539552" y="1844824"/>
            <a:ext cx="3956248" cy="4281339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Negatives</a:t>
            </a:r>
          </a:p>
          <a:p>
            <a:r>
              <a:rPr lang="en-GB" sz="2400" dirty="0"/>
              <a:t>Specific attacker model</a:t>
            </a:r>
          </a:p>
          <a:p>
            <a:pPr lvl="1"/>
            <a:r>
              <a:rPr lang="en-GB" sz="2000" dirty="0"/>
              <a:t>Different attacker (e.g., side-channels) =&gt; attack possible</a:t>
            </a:r>
          </a:p>
          <a:p>
            <a:r>
              <a:rPr lang="en-GB" sz="2400" dirty="0"/>
              <a:t>Assumes perfect crypto-primitives </a:t>
            </a:r>
          </a:p>
          <a:p>
            <a:r>
              <a:rPr lang="en-GB" sz="2400" dirty="0"/>
              <a:t>Sensitive to precise specification</a:t>
            </a:r>
          </a:p>
          <a:p>
            <a:r>
              <a:rPr lang="en-GB" sz="2400" dirty="0"/>
              <a:t>Hard to express real-world complex protocols </a:t>
            </a:r>
          </a:p>
          <a:p>
            <a:pPr lvl="1"/>
            <a:r>
              <a:rPr lang="en-GB" sz="2000" dirty="0"/>
              <a:t>Search space too large</a:t>
            </a:r>
          </a:p>
          <a:p>
            <a:endParaRPr lang="en-GB" sz="2400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4683752" y="1844824"/>
            <a:ext cx="4244280" cy="4281339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solidFill>
                  <a:schemeClr val="accent3">
                    <a:lumMod val="50000"/>
                  </a:schemeClr>
                </a:solidFill>
              </a:rPr>
              <a:t>Positives</a:t>
            </a:r>
          </a:p>
          <a:p>
            <a:r>
              <a:rPr lang="en-GB" sz="2400" dirty="0"/>
              <a:t>Automated process</a:t>
            </a:r>
          </a:p>
          <a:p>
            <a:r>
              <a:rPr lang="en-GB" sz="2400" dirty="0"/>
              <a:t>Prevents basic and some advanced design flaws</a:t>
            </a:r>
          </a:p>
          <a:p>
            <a:r>
              <a:rPr lang="en-GB" sz="2400" dirty="0"/>
              <a:t>Favours simple solutions</a:t>
            </a:r>
          </a:p>
          <a:p>
            <a:pPr lvl="1"/>
            <a:r>
              <a:rPr lang="en-GB" sz="2000" dirty="0"/>
              <a:t>Complexity is enemy of security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400875" y="4797152"/>
            <a:ext cx="34820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Is formal verification </a:t>
            </a:r>
          </a:p>
          <a:p>
            <a:pPr algn="ctr"/>
            <a:r>
              <a:rPr lang="en-GB" sz="2800" dirty="0"/>
              <a:t>panacea?</a:t>
            </a:r>
            <a:endParaRPr lang="en-US" sz="2800" dirty="0"/>
          </a:p>
        </p:txBody>
      </p:sp>
      <p:pic>
        <p:nvPicPr>
          <p:cNvPr id="9" name="Picture 5" descr="D:\Documents\Obrazky\ques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527" y="4612468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5B1D15-C9BD-4600-93F2-E833C6F24BAE}" type="slidenum">
              <a:rPr lang="cs-CZ" smtClean="0"/>
              <a:pPr>
                <a:defRPr/>
              </a:pPr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557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Security Protocols Open Repository</a:t>
            </a:r>
          </a:p>
          <a:p>
            <a:pPr lvl="1"/>
            <a:r>
              <a:rPr lang="en-GB" dirty="0">
                <a:hlinkClick r:id="rId2"/>
              </a:rPr>
              <a:t>http://www.lsv.ens-cachan.fr/Software/spore/</a:t>
            </a:r>
            <a:endParaRPr lang="en-GB" dirty="0"/>
          </a:p>
          <a:p>
            <a:r>
              <a:rPr lang="en-GB" dirty="0"/>
              <a:t>C. Cremer, </a:t>
            </a:r>
            <a:r>
              <a:rPr lang="en-GB" dirty="0" err="1"/>
              <a:t>Scyther</a:t>
            </a:r>
            <a:r>
              <a:rPr lang="en-GB" dirty="0"/>
              <a:t> tool</a:t>
            </a:r>
          </a:p>
          <a:p>
            <a:pPr lvl="1"/>
            <a:r>
              <a:rPr lang="en-GB" dirty="0">
                <a:hlinkClick r:id="rId3"/>
              </a:rPr>
              <a:t>https://github.com/cascremers/scyther/</a:t>
            </a:r>
            <a:endParaRPr lang="en-GB" dirty="0"/>
          </a:p>
          <a:p>
            <a:r>
              <a:rPr lang="en-GB" dirty="0" err="1"/>
              <a:t>Cas</a:t>
            </a:r>
            <a:r>
              <a:rPr lang="en-GB" dirty="0"/>
              <a:t> Cremer’s exercise sheet</a:t>
            </a:r>
          </a:p>
          <a:p>
            <a:pPr lvl="1"/>
            <a:r>
              <a:rPr lang="en-GB" dirty="0">
                <a:hlinkClick r:id="rId4"/>
              </a:rPr>
              <a:t>https://www.cs.ox.ac.uk/people/cas.cremers/scyther/scyther-exercises.html</a:t>
            </a:r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56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N-S asymmetric: Fix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Fixed by addition of B’s identity into second step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 </a:t>
            </a:r>
            <a:r>
              <a:rPr lang="en-GB" dirty="0">
                <a:sym typeface="Symbol" panose="05050102010706020507" pitchFamily="18" charset="2"/>
              </a:rPr>
              <a:t></a:t>
            </a:r>
            <a:r>
              <a:rPr lang="en-GB" dirty="0"/>
              <a:t> B: {A, N</a:t>
            </a:r>
            <a:r>
              <a:rPr lang="en-GB" baseline="-25000" dirty="0"/>
              <a:t>A</a:t>
            </a:r>
            <a:r>
              <a:rPr lang="en-GB" dirty="0"/>
              <a:t>}PK</a:t>
            </a:r>
            <a:r>
              <a:rPr lang="en-GB" baseline="-25000" dirty="0"/>
              <a:t>(B)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B </a:t>
            </a:r>
            <a:r>
              <a:rPr lang="en-GB" dirty="0">
                <a:sym typeface="Symbol" panose="05050102010706020507" pitchFamily="18" charset="2"/>
              </a:rPr>
              <a:t></a:t>
            </a:r>
            <a:r>
              <a:rPr lang="en-GB" dirty="0"/>
              <a:t> A: {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B</a:t>
            </a:r>
            <a:r>
              <a:rPr lang="en-GB" dirty="0"/>
              <a:t>, N</a:t>
            </a:r>
            <a:r>
              <a:rPr lang="en-GB" baseline="-25000" dirty="0"/>
              <a:t>A</a:t>
            </a:r>
            <a:r>
              <a:rPr lang="en-GB" dirty="0"/>
              <a:t>, N</a:t>
            </a:r>
            <a:r>
              <a:rPr lang="en-GB" baseline="-25000" dirty="0"/>
              <a:t>B</a:t>
            </a:r>
            <a:r>
              <a:rPr lang="en-GB" dirty="0"/>
              <a:t>}PK</a:t>
            </a:r>
            <a:r>
              <a:rPr lang="en-GB" baseline="-25000" dirty="0"/>
              <a:t>(A)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 </a:t>
            </a:r>
            <a:r>
              <a:rPr lang="en-GB" dirty="0">
                <a:sym typeface="Symbol" panose="05050102010706020507" pitchFamily="18" charset="2"/>
              </a:rPr>
              <a:t> </a:t>
            </a:r>
            <a:r>
              <a:rPr lang="en-GB" dirty="0"/>
              <a:t>B: {N</a:t>
            </a:r>
            <a:r>
              <a:rPr lang="en-GB" baseline="-25000" dirty="0"/>
              <a:t>B</a:t>
            </a:r>
            <a:r>
              <a:rPr lang="en-GB" dirty="0"/>
              <a:t>}PK</a:t>
            </a:r>
            <a:r>
              <a:rPr lang="en-GB" baseline="-25000" dirty="0"/>
              <a:t>(B)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31136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Key establishment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25</a:t>
            </a:fld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775F695-C2FF-4866-873C-ACBE6A685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702426"/>
            <a:ext cx="6588224" cy="3868971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C18E3FE1-2727-4B62-93D8-059824456BDB}"/>
              </a:ext>
            </a:extLst>
          </p:cNvPr>
          <p:cNvSpPr/>
          <p:nvPr/>
        </p:nvSpPr>
        <p:spPr>
          <a:xfrm>
            <a:off x="2339752" y="1947896"/>
            <a:ext cx="6804248" cy="2582556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0859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Methods for key establishment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533258" cy="41497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Derive from pre-shared secret (KDF)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Establish with help of trusted party (Kerberos, PKI)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Establish over insecure channel (</a:t>
            </a:r>
            <a:r>
              <a:rPr lang="en-GB" dirty="0" err="1"/>
              <a:t>Diffie</a:t>
            </a:r>
            <a:r>
              <a:rPr lang="en-GB" dirty="0"/>
              <a:t>-Hellman)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Establish over other (secure) channel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Establish over non-</a:t>
            </a:r>
            <a:r>
              <a:rPr lang="en-GB" dirty="0" err="1"/>
              <a:t>eavesdropable</a:t>
            </a:r>
            <a:r>
              <a:rPr lang="en-GB" dirty="0"/>
              <a:t> channel (BB84)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…</a:t>
            </a:r>
          </a:p>
          <a:p>
            <a:pPr marL="819150" lvl="1" indent="-457200">
              <a:buFont typeface="+mj-lt"/>
              <a:buAutoNum type="arabicPeriod"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450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Methods for key confirmation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533258" cy="4149725"/>
          </a:xfrm>
        </p:spPr>
        <p:txBody>
          <a:bodyPr/>
          <a:lstStyle/>
          <a:p>
            <a:r>
              <a:rPr lang="en-GB" dirty="0"/>
              <a:t>Goal: ensure that parties use same key value(s)</a:t>
            </a:r>
          </a:p>
          <a:p>
            <a:r>
              <a:rPr lang="en-GB" dirty="0">
                <a:solidFill>
                  <a:srgbClr val="0070C0"/>
                </a:solidFill>
              </a:rPr>
              <a:t>Implicit confirmation </a:t>
            </a:r>
            <a:r>
              <a:rPr lang="en-GB" dirty="0"/>
              <a:t>by use of valid key</a:t>
            </a:r>
          </a:p>
          <a:p>
            <a:pPr lvl="1"/>
            <a:r>
              <a:rPr lang="en-GB" dirty="0"/>
              <a:t>E.g., MAC by session key on future message is valid</a:t>
            </a:r>
          </a:p>
          <a:p>
            <a:r>
              <a:rPr lang="en-GB" dirty="0">
                <a:solidFill>
                  <a:srgbClr val="0070C0"/>
                </a:solidFill>
              </a:rPr>
              <a:t>Explicit confirmation </a:t>
            </a:r>
            <a:r>
              <a:rPr lang="en-GB" dirty="0"/>
              <a:t>by challenge-response</a:t>
            </a:r>
          </a:p>
          <a:p>
            <a:pPr lvl="1"/>
            <a:r>
              <a:rPr lang="en-GB" dirty="0"/>
              <a:t>Dedicated steps in protocol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56"/>
          <a:stretch/>
        </p:blipFill>
        <p:spPr>
          <a:xfrm>
            <a:off x="5169296" y="3861048"/>
            <a:ext cx="3867200" cy="2541831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27</a:t>
            </a:fld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74044" y="6265267"/>
            <a:ext cx="82699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65000"/>
                  </a:schemeClr>
                </a:solidFill>
              </a:rPr>
              <a:t>http://www.themccallums.org/nathaniel/2014/10/27/authenticated-key-exchange-with-speke-or-dh-eke/</a:t>
            </a:r>
          </a:p>
        </p:txBody>
      </p:sp>
    </p:spTree>
    <p:extLst>
      <p:ext uri="{BB962C8B-B14F-4D97-AF65-F5344CB8AC3E}">
        <p14:creationId xmlns:p14="http://schemas.microsoft.com/office/powerpoint/2010/main" val="403327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Diffie</a:t>
            </a:r>
            <a:r>
              <a:rPr lang="en-GB" dirty="0"/>
              <a:t>-Hellman key exchange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4" y="1844824"/>
            <a:ext cx="8918147" cy="4320480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708232" y="6165304"/>
            <a:ext cx="82699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65000"/>
                  </a:schemeClr>
                </a:solidFill>
              </a:rPr>
              <a:t>http://www.themccallums.org/nathaniel/2014/10/27/authenticated-key-exchange-with-speke-or-dh-eke/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28</a:t>
            </a:fld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372200" y="774570"/>
            <a:ext cx="2462534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/>
              <a:t>Which part ensures:</a:t>
            </a:r>
          </a:p>
          <a:p>
            <a:r>
              <a:rPr lang="en-GB" sz="2000" dirty="0"/>
              <a:t>Key establishment</a:t>
            </a:r>
          </a:p>
          <a:p>
            <a:r>
              <a:rPr lang="en-GB" sz="2000" dirty="0"/>
              <a:t>Key confirmation</a:t>
            </a:r>
          </a:p>
          <a:p>
            <a:r>
              <a:rPr lang="en-GB" sz="2000" dirty="0"/>
              <a:t>Authentication</a:t>
            </a:r>
            <a:endParaRPr lang="en-US" sz="2000" dirty="0"/>
          </a:p>
        </p:txBody>
      </p:sp>
      <p:pic>
        <p:nvPicPr>
          <p:cNvPr id="8" name="Picture 5" descr="D:\Documents\Obrazky\quest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030" y="1206602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4004B49D-B3C5-4299-8967-C2C90C4A42BD}"/>
              </a:ext>
            </a:extLst>
          </p:cNvPr>
          <p:cNvSpPr txBox="1"/>
          <p:nvPr/>
        </p:nvSpPr>
        <p:spPr>
          <a:xfrm>
            <a:off x="5878351" y="2802481"/>
            <a:ext cx="313085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92D050"/>
                </a:solidFill>
              </a:rPr>
              <a:t>Cyclic group with large order, </a:t>
            </a:r>
          </a:p>
          <a:p>
            <a:r>
              <a:rPr lang="en-GB" sz="1600" b="1" dirty="0">
                <a:solidFill>
                  <a:srgbClr val="92D050"/>
                </a:solidFill>
              </a:rPr>
              <a:t>generator g, large prime p</a:t>
            </a:r>
          </a:p>
        </p:txBody>
      </p:sp>
    </p:spTree>
    <p:extLst>
      <p:ext uri="{BB962C8B-B14F-4D97-AF65-F5344CB8AC3E}">
        <p14:creationId xmlns:p14="http://schemas.microsoft.com/office/powerpoint/2010/main" val="133859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0E9CA2-910F-49DB-8CF3-7A6E9635E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Diffie-Hellman in practice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1C1727A-2FAC-4664-9C7B-044ACA1D9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Be aware of particular p and g</a:t>
            </a:r>
          </a:p>
          <a:p>
            <a:pPr lvl="1"/>
            <a:r>
              <a:rPr lang="en-GB" sz="2000" dirty="0"/>
              <a:t>If group g is widely used up to 1024b then precomputation is possible (Logjam, CCS’15)</a:t>
            </a:r>
          </a:p>
          <a:p>
            <a:pPr lvl="2"/>
            <a:r>
              <a:rPr lang="en-GB" sz="2000" dirty="0"/>
              <a:t>Huge precomputation effort, but feasible for national agency </a:t>
            </a:r>
          </a:p>
          <a:p>
            <a:pPr lvl="2"/>
            <a:r>
              <a:rPr lang="en-GB" sz="2000" dirty="0"/>
              <a:t>Certain combination of g and p =&gt; fast discrete log to obtain A</a:t>
            </a:r>
          </a:p>
          <a:p>
            <a:pPr lvl="1"/>
            <a:r>
              <a:rPr lang="en-GB" sz="2000" dirty="0"/>
              <a:t>If p is really prime and g has larger order (Indiscrete logs, NDSS17)</a:t>
            </a:r>
          </a:p>
          <a:p>
            <a:pPr lvl="1"/>
            <a:endParaRPr lang="en-GB" sz="2000" dirty="0"/>
          </a:p>
          <a:p>
            <a:r>
              <a:rPr lang="en-GB" dirty="0"/>
              <a:t>Variant of DH based on elliptic curves used (ECDH)</a:t>
            </a:r>
          </a:p>
          <a:p>
            <a:pPr lvl="1"/>
            <a:r>
              <a:rPr lang="en-GB" dirty="0"/>
              <a:t>ECDH is preferred algorithm for TLS, </a:t>
            </a:r>
            <a:r>
              <a:rPr lang="en-GB" dirty="0" err="1"/>
              <a:t>ePassport</a:t>
            </a:r>
            <a:r>
              <a:rPr lang="en-GB" dirty="0"/>
              <a:t>…  </a:t>
            </a:r>
          </a:p>
          <a:p>
            <a:pPr lvl="1"/>
            <a:r>
              <a:rPr lang="en-GB" dirty="0"/>
              <a:t>ECDH is algorithm of choice for secure IM (Signal)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2400" dirty="0"/>
          </a:p>
          <a:p>
            <a:endParaRPr lang="en-GB" sz="2400" dirty="0"/>
          </a:p>
          <a:p>
            <a:pPr lvl="1"/>
            <a:endParaRPr lang="en-GB" sz="2000" dirty="0"/>
          </a:p>
          <a:p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0392F36-238E-4F2C-A09B-F553EDEF6E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29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5123C12-17BE-4DA5-941B-6A2D3E18C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901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EA4378B-8AFE-4FCA-81DB-3613C209B3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2F323FF-9B66-484D-855A-7B568A448B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4B780B5-1526-42B3-A5CE-239C58A14F3A}"/>
              </a:ext>
            </a:extLst>
          </p:cNvPr>
          <p:cNvSpPr txBox="1"/>
          <p:nvPr/>
        </p:nvSpPr>
        <p:spPr>
          <a:xfrm>
            <a:off x="3580069" y="997721"/>
            <a:ext cx="3401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Key Establishment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DEC15DF-9F64-41A5-92A8-8CA84E45F100}"/>
              </a:ext>
            </a:extLst>
          </p:cNvPr>
          <p:cNvSpPr txBox="1"/>
          <p:nvPr/>
        </p:nvSpPr>
        <p:spPr>
          <a:xfrm>
            <a:off x="2212836" y="2296315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Diffie-Hellman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B89BA22-28D9-43F5-A3A0-FA4BDC22AABB}"/>
              </a:ext>
            </a:extLst>
          </p:cNvPr>
          <p:cNvSpPr txBox="1"/>
          <p:nvPr/>
        </p:nvSpPr>
        <p:spPr>
          <a:xfrm>
            <a:off x="4214379" y="2296315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ECDH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FE2BDFA4-9716-4405-BB69-C069BFDD2D7A}"/>
              </a:ext>
            </a:extLst>
          </p:cNvPr>
          <p:cNvSpPr txBox="1"/>
          <p:nvPr/>
        </p:nvSpPr>
        <p:spPr>
          <a:xfrm>
            <a:off x="45396" y="3428120"/>
            <a:ext cx="2890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Perfect Forward Secrecy</a:t>
            </a:r>
          </a:p>
          <a:p>
            <a:r>
              <a:rPr lang="en-GB" b="1" dirty="0"/>
              <a:t>Future Secrecy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B683977-6D03-4BCE-A78D-C6A721C6A614}"/>
              </a:ext>
            </a:extLst>
          </p:cNvPr>
          <p:cNvSpPr txBox="1"/>
          <p:nvPr/>
        </p:nvSpPr>
        <p:spPr>
          <a:xfrm>
            <a:off x="3580069" y="3428120"/>
            <a:ext cx="2916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Password-authenticated </a:t>
            </a:r>
          </a:p>
          <a:p>
            <a:pPr algn="ctr"/>
            <a:r>
              <a:rPr lang="en-GB" b="1" dirty="0"/>
              <a:t>key exchange (PAKE)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0E704F7-0436-4C40-9D07-52459FEFBB0F}"/>
              </a:ext>
            </a:extLst>
          </p:cNvPr>
          <p:cNvSpPr txBox="1"/>
          <p:nvPr/>
        </p:nvSpPr>
        <p:spPr>
          <a:xfrm>
            <a:off x="1963742" y="4589651"/>
            <a:ext cx="3339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Off-The-Record protocol (IM)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58BAFE2D-1A3F-48AF-A4E0-77380463DA49}"/>
              </a:ext>
            </a:extLst>
          </p:cNvPr>
          <p:cNvSpPr txBox="1"/>
          <p:nvPr/>
        </p:nvSpPr>
        <p:spPr>
          <a:xfrm>
            <a:off x="2294623" y="5795972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Signal protocol (IM)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BD3482B4-3E8E-424B-8184-29A6262B19EF}"/>
              </a:ext>
            </a:extLst>
          </p:cNvPr>
          <p:cNvSpPr txBox="1"/>
          <p:nvPr/>
        </p:nvSpPr>
        <p:spPr>
          <a:xfrm>
            <a:off x="5699809" y="4726885"/>
            <a:ext cx="3048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Extended Access Control</a:t>
            </a:r>
          </a:p>
          <a:p>
            <a:r>
              <a:rPr lang="en-GB" b="1" dirty="0"/>
              <a:t>ECDH+PACE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F8375F14-92D5-449E-B8B2-3AF336C3D7E1}"/>
              </a:ext>
            </a:extLst>
          </p:cNvPr>
          <p:cNvSpPr txBox="1"/>
          <p:nvPr/>
        </p:nvSpPr>
        <p:spPr>
          <a:xfrm>
            <a:off x="8372454" y="4133276"/>
            <a:ext cx="684803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GB" b="1" dirty="0"/>
              <a:t>BAC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2F8F6965-5906-4E6B-8787-F5F0BD13752C}"/>
              </a:ext>
            </a:extLst>
          </p:cNvPr>
          <p:cNvSpPr txBox="1"/>
          <p:nvPr/>
        </p:nvSpPr>
        <p:spPr>
          <a:xfrm>
            <a:off x="6713170" y="2509623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Electronic passports</a:t>
            </a:r>
          </a:p>
        </p:txBody>
      </p: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C54AFD24-3C4E-46DE-ADBA-CB025B810D1F}"/>
              </a:ext>
            </a:extLst>
          </p:cNvPr>
          <p:cNvCxnSpPr>
            <a:cxnSpLocks/>
          </p:cNvCxnSpPr>
          <p:nvPr/>
        </p:nvCxnSpPr>
        <p:spPr>
          <a:xfrm flipH="1">
            <a:off x="3763942" y="1718579"/>
            <a:ext cx="382568" cy="5596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0BCC02F6-D847-4F11-9284-29E9AF40CEBA}"/>
              </a:ext>
            </a:extLst>
          </p:cNvPr>
          <p:cNvCxnSpPr>
            <a:cxnSpLocks/>
          </p:cNvCxnSpPr>
          <p:nvPr/>
        </p:nvCxnSpPr>
        <p:spPr>
          <a:xfrm>
            <a:off x="6496252" y="1686625"/>
            <a:ext cx="547205" cy="5915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EBC4543A-D37D-42CE-B833-B1E1B946BD65}"/>
              </a:ext>
            </a:extLst>
          </p:cNvPr>
          <p:cNvCxnSpPr>
            <a:cxnSpLocks/>
          </p:cNvCxnSpPr>
          <p:nvPr/>
        </p:nvCxnSpPr>
        <p:spPr>
          <a:xfrm>
            <a:off x="3879163" y="2509623"/>
            <a:ext cx="35167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E1E95095-E4B3-4CFA-83C4-D17FE18D92D5}"/>
              </a:ext>
            </a:extLst>
          </p:cNvPr>
          <p:cNvCxnSpPr>
            <a:cxnSpLocks/>
          </p:cNvCxnSpPr>
          <p:nvPr/>
        </p:nvCxnSpPr>
        <p:spPr>
          <a:xfrm flipH="1">
            <a:off x="2969629" y="2721232"/>
            <a:ext cx="454338" cy="7584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3AD15E76-22EA-4BBB-A2F1-190E5B591389}"/>
              </a:ext>
            </a:extLst>
          </p:cNvPr>
          <p:cNvCxnSpPr>
            <a:cxnSpLocks/>
          </p:cNvCxnSpPr>
          <p:nvPr/>
        </p:nvCxnSpPr>
        <p:spPr>
          <a:xfrm>
            <a:off x="3671489" y="2727851"/>
            <a:ext cx="459552" cy="7217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>
            <a:extLst>
              <a:ext uri="{FF2B5EF4-FFF2-40B4-BE49-F238E27FC236}">
                <a16:creationId xmlns:a16="http://schemas.microsoft.com/office/drawing/2014/main" id="{FFB372E0-5428-4668-9651-4A857ED7BCD4}"/>
              </a:ext>
            </a:extLst>
          </p:cNvPr>
          <p:cNvCxnSpPr>
            <a:cxnSpLocks/>
          </p:cNvCxnSpPr>
          <p:nvPr/>
        </p:nvCxnSpPr>
        <p:spPr>
          <a:xfrm>
            <a:off x="2907486" y="3864217"/>
            <a:ext cx="413360" cy="6711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se šipkou 33">
            <a:extLst>
              <a:ext uri="{FF2B5EF4-FFF2-40B4-BE49-F238E27FC236}">
                <a16:creationId xmlns:a16="http://schemas.microsoft.com/office/drawing/2014/main" id="{6F49C39E-CA05-421C-A33D-72CDA9CB9585}"/>
              </a:ext>
            </a:extLst>
          </p:cNvPr>
          <p:cNvCxnSpPr>
            <a:cxnSpLocks/>
          </p:cNvCxnSpPr>
          <p:nvPr/>
        </p:nvCxnSpPr>
        <p:spPr>
          <a:xfrm flipH="1">
            <a:off x="3492650" y="4128756"/>
            <a:ext cx="408615" cy="3941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>
            <a:extLst>
              <a:ext uri="{FF2B5EF4-FFF2-40B4-BE49-F238E27FC236}">
                <a16:creationId xmlns:a16="http://schemas.microsoft.com/office/drawing/2014/main" id="{A0CFD124-CAAB-4220-9A06-6D62D135201C}"/>
              </a:ext>
            </a:extLst>
          </p:cNvPr>
          <p:cNvCxnSpPr>
            <a:cxnSpLocks/>
          </p:cNvCxnSpPr>
          <p:nvPr/>
        </p:nvCxnSpPr>
        <p:spPr>
          <a:xfrm>
            <a:off x="3414850" y="4958983"/>
            <a:ext cx="9117" cy="7022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se šipkou 39">
            <a:extLst>
              <a:ext uri="{FF2B5EF4-FFF2-40B4-BE49-F238E27FC236}">
                <a16:creationId xmlns:a16="http://schemas.microsoft.com/office/drawing/2014/main" id="{1A891861-CD0E-4464-BA69-50ECB75C444B}"/>
              </a:ext>
            </a:extLst>
          </p:cNvPr>
          <p:cNvCxnSpPr>
            <a:cxnSpLocks/>
            <a:endCxn id="14" idx="0"/>
          </p:cNvCxnSpPr>
          <p:nvPr/>
        </p:nvCxnSpPr>
        <p:spPr>
          <a:xfrm flipH="1">
            <a:off x="7224137" y="2925957"/>
            <a:ext cx="260002" cy="18009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se šipkou 40">
            <a:extLst>
              <a:ext uri="{FF2B5EF4-FFF2-40B4-BE49-F238E27FC236}">
                <a16:creationId xmlns:a16="http://schemas.microsoft.com/office/drawing/2014/main" id="{61AD80B3-B527-4BAB-93B2-A9B6FEB50698}"/>
              </a:ext>
            </a:extLst>
          </p:cNvPr>
          <p:cNvCxnSpPr>
            <a:cxnSpLocks/>
          </p:cNvCxnSpPr>
          <p:nvPr/>
        </p:nvCxnSpPr>
        <p:spPr>
          <a:xfrm>
            <a:off x="6496252" y="4074451"/>
            <a:ext cx="485710" cy="5936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se šipkou 41">
            <a:extLst>
              <a:ext uri="{FF2B5EF4-FFF2-40B4-BE49-F238E27FC236}">
                <a16:creationId xmlns:a16="http://schemas.microsoft.com/office/drawing/2014/main" id="{533B3EEE-74D3-4015-8747-9F112B414E7D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7854009" y="2925957"/>
            <a:ext cx="860847" cy="12073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486E8B49-9805-4EF7-92F8-79DC97EFE352}"/>
              </a:ext>
            </a:extLst>
          </p:cNvPr>
          <p:cNvSpPr txBox="1"/>
          <p:nvPr/>
        </p:nvSpPr>
        <p:spPr>
          <a:xfrm>
            <a:off x="101360" y="5115408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Backward Secrecy</a:t>
            </a:r>
          </a:p>
        </p:txBody>
      </p:sp>
      <p:cxnSp>
        <p:nvCxnSpPr>
          <p:cNvPr id="49" name="Přímá spojnice se šipkou 48">
            <a:extLst>
              <a:ext uri="{FF2B5EF4-FFF2-40B4-BE49-F238E27FC236}">
                <a16:creationId xmlns:a16="http://schemas.microsoft.com/office/drawing/2014/main" id="{2AC9E4B9-7767-4CAB-853A-0B2AEB146401}"/>
              </a:ext>
            </a:extLst>
          </p:cNvPr>
          <p:cNvCxnSpPr>
            <a:cxnSpLocks/>
          </p:cNvCxnSpPr>
          <p:nvPr/>
        </p:nvCxnSpPr>
        <p:spPr>
          <a:xfrm>
            <a:off x="2325046" y="5325129"/>
            <a:ext cx="582440" cy="3361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16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4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DH based on </a:t>
            </a:r>
            <a:r>
              <a:rPr lang="en-GB" dirty="0">
                <a:solidFill>
                  <a:srgbClr val="FFC000"/>
                </a:solidFill>
              </a:rPr>
              <a:t>elliptic curves </a:t>
            </a:r>
            <a:r>
              <a:rPr lang="en-GB" dirty="0"/>
              <a:t>used (ECDH)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4" y="1844824"/>
            <a:ext cx="8918147" cy="4320480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708232" y="6165304"/>
            <a:ext cx="82699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65000"/>
                  </a:schemeClr>
                </a:solidFill>
              </a:rPr>
              <a:t>http://www.themccallums.org/nathaniel/2014/10/27/authenticated-key-exchange-with-speke-or-dh-eke/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30</a:t>
            </a:fld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6CA569F-8D78-42D2-ADDE-F43E54E8CC60}"/>
              </a:ext>
            </a:extLst>
          </p:cNvPr>
          <p:cNvSpPr txBox="1"/>
          <p:nvPr/>
        </p:nvSpPr>
        <p:spPr>
          <a:xfrm>
            <a:off x="5354852" y="2915708"/>
            <a:ext cx="29418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C000"/>
                </a:solidFill>
              </a:rPr>
              <a:t>EC curve, G (base point)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3F49532-3FB8-466B-828E-A5CD4708A03B}"/>
              </a:ext>
            </a:extLst>
          </p:cNvPr>
          <p:cNvSpPr txBox="1"/>
          <p:nvPr/>
        </p:nvSpPr>
        <p:spPr>
          <a:xfrm>
            <a:off x="1543206" y="3816941"/>
            <a:ext cx="33000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C000"/>
                </a:solidFill>
              </a:rPr>
              <a:t>A x G (scalar multiplication)     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C4CE97E-BEC5-49E5-95CF-362B11B039D5}"/>
              </a:ext>
            </a:extLst>
          </p:cNvPr>
          <p:cNvSpPr txBox="1"/>
          <p:nvPr/>
        </p:nvSpPr>
        <p:spPr>
          <a:xfrm>
            <a:off x="6686823" y="3810870"/>
            <a:ext cx="155758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solidFill>
                  <a:srgbClr val="FFC000"/>
                </a:solidFill>
              </a:rPr>
              <a:t>B x G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F81A01F4-1B5F-46EB-A1B7-CAAA749351AA}"/>
              </a:ext>
            </a:extLst>
          </p:cNvPr>
          <p:cNvSpPr txBox="1"/>
          <p:nvPr/>
        </p:nvSpPr>
        <p:spPr>
          <a:xfrm>
            <a:off x="1691681" y="5184900"/>
            <a:ext cx="15121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C000"/>
                </a:solidFill>
              </a:rPr>
              <a:t>A x B x G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5E5A9CFD-7CEA-480F-93D3-111D7463D32A}"/>
              </a:ext>
            </a:extLst>
          </p:cNvPr>
          <p:cNvSpPr txBox="1"/>
          <p:nvPr/>
        </p:nvSpPr>
        <p:spPr>
          <a:xfrm>
            <a:off x="3331042" y="5219498"/>
            <a:ext cx="15121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C000"/>
                </a:solidFill>
              </a:rPr>
              <a:t>A x b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74EFC7FD-B13E-4C61-A986-8BC6A0829D0B}"/>
              </a:ext>
            </a:extLst>
          </p:cNvPr>
          <p:cNvSpPr txBox="1"/>
          <p:nvPr/>
        </p:nvSpPr>
        <p:spPr>
          <a:xfrm>
            <a:off x="5036737" y="5204325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C000"/>
                </a:solidFill>
              </a:rPr>
              <a:t>B x a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2EA16B04-833B-4C0C-A189-121C1E908605}"/>
              </a:ext>
            </a:extLst>
          </p:cNvPr>
          <p:cNvSpPr txBox="1"/>
          <p:nvPr/>
        </p:nvSpPr>
        <p:spPr>
          <a:xfrm>
            <a:off x="6686047" y="5184900"/>
            <a:ext cx="15121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C000"/>
                </a:solidFill>
              </a:rPr>
              <a:t>A x B x G</a:t>
            </a:r>
          </a:p>
        </p:txBody>
      </p:sp>
    </p:spTree>
    <p:extLst>
      <p:ext uri="{BB962C8B-B14F-4D97-AF65-F5344CB8AC3E}">
        <p14:creationId xmlns:p14="http://schemas.microsoft.com/office/powerpoint/2010/main" val="121329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Diffie</a:t>
            </a:r>
            <a:r>
              <a:rPr lang="en-GB" dirty="0"/>
              <a:t>-Hellman in practice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K is not used directly, but K’ = KDF(K) is used 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sz="2400" dirty="0"/>
              <a:t>Original K may have weak bits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sz="2400" dirty="0"/>
              <a:t>Multiple keys may be required (K</a:t>
            </a:r>
            <a:r>
              <a:rPr lang="en-GB" sz="2400" baseline="-25000" dirty="0"/>
              <a:t>ENC</a:t>
            </a:r>
            <a:r>
              <a:rPr lang="en-GB" sz="2400" dirty="0"/>
              <a:t>, K</a:t>
            </a:r>
            <a:r>
              <a:rPr lang="en-GB" sz="2400" baseline="-25000" dirty="0"/>
              <a:t>MAC</a:t>
            </a:r>
            <a:r>
              <a:rPr lang="en-GB" sz="2400" dirty="0"/>
              <a:t>)</a:t>
            </a:r>
          </a:p>
          <a:p>
            <a:r>
              <a:rPr lang="en-GB" sz="2800" dirty="0"/>
              <a:t>Is vulnerable to man-in-the-middle attack (</a:t>
            </a:r>
            <a:r>
              <a:rPr lang="en-GB" sz="2800" dirty="0" err="1"/>
              <a:t>MitM</a:t>
            </a:r>
            <a:r>
              <a:rPr lang="en-GB" sz="2800" dirty="0"/>
              <a:t>)</a:t>
            </a:r>
          </a:p>
          <a:p>
            <a:pPr lvl="1"/>
            <a:r>
              <a:rPr lang="en-GB" sz="2400" dirty="0"/>
              <a:t>Attacker runs separate DH with A and B simultaneously</a:t>
            </a:r>
          </a:p>
          <a:p>
            <a:pPr lvl="1"/>
            <a:r>
              <a:rPr lang="en-GB" sz="2400" dirty="0"/>
              <a:t>(Unless a and b are authenticated)</a:t>
            </a:r>
          </a:p>
          <a:p>
            <a:r>
              <a:rPr lang="en-GB" dirty="0"/>
              <a:t>DH can be used as basis for </a:t>
            </a:r>
            <a:r>
              <a:rPr lang="en-GB" i="1" dirty="0"/>
              <a:t>Password-Authenticated Key Exchange </a:t>
            </a:r>
          </a:p>
          <a:p>
            <a:r>
              <a:rPr lang="en-GB" dirty="0"/>
              <a:t>DH can be used as basis for </a:t>
            </a:r>
            <a:r>
              <a:rPr lang="en-GB" i="1" dirty="0"/>
              <a:t>Forward/Backward/Future secrecy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732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Perfect forward secrecy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32</a:t>
            </a:fld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491C6C4-6DCB-401A-B3AF-698B4F6A2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702426"/>
            <a:ext cx="6588224" cy="3868971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2A0753BD-B67E-4899-9C96-01638669CCDE}"/>
              </a:ext>
            </a:extLst>
          </p:cNvPr>
          <p:cNvSpPr/>
          <p:nvPr/>
        </p:nvSpPr>
        <p:spPr>
          <a:xfrm>
            <a:off x="4355976" y="1947896"/>
            <a:ext cx="4788024" cy="2582556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EFC5B422-C8CF-4535-9289-77164ED190A4}"/>
              </a:ext>
            </a:extLst>
          </p:cNvPr>
          <p:cNvSpPr/>
          <p:nvPr/>
        </p:nvSpPr>
        <p:spPr>
          <a:xfrm>
            <a:off x="2214501" y="3284984"/>
            <a:ext cx="2141475" cy="1306886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7862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Forward secrecy - motivation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772816"/>
            <a:ext cx="8229600" cy="4149725"/>
          </a:xfrm>
        </p:spPr>
        <p:txBody>
          <a:bodyPr/>
          <a:lstStyle/>
          <a:p>
            <a:r>
              <a:rPr lang="en-GB" sz="2800" dirty="0"/>
              <a:t>Assume that session keys are exchanged using long-term secrets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sz="2400" dirty="0"/>
              <a:t>Pre-distributed symmetric cryptography keys (SCP’02)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sz="2400" dirty="0"/>
              <a:t>Public key cryptography (TLS_RSA_...)</a:t>
            </a:r>
          </a:p>
          <a:p>
            <a:r>
              <a:rPr lang="en-GB" sz="2800" dirty="0"/>
              <a:t>What if long-term secret is compromised?</a:t>
            </a:r>
          </a:p>
          <a:p>
            <a:pPr marL="876300" lvl="1" indent="-514350">
              <a:buFont typeface="+mj-lt"/>
              <a:buAutoNum type="romanUcPeriod"/>
            </a:pPr>
            <a:r>
              <a:rPr lang="en-GB" sz="2400" dirty="0"/>
              <a:t>All future transmissions can be read</a:t>
            </a:r>
          </a:p>
          <a:p>
            <a:pPr marL="876300" lvl="1" indent="-514350">
              <a:buFont typeface="+mj-lt"/>
              <a:buAutoNum type="romanUcPeriod"/>
            </a:pPr>
            <a:r>
              <a:rPr lang="en-GB" sz="2400" dirty="0"/>
              <a:t>Attacker can impersonate user in future sessions</a:t>
            </a:r>
          </a:p>
          <a:p>
            <a:pPr marL="876300" lvl="1" indent="-514350">
              <a:buFont typeface="+mj-lt"/>
              <a:buAutoNum type="romanUcPeriod"/>
            </a:pPr>
            <a:r>
              <a:rPr lang="en-GB" sz="2400" dirty="0"/>
              <a:t>All previous transmissions can be compromised if traffic was captured</a:t>
            </a:r>
          </a:p>
          <a:p>
            <a:r>
              <a:rPr lang="en-GB" sz="2400" dirty="0"/>
              <a:t>Can III. be prevented? (Forward secrecy)</a:t>
            </a:r>
          </a:p>
          <a:p>
            <a:r>
              <a:rPr lang="en-GB" sz="2400" dirty="0"/>
              <a:t>Can I. be prevented? (Backward secrecy)</a:t>
            </a:r>
          </a:p>
          <a:p>
            <a:endParaRPr lang="en-GB" sz="2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33</a:t>
            </a:fld>
            <a:endParaRPr lang="cs-CZ" dirty="0"/>
          </a:p>
        </p:txBody>
      </p:sp>
      <p:sp>
        <p:nvSpPr>
          <p:cNvPr id="6" name="Zaoblený obdélník 5">
            <a:extLst>
              <a:ext uri="{FF2B5EF4-FFF2-40B4-BE49-F238E27FC236}">
                <a16:creationId xmlns:a16="http://schemas.microsoft.com/office/drawing/2014/main" id="{6090738C-6E2D-40B1-A214-730624F26EF5}"/>
              </a:ext>
            </a:extLst>
          </p:cNvPr>
          <p:cNvSpPr/>
          <p:nvPr/>
        </p:nvSpPr>
        <p:spPr>
          <a:xfrm>
            <a:off x="6420128" y="5589240"/>
            <a:ext cx="2736304" cy="576064"/>
          </a:xfrm>
          <a:prstGeom prst="roundRect">
            <a:avLst/>
          </a:prstGeom>
          <a:solidFill>
            <a:srgbClr val="92D050">
              <a:alpha val="99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Must not have past keys</a:t>
            </a:r>
          </a:p>
        </p:txBody>
      </p:sp>
      <p:sp>
        <p:nvSpPr>
          <p:cNvPr id="7" name="Zaoblený obdélník 5">
            <a:extLst>
              <a:ext uri="{FF2B5EF4-FFF2-40B4-BE49-F238E27FC236}">
                <a16:creationId xmlns:a16="http://schemas.microsoft.com/office/drawing/2014/main" id="{924F5032-E9D0-438E-93FD-BE4A266AFC20}"/>
              </a:ext>
            </a:extLst>
          </p:cNvPr>
          <p:cNvSpPr/>
          <p:nvPr/>
        </p:nvSpPr>
        <p:spPr>
          <a:xfrm>
            <a:off x="6444208" y="6217096"/>
            <a:ext cx="2736304" cy="576064"/>
          </a:xfrm>
          <a:prstGeom prst="roundRect">
            <a:avLst/>
          </a:prstGeom>
          <a:solidFill>
            <a:srgbClr val="92D050">
              <a:alpha val="99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Must not derive future keys deterministically</a:t>
            </a:r>
          </a:p>
        </p:txBody>
      </p:sp>
    </p:spTree>
    <p:extLst>
      <p:ext uri="{BB962C8B-B14F-4D97-AF65-F5344CB8AC3E}">
        <p14:creationId xmlns:p14="http://schemas.microsoft.com/office/powerpoint/2010/main" val="303244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238" y="908720"/>
            <a:ext cx="8640762" cy="792088"/>
          </a:xfrm>
        </p:spPr>
        <p:txBody>
          <a:bodyPr/>
          <a:lstStyle/>
          <a:p>
            <a:r>
              <a:rPr lang="en-US" dirty="0"/>
              <a:t>Forward/backward secrecy – how to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(Perfect) Forward Secrecy </a:t>
            </a:r>
          </a:p>
          <a:p>
            <a:pPr lvl="1"/>
            <a:r>
              <a:rPr lang="en-GB" dirty="0"/>
              <a:t>Compromise of long-term keys does not compromise past session keys</a:t>
            </a:r>
          </a:p>
          <a:p>
            <a:r>
              <a:rPr lang="en-US" dirty="0"/>
              <a:t>Solution: ephemeral key pair (DH/ECDH/RSA/…)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dirty="0"/>
              <a:t>Fresh </a:t>
            </a:r>
            <a:r>
              <a:rPr lang="en-US" dirty="0" err="1"/>
              <a:t>keypair</a:t>
            </a:r>
            <a:r>
              <a:rPr lang="en-US" dirty="0"/>
              <a:t> generated for every new session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dirty="0"/>
              <a:t>Ephemeral public key used to exchange session key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dirty="0"/>
              <a:t>Ephemeral private key is destroyed after key exchange</a:t>
            </a:r>
          </a:p>
          <a:p>
            <a:pPr lvl="2"/>
            <a:r>
              <a:rPr lang="en-US" dirty="0"/>
              <a:t>Captured encrypted transmission cannot be decrypted</a:t>
            </a:r>
          </a:p>
          <a:p>
            <a:r>
              <a:rPr lang="en-US" dirty="0"/>
              <a:t>Long-term key is used only to authenticate ephemeral public key to prevent </a:t>
            </a:r>
            <a:r>
              <a:rPr lang="en-US" dirty="0" err="1"/>
              <a:t>MitM</a:t>
            </a:r>
            <a:endParaRPr lang="en-US" dirty="0"/>
          </a:p>
          <a:p>
            <a:pPr lvl="1"/>
            <a:r>
              <a:rPr lang="en-US" dirty="0"/>
              <a:t>E.g., MAC over DH share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586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forward secrecy: examples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317234" cy="4149725"/>
          </a:xfrm>
        </p:spPr>
        <p:txBody>
          <a:bodyPr/>
          <a:lstStyle/>
          <a:p>
            <a:r>
              <a:rPr lang="en-GB" dirty="0"/>
              <a:t>HTTPS / TLS </a:t>
            </a:r>
          </a:p>
          <a:p>
            <a:pPr lvl="1"/>
            <a:r>
              <a:rPr lang="en-GB" dirty="0"/>
              <a:t>DHE-RSA, DHE-DSA, ECDHE-RSA, ECDHE-ECDSA…</a:t>
            </a:r>
          </a:p>
          <a:p>
            <a:r>
              <a:rPr lang="en-GB" dirty="0"/>
              <a:t>SSH (RFC 4251) </a:t>
            </a:r>
          </a:p>
          <a:p>
            <a:r>
              <a:rPr lang="en-GB" dirty="0"/>
              <a:t>PAKE protocols: EKE. SPEKE, SRP…</a:t>
            </a:r>
          </a:p>
          <a:p>
            <a:r>
              <a:rPr lang="en-GB" dirty="0"/>
              <a:t>Off-the-Record Messaging (OTR) protocol (2004)</a:t>
            </a:r>
          </a:p>
          <a:p>
            <a:r>
              <a:rPr lang="en-GB" dirty="0"/>
              <a:t>Signal protocol (2015)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01031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/>
          <a:p>
            <a:r>
              <a:rPr lang="en-GB" sz="3600" dirty="0"/>
              <a:t>Password-Authenticated Key Exchange (PAKE) 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36</a:t>
            </a:fld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DEBAB1C-BCC6-4F00-BEED-DF3419DE5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702426"/>
            <a:ext cx="6588224" cy="3868971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94A9A0C2-E80E-42AB-BE62-9E37DD5BC14E}"/>
              </a:ext>
            </a:extLst>
          </p:cNvPr>
          <p:cNvSpPr/>
          <p:nvPr/>
        </p:nvSpPr>
        <p:spPr>
          <a:xfrm>
            <a:off x="7020272" y="1947896"/>
            <a:ext cx="2123728" cy="2582556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98E9419C-F461-4C09-99AE-84D6241D61C0}"/>
              </a:ext>
            </a:extLst>
          </p:cNvPr>
          <p:cNvSpPr/>
          <p:nvPr/>
        </p:nvSpPr>
        <p:spPr>
          <a:xfrm>
            <a:off x="2214501" y="2996952"/>
            <a:ext cx="4805771" cy="1594918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5339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PAKE protocols - motivation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461250" cy="4149725"/>
          </a:xfrm>
        </p:spPr>
        <p:txBody>
          <a:bodyPr/>
          <a:lstStyle/>
          <a:p>
            <a:r>
              <a:rPr lang="en-GB" dirty="0" err="1"/>
              <a:t>Diffie</a:t>
            </a:r>
            <a:r>
              <a:rPr lang="en-GB" dirty="0"/>
              <a:t>-Hellman can be used for key establishment</a:t>
            </a:r>
          </a:p>
          <a:p>
            <a:pPr lvl="1"/>
            <a:r>
              <a:rPr lang="en-GB" dirty="0"/>
              <a:t>Authentication ca be added via pre-shared key</a:t>
            </a:r>
          </a:p>
          <a:p>
            <a:r>
              <a:rPr lang="en-GB" dirty="0"/>
              <a:t>But why not directly derive session keys from pre-shared instead of running DH?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Compromise of pre-shared key =&gt; compromise of all data transmissions (including past) =&gt; no forward secrecy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Pre-shared key can have low entropy (password / PIN) =&gt; attacker can brute-force</a:t>
            </a:r>
          </a:p>
          <a:p>
            <a:pPr marL="533400" indent="-457200"/>
            <a:r>
              <a:rPr lang="en-GB" dirty="0"/>
              <a:t>Password-Authenticated Key Exchange (PAKE) </a:t>
            </a:r>
          </a:p>
          <a:p>
            <a:pPr marL="819150" lvl="1" indent="-457200"/>
            <a:r>
              <a:rPr lang="en-GB" dirty="0"/>
              <a:t>Sometimes called “key escalation protocols”</a:t>
            </a:r>
          </a:p>
          <a:p>
            <a:pPr marL="819150" lvl="1" indent="-457200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907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PAKE protocols - principle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Goal: prevent </a:t>
            </a:r>
            <a:r>
              <a:rPr lang="en-GB" dirty="0" err="1"/>
              <a:t>MitM</a:t>
            </a:r>
            <a:r>
              <a:rPr lang="en-GB" dirty="0"/>
              <a:t> </a:t>
            </a:r>
            <a:r>
              <a:rPr lang="en-GB" u="sng" dirty="0"/>
              <a:t>and</a:t>
            </a:r>
            <a:r>
              <a:rPr lang="en-GB" dirty="0"/>
              <a:t> offline brute-force attack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Generate asymmetric </a:t>
            </a:r>
            <a:r>
              <a:rPr lang="en-GB" dirty="0" err="1"/>
              <a:t>keypair</a:t>
            </a:r>
            <a:r>
              <a:rPr lang="en-GB" dirty="0"/>
              <a:t> for every session</a:t>
            </a:r>
          </a:p>
          <a:p>
            <a:pPr lvl="1"/>
            <a:r>
              <a:rPr lang="en-GB" dirty="0"/>
              <a:t>Both RSA and DH possible, but DH provides better performance in keypair generation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Authenticate public key by (potentially weak) shared secret (e.g., password or even PIN)</a:t>
            </a:r>
          </a:p>
          <a:p>
            <a:pPr lvl="1"/>
            <a:r>
              <a:rPr lang="en-GB" dirty="0"/>
              <a:t>Must limit number of failed authentication requests!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Exchange/establish session keys for symmetric key cryptography using authenticated public key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22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2"/>
          <a:stretch/>
        </p:blipFill>
        <p:spPr>
          <a:xfrm>
            <a:off x="755576" y="1556792"/>
            <a:ext cx="7295957" cy="5015458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Diffie</a:t>
            </a:r>
            <a:r>
              <a:rPr lang="en-GB" dirty="0"/>
              <a:t>-Hellman Encrypted Key Exchange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 rot="16200000">
            <a:off x="5583740" y="3148245"/>
            <a:ext cx="65598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i="1" dirty="0">
                <a:solidFill>
                  <a:schemeClr val="bg1">
                    <a:lumMod val="65000"/>
                  </a:schemeClr>
                </a:solidFill>
              </a:rPr>
              <a:t>http://www.themccallums.org/nathaniel/2014/10/27/authenticated-key-exchange-with-speke-or-dh-eke/</a:t>
            </a:r>
          </a:p>
        </p:txBody>
      </p:sp>
      <p:sp>
        <p:nvSpPr>
          <p:cNvPr id="8" name="Zaoblený obdélník 5">
            <a:extLst>
              <a:ext uri="{FF2B5EF4-FFF2-40B4-BE49-F238E27FC236}">
                <a16:creationId xmlns:a16="http://schemas.microsoft.com/office/drawing/2014/main" id="{83EAA270-9CB7-4C0E-B538-A8844FAF7218}"/>
              </a:ext>
            </a:extLst>
          </p:cNvPr>
          <p:cNvSpPr/>
          <p:nvPr/>
        </p:nvSpPr>
        <p:spPr>
          <a:xfrm>
            <a:off x="6012160" y="4221088"/>
            <a:ext cx="2156478" cy="792088"/>
          </a:xfrm>
          <a:prstGeom prst="roundRect">
            <a:avLst/>
          </a:prstGeom>
          <a:solidFill>
            <a:srgbClr val="92D050">
              <a:alpha val="99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Various options available</a:t>
            </a:r>
          </a:p>
        </p:txBody>
      </p:sp>
      <p:sp>
        <p:nvSpPr>
          <p:cNvPr id="3" name="Pravá složená závorka 2">
            <a:extLst>
              <a:ext uri="{FF2B5EF4-FFF2-40B4-BE49-F238E27FC236}">
                <a16:creationId xmlns:a16="http://schemas.microsoft.com/office/drawing/2014/main" id="{A74A3EFB-50D1-47D9-977A-B4F1B63BF124}"/>
              </a:ext>
            </a:extLst>
          </p:cNvPr>
          <p:cNvSpPr/>
          <p:nvPr/>
        </p:nvSpPr>
        <p:spPr>
          <a:xfrm>
            <a:off x="5364088" y="3593368"/>
            <a:ext cx="504056" cy="2016224"/>
          </a:xfrm>
          <a:prstGeom prst="righ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862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Security protocols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678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Simple Password Exponential Key Exchange (SPEKE)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8964488" cy="4735731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708232" y="6165304"/>
            <a:ext cx="82699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65000"/>
                  </a:schemeClr>
                </a:solidFill>
              </a:rPr>
              <a:t>http://www.themccallums.org/nathaniel/2014/10/27/authenticated-key-exchange-with-speke-or-dh-eke/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52404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7C4B43-2536-4848-8C15-2C289BA44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Secure Remote Password protocol (SRP)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894F69-5D85-45AB-9264-78C155179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Earlier Password-Authenticated Key Exchange protocols (PAKE) were patented</a:t>
            </a:r>
          </a:p>
          <a:p>
            <a:pPr lvl="1"/>
            <a:r>
              <a:rPr lang="en-GB" sz="2400" dirty="0"/>
              <a:t>EKE, SPEKE… (already expired)</a:t>
            </a:r>
          </a:p>
          <a:p>
            <a:r>
              <a:rPr lang="en-GB" dirty="0"/>
              <a:t>Secure Remote Password protocol (SRP) 1998</a:t>
            </a:r>
          </a:p>
          <a:p>
            <a:pPr lvl="1"/>
            <a:r>
              <a:rPr lang="en-GB" dirty="0"/>
              <a:t>Designed to work around existing patents</a:t>
            </a:r>
          </a:p>
          <a:p>
            <a:pPr lvl="1"/>
            <a:r>
              <a:rPr lang="en-GB" dirty="0"/>
              <a:t>Royalty free, open license (</a:t>
            </a:r>
            <a:r>
              <a:rPr lang="en-GB" dirty="0" err="1"/>
              <a:t>Standford</a:t>
            </a:r>
            <a:r>
              <a:rPr lang="en-GB" dirty="0"/>
              <a:t> university)</a:t>
            </a:r>
          </a:p>
          <a:p>
            <a:pPr lvl="1"/>
            <a:r>
              <a:rPr lang="en-GB" dirty="0"/>
              <a:t>Basis for multiple RFCs</a:t>
            </a:r>
          </a:p>
          <a:p>
            <a:pPr lvl="1"/>
            <a:r>
              <a:rPr lang="en-GB" dirty="0"/>
              <a:t>Several revisions since 1998 (currently 6a)</a:t>
            </a:r>
          </a:p>
          <a:p>
            <a:pPr lvl="1"/>
            <a:r>
              <a:rPr lang="en-GB" dirty="0"/>
              <a:t>Originally with DH, variants with ECDH exist</a:t>
            </a:r>
          </a:p>
          <a:p>
            <a:pPr lvl="1"/>
            <a:r>
              <a:rPr lang="en-GB" dirty="0"/>
              <a:t>Widely used, support in common cryptographic libraries</a:t>
            </a:r>
          </a:p>
          <a:p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4D7D874-A0C0-488F-94E0-CBBF1E5737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AD29587-9283-4D2D-9342-05F6A5DDC6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01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985803-794F-4A06-B8F8-62EFBF3DA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4296F9DA-0F34-4892-98FE-8858D0157B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280" y="6464"/>
            <a:ext cx="4527976" cy="6774449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E0FA1D6-685A-42E5-A953-0B146937ED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42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21684E-1BBC-4E5E-96EA-5B52B4B0CE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70404B0-0F71-4381-9560-4FAED5056F8C}"/>
              </a:ext>
            </a:extLst>
          </p:cNvPr>
          <p:cNvSpPr txBox="1"/>
          <p:nvPr/>
        </p:nvSpPr>
        <p:spPr>
          <a:xfrm rot="16200000">
            <a:off x="5524148" y="3169250"/>
            <a:ext cx="6783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75000"/>
                  </a:schemeClr>
                </a:solidFill>
              </a:rPr>
              <a:t>https://www.codeproject.com/KB/security/1082676/SrpAuthenticationSequence.png</a:t>
            </a:r>
          </a:p>
        </p:txBody>
      </p:sp>
    </p:spTree>
    <p:extLst>
      <p:ext uri="{BB962C8B-B14F-4D97-AF65-F5344CB8AC3E}">
        <p14:creationId xmlns:p14="http://schemas.microsoft.com/office/powerpoint/2010/main" val="16843648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Secure Instant messaging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43</a:t>
            </a:fld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B0EDEA1-6427-4278-A01D-C3DB22FC6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702426"/>
            <a:ext cx="6588224" cy="3868971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B2D0C622-E854-4B93-B335-C5E690F0F63D}"/>
              </a:ext>
            </a:extLst>
          </p:cNvPr>
          <p:cNvSpPr/>
          <p:nvPr/>
        </p:nvSpPr>
        <p:spPr>
          <a:xfrm>
            <a:off x="7020272" y="1196753"/>
            <a:ext cx="2123728" cy="333370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1193698E-E7D1-4F4F-9350-D812C016D800}"/>
              </a:ext>
            </a:extLst>
          </p:cNvPr>
          <p:cNvSpPr/>
          <p:nvPr/>
        </p:nvSpPr>
        <p:spPr>
          <a:xfrm>
            <a:off x="6444208" y="2996952"/>
            <a:ext cx="576064" cy="1594918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6873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238" y="908720"/>
            <a:ext cx="8461250" cy="792088"/>
          </a:xfrm>
        </p:spPr>
        <p:txBody>
          <a:bodyPr/>
          <a:lstStyle/>
          <a:p>
            <a:r>
              <a:rPr lang="en-US" dirty="0"/>
              <a:t>Off-The-Record Messaging (OTR), 2004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640762" cy="4149725"/>
          </a:xfrm>
        </p:spPr>
        <p:txBody>
          <a:bodyPr/>
          <a:lstStyle/>
          <a:p>
            <a:r>
              <a:rPr lang="en-US" dirty="0"/>
              <a:t>Protocol for protection of instant messaging</a:t>
            </a:r>
          </a:p>
          <a:p>
            <a:pPr lvl="1"/>
            <a:r>
              <a:rPr lang="en-US" dirty="0"/>
              <a:t>Establish session, communicate, close (minutes/hours) </a:t>
            </a:r>
          </a:p>
          <a:p>
            <a:r>
              <a:rPr lang="en-US" dirty="0"/>
              <a:t>Perfect forward secrecy (ephemeral DH keys)</a:t>
            </a:r>
          </a:p>
          <a:p>
            <a:pPr lvl="1"/>
            <a:r>
              <a:rPr lang="en-US" dirty="0"/>
              <a:t>Also “future” secrecy: automatic self-healing after compromise</a:t>
            </a:r>
          </a:p>
          <a:p>
            <a:r>
              <a:rPr lang="en-US" dirty="0"/>
              <a:t>OTR </a:t>
            </a:r>
            <a:r>
              <a:rPr lang="en-US" i="1" dirty="0"/>
              <a:t>ratcheting</a:t>
            </a:r>
            <a:r>
              <a:rPr lang="en-US" dirty="0"/>
              <a:t> (new DH key for every session)</a:t>
            </a:r>
          </a:p>
          <a:p>
            <a:r>
              <a:rPr lang="en-US" dirty="0"/>
              <a:t>Plausible deniability of messages </a:t>
            </a:r>
          </a:p>
          <a:p>
            <a:pPr lvl="1"/>
            <a:r>
              <a:rPr lang="en-US" dirty="0"/>
              <a:t>Message MAC is computed, message send and received</a:t>
            </a:r>
          </a:p>
          <a:p>
            <a:pPr lvl="1"/>
            <a:r>
              <a:rPr lang="en-US" dirty="0"/>
              <a:t>MAC key used to compute MAC is then publicly broadcast </a:t>
            </a:r>
          </a:p>
          <a:p>
            <a:pPr lvl="1"/>
            <a:r>
              <a:rPr lang="en-US" dirty="0"/>
              <a:t>As MAC key is now public, everyone can forge past messages (will not affect legitimate users but can dispute claims of cryptographic message log in court)</a:t>
            </a:r>
          </a:p>
          <a:p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751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49" y="692696"/>
            <a:ext cx="4592886" cy="792088"/>
          </a:xfrm>
        </p:spPr>
        <p:txBody>
          <a:bodyPr/>
          <a:lstStyle/>
          <a:p>
            <a:pPr algn="r"/>
            <a:r>
              <a:rPr lang="en-GB" sz="2800" dirty="0"/>
              <a:t>Establish session keys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73" y="1377087"/>
            <a:ext cx="5715272" cy="3911389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45</a:t>
            </a:fld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B6DDE3D-468E-406A-8F22-8E24164A72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5" y="2564904"/>
            <a:ext cx="2992056" cy="3480554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E0E37A4F-9D71-4612-B230-AEC8BEF7344A}"/>
              </a:ext>
            </a:extLst>
          </p:cNvPr>
          <p:cNvSpPr txBox="1">
            <a:spLocks/>
          </p:cNvSpPr>
          <p:nvPr/>
        </p:nvSpPr>
        <p:spPr bwMode="auto">
          <a:xfrm>
            <a:off x="5526440" y="1322924"/>
            <a:ext cx="3568121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E448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9pPr>
          </a:lstStyle>
          <a:p>
            <a:pPr algn="ctr"/>
            <a:r>
              <a:rPr lang="en-GB" sz="2800" dirty="0"/>
              <a:t>Derive separate message keys (within session) 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449C12F3-ED49-4434-A1BD-11289EDBDF85}"/>
              </a:ext>
            </a:extLst>
          </p:cNvPr>
          <p:cNvSpPr/>
          <p:nvPr/>
        </p:nvSpPr>
        <p:spPr>
          <a:xfrm>
            <a:off x="5689383" y="3861048"/>
            <a:ext cx="56137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X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A311FF9F-81D9-4E41-8394-FCDEC7CB954D}"/>
              </a:ext>
            </a:extLst>
          </p:cNvPr>
          <p:cNvSpPr/>
          <p:nvPr/>
        </p:nvSpPr>
        <p:spPr>
          <a:xfrm>
            <a:off x="5689383" y="4626732"/>
            <a:ext cx="56137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X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E564F6D9-3E28-4F8A-BC71-C0E4BD80237D}"/>
              </a:ext>
            </a:extLst>
          </p:cNvPr>
          <p:cNvSpPr/>
          <p:nvPr/>
        </p:nvSpPr>
        <p:spPr>
          <a:xfrm>
            <a:off x="5689383" y="5396173"/>
            <a:ext cx="56137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X</a:t>
            </a:r>
          </a:p>
        </p:txBody>
      </p:sp>
      <p:sp>
        <p:nvSpPr>
          <p:cNvPr id="15" name="Zaoblený obdélník 5">
            <a:extLst>
              <a:ext uri="{FF2B5EF4-FFF2-40B4-BE49-F238E27FC236}">
                <a16:creationId xmlns:a16="http://schemas.microsoft.com/office/drawing/2014/main" id="{97544004-CD07-4616-BB9E-F125CED8EA2A}"/>
              </a:ext>
            </a:extLst>
          </p:cNvPr>
          <p:cNvSpPr/>
          <p:nvPr/>
        </p:nvSpPr>
        <p:spPr>
          <a:xfrm>
            <a:off x="1763688" y="5534319"/>
            <a:ext cx="3784144" cy="792088"/>
          </a:xfrm>
          <a:prstGeom prst="roundRect">
            <a:avLst/>
          </a:prstGeom>
          <a:solidFill>
            <a:schemeClr val="accent6">
              <a:lumMod val="75000"/>
              <a:alpha val="49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b="1" dirty="0"/>
              <a:t>Forward secrecy OK, </a:t>
            </a:r>
          </a:p>
          <a:p>
            <a:r>
              <a:rPr lang="en-GB" b="1" dirty="0"/>
              <a:t>Backward secrecy is missing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726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/>
              <a:t>OTR protocol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688"/>
            <a:ext cx="6063525" cy="4149725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166131"/>
            <a:ext cx="5580112" cy="32085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25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A8D3A7-A72B-4AB8-91AA-655ED41FF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OTR – some problems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10080CC-0285-41F9-ADE7-8E7127E89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1871663"/>
            <a:ext cx="8101210" cy="4149725"/>
          </a:xfrm>
        </p:spPr>
        <p:txBody>
          <a:bodyPr/>
          <a:lstStyle/>
          <a:p>
            <a:r>
              <a:rPr lang="en-GB" dirty="0"/>
              <a:t>How to work with asynchronous messages?</a:t>
            </a:r>
          </a:p>
          <a:p>
            <a:pPr lvl="1"/>
            <a:r>
              <a:rPr lang="en-GB" dirty="0"/>
              <a:t>OTR designed for instant messaging with short sessions</a:t>
            </a:r>
          </a:p>
          <a:p>
            <a:r>
              <a:rPr lang="en-GB" dirty="0"/>
              <a:t>What if out-of-order message is received?</a:t>
            </a:r>
          </a:p>
          <a:p>
            <a:pPr lvl="1"/>
            <a:r>
              <a:rPr lang="en-GB" dirty="0"/>
              <a:t>OTR has counter to prevent replay – problem </a:t>
            </a:r>
          </a:p>
          <a:p>
            <a:r>
              <a:rPr lang="en-GB" dirty="0"/>
              <a:t>Window of compromise is extended</a:t>
            </a:r>
          </a:p>
          <a:p>
            <a:pPr lvl="1"/>
            <a:r>
              <a:rPr lang="en-GB" dirty="0"/>
              <a:t>Decryption key cannot be deleted until message arrives</a:t>
            </a:r>
          </a:p>
          <a:p>
            <a:r>
              <a:rPr lang="en-GB" dirty="0"/>
              <a:t>…</a:t>
            </a:r>
          </a:p>
          <a:p>
            <a:r>
              <a:rPr lang="en-GB" sz="2800" dirty="0"/>
              <a:t>State of Knowledge: Secure Messaging (2015)</a:t>
            </a:r>
          </a:p>
          <a:p>
            <a:pPr lvl="1"/>
            <a:r>
              <a:rPr lang="en-GB" dirty="0"/>
              <a:t>Systematic mapping of Secure Messaging protocols</a:t>
            </a:r>
          </a:p>
          <a:p>
            <a:pPr lvl="1"/>
            <a:r>
              <a:rPr lang="en-GB" sz="1800" dirty="0">
                <a:hlinkClick r:id="rId2"/>
              </a:rPr>
              <a:t>http://www.ieee-security.org/TC/SP2015/papers-archived/6949a232.pdf</a:t>
            </a:r>
            <a:endParaRPr lang="en-GB" sz="1800" dirty="0"/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8DFA02F-3475-4C92-BD26-AB4B802F57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47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FB3BD7F-15EB-4021-9065-CB980CCFAF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694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Signal protocol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State-of-the-art of instant messaging protocols</a:t>
            </a:r>
          </a:p>
          <a:p>
            <a:pPr lvl="1"/>
            <a:r>
              <a:rPr lang="en-GB" sz="2000" dirty="0"/>
              <a:t>Used in Signal, WhatsApp, Facebook Messenger, Google </a:t>
            </a:r>
            <a:r>
              <a:rPr lang="en-GB" sz="2000" dirty="0" err="1"/>
              <a:t>Allo</a:t>
            </a:r>
            <a:r>
              <a:rPr lang="en-GB" sz="2000" dirty="0"/>
              <a:t>…</a:t>
            </a:r>
          </a:p>
          <a:p>
            <a:r>
              <a:rPr lang="en-GB" sz="2400" dirty="0"/>
              <a:t>The Signal protocol provides:</a:t>
            </a:r>
          </a:p>
          <a:p>
            <a:pPr lvl="1"/>
            <a:r>
              <a:rPr lang="en-GB" sz="2000" dirty="0"/>
              <a:t>confidentiality, integrity, message authentication, </a:t>
            </a:r>
          </a:p>
          <a:p>
            <a:pPr lvl="1"/>
            <a:r>
              <a:rPr lang="en-GB" sz="2000" dirty="0"/>
              <a:t>participant consistency, destination validation, </a:t>
            </a:r>
          </a:p>
          <a:p>
            <a:pPr lvl="1"/>
            <a:r>
              <a:rPr lang="en-GB" sz="2000" dirty="0"/>
              <a:t>forward secrecy, backward secrecy (aka future secrecy)</a:t>
            </a:r>
          </a:p>
          <a:p>
            <a:pPr lvl="1"/>
            <a:r>
              <a:rPr lang="en-GB" sz="2000" dirty="0"/>
              <a:t>causality preservation, message </a:t>
            </a:r>
            <a:r>
              <a:rPr lang="en-GB" sz="2000" dirty="0" err="1"/>
              <a:t>unlinkability</a:t>
            </a:r>
            <a:r>
              <a:rPr lang="en-GB" sz="2000" dirty="0"/>
              <a:t>, message repudiation, participation repudiation and </a:t>
            </a:r>
            <a:r>
              <a:rPr lang="en-GB" sz="2000" dirty="0" err="1"/>
              <a:t>asynchronicity</a:t>
            </a:r>
            <a:endParaRPr lang="en-GB" sz="2000" dirty="0"/>
          </a:p>
          <a:p>
            <a:pPr lvl="1"/>
            <a:r>
              <a:rPr lang="en-GB" sz="2000" dirty="0"/>
              <a:t>end-to-end encrypted group chats</a:t>
            </a:r>
          </a:p>
          <a:p>
            <a:r>
              <a:rPr lang="en-GB" sz="2400" dirty="0"/>
              <a:t>Requires servers (but untrusted)</a:t>
            </a:r>
          </a:p>
          <a:p>
            <a:pPr lvl="1"/>
            <a:r>
              <a:rPr lang="en-GB" sz="2000" dirty="0"/>
              <a:t>relaying of messages and storage of public key material </a:t>
            </a:r>
          </a:p>
          <a:p>
            <a:r>
              <a:rPr lang="en-GB" sz="2400" dirty="0"/>
              <a:t>3-DH with Curve25519, AES-256, HMAC-SHA256 </a:t>
            </a:r>
          </a:p>
          <a:p>
            <a:pPr lvl="1"/>
            <a:endParaRPr lang="en-GB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470926" y="69760"/>
            <a:ext cx="4673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65000"/>
                  </a:schemeClr>
                </a:solidFill>
              </a:rPr>
              <a:t>https://signal.org/blog/advanced-ratcheting/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719956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07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Signal protocol implementation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640762" cy="4149725"/>
          </a:xfrm>
        </p:spPr>
        <p:txBody>
          <a:bodyPr/>
          <a:lstStyle/>
          <a:p>
            <a:r>
              <a:rPr lang="en-GB" sz="2400" dirty="0"/>
              <a:t>Authentication of users: </a:t>
            </a:r>
            <a:r>
              <a:rPr lang="en-GB" sz="2000" dirty="0"/>
              <a:t>1) Trust on first use 2) Trusted party (PKI) 3) Fingerprint check using other channel (hex, QR code…)</a:t>
            </a:r>
          </a:p>
          <a:p>
            <a:r>
              <a:rPr lang="en-GB" sz="2400" dirty="0"/>
              <a:t>Protection of messages</a:t>
            </a:r>
          </a:p>
          <a:p>
            <a:pPr lvl="1"/>
            <a:r>
              <a:rPr lang="en-GB" sz="2000" dirty="0"/>
              <a:t>Perfect forward secrecy and backward secrecy (ratcheting)</a:t>
            </a:r>
          </a:p>
          <a:p>
            <a:pPr lvl="1"/>
            <a:r>
              <a:rPr lang="en-GB" sz="2000" dirty="0"/>
              <a:t>New DH for (almost) every message (announced in the previous one)</a:t>
            </a:r>
          </a:p>
          <a:p>
            <a:pPr lvl="1"/>
            <a:r>
              <a:rPr lang="en-GB" sz="2000" dirty="0"/>
              <a:t>Message key derived both from long-term key and chain key</a:t>
            </a:r>
          </a:p>
          <a:p>
            <a:pPr lvl="1"/>
            <a:r>
              <a:rPr lang="en-GB" sz="2000" dirty="0"/>
              <a:t>AE with deniability (MAC key later broadcast) </a:t>
            </a:r>
          </a:p>
          <a:p>
            <a:r>
              <a:rPr lang="en-GB" sz="2400" dirty="0"/>
              <a:t>Protection of metadata (no strong anonymity as e.g., Tor)</a:t>
            </a:r>
          </a:p>
          <a:p>
            <a:pPr lvl="1"/>
            <a:r>
              <a:rPr lang="en-GB" sz="2000" dirty="0"/>
              <a:t>Message delivery time and communicating parties available</a:t>
            </a:r>
          </a:p>
          <a:p>
            <a:pPr lvl="1"/>
            <a:r>
              <a:rPr lang="en-GB" sz="2000" dirty="0"/>
              <a:t>Service provider may choose to keep or delete this information</a:t>
            </a:r>
          </a:p>
          <a:p>
            <a:r>
              <a:rPr lang="en-GB" sz="2400" dirty="0"/>
              <a:t>Private contact discovery using Intel SGX </a:t>
            </a:r>
          </a:p>
          <a:p>
            <a:pPr lvl="1"/>
            <a:r>
              <a:rPr lang="en-GB" sz="2000" dirty="0">
                <a:hlinkClick r:id="rId2"/>
              </a:rPr>
              <a:t>https://signal.org/blog/private-contact-discovery/</a:t>
            </a:r>
            <a:endParaRPr lang="en-GB" sz="2000" dirty="0"/>
          </a:p>
          <a:p>
            <a:pPr lvl="1"/>
            <a:endParaRPr lang="en-GB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719956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52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Security protocols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Security protocol = composition of </a:t>
            </a:r>
            <a:r>
              <a:rPr lang="en-GB" dirty="0" err="1"/>
              <a:t>cryptoprimitives</a:t>
            </a:r>
            <a:endParaRPr lang="en-GB" dirty="0"/>
          </a:p>
          <a:p>
            <a:endParaRPr lang="en-GB" dirty="0"/>
          </a:p>
          <a:p>
            <a:r>
              <a:rPr lang="en-GB" i="1" dirty="0"/>
              <a:t>“Security protocols are three line programs that people still manage to get wrong.” (R. Needham)</a:t>
            </a:r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178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5F549CAC-2725-4ECA-9219-8FE6C9B35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Message keys in Signal</a:t>
            </a: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B157EB31-A55A-410E-9F1D-571D175A18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2419"/>
            <a:ext cx="2949797" cy="6743502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20262A7-5F01-4CDD-8FE7-20AE24BFB0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50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0D815F7-E5C9-40BF-9474-3D3FCDBE98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44310F28-8D07-4411-B9EB-C548C1BB459B}"/>
              </a:ext>
            </a:extLst>
          </p:cNvPr>
          <p:cNvSpPr txBox="1">
            <a:spLocks/>
          </p:cNvSpPr>
          <p:nvPr/>
        </p:nvSpPr>
        <p:spPr bwMode="auto">
          <a:xfrm>
            <a:off x="503238" y="1871663"/>
            <a:ext cx="8640762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4485"/>
              </a:buClr>
              <a:buSzPct val="100000"/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30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497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Master keys (MK) </a:t>
            </a:r>
          </a:p>
          <a:p>
            <a:pPr lvl="1"/>
            <a:r>
              <a:rPr lang="en-GB" sz="2000" dirty="0"/>
              <a:t>Established after initial users connection</a:t>
            </a:r>
          </a:p>
          <a:p>
            <a:pPr lvl="1"/>
            <a:r>
              <a:rPr lang="en-GB" sz="2000" dirty="0"/>
              <a:t>KDF to derive MK-x (for every message)</a:t>
            </a:r>
          </a:p>
          <a:p>
            <a:r>
              <a:rPr lang="en-GB" sz="2400" dirty="0"/>
              <a:t>Chain keys (CK)</a:t>
            </a:r>
          </a:p>
          <a:p>
            <a:pPr lvl="1"/>
            <a:r>
              <a:rPr lang="en-GB" sz="2000" dirty="0"/>
              <a:t>Initial established from the most recent DH </a:t>
            </a:r>
          </a:p>
          <a:p>
            <a:pPr lvl="1"/>
            <a:r>
              <a:rPr lang="en-GB" sz="2000" dirty="0"/>
              <a:t>KDF to derive chain of keys</a:t>
            </a:r>
          </a:p>
          <a:p>
            <a:r>
              <a:rPr lang="en-GB" sz="2400" dirty="0"/>
              <a:t>Message keys </a:t>
            </a:r>
          </a:p>
          <a:p>
            <a:pPr lvl="1"/>
            <a:r>
              <a:rPr lang="en-GB" sz="2000" dirty="0"/>
              <a:t>derived from MK-x and CK-x</a:t>
            </a:r>
          </a:p>
          <a:p>
            <a:r>
              <a:rPr lang="en-GB" sz="2400" dirty="0"/>
              <a:t>CK-x compromise is healed by next DH</a:t>
            </a:r>
          </a:p>
          <a:p>
            <a:endParaRPr lang="en-GB" sz="2000" dirty="0"/>
          </a:p>
          <a:p>
            <a:pPr lvl="1"/>
            <a:endParaRPr lang="en-GB" sz="2000" dirty="0"/>
          </a:p>
          <a:p>
            <a:pPr lvl="1"/>
            <a:endParaRPr lang="en-GB" sz="2000" dirty="0"/>
          </a:p>
          <a:p>
            <a:pPr lvl="1"/>
            <a:endParaRPr lang="en-GB" sz="2000" dirty="0"/>
          </a:p>
          <a:p>
            <a:pPr lvl="1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66196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Signal protocol – group messaging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Speaker consistency</a:t>
            </a:r>
          </a:p>
          <a:p>
            <a:r>
              <a:rPr lang="en-GB" dirty="0"/>
              <a:t>Out-of-order resilience</a:t>
            </a:r>
          </a:p>
          <a:p>
            <a:r>
              <a:rPr lang="en-GB" dirty="0"/>
              <a:t>Dropped message resilience</a:t>
            </a:r>
          </a:p>
          <a:p>
            <a:r>
              <a:rPr lang="en-GB" dirty="0"/>
              <a:t>Computational equality</a:t>
            </a:r>
          </a:p>
          <a:p>
            <a:r>
              <a:rPr lang="en-GB" dirty="0"/>
              <a:t>Trust equality</a:t>
            </a:r>
          </a:p>
          <a:p>
            <a:r>
              <a:rPr lang="en-GB" dirty="0"/>
              <a:t>Subgroup messaging</a:t>
            </a:r>
          </a:p>
          <a:p>
            <a:r>
              <a:rPr lang="en-GB" dirty="0"/>
              <a:t>Contractible and expandable group membership</a:t>
            </a:r>
          </a:p>
          <a:p>
            <a:r>
              <a:rPr lang="en-GB" dirty="0"/>
              <a:t>Read </a:t>
            </a:r>
            <a:r>
              <a:rPr lang="en-GB"/>
              <a:t>more details at </a:t>
            </a:r>
            <a:r>
              <a:rPr lang="en-GB">
                <a:hlinkClick r:id="rId2"/>
              </a:rPr>
              <a:t>https://www.whatsapp.com/security/WhatsApp-Security-Whitepaper.pdf</a:t>
            </a:r>
            <a:endParaRPr lang="en-GB"/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 flipH="1">
            <a:off x="1907704" y="6112153"/>
            <a:ext cx="7875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65000"/>
                  </a:schemeClr>
                </a:solidFill>
              </a:rPr>
              <a:t>https://en.wikipedia.org/wiki/Signal_(software)#Encryption_protocols</a:t>
            </a:r>
          </a:p>
        </p:txBody>
      </p:sp>
    </p:spTree>
    <p:extLst>
      <p:ext uri="{BB962C8B-B14F-4D97-AF65-F5344CB8AC3E}">
        <p14:creationId xmlns:p14="http://schemas.microsoft.com/office/powerpoint/2010/main" val="32115591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 of protocols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52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44366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of cryptographic protocols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Don’t design own cryptographic protocols</a:t>
            </a:r>
          </a:p>
          <a:p>
            <a:pPr lvl="1"/>
            <a:r>
              <a:rPr lang="en-US" dirty="0"/>
              <a:t>Use existing well-studied protocols (TLS, EAC-PACE…)</a:t>
            </a:r>
          </a:p>
          <a:p>
            <a:pPr lvl="1"/>
            <a:r>
              <a:rPr lang="en-US" dirty="0"/>
              <a:t>Don’t remove “unnecessary” parts of existing protocols</a:t>
            </a:r>
          </a:p>
          <a:p>
            <a:r>
              <a:rPr lang="en-US" dirty="0"/>
              <a:t>Follow all required checks on incoming messages</a:t>
            </a:r>
          </a:p>
          <a:p>
            <a:pPr lvl="1"/>
            <a:r>
              <a:rPr lang="en-US" dirty="0"/>
              <a:t>Verification of cryptograms, check for revocation…</a:t>
            </a:r>
          </a:p>
          <a:p>
            <a:r>
              <a:rPr lang="en-US" dirty="0"/>
              <a:t>Don’t design and implement your own (if possible)</a:t>
            </a:r>
          </a:p>
          <a:p>
            <a:pPr lvl="1"/>
            <a:r>
              <a:rPr lang="en-US" dirty="0"/>
              <a:t>Potential for error, implementation attacks…</a:t>
            </a:r>
          </a:p>
          <a:p>
            <a:r>
              <a:rPr lang="en-US" dirty="0"/>
              <a:t>But more likely you will need to design own protocol than to design own crypto algorithm</a:t>
            </a:r>
          </a:p>
          <a:p>
            <a:pPr lvl="1"/>
            <a:r>
              <a:rPr lang="en-US" dirty="0"/>
              <a:t>Always use existing protocol if possible </a:t>
            </a:r>
          </a:p>
          <a:p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369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principles I. (Abadi &amp; Needham)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conditions for a message to be acted should be clearly set out so reviewer can judge if they are acceptable.</a:t>
            </a:r>
          </a:p>
          <a:p>
            <a:pPr lvl="1"/>
            <a:r>
              <a:rPr lang="en-US" sz="2000" dirty="0"/>
              <a:t>Documentation, diagrams, formal specification</a:t>
            </a:r>
          </a:p>
          <a:p>
            <a:r>
              <a:rPr lang="en-US" sz="2400" dirty="0"/>
              <a:t>Every message should say what it means, message interpretation should depend only on its content.</a:t>
            </a:r>
          </a:p>
          <a:p>
            <a:pPr lvl="1"/>
            <a:r>
              <a:rPr lang="en-US" sz="2000" dirty="0"/>
              <a:t>“This is 2</a:t>
            </a:r>
            <a:r>
              <a:rPr lang="en-US" sz="2000" baseline="30000" dirty="0"/>
              <a:t>nd</a:t>
            </a:r>
            <a:r>
              <a:rPr lang="en-US" sz="2000" dirty="0"/>
              <a:t> message of SCP’02 from A to B” </a:t>
            </a:r>
          </a:p>
          <a:p>
            <a:pPr lvl="1"/>
            <a:r>
              <a:rPr lang="en-US" sz="2000" dirty="0"/>
              <a:t>No assumptions like next random chunk number should be encrypted 2</a:t>
            </a:r>
            <a:r>
              <a:rPr lang="en-US" sz="2000" baseline="30000" dirty="0"/>
              <a:t>nd</a:t>
            </a:r>
            <a:r>
              <a:rPr lang="en-US" sz="2000" dirty="0"/>
              <a:t> message because I just received 1</a:t>
            </a:r>
            <a:r>
              <a:rPr lang="en-US" sz="2000" baseline="30000" dirty="0"/>
              <a:t>st</a:t>
            </a:r>
            <a:r>
              <a:rPr lang="en-US" sz="2000" dirty="0"/>
              <a:t> message</a:t>
            </a:r>
          </a:p>
          <a:p>
            <a:r>
              <a:rPr lang="en-US" sz="2400" dirty="0"/>
              <a:t>Mention name of principal (“Alice01”)</a:t>
            </a:r>
          </a:p>
          <a:p>
            <a:pPr lvl="1"/>
            <a:r>
              <a:rPr lang="en-US" sz="2000" dirty="0"/>
              <a:t>Prevents (if checked) unintended parallel runs of protocol</a:t>
            </a:r>
          </a:p>
          <a:p>
            <a:pPr lvl="1"/>
            <a:r>
              <a:rPr lang="en-US" sz="2000" dirty="0"/>
              <a:t>Prevents reflection attack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384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 principles II. </a:t>
            </a:r>
            <a:r>
              <a:rPr lang="en-US" dirty="0"/>
              <a:t>(Abadi &amp; Needham) 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clear about why encryption is being done</a:t>
            </a:r>
          </a:p>
          <a:p>
            <a:pPr lvl="1"/>
            <a:r>
              <a:rPr lang="en-US" dirty="0"/>
              <a:t>For confidentiality, not to “somewhat” ensure integrity </a:t>
            </a:r>
          </a:p>
          <a:p>
            <a:r>
              <a:rPr lang="en-US" dirty="0"/>
              <a:t>When signing encrypted data, it should not be inferred that signing entity knows data content</a:t>
            </a:r>
          </a:p>
          <a:p>
            <a:pPr lvl="1"/>
            <a:r>
              <a:rPr lang="en-US" dirty="0"/>
              <a:t>No knowledge of encryption key</a:t>
            </a:r>
          </a:p>
          <a:p>
            <a:r>
              <a:rPr lang="en-US" dirty="0"/>
              <a:t>Be clear about properties of nonce </a:t>
            </a:r>
          </a:p>
          <a:p>
            <a:pPr lvl="1"/>
            <a:r>
              <a:rPr lang="en-US" dirty="0"/>
              <a:t>random, never repeated, unpredictable, secret</a:t>
            </a:r>
          </a:p>
          <a:p>
            <a:pPr lvl="1"/>
            <a:r>
              <a:rPr lang="en-US" dirty="0"/>
              <a:t>Random </a:t>
            </a:r>
            <a:r>
              <a:rPr lang="en-US" dirty="0">
                <a:sym typeface="Symbol" panose="05050102010706020507" pitchFamily="18" charset="2"/>
              </a:rPr>
              <a:t></a:t>
            </a:r>
            <a:r>
              <a:rPr lang="en-US" dirty="0"/>
              <a:t> almost never repeated unintentionally</a:t>
            </a:r>
          </a:p>
          <a:p>
            <a:pPr lvl="1"/>
            <a:endParaRPr lang="en-US" dirty="0"/>
          </a:p>
          <a:p>
            <a:endParaRPr lang="cs-CZ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51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 principles III. </a:t>
            </a:r>
            <a:r>
              <a:rPr lang="en-US" dirty="0"/>
              <a:t>(Abadi &amp; Needham)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If predictable quantity is to be effective, it should be protected so that an intruder cannot simulate a challenge and later replay the message</a:t>
            </a:r>
          </a:p>
          <a:p>
            <a:pPr lvl="1"/>
            <a:r>
              <a:rPr lang="en-US" sz="2000" dirty="0"/>
              <a:t>Counter as challenge </a:t>
            </a:r>
            <a:r>
              <a:rPr lang="en-US" sz="2000" dirty="0">
                <a:sym typeface="Symbol" panose="05050102010706020507" pitchFamily="18" charset="2"/>
              </a:rPr>
              <a:t> counter freshness verification necessary  state</a:t>
            </a:r>
            <a:endParaRPr lang="en-US" sz="2000" dirty="0"/>
          </a:p>
          <a:p>
            <a:r>
              <a:rPr lang="en-US" sz="2400" dirty="0"/>
              <a:t>If timestamps are used as freshness guarantees, then difference between local clocks at various machines must be much less then allowable age of message </a:t>
            </a:r>
          </a:p>
          <a:p>
            <a:pPr lvl="1"/>
            <a:r>
              <a:rPr lang="en-US" sz="2000" dirty="0"/>
              <a:t>Otherwise an attacker can replay within time window</a:t>
            </a:r>
          </a:p>
          <a:p>
            <a:r>
              <a:rPr lang="en-US" sz="2400" dirty="0"/>
              <a:t>Key may have been used recently and yet be old and possibly compromised</a:t>
            </a:r>
          </a:p>
          <a:p>
            <a:pPr lvl="1"/>
            <a:r>
              <a:rPr lang="en-US" sz="2000" dirty="0"/>
              <a:t>Clear session state after session end, check freshness</a:t>
            </a:r>
          </a:p>
          <a:p>
            <a:endParaRPr lang="cs-CZ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960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 principles IV. </a:t>
            </a:r>
            <a:r>
              <a:rPr lang="en-US" dirty="0"/>
              <a:t>(Abadi &amp; Needham)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It should be possible to deduce which protocol and which run of that protocol a message belongs to including order number in the protocol</a:t>
            </a:r>
          </a:p>
          <a:p>
            <a:pPr lvl="1"/>
            <a:r>
              <a:rPr lang="en-US" sz="2400" dirty="0"/>
              <a:t>Danger of parallel runs of same protocol</a:t>
            </a:r>
          </a:p>
          <a:p>
            <a:pPr lvl="1"/>
            <a:r>
              <a:rPr lang="en-US" sz="2400" dirty="0"/>
              <a:t>MAC and chaining with fresh session keys prevents message mixing</a:t>
            </a:r>
          </a:p>
          <a:p>
            <a:r>
              <a:rPr lang="en-US" sz="2800" dirty="0"/>
              <a:t>Trust relation should be made explicit and there should be good reason for its necessity.</a:t>
            </a:r>
          </a:p>
          <a:p>
            <a:pPr lvl="1"/>
            <a:r>
              <a:rPr lang="en-US" sz="2400" dirty="0"/>
              <a:t>Less trust needed </a:t>
            </a:r>
            <a:r>
              <a:rPr lang="en-US" sz="2400" dirty="0">
                <a:sym typeface="Symbol" panose="05050102010706020507" pitchFamily="18" charset="2"/>
              </a:rPr>
              <a:t> better security achieved</a:t>
            </a:r>
            <a:endParaRPr lang="en-US" sz="2400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0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A05D3A-3425-4CC8-AFB8-300BA3DAA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 principles V. </a:t>
            </a:r>
            <a:r>
              <a:rPr lang="en-US" dirty="0"/>
              <a:t>(Hanno </a:t>
            </a:r>
            <a:r>
              <a:rPr lang="en-US" dirty="0" err="1"/>
              <a:t>Böck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48088FC-73E0-4E56-A007-3E1BD7D0C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1727547"/>
            <a:ext cx="8461250" cy="4149725"/>
          </a:xfrm>
        </p:spPr>
        <p:txBody>
          <a:bodyPr/>
          <a:lstStyle/>
          <a:p>
            <a:r>
              <a:rPr lang="en-GB" sz="2400" dirty="0"/>
              <a:t>Always use an AEAD. No CBC, OFB, CFB. No "signatures are as good as an AEAD".</a:t>
            </a:r>
          </a:p>
          <a:p>
            <a:r>
              <a:rPr lang="en-GB" sz="2400" dirty="0"/>
              <a:t>Stay away from PKCS #1 1.5. If you want to use RSA use PSS/OAEP, but maybe don't use RSA.</a:t>
            </a:r>
          </a:p>
          <a:p>
            <a:r>
              <a:rPr lang="en-GB" sz="2400" dirty="0"/>
              <a:t>Don't use ECDSA, don't use any old ECC. Use X25519, Ed25519 or alike.</a:t>
            </a:r>
          </a:p>
          <a:p>
            <a:r>
              <a:rPr lang="en-GB" sz="2400" dirty="0"/>
              <a:t>Don't use DSA, 64-bit-blocks, sha1/md5 and other old crap.</a:t>
            </a:r>
          </a:p>
          <a:p>
            <a:r>
              <a:rPr lang="en-GB" sz="2400" dirty="0"/>
              <a:t>Think about duplicate </a:t>
            </a:r>
            <a:r>
              <a:rPr lang="en-GB" sz="2400" dirty="0" err="1"/>
              <a:t>nonces</a:t>
            </a:r>
            <a:r>
              <a:rPr lang="en-GB" sz="2400" dirty="0"/>
              <a:t>. If you can't easily avoid nonce repetition consider AES-SIV.</a:t>
            </a:r>
          </a:p>
          <a:p>
            <a:r>
              <a:rPr lang="en-GB" sz="2400" i="1" dirty="0"/>
              <a:t>Still talk to a real cryptographer, but if you follow these you're already better than a lot of others :-)</a:t>
            </a:r>
            <a:endParaRPr lang="en-GB" sz="2400" i="1" dirty="0">
              <a:solidFill>
                <a:srgbClr val="FF0000"/>
              </a:solidFill>
            </a:endParaRPr>
          </a:p>
          <a:p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6D857A1-B8B5-439A-9A83-06EFA98A54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58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07E29A6-B60A-4D5F-B5B1-7E7FE8883E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787619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Electronic passports</a:t>
            </a:r>
            <a:br>
              <a:rPr lang="en-GB" dirty="0"/>
            </a:br>
            <a:r>
              <a:rPr lang="en-GB" dirty="0"/>
              <a:t>and citizen ID cards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699792" y="6038776"/>
            <a:ext cx="6519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Credit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Slides partially based on presentation 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by</a:t>
            </a: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Zdenek Říha</a:t>
            </a: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59</a:t>
            </a:fld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2B30C07-3BC9-4F83-AC1F-C67EC778F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565261"/>
            <a:ext cx="6588224" cy="386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800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Security protocol aspects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Entity authentication</a:t>
            </a:r>
          </a:p>
          <a:p>
            <a:r>
              <a:rPr lang="en-GB" dirty="0"/>
              <a:t>Key agreement, establishment or distribution</a:t>
            </a:r>
          </a:p>
          <a:p>
            <a:r>
              <a:rPr lang="en-GB" dirty="0"/>
              <a:t>Data encryption and integrity protection</a:t>
            </a:r>
          </a:p>
          <a:p>
            <a:r>
              <a:rPr lang="en-GB" dirty="0"/>
              <a:t>Non-repudiation</a:t>
            </a:r>
          </a:p>
          <a:p>
            <a:r>
              <a:rPr lang="en-GB" dirty="0"/>
              <a:t>Secure multi-party computation (SMPC)</a:t>
            </a:r>
          </a:p>
          <a:p>
            <a:r>
              <a:rPr lang="en-GB" dirty="0"/>
              <a:t>…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98589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80" name="Picture 4" descr="uk_rf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66" y="1169377"/>
            <a:ext cx="1926980" cy="188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Passports of the first generation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/>
              <a:t>Electronic passport</a:t>
            </a:r>
          </a:p>
          <a:p>
            <a:pPr lvl="1"/>
            <a:r>
              <a:rPr lang="en-GB" altLang="en-US" sz="2000" dirty="0"/>
              <a:t>Classical passport booklet + passive contactless smartcard</a:t>
            </a:r>
            <a:r>
              <a:rPr lang="cs-CZ" altLang="en-US" sz="2000" dirty="0"/>
              <a:t> </a:t>
            </a:r>
            <a:br>
              <a:rPr lang="cs-CZ" altLang="en-US" sz="2000" dirty="0"/>
            </a:br>
            <a:r>
              <a:rPr lang="cs-CZ" altLang="en-US" sz="2000" dirty="0"/>
              <a:t>(ISO14443, </a:t>
            </a:r>
            <a:r>
              <a:rPr lang="en-US" altLang="en-US" sz="2000" dirty="0"/>
              <a:t>communication</a:t>
            </a:r>
            <a:r>
              <a:rPr lang="cs-CZ" altLang="en-US" sz="2000" dirty="0"/>
              <a:t> distance 0-10 cm)</a:t>
            </a:r>
            <a:endParaRPr lang="en-GB" altLang="en-US" sz="2000" dirty="0"/>
          </a:p>
          <a:p>
            <a:pPr lvl="1"/>
            <a:r>
              <a:rPr lang="en-GB" altLang="en-US" sz="2000" dirty="0"/>
              <a:t>Chip &amp; antenna integrated in a page or cover</a:t>
            </a:r>
          </a:p>
          <a:p>
            <a:r>
              <a:rPr lang="en-GB" altLang="en-US" sz="2400" dirty="0"/>
              <a:t>Technical specification standardized by ICAO</a:t>
            </a:r>
          </a:p>
          <a:p>
            <a:pPr lvl="1"/>
            <a:r>
              <a:rPr lang="en-GB" altLang="en-US" sz="2000" dirty="0"/>
              <a:t>Standard 9303, 6th edition</a:t>
            </a:r>
          </a:p>
          <a:p>
            <a:pPr lvl="1"/>
            <a:r>
              <a:rPr lang="en-GB" altLang="en-US" sz="2000" dirty="0"/>
              <a:t>References many ISO standards</a:t>
            </a:r>
          </a:p>
          <a:p>
            <a:r>
              <a:rPr lang="en-GB" altLang="en-US" sz="2400" dirty="0"/>
              <a:t>Data is organised in 16 data groups (DG) and 2 meta files</a:t>
            </a:r>
          </a:p>
          <a:p>
            <a:pPr lvl="1"/>
            <a:r>
              <a:rPr lang="en-GB" altLang="en-US" sz="2000" dirty="0"/>
              <a:t>DG1-DG16, EF.COM, EF.SOD</a:t>
            </a:r>
          </a:p>
          <a:p>
            <a:pPr lvl="1"/>
            <a:r>
              <a:rPr lang="en-GB" altLang="en-US" sz="2000" dirty="0"/>
              <a:t>Mandatory is DG1 (MRZ), DG2 (photo), EF.COM and EF.SOD (passive authentication)</a:t>
            </a:r>
            <a:endParaRPr lang="en-US" altLang="en-US" sz="20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240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063" name="Group 7"/>
          <p:cNvGrpSpPr>
            <a:grpSpLocks/>
          </p:cNvGrpSpPr>
          <p:nvPr/>
        </p:nvGrpSpPr>
        <p:grpSpPr bwMode="auto">
          <a:xfrm>
            <a:off x="1513743" y="1966546"/>
            <a:ext cx="6515100" cy="4520712"/>
            <a:chOff x="158" y="2205"/>
            <a:chExt cx="2903" cy="1891"/>
          </a:xfrm>
        </p:grpSpPr>
        <p:pic>
          <p:nvPicPr>
            <p:cNvPr id="17306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2205"/>
              <a:ext cx="2903" cy="1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3061" name="AutoShape 5"/>
            <p:cNvSpPr>
              <a:spLocks noChangeArrowheads="1"/>
            </p:cNvSpPr>
            <p:nvPr/>
          </p:nvSpPr>
          <p:spPr bwMode="auto">
            <a:xfrm>
              <a:off x="2290" y="3158"/>
              <a:ext cx="136" cy="272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GB" altLang="en-US" sz="1662">
                <a:latin typeface="Arial" panose="020B0604020202020204" pitchFamily="34" charset="0"/>
              </a:endParaRPr>
            </a:p>
          </p:txBody>
        </p:sp>
        <p:sp>
          <p:nvSpPr>
            <p:cNvPr id="173062" name="AutoShape 6"/>
            <p:cNvSpPr>
              <a:spLocks noChangeArrowheads="1"/>
            </p:cNvSpPr>
            <p:nvPr/>
          </p:nvSpPr>
          <p:spPr bwMode="auto">
            <a:xfrm>
              <a:off x="2744" y="2614"/>
              <a:ext cx="181" cy="182"/>
            </a:xfrm>
            <a:prstGeom prst="leftArrow">
              <a:avLst>
                <a:gd name="adj1" fmla="val 50000"/>
                <a:gd name="adj2" fmla="val 25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GB" altLang="en-US" sz="1662">
                <a:latin typeface="Arial" panose="020B0604020202020204" pitchFamily="34" charset="0"/>
              </a:endParaRPr>
            </a:p>
          </p:txBody>
        </p:sp>
      </p:grpSp>
      <p:sp>
        <p:nvSpPr>
          <p:cNvPr id="17306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Chip and antenna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91996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7544" y="896558"/>
            <a:ext cx="7910513" cy="6556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2800" dirty="0">
                <a:solidFill>
                  <a:srgbClr val="0F3277"/>
                </a:solidFill>
                <a:latin typeface="Arial" panose="020B0604020202020204" pitchFamily="34" charset="0"/>
              </a:rPr>
              <a:t>Data groups</a:t>
            </a:r>
          </a:p>
        </p:txBody>
      </p:sp>
      <p:graphicFrame>
        <p:nvGraphicFramePr>
          <p:cNvPr id="175172" name="Group 68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755576" y="1552196"/>
          <a:ext cx="8008327" cy="5046782"/>
        </p:xfrm>
        <a:graphic>
          <a:graphicData uri="http://schemas.openxmlformats.org/drawingml/2006/table">
            <a:tbl>
              <a:tblPr/>
              <a:tblGrid>
                <a:gridCol w="1749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58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1354"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F3277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Data group</a:t>
                      </a:r>
                      <a:endParaRPr kumimoji="0" lang="en-GB" alt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0F3277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F3277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Stored data</a:t>
                      </a:r>
                      <a:endParaRPr kumimoji="0" lang="en-GB" altLang="en-US" sz="1300" b="1" i="0" u="none" strike="noStrike" cap="none" normalizeH="0" baseline="0">
                        <a:ln>
                          <a:noFill/>
                        </a:ln>
                        <a:solidFill>
                          <a:srgbClr val="0F3277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422"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DG1</a:t>
                      </a:r>
                      <a:endParaRPr kumimoji="0" lang="en-GB" alt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Machine readable zone (MRZ)</a:t>
                      </a:r>
                      <a:endParaRPr kumimoji="0" lang="en-GB" alt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422"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DG2</a:t>
                      </a:r>
                      <a:endParaRPr kumimoji="0" lang="en-GB" alt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Biometric data: face</a:t>
                      </a:r>
                      <a:endParaRPr kumimoji="0" lang="en-GB" alt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422"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DG3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Biometric data: fingerprints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422"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DG4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Biometric data: iris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422"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DG5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Picture of the holder as printed in the passport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422"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DG6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Reserved for future use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422"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DG7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Signature of the holder as printed in the passport</a:t>
                      </a:r>
                      <a:endParaRPr kumimoji="0" lang="en-GB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5422"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DG8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Encoded security features – data features</a:t>
                      </a:r>
                      <a:endParaRPr kumimoji="0" lang="en-GB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5422"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DG9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Encoded security features – structure features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5422"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DG10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Encoded security features – substance features 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5422"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DG11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Additional personal details (address, phone)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5422"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DG12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Additional document details (issue date, issued by)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5422"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DG13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Optional data (anything)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5422"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DG14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 for securing secondary biometrics (EAC)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5422"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DG15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Active Authentication public key info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95422"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DG16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Next of kin</a:t>
                      </a:r>
                      <a:endParaRPr kumimoji="0" lang="en-GB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F72F7E-A92E-4996-87A8-9530E00B3D3A}" type="slidenum">
              <a:rPr lang="cs-CZ" smtClean="0"/>
              <a:pPr>
                <a:defRPr/>
              </a:pPr>
              <a:t>62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58126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Protocols used in </a:t>
            </a:r>
            <a:r>
              <a:rPr lang="en-GB" dirty="0" err="1"/>
              <a:t>ePassports</a:t>
            </a:r>
            <a:r>
              <a:rPr lang="en-GB" dirty="0"/>
              <a:t> I.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romanUcPeriod"/>
            </a:pPr>
            <a:r>
              <a:rPr lang="en-GB" sz="2400" dirty="0"/>
              <a:t>Authentication of inspection system to chip [BAC]</a:t>
            </a:r>
          </a:p>
          <a:p>
            <a:pPr lvl="1"/>
            <a:r>
              <a:rPr lang="en-GB" sz="2000" dirty="0"/>
              <a:t>Read basic digital data from chip (MRZ, photo)</a:t>
            </a:r>
          </a:p>
          <a:p>
            <a:pPr lvl="1"/>
            <a:r>
              <a:rPr lang="en-GB" sz="2000" dirty="0"/>
              <a:t>SG: Passport provides basic data only to local terminal with physical access to passport </a:t>
            </a:r>
          </a:p>
          <a:p>
            <a:pPr lvl="1"/>
            <a:r>
              <a:rPr lang="en-GB" sz="2000" dirty="0"/>
              <a:t>S: Auth. SCP, sym. crypto keys derived from MRZ [BAC]</a:t>
            </a:r>
          </a:p>
          <a:p>
            <a:pPr marL="514350" indent="-514350">
              <a:buFont typeface="+mj-lt"/>
              <a:buAutoNum type="romanUcPeriod"/>
            </a:pPr>
            <a:r>
              <a:rPr lang="en-GB" sz="2400" dirty="0"/>
              <a:t>Authorized access to more sensitive chip data</a:t>
            </a:r>
          </a:p>
          <a:p>
            <a:pPr lvl="1"/>
            <a:r>
              <a:rPr lang="en-GB" sz="2000" dirty="0"/>
              <a:t>SG: Put more sensitive data on chip (fingerprint, iris), but limit availability only to inspection systems of trustworthy countries </a:t>
            </a:r>
          </a:p>
          <a:p>
            <a:pPr lvl="1"/>
            <a:r>
              <a:rPr lang="en-GB" sz="2000" dirty="0"/>
              <a:t>S: Challenge-response auth. protocol [EAC,EAC-PACE], PKI + cross-signing between trustworthy states [EAC]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63</a:t>
            </a:fld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364088" y="60995"/>
            <a:ext cx="371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SG: security goal, S: solution used</a:t>
            </a:r>
          </a:p>
        </p:txBody>
      </p:sp>
    </p:spTree>
    <p:extLst>
      <p:ext uri="{BB962C8B-B14F-4D97-AF65-F5344CB8AC3E}">
        <p14:creationId xmlns:p14="http://schemas.microsoft.com/office/powerpoint/2010/main" val="1747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Protocols used in </a:t>
            </a:r>
            <a:r>
              <a:rPr lang="en-GB" dirty="0" err="1"/>
              <a:t>ePassports</a:t>
            </a:r>
            <a:r>
              <a:rPr lang="en-GB" dirty="0"/>
              <a:t> II.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romanUcPeriod" startAt="3"/>
            </a:pPr>
            <a:r>
              <a:rPr lang="en-GB" sz="2400" dirty="0"/>
              <a:t>Genuine data on passport</a:t>
            </a:r>
            <a:endParaRPr lang="cs-CZ" sz="2400" dirty="0"/>
          </a:p>
          <a:p>
            <a:pPr lvl="1"/>
            <a:r>
              <a:rPr lang="en-GB" sz="2000" dirty="0"/>
              <a:t>SG: Are data on passport unmodified?</a:t>
            </a:r>
          </a:p>
          <a:p>
            <a:pPr lvl="1"/>
            <a:r>
              <a:rPr lang="en-GB" sz="2000" dirty="0"/>
              <a:t>S: digital signatures, PKI [passive authentication]</a:t>
            </a:r>
          </a:p>
          <a:p>
            <a:pPr marL="514350" indent="-514350">
              <a:buFont typeface="+mj-lt"/>
              <a:buAutoNum type="romanUcPeriod" startAt="4"/>
            </a:pPr>
            <a:r>
              <a:rPr lang="en-GB" sz="2400" dirty="0"/>
              <a:t>Authentication of chip to inspection system</a:t>
            </a:r>
          </a:p>
          <a:p>
            <a:pPr lvl="1"/>
            <a:r>
              <a:rPr lang="en-GB" sz="2000" dirty="0"/>
              <a:t>SG: Is physical chip inside passport genuine? </a:t>
            </a:r>
          </a:p>
          <a:p>
            <a:pPr lvl="1"/>
            <a:r>
              <a:rPr lang="en-GB" sz="2000" dirty="0"/>
              <a:t>S: Challenge-response authentication protocol [AA, EAC-PACE]</a:t>
            </a:r>
          </a:p>
          <a:p>
            <a:pPr marL="514350" indent="-514350">
              <a:buFont typeface="+mj-lt"/>
              <a:buAutoNum type="romanUcPeriod" startAt="5"/>
            </a:pPr>
            <a:r>
              <a:rPr lang="en-GB" sz="2400" dirty="0"/>
              <a:t>Transfer data between chip and IS securely</a:t>
            </a:r>
          </a:p>
          <a:p>
            <a:pPr lvl="1"/>
            <a:r>
              <a:rPr lang="en-GB" sz="2000" dirty="0"/>
              <a:t>SG: attacker can’t eavesdrop/modify/replay</a:t>
            </a:r>
          </a:p>
          <a:p>
            <a:pPr lvl="1"/>
            <a:r>
              <a:rPr lang="en-GB" sz="2000" dirty="0"/>
              <a:t>S: secure channel [EAC, EAC-PACE]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64</a:t>
            </a:fld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364088" y="60995"/>
            <a:ext cx="371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SG: security goal, S: solution used</a:t>
            </a:r>
          </a:p>
        </p:txBody>
      </p:sp>
    </p:spTree>
    <p:extLst>
      <p:ext uri="{BB962C8B-B14F-4D97-AF65-F5344CB8AC3E}">
        <p14:creationId xmlns:p14="http://schemas.microsoft.com/office/powerpoint/2010/main" val="403344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Authorization and passports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389242" cy="41497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Inspection terminal to read basic info from chip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Inspection terminal to read biometric data from chip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You to enter country based on chip data</a:t>
            </a:r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136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Electronic passports</a:t>
            </a:r>
            <a:br>
              <a:rPr lang="en-GB" dirty="0"/>
            </a:br>
            <a:r>
              <a:rPr lang="en-GB" dirty="0"/>
              <a:t>- more details 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66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073619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 Access Control (BAC) protocol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/>
              <a:t>Authentication&amp;secure</a:t>
            </a:r>
            <a:r>
              <a:rPr lang="en-US" sz="2000" dirty="0"/>
              <a:t> channel between inspection terminal and chip</a:t>
            </a:r>
          </a:p>
          <a:p>
            <a:pPr lvl="1"/>
            <a:r>
              <a:rPr lang="en-US" sz="1800" dirty="0"/>
              <a:t>Based on symmetric crypto (3DES), similar to SCP’0x protocols</a:t>
            </a:r>
          </a:p>
          <a:p>
            <a:pPr lvl="1"/>
            <a:r>
              <a:rPr lang="en-US" sz="1800" dirty="0"/>
              <a:t>Low computational requirements</a:t>
            </a:r>
          </a:p>
          <a:p>
            <a:r>
              <a:rPr lang="en-US" sz="2000" dirty="0"/>
              <a:t>Problem: anyone with access to MRZ can authenticate</a:t>
            </a:r>
          </a:p>
          <a:p>
            <a:r>
              <a:rPr lang="en-US" sz="2000" dirty="0"/>
              <a:t>Problem: MRZ has insufficient entropy</a:t>
            </a:r>
          </a:p>
          <a:p>
            <a:pPr lvl="1"/>
            <a:r>
              <a:rPr lang="en-US" sz="1800" dirty="0"/>
              <a:t>Document number, birth date, expiration date used</a:t>
            </a:r>
          </a:p>
          <a:p>
            <a:pPr lvl="1"/>
            <a:r>
              <a:rPr lang="en-US" sz="1800" dirty="0"/>
              <a:t>Theoretically 58/74 bits, but in practice about 32 bits</a:t>
            </a:r>
          </a:p>
          <a:p>
            <a:r>
              <a:rPr lang="en-US" sz="2000" dirty="0"/>
              <a:t>Offline attack (eavesdrop then crack)</a:t>
            </a:r>
          </a:p>
          <a:p>
            <a:pPr lvl="1"/>
            <a:r>
              <a:rPr lang="en-US" sz="1800" dirty="0"/>
              <a:t>Eavesdrop valid communication between chip and reader</a:t>
            </a:r>
          </a:p>
          <a:p>
            <a:pPr lvl="1"/>
            <a:r>
              <a:rPr lang="en-US" sz="1800" dirty="0"/>
              <a:t>Brute-force attack in less then hour (2</a:t>
            </a:r>
            <a:r>
              <a:rPr lang="en-US" sz="1800" baseline="30000" dirty="0"/>
              <a:t>32</a:t>
            </a:r>
            <a:r>
              <a:rPr lang="en-US" sz="1800" dirty="0"/>
              <a:t> ops, offline attack)</a:t>
            </a:r>
          </a:p>
          <a:p>
            <a:r>
              <a:rPr lang="en-US" sz="2000" dirty="0"/>
              <a:t>Online attacks against chip (att. model: found passport)</a:t>
            </a:r>
          </a:p>
          <a:p>
            <a:pPr lvl="1"/>
            <a:r>
              <a:rPr lang="en-US" sz="1800" dirty="0"/>
              <a:t>Significantly slower, ~20 </a:t>
            </a:r>
            <a:r>
              <a:rPr lang="en-US" sz="1800" dirty="0" err="1"/>
              <a:t>ms</a:t>
            </a:r>
            <a:r>
              <a:rPr lang="en-US" sz="1800" dirty="0"/>
              <a:t> for every attempt</a:t>
            </a:r>
            <a:endParaRPr lang="en-GB" sz="1800" dirty="0"/>
          </a:p>
          <a:p>
            <a:endParaRPr lang="en-GB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467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EAC – motivation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EU passports stores fingerprints (from 2009)</a:t>
            </a:r>
          </a:p>
          <a:p>
            <a:pPr lvl="1"/>
            <a:r>
              <a:rPr lang="en-US" dirty="0"/>
              <a:t>More sensitive than facial photo =&gt; better protocol needed</a:t>
            </a:r>
          </a:p>
          <a:p>
            <a:r>
              <a:rPr lang="en-US" dirty="0"/>
              <a:t>Goal: not everyone with access to passport (and MRZ for BAC) should be able to read out fingerprint</a:t>
            </a:r>
          </a:p>
          <a:p>
            <a:pPr lvl="1"/>
            <a:r>
              <a:rPr lang="en-US" dirty="0"/>
              <a:t>Issuing country decides who else can access</a:t>
            </a:r>
          </a:p>
          <a:p>
            <a:r>
              <a:rPr lang="en-US" dirty="0"/>
              <a:t>Stronger authentication than BAC required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878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Mind exercise: symmetric crypto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only symmetric crypto is used?</a:t>
            </a:r>
          </a:p>
          <a:p>
            <a:pPr lvl="1"/>
            <a:r>
              <a:rPr lang="en-US" dirty="0"/>
              <a:t>Every chip has own unique symmetric key</a:t>
            </a:r>
          </a:p>
          <a:p>
            <a:pPr lvl="1"/>
            <a:r>
              <a:rPr lang="en-US" dirty="0"/>
              <a:t>Large number of keys in inspection terminals </a:t>
            </a:r>
          </a:p>
          <a:p>
            <a:pPr lvl="1"/>
            <a:r>
              <a:rPr lang="en-US" dirty="0"/>
              <a:t>Compromise of single terminal breach security </a:t>
            </a:r>
          </a:p>
          <a:p>
            <a:pPr lvl="1"/>
            <a:r>
              <a:rPr lang="en-US" dirty="0"/>
              <a:t>=&gt; impractical and insecure =&gt; not used</a:t>
            </a:r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69</a:t>
            </a:fld>
            <a:endParaRPr lang="cs-CZ" dirty="0"/>
          </a:p>
        </p:txBody>
      </p:sp>
      <p:pic>
        <p:nvPicPr>
          <p:cNvPr id="6" name="Picture 5" descr="D:\Documents\Obrazky\ques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102159"/>
            <a:ext cx="1539007" cy="153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ásobení 6"/>
          <p:cNvSpPr/>
          <p:nvPr/>
        </p:nvSpPr>
        <p:spPr>
          <a:xfrm>
            <a:off x="5796136" y="2924944"/>
            <a:ext cx="2212757" cy="2287996"/>
          </a:xfrm>
          <a:prstGeom prst="mathMultiply">
            <a:avLst/>
          </a:prstGeom>
          <a:solidFill>
            <a:schemeClr val="accent2">
              <a:alpha val="69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68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 terms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Identification</a:t>
            </a:r>
          </a:p>
          <a:p>
            <a:pPr lvl="1"/>
            <a:r>
              <a:rPr lang="en-GB" dirty="0"/>
              <a:t>Establish what the (previously unknown) entity is</a:t>
            </a:r>
          </a:p>
          <a:p>
            <a:r>
              <a:rPr lang="en-GB" dirty="0"/>
              <a:t>Authentication</a:t>
            </a:r>
          </a:p>
          <a:p>
            <a:pPr lvl="1"/>
            <a:r>
              <a:rPr lang="en-GB" dirty="0"/>
              <a:t>Verify if entity is really what it claims to be</a:t>
            </a:r>
          </a:p>
          <a:p>
            <a:r>
              <a:rPr lang="en-GB" dirty="0"/>
              <a:t>Authorization (access control)</a:t>
            </a:r>
          </a:p>
          <a:p>
            <a:pPr lvl="1"/>
            <a:r>
              <a:rPr lang="en-GB" dirty="0"/>
              <a:t>Define an access policy to use specified resource</a:t>
            </a:r>
          </a:p>
          <a:p>
            <a:pPr lvl="1"/>
            <a:r>
              <a:rPr lang="en-GB" dirty="0"/>
              <a:t>Check if entity is allowed (authorized) to use resource</a:t>
            </a:r>
          </a:p>
          <a:p>
            <a:r>
              <a:rPr lang="en-GB" dirty="0"/>
              <a:t>Authentication may be required before entity is authorized to use resource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562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Extended Access Control (EAC) protocol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Based on asymmetric cryptography (RSA/DH/ECDSA)</a:t>
            </a:r>
          </a:p>
          <a:p>
            <a:r>
              <a:rPr lang="en-US" sz="2000" dirty="0"/>
              <a:t>Chip Authentication (CA) based on PACE protocol</a:t>
            </a:r>
          </a:p>
          <a:p>
            <a:pPr lvl="1"/>
            <a:r>
              <a:rPr lang="en-US" sz="1800" dirty="0"/>
              <a:t>Password Authenticated Connection Establishment (PACE) </a:t>
            </a:r>
          </a:p>
          <a:p>
            <a:pPr lvl="1"/>
            <a:r>
              <a:rPr lang="en-US" sz="1800" dirty="0"/>
              <a:t>Uses chip’s static DH/ECDSA key and terminal’s  ephemeral DH key pair (perfect forward secrecy)</a:t>
            </a:r>
          </a:p>
          <a:p>
            <a:pPr lvl="1"/>
            <a:r>
              <a:rPr lang="en-US" sz="1800" dirty="0"/>
              <a:t>Both parties combines chip’s public static and ephemeral public key into same key K</a:t>
            </a:r>
          </a:p>
          <a:p>
            <a:pPr lvl="1"/>
            <a:r>
              <a:rPr lang="en-US" sz="1800" dirty="0"/>
              <a:t>Keys for encryption and MAC (K</a:t>
            </a:r>
            <a:r>
              <a:rPr lang="en-US" sz="1800" baseline="-25000" dirty="0"/>
              <a:t>ENC</a:t>
            </a:r>
            <a:r>
              <a:rPr lang="en-US" sz="1800" dirty="0"/>
              <a:t>, K</a:t>
            </a:r>
            <a:r>
              <a:rPr lang="en-US" sz="1800" baseline="-25000" dirty="0"/>
              <a:t>MAC</a:t>
            </a:r>
            <a:r>
              <a:rPr lang="en-US" sz="1800" dirty="0"/>
              <a:t>) are derived from exchanged K</a:t>
            </a:r>
          </a:p>
          <a:p>
            <a:r>
              <a:rPr lang="en-GB" sz="2000" dirty="0"/>
              <a:t>How can be Terminal sure of authenticity of chip’s static key?</a:t>
            </a:r>
          </a:p>
          <a:p>
            <a:pPr lvl="1"/>
            <a:r>
              <a:rPr lang="en-GB" sz="1800" dirty="0"/>
              <a:t>Signed by Issuing country</a:t>
            </a:r>
            <a:endParaRPr lang="en-US" sz="2000" dirty="0"/>
          </a:p>
          <a:p>
            <a:r>
              <a:rPr lang="en-US" sz="2000" dirty="0"/>
              <a:t>Terminal Authentication (TA) </a:t>
            </a:r>
          </a:p>
          <a:p>
            <a:pPr lvl="1"/>
            <a:r>
              <a:rPr lang="en-US" sz="1800" dirty="0"/>
              <a:t>Based on challenge-response protocol (RSA/ECDSA, SHA-1/2)</a:t>
            </a:r>
          </a:p>
          <a:p>
            <a:pPr lvl="1"/>
            <a:r>
              <a:rPr lang="en-US" sz="1800" dirty="0"/>
              <a:t>Hash of the ephemeral DH key from previous step hashed with challenges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918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Terminal authentication I.</a:t>
            </a:r>
            <a:endParaRPr lang="cs-CZ" altLang="en-US" dirty="0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Only authorized border authorities can read the secondary biometric data (fingerprints and iris)</a:t>
            </a:r>
          </a:p>
          <a:p>
            <a:pPr lvl="1"/>
            <a:r>
              <a:rPr lang="en-US" altLang="en-US"/>
              <a:t>The inspection system must prove to the chip it is authorized</a:t>
            </a:r>
          </a:p>
          <a:p>
            <a:pPr lvl="1"/>
            <a:r>
              <a:rPr lang="en-US" altLang="en-US"/>
              <a:t>The chip stores a trust point – root certificate</a:t>
            </a:r>
          </a:p>
          <a:p>
            <a:pPr lvl="1"/>
            <a:r>
              <a:rPr lang="en-US" altLang="en-US"/>
              <a:t>Inspection system presents a valid certificate chain (starting from the passport’s trust point) specifying the IS’s authorizations (e.g. to read DG3)</a:t>
            </a:r>
          </a:p>
          <a:p>
            <a:pPr lvl="1"/>
            <a:r>
              <a:rPr lang="en-US" altLang="en-US"/>
              <a:t>Challenge-response where IS proves knowledge/access of a secret key (whose public part is certified)</a:t>
            </a:r>
          </a:p>
          <a:p>
            <a:pPr lvl="1"/>
            <a:r>
              <a:rPr lang="en-US" altLang="en-US"/>
              <a:t>Certificates in Card-verifiable (CV) format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044981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Terminal Authentication II</a:t>
            </a:r>
            <a:endParaRPr lang="cs-CZ" altLang="en-US"/>
          </a:p>
        </p:txBody>
      </p:sp>
      <p:pic>
        <p:nvPicPr>
          <p:cNvPr id="156719" name="Picture 47" descr="MCj03536860000[1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78212" y="608309"/>
            <a:ext cx="1551175" cy="1992750"/>
          </a:xfrm>
        </p:spPr>
      </p:pic>
      <p:sp>
        <p:nvSpPr>
          <p:cNvPr id="156675" name="AutoShape 3"/>
          <p:cNvSpPr>
            <a:spLocks noChangeAspect="1" noChangeArrowheads="1"/>
          </p:cNvSpPr>
          <p:nvPr/>
        </p:nvSpPr>
        <p:spPr bwMode="auto">
          <a:xfrm>
            <a:off x="-108520" y="1916832"/>
            <a:ext cx="7993674" cy="368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6676" name="Text Box 4"/>
          <p:cNvSpPr txBox="1">
            <a:spLocks noChangeArrowheads="1"/>
          </p:cNvSpPr>
          <p:nvPr/>
        </p:nvSpPr>
        <p:spPr bwMode="auto">
          <a:xfrm>
            <a:off x="2036803" y="1975448"/>
            <a:ext cx="863112" cy="2417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Bef>
                <a:spcPct val="0"/>
              </a:spcBef>
            </a:pPr>
            <a:r>
              <a:rPr lang="en-US" altLang="en-US" sz="1477" b="1"/>
              <a:t>Country</a:t>
            </a:r>
            <a:r>
              <a:rPr lang="cs-CZ" altLang="en-US" sz="1477" b="1"/>
              <a:t> A</a:t>
            </a:r>
            <a:endParaRPr lang="cs-CZ" altLang="en-US" sz="2954"/>
          </a:p>
        </p:txBody>
      </p:sp>
      <p:sp>
        <p:nvSpPr>
          <p:cNvPr id="156677" name="Text Box 5"/>
          <p:cNvSpPr txBox="1">
            <a:spLocks noChangeArrowheads="1"/>
          </p:cNvSpPr>
          <p:nvPr/>
        </p:nvSpPr>
        <p:spPr bwMode="auto">
          <a:xfrm>
            <a:off x="4029727" y="1975448"/>
            <a:ext cx="883627" cy="2417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Bef>
                <a:spcPct val="0"/>
              </a:spcBef>
            </a:pPr>
            <a:r>
              <a:rPr lang="en-US" altLang="en-US" sz="1477" b="1"/>
              <a:t>Country</a:t>
            </a:r>
            <a:r>
              <a:rPr lang="cs-CZ" altLang="en-US" sz="1477" b="1"/>
              <a:t> B</a:t>
            </a:r>
          </a:p>
        </p:txBody>
      </p:sp>
      <p:sp>
        <p:nvSpPr>
          <p:cNvPr id="156678" name="Text Box 6"/>
          <p:cNvSpPr txBox="1">
            <a:spLocks noChangeArrowheads="1"/>
          </p:cNvSpPr>
          <p:nvPr/>
        </p:nvSpPr>
        <p:spPr bwMode="auto">
          <a:xfrm>
            <a:off x="1969396" y="2655386"/>
            <a:ext cx="959827" cy="58908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ct val="0"/>
              </a:spcBef>
            </a:pPr>
            <a:endParaRPr lang="cs-CZ" altLang="en-US" sz="1108"/>
          </a:p>
          <a:p>
            <a:pPr algn="ctr">
              <a:spcBef>
                <a:spcPct val="0"/>
              </a:spcBef>
            </a:pPr>
            <a:r>
              <a:rPr lang="cs-CZ" altLang="en-US" sz="1477" b="1"/>
              <a:t>CV CA</a:t>
            </a:r>
          </a:p>
          <a:p>
            <a:pPr>
              <a:spcBef>
                <a:spcPct val="0"/>
              </a:spcBef>
            </a:pPr>
            <a:endParaRPr lang="cs-CZ" altLang="en-US" sz="1477"/>
          </a:p>
          <a:p>
            <a:pPr>
              <a:spcBef>
                <a:spcPct val="0"/>
              </a:spcBef>
            </a:pPr>
            <a:endParaRPr lang="cs-CZ" altLang="en-US" sz="1477"/>
          </a:p>
          <a:p>
            <a:pPr>
              <a:spcBef>
                <a:spcPct val="0"/>
              </a:spcBef>
            </a:pPr>
            <a:endParaRPr lang="cs-CZ" altLang="en-US" sz="1477"/>
          </a:p>
          <a:p>
            <a:pPr>
              <a:spcBef>
                <a:spcPct val="0"/>
              </a:spcBef>
            </a:pPr>
            <a:endParaRPr lang="cs-CZ" altLang="en-US" sz="1477"/>
          </a:p>
          <a:p>
            <a:pPr>
              <a:spcBef>
                <a:spcPct val="0"/>
              </a:spcBef>
            </a:pPr>
            <a:endParaRPr lang="cs-CZ" altLang="en-US" sz="1477"/>
          </a:p>
          <a:p>
            <a:pPr>
              <a:spcBef>
                <a:spcPct val="0"/>
              </a:spcBef>
            </a:pPr>
            <a:endParaRPr lang="cs-CZ" altLang="en-US" sz="1477"/>
          </a:p>
          <a:p>
            <a:pPr algn="ctr">
              <a:spcBef>
                <a:spcPct val="0"/>
              </a:spcBef>
            </a:pPr>
            <a:endParaRPr lang="cs-CZ" altLang="en-US" sz="2954"/>
          </a:p>
        </p:txBody>
      </p:sp>
      <p:sp>
        <p:nvSpPr>
          <p:cNvPr id="156679" name="Text Box 7"/>
          <p:cNvSpPr txBox="1">
            <a:spLocks noChangeArrowheads="1"/>
          </p:cNvSpPr>
          <p:nvPr/>
        </p:nvSpPr>
        <p:spPr bwMode="auto">
          <a:xfrm>
            <a:off x="4048777" y="2655386"/>
            <a:ext cx="958362" cy="58908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ct val="0"/>
              </a:spcBef>
            </a:pPr>
            <a:endParaRPr lang="cs-CZ" altLang="en-US" sz="1108"/>
          </a:p>
          <a:p>
            <a:pPr algn="ctr">
              <a:spcBef>
                <a:spcPct val="0"/>
              </a:spcBef>
            </a:pPr>
            <a:r>
              <a:rPr lang="cs-CZ" altLang="en-US" sz="1477" b="1"/>
              <a:t>CV CA</a:t>
            </a:r>
          </a:p>
          <a:p>
            <a:pPr>
              <a:spcBef>
                <a:spcPct val="0"/>
              </a:spcBef>
            </a:pPr>
            <a:endParaRPr lang="cs-CZ" altLang="en-US" sz="1477"/>
          </a:p>
          <a:p>
            <a:pPr>
              <a:spcBef>
                <a:spcPct val="0"/>
              </a:spcBef>
            </a:pPr>
            <a:endParaRPr lang="cs-CZ" altLang="en-US" sz="1477"/>
          </a:p>
          <a:p>
            <a:pPr>
              <a:spcBef>
                <a:spcPct val="0"/>
              </a:spcBef>
            </a:pPr>
            <a:endParaRPr lang="cs-CZ" altLang="en-US" sz="1477"/>
          </a:p>
          <a:p>
            <a:pPr>
              <a:spcBef>
                <a:spcPct val="0"/>
              </a:spcBef>
            </a:pPr>
            <a:endParaRPr lang="cs-CZ" altLang="en-US" sz="1477"/>
          </a:p>
          <a:p>
            <a:pPr>
              <a:spcBef>
                <a:spcPct val="0"/>
              </a:spcBef>
            </a:pPr>
            <a:endParaRPr lang="cs-CZ" altLang="en-US" sz="1477"/>
          </a:p>
          <a:p>
            <a:pPr>
              <a:spcBef>
                <a:spcPct val="0"/>
              </a:spcBef>
            </a:pPr>
            <a:endParaRPr lang="cs-CZ" altLang="en-US" sz="1477"/>
          </a:p>
          <a:p>
            <a:pPr algn="ctr">
              <a:spcBef>
                <a:spcPct val="0"/>
              </a:spcBef>
            </a:pPr>
            <a:endParaRPr lang="cs-CZ" altLang="en-US" sz="2954"/>
          </a:p>
        </p:txBody>
      </p:sp>
      <p:grpSp>
        <p:nvGrpSpPr>
          <p:cNvPr id="156680" name="Group 8"/>
          <p:cNvGrpSpPr>
            <a:grpSpLocks/>
          </p:cNvGrpSpPr>
          <p:nvPr/>
        </p:nvGrpSpPr>
        <p:grpSpPr bwMode="auto">
          <a:xfrm>
            <a:off x="344285" y="3983024"/>
            <a:ext cx="1279280" cy="1427285"/>
            <a:chOff x="1957" y="6096"/>
            <a:chExt cx="1440" cy="1740"/>
          </a:xfrm>
        </p:grpSpPr>
        <p:sp>
          <p:nvSpPr>
            <p:cNvPr id="156681" name="Text Box 9"/>
            <p:cNvSpPr txBox="1">
              <a:spLocks noChangeArrowheads="1"/>
            </p:cNvSpPr>
            <p:nvPr/>
          </p:nvSpPr>
          <p:spPr bwMode="auto">
            <a:xfrm>
              <a:off x="1957" y="7536"/>
              <a:ext cx="360" cy="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</a:pPr>
              <a:r>
                <a:rPr lang="cs-CZ" altLang="en-US" sz="1477"/>
                <a:t>IS</a:t>
              </a:r>
              <a:endParaRPr lang="cs-CZ" altLang="en-US" sz="2954"/>
            </a:p>
          </p:txBody>
        </p:sp>
        <p:sp>
          <p:nvSpPr>
            <p:cNvPr id="156682" name="Text Box 10"/>
            <p:cNvSpPr txBox="1">
              <a:spLocks noChangeArrowheads="1"/>
            </p:cNvSpPr>
            <p:nvPr/>
          </p:nvSpPr>
          <p:spPr bwMode="auto">
            <a:xfrm>
              <a:off x="2137" y="6096"/>
              <a:ext cx="108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</a:pPr>
              <a:endParaRPr lang="cs-CZ" altLang="en-US" sz="1108" dirty="0"/>
            </a:p>
            <a:p>
              <a:pPr algn="ctr">
                <a:spcBef>
                  <a:spcPct val="0"/>
                </a:spcBef>
              </a:pPr>
              <a:r>
                <a:rPr lang="cs-CZ" altLang="en-US" sz="1477" b="1" dirty="0"/>
                <a:t>DV</a:t>
              </a:r>
              <a:endParaRPr lang="cs-CZ" altLang="en-US" sz="2954" dirty="0"/>
            </a:p>
          </p:txBody>
        </p:sp>
        <p:sp>
          <p:nvSpPr>
            <p:cNvPr id="156683" name="Text Box 11"/>
            <p:cNvSpPr txBox="1">
              <a:spLocks noChangeArrowheads="1"/>
            </p:cNvSpPr>
            <p:nvPr/>
          </p:nvSpPr>
          <p:spPr bwMode="auto">
            <a:xfrm>
              <a:off x="3037" y="7536"/>
              <a:ext cx="360" cy="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</a:pPr>
              <a:r>
                <a:rPr lang="cs-CZ" altLang="en-US" sz="1477"/>
                <a:t>IS</a:t>
              </a:r>
              <a:endParaRPr lang="cs-CZ" altLang="en-US" sz="2954"/>
            </a:p>
          </p:txBody>
        </p:sp>
        <p:sp>
          <p:nvSpPr>
            <p:cNvPr id="156684" name="Text Box 12"/>
            <p:cNvSpPr txBox="1">
              <a:spLocks noChangeArrowheads="1"/>
            </p:cNvSpPr>
            <p:nvPr/>
          </p:nvSpPr>
          <p:spPr bwMode="auto">
            <a:xfrm>
              <a:off x="2497" y="7446"/>
              <a:ext cx="360" cy="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</a:pPr>
              <a:r>
                <a:rPr lang="cs-CZ" altLang="en-US" sz="1477"/>
                <a:t>...</a:t>
              </a:r>
              <a:endParaRPr lang="cs-CZ" altLang="en-US" sz="2954"/>
            </a:p>
          </p:txBody>
        </p:sp>
        <p:sp>
          <p:nvSpPr>
            <p:cNvPr id="156685" name="Line 13"/>
            <p:cNvSpPr>
              <a:spLocks noChangeShapeType="1"/>
            </p:cNvSpPr>
            <p:nvPr/>
          </p:nvSpPr>
          <p:spPr bwMode="auto">
            <a:xfrm flipH="1">
              <a:off x="2137" y="6816"/>
              <a:ext cx="54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6686" name="Line 14"/>
            <p:cNvSpPr>
              <a:spLocks noChangeShapeType="1"/>
            </p:cNvSpPr>
            <p:nvPr/>
          </p:nvSpPr>
          <p:spPr bwMode="auto">
            <a:xfrm>
              <a:off x="2677" y="6816"/>
              <a:ext cx="54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56687" name="Group 15"/>
          <p:cNvGrpSpPr>
            <a:grpSpLocks/>
          </p:cNvGrpSpPr>
          <p:nvPr/>
        </p:nvGrpSpPr>
        <p:grpSpPr bwMode="auto">
          <a:xfrm>
            <a:off x="1781826" y="3983024"/>
            <a:ext cx="1279281" cy="1427285"/>
            <a:chOff x="1957" y="6096"/>
            <a:chExt cx="1440" cy="1740"/>
          </a:xfrm>
        </p:grpSpPr>
        <p:sp>
          <p:nvSpPr>
            <p:cNvPr id="156688" name="Text Box 16"/>
            <p:cNvSpPr txBox="1">
              <a:spLocks noChangeArrowheads="1"/>
            </p:cNvSpPr>
            <p:nvPr/>
          </p:nvSpPr>
          <p:spPr bwMode="auto">
            <a:xfrm>
              <a:off x="1957" y="7536"/>
              <a:ext cx="360" cy="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</a:pPr>
              <a:r>
                <a:rPr lang="cs-CZ" altLang="en-US" sz="1477"/>
                <a:t>IS</a:t>
              </a:r>
              <a:endParaRPr lang="cs-CZ" altLang="en-US" sz="2954"/>
            </a:p>
          </p:txBody>
        </p:sp>
        <p:sp>
          <p:nvSpPr>
            <p:cNvPr id="156689" name="Text Box 17"/>
            <p:cNvSpPr txBox="1">
              <a:spLocks noChangeArrowheads="1"/>
            </p:cNvSpPr>
            <p:nvPr/>
          </p:nvSpPr>
          <p:spPr bwMode="auto">
            <a:xfrm>
              <a:off x="2137" y="6096"/>
              <a:ext cx="108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</a:pPr>
              <a:endParaRPr lang="cs-CZ" altLang="en-US" sz="1108" dirty="0"/>
            </a:p>
            <a:p>
              <a:pPr algn="ctr">
                <a:spcBef>
                  <a:spcPct val="0"/>
                </a:spcBef>
              </a:pPr>
              <a:r>
                <a:rPr lang="cs-CZ" altLang="en-US" sz="1477" b="1" dirty="0"/>
                <a:t>DV</a:t>
              </a:r>
              <a:endParaRPr lang="cs-CZ" altLang="en-US" sz="2954" dirty="0"/>
            </a:p>
          </p:txBody>
        </p:sp>
        <p:sp>
          <p:nvSpPr>
            <p:cNvPr id="156690" name="Text Box 18"/>
            <p:cNvSpPr txBox="1">
              <a:spLocks noChangeArrowheads="1"/>
            </p:cNvSpPr>
            <p:nvPr/>
          </p:nvSpPr>
          <p:spPr bwMode="auto">
            <a:xfrm>
              <a:off x="3037" y="7536"/>
              <a:ext cx="360" cy="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</a:pPr>
              <a:r>
                <a:rPr lang="cs-CZ" altLang="en-US" sz="1477"/>
                <a:t>IS</a:t>
              </a:r>
              <a:endParaRPr lang="cs-CZ" altLang="en-US" sz="2954"/>
            </a:p>
          </p:txBody>
        </p:sp>
        <p:sp>
          <p:nvSpPr>
            <p:cNvPr id="156691" name="Text Box 19"/>
            <p:cNvSpPr txBox="1">
              <a:spLocks noChangeArrowheads="1"/>
            </p:cNvSpPr>
            <p:nvPr/>
          </p:nvSpPr>
          <p:spPr bwMode="auto">
            <a:xfrm>
              <a:off x="2497" y="7446"/>
              <a:ext cx="360" cy="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</a:pPr>
              <a:r>
                <a:rPr lang="cs-CZ" altLang="en-US" sz="1477"/>
                <a:t>...</a:t>
              </a:r>
              <a:endParaRPr lang="cs-CZ" altLang="en-US" sz="2954"/>
            </a:p>
          </p:txBody>
        </p:sp>
        <p:sp>
          <p:nvSpPr>
            <p:cNvPr id="156692" name="Line 20"/>
            <p:cNvSpPr>
              <a:spLocks noChangeShapeType="1"/>
            </p:cNvSpPr>
            <p:nvPr/>
          </p:nvSpPr>
          <p:spPr bwMode="auto">
            <a:xfrm flipH="1">
              <a:off x="2137" y="6816"/>
              <a:ext cx="54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6693" name="Line 21"/>
            <p:cNvSpPr>
              <a:spLocks noChangeShapeType="1"/>
            </p:cNvSpPr>
            <p:nvPr/>
          </p:nvSpPr>
          <p:spPr bwMode="auto">
            <a:xfrm>
              <a:off x="2677" y="6816"/>
              <a:ext cx="54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56694" name="Group 22"/>
          <p:cNvGrpSpPr>
            <a:grpSpLocks/>
          </p:cNvGrpSpPr>
          <p:nvPr/>
        </p:nvGrpSpPr>
        <p:grpSpPr bwMode="auto">
          <a:xfrm>
            <a:off x="5939123" y="3983024"/>
            <a:ext cx="1277815" cy="1427285"/>
            <a:chOff x="1957" y="6096"/>
            <a:chExt cx="1440" cy="1740"/>
          </a:xfrm>
        </p:grpSpPr>
        <p:sp>
          <p:nvSpPr>
            <p:cNvPr id="156695" name="Text Box 23"/>
            <p:cNvSpPr txBox="1">
              <a:spLocks noChangeArrowheads="1"/>
            </p:cNvSpPr>
            <p:nvPr/>
          </p:nvSpPr>
          <p:spPr bwMode="auto">
            <a:xfrm>
              <a:off x="1957" y="7536"/>
              <a:ext cx="360" cy="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</a:pPr>
              <a:r>
                <a:rPr lang="cs-CZ" altLang="en-US" sz="1477"/>
                <a:t>IS</a:t>
              </a:r>
              <a:endParaRPr lang="cs-CZ" altLang="en-US" sz="2954"/>
            </a:p>
          </p:txBody>
        </p:sp>
        <p:sp>
          <p:nvSpPr>
            <p:cNvPr id="156696" name="Text Box 24"/>
            <p:cNvSpPr txBox="1">
              <a:spLocks noChangeArrowheads="1"/>
            </p:cNvSpPr>
            <p:nvPr/>
          </p:nvSpPr>
          <p:spPr bwMode="auto">
            <a:xfrm>
              <a:off x="2137" y="6096"/>
              <a:ext cx="108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</a:pPr>
              <a:endParaRPr lang="cs-CZ" altLang="en-US" sz="1108" dirty="0"/>
            </a:p>
            <a:p>
              <a:pPr algn="ctr">
                <a:spcBef>
                  <a:spcPct val="0"/>
                </a:spcBef>
              </a:pPr>
              <a:r>
                <a:rPr lang="cs-CZ" altLang="en-US" sz="1477" b="1" dirty="0"/>
                <a:t>DV</a:t>
              </a:r>
              <a:endParaRPr lang="cs-CZ" altLang="en-US" sz="2954" dirty="0"/>
            </a:p>
          </p:txBody>
        </p:sp>
        <p:sp>
          <p:nvSpPr>
            <p:cNvPr id="156697" name="Text Box 25"/>
            <p:cNvSpPr txBox="1">
              <a:spLocks noChangeArrowheads="1"/>
            </p:cNvSpPr>
            <p:nvPr/>
          </p:nvSpPr>
          <p:spPr bwMode="auto">
            <a:xfrm>
              <a:off x="3037" y="7536"/>
              <a:ext cx="360" cy="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</a:pPr>
              <a:r>
                <a:rPr lang="cs-CZ" altLang="en-US" sz="1477"/>
                <a:t>IS</a:t>
              </a:r>
              <a:endParaRPr lang="cs-CZ" altLang="en-US" sz="2954"/>
            </a:p>
          </p:txBody>
        </p:sp>
        <p:sp>
          <p:nvSpPr>
            <p:cNvPr id="156698" name="Text Box 26"/>
            <p:cNvSpPr txBox="1">
              <a:spLocks noChangeArrowheads="1"/>
            </p:cNvSpPr>
            <p:nvPr/>
          </p:nvSpPr>
          <p:spPr bwMode="auto">
            <a:xfrm>
              <a:off x="2497" y="7446"/>
              <a:ext cx="360" cy="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</a:pPr>
              <a:r>
                <a:rPr lang="cs-CZ" altLang="en-US" sz="1477"/>
                <a:t>...</a:t>
              </a:r>
              <a:endParaRPr lang="cs-CZ" altLang="en-US" sz="2954"/>
            </a:p>
          </p:txBody>
        </p:sp>
        <p:sp>
          <p:nvSpPr>
            <p:cNvPr id="156699" name="Line 27"/>
            <p:cNvSpPr>
              <a:spLocks noChangeShapeType="1"/>
            </p:cNvSpPr>
            <p:nvPr/>
          </p:nvSpPr>
          <p:spPr bwMode="auto">
            <a:xfrm flipH="1">
              <a:off x="2137" y="6816"/>
              <a:ext cx="54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6700" name="Line 28"/>
            <p:cNvSpPr>
              <a:spLocks noChangeShapeType="1"/>
            </p:cNvSpPr>
            <p:nvPr/>
          </p:nvSpPr>
          <p:spPr bwMode="auto">
            <a:xfrm>
              <a:off x="2677" y="6816"/>
              <a:ext cx="54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56701" name="Group 29"/>
          <p:cNvGrpSpPr>
            <a:grpSpLocks/>
          </p:cNvGrpSpPr>
          <p:nvPr/>
        </p:nvGrpSpPr>
        <p:grpSpPr bwMode="auto">
          <a:xfrm>
            <a:off x="3861207" y="3983024"/>
            <a:ext cx="1277815" cy="1427285"/>
            <a:chOff x="1957" y="6096"/>
            <a:chExt cx="1440" cy="1740"/>
          </a:xfrm>
        </p:grpSpPr>
        <p:sp>
          <p:nvSpPr>
            <p:cNvPr id="156702" name="Text Box 30"/>
            <p:cNvSpPr txBox="1">
              <a:spLocks noChangeArrowheads="1"/>
            </p:cNvSpPr>
            <p:nvPr/>
          </p:nvSpPr>
          <p:spPr bwMode="auto">
            <a:xfrm>
              <a:off x="1957" y="7536"/>
              <a:ext cx="360" cy="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</a:pPr>
              <a:r>
                <a:rPr lang="cs-CZ" altLang="en-US" sz="1477"/>
                <a:t>IS</a:t>
              </a:r>
              <a:endParaRPr lang="cs-CZ" altLang="en-US" sz="2954"/>
            </a:p>
          </p:txBody>
        </p:sp>
        <p:sp>
          <p:nvSpPr>
            <p:cNvPr id="156703" name="Text Box 31"/>
            <p:cNvSpPr txBox="1">
              <a:spLocks noChangeArrowheads="1"/>
            </p:cNvSpPr>
            <p:nvPr/>
          </p:nvSpPr>
          <p:spPr bwMode="auto">
            <a:xfrm>
              <a:off x="2137" y="6096"/>
              <a:ext cx="108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</a:pPr>
              <a:endParaRPr lang="cs-CZ" altLang="en-US" sz="1108" dirty="0"/>
            </a:p>
            <a:p>
              <a:pPr algn="ctr">
                <a:spcBef>
                  <a:spcPct val="0"/>
                </a:spcBef>
              </a:pPr>
              <a:r>
                <a:rPr lang="cs-CZ" altLang="en-US" sz="1477" b="1" dirty="0"/>
                <a:t>DV</a:t>
              </a:r>
              <a:endParaRPr lang="cs-CZ" altLang="en-US" sz="2954" dirty="0"/>
            </a:p>
          </p:txBody>
        </p:sp>
        <p:sp>
          <p:nvSpPr>
            <p:cNvPr id="156704" name="Text Box 32"/>
            <p:cNvSpPr txBox="1">
              <a:spLocks noChangeArrowheads="1"/>
            </p:cNvSpPr>
            <p:nvPr/>
          </p:nvSpPr>
          <p:spPr bwMode="auto">
            <a:xfrm>
              <a:off x="3037" y="7536"/>
              <a:ext cx="360" cy="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</a:pPr>
              <a:r>
                <a:rPr lang="cs-CZ" altLang="en-US" sz="1477"/>
                <a:t>IS</a:t>
              </a:r>
              <a:endParaRPr lang="cs-CZ" altLang="en-US" sz="2954"/>
            </a:p>
          </p:txBody>
        </p:sp>
        <p:sp>
          <p:nvSpPr>
            <p:cNvPr id="156705" name="Text Box 33"/>
            <p:cNvSpPr txBox="1">
              <a:spLocks noChangeArrowheads="1"/>
            </p:cNvSpPr>
            <p:nvPr/>
          </p:nvSpPr>
          <p:spPr bwMode="auto">
            <a:xfrm>
              <a:off x="2497" y="7446"/>
              <a:ext cx="360" cy="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</a:pPr>
              <a:r>
                <a:rPr lang="cs-CZ" altLang="en-US" sz="1477"/>
                <a:t>...</a:t>
              </a:r>
              <a:endParaRPr lang="cs-CZ" altLang="en-US" sz="2954"/>
            </a:p>
          </p:txBody>
        </p:sp>
        <p:sp>
          <p:nvSpPr>
            <p:cNvPr id="156706" name="Line 34"/>
            <p:cNvSpPr>
              <a:spLocks noChangeShapeType="1"/>
            </p:cNvSpPr>
            <p:nvPr/>
          </p:nvSpPr>
          <p:spPr bwMode="auto">
            <a:xfrm flipH="1">
              <a:off x="2137" y="6816"/>
              <a:ext cx="54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6707" name="Line 35"/>
            <p:cNvSpPr>
              <a:spLocks noChangeShapeType="1"/>
            </p:cNvSpPr>
            <p:nvPr/>
          </p:nvSpPr>
          <p:spPr bwMode="auto">
            <a:xfrm>
              <a:off x="2677" y="6816"/>
              <a:ext cx="54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56708" name="Line 36"/>
          <p:cNvSpPr>
            <a:spLocks noChangeShapeType="1"/>
          </p:cNvSpPr>
          <p:nvPr/>
        </p:nvSpPr>
        <p:spPr bwMode="auto">
          <a:xfrm>
            <a:off x="2450041" y="3244470"/>
            <a:ext cx="0" cy="7385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6709" name="Line 37"/>
          <p:cNvSpPr>
            <a:spLocks noChangeShapeType="1"/>
          </p:cNvSpPr>
          <p:nvPr/>
        </p:nvSpPr>
        <p:spPr bwMode="auto">
          <a:xfrm flipH="1">
            <a:off x="1011034" y="3244470"/>
            <a:ext cx="1439008" cy="7385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6710" name="Line 38"/>
          <p:cNvSpPr>
            <a:spLocks noChangeShapeType="1"/>
          </p:cNvSpPr>
          <p:nvPr/>
        </p:nvSpPr>
        <p:spPr bwMode="auto">
          <a:xfrm>
            <a:off x="2450042" y="3244470"/>
            <a:ext cx="2077915" cy="7385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6711" name="Line 39"/>
          <p:cNvSpPr>
            <a:spLocks noChangeShapeType="1"/>
          </p:cNvSpPr>
          <p:nvPr/>
        </p:nvSpPr>
        <p:spPr bwMode="auto">
          <a:xfrm>
            <a:off x="4527957" y="3244470"/>
            <a:ext cx="0" cy="7385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6712" name="Line 40"/>
          <p:cNvSpPr>
            <a:spLocks noChangeShapeType="1"/>
          </p:cNvSpPr>
          <p:nvPr/>
        </p:nvSpPr>
        <p:spPr bwMode="auto">
          <a:xfrm>
            <a:off x="4527957" y="3244470"/>
            <a:ext cx="2077915" cy="7385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6713" name="Line 41"/>
          <p:cNvSpPr>
            <a:spLocks noChangeShapeType="1"/>
          </p:cNvSpPr>
          <p:nvPr/>
        </p:nvSpPr>
        <p:spPr bwMode="auto">
          <a:xfrm flipH="1">
            <a:off x="2450042" y="3244470"/>
            <a:ext cx="2077915" cy="7385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6714" name="Text Box 42"/>
          <p:cNvSpPr txBox="1">
            <a:spLocks noChangeArrowheads="1"/>
          </p:cNvSpPr>
          <p:nvPr/>
        </p:nvSpPr>
        <p:spPr bwMode="auto">
          <a:xfrm>
            <a:off x="6126692" y="2655386"/>
            <a:ext cx="959826" cy="58908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ct val="0"/>
              </a:spcBef>
            </a:pPr>
            <a:endParaRPr lang="cs-CZ" altLang="en-US" sz="1108"/>
          </a:p>
          <a:p>
            <a:pPr algn="ctr">
              <a:spcBef>
                <a:spcPct val="0"/>
              </a:spcBef>
            </a:pPr>
            <a:r>
              <a:rPr lang="cs-CZ" altLang="en-US" sz="1477" b="1"/>
              <a:t>CV CA</a:t>
            </a:r>
            <a:endParaRPr lang="cs-CZ" altLang="en-US" sz="2954"/>
          </a:p>
        </p:txBody>
      </p:sp>
      <p:sp>
        <p:nvSpPr>
          <p:cNvPr id="156715" name="Text Box 43"/>
          <p:cNvSpPr txBox="1">
            <a:spLocks noChangeArrowheads="1"/>
          </p:cNvSpPr>
          <p:nvPr/>
        </p:nvSpPr>
        <p:spPr bwMode="auto">
          <a:xfrm>
            <a:off x="6155999" y="1975447"/>
            <a:ext cx="867508" cy="30773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Bef>
                <a:spcPct val="0"/>
              </a:spcBef>
            </a:pPr>
            <a:r>
              <a:rPr lang="en-US" altLang="en-US" sz="1477" b="1"/>
              <a:t>Country</a:t>
            </a:r>
            <a:r>
              <a:rPr lang="cs-CZ" altLang="en-US" sz="1477" b="1"/>
              <a:t> C</a:t>
            </a:r>
            <a:endParaRPr lang="cs-CZ" altLang="en-US" sz="2954"/>
          </a:p>
        </p:txBody>
      </p:sp>
      <p:sp>
        <p:nvSpPr>
          <p:cNvPr id="156716" name="Line 44"/>
          <p:cNvSpPr>
            <a:spLocks noChangeShapeType="1"/>
          </p:cNvSpPr>
          <p:nvPr/>
        </p:nvSpPr>
        <p:spPr bwMode="auto">
          <a:xfrm>
            <a:off x="6605872" y="3244470"/>
            <a:ext cx="0" cy="7385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6717" name="Line 45"/>
          <p:cNvSpPr>
            <a:spLocks noChangeShapeType="1"/>
          </p:cNvSpPr>
          <p:nvPr/>
        </p:nvSpPr>
        <p:spPr bwMode="auto">
          <a:xfrm flipH="1">
            <a:off x="4527957" y="3244470"/>
            <a:ext cx="2077915" cy="7385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6718" name="Line 46"/>
          <p:cNvSpPr>
            <a:spLocks noChangeShapeType="1"/>
          </p:cNvSpPr>
          <p:nvPr/>
        </p:nvSpPr>
        <p:spPr bwMode="auto">
          <a:xfrm>
            <a:off x="2450041" y="3244470"/>
            <a:ext cx="4155831" cy="7385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48" name="Group 7"/>
          <p:cNvGrpSpPr>
            <a:grpSpLocks/>
          </p:cNvGrpSpPr>
          <p:nvPr/>
        </p:nvGrpSpPr>
        <p:grpSpPr bwMode="auto">
          <a:xfrm>
            <a:off x="1457818" y="5927084"/>
            <a:ext cx="971632" cy="638806"/>
            <a:chOff x="158" y="2205"/>
            <a:chExt cx="2903" cy="1891"/>
          </a:xfrm>
        </p:grpSpPr>
        <p:pic>
          <p:nvPicPr>
            <p:cNvPr id="49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2205"/>
              <a:ext cx="2903" cy="1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AutoShape 5"/>
            <p:cNvSpPr>
              <a:spLocks noChangeArrowheads="1"/>
            </p:cNvSpPr>
            <p:nvPr/>
          </p:nvSpPr>
          <p:spPr bwMode="auto">
            <a:xfrm>
              <a:off x="2290" y="3158"/>
              <a:ext cx="136" cy="272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GB" altLang="en-US" sz="1662">
                <a:latin typeface="Arial" panose="020B0604020202020204" pitchFamily="34" charset="0"/>
              </a:endParaRPr>
            </a:p>
          </p:txBody>
        </p:sp>
        <p:sp>
          <p:nvSpPr>
            <p:cNvPr id="51" name="AutoShape 6"/>
            <p:cNvSpPr>
              <a:spLocks noChangeArrowheads="1"/>
            </p:cNvSpPr>
            <p:nvPr/>
          </p:nvSpPr>
          <p:spPr bwMode="auto">
            <a:xfrm>
              <a:off x="2744" y="2614"/>
              <a:ext cx="181" cy="182"/>
            </a:xfrm>
            <a:prstGeom prst="leftArrow">
              <a:avLst>
                <a:gd name="adj1" fmla="val 50000"/>
                <a:gd name="adj2" fmla="val 25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GB" altLang="en-US" sz="1662">
                <a:latin typeface="Arial" panose="020B0604020202020204" pitchFamily="34" charset="0"/>
              </a:endParaRPr>
            </a:p>
          </p:txBody>
        </p:sp>
      </p:grpSp>
      <p:cxnSp>
        <p:nvCxnSpPr>
          <p:cNvPr id="3" name="Přímá spojnice se šipkou 2"/>
          <p:cNvCxnSpPr>
            <a:stCxn id="156688" idx="2"/>
            <a:endCxn id="49" idx="0"/>
          </p:cNvCxnSpPr>
          <p:nvPr/>
        </p:nvCxnSpPr>
        <p:spPr>
          <a:xfrm>
            <a:off x="1941736" y="5410309"/>
            <a:ext cx="1898" cy="516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2330473" y="5764718"/>
            <a:ext cx="2745583" cy="76062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Root public key of issuing country: CV CA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760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Terminal Authentication III</a:t>
            </a:r>
            <a:endParaRPr lang="cs-CZ" altLang="en-US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/>
              <a:t>Supported algorithms</a:t>
            </a:r>
          </a:p>
          <a:p>
            <a:pPr lvl="1"/>
            <a:r>
              <a:rPr lang="en-US" altLang="en-US" sz="2000" dirty="0"/>
              <a:t>RSA PKCS#1 v1.5 with SHA-1 or SHA-256</a:t>
            </a:r>
          </a:p>
          <a:p>
            <a:pPr lvl="1"/>
            <a:r>
              <a:rPr lang="en-US" altLang="en-US" sz="2000" dirty="0"/>
              <a:t>RSA PSS with SHA-1 or SHA-256</a:t>
            </a:r>
          </a:p>
          <a:p>
            <a:pPr lvl="1"/>
            <a:r>
              <a:rPr lang="en-US" altLang="en-US" sz="2000" dirty="0"/>
              <a:t>ECDSA with SHA-1, SHA-224 or SHA-256</a:t>
            </a:r>
          </a:p>
          <a:p>
            <a:pPr lvl="1"/>
            <a:r>
              <a:rPr lang="en-US" altLang="en-US" sz="2000" dirty="0"/>
              <a:t>Key lengths</a:t>
            </a:r>
          </a:p>
          <a:p>
            <a:pPr lvl="2"/>
            <a:r>
              <a:rPr lang="en-US" altLang="en-US" sz="2000" dirty="0"/>
              <a:t>For ECDSA allowed 160, 192, 224, 256 bits</a:t>
            </a:r>
          </a:p>
          <a:p>
            <a:pPr lvl="2"/>
            <a:r>
              <a:rPr lang="en-US" altLang="en-US" sz="2000" dirty="0"/>
              <a:t>For RSA allowed 1024, 1280, 1536, 2048 and 3072 bits</a:t>
            </a:r>
          </a:p>
          <a:p>
            <a:pPr lvl="2"/>
            <a:r>
              <a:rPr lang="en-US" altLang="en-US" sz="2000" dirty="0"/>
              <a:t>In practice ECDSA is more common, key lengths 192 and 224 bit most popular, existing implementations also support 256 and 384 bits.</a:t>
            </a:r>
          </a:p>
          <a:p>
            <a:pPr lvl="2"/>
            <a:r>
              <a:rPr lang="en-US" altLang="en-US" sz="2000" dirty="0"/>
              <a:t>For RSA the PKCS#1 v1.5 padding is much more popular than PSS, key lengths are between 512 (test only) and 2048 bits.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215485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Active Authentication (AA) protocol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Motivation: Prevent cloning of passport</a:t>
            </a:r>
          </a:p>
          <a:p>
            <a:pPr lvl="1"/>
            <a:r>
              <a:rPr lang="en-US" sz="2000" dirty="0"/>
              <a:t>Is chip inside passport authentic? </a:t>
            </a:r>
          </a:p>
          <a:p>
            <a:r>
              <a:rPr lang="en-US" sz="2400" dirty="0"/>
              <a:t>Passport-specific asymmetric key stored on chip</a:t>
            </a:r>
          </a:p>
          <a:p>
            <a:r>
              <a:rPr lang="en-US" sz="2400" dirty="0"/>
              <a:t>Public key freely readable (DG15 file, hash signed)</a:t>
            </a:r>
          </a:p>
          <a:p>
            <a:r>
              <a:rPr lang="en-US" sz="2400" dirty="0"/>
              <a:t>Authentication against terminal</a:t>
            </a:r>
          </a:p>
          <a:p>
            <a:pPr lvl="1"/>
            <a:r>
              <a:rPr lang="en-US" sz="2000" dirty="0"/>
              <a:t>Terminal generates 8 random bytes</a:t>
            </a:r>
          </a:p>
          <a:p>
            <a:pPr lvl="1"/>
            <a:r>
              <a:rPr lang="en-US" sz="2000" dirty="0"/>
              <a:t>Chip adds additional 8 random bytes, hash and sign</a:t>
            </a:r>
          </a:p>
          <a:p>
            <a:pPr lvl="1"/>
            <a:r>
              <a:rPr lang="en-US" sz="2000" dirty="0"/>
              <a:t>Terminal verifies signature</a:t>
            </a:r>
          </a:p>
          <a:p>
            <a:r>
              <a:rPr lang="en-US" sz="2400" dirty="0"/>
              <a:t>Privacy attack: terminal’s challenge is date </a:t>
            </a:r>
            <a:r>
              <a:rPr lang="en-US" sz="2400" dirty="0">
                <a:sym typeface="Symbol" panose="05050102010706020507" pitchFamily="18" charset="2"/>
              </a:rPr>
              <a:t> signed</a:t>
            </a:r>
          </a:p>
          <a:p>
            <a:r>
              <a:rPr lang="en-US" sz="2400" dirty="0">
                <a:sym typeface="Symbol" panose="05050102010706020507" pitchFamily="18" charset="2"/>
              </a:rPr>
              <a:t>PACE protocol replaces Active Authentication</a:t>
            </a:r>
            <a:endParaRPr lang="en-GB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427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EAC Chip authentication</a:t>
            </a:r>
            <a:endParaRPr lang="cs-CZ" altLang="en-US" dirty="0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000" dirty="0"/>
              <a:t>Verifies the authenticity of the chip</a:t>
            </a:r>
          </a:p>
          <a:p>
            <a:pPr lvl="1"/>
            <a:r>
              <a:rPr lang="en-US" altLang="en-US" sz="1800" dirty="0"/>
              <a:t>Replaces Active Authentication</a:t>
            </a:r>
          </a:p>
          <a:p>
            <a:pPr lvl="1"/>
            <a:r>
              <a:rPr lang="en-US" altLang="en-US" sz="1800" dirty="0"/>
              <a:t>Improves the security of Secure Messaging</a:t>
            </a:r>
          </a:p>
          <a:p>
            <a:pPr lvl="2"/>
            <a:r>
              <a:rPr lang="en-US" altLang="en-US" sz="1800" dirty="0"/>
              <a:t>Keys with higher entropy than for Basic Access Control (BAC)</a:t>
            </a:r>
          </a:p>
          <a:p>
            <a:r>
              <a:rPr lang="en-US" altLang="en-US" sz="2000" dirty="0" err="1"/>
              <a:t>Diffie</a:t>
            </a:r>
            <a:r>
              <a:rPr lang="en-US" altLang="en-US" sz="2000" dirty="0"/>
              <a:t>-Hellman key pair (passport’s chip)</a:t>
            </a:r>
          </a:p>
          <a:p>
            <a:pPr lvl="1"/>
            <a:r>
              <a:rPr lang="en-US" altLang="en-US" sz="1800" dirty="0"/>
              <a:t>Public key and domain parameters stored in DG14</a:t>
            </a:r>
          </a:p>
          <a:p>
            <a:pPr lvl="1"/>
            <a:r>
              <a:rPr lang="en-US" altLang="en-US" sz="1800" dirty="0"/>
              <a:t>Private key never leaves the chip</a:t>
            </a:r>
          </a:p>
          <a:p>
            <a:r>
              <a:rPr lang="en-US" altLang="en-US" sz="2000" dirty="0" err="1"/>
              <a:t>Diffie</a:t>
            </a:r>
            <a:r>
              <a:rPr lang="en-US" altLang="en-US" sz="2000" dirty="0"/>
              <a:t>-Hellman key pair (inspection system – IS)</a:t>
            </a:r>
          </a:p>
          <a:p>
            <a:pPr lvl="1"/>
            <a:r>
              <a:rPr lang="en-US" altLang="en-US" sz="1800" dirty="0"/>
              <a:t>Key pair generated according to passport’s domain parameters</a:t>
            </a:r>
          </a:p>
          <a:p>
            <a:pPr lvl="1"/>
            <a:r>
              <a:rPr lang="en-US" altLang="en-US" sz="1800" dirty="0"/>
              <a:t>Private key kept secret, public key sent to chip</a:t>
            </a:r>
          </a:p>
          <a:p>
            <a:r>
              <a:rPr lang="en-US" altLang="en-US" sz="2000" dirty="0"/>
              <a:t>Both the parties (passport, IS) now share a secret</a:t>
            </a:r>
          </a:p>
          <a:p>
            <a:pPr lvl="1"/>
            <a:r>
              <a:rPr lang="en-US" altLang="en-US" sz="1800" dirty="0"/>
              <a:t>The secret is used to derive the SM keys, the ability to communicate proves the authenticity of the chip</a:t>
            </a:r>
            <a:endParaRPr lang="cs-CZ" altLang="en-US" sz="18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530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Chip authentication II</a:t>
            </a:r>
            <a:endParaRPr lang="cs-CZ" altLang="en-US" dirty="0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Algorithms supported by the EAC specification</a:t>
            </a:r>
          </a:p>
          <a:p>
            <a:pPr lvl="1"/>
            <a:r>
              <a:rPr lang="en-US" altLang="en-US" dirty="0" err="1"/>
              <a:t>Diffie</a:t>
            </a:r>
            <a:r>
              <a:rPr lang="en-US" altLang="en-US" dirty="0"/>
              <a:t>-Hellman (PKCS#3)</a:t>
            </a:r>
          </a:p>
          <a:p>
            <a:pPr lvl="1"/>
            <a:r>
              <a:rPr lang="en-US" altLang="en-US" dirty="0"/>
              <a:t>Elliptic Curve </a:t>
            </a:r>
            <a:r>
              <a:rPr lang="en-US" altLang="en-US" dirty="0" err="1"/>
              <a:t>Diffie</a:t>
            </a:r>
            <a:r>
              <a:rPr lang="en-US" altLang="en-US" dirty="0"/>
              <a:t>-Hellman (</a:t>
            </a:r>
            <a:r>
              <a:rPr lang="cs-CZ" altLang="en-US" dirty="0"/>
              <a:t>ISO 15946</a:t>
            </a:r>
            <a:r>
              <a:rPr lang="en-US" altLang="en-US" dirty="0"/>
              <a:t>, BSI TR-03111</a:t>
            </a:r>
            <a:r>
              <a:rPr lang="cs-CZ" altLang="en-US" dirty="0"/>
              <a:t> 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Both DH and ECDH popular with chip manufacturers</a:t>
            </a:r>
          </a:p>
          <a:p>
            <a:pPr lvl="2"/>
            <a:r>
              <a:rPr lang="en-US" altLang="en-US" dirty="0"/>
              <a:t>DH with 1024 or 1536 bit prime</a:t>
            </a:r>
          </a:p>
          <a:p>
            <a:pPr lvl="2"/>
            <a:r>
              <a:rPr lang="en-US" altLang="en-US" dirty="0"/>
              <a:t>ECDH with mostly 224 bit curves, some implementations use 256 or 384 bits</a:t>
            </a:r>
          </a:p>
          <a:p>
            <a:r>
              <a:rPr lang="en-US" altLang="en-US" dirty="0"/>
              <a:t>No challenge semantics</a:t>
            </a:r>
          </a:p>
          <a:p>
            <a:r>
              <a:rPr lang="en-US" altLang="en-US" dirty="0"/>
              <a:t>Coexistence of CA and AA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366091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Passive Authentication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000" dirty="0"/>
              <a:t>Goal: are data in chip unchanged? </a:t>
            </a:r>
          </a:p>
          <a:p>
            <a:r>
              <a:rPr lang="en-GB" altLang="en-US" sz="2000" dirty="0"/>
              <a:t>The list of the hashes (SHA-1/2) </a:t>
            </a:r>
            <a:br>
              <a:rPr lang="en-GB" altLang="en-US" sz="2000" dirty="0"/>
            </a:br>
            <a:r>
              <a:rPr lang="en-GB" altLang="en-US" sz="2000" dirty="0"/>
              <a:t>of all present data groups is digitally </a:t>
            </a:r>
            <a:br>
              <a:rPr lang="en-GB" altLang="en-US" sz="2000" dirty="0"/>
            </a:br>
            <a:r>
              <a:rPr lang="en-GB" altLang="en-US" sz="2000" dirty="0"/>
              <a:t>signed by the issuing organisation </a:t>
            </a:r>
            <a:br>
              <a:rPr lang="en-GB" altLang="en-US" sz="2000" dirty="0"/>
            </a:br>
            <a:r>
              <a:rPr lang="en-GB" altLang="en-US" sz="2000" dirty="0"/>
              <a:t>(Document Signer) </a:t>
            </a:r>
          </a:p>
          <a:p>
            <a:pPr lvl="1"/>
            <a:r>
              <a:rPr lang="en-GB" altLang="en-US" sz="1800" dirty="0"/>
              <a:t>State </a:t>
            </a:r>
            <a:r>
              <a:rPr lang="en-US" altLang="en-US" sz="1800" dirty="0"/>
              <a:t>printing</a:t>
            </a:r>
            <a:r>
              <a:rPr lang="cs-CZ" altLang="en-US" sz="1800" dirty="0"/>
              <a:t> house</a:t>
            </a:r>
            <a:r>
              <a:rPr lang="en-GB" altLang="en-US" sz="1800" dirty="0"/>
              <a:t>, Embassy, Etc.</a:t>
            </a:r>
          </a:p>
          <a:p>
            <a:r>
              <a:rPr lang="en-GB" altLang="en-US" sz="2000" dirty="0"/>
              <a:t>The X.509 certificate of the Document Signer issued by the CA of the issuing country (Country Signing CA – e.g. the ministry of interior) is included. </a:t>
            </a:r>
          </a:p>
          <a:p>
            <a:r>
              <a:rPr lang="en-GB" altLang="en-US" sz="2000" dirty="0"/>
              <a:t>The CSCA certificates must be exchanged bilaterally</a:t>
            </a:r>
          </a:p>
          <a:p>
            <a:r>
              <a:rPr lang="en-GB" altLang="en-US" sz="2000" dirty="0"/>
              <a:t>ICAO PKD for DS certificates, CSCA CRL and cross certificates</a:t>
            </a:r>
          </a:p>
          <a:p>
            <a:r>
              <a:rPr lang="en-GB" altLang="en-US" sz="2000" dirty="0"/>
              <a:t>Passive authentication is a </a:t>
            </a:r>
            <a:r>
              <a:rPr lang="en-GB" altLang="en-US" sz="2000" b="1" dirty="0"/>
              <a:t>mandatory</a:t>
            </a:r>
            <a:r>
              <a:rPr lang="en-GB" altLang="en-US" sz="2000" dirty="0"/>
              <a:t> security feature of all </a:t>
            </a:r>
            <a:r>
              <a:rPr lang="en-GB" altLang="en-US" sz="2000" dirty="0" err="1"/>
              <a:t>ePassports</a:t>
            </a:r>
            <a:endParaRPr lang="en-GB" altLang="en-US" sz="2000" dirty="0"/>
          </a:p>
        </p:txBody>
      </p:sp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6470811" y="1299797"/>
            <a:ext cx="1131277" cy="4000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GB" altLang="en-US" sz="2215" dirty="0"/>
              <a:t>CSCA</a:t>
            </a:r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5679503" y="1899139"/>
            <a:ext cx="1129811" cy="40005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GB" altLang="en-US" sz="2215"/>
              <a:t>DS1</a:t>
            </a:r>
          </a:p>
        </p:txBody>
      </p:sp>
      <p:sp>
        <p:nvSpPr>
          <p:cNvPr id="145414" name="Rectangle 6"/>
          <p:cNvSpPr>
            <a:spLocks noChangeArrowheads="1"/>
          </p:cNvSpPr>
          <p:nvPr/>
        </p:nvSpPr>
        <p:spPr bwMode="auto">
          <a:xfrm>
            <a:off x="7140491" y="1897674"/>
            <a:ext cx="1131277" cy="40005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GB" altLang="en-US" sz="2215"/>
              <a:t>DS2</a:t>
            </a:r>
          </a:p>
        </p:txBody>
      </p:sp>
      <p:sp>
        <p:nvSpPr>
          <p:cNvPr id="145415" name="Rectangle 7"/>
          <p:cNvSpPr>
            <a:spLocks noChangeArrowheads="1"/>
          </p:cNvSpPr>
          <p:nvPr/>
        </p:nvSpPr>
        <p:spPr bwMode="auto">
          <a:xfrm>
            <a:off x="5053784" y="2561493"/>
            <a:ext cx="1129812" cy="40005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GB" altLang="en-US"/>
              <a:t>ePassport 1</a:t>
            </a:r>
          </a:p>
        </p:txBody>
      </p:sp>
      <p:sp>
        <p:nvSpPr>
          <p:cNvPr id="145416" name="Rectangle 8"/>
          <p:cNvSpPr>
            <a:spLocks noChangeArrowheads="1"/>
          </p:cNvSpPr>
          <p:nvPr/>
        </p:nvSpPr>
        <p:spPr bwMode="auto">
          <a:xfrm>
            <a:off x="6349184" y="2561493"/>
            <a:ext cx="1129812" cy="40005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GB" altLang="en-US"/>
              <a:t>ePassport 2</a:t>
            </a:r>
          </a:p>
        </p:txBody>
      </p:sp>
      <p:sp>
        <p:nvSpPr>
          <p:cNvPr id="145417" name="Rectangle 9"/>
          <p:cNvSpPr>
            <a:spLocks noChangeArrowheads="1"/>
          </p:cNvSpPr>
          <p:nvPr/>
        </p:nvSpPr>
        <p:spPr bwMode="auto">
          <a:xfrm>
            <a:off x="7978692" y="2562958"/>
            <a:ext cx="1129812" cy="40005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GB" altLang="en-US"/>
              <a:t>ePassport 3</a:t>
            </a:r>
          </a:p>
        </p:txBody>
      </p:sp>
      <p:cxnSp>
        <p:nvCxnSpPr>
          <p:cNvPr id="145418" name="AutoShape 10"/>
          <p:cNvCxnSpPr>
            <a:cxnSpLocks noChangeShapeType="1"/>
            <a:stCxn id="145412" idx="2"/>
            <a:endCxn id="145413" idx="0"/>
          </p:cNvCxnSpPr>
          <p:nvPr/>
        </p:nvCxnSpPr>
        <p:spPr bwMode="auto">
          <a:xfrm rot="5400000">
            <a:off x="6541150" y="1403838"/>
            <a:ext cx="199292" cy="791308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419" name="AutoShape 11"/>
          <p:cNvCxnSpPr>
            <a:cxnSpLocks noChangeShapeType="1"/>
            <a:stCxn id="145412" idx="2"/>
            <a:endCxn id="145414" idx="0"/>
          </p:cNvCxnSpPr>
          <p:nvPr/>
        </p:nvCxnSpPr>
        <p:spPr bwMode="auto">
          <a:xfrm rot="16200000" flipH="1">
            <a:off x="7272377" y="1463920"/>
            <a:ext cx="197827" cy="669680"/>
          </a:xfrm>
          <a:prstGeom prst="curvedConnector3">
            <a:avLst>
              <a:gd name="adj1" fmla="val 4963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420" name="AutoShape 12"/>
          <p:cNvCxnSpPr>
            <a:cxnSpLocks noChangeShapeType="1"/>
            <a:stCxn id="145413" idx="2"/>
            <a:endCxn id="145415" idx="0"/>
          </p:cNvCxnSpPr>
          <p:nvPr/>
        </p:nvCxnSpPr>
        <p:spPr bwMode="auto">
          <a:xfrm rot="5400000">
            <a:off x="5801131" y="2117481"/>
            <a:ext cx="262303" cy="625720"/>
          </a:xfrm>
          <a:prstGeom prst="curvedConnector3">
            <a:avLst>
              <a:gd name="adj1" fmla="val 49722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421" name="AutoShape 13"/>
          <p:cNvCxnSpPr>
            <a:cxnSpLocks noChangeShapeType="1"/>
            <a:stCxn id="145413" idx="2"/>
            <a:endCxn id="145416" idx="0"/>
          </p:cNvCxnSpPr>
          <p:nvPr/>
        </p:nvCxnSpPr>
        <p:spPr bwMode="auto">
          <a:xfrm rot="16200000" flipH="1">
            <a:off x="6448831" y="2095501"/>
            <a:ext cx="262303" cy="669680"/>
          </a:xfrm>
          <a:prstGeom prst="curvedConnector3">
            <a:avLst>
              <a:gd name="adj1" fmla="val 49722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422" name="AutoShape 14"/>
          <p:cNvCxnSpPr>
            <a:cxnSpLocks noChangeShapeType="1"/>
            <a:stCxn id="145414" idx="2"/>
            <a:endCxn id="145417" idx="0"/>
          </p:cNvCxnSpPr>
          <p:nvPr/>
        </p:nvCxnSpPr>
        <p:spPr bwMode="auto">
          <a:xfrm rot="16200000" flipH="1">
            <a:off x="7992612" y="2011241"/>
            <a:ext cx="265235" cy="838200"/>
          </a:xfrm>
          <a:prstGeom prst="curvedConnector3">
            <a:avLst>
              <a:gd name="adj1" fmla="val 49722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037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Passive Authentication – the </a:t>
            </a:r>
            <a:r>
              <a:rPr lang="cs-CZ" altLang="en-US" dirty="0"/>
              <a:t>d</a:t>
            </a:r>
            <a:r>
              <a:rPr lang="en-US" altLang="en-US" dirty="0" err="1"/>
              <a:t>etails</a:t>
            </a:r>
            <a:endParaRPr lang="cs-CZ" altLang="en-US" dirty="0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600" dirty="0"/>
              <a:t>The file EF.SOD contains a CMS (PKCS#7) </a:t>
            </a:r>
            <a:r>
              <a:rPr lang="en-US" altLang="en-US" sz="1600" dirty="0" err="1"/>
              <a:t>SignedData</a:t>
            </a:r>
            <a:r>
              <a:rPr lang="en-US" altLang="en-US" sz="1600" dirty="0"/>
              <a:t> structure (file is read and validated by inspection system)</a:t>
            </a:r>
          </a:p>
          <a:p>
            <a:pPr lvl="1"/>
            <a:r>
              <a:rPr lang="en-US" altLang="en-US" sz="1400" dirty="0"/>
              <a:t>The signed data is the list of hashes of the present data groups</a:t>
            </a:r>
          </a:p>
          <a:p>
            <a:pPr lvl="1"/>
            <a:r>
              <a:rPr lang="en-US" altLang="en-US" sz="1400" dirty="0"/>
              <a:t>The DS certificate is included (ICAO optional, EU mandatory)</a:t>
            </a:r>
          </a:p>
          <a:p>
            <a:pPr lvl="1"/>
            <a:r>
              <a:rPr lang="en-US" altLang="en-US" sz="1400" dirty="0"/>
              <a:t>Data is signed by the DS</a:t>
            </a:r>
          </a:p>
          <a:p>
            <a:r>
              <a:rPr lang="en-US" altLang="en-US" sz="1600" dirty="0"/>
              <a:t>Signature schemes</a:t>
            </a:r>
          </a:p>
          <a:p>
            <a:pPr lvl="1"/>
            <a:r>
              <a:rPr lang="en-US" altLang="en-US" sz="1400" dirty="0"/>
              <a:t>RSA with PKCS#1 v1.5 padding (min. 3072 bits for CSCA, 2048 bits for DS)</a:t>
            </a:r>
          </a:p>
          <a:p>
            <a:pPr lvl="2"/>
            <a:r>
              <a:rPr lang="en-US" altLang="en-US" sz="1400" dirty="0"/>
              <a:t>E.g. Hungary, France, Spain, Portugal, Italy: RSA 4096 bit key with SHA-1</a:t>
            </a:r>
          </a:p>
          <a:p>
            <a:pPr lvl="2"/>
            <a:r>
              <a:rPr lang="en-US" altLang="en-US" sz="1400" dirty="0"/>
              <a:t>E.g. Austria, Netherlands: RSA 3072 bit key with SHA-256</a:t>
            </a:r>
          </a:p>
          <a:p>
            <a:pPr lvl="1"/>
            <a:r>
              <a:rPr lang="en-US" altLang="en-US" sz="1400" dirty="0"/>
              <a:t>RSA with PSS padding (min 3072 bits for CSCA, 2048 for DS)</a:t>
            </a:r>
          </a:p>
          <a:p>
            <a:pPr lvl="2"/>
            <a:r>
              <a:rPr lang="en-US" altLang="en-US" sz="1400" dirty="0"/>
              <a:t>E.g. Czech Republic, Norway, Denmark, Japan and Australia – all with SHA-256</a:t>
            </a:r>
          </a:p>
          <a:p>
            <a:pPr lvl="1"/>
            <a:r>
              <a:rPr lang="en-US" altLang="en-US" sz="1400" dirty="0"/>
              <a:t>DSA (not standardized for key lengths &gt; 1024)</a:t>
            </a:r>
          </a:p>
          <a:p>
            <a:pPr lvl="1"/>
            <a:r>
              <a:rPr lang="en-US" altLang="en-US" sz="1400" dirty="0"/>
              <a:t>ECDSA (domain parameters must be specified, min. 256 bits for CSCA, 224 bits for DS)</a:t>
            </a:r>
          </a:p>
          <a:p>
            <a:pPr lvl="2"/>
            <a:r>
              <a:rPr lang="en-US" altLang="en-US" sz="1400" dirty="0"/>
              <a:t>E.g. Switzerland, Germany, Russia – all with SHA-1</a:t>
            </a:r>
          </a:p>
          <a:p>
            <a:r>
              <a:rPr lang="en-US" altLang="en-US" sz="1600" dirty="0"/>
              <a:t>Message Digest algorithms (for signature schemes and hashes of Data Groups)</a:t>
            </a:r>
          </a:p>
          <a:p>
            <a:pPr lvl="1"/>
            <a:r>
              <a:rPr lang="en-US" altLang="en-US" sz="1400" dirty="0"/>
              <a:t>SHA-1 and all SHA-2 algorithms</a:t>
            </a:r>
            <a:endParaRPr lang="cs-CZ" altLang="en-US" sz="14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823013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Signal and </a:t>
            </a:r>
            <a:r>
              <a:rPr lang="en-GB" dirty="0" err="1"/>
              <a:t>ePass</a:t>
            </a:r>
            <a:r>
              <a:rPr lang="en-GB" dirty="0"/>
              <a:t> compares?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Completely different usage scenario</a:t>
            </a:r>
          </a:p>
          <a:p>
            <a:pPr lvl="1"/>
            <a:r>
              <a:rPr lang="en-GB" dirty="0"/>
              <a:t>Instant messaging vs. person/terminal authentication</a:t>
            </a:r>
          </a:p>
          <a:p>
            <a:pPr lvl="1"/>
            <a:r>
              <a:rPr lang="en-GB" dirty="0"/>
              <a:t>Frequent updates possible vs. 15 years passport validity</a:t>
            </a:r>
          </a:p>
          <a:p>
            <a:r>
              <a:rPr lang="en-GB" dirty="0"/>
              <a:t>Different trust relations and participants structure</a:t>
            </a:r>
          </a:p>
          <a:p>
            <a:pPr lvl="1"/>
            <a:r>
              <a:rPr lang="en-GB" dirty="0"/>
              <a:t>N friends vs. many partially or fully distrusting participants </a:t>
            </a:r>
          </a:p>
          <a:p>
            <a:pPr lvl="1"/>
            <a:r>
              <a:rPr lang="en-GB" dirty="0"/>
              <a:t>Mostly online vs. mixed offline/online (even without clock!)</a:t>
            </a:r>
          </a:p>
          <a:p>
            <a:r>
              <a:rPr lang="en-GB" dirty="0"/>
              <a:t>Underlying cryptographic primitives are shared</a:t>
            </a:r>
          </a:p>
          <a:p>
            <a:pPr lvl="1"/>
            <a:r>
              <a:rPr lang="en-GB" dirty="0"/>
              <a:t>Forward secrecy, ECDH, AES, SHA-2…</a:t>
            </a:r>
          </a:p>
          <a:p>
            <a:pPr lvl="1"/>
            <a:r>
              <a:rPr lang="en-GB" dirty="0"/>
              <a:t>Ratcheting and deniability not necessary for </a:t>
            </a:r>
            <a:r>
              <a:rPr lang="en-GB" dirty="0" err="1"/>
              <a:t>ePass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735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238" y="908720"/>
            <a:ext cx="8640762" cy="792088"/>
          </a:xfrm>
        </p:spPr>
        <p:txBody>
          <a:bodyPr/>
          <a:lstStyle/>
          <a:p>
            <a:r>
              <a:rPr lang="en-US" sz="2800" dirty="0"/>
              <a:t>Authentication (AUTH) vs. Key establishment (KE)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Early literature called protocols used to establish session keys as “authentication protocols”</a:t>
            </a:r>
          </a:p>
          <a:p>
            <a:r>
              <a:rPr lang="en-US" dirty="0"/>
              <a:t>Authentication is also possible without session keys</a:t>
            </a:r>
          </a:p>
          <a:p>
            <a:pPr lvl="1"/>
            <a:r>
              <a:rPr lang="en-US" dirty="0"/>
              <a:t>Example: Challenge-response, active authentication</a:t>
            </a:r>
          </a:p>
          <a:p>
            <a:r>
              <a:rPr lang="en-US" dirty="0"/>
              <a:t>Session keys can be established without authentication</a:t>
            </a:r>
          </a:p>
          <a:p>
            <a:pPr lvl="1"/>
            <a:r>
              <a:rPr lang="en-US" dirty="0"/>
              <a:t>Example: non-authenticated </a:t>
            </a:r>
            <a:r>
              <a:rPr lang="en-US" dirty="0" err="1"/>
              <a:t>Diffie</a:t>
            </a:r>
            <a:r>
              <a:rPr lang="en-US" dirty="0"/>
              <a:t>-Hellman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194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Conclusions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Design of (secure) protocols is very hard</a:t>
            </a:r>
          </a:p>
          <a:p>
            <a:pPr lvl="1"/>
            <a:r>
              <a:rPr lang="en-GB" sz="2000" dirty="0"/>
              <a:t>Understand what are your requirements</a:t>
            </a:r>
          </a:p>
          <a:p>
            <a:pPr lvl="1"/>
            <a:r>
              <a:rPr lang="en-GB" sz="2000" dirty="0"/>
              <a:t>Use existing protocols, e.g., TLS, Signal or EAC-PACE</a:t>
            </a:r>
          </a:p>
          <a:p>
            <a:r>
              <a:rPr lang="en-GB" sz="2400" dirty="0"/>
              <a:t>Strong session keys established with weak passwords </a:t>
            </a:r>
          </a:p>
          <a:p>
            <a:pPr lvl="1"/>
            <a:r>
              <a:rPr lang="en-GB" sz="2000" dirty="0"/>
              <a:t>Password-Authenticated Key Exchange </a:t>
            </a:r>
          </a:p>
          <a:p>
            <a:r>
              <a:rPr lang="en-GB" sz="2400" dirty="0"/>
              <a:t>Electronic passport uses variety of protocols</a:t>
            </a:r>
          </a:p>
          <a:p>
            <a:pPr lvl="1"/>
            <a:r>
              <a:rPr lang="en-GB" sz="2000" dirty="0"/>
              <a:t>Interesting and complex usage scenarios</a:t>
            </a:r>
          </a:p>
          <a:p>
            <a:r>
              <a:rPr lang="en-GB" sz="2400" dirty="0"/>
              <a:t>Mandatory reading</a:t>
            </a:r>
          </a:p>
          <a:p>
            <a:pPr lvl="1"/>
            <a:r>
              <a:rPr lang="en-US" sz="2000" dirty="0"/>
              <a:t>M. Green, </a:t>
            </a:r>
            <a:r>
              <a:rPr lang="en-GB" sz="2000" dirty="0"/>
              <a:t>Noodling about IM protocols, </a:t>
            </a:r>
            <a:r>
              <a:rPr lang="cs-CZ" sz="1800" dirty="0">
                <a:hlinkClick r:id="rId2"/>
              </a:rPr>
              <a:t>http://blog.cryptographyengineering.com/2014/07/noodling-about-im-protocols.html</a:t>
            </a:r>
            <a:endParaRPr lang="en-GB" sz="1800" dirty="0"/>
          </a:p>
          <a:p>
            <a:pPr lvl="1"/>
            <a:r>
              <a:rPr lang="en-GB" sz="2000" dirty="0"/>
              <a:t>M. Marlinspike, Advanced cryptographic ratcheting  </a:t>
            </a:r>
            <a:r>
              <a:rPr lang="en-GB" sz="1800" dirty="0">
                <a:hlinkClick r:id="rId3"/>
              </a:rPr>
              <a:t>https://whispersystems.org/blog/advanced-ratcheting/</a:t>
            </a:r>
            <a:endParaRPr lang="en-GB" sz="1800" dirty="0"/>
          </a:p>
          <a:p>
            <a:pPr lvl="1"/>
            <a:endParaRPr lang="en-GB" sz="2000" dirty="0"/>
          </a:p>
          <a:p>
            <a:pPr lvl="1"/>
            <a:endParaRPr lang="en-GB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80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117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8239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vs. key-oriented goals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User-oriented authentication goals</a:t>
            </a:r>
          </a:p>
          <a:p>
            <a:pPr lvl="1"/>
            <a:r>
              <a:rPr lang="en-US" dirty="0"/>
              <a:t>Entity authentication</a:t>
            </a:r>
          </a:p>
          <a:p>
            <a:pPr lvl="1"/>
            <a:r>
              <a:rPr lang="en-US" dirty="0"/>
              <a:t>Strong entity authentication – fresh entity authentication</a:t>
            </a:r>
          </a:p>
          <a:p>
            <a:pPr lvl="1"/>
            <a:r>
              <a:rPr lang="en-US" dirty="0"/>
              <a:t>Mutual authentication</a:t>
            </a:r>
          </a:p>
          <a:p>
            <a:r>
              <a:rPr lang="en-US" dirty="0"/>
              <a:t>Key-oriented goals</a:t>
            </a:r>
          </a:p>
          <a:p>
            <a:pPr lvl="1"/>
            <a:r>
              <a:rPr lang="en-US" dirty="0"/>
              <a:t>Key establishment</a:t>
            </a:r>
          </a:p>
          <a:p>
            <a:pPr lvl="1"/>
            <a:r>
              <a:rPr lang="en-US" dirty="0"/>
              <a:t>Key derivation</a:t>
            </a:r>
          </a:p>
          <a:p>
            <a:pPr lvl="1"/>
            <a:r>
              <a:rPr lang="en-US" dirty="0"/>
              <a:t>Implicit key establishment</a:t>
            </a:r>
          </a:p>
          <a:p>
            <a:pPr lvl="1"/>
            <a:r>
              <a:rPr lang="en-US" dirty="0"/>
              <a:t>Key confirmation </a:t>
            </a:r>
          </a:p>
          <a:p>
            <a:pPr lvl="1"/>
            <a:r>
              <a:rPr lang="en-US" dirty="0"/>
              <a:t>Mutual belief in the key</a:t>
            </a:r>
            <a:endParaRPr lang="cs-CZ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234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13975</TotalTime>
  <Words>5111</Words>
  <Application>Microsoft Office PowerPoint</Application>
  <PresentationFormat>Předvádění na obrazovce (4:3)</PresentationFormat>
  <Paragraphs>864</Paragraphs>
  <Slides>81</Slides>
  <Notes>1</Notes>
  <HiddenSlides>30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81</vt:i4>
      </vt:variant>
    </vt:vector>
  </HeadingPairs>
  <TitlesOfParts>
    <vt:vector size="87" baseType="lpstr">
      <vt:lpstr>Arial</vt:lpstr>
      <vt:lpstr>Arial Narrow</vt:lpstr>
      <vt:lpstr>Calibri</vt:lpstr>
      <vt:lpstr>Symbol</vt:lpstr>
      <vt:lpstr>Times New Roman</vt:lpstr>
      <vt:lpstr>Motiv systému Office</vt:lpstr>
      <vt:lpstr>PV204 Security technologies</vt:lpstr>
      <vt:lpstr>Overview</vt:lpstr>
      <vt:lpstr>Prezentace aplikace PowerPoint</vt:lpstr>
      <vt:lpstr>Security protocols</vt:lpstr>
      <vt:lpstr>Security protocols</vt:lpstr>
      <vt:lpstr>Security protocol aspects</vt:lpstr>
      <vt:lpstr>Basic terms</vt:lpstr>
      <vt:lpstr>Authentication (AUTH) vs. Key establishment (KE)</vt:lpstr>
      <vt:lpstr>User vs. key-oriented goals</vt:lpstr>
      <vt:lpstr>Hierarchy of AUTH&amp;KE goals</vt:lpstr>
      <vt:lpstr>Entity authentication</vt:lpstr>
      <vt:lpstr>Protocol message components</vt:lpstr>
      <vt:lpstr>Protocols and attacks</vt:lpstr>
      <vt:lpstr>Typical models of adversary</vt:lpstr>
      <vt:lpstr>Needham–Schroeder protocol: symmetric</vt:lpstr>
      <vt:lpstr>N-S symmetric: Problem?</vt:lpstr>
      <vt:lpstr>What is required attacker model?</vt:lpstr>
      <vt:lpstr>How (not) to reason about potential compromise</vt:lpstr>
      <vt:lpstr>What if key is compromised?</vt:lpstr>
      <vt:lpstr>Needham–Schroeder protocol: asymmetric</vt:lpstr>
      <vt:lpstr>N-S asymmetric: Problem?</vt:lpstr>
      <vt:lpstr>Formal verification of protocols</vt:lpstr>
      <vt:lpstr>References</vt:lpstr>
      <vt:lpstr>N-S asymmetric: Fix</vt:lpstr>
      <vt:lpstr>Key establishment</vt:lpstr>
      <vt:lpstr>Methods for key establishment</vt:lpstr>
      <vt:lpstr>Methods for key confirmation</vt:lpstr>
      <vt:lpstr>Diffie-Hellman key exchange</vt:lpstr>
      <vt:lpstr>Diffie-Hellman in practice</vt:lpstr>
      <vt:lpstr>DH based on elliptic curves used (ECDH)</vt:lpstr>
      <vt:lpstr>Diffie-Hellman in practice</vt:lpstr>
      <vt:lpstr>Perfect forward secrecy</vt:lpstr>
      <vt:lpstr>Forward secrecy - motivation</vt:lpstr>
      <vt:lpstr>Forward/backward secrecy – how to</vt:lpstr>
      <vt:lpstr>Use of forward secrecy: examples</vt:lpstr>
      <vt:lpstr>Password-Authenticated Key Exchange (PAKE) </vt:lpstr>
      <vt:lpstr>PAKE protocols - motivation </vt:lpstr>
      <vt:lpstr>PAKE protocols - principle</vt:lpstr>
      <vt:lpstr>Diffie-Hellman Encrypted Key Exchange</vt:lpstr>
      <vt:lpstr>Simple Password Exponential Key Exchange (SPEKE)</vt:lpstr>
      <vt:lpstr>Secure Remote Password protocol (SRP)</vt:lpstr>
      <vt:lpstr>Prezentace aplikace PowerPoint</vt:lpstr>
      <vt:lpstr>Secure Instant messaging</vt:lpstr>
      <vt:lpstr>Off-The-Record Messaging (OTR), 2004</vt:lpstr>
      <vt:lpstr>Establish session keys</vt:lpstr>
      <vt:lpstr>OTR protocol</vt:lpstr>
      <vt:lpstr>OTR – some problems</vt:lpstr>
      <vt:lpstr>The Signal protocol</vt:lpstr>
      <vt:lpstr>The Signal protocol implementation</vt:lpstr>
      <vt:lpstr>Message keys in Signal</vt:lpstr>
      <vt:lpstr>The Signal protocol – group messaging</vt:lpstr>
      <vt:lpstr>Design of protocols</vt:lpstr>
      <vt:lpstr>Design of cryptographic protocols</vt:lpstr>
      <vt:lpstr>Design principles I. (Abadi &amp; Needham)</vt:lpstr>
      <vt:lpstr>Design principles II. (Abadi &amp; Needham) </vt:lpstr>
      <vt:lpstr>Design principles III. (Abadi &amp; Needham) </vt:lpstr>
      <vt:lpstr>Design principles IV. (Abadi &amp; Needham)</vt:lpstr>
      <vt:lpstr>Design principles V. (Hanno Böck)</vt:lpstr>
      <vt:lpstr>Electronic passports and citizen ID cards</vt:lpstr>
      <vt:lpstr>Passports of the first generation</vt:lpstr>
      <vt:lpstr>Chip and antenna</vt:lpstr>
      <vt:lpstr>Data groups</vt:lpstr>
      <vt:lpstr>Protocols used in ePassports I.</vt:lpstr>
      <vt:lpstr>Protocols used in ePassports II.</vt:lpstr>
      <vt:lpstr>Authorization and passports</vt:lpstr>
      <vt:lpstr>Electronic passports - more details </vt:lpstr>
      <vt:lpstr>Basic Access Control (BAC) protocol</vt:lpstr>
      <vt:lpstr>EAC – motivation</vt:lpstr>
      <vt:lpstr>Mind exercise: symmetric crypto</vt:lpstr>
      <vt:lpstr>Extended Access Control (EAC) protocol</vt:lpstr>
      <vt:lpstr>Terminal authentication I.</vt:lpstr>
      <vt:lpstr>Terminal Authentication II</vt:lpstr>
      <vt:lpstr>Terminal Authentication III</vt:lpstr>
      <vt:lpstr>Active Authentication (AA) protocol</vt:lpstr>
      <vt:lpstr>EAC Chip authentication</vt:lpstr>
      <vt:lpstr>Chip authentication II</vt:lpstr>
      <vt:lpstr>Passive Authentication</vt:lpstr>
      <vt:lpstr>Passive Authentication – the details</vt:lpstr>
      <vt:lpstr>How Signal and ePass compares?</vt:lpstr>
      <vt:lpstr>Conclusions</vt:lpstr>
      <vt:lpstr>Prezentace aplikace PowerPoint</vt:lpstr>
    </vt:vector>
  </TitlesOfParts>
  <Company>Omega Design,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sigut</dc:creator>
  <cp:lastModifiedBy>Petr Svenda</cp:lastModifiedBy>
  <cp:revision>4082</cp:revision>
  <cp:lastPrinted>2016-03-15T19:38:25Z</cp:lastPrinted>
  <dcterms:created xsi:type="dcterms:W3CDTF">2012-06-27T07:21:19Z</dcterms:created>
  <dcterms:modified xsi:type="dcterms:W3CDTF">2018-03-19T10:56:09Z</dcterms:modified>
</cp:coreProperties>
</file>