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61" r:id="rId2"/>
    <p:sldId id="790" r:id="rId3"/>
    <p:sldId id="872" r:id="rId4"/>
    <p:sldId id="654" r:id="rId5"/>
    <p:sldId id="779" r:id="rId6"/>
    <p:sldId id="869" r:id="rId7"/>
    <p:sldId id="874" r:id="rId8"/>
    <p:sldId id="821" r:id="rId9"/>
    <p:sldId id="660" r:id="rId10"/>
    <p:sldId id="681" r:id="rId11"/>
    <p:sldId id="803" r:id="rId12"/>
    <p:sldId id="810" r:id="rId13"/>
    <p:sldId id="780" r:id="rId14"/>
    <p:sldId id="927" r:id="rId15"/>
    <p:sldId id="713" r:id="rId16"/>
    <p:sldId id="822" r:id="rId17"/>
    <p:sldId id="802" r:id="rId18"/>
    <p:sldId id="804" r:id="rId19"/>
    <p:sldId id="691" r:id="rId20"/>
    <p:sldId id="823" r:id="rId21"/>
    <p:sldId id="714" r:id="rId22"/>
    <p:sldId id="711" r:id="rId23"/>
    <p:sldId id="712" r:id="rId24"/>
    <p:sldId id="806" r:id="rId25"/>
    <p:sldId id="666" r:id="rId26"/>
    <p:sldId id="815" r:id="rId27"/>
    <p:sldId id="812" r:id="rId28"/>
    <p:sldId id="813" r:id="rId29"/>
    <p:sldId id="875" r:id="rId30"/>
    <p:sldId id="814" r:id="rId31"/>
    <p:sldId id="716" r:id="rId32"/>
    <p:sldId id="722" r:id="rId33"/>
    <p:sldId id="723" r:id="rId34"/>
    <p:sldId id="724" r:id="rId35"/>
    <p:sldId id="725" r:id="rId36"/>
    <p:sldId id="726" r:id="rId37"/>
    <p:sldId id="727" r:id="rId38"/>
    <p:sldId id="798" r:id="rId39"/>
    <p:sldId id="799" r:id="rId40"/>
    <p:sldId id="845" r:id="rId41"/>
    <p:sldId id="846" r:id="rId42"/>
    <p:sldId id="795" r:id="rId43"/>
    <p:sldId id="796" r:id="rId44"/>
    <p:sldId id="801" r:id="rId45"/>
    <p:sldId id="800" r:id="rId46"/>
    <p:sldId id="858" r:id="rId47"/>
    <p:sldId id="859" r:id="rId48"/>
    <p:sldId id="892" r:id="rId49"/>
    <p:sldId id="893" r:id="rId50"/>
    <p:sldId id="894" r:id="rId51"/>
    <p:sldId id="895" r:id="rId52"/>
    <p:sldId id="896" r:id="rId53"/>
    <p:sldId id="897" r:id="rId54"/>
    <p:sldId id="877" r:id="rId55"/>
    <p:sldId id="901" r:id="rId56"/>
    <p:sldId id="878" r:id="rId57"/>
    <p:sldId id="879" r:id="rId58"/>
    <p:sldId id="890" r:id="rId59"/>
    <p:sldId id="880" r:id="rId60"/>
    <p:sldId id="891" r:id="rId61"/>
    <p:sldId id="903" r:id="rId62"/>
    <p:sldId id="904" r:id="rId63"/>
    <p:sldId id="905" r:id="rId64"/>
    <p:sldId id="906" r:id="rId65"/>
    <p:sldId id="902" r:id="rId66"/>
    <p:sldId id="899" r:id="rId67"/>
    <p:sldId id="888" r:id="rId68"/>
    <p:sldId id="908" r:id="rId69"/>
    <p:sldId id="909" r:id="rId70"/>
    <p:sldId id="910" r:id="rId71"/>
    <p:sldId id="911" r:id="rId72"/>
    <p:sldId id="912" r:id="rId73"/>
    <p:sldId id="913" r:id="rId74"/>
    <p:sldId id="914" r:id="rId75"/>
    <p:sldId id="915" r:id="rId76"/>
    <p:sldId id="916" r:id="rId77"/>
    <p:sldId id="917" r:id="rId78"/>
    <p:sldId id="918" r:id="rId79"/>
    <p:sldId id="919" r:id="rId80"/>
    <p:sldId id="920" r:id="rId81"/>
    <p:sldId id="921" r:id="rId82"/>
    <p:sldId id="922" r:id="rId83"/>
    <p:sldId id="923" r:id="rId84"/>
    <p:sldId id="924" r:id="rId85"/>
    <p:sldId id="925" r:id="rId86"/>
    <p:sldId id="926" r:id="rId87"/>
    <p:sldId id="807" r:id="rId88"/>
    <p:sldId id="857" r:id="rId89"/>
    <p:sldId id="808" r:id="rId90"/>
    <p:sldId id="850" r:id="rId91"/>
    <p:sldId id="851" r:id="rId92"/>
    <p:sldId id="852" r:id="rId93"/>
    <p:sldId id="853" r:id="rId94"/>
    <p:sldId id="854" r:id="rId95"/>
    <p:sldId id="855" r:id="rId96"/>
    <p:sldId id="856" r:id="rId97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70" d="100"/>
          <a:sy n="70" d="100"/>
        </p:scale>
        <p:origin x="72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7" tIns="46088" rIns="92177" bIns="4608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29"/>
            <a:ext cx="5487040" cy="4444128"/>
          </a:xfrm>
          <a:prstGeom prst="rect">
            <a:avLst/>
          </a:prstGeom>
        </p:spPr>
        <p:txBody>
          <a:bodyPr vert="horz" lIns="92177" tIns="46088" rIns="92177" bIns="4608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712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5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50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6594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EE602-3CFF-42AE-8616-ACA036F7D5D0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363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A6943D-3BEC-4326-99E8-F8BB9C53702B}" type="slidenum">
              <a:rPr lang="cs-CZ" altLang="cs-CZ"/>
              <a:pPr/>
              <a:t>71</a:t>
            </a:fld>
            <a:endParaRPr lang="cs-CZ" altLang="cs-CZ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5921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23A8-31CF-4297-AEB8-EFAFE08D1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groups/STM/cmvp/validation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M/cmvp/valida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publications/fips/fips140-2/fips140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groups/STM/cmvp/documents/140-1/140sp/140sp1577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bsi.bund.de/cae/servlet/contentblob/480256/publicationFile/29291/pp0045b_pdf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pcisecuritystandards.org/security_standards/documents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outs.secappdev.org/handouts/2010/Filip%20Demaertelaere/HSM.pdf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rest/api/keyvaul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0.awsstatic.com/whitepapers/KMS-Cryptographic-Details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microsoft.com/office/2007/relationships/hdphoto" Target="../media/hdphoto6.wdp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rocs.fi.muni.cz/public/papers/mpc_ccs17" TargetMode="External"/><Relationship Id="rId2" Type="http://schemas.openxmlformats.org/officeDocument/2006/relationships/hyperlink" Target="http://crcs.cz/papers/space2015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rojantolerance.org/" TargetMode="External"/><Relationship Id="rId2" Type="http://schemas.openxmlformats.org/officeDocument/2006/relationships/hyperlink" Target="https://github.com/OpenCryptoProject/My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rsalabs/node.asp?id=213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.com/rsalabs/node.asp?id=2141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com/rsalabs/node.asp?id=2133" TargetMode="Externa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ofthsm4windows/" TargetMode="External"/><Relationship Id="rId2" Type="http://schemas.openxmlformats.org/officeDocument/2006/relationships/hyperlink" Target="https://www.opendnssec.org/sofths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hyperlink" Target="https://hsm.utimaco.com/download/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76210(v=vs.85).aspx" TargetMode="Externa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86983(v=vs.85).aspx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p_Authentication_Program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hyperlink" Target="http://sites.uclouvain.be/EMV-CAP/Application/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secgroup.dais.unive.it/wp-content/uploads/2012/11/Practical-Padding-Oracle-Attacks-on-RSA.html" TargetMode="Externa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secgroup.dais.unive.it/projects/took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GB" dirty="0"/>
              <a:t>Hardware Security Modules (HSM), PKCS#11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Protections against physical attacks (tamper)</a:t>
            </a:r>
          </a:p>
          <a:p>
            <a:pPr lvl="1"/>
            <a:r>
              <a:rPr lang="en-US" dirty="0"/>
              <a:t>Invasive, semi-invasive and non-invasive attacks</a:t>
            </a:r>
          </a:p>
          <a:p>
            <a:r>
              <a:rPr lang="en-US" dirty="0"/>
              <a:t>Protection against logical attacks</a:t>
            </a:r>
          </a:p>
          <a:p>
            <a:pPr lvl="1"/>
            <a:r>
              <a:rPr lang="en-US" dirty="0"/>
              <a:t>API-level attacks, Fuzzing…</a:t>
            </a:r>
          </a:p>
          <a:p>
            <a:r>
              <a:rPr lang="en-US" dirty="0"/>
              <a:t>Preventive measures</a:t>
            </a:r>
          </a:p>
          <a:p>
            <a:pPr lvl="1"/>
            <a:r>
              <a:rPr lang="en-US" dirty="0"/>
              <a:t>Statistical testing of random number generator</a:t>
            </a:r>
          </a:p>
          <a:p>
            <a:pPr lvl="1"/>
            <a:r>
              <a:rPr lang="en-US" dirty="0"/>
              <a:t>Self-testing of cryptographic engines (encrypt twice, KAT)</a:t>
            </a:r>
          </a:p>
          <a:p>
            <a:pPr lvl="1"/>
            <a:r>
              <a:rPr lang="en-US" dirty="0"/>
              <a:t>Firmware integrity checks</a:t>
            </a:r>
          </a:p>
          <a:p>
            <a:pPr lvl="1"/>
            <a:r>
              <a:rPr lang="en-US" dirty="0"/>
              <a:t>Periodic reset of device (e.g., every 24 hour)</a:t>
            </a:r>
          </a:p>
          <a:p>
            <a:pPr lvl="1"/>
            <a:r>
              <a:rPr lang="en-US" dirty="0"/>
              <a:t>…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tamper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Protection epoxy </a:t>
            </a:r>
          </a:p>
          <a:p>
            <a:r>
              <a:rPr lang="en-GB" dirty="0"/>
              <a:t>Wiring mesh</a:t>
            </a:r>
          </a:p>
          <a:p>
            <a:r>
              <a:rPr lang="en-GB" dirty="0"/>
              <a:t>Temperature sensors</a:t>
            </a:r>
          </a:p>
          <a:p>
            <a:r>
              <a:rPr lang="en-GB" dirty="0"/>
              <a:t>Light sensors</a:t>
            </a:r>
          </a:p>
          <a:p>
            <a:r>
              <a:rPr lang="en-GB" dirty="0"/>
              <a:t>Variations (glitches) in power supply</a:t>
            </a:r>
          </a:p>
          <a:p>
            <a:r>
              <a:rPr lang="en-GB" dirty="0"/>
              <a:t>Erasure of memory (write 0/random)</a:t>
            </a:r>
          </a:p>
          <a:p>
            <a:pPr lvl="1"/>
            <a:r>
              <a:rPr lang="en-GB" dirty="0"/>
              <a:t>After tamper detection to mitigate data remanence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44778" y="5574760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tamper resistance,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evidence, detection and/or reaction?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30" y="551723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08" y="600075"/>
            <a:ext cx="3257550" cy="2543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79341" y="541402"/>
            <a:ext cx="200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www.techbriefs.com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511787" cy="15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logical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 with limited/delayed tries</a:t>
            </a:r>
          </a:p>
          <a:p>
            <a:pPr lvl="1"/>
            <a:r>
              <a:rPr lang="en-GB" dirty="0"/>
              <a:t>&lt; 1:1000 000 probability of random guess of password</a:t>
            </a:r>
          </a:p>
          <a:p>
            <a:pPr lvl="1"/>
            <a:r>
              <a:rPr lang="en-GB" dirty="0"/>
              <a:t>&lt; 1:100 000 probability of unauthorized access in one minute</a:t>
            </a:r>
          </a:p>
          <a:p>
            <a:r>
              <a:rPr lang="en-GB" dirty="0"/>
              <a:t>Integrity and authentication of firmware update</a:t>
            </a:r>
          </a:p>
          <a:p>
            <a:pPr lvl="1"/>
            <a:r>
              <a:rPr lang="en-GB" dirty="0"/>
              <a:t>Signed firmware updates</a:t>
            </a:r>
          </a:p>
          <a:p>
            <a:r>
              <a:rPr lang="en-GB" dirty="0"/>
              <a:t>Logical separation of multiple users (memory)</a:t>
            </a:r>
          </a:p>
          <a:p>
            <a:pPr lvl="1"/>
            <a:r>
              <a:rPr lang="en-GB" dirty="0"/>
              <a:t>Additional protection logic for separate memory regions</a:t>
            </a:r>
          </a:p>
          <a:p>
            <a:r>
              <a:rPr lang="en-GB" dirty="0"/>
              <a:t>Audit trails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6503AC-1B00-4247-8518-D46A042FA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3203848" y="3026302"/>
            <a:ext cx="1921396" cy="10318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F924C0-37B3-4C7B-BF15-72E20A2EA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2" y="2758794"/>
            <a:ext cx="1699944" cy="16876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668EA7-9A67-4A49-9871-80F8BE452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6012160" y="2854911"/>
            <a:ext cx="178879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B3A4ED8-16B3-42C4-BA37-F0504801F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974623" cy="9675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ABB318-C4C0-42F8-8FE1-DF5EDFB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FIPS140-2,CC EAL,PCI HSM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72CC7-1F98-4056-BAA8-1266CBD9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NIST FIPS 140-2 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</a:t>
            </a:r>
            <a:r>
              <a:rPr lang="en-US" sz="2000" dirty="0" err="1"/>
              <a:t>auth</a:t>
            </a:r>
            <a:r>
              <a:rPr lang="en-US" sz="2000" dirty="0"/>
              <a:t>, separation of interfaces with different sensitivity</a:t>
            </a:r>
          </a:p>
          <a:p>
            <a:pPr lvl="1"/>
            <a:r>
              <a:rPr lang="en-US" sz="2000" dirty="0"/>
              <a:t>NIST FIPS 140-2 Level 4 + additional physical security requirements, environmental attacks (very few devices certified)</a:t>
            </a:r>
          </a:p>
          <a:p>
            <a:pPr lvl="1"/>
            <a:r>
              <a:rPr lang="en-US" sz="2000" dirty="0"/>
              <a:t>NIST FIPS 140-3 (2013, but still draft)</a:t>
            </a:r>
          </a:p>
          <a:p>
            <a:pPr lvl="2"/>
            <a:r>
              <a:rPr lang="en-US" sz="2000" dirty="0"/>
              <a:t>Additional focus on software security and </a:t>
            </a:r>
            <a:r>
              <a:rPr lang="cs-CZ" sz="2000" dirty="0"/>
              <a:t>non-</a:t>
            </a:r>
            <a:r>
              <a:rPr lang="en-US" sz="2000" dirty="0"/>
              <a:t>invasive attacks</a:t>
            </a:r>
            <a:r>
              <a:rPr lang="cs-CZ" sz="2000" dirty="0"/>
              <a:t> </a:t>
            </a:r>
            <a:r>
              <a:rPr lang="en-US" sz="2000" dirty="0"/>
              <a:t>	</a:t>
            </a:r>
            <a:endParaRPr lang="cs-CZ" sz="2000" dirty="0"/>
          </a:p>
          <a:p>
            <a:r>
              <a:rPr lang="en-US" sz="2400" dirty="0"/>
              <a:t>List of validated devices </a:t>
            </a:r>
            <a:r>
              <a:rPr lang="en-US" sz="2400" dirty="0">
                <a:hlinkClick r:id="rId3"/>
              </a:rPr>
              <a:t>http://csrc.nist.gov/groups/STM/cmvp/validation.html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CDCBF0-872A-421C-8760-62A708BE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04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NIST FIPS 140-2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on hardware and software components of security modules to be used by US government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Testing against a defined cryptographic module, provides a suite of conformance tests to required security level</a:t>
            </a:r>
          </a:p>
          <a:p>
            <a:pPr lvl="1"/>
            <a:r>
              <a:rPr lang="en-US" sz="2000" dirty="0"/>
              <a:t>List of validated devices </a:t>
            </a:r>
            <a:r>
              <a:rPr lang="en-US" sz="2000" dirty="0">
                <a:hlinkClick r:id="rId2"/>
              </a:rPr>
              <a:t>http://csrc.nist.gov/groups/STM/cmvp/validation.html</a:t>
            </a:r>
            <a:endParaRPr lang="en-US" sz="2000" dirty="0"/>
          </a:p>
          <a:p>
            <a:r>
              <a:rPr lang="en-US" sz="2400" dirty="0"/>
              <a:t>Common levels for HSMs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authentication, separation of interfaces with different sensitivity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NIST FIPS 140-2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 (cont.)</a:t>
            </a:r>
          </a:p>
          <a:p>
            <a:pPr lvl="1"/>
            <a:r>
              <a:rPr lang="en-US" dirty="0"/>
              <a:t>NIST FIPS 140-2 Level 4 + additional physical security requirements, environmental attacks</a:t>
            </a:r>
          </a:p>
          <a:p>
            <a:pPr lvl="1"/>
            <a:r>
              <a:rPr lang="en-US" dirty="0">
                <a:hlinkClick r:id="rId2"/>
              </a:rPr>
              <a:t>http://csrc.nist.gov/publications/fips/fips140-2/fips1402.pdf</a:t>
            </a:r>
            <a:endParaRPr lang="en-US" dirty="0"/>
          </a:p>
          <a:p>
            <a:pPr lvl="1"/>
            <a:r>
              <a:rPr lang="en-US" dirty="0"/>
              <a:t>Only very few devices certified to FIPS 140-2 Level 4</a:t>
            </a:r>
          </a:p>
          <a:p>
            <a:r>
              <a:rPr lang="en-US" dirty="0"/>
              <a:t>NIST FIPS 140-3 (2013, but still draft)</a:t>
            </a:r>
          </a:p>
          <a:p>
            <a:pPr lvl="1"/>
            <a:r>
              <a:rPr lang="en-US" dirty="0"/>
              <a:t>Additional focus on software security and </a:t>
            </a:r>
            <a:r>
              <a:rPr lang="cs-CZ" dirty="0"/>
              <a:t>non-</a:t>
            </a:r>
            <a:r>
              <a:rPr lang="en-US" dirty="0"/>
              <a:t>invasive attacks</a:t>
            </a:r>
            <a:r>
              <a:rPr lang="cs-CZ" dirty="0"/>
              <a:t> </a:t>
            </a:r>
            <a:r>
              <a:rPr lang="en-US" dirty="0"/>
              <a:t>	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FIPS 140-2 </a:t>
            </a:r>
            <a:r>
              <a:rPr lang="en-GB" dirty="0"/>
              <a:t>and RNG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Truly random number generators (TRNG)</a:t>
            </a:r>
          </a:p>
          <a:p>
            <a:pPr lvl="1"/>
            <a:r>
              <a:rPr lang="en-GB" dirty="0"/>
              <a:t>No approved FIPS 140-2 TRNG</a:t>
            </a:r>
          </a:p>
          <a:p>
            <a:r>
              <a:rPr lang="en-GB" dirty="0"/>
              <a:t>Pseudorandom number generators</a:t>
            </a:r>
          </a:p>
          <a:p>
            <a:pPr lvl="1"/>
            <a:r>
              <a:rPr lang="en-GB" dirty="0"/>
              <a:t>ANSI X9.31 Appendix A.2.4, 3DES/AES-based</a:t>
            </a:r>
          </a:p>
          <a:p>
            <a:r>
              <a:rPr lang="en-GB" dirty="0"/>
              <a:t>FIPS 140-2 requires testing of RNG</a:t>
            </a:r>
          </a:p>
          <a:p>
            <a:pPr lvl="1"/>
            <a:r>
              <a:rPr lang="en-GB" dirty="0"/>
              <a:t>Known-answer-tests (KAT), Diehard battery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4415" y="2862815"/>
            <a:ext cx="5111552" cy="35076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“Random” FIPS 140-2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EXP9000 Hardware Security Module (07/2011)</a:t>
            </a:r>
          </a:p>
          <a:p>
            <a:pPr lvl="1"/>
            <a:r>
              <a:rPr lang="en-GB" dirty="0">
                <a:hlinkClick r:id="rId3"/>
              </a:rPr>
              <a:t>http://csrc.nist.gov/groups/STM/cmvp/documents/140-1/140sp/140sp1577.pdf</a:t>
            </a:r>
            <a:endParaRPr lang="en-GB" dirty="0"/>
          </a:p>
          <a:p>
            <a:pPr lvl="1"/>
            <a:r>
              <a:rPr lang="en-GB" dirty="0"/>
              <a:t>FIPS140-2, security level 3</a:t>
            </a:r>
          </a:p>
          <a:p>
            <a:pPr lvl="1"/>
            <a:r>
              <a:rPr lang="en-GB" dirty="0"/>
              <a:t>Approved algorithms</a:t>
            </a:r>
          </a:p>
          <a:p>
            <a:pPr lvl="1"/>
            <a:r>
              <a:rPr lang="en-GB" dirty="0"/>
              <a:t>Non approved algorithms</a:t>
            </a:r>
          </a:p>
          <a:p>
            <a:pPr lvl="1"/>
            <a:r>
              <a:rPr lang="en-GB" dirty="0"/>
              <a:t>Roles and authentication</a:t>
            </a:r>
          </a:p>
          <a:p>
            <a:pPr lvl="1"/>
            <a:r>
              <a:rPr lang="en-GB" dirty="0"/>
              <a:t>Critical Security Parameters (CSP)</a:t>
            </a:r>
          </a:p>
          <a:p>
            <a:pPr lvl="1"/>
            <a:r>
              <a:rPr lang="en-GB" dirty="0"/>
              <a:t>Physical security mechanisms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CC does not directly measure the security of the system/device itself</a:t>
            </a:r>
          </a:p>
          <a:p>
            <a:pPr lvl="1"/>
            <a:r>
              <a:rPr lang="en-US" sz="2000" dirty="0"/>
              <a:t>only states level on which the system/device was tested</a:t>
            </a:r>
          </a:p>
          <a:p>
            <a:pPr lvl="1"/>
            <a:r>
              <a:rPr lang="en-US" sz="2000" dirty="0"/>
              <a:t>and against what Security Target</a:t>
            </a:r>
          </a:p>
          <a:p>
            <a:r>
              <a:rPr lang="en-US" sz="2400" dirty="0"/>
              <a:t>To achieve particular level, system must meet assurance requirements</a:t>
            </a:r>
          </a:p>
          <a:p>
            <a:pPr lvl="1"/>
            <a:r>
              <a:rPr lang="en-US" sz="2000" dirty="0"/>
              <a:t>Documentation, design analysis, functional/penetration testing </a:t>
            </a:r>
          </a:p>
          <a:p>
            <a:r>
              <a:rPr lang="en-US" sz="2400" dirty="0"/>
              <a:t>CC certifies that system followed certain rules when implementing target goals</a:t>
            </a:r>
          </a:p>
          <a:p>
            <a:pPr lvl="1"/>
            <a:r>
              <a:rPr lang="en-US" sz="2000" dirty="0"/>
              <a:t>Broader than FIPS 140-2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7222604" y="-15776"/>
            <a:ext cx="1921396" cy="1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Usage scenarios for HSMs</a:t>
            </a:r>
          </a:p>
          <a:p>
            <a:r>
              <a:rPr lang="en-GB" dirty="0"/>
              <a:t>Available hardware, security certifications</a:t>
            </a:r>
          </a:p>
          <a:p>
            <a:r>
              <a:rPr lang="en-GB" dirty="0"/>
              <a:t>Available security APIs (PKCS#11…)</a:t>
            </a:r>
          </a:p>
          <a:p>
            <a:r>
              <a:rPr lang="en-GB" dirty="0"/>
              <a:t>Known API-level attacks</a:t>
            </a:r>
          </a:p>
          <a:p>
            <a:pPr lvl="2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22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</a:t>
            </a:r>
          </a:p>
          <a:p>
            <a:pPr lvl="1"/>
            <a:r>
              <a:rPr lang="en-US" dirty="0"/>
              <a:t>EAL4: Methodically Designed, Tested and Reviewed</a:t>
            </a:r>
          </a:p>
          <a:p>
            <a:pPr lvl="1"/>
            <a:r>
              <a:rPr lang="en-US" dirty="0"/>
              <a:t>EAL5: Semi-formally Designed and Tested</a:t>
            </a:r>
          </a:p>
          <a:p>
            <a:r>
              <a:rPr lang="en-US" dirty="0"/>
              <a:t>Protection profiles </a:t>
            </a:r>
          </a:p>
          <a:p>
            <a:pPr lvl="1"/>
            <a:r>
              <a:rPr lang="en-GB" dirty="0"/>
              <a:t>Specifies generic security evaluation criteria to substantiate vendors' claims (m</a:t>
            </a:r>
            <a:r>
              <a:rPr lang="en-GB" altLang="cs-CZ" dirty="0"/>
              <a:t>ore technical)</a:t>
            </a:r>
          </a:p>
          <a:p>
            <a:pPr lvl="1"/>
            <a:r>
              <a:rPr lang="en-GB" altLang="cs-CZ" dirty="0"/>
              <a:t>Crypto Module Protection Profile (BSI)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https://www.bsi.bund.de/cae/servlet/contentblob/480256/publicationFile/29291/pp0045b_pdf.pdf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/>
              <a:t> means “augmented” version (current version + additional requirements, e.g., EAL4+)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7222604" y="-15776"/>
            <a:ext cx="1921396" cy="1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PCI HSM version 1,2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PCI HSM v1 (2009), v2 (2012)</a:t>
            </a:r>
          </a:p>
          <a:p>
            <a:pPr lvl="1"/>
            <a:r>
              <a:rPr lang="en-US" sz="1800" dirty="0">
                <a:hlinkClick r:id="rId2"/>
              </a:rPr>
              <a:t>https://www.pcisecuritystandards.org/security_standards/documents.php</a:t>
            </a:r>
            <a:endParaRPr lang="en-US" sz="1800" dirty="0"/>
          </a:p>
          <a:p>
            <a:r>
              <a:rPr lang="en-US" sz="2400" dirty="0"/>
              <a:t>Focused on area of payment transactions</a:t>
            </a:r>
          </a:p>
          <a:p>
            <a:pPr lvl="1"/>
            <a:r>
              <a:rPr lang="en-US" sz="2000" dirty="0"/>
              <a:t>Payment terminals, backend HSMs…</a:t>
            </a:r>
          </a:p>
          <a:p>
            <a:pPr lvl="1"/>
            <a:r>
              <a:rPr lang="en-US" sz="2000" dirty="0"/>
              <a:t>Payment transaction processing</a:t>
            </a:r>
          </a:p>
          <a:p>
            <a:pPr lvl="1"/>
            <a:r>
              <a:rPr lang="en-US" sz="2000" dirty="0"/>
              <a:t>Cardholder authentication</a:t>
            </a:r>
          </a:p>
          <a:p>
            <a:pPr lvl="1"/>
            <a:r>
              <a:rPr lang="en-US" sz="2000" dirty="0"/>
              <a:t>Card issues procedure </a:t>
            </a:r>
          </a:p>
          <a:p>
            <a:r>
              <a:rPr lang="en-US" sz="2400" dirty="0"/>
              <a:t>Set of logical and physical requirements relevant to payment industry</a:t>
            </a:r>
          </a:p>
          <a:p>
            <a:pPr lvl="1"/>
            <a:r>
              <a:rPr lang="en-US" sz="2000" dirty="0"/>
              <a:t>Closer to NIST FIPS 140-2 then to CC (more concrete requirements)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7355210" y="18069"/>
            <a:ext cx="178879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 is usually done by commercial “independent” laboratories</a:t>
            </a:r>
          </a:p>
          <a:p>
            <a:pPr lvl="1"/>
            <a:r>
              <a:rPr lang="en-US" dirty="0"/>
              <a:t>Laboratories are certified by governing body</a:t>
            </a:r>
          </a:p>
          <a:p>
            <a:pPr lvl="1"/>
            <a:r>
              <a:rPr lang="en-US" dirty="0"/>
              <a:t>Quality and price differ</a:t>
            </a:r>
          </a:p>
          <a:p>
            <a:pPr lvl="1"/>
            <a:r>
              <a:rPr lang="en-US" dirty="0"/>
              <a:t>Usually payed for by device manufacturer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Certification pre-study</a:t>
            </a:r>
          </a:p>
          <a:p>
            <a:pPr lvl="1"/>
            <a:r>
              <a:rPr lang="en-US" dirty="0"/>
              <a:t>Verify if product is ready for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certification</a:t>
            </a:r>
          </a:p>
          <a:p>
            <a:pPr lvl="1"/>
            <a:r>
              <a:rPr lang="en-US" dirty="0"/>
              <a:t>Checklist if all required procedures were followed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CC EAL (US GAO,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Common_Criteria_evaluation_co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31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44008" y="1871663"/>
            <a:ext cx="4392488" cy="458167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70BE2E1-2FB5-46E8-9C7A-B89355585966}"/>
              </a:ext>
            </a:extLst>
          </p:cNvPr>
          <p:cNvSpPr/>
          <p:nvPr/>
        </p:nvSpPr>
        <p:spPr>
          <a:xfrm>
            <a:off x="3419872" y="4874295"/>
            <a:ext cx="3016723" cy="10029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Motivation to keep already certified version longer in production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C1AFA1-BA04-4716-98F9-5068FCAF6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54" y="4728370"/>
            <a:ext cx="1031726" cy="10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what is actually certified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Certified != secure </a:t>
            </a:r>
          </a:p>
          <a:p>
            <a:pPr lvl="1"/>
            <a:r>
              <a:rPr lang="en-US" sz="2000" dirty="0"/>
              <a:t>Satisfies defined criteria, producer claims were verified to be valid</a:t>
            </a:r>
          </a:p>
          <a:p>
            <a:pPr lvl="1"/>
            <a:r>
              <a:rPr lang="en-US" sz="2000" dirty="0"/>
              <a:t>Infineon’s RSA prime generation algorithm (BSI, CVE-2017-15361)</a:t>
            </a:r>
          </a:p>
          <a:p>
            <a:r>
              <a:rPr lang="en-US" sz="2400" dirty="0"/>
              <a:t>Usually certified bundle of hardware and software</a:t>
            </a:r>
          </a:p>
          <a:p>
            <a:pPr lvl="1"/>
            <a:r>
              <a:rPr lang="en-US" sz="2000" dirty="0"/>
              <a:t>Concrete underlying hardware</a:t>
            </a:r>
          </a:p>
          <a:p>
            <a:pPr lvl="1"/>
            <a:r>
              <a:rPr lang="en-US" sz="2000" dirty="0"/>
              <a:t>Concrete version of firmware, OS and pre-loaded application</a:t>
            </a:r>
            <a:endParaRPr lang="en-US" sz="2400" dirty="0"/>
          </a:p>
          <a:p>
            <a:r>
              <a:rPr lang="en-US" sz="2400" dirty="0"/>
              <a:t>Certification usually invalidated when:</a:t>
            </a:r>
          </a:p>
          <a:p>
            <a:pPr lvl="1"/>
            <a:r>
              <a:rPr lang="en-US" sz="2000" dirty="0"/>
              <a:t>New hardware revision used (less common)</a:t>
            </a:r>
          </a:p>
          <a:p>
            <a:pPr lvl="1"/>
            <a:r>
              <a:rPr lang="en-US" sz="2000" dirty="0"/>
              <a:t>New version of firmware, OS, application (common)</a:t>
            </a:r>
          </a:p>
          <a:p>
            <a:pPr lvl="1"/>
            <a:r>
              <a:rPr lang="en-US" sz="2000" dirty="0"/>
              <a:t>Any customization, e.g., user firmware module (very common)</a:t>
            </a:r>
          </a:p>
          <a:p>
            <a:r>
              <a:rPr lang="en-US" sz="2400" dirty="0"/>
              <a:t>Pragmatic result</a:t>
            </a:r>
          </a:p>
          <a:p>
            <a:pPr lvl="1"/>
            <a:r>
              <a:rPr lang="en-US" sz="2000" dirty="0"/>
              <a:t>“I’m using product that was certified at some point in time”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is certified product used?</a:t>
            </a:r>
            <a:endParaRPr lang="en-GB" altLang="cs-C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400" dirty="0"/>
              <a:t>Trade-off between security functionality and required data centre operations</a:t>
            </a:r>
          </a:p>
          <a:p>
            <a:r>
              <a:rPr lang="en-GB" altLang="cs-CZ" sz="2400" dirty="0"/>
              <a:t>Certification FIPS 140-2 </a:t>
            </a:r>
          </a:p>
          <a:p>
            <a:pPr lvl="1"/>
            <a:r>
              <a:rPr lang="en-GB" altLang="cs-CZ" sz="2000" dirty="0"/>
              <a:t>users usually turn FIPS mode off (want use additional functionality)</a:t>
            </a:r>
          </a:p>
          <a:p>
            <a:r>
              <a:rPr lang="en-US" altLang="cs-CZ" sz="2400" dirty="0"/>
              <a:t>“Almost” FIPS 140-2 mode </a:t>
            </a:r>
            <a:endParaRPr lang="en-US" altLang="cs-CZ" sz="2400" dirty="0">
              <a:sym typeface="Wingdings" pitchFamily="2" charset="2"/>
            </a:endParaRPr>
          </a:p>
          <a:p>
            <a:pPr lvl="1"/>
            <a:r>
              <a:rPr lang="en-US" altLang="cs-CZ" sz="2000" dirty="0">
                <a:sym typeface="Wingdings" pitchFamily="2" charset="2"/>
              </a:rPr>
              <a:t>Everything FIPS except what user added (custom module)</a:t>
            </a:r>
            <a:endParaRPr lang="en-GB" altLang="cs-CZ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performance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/>
              <a:t>Limited independent public information available</a:t>
            </a:r>
          </a:p>
          <a:p>
            <a:pPr lvl="1"/>
            <a:r>
              <a:rPr lang="en-US" sz="2400" dirty="0"/>
              <a:t>Claim: “up to 9000 RSA-1024b operations / second”</a:t>
            </a:r>
          </a:p>
          <a:p>
            <a:r>
              <a:rPr lang="en-US" sz="2800" dirty="0"/>
              <a:t>But…</a:t>
            </a:r>
          </a:p>
          <a:p>
            <a:pPr lvl="1"/>
            <a:r>
              <a:rPr lang="en-US" sz="2400" dirty="0"/>
              <a:t>Real operations are not just raw crypto (formatting of messages…)</a:t>
            </a:r>
          </a:p>
          <a:p>
            <a:pPr lvl="1"/>
            <a:r>
              <a:rPr lang="en-US" sz="2400" dirty="0"/>
              <a:t>Longer key length may be needed (RSA-2048b)</a:t>
            </a:r>
          </a:p>
          <a:p>
            <a:pPr lvl="1"/>
            <a:r>
              <a:rPr lang="en-US" sz="2400" dirty="0"/>
              <a:t>Internal vs. external speed (data in/out excluded) </a:t>
            </a:r>
          </a:p>
          <a:p>
            <a:pPr lvl="1"/>
            <a:r>
              <a:rPr lang="en-US" sz="2400" dirty="0"/>
              <a:t>Measurements in “optimal” situations (single pre-prepared key, large data blocks…)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Relatively difficult to obtain fair comparison</a:t>
            </a:r>
          </a:p>
          <a:p>
            <a:r>
              <a:rPr lang="en-US" sz="2400" dirty="0"/>
              <a:t>F. </a:t>
            </a:r>
            <a:r>
              <a:rPr lang="en-US" sz="2400" dirty="0" err="1"/>
              <a:t>Demaertelaere</a:t>
            </a:r>
            <a:r>
              <a:rPr lang="en-US" sz="2400" dirty="0"/>
              <a:t> (2010)</a:t>
            </a:r>
          </a:p>
          <a:p>
            <a:pPr lvl="1"/>
            <a:r>
              <a:rPr lang="en-US" sz="1600" dirty="0">
                <a:hlinkClick r:id="rId2"/>
              </a:rPr>
              <a:t>https://handouts.secappdev.org/handouts/2010/Filip%20Demaertelaere/HSM.pdf</a:t>
            </a:r>
            <a:endParaRPr lang="en-US" sz="1600" dirty="0"/>
          </a:p>
          <a:p>
            <a:r>
              <a:rPr lang="en-GB" sz="2400" dirty="0"/>
              <a:t>RSA 1024 bit private key operation: 100 – 7000 ops/sec</a:t>
            </a:r>
          </a:p>
          <a:p>
            <a:r>
              <a:rPr lang="en-GB" sz="2400" dirty="0"/>
              <a:t>ECC 160 bit ECDSA signatures: 250 – 2500 ops/sec</a:t>
            </a:r>
          </a:p>
          <a:p>
            <a:r>
              <a:rPr lang="en-GB" sz="2400" dirty="0"/>
              <a:t>3DES: 2 - 8 Mbytes/sec</a:t>
            </a:r>
          </a:p>
          <a:p>
            <a:r>
              <a:rPr lang="en-GB" sz="2400" dirty="0"/>
              <a:t>AES: 6 - 40 Mbytes/sec (256 bit key)</a:t>
            </a:r>
          </a:p>
          <a:p>
            <a:endParaRPr lang="en-GB" sz="2400" dirty="0"/>
          </a:p>
          <a:p>
            <a:r>
              <a:rPr lang="en-GB" sz="2400" dirty="0"/>
              <a:t>No significant breakthrough in technology since 2010</a:t>
            </a:r>
          </a:p>
          <a:p>
            <a:r>
              <a:rPr lang="en-GB" sz="2400" dirty="0"/>
              <a:t>Higher throughput achieved by multiple HSMs 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A57EEAA-4508-41F9-89D7-7148064C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update (Feb 2018)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37A50B4-AC38-498A-9B40-310C7527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2B3919-C197-4A8A-9BC6-E88D1742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4BE0A7-8B57-4CFB-8BC9-2F27C67D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3" y="1755190"/>
            <a:ext cx="8675649" cy="4587526"/>
          </a:xfrm>
          <a:prstGeom prst="rect">
            <a:avLst/>
          </a:prstGeom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7ED3A72E-8464-4714-9778-CF38A75A1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5564564" y="-99392"/>
            <a:ext cx="3473969" cy="22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B4F100-8E71-4FDF-BEB1-4C76ECFC2231}"/>
              </a:ext>
            </a:extLst>
          </p:cNvPr>
          <p:cNvSpPr txBox="1"/>
          <p:nvPr/>
        </p:nvSpPr>
        <p:spPr>
          <a:xfrm>
            <a:off x="197543" y="6227821"/>
            <a:ext cx="889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http://go.thalesesecurity.com/rs/480-LWA-970/images/ThalesEsecurity_nShield_Connect_ds.pdf</a:t>
            </a:r>
          </a:p>
        </p:txBody>
      </p:sp>
    </p:spTree>
    <p:extLst>
      <p:ext uri="{BB962C8B-B14F-4D97-AF65-F5344CB8AC3E}">
        <p14:creationId xmlns:p14="http://schemas.microsoft.com/office/powerpoint/2010/main" val="25833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1616404" y="95993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Hardware Security Modules (HSMs)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2280201" y="216962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Difference to smartcards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2669347" y="28819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HSM security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4649381" y="53874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1681020" y="3635732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Certifications (FIPS140-2, CC EAL)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3934184" y="6152929"/>
            <a:ext cx="23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Attacks against API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5995208" y="32829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Usage of HSM in cloud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3763941" y="1626834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6496252" y="1686625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3656255" y="2538952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3696956" y="4895814"/>
            <a:ext cx="540375" cy="533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7126179" y="2600598"/>
            <a:ext cx="0" cy="65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2183256" y="448895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Steps of HSM operations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39D0638-9557-4898-AD5A-6FF13BF374BD}"/>
              </a:ext>
            </a:extLst>
          </p:cNvPr>
          <p:cNvSpPr txBox="1"/>
          <p:nvPr/>
        </p:nvSpPr>
        <p:spPr>
          <a:xfrm>
            <a:off x="6463177" y="22128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Use-cases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92F1D7C-247C-4B15-8E71-B55553A4BCB0}"/>
              </a:ext>
            </a:extLst>
          </p:cNvPr>
          <p:cNvSpPr txBox="1"/>
          <p:nvPr/>
        </p:nvSpPr>
        <p:spPr>
          <a:xfrm>
            <a:off x="5591143" y="419613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Cryptography as a service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86508FB-C300-4612-B830-8B7FD1A22C2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6179" y="3702390"/>
            <a:ext cx="0" cy="49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DE029D8-E833-4ECA-8DCD-C912601B1F8A}"/>
              </a:ext>
            </a:extLst>
          </p:cNvPr>
          <p:cNvCxnSpPr>
            <a:cxnSpLocks/>
          </p:cNvCxnSpPr>
          <p:nvPr/>
        </p:nvCxnSpPr>
        <p:spPr>
          <a:xfrm>
            <a:off x="4934075" y="5888799"/>
            <a:ext cx="0" cy="33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B6DA50EF-AC68-40E2-8E80-576FDEC7185D}"/>
              </a:ext>
            </a:extLst>
          </p:cNvPr>
          <p:cNvCxnSpPr>
            <a:cxnSpLocks/>
          </p:cNvCxnSpPr>
          <p:nvPr/>
        </p:nvCxnSpPr>
        <p:spPr>
          <a:xfrm>
            <a:off x="3629889" y="3251315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92BD859A-5FC3-48FF-8CF3-4352E037A01A}"/>
              </a:ext>
            </a:extLst>
          </p:cNvPr>
          <p:cNvCxnSpPr>
            <a:cxnSpLocks/>
          </p:cNvCxnSpPr>
          <p:nvPr/>
        </p:nvCxnSpPr>
        <p:spPr>
          <a:xfrm>
            <a:off x="3629889" y="3978031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BAA629A8-9C58-4997-8334-E971F9A8FBC1}"/>
              </a:ext>
            </a:extLst>
          </p:cNvPr>
          <p:cNvCxnSpPr>
            <a:cxnSpLocks/>
          </p:cNvCxnSpPr>
          <p:nvPr/>
        </p:nvCxnSpPr>
        <p:spPr>
          <a:xfrm flipH="1">
            <a:off x="5591143" y="4749086"/>
            <a:ext cx="599953" cy="608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6" grpId="0"/>
      <p:bldP spid="4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- load balancing, failover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HSMs often used in business critical scenarios</a:t>
            </a:r>
          </a:p>
          <a:p>
            <a:pPr lvl="1"/>
            <a:r>
              <a:rPr lang="en-GB" dirty="0"/>
              <a:t>Authorization of payment transaction</a:t>
            </a:r>
          </a:p>
          <a:p>
            <a:pPr lvl="1"/>
            <a:r>
              <a:rPr lang="en-GB" dirty="0"/>
              <a:t>TLS accelerator for internet banking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Redundancy and load-balancing required</a:t>
            </a:r>
          </a:p>
          <a:p>
            <a:r>
              <a:rPr lang="en-GB" dirty="0"/>
              <a:t>Single HSM is not enough</a:t>
            </a:r>
          </a:p>
          <a:p>
            <a:pPr lvl="1"/>
            <a:r>
              <a:rPr lang="en-GB" dirty="0"/>
              <a:t>At least two in production for failover</a:t>
            </a:r>
          </a:p>
          <a:p>
            <a:pPr lvl="1"/>
            <a:r>
              <a:rPr lang="en-GB" sz="2400" dirty="0"/>
              <a:t>At least one or two for development and test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Steps of crypto operation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10754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doprava 26"/>
          <p:cNvSpPr/>
          <p:nvPr/>
        </p:nvSpPr>
        <p:spPr>
          <a:xfrm>
            <a:off x="6516216" y="1412776"/>
            <a:ext cx="181373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Steps of cryptographic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616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input data</a:t>
            </a:r>
            <a:endParaRPr lang="en-US" sz="2400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in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unwrap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Unwrap data/key (decrypt/verify)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key object with key value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cryptographic engine with key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Start, execute and finalize crypto operation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Wrap data/key (encrypt/sign)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Erase key(s)/engine(s)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output data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out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76920" y="1772816"/>
            <a:ext cx="514549" cy="514549"/>
            <a:chOff x="6986512" y="3535977"/>
            <a:chExt cx="514549" cy="514549"/>
          </a:xfrm>
        </p:grpSpPr>
        <p:pic>
          <p:nvPicPr>
            <p:cNvPr id="5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Šrafovaná šipka doprava 6"/>
          <p:cNvSpPr/>
          <p:nvPr/>
        </p:nvSpPr>
        <p:spPr>
          <a:xfrm>
            <a:off x="323528" y="1412776"/>
            <a:ext cx="504056" cy="43204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263238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76920" y="3284984"/>
            <a:ext cx="530343" cy="485031"/>
            <a:chOff x="276920" y="3284984"/>
            <a:chExt cx="530343" cy="485031"/>
          </a:xfrm>
        </p:grpSpPr>
        <p:pic>
          <p:nvPicPr>
            <p:cNvPr id="10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0740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323528" y="3789040"/>
            <a:ext cx="553012" cy="618184"/>
            <a:chOff x="642877" y="4418044"/>
            <a:chExt cx="1106024" cy="1171196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/>
          <p:cNvGrpSpPr/>
          <p:nvPr/>
        </p:nvGrpSpPr>
        <p:grpSpPr>
          <a:xfrm>
            <a:off x="306438" y="2265460"/>
            <a:ext cx="587656" cy="485031"/>
            <a:chOff x="306438" y="2265460"/>
            <a:chExt cx="587656" cy="485031"/>
          </a:xfrm>
        </p:grpSpPr>
        <p:pic>
          <p:nvPicPr>
            <p:cNvPr id="1026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226546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228237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306438" y="4425700"/>
            <a:ext cx="587656" cy="485031"/>
            <a:chOff x="306438" y="4425700"/>
            <a:chExt cx="587656" cy="485031"/>
          </a:xfrm>
        </p:grpSpPr>
        <p:pic>
          <p:nvPicPr>
            <p:cNvPr id="1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442570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444261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313035" y="4858667"/>
            <a:ext cx="514549" cy="514549"/>
            <a:chOff x="6986512" y="3535977"/>
            <a:chExt cx="514549" cy="514549"/>
          </a:xfrm>
        </p:grpSpPr>
        <p:pic>
          <p:nvPicPr>
            <p:cNvPr id="21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2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Šrafovaná šipka doprava 22"/>
          <p:cNvSpPr/>
          <p:nvPr/>
        </p:nvSpPr>
        <p:spPr>
          <a:xfrm rot="10800000">
            <a:off x="257667" y="5661248"/>
            <a:ext cx="504056" cy="43204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515266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262160" y="6051548"/>
            <a:ext cx="514549" cy="514549"/>
            <a:chOff x="6986512" y="3535977"/>
            <a:chExt cx="514549" cy="514549"/>
          </a:xfrm>
        </p:grpSpPr>
        <p:pic>
          <p:nvPicPr>
            <p:cNvPr id="29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30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Skupina 30"/>
          <p:cNvGrpSpPr/>
          <p:nvPr/>
        </p:nvGrpSpPr>
        <p:grpSpPr>
          <a:xfrm>
            <a:off x="6220404" y="1218153"/>
            <a:ext cx="736368" cy="698679"/>
            <a:chOff x="642877" y="4418044"/>
            <a:chExt cx="1106024" cy="117119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39" y="1205454"/>
            <a:ext cx="736368" cy="698678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236296" y="1319560"/>
            <a:ext cx="783333" cy="548188"/>
            <a:chOff x="276920" y="3284984"/>
            <a:chExt cx="588283" cy="485031"/>
          </a:xfrm>
        </p:grpSpPr>
        <p:pic>
          <p:nvPicPr>
            <p:cNvPr id="3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6534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Násobení 39"/>
          <p:cNvSpPr/>
          <p:nvPr/>
        </p:nvSpPr>
        <p:spPr>
          <a:xfrm>
            <a:off x="460197" y="5373216"/>
            <a:ext cx="233970" cy="288032"/>
          </a:xfrm>
          <a:prstGeom prst="mathMultiply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S1: </a:t>
            </a:r>
            <a:r>
              <a:rPr lang="cs-CZ" dirty="0" err="1"/>
              <a:t>One</a:t>
            </a:r>
            <a:r>
              <a:rPr lang="cs-CZ" dirty="0"/>
              <a:t> user,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all engines fully prepared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8282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10420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1" y="6300812"/>
            <a:ext cx="6130057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S2: </a:t>
            </a:r>
            <a:r>
              <a:rPr lang="cs-CZ" dirty="0" err="1"/>
              <a:t>One</a:t>
            </a:r>
            <a:r>
              <a:rPr lang="cs-CZ" dirty="0"/>
              <a:t> user, many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frequent crypto context change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S3: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Device is shared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isolation of users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5121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60652"/>
            <a:ext cx="6130057" cy="7412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2" y="628811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S4: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Limited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S5: </a:t>
            </a:r>
            <a:r>
              <a:rPr lang="cs-CZ" dirty="0"/>
              <a:t>Many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High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in cloud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182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topics in cloud environment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Move of legacy application into cloud</a:t>
            </a:r>
          </a:p>
          <a:p>
            <a:pPr lvl="1"/>
            <a:r>
              <a:rPr lang="en-GB" sz="2000" dirty="0"/>
              <a:t>Previously used locally connected HSMs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Protection of messages exchanged between multiple cloud-based applications</a:t>
            </a:r>
          </a:p>
          <a:p>
            <a:pPr lvl="1"/>
            <a:r>
              <a:rPr lang="en-GB" sz="2000" dirty="0"/>
              <a:t>Key exchange of used key without pre-distribution?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Volume encryption in cloud</a:t>
            </a:r>
          </a:p>
          <a:p>
            <a:pPr lvl="1"/>
            <a:r>
              <a:rPr lang="en-GB" sz="2000" dirty="0"/>
              <a:t>Encrypted block mounted after application request (e.g., Amazon’s Elastic Block Storage)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Encrypted databases</a:t>
            </a:r>
          </a:p>
          <a:p>
            <a:pPr lvl="1"/>
            <a:r>
              <a:rPr lang="en-GB" sz="2000" dirty="0"/>
              <a:t>Block encryption of database storage, encryption of rows/cells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Cryptography as a Service</a:t>
            </a:r>
          </a:p>
          <a:p>
            <a:pPr lvl="1"/>
            <a:r>
              <a:rPr lang="en-GB" sz="2000" dirty="0"/>
              <a:t>Not only key management, also other cryptographic functionality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Hardware Security Module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71272" cy="28083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158338" y="3429000"/>
            <a:ext cx="3096344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03238" y="1772816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 API to generate keys, export pub, use keys…</a:t>
            </a:r>
          </a:p>
          <a:p>
            <a:pPr lvl="1"/>
            <a:r>
              <a:rPr lang="en-US" dirty="0">
                <a:hlinkClick r:id="rId3"/>
              </a:rPr>
              <a:t>https://docs.microsoft.com/en-us/rest/api/keyvault/</a:t>
            </a:r>
            <a:endParaRPr lang="en-US" dirty="0"/>
          </a:p>
          <a:p>
            <a:r>
              <a:rPr lang="en-US" dirty="0"/>
              <a:t>Language bindings (language specific wrappers)</a:t>
            </a:r>
          </a:p>
          <a:p>
            <a:pPr lvl="1"/>
            <a:r>
              <a:rPr lang="en-US" dirty="0"/>
              <a:t>JS, PowerShell, C#…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4673"/>
            <a:ext cx="8109557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75699" y="618286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https://channel9.msdn.com/Events/Ignite/2015/BRK2706</a:t>
            </a:r>
          </a:p>
        </p:txBody>
      </p:sp>
    </p:spTree>
    <p:extLst>
      <p:ext uri="{BB962C8B-B14F-4D97-AF65-F5344CB8AC3E}">
        <p14:creationId xmlns:p14="http://schemas.microsoft.com/office/powerpoint/2010/main" val="1671115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AWS Key Management Service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AWS Key Management Service Cryptographic Details, M. Campagna (2015)</a:t>
            </a:r>
          </a:p>
          <a:p>
            <a:pPr lvl="1"/>
            <a:r>
              <a:rPr lang="en-GB" sz="2000" dirty="0">
                <a:hlinkClick r:id="rId2"/>
              </a:rPr>
              <a:t>https://d0.awsstatic.com/whitepapers/KMS-Cryptographic-Details.pdf</a:t>
            </a:r>
            <a:endParaRPr lang="en-GB" sz="2000" dirty="0"/>
          </a:p>
          <a:p>
            <a:r>
              <a:rPr lang="en-GB" dirty="0"/>
              <a:t>Centralized key management</a:t>
            </a:r>
          </a:p>
          <a:p>
            <a:pPr lvl="1"/>
            <a:r>
              <a:rPr lang="en-GB" dirty="0"/>
              <a:t>Used by cloud-based applications</a:t>
            </a:r>
          </a:p>
          <a:p>
            <a:pPr lvl="1"/>
            <a:r>
              <a:rPr lang="en-GB" dirty="0"/>
              <a:t>Used by any client application</a:t>
            </a:r>
          </a:p>
          <a:p>
            <a:pPr lvl="1"/>
            <a:r>
              <a:rPr lang="en-GB" dirty="0"/>
              <a:t>Replication of wrapping keys into HSMs in different </a:t>
            </a:r>
            <a:r>
              <a:rPr lang="en-GB" dirty="0" err="1"/>
              <a:t>datacenters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8" y="4052543"/>
            <a:ext cx="7703840" cy="2904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scenario: envelope encryption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Protected message exchange between multiple (cloud-based)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Random key generated in one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protected (wrap) using trusted element (HSM)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Wrapped key appended to message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unwrapped in second application (via HSM)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</p:spTree>
    <p:extLst>
      <p:ext uri="{BB962C8B-B14F-4D97-AF65-F5344CB8AC3E}">
        <p14:creationId xmlns:p14="http://schemas.microsoft.com/office/powerpoint/2010/main" val="168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1" y="3715329"/>
            <a:ext cx="8229600" cy="299979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177901" cy="3083601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>
            <a:off x="8216589" y="2884845"/>
            <a:ext cx="792088" cy="1575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8462" y="5895168"/>
            <a:ext cx="3069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difference to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PGP/S-MIME?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" y="58376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trusted?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KMS Service to wrap envelope keys properly</a:t>
            </a:r>
          </a:p>
          <a:p>
            <a:r>
              <a:rPr lang="en-GB" dirty="0"/>
              <a:t>KMS Service not to leak wrapping key</a:t>
            </a:r>
          </a:p>
          <a:p>
            <a:r>
              <a:rPr lang="en-GB" dirty="0"/>
              <a:t>Cloud operator not to read unwrapped keys from memory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Amazon’s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Based on </a:t>
            </a:r>
            <a:r>
              <a:rPr lang="cs-CZ" dirty="0" err="1"/>
              <a:t>SafeNet</a:t>
            </a:r>
            <a:r>
              <a:rPr lang="en-US" dirty="0"/>
              <a:t>’s Luna HSM</a:t>
            </a:r>
          </a:p>
          <a:p>
            <a:pPr lvl="1"/>
            <a:r>
              <a:rPr lang="en-US" dirty="0"/>
              <a:t>Only few users can share one HSM (probably no sharing)</a:t>
            </a:r>
          </a:p>
          <a:p>
            <a:pPr lvl="1"/>
            <a:r>
              <a:rPr lang="cs-CZ" dirty="0"/>
              <a:t>=</a:t>
            </a:r>
            <a:r>
              <a:rPr lang="en-US" dirty="0"/>
              <a:t>&gt; High initial cost (~$5000</a:t>
            </a:r>
            <a:r>
              <a:rPr lang="cs-CZ" dirty="0"/>
              <a:t> + $1.88 per </a:t>
            </a:r>
            <a:r>
              <a:rPr lang="cs-CZ" dirty="0" err="1"/>
              <a:t>hour</a:t>
            </a:r>
            <a:r>
              <a:rPr lang="en-US" dirty="0"/>
              <a:t>)</a:t>
            </a:r>
          </a:p>
          <a:p>
            <a:r>
              <a:rPr lang="en-US" dirty="0"/>
              <a:t>Note: significantly different service from AWS KMS</a:t>
            </a:r>
          </a:p>
          <a:p>
            <a:pPr lvl="1"/>
            <a:r>
              <a:rPr lang="en-US" dirty="0"/>
              <a:t>“Whole” HSM is available to single user/application, not only key (un)wrapping functionality</a:t>
            </a:r>
          </a:p>
          <a:p>
            <a:pPr lvl="1"/>
            <a:r>
              <a:rPr lang="en-US" dirty="0"/>
              <a:t>Suitable for legacy apps, compliancy requirements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amazon_cloudHSM.png">
            <a:extLst>
              <a:ext uri="{FF2B5EF4-FFF2-40B4-BE49-F238E27FC236}">
                <a16:creationId xmlns:a16="http://schemas.microsoft.com/office/drawing/2014/main" id="{45E1A3A2-83AE-4627-93B0-EA8103231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4" t="34770" r="39431" b="27989"/>
          <a:stretch/>
        </p:blipFill>
        <p:spPr bwMode="auto">
          <a:xfrm>
            <a:off x="7409115" y="836712"/>
            <a:ext cx="15553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026" name="Picture 2" descr="D:\Documents\Obrazky\amazon_cloudH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68380"/>
            <a:ext cx="8382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5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GB" dirty="0"/>
              <a:t>Cryptography as a service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88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Offloading security operations…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3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Security Module - definition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 is trusted hardware element </a:t>
            </a:r>
          </a:p>
          <a:p>
            <a:pPr lvl="1"/>
            <a:r>
              <a:rPr lang="en-GB" dirty="0"/>
              <a:t>Contains own physical and logical protection</a:t>
            </a:r>
          </a:p>
          <a:p>
            <a:pPr lvl="1"/>
            <a:r>
              <a:rPr lang="en-GB" dirty="0"/>
              <a:t>May provide increased performance (compared to CPU)</a:t>
            </a:r>
          </a:p>
          <a:p>
            <a:r>
              <a:rPr lang="en-GB" dirty="0"/>
              <a:t>Attached to or put inside PC/server/network box</a:t>
            </a:r>
          </a:p>
          <a:p>
            <a:r>
              <a:rPr lang="en-GB" dirty="0"/>
              <a:t>Provides in-device:</a:t>
            </a:r>
          </a:p>
          <a:p>
            <a:pPr lvl="1"/>
            <a:r>
              <a:rPr lang="en-GB" dirty="0"/>
              <a:t>Secure key generation (and entry)</a:t>
            </a:r>
          </a:p>
          <a:p>
            <a:pPr lvl="1"/>
            <a:r>
              <a:rPr lang="en-GB" dirty="0"/>
              <a:t>Secure storage (and backup)</a:t>
            </a:r>
          </a:p>
          <a:p>
            <a:pPr lvl="1"/>
            <a:r>
              <a:rPr lang="en-GB" dirty="0"/>
              <a:t>Secure use (cryptographic algorithms)</a:t>
            </a:r>
          </a:p>
          <a:p>
            <a:r>
              <a:rPr lang="en-GB" dirty="0"/>
              <a:t>Should never export sensitive data in plaintext</a:t>
            </a:r>
          </a:p>
          <a:p>
            <a:pPr lvl="1"/>
            <a:r>
              <a:rPr lang="en-GB" dirty="0"/>
              <a:t>Especially keys = </a:t>
            </a:r>
            <a:r>
              <a:rPr lang="en-GB" dirty="0">
                <a:solidFill>
                  <a:srgbClr val="0070C0"/>
                </a:solidFill>
              </a:rPr>
              <a:t>Critical Security Parameters </a:t>
            </a:r>
            <a:r>
              <a:rPr lang="en-GB" dirty="0"/>
              <a:t>(CSP)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723EAAC-C5F3-4458-853D-77F180919AC9}"/>
              </a:ext>
            </a:extLst>
          </p:cNvPr>
          <p:cNvSpPr/>
          <p:nvPr/>
        </p:nvSpPr>
        <p:spPr>
          <a:xfrm>
            <a:off x="5796136" y="4077072"/>
            <a:ext cx="252028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already know one example of HSM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99B90-23A8-488E-A3AD-65F3115A0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75" y="3931146"/>
            <a:ext cx="1031726" cy="10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… into secured environment</a:t>
            </a:r>
            <a:br>
              <a:rPr lang="en-US" altLang="cs-CZ" dirty="0"/>
            </a:br>
            <a:r>
              <a:rPr lang="en-US" altLang="cs-CZ" dirty="0"/>
              <a:t>Cryptography as a Service (</a:t>
            </a:r>
            <a:r>
              <a:rPr lang="en-US" altLang="cs-CZ" dirty="0" err="1"/>
              <a:t>CaaS</a:t>
            </a:r>
            <a:r>
              <a:rPr lang="en-US" altLang="cs-CZ" dirty="0"/>
              <a:t>)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import key(s) securely?</a:t>
            </a:r>
          </a:p>
          <a:p>
            <a:r>
              <a:rPr lang="en-US" sz="2400" dirty="0"/>
              <a:t>Which hardware platform to use?</a:t>
            </a:r>
          </a:p>
          <a:p>
            <a:r>
              <a:rPr lang="en-US" sz="2400" dirty="0"/>
              <a:t>High number of clients?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84" y="1771518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60" y="1988840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88" y="2187915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24" y="2360957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0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server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 to server, CaaS platform is target, insider attack</a:t>
            </a:r>
          </a:p>
          <a:p>
            <a:r>
              <a:rPr lang="en-US" dirty="0"/>
              <a:t>CaaS with semi-trusted server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Operation send into trusted hardware </a:t>
            </a:r>
          </a:p>
          <a:p>
            <a:pPr lvl="1"/>
            <a:r>
              <a:rPr lang="en-US" dirty="0"/>
              <a:t>CaaS platform still target</a:t>
            </a:r>
          </a:p>
          <a:p>
            <a:r>
              <a:rPr lang="en-US" dirty="0"/>
              <a:t>CaaS with untrusted server</a:t>
            </a:r>
          </a:p>
          <a:p>
            <a:pPr lvl="1"/>
            <a:r>
              <a:rPr lang="en-US" dirty="0"/>
              <a:t>HTTPS for in/out, but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client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Untrusted CaaS provider (handling secrets)</a:t>
            </a:r>
          </a:p>
          <a:p>
            <a:r>
              <a:rPr lang="en-US" dirty="0"/>
              <a:t>Secure import of app’s secrets - enrollment</a:t>
            </a:r>
          </a:p>
          <a:p>
            <a:r>
              <a:rPr lang="en-US" dirty="0"/>
              <a:t>Client&lt;-&gt;CaaS communication security</a:t>
            </a:r>
          </a:p>
          <a:p>
            <a:pPr lvl="1"/>
            <a:r>
              <a:rPr lang="en-US" dirty="0"/>
              <a:t>Confidentiality/integrity of input and output data </a:t>
            </a:r>
          </a:p>
          <a:p>
            <a:pPr lvl="1"/>
            <a:r>
              <a:rPr lang="en-US" dirty="0"/>
              <a:t>Authentication of input/output requests</a:t>
            </a:r>
          </a:p>
          <a:p>
            <a:r>
              <a:rPr lang="en-US" dirty="0"/>
              <a:t>Key use control </a:t>
            </a:r>
          </a:p>
          <a:p>
            <a:pPr lvl="1"/>
            <a:r>
              <a:rPr lang="en-US" dirty="0"/>
              <a:t>Use constraints – e.g., number of allowed ops</a:t>
            </a:r>
          </a:p>
          <a:p>
            <a:r>
              <a:rPr lang="en-US" dirty="0"/>
              <a:t>Easy recovery from client-side compromise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9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CaaS provider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scalability</a:t>
            </a:r>
          </a:p>
          <a:p>
            <a:pPr lvl="1"/>
            <a:r>
              <a:rPr lang="en-US" dirty="0"/>
              <a:t>W.r.t. users, keys, transactions…</a:t>
            </a:r>
          </a:p>
          <a:p>
            <a:r>
              <a:rPr lang="en-US" dirty="0"/>
              <a:t>Low latency of responses</a:t>
            </a:r>
          </a:p>
          <a:p>
            <a:r>
              <a:rPr lang="en-US" dirty="0"/>
              <a:t>Robust audit trail of key usage</a:t>
            </a:r>
          </a:p>
          <a:p>
            <a:r>
              <a:rPr lang="en-US" dirty="0"/>
              <a:t>Tolerance and recovery from failures</a:t>
            </a:r>
          </a:p>
          <a:p>
            <a:pPr lvl="1"/>
            <a:r>
              <a:rPr lang="en-US" dirty="0"/>
              <a:t>hardware/software failures</a:t>
            </a:r>
          </a:p>
          <a:p>
            <a:r>
              <a:rPr lang="en-US" dirty="0"/>
              <a:t>Easy to use API </a:t>
            </a:r>
          </a:p>
          <a:p>
            <a:pPr lvl="1"/>
            <a:r>
              <a:rPr lang="en-US" dirty="0"/>
              <a:t>also easy to use securely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options for </a:t>
            </a:r>
            <a:r>
              <a:rPr lang="en-US" dirty="0" err="1"/>
              <a:t>CaaS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general-purpose hardware (CPU, GPU)</a:t>
            </a:r>
          </a:p>
          <a:p>
            <a:r>
              <a:rPr lang="en-US" dirty="0"/>
              <a:t>Use of generic programmable hardware (FPGA)</a:t>
            </a:r>
          </a:p>
          <a:p>
            <a:r>
              <a:rPr lang="en-US" dirty="0"/>
              <a:t>Use of dedicated cryptographic circuits (ASICs)</a:t>
            </a:r>
          </a:p>
          <a:p>
            <a:r>
              <a:rPr lang="en-US" dirty="0"/>
              <a:t>Use of secure processors (HSMs, smartcards)</a:t>
            </a:r>
          </a:p>
          <a:p>
            <a:endParaRPr lang="en-US" dirty="0"/>
          </a:p>
          <a:p>
            <a:r>
              <a:rPr lang="en-US" dirty="0"/>
              <a:t>(use of additional tamper protection of device)</a:t>
            </a:r>
          </a:p>
          <a:p>
            <a:r>
              <a:rPr lang="en-US" dirty="0"/>
              <a:t>(use of fully homomorphic encryption)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06E4D2-9E90-4561-A9C1-19B4E3B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5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CaaS</a:t>
            </a:r>
            <a:r>
              <a:rPr lang="en-GB" dirty="0"/>
              <a:t> - implementation issues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  <a:p>
            <a:pPr lvl="1"/>
            <a:r>
              <a:rPr lang="en-GB" dirty="0"/>
              <a:t>Software-only </a:t>
            </a:r>
            <a:r>
              <a:rPr lang="en-GB" dirty="0" err="1"/>
              <a:t>CaaS</a:t>
            </a:r>
            <a:r>
              <a:rPr lang="en-GB" dirty="0"/>
              <a:t> more vulnerable to attacks</a:t>
            </a:r>
          </a:p>
          <a:p>
            <a:pPr lvl="1"/>
            <a:r>
              <a:rPr lang="en-GB" dirty="0"/>
              <a:t>Access control and operation authorization critical</a:t>
            </a:r>
          </a:p>
          <a:p>
            <a:endParaRPr lang="en-GB" dirty="0"/>
          </a:p>
          <a:p>
            <a:r>
              <a:rPr lang="en-GB" dirty="0"/>
              <a:t>Performance</a:t>
            </a:r>
          </a:p>
          <a:p>
            <a:pPr lvl="1"/>
            <a:r>
              <a:rPr lang="en-GB" dirty="0"/>
              <a:t>Classic HSMs are not build for high-level of sharing</a:t>
            </a:r>
          </a:p>
          <a:p>
            <a:pPr lvl="1"/>
            <a:r>
              <a:rPr lang="en-GB" dirty="0"/>
              <a:t>Performance degradation due to frequent context exchange (key scheduling, engine preparation)</a:t>
            </a:r>
          </a:p>
          <a:p>
            <a:pPr lvl="1"/>
            <a:r>
              <a:rPr lang="en-GB" dirty="0"/>
              <a:t>Logical separation only to few entities (16-32)</a:t>
            </a:r>
          </a:p>
          <a:p>
            <a:pPr lvl="1"/>
            <a:r>
              <a:rPr lang="en-GB" dirty="0"/>
              <a:t>Physical separation on device-level (=&gt; very limited)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parallel multi-processor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 number of secure processors</a:t>
            </a:r>
          </a:p>
          <a:p>
            <a:pPr lvl="1"/>
            <a:r>
              <a:rPr lang="en-US" dirty="0"/>
              <a:t>Secure memory, secure execution, crypto engines</a:t>
            </a:r>
          </a:p>
          <a:p>
            <a:pPr lvl="1"/>
            <a:r>
              <a:rPr lang="cs-CZ" dirty="0"/>
              <a:t>FIPS140-2 </a:t>
            </a:r>
            <a:r>
              <a:rPr lang="cs-CZ" dirty="0" err="1"/>
              <a:t>Level</a:t>
            </a:r>
            <a:r>
              <a:rPr lang="cs-CZ" dirty="0"/>
              <a:t> 3</a:t>
            </a:r>
            <a:r>
              <a:rPr lang="en-US" dirty="0"/>
              <a:t>/4, </a:t>
            </a:r>
            <a:r>
              <a:rPr lang="cs-CZ" dirty="0"/>
              <a:t>CC</a:t>
            </a:r>
            <a:r>
              <a:rPr lang="en-US" dirty="0"/>
              <a:t> </a:t>
            </a:r>
            <a:r>
              <a:rPr lang="cs-CZ" dirty="0"/>
              <a:t>EAL 4+</a:t>
            </a:r>
            <a:endParaRPr lang="en-US" dirty="0"/>
          </a:p>
          <a:p>
            <a:r>
              <a:rPr lang="en-US" dirty="0"/>
              <a:t>Secure channels between secure processors</a:t>
            </a:r>
          </a:p>
          <a:p>
            <a:r>
              <a:rPr lang="cs-CZ" dirty="0" err="1"/>
              <a:t>Untrusted</a:t>
            </a:r>
            <a:r>
              <a:rPr lang="cs-CZ" dirty="0"/>
              <a:t> </a:t>
            </a:r>
            <a:r>
              <a:rPr lang="cs-CZ" dirty="0" err="1"/>
              <a:t>controller</a:t>
            </a:r>
            <a:endParaRPr lang="en-US" dirty="0"/>
          </a:p>
          <a:p>
            <a:pPr lvl="1"/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base</a:t>
            </a:r>
            <a:endParaRPr lang="en-US" dirty="0"/>
          </a:p>
          <a:p>
            <a:pPr lvl="1"/>
            <a:r>
              <a:rPr lang="cs-CZ" dirty="0" err="1"/>
              <a:t>Initialization</a:t>
            </a:r>
            <a:r>
              <a:rPr lang="en-US" dirty="0"/>
              <a:t>/operational</a:t>
            </a:r>
            <a:r>
              <a:rPr lang="cs-CZ" dirty="0"/>
              <a:t> </a:t>
            </a:r>
            <a:r>
              <a:rPr lang="cs-CZ" dirty="0" err="1"/>
              <a:t>phase</a:t>
            </a:r>
            <a:endParaRPr lang="en-US" dirty="0"/>
          </a:p>
          <a:p>
            <a:r>
              <a:rPr lang="en-US" dirty="0"/>
              <a:t>Restricted use and audit trail (=&gt; state)</a:t>
            </a:r>
          </a:p>
          <a:p>
            <a:r>
              <a:rPr lang="cs-CZ" dirty="0" err="1"/>
              <a:t>High</a:t>
            </a:r>
            <a:r>
              <a:rPr lang="cs-CZ" dirty="0"/>
              <a:t>-speed I/O data interface</a:t>
            </a:r>
            <a:endParaRPr lang="en-US" dirty="0"/>
          </a:p>
          <a:p>
            <a:r>
              <a:rPr lang="en-US" dirty="0"/>
              <a:t>High robustness due to high redundancy</a:t>
            </a:r>
          </a:p>
          <a:p>
            <a:pPr lvl="1"/>
            <a:r>
              <a:rPr lang="en-US" dirty="0"/>
              <a:t>If one card lock or die, other will serve a request</a:t>
            </a:r>
          </a:p>
          <a:p>
            <a:r>
              <a:rPr lang="en-US" dirty="0"/>
              <a:t>Physical separation of secure processors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0D163C-6E68-40BC-8618-AAC3BC49D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77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88342" y="1505019"/>
            <a:ext cx="5059722" cy="5280585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Controller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6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98" y="5826599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4" y="5824831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2" y="5813945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12" y="4862672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9" y="4852593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" y="4852593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39852" y="4909460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11" y="39048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11" y="40572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11" y="42096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1" y="43620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11" y="45144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1" y="46668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11" y="48192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11" y="497166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5" y="22778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15" y="24302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15" y="25826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15" y="27350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D:\Documents\Obrázky\is2\Mail-ico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15" y="28874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47229" y="5883458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30534" y="5875482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812423" y="4871926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601992" y="5875482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ovéPole 77"/>
          <p:cNvSpPr txBox="1"/>
          <p:nvPr/>
        </p:nvSpPr>
        <p:spPr>
          <a:xfrm>
            <a:off x="6620102" y="5951019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data: user key #1</a:t>
            </a:r>
            <a:endParaRPr lang="cs-CZ" dirty="0"/>
          </a:p>
        </p:txBody>
      </p:sp>
      <p:pic>
        <p:nvPicPr>
          <p:cNvPr id="80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23" y="5847506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49" y="5845738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27" y="5834852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37" y="4883579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64" y="4873500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05" y="4873500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685277" y="4930367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392654" y="5904365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675959" y="5896389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132168" y="4889920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357848" y="4892833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147417" y="5896389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ovéPole 91"/>
          <p:cNvSpPr txBox="1"/>
          <p:nvPr/>
        </p:nvSpPr>
        <p:spPr>
          <a:xfrm>
            <a:off x="1767823" y="449982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 processors</a:t>
            </a:r>
            <a:endParaRPr lang="cs-CZ" dirty="0"/>
          </a:p>
        </p:txBody>
      </p:sp>
      <p:cxnSp>
        <p:nvCxnSpPr>
          <p:cNvPr id="111" name="Straight Arrow Connector 96"/>
          <p:cNvCxnSpPr>
            <a:stCxn id="61" idx="1"/>
            <a:endCxn id="129" idx="0"/>
          </p:cNvCxnSpPr>
          <p:nvPr/>
        </p:nvCxnSpPr>
        <p:spPr>
          <a:xfrm flipH="1">
            <a:off x="4373336" y="2817955"/>
            <a:ext cx="2500979" cy="22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Skupina 94"/>
          <p:cNvGrpSpPr/>
          <p:nvPr/>
        </p:nvGrpSpPr>
        <p:grpSpPr>
          <a:xfrm>
            <a:off x="4171008" y="1057289"/>
            <a:ext cx="1185457" cy="1419469"/>
            <a:chOff x="751824" y="3245361"/>
            <a:chExt cx="1074215" cy="1399690"/>
          </a:xfrm>
        </p:grpSpPr>
        <p:pic>
          <p:nvPicPr>
            <p:cNvPr id="117" name="Picture 10" descr="D:\Documents\Obrázky\SmartCard\sim-card-md_whi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24" y="3245361"/>
              <a:ext cx="1074215" cy="1399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47" y="3356992"/>
              <a:ext cx="415155" cy="41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" name="Picture 8" descr="D:\Documents\Obrázky\is2\Loc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70" y="2634916"/>
            <a:ext cx="791536" cy="7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851949" y="3001656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8" descr="D:\Documents\Obrázky\is2\Loc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28" y="2668873"/>
            <a:ext cx="791536" cy="7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000640" y="3001578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Arrow Connector 96"/>
          <p:cNvCxnSpPr>
            <a:stCxn id="50" idx="1"/>
            <a:endCxn id="126" idx="3"/>
          </p:cNvCxnSpPr>
          <p:nvPr/>
        </p:nvCxnSpPr>
        <p:spPr>
          <a:xfrm flipH="1" flipV="1">
            <a:off x="3289908" y="3374352"/>
            <a:ext cx="3461303" cy="1070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6537242" y="190856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data: user key #2</a:t>
            </a:r>
            <a:endParaRPr lang="cs-CZ" dirty="0"/>
          </a:p>
        </p:txBody>
      </p:sp>
      <p:sp>
        <p:nvSpPr>
          <p:cNvPr id="132" name="Zahnutá šipka doleva 131"/>
          <p:cNvSpPr/>
          <p:nvPr/>
        </p:nvSpPr>
        <p:spPr>
          <a:xfrm rot="16353951">
            <a:off x="844690" y="4210997"/>
            <a:ext cx="912725" cy="1627787"/>
          </a:xfrm>
          <a:prstGeom prst="curvedLef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ahnutá šipka doleva 20"/>
          <p:cNvSpPr/>
          <p:nvPr/>
        </p:nvSpPr>
        <p:spPr>
          <a:xfrm flipH="1">
            <a:off x="2571482" y="5440373"/>
            <a:ext cx="560358" cy="1156234"/>
          </a:xfrm>
          <a:prstGeom prst="curvedLef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33" name="Picture 8" descr="D:\Documents\Obrázky\is2\Loc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72" y="588674"/>
            <a:ext cx="791536" cy="7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332251" y="955414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Arrow Connector 116"/>
          <p:cNvCxnSpPr>
            <a:endCxn id="126" idx="0"/>
          </p:cNvCxnSpPr>
          <p:nvPr/>
        </p:nvCxnSpPr>
        <p:spPr>
          <a:xfrm flipH="1">
            <a:off x="3224645" y="1380210"/>
            <a:ext cx="2828530" cy="166207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15"/>
          <p:cNvSpPr txBox="1"/>
          <p:nvPr/>
        </p:nvSpPr>
        <p:spPr>
          <a:xfrm>
            <a:off x="6804248" y="766445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User key </a:t>
            </a:r>
          </a:p>
          <a:p>
            <a:r>
              <a:rPr lang="en-GB" b="1" dirty="0"/>
              <a:t>(encrypted)</a:t>
            </a:r>
          </a:p>
        </p:txBody>
      </p:sp>
      <p:pic>
        <p:nvPicPr>
          <p:cNvPr id="137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28" y="3543250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4" y="3541482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2" y="3530596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42" y="2579323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9" y="2569244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1" descr="D:\Documents\Obrázky\SmartCard\sim-card-md_blu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0" y="2569244"/>
            <a:ext cx="719959" cy="9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37582" y="2626111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44959" y="3600109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28264" y="3592133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84473" y="2585664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810153" y="2588577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99722" y="3592133"/>
            <a:ext cx="478592" cy="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Zahnutá šipka doleva 148"/>
          <p:cNvSpPr/>
          <p:nvPr/>
        </p:nvSpPr>
        <p:spPr>
          <a:xfrm rot="14176176" flipV="1">
            <a:off x="2097293" y="488621"/>
            <a:ext cx="1082156" cy="4456609"/>
          </a:xfrm>
          <a:prstGeom prst="curvedLef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50" name="Straight Arrow Connector 116"/>
          <p:cNvCxnSpPr>
            <a:stCxn id="126" idx="2"/>
            <a:endCxn id="75" idx="0"/>
          </p:cNvCxnSpPr>
          <p:nvPr/>
        </p:nvCxnSpPr>
        <p:spPr>
          <a:xfrm flipH="1">
            <a:off x="2185119" y="3439615"/>
            <a:ext cx="772726" cy="14729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16"/>
          <p:cNvCxnSpPr>
            <a:stCxn id="126" idx="2"/>
            <a:endCxn id="90" idx="0"/>
          </p:cNvCxnSpPr>
          <p:nvPr/>
        </p:nvCxnSpPr>
        <p:spPr>
          <a:xfrm>
            <a:off x="2957845" y="3439615"/>
            <a:ext cx="1772699" cy="149385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63442F-FDF7-4780-8945-9AFDB6972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74" name="Nadpis 1">
            <a:extLst>
              <a:ext uri="{FF2B5EF4-FFF2-40B4-BE49-F238E27FC236}">
                <a16:creationId xmlns:a16="http://schemas.microsoft.com/office/drawing/2014/main" id="{8BCBDA79-4B7D-4766-916C-02FFD613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08720"/>
            <a:ext cx="8229600" cy="792088"/>
          </a:xfrm>
        </p:spPr>
        <p:txBody>
          <a:bodyPr/>
          <a:lstStyle/>
          <a:p>
            <a:r>
              <a:rPr lang="en-US" dirty="0"/>
              <a:t>HSM from smartcards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1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8" grpId="0"/>
      <p:bldP spid="131" grpId="0"/>
      <p:bldP spid="132" grpId="0" animBg="1"/>
      <p:bldP spid="21" grpId="0" animBg="1"/>
      <p:bldP spid="136" grpId="0"/>
      <p:bldP spid="14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4015C-D8C7-4420-B4BF-8B720EF6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E6E29B-D10D-452C-8D7C-3A121A2BD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C2832-FE63-459B-8A15-76A0504D8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Picture 5" descr="D:\Documents\Develop\SmartHSM\doc\INitial_grid_cards_800px.jpg">
            <a:extLst>
              <a:ext uri="{FF2B5EF4-FFF2-40B4-BE49-F238E27FC236}">
                <a16:creationId xmlns:a16="http://schemas.microsoft.com/office/drawing/2014/main" id="{B70D24DF-3202-4A56-B56C-55A92825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0" y="845702"/>
            <a:ext cx="6614334" cy="53162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0E66A2D-26D2-4FC2-B77A-492B58BF47CA}"/>
              </a:ext>
            </a:extLst>
          </p:cNvPr>
          <p:cNvSpPr/>
          <p:nvPr/>
        </p:nvSpPr>
        <p:spPr>
          <a:xfrm>
            <a:off x="563610" y="845702"/>
            <a:ext cx="235879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prototype: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12+2 configuration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10C056-7147-4F34-A5FE-487E4D2A83B5}"/>
              </a:ext>
            </a:extLst>
          </p:cNvPr>
          <p:cNvSpPr/>
          <p:nvPr/>
        </p:nvSpPr>
        <p:spPr>
          <a:xfrm>
            <a:off x="5508103" y="5589240"/>
            <a:ext cx="3505877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Performance </a:t>
            </a:r>
            <a:r>
              <a:rPr lang="en-GB" sz="1600" b="1" dirty="0">
                <a:solidFill>
                  <a:schemeClr val="tx1"/>
                </a:solidFill>
              </a:rPr>
              <a:t>(NXP J2D081)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~80 RSA-1024 signs/sec 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~150 HMAC/sec</a:t>
            </a:r>
          </a:p>
        </p:txBody>
      </p:sp>
    </p:spTree>
    <p:extLst>
      <p:ext uri="{BB962C8B-B14F-4D97-AF65-F5344CB8AC3E}">
        <p14:creationId xmlns:p14="http://schemas.microsoft.com/office/powerpoint/2010/main" val="12984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Picts\Cambridge2015\Hardware\cardsandread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388"/>
            <a:ext cx="4230296" cy="36849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icts\Cambridge2015\Hardware\IMG_1960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3715"/>
          <a:stretch/>
        </p:blipFill>
        <p:spPr bwMode="auto">
          <a:xfrm>
            <a:off x="3055302" y="1123619"/>
            <a:ext cx="6413242" cy="571335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131840" y="1196752"/>
            <a:ext cx="28083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Prototype (1U):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43+2 cards configuration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08103" y="5589240"/>
            <a:ext cx="3505877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Performance </a:t>
            </a:r>
            <a:r>
              <a:rPr lang="en-US" sz="1600" b="1" dirty="0">
                <a:solidFill>
                  <a:schemeClr val="tx1"/>
                </a:solidFill>
              </a:rPr>
              <a:t>(NXP J2D081)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~250 RSA-1024 signs/sec 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~480 HMAC/sec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CEB9CC-0D6F-44A4-BAD9-AAAB5C85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4">
            <a:extLst>
              <a:ext uri="{FF2B5EF4-FFF2-40B4-BE49-F238E27FC236}">
                <a16:creationId xmlns:a16="http://schemas.microsoft.com/office/drawing/2014/main" id="{3A9BACD7-4021-43D8-B93E-F1AC0F2C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5779419" y="86865"/>
            <a:ext cx="2393849" cy="15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C08C4B-1476-43A3-B10E-6090BC4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GB" dirty="0"/>
              <a:t>Smart cards		    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B5B7F-34AD-4431-9677-661FB69F8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412776"/>
            <a:ext cx="3995992" cy="4896544"/>
          </a:xfrm>
        </p:spPr>
        <p:txBody>
          <a:bodyPr/>
          <a:lstStyle/>
          <a:p>
            <a:r>
              <a:rPr lang="en-GB" dirty="0"/>
              <a:t>Price: $3-30</a:t>
            </a:r>
          </a:p>
          <a:p>
            <a:r>
              <a:rPr lang="en-GB" dirty="0"/>
              <a:t>2-3 RSA signs/sec</a:t>
            </a:r>
          </a:p>
          <a:p>
            <a:r>
              <a:rPr lang="en-GB" dirty="0"/>
              <a:t>USB/serial connection</a:t>
            </a:r>
          </a:p>
          <a:p>
            <a:r>
              <a:rPr lang="en-GB" dirty="0"/>
              <a:t>Mostly disconnected</a:t>
            </a:r>
          </a:p>
          <a:p>
            <a:r>
              <a:rPr lang="en-GB" dirty="0"/>
              <a:t>No battery</a:t>
            </a:r>
          </a:p>
          <a:p>
            <a:r>
              <a:rPr lang="en-GB" dirty="0"/>
              <a:t>3KB RAM, 100KB flash</a:t>
            </a:r>
          </a:p>
          <a:p>
            <a:r>
              <a:rPr lang="en-GB" dirty="0"/>
              <a:t>Limited </a:t>
            </a:r>
            <a:r>
              <a:rPr lang="en-GB" dirty="0" err="1"/>
              <a:t>algs</a:t>
            </a:r>
            <a:r>
              <a:rPr lang="en-GB" dirty="0"/>
              <a:t> support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5B4CCB22-C503-4EB1-84A7-67F5C9B67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040560"/>
          </a:xfrm>
        </p:spPr>
        <p:txBody>
          <a:bodyPr/>
          <a:lstStyle/>
          <a:p>
            <a:r>
              <a:rPr lang="en-GB" dirty="0"/>
              <a:t>$100-$10000</a:t>
            </a:r>
          </a:p>
          <a:p>
            <a:r>
              <a:rPr lang="en-GB" dirty="0"/>
              <a:t>100-10000 RSA signs/sec</a:t>
            </a:r>
          </a:p>
          <a:p>
            <a:r>
              <a:rPr lang="en-GB" dirty="0"/>
              <a:t>UTP/PCI connected</a:t>
            </a:r>
          </a:p>
          <a:p>
            <a:r>
              <a:rPr lang="en-GB" dirty="0"/>
              <a:t>Always connected</a:t>
            </a:r>
          </a:p>
          <a:p>
            <a:r>
              <a:rPr lang="en-GB" dirty="0"/>
              <a:t>Own battery (time…)</a:t>
            </a:r>
          </a:p>
          <a:p>
            <a:r>
              <a:rPr lang="en-GB" dirty="0"/>
              <a:t>MBs-GBs, SSD</a:t>
            </a:r>
          </a:p>
          <a:p>
            <a:r>
              <a:rPr lang="en-GB" dirty="0"/>
              <a:t>Wide range of algorithms</a:t>
            </a:r>
          </a:p>
          <a:p>
            <a:r>
              <a:rPr lang="en-GB" dirty="0"/>
              <a:t>Rich API + management</a:t>
            </a:r>
          </a:p>
          <a:p>
            <a:pPr lvl="1"/>
            <a:r>
              <a:rPr lang="en-GB" dirty="0"/>
              <a:t>Common applications</a:t>
            </a:r>
          </a:p>
          <a:p>
            <a:r>
              <a:rPr lang="en-GB" dirty="0"/>
              <a:t>Trusted input interface (smartcard reader)</a:t>
            </a:r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DE0070-13F7-4D74-98F1-2416ABBB0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7" name="Picture 6" descr="hybridcard_2">
            <a:extLst>
              <a:ext uri="{FF2B5EF4-FFF2-40B4-BE49-F238E27FC236}">
                <a16:creationId xmlns:a16="http://schemas.microsoft.com/office/drawing/2014/main" id="{0EDEED15-C142-436C-A5C1-4689C84E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683BC"/>
              </a:clrFrom>
              <a:clrTo>
                <a:srgbClr val="5683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4" t="9439" r="7120" b="37241"/>
          <a:stretch>
            <a:fillRect/>
          </a:stretch>
        </p:blipFill>
        <p:spPr bwMode="auto">
          <a:xfrm>
            <a:off x="2980352" y="676267"/>
            <a:ext cx="1144565" cy="7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ástupný symbol pro obsah 4">
            <a:extLst>
              <a:ext uri="{FF2B5EF4-FFF2-40B4-BE49-F238E27FC236}">
                <a16:creationId xmlns:a16="http://schemas.microsoft.com/office/drawing/2014/main" id="{11CC8615-46F8-4D87-BA56-12F19B9B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 t="3983" r="36228" b="5795"/>
          <a:stretch/>
        </p:blipFill>
        <p:spPr bwMode="auto">
          <a:xfrm>
            <a:off x="7688289" y="319129"/>
            <a:ext cx="1440159" cy="9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544D5-DD12-443F-885F-DD7664E3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5CB90C-15A7-4EBB-A62C-DCD97FCF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90DD64-580E-45A0-89BF-399E747D2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4AAA68-627A-4174-B36E-4B639EC82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42682"/>
            <a:ext cx="7008778" cy="525658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08B2866-5DC4-469C-8070-A4C8C6F3287E}"/>
              </a:ext>
            </a:extLst>
          </p:cNvPr>
          <p:cNvSpPr/>
          <p:nvPr/>
        </p:nvSpPr>
        <p:spPr>
          <a:xfrm>
            <a:off x="611560" y="694483"/>
            <a:ext cx="446449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Simona boards (1U):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120 cards configuration / board,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3 boards fits into 1U, 20 boards into 3U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4FC959A-7388-4E3E-82E0-F25F20726F81}"/>
              </a:ext>
            </a:extLst>
          </p:cNvPr>
          <p:cNvSpPr/>
          <p:nvPr/>
        </p:nvSpPr>
        <p:spPr>
          <a:xfrm>
            <a:off x="5076056" y="5589240"/>
            <a:ext cx="3937925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Performance (1U, NXP J2D081):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~2000 RSA-1024 signs/sec 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~4000 HMAC/sec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A9F3689-CD8A-4588-ABF0-7AD4DEE58008}"/>
              </a:ext>
            </a:extLst>
          </p:cNvPr>
          <p:cNvSpPr/>
          <p:nvPr/>
        </p:nvSpPr>
        <p:spPr>
          <a:xfrm>
            <a:off x="107504" y="4581128"/>
            <a:ext cx="3816424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Performance depends on used smartcards - </a:t>
            </a:r>
            <a:r>
              <a:rPr lang="en-GB" altLang="en-US" b="1" dirty="0"/>
              <a:t>r</a:t>
            </a:r>
            <a:r>
              <a:rPr lang="en-GB" b="1" dirty="0"/>
              <a:t>esults measured for NXP J2D081, current cards 4x faster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0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development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common software components fails when used in uncommon “extreme” settings</a:t>
            </a:r>
          </a:p>
          <a:p>
            <a:pPr lvl="1"/>
            <a:r>
              <a:rPr lang="en-US" dirty="0"/>
              <a:t>Many readers/cards used, high peak load, long-term usage…</a:t>
            </a:r>
          </a:p>
          <a:p>
            <a:r>
              <a:rPr lang="en-US" dirty="0"/>
              <a:t>Task should be processed in given time frame</a:t>
            </a:r>
          </a:p>
          <a:p>
            <a:pPr lvl="1"/>
            <a:r>
              <a:rPr lang="en-US" dirty="0"/>
              <a:t>Assigned card may fail to deliver result</a:t>
            </a:r>
          </a:p>
          <a:p>
            <a:pPr lvl="1"/>
            <a:r>
              <a:rPr lang="en-US" dirty="0"/>
              <a:t>Several timeouts must be implemented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2C17B0-EF03-47E4-9E60-B9DA8B3B0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7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development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1000 / 1 &lt; 1000 / 11 </a:t>
            </a:r>
          </a:p>
          <a:p>
            <a:pPr lvl="1"/>
            <a:r>
              <a:rPr lang="en-US" dirty="0"/>
              <a:t>Adding more cards may not speed up anything</a:t>
            </a:r>
          </a:p>
          <a:p>
            <a:pPr lvl="1"/>
            <a:r>
              <a:rPr lang="en-US" dirty="0"/>
              <a:t>just one smart card - 93s to process 1000 packets </a:t>
            </a:r>
          </a:p>
          <a:p>
            <a:pPr lvl="1"/>
            <a:r>
              <a:rPr lang="en-US" dirty="0"/>
              <a:t>11 smart cards - 123s required instead</a:t>
            </a:r>
          </a:p>
          <a:p>
            <a:r>
              <a:rPr lang="en-US" dirty="0"/>
              <a:t>“Thread hell” inevitable</a:t>
            </a:r>
          </a:p>
          <a:p>
            <a:pPr lvl="1"/>
            <a:r>
              <a:rPr lang="en-US" dirty="0"/>
              <a:t>Serialized assignment of tasks is inefficient </a:t>
            </a:r>
          </a:p>
          <a:p>
            <a:pPr lvl="1"/>
            <a:r>
              <a:rPr lang="en-US" dirty="0"/>
              <a:t>Task assignment must be highly parallelized</a:t>
            </a:r>
          </a:p>
          <a:p>
            <a:pPr lvl="0"/>
            <a:r>
              <a:rPr lang="en-GB" dirty="0"/>
              <a:t>Lock-free programming </a:t>
            </a:r>
          </a:p>
          <a:p>
            <a:pPr lvl="1"/>
            <a:r>
              <a:rPr lang="en-GB" dirty="0"/>
              <a:t>prevent by hard lock or detect and respond?</a:t>
            </a:r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978868-C761-4A82-8DB5-BE9BE2BB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3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just “send and encrypt fast”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 of incoming/outgoing data</a:t>
            </a:r>
          </a:p>
          <a:p>
            <a:r>
              <a:rPr lang="en-US" dirty="0"/>
              <a:t>Device is shared – secure load/unload user </a:t>
            </a:r>
            <a:r>
              <a:rPr lang="en-US" dirty="0" err="1"/>
              <a:t>ctxs</a:t>
            </a:r>
            <a:endParaRPr lang="en-US" dirty="0"/>
          </a:p>
          <a:p>
            <a:r>
              <a:rPr lang="en-US" dirty="0"/>
              <a:t>Hierarchical control of loaded keys</a:t>
            </a:r>
          </a:p>
          <a:p>
            <a:r>
              <a:rPr lang="en-US" dirty="0"/>
              <a:t>User specifies limited use for its key (credits)</a:t>
            </a:r>
          </a:p>
          <a:p>
            <a:r>
              <a:rPr lang="en-US" dirty="0"/>
              <a:t>Signed audit trail collected from processors</a:t>
            </a:r>
          </a:p>
          <a:p>
            <a:pPr lvl="1"/>
            <a:r>
              <a:rPr lang="en-US" dirty="0"/>
              <a:t>independently verifiable, control over uses</a:t>
            </a:r>
          </a:p>
          <a:p>
            <a:r>
              <a:rPr lang="en-GB" dirty="0"/>
              <a:t>If interested, read more at </a:t>
            </a:r>
          </a:p>
          <a:p>
            <a:pPr lvl="1"/>
            <a:r>
              <a:rPr lang="en-GB" sz="1800" dirty="0"/>
              <a:t>Architecture Considerations for Massively Parallel Hardware Security Platform, Space’15 </a:t>
            </a:r>
            <a:r>
              <a:rPr lang="en-GB" sz="1800" dirty="0">
                <a:hlinkClick r:id="rId2"/>
              </a:rPr>
              <a:t>http://crcs.cz/papers/space2015</a:t>
            </a:r>
            <a:endParaRPr lang="en-GB" sz="1800" dirty="0"/>
          </a:p>
          <a:p>
            <a:pPr lvl="1"/>
            <a:r>
              <a:rPr lang="en-GB" sz="1800" dirty="0"/>
              <a:t>High-Assurance Cryptographic Hardware from Untrusted Components, ACM CCS’17, </a:t>
            </a:r>
            <a:r>
              <a:rPr lang="en-GB" sz="1800" dirty="0">
                <a:hlinkClick r:id="rId3"/>
              </a:rPr>
              <a:t>https://crocs.fi.muni.cz/public/papers/mpc_ccs17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9D2EAD-C3F4-46A5-9CA5-7C494F646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4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62243-7AB0-461D-B4FA-24579DE9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point of failure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2B95B0-15F6-40E6-A61D-901449FA6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F9DF88-0578-4251-99DC-E08C5A20D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269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BFB96-1069-43E5-9D81-09895F3D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08720"/>
            <a:ext cx="8533258" cy="792088"/>
          </a:xfrm>
        </p:spPr>
        <p:txBody>
          <a:bodyPr/>
          <a:lstStyle/>
          <a:p>
            <a:r>
              <a:rPr lang="en-GB" dirty="0"/>
              <a:t>Motivation: Single point of failure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576D3A-CFAD-4BF7-A366-4A182901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device can be malfunctioning or just break</a:t>
            </a:r>
          </a:p>
          <a:p>
            <a:pPr lvl="1"/>
            <a:r>
              <a:rPr lang="en-GB" dirty="0"/>
              <a:t>Availability problem, redundancy required</a:t>
            </a:r>
          </a:p>
          <a:p>
            <a:r>
              <a:rPr lang="en-GB" dirty="0"/>
              <a:t>Software/hardware design flaws or coding errors</a:t>
            </a:r>
          </a:p>
          <a:p>
            <a:pPr lvl="1"/>
            <a:r>
              <a:rPr lang="en-GB" dirty="0"/>
              <a:t>Leakage of sensitive data or key material</a:t>
            </a:r>
          </a:p>
          <a:p>
            <a:r>
              <a:rPr lang="en-GB" dirty="0"/>
              <a:t>Supply chain can be compromised </a:t>
            </a:r>
          </a:p>
          <a:p>
            <a:pPr lvl="1"/>
            <a:r>
              <a:rPr lang="en-GB" dirty="0"/>
              <a:t>Introduction of backdoor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FF0367-A1E0-4409-9FE5-19CEF9BBF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D15909-9D12-4D63-A951-3BFF5FDAA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697064" cy="27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ek 44">
            <a:extLst>
              <a:ext uri="{FF2B5EF4-FFF2-40B4-BE49-F238E27FC236}">
                <a16:creationId xmlns:a16="http://schemas.microsoft.com/office/drawing/2014/main" id="{D1CE7687-0B65-4852-BA86-2C385AFCD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15" y="2314412"/>
            <a:ext cx="4514056" cy="162018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D460C46F-3DE1-451E-B5B9-B0DE1C5B9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2087317" y="3102699"/>
            <a:ext cx="767544" cy="864096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EC159F8-8D8C-45E7-814B-19E230143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2900942" y="3069182"/>
            <a:ext cx="767544" cy="86409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28CACEE-8E88-4D7D-8BBD-8F22A301A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2901686" y="2259755"/>
            <a:ext cx="767544" cy="86409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0BEEB548-60BB-4FF3-B384-FD26B970F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2090852" y="2224435"/>
            <a:ext cx="767544" cy="864096"/>
          </a:xfrm>
          <a:prstGeom prst="rect">
            <a:avLst/>
          </a:prstGeom>
        </p:spPr>
      </p:pic>
      <p:pic>
        <p:nvPicPr>
          <p:cNvPr id="32" name="Picture 8" descr="8300-ACOS2-8K">
            <a:extLst>
              <a:ext uri="{FF2B5EF4-FFF2-40B4-BE49-F238E27FC236}">
                <a16:creationId xmlns:a16="http://schemas.microsoft.com/office/drawing/2014/main" id="{0B6ACEE8-D581-4593-A416-FC29467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384">
            <a:off x="-33105" y="2237884"/>
            <a:ext cx="1862623" cy="13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FCB7A-7E64-4E97-8282-BA77197E3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| PV204: Hardware Security Modules </a:t>
            </a:r>
            <a:endParaRPr lang="cs-CZ" dirty="0"/>
          </a:p>
        </p:txBody>
      </p:sp>
      <p:pic>
        <p:nvPicPr>
          <p:cNvPr id="23" name="Zástupný symbol pro obsah 14">
            <a:extLst>
              <a:ext uri="{FF2B5EF4-FFF2-40B4-BE49-F238E27FC236}">
                <a16:creationId xmlns:a16="http://schemas.microsoft.com/office/drawing/2014/main" id="{FA5E7FEA-DCE2-4C71-9D76-8A0818114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889" y="3311225"/>
            <a:ext cx="407534" cy="40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08C6CD-F54B-4600-8B64-1350B08B9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2869047" y="2286567"/>
            <a:ext cx="756085" cy="81009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DB346A49-B299-4867-AB5D-025126D3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2880507" y="3104627"/>
            <a:ext cx="756085" cy="810090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E25B08CB-B776-4C46-A329-F9A97A8FCEA6}"/>
              </a:ext>
            </a:extLst>
          </p:cNvPr>
          <p:cNvSpPr txBox="1"/>
          <p:nvPr/>
        </p:nvSpPr>
        <p:spPr>
          <a:xfrm>
            <a:off x="1755308" y="9929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ACM CCS’17, </a:t>
            </a:r>
            <a:r>
              <a:rPr lang="en-GB" dirty="0" err="1">
                <a:solidFill>
                  <a:schemeClr val="bg1"/>
                </a:solidFill>
              </a:rPr>
              <a:t>BlackHat</a:t>
            </a:r>
            <a:r>
              <a:rPr lang="en-GB" dirty="0">
                <a:solidFill>
                  <a:schemeClr val="bg1"/>
                </a:solidFill>
              </a:rPr>
              <a:t>/Devcon’17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F3FA6A02-2D58-4C15-89F1-A240320A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2067107" y="2253756"/>
            <a:ext cx="756085" cy="81009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87064C7-47BB-43BE-BE0F-DCA81D60D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718202" y="2477666"/>
            <a:ext cx="767544" cy="864096"/>
          </a:xfrm>
          <a:prstGeom prst="rect">
            <a:avLst/>
          </a:prstGeom>
        </p:spPr>
      </p:pic>
      <p:pic>
        <p:nvPicPr>
          <p:cNvPr id="39" name="Zástupný symbol pro obsah 14">
            <a:extLst>
              <a:ext uri="{FF2B5EF4-FFF2-40B4-BE49-F238E27FC236}">
                <a16:creationId xmlns:a16="http://schemas.microsoft.com/office/drawing/2014/main" id="{4DFD6F39-2328-474D-B91D-8434B3669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207" y="2705947"/>
            <a:ext cx="407534" cy="40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C1CFE7B-D3B0-4645-ADE8-B3FCEEEE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692644" y="2506154"/>
            <a:ext cx="756085" cy="810090"/>
          </a:xfrm>
          <a:prstGeom prst="rect">
            <a:avLst/>
          </a:prstGeom>
        </p:spPr>
      </p:pic>
      <p:sp>
        <p:nvSpPr>
          <p:cNvPr id="40" name="Zástupný symbol pro obsah 2">
            <a:extLst>
              <a:ext uri="{FF2B5EF4-FFF2-40B4-BE49-F238E27FC236}">
                <a16:creationId xmlns:a16="http://schemas.microsoft.com/office/drawing/2014/main" id="{933C2156-571E-4BAF-973C-45FCB67AF83F}"/>
              </a:ext>
            </a:extLst>
          </p:cNvPr>
          <p:cNvSpPr txBox="1">
            <a:spLocks/>
          </p:cNvSpPr>
          <p:nvPr/>
        </p:nvSpPr>
        <p:spPr bwMode="auto">
          <a:xfrm>
            <a:off x="605874" y="3997352"/>
            <a:ext cx="8229600" cy="15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Secure multi-party computation</a:t>
            </a:r>
          </a:p>
          <a:p>
            <a:r>
              <a:rPr lang="en-GB" sz="2400" dirty="0"/>
              <a:t>Suite of ECC-based multi-party protocols proposed </a:t>
            </a:r>
          </a:p>
          <a:p>
            <a:pPr lvl="1"/>
            <a:r>
              <a:rPr lang="en-GB" sz="2100" dirty="0"/>
              <a:t>Distributed key generation, </a:t>
            </a:r>
            <a:r>
              <a:rPr lang="en-GB" sz="2100" dirty="0" err="1"/>
              <a:t>ElGamal</a:t>
            </a:r>
            <a:r>
              <a:rPr lang="en-GB" sz="2100" dirty="0"/>
              <a:t> decryption, </a:t>
            </a:r>
            <a:r>
              <a:rPr lang="en-GB" sz="2100" dirty="0" err="1"/>
              <a:t>Schnorr</a:t>
            </a:r>
            <a:r>
              <a:rPr lang="en-GB" sz="2100" dirty="0"/>
              <a:t> signing</a:t>
            </a:r>
          </a:p>
          <a:p>
            <a:r>
              <a:rPr lang="en-GB" sz="2400" dirty="0"/>
              <a:t>Efficient implementation on </a:t>
            </a:r>
            <a:r>
              <a:rPr lang="en-GB" sz="2400" dirty="0" err="1"/>
              <a:t>JavaCards</a:t>
            </a:r>
            <a:endParaRPr lang="en-GB" sz="2400" dirty="0"/>
          </a:p>
          <a:p>
            <a:pPr lvl="1"/>
            <a:r>
              <a:rPr lang="en-GB" sz="2000" dirty="0"/>
              <a:t>Tested on grid of 120 cards</a:t>
            </a:r>
            <a:endParaRPr lang="en-GB" sz="17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A5C791FE-9072-4D27-ABB6-2628080A9707}"/>
              </a:ext>
            </a:extLst>
          </p:cNvPr>
          <p:cNvSpPr txBox="1"/>
          <p:nvPr/>
        </p:nvSpPr>
        <p:spPr>
          <a:xfrm>
            <a:off x="5820558" y="3151353"/>
            <a:ext cx="3140603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If 4 cards per quorum</a:t>
            </a:r>
          </a:p>
          <a:p>
            <a:r>
              <a:rPr lang="en-GB" b="1" dirty="0"/>
              <a:t>120 cards =&gt; 30 quorums </a:t>
            </a:r>
          </a:p>
          <a:p>
            <a:r>
              <a:rPr lang="en-GB" b="1" dirty="0">
                <a:solidFill>
                  <a:srgbClr val="0070C0"/>
                </a:solidFill>
              </a:rPr>
              <a:t>=&gt; 230+ decrypts / second</a:t>
            </a:r>
          </a:p>
          <a:p>
            <a:r>
              <a:rPr lang="en-GB" b="1" dirty="0">
                <a:solidFill>
                  <a:srgbClr val="0070C0"/>
                </a:solidFill>
              </a:rPr>
              <a:t>=&gt; 60+ signatures / second</a:t>
            </a: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D7E2CDEC-3772-4D11-A28B-ED32B17E3CEC}"/>
              </a:ext>
            </a:extLst>
          </p:cNvPr>
          <p:cNvSpPr/>
          <p:nvPr/>
        </p:nvSpPr>
        <p:spPr>
          <a:xfrm>
            <a:off x="4187954" y="2303959"/>
            <a:ext cx="924106" cy="36210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F49AD2BF-B0C6-43CF-A21D-473C39CB837F}"/>
              </a:ext>
            </a:extLst>
          </p:cNvPr>
          <p:cNvSpPr/>
          <p:nvPr/>
        </p:nvSpPr>
        <p:spPr>
          <a:xfrm>
            <a:off x="5351662" y="2302089"/>
            <a:ext cx="912134" cy="3621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352C25A7-877F-4843-9563-FF66E37628F9}"/>
              </a:ext>
            </a:extLst>
          </p:cNvPr>
          <p:cNvSpPr/>
          <p:nvPr/>
        </p:nvSpPr>
        <p:spPr>
          <a:xfrm>
            <a:off x="6497524" y="2302089"/>
            <a:ext cx="930788" cy="362105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1157E85F-AFD1-4817-88A1-2094294010B1}"/>
              </a:ext>
            </a:extLst>
          </p:cNvPr>
          <p:cNvSpPr/>
          <p:nvPr/>
        </p:nvSpPr>
        <p:spPr>
          <a:xfrm>
            <a:off x="1716516" y="1689215"/>
            <a:ext cx="1951970" cy="230813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Zástupný symbol pro obsah 14">
            <a:extLst>
              <a:ext uri="{FF2B5EF4-FFF2-40B4-BE49-F238E27FC236}">
                <a16:creationId xmlns:a16="http://schemas.microsoft.com/office/drawing/2014/main" id="{E192D375-7CFD-4C5A-A18F-09AE9675B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336" y="2439646"/>
            <a:ext cx="1289354" cy="12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bdélník 54">
            <a:extLst>
              <a:ext uri="{FF2B5EF4-FFF2-40B4-BE49-F238E27FC236}">
                <a16:creationId xmlns:a16="http://schemas.microsoft.com/office/drawing/2014/main" id="{35C4131B-8E91-40E0-AC75-1C4708EFF53D}"/>
              </a:ext>
            </a:extLst>
          </p:cNvPr>
          <p:cNvSpPr/>
          <p:nvPr/>
        </p:nvSpPr>
        <p:spPr>
          <a:xfrm>
            <a:off x="3668485" y="1490066"/>
            <a:ext cx="3249536" cy="66727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769FE541-05BF-46EC-9D61-B0AC28B9A07E}"/>
              </a:ext>
            </a:extLst>
          </p:cNvPr>
          <p:cNvSpPr/>
          <p:nvPr/>
        </p:nvSpPr>
        <p:spPr>
          <a:xfrm>
            <a:off x="6918020" y="1487456"/>
            <a:ext cx="1996172" cy="66727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65A8889-ACAB-4914-AD7F-B08C0FE0B1D3}"/>
              </a:ext>
            </a:extLst>
          </p:cNvPr>
          <p:cNvGrpSpPr/>
          <p:nvPr/>
        </p:nvGrpSpPr>
        <p:grpSpPr>
          <a:xfrm>
            <a:off x="5496801" y="548680"/>
            <a:ext cx="3683711" cy="938342"/>
            <a:chOff x="7280384" y="-29026"/>
            <a:chExt cx="4911615" cy="1251122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BA50AFA3-1403-4B6D-87AC-147A02114F77}"/>
                </a:ext>
              </a:extLst>
            </p:cNvPr>
            <p:cNvSpPr/>
            <p:nvPr/>
          </p:nvSpPr>
          <p:spPr>
            <a:xfrm>
              <a:off x="7280384" y="0"/>
              <a:ext cx="4911615" cy="8402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Zástupný symbol pro obsah 6">
              <a:extLst>
                <a:ext uri="{FF2B5EF4-FFF2-40B4-BE49-F238E27FC236}">
                  <a16:creationId xmlns:a16="http://schemas.microsoft.com/office/drawing/2014/main" id="{25173CDD-0CAE-4F62-A3F0-54059C9D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2144" y="-29026"/>
              <a:ext cx="4691707" cy="125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08FF1BD-6DA3-4B3A-A06F-38E26C9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multiparty signature</a:t>
            </a:r>
          </a:p>
        </p:txBody>
      </p:sp>
    </p:spTree>
    <p:extLst>
      <p:ext uri="{BB962C8B-B14F-4D97-AF65-F5344CB8AC3E}">
        <p14:creationId xmlns:p14="http://schemas.microsoft.com/office/powerpoint/2010/main" val="29289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53" grpId="0" animBg="1"/>
      <p:bldP spid="55" grpId="0" animBg="1"/>
      <p:bldP spid="5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E88C1-8B9C-4D38-B07C-F80A6E53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94818C-FD9C-4F57-A6A2-51BCC33F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Applet + controlling Java application</a:t>
            </a:r>
          </a:p>
          <a:p>
            <a:pPr lvl="1"/>
            <a:r>
              <a:rPr lang="en-GB" dirty="0">
                <a:hlinkClick r:id="rId2"/>
              </a:rPr>
              <a:t>https://github.com/OpenCryptoProject/Myst</a:t>
            </a:r>
            <a:endParaRPr lang="en-GB" dirty="0"/>
          </a:p>
          <a:p>
            <a:r>
              <a:rPr lang="en-GB" dirty="0"/>
              <a:t>More information: </a:t>
            </a:r>
          </a:p>
          <a:p>
            <a:pPr lvl="1"/>
            <a:r>
              <a:rPr lang="en-GB" sz="2400" dirty="0">
                <a:hlinkClick r:id="rId3"/>
              </a:rPr>
              <a:t>https://trojantolerance.org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604644-AC24-4030-9350-F19B9DED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Hardware Security Modules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3B3BAD-235A-4460-8CC2-D323B7C18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4606359"/>
            <a:ext cx="5698158" cy="1890148"/>
          </a:xfrm>
          <a:prstGeom prst="rect">
            <a:avLst/>
          </a:prstGeom>
        </p:spPr>
      </p:pic>
      <p:pic>
        <p:nvPicPr>
          <p:cNvPr id="8" name="Picture 2" descr="D:\Documents\Develop\SmartHSM_old_20150125\doc\grid_10cards.jpg">
            <a:extLst>
              <a:ext uri="{FF2B5EF4-FFF2-40B4-BE49-F238E27FC236}">
                <a16:creationId xmlns:a16="http://schemas.microsoft.com/office/drawing/2014/main" id="{8D032A18-4CE2-44BD-ACF2-6813EA61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718302"/>
            <a:ext cx="3635896" cy="272692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9FAC5F3-9EEA-4175-B9A0-087E7CE0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49263"/>
            <a:ext cx="194310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HSM Security API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3918296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Programming Interfaces (API)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Proprietary API (legacy or custom functions)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but proprietary library required  (PKCS#11)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Cryptographic service providers – plugin into standardized API (</a:t>
            </a:r>
            <a:r>
              <a:rPr lang="en-US" altLang="cs-CZ" sz="2400" dirty="0"/>
              <a:t>CNG, CSP…)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no proprietary component (PIV, EMV CAP…)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Proprietary (service-specific), but public API (MS </a:t>
            </a:r>
            <a:r>
              <a:rPr lang="en-GB" dirty="0" err="1"/>
              <a:t>KeyVault</a:t>
            </a:r>
            <a:r>
              <a:rPr lang="en-GB" dirty="0"/>
              <a:t>, AWS..)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0480F-8361-45F5-B171-683D3043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use-cases for 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366FD-78CC-46EA-B739-0A85FD59C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Payment industry (PIN and transaction verification)</a:t>
            </a:r>
          </a:p>
          <a:p>
            <a:r>
              <a:rPr lang="en-GB" dirty="0"/>
              <a:t>TLS accelerator (server’s private key)</a:t>
            </a:r>
          </a:p>
          <a:p>
            <a:r>
              <a:rPr lang="en-GB" dirty="0"/>
              <a:t>Certification authority (protection of CA private key)</a:t>
            </a:r>
          </a:p>
          <a:p>
            <a:r>
              <a:rPr lang="en-GB" dirty="0"/>
              <a:t>Key management (distribution, derivation)</a:t>
            </a:r>
          </a:p>
          <a:p>
            <a:r>
              <a:rPr lang="en-GB" dirty="0"/>
              <a:t>Software signing</a:t>
            </a:r>
          </a:p>
          <a:p>
            <a:r>
              <a:rPr lang="en-GB" dirty="0"/>
              <a:t>Custom uses (DRM…)</a:t>
            </a:r>
          </a:p>
          <a:p>
            <a:endParaRPr lang="en-GB" dirty="0"/>
          </a:p>
          <a:p>
            <a:r>
              <a:rPr lang="en-GB" dirty="0"/>
              <a:t>Vendors - market is now consolidating</a:t>
            </a:r>
          </a:p>
          <a:p>
            <a:pPr lvl="1"/>
            <a:r>
              <a:rPr lang="en-GB" dirty="0"/>
              <a:t>IBM, </a:t>
            </a:r>
            <a:r>
              <a:rPr lang="en-GB" dirty="0" err="1"/>
              <a:t>nCipher</a:t>
            </a:r>
            <a:r>
              <a:rPr lang="en-GB" dirty="0"/>
              <a:t> , Thales, </a:t>
            </a:r>
            <a:r>
              <a:rPr lang="en-GB" dirty="0" err="1"/>
              <a:t>Safenet</a:t>
            </a:r>
            <a:r>
              <a:rPr lang="en-GB" dirty="0"/>
              <a:t>, Gemalto, </a:t>
            </a:r>
            <a:r>
              <a:rPr lang="en-GB" dirty="0" err="1"/>
              <a:t>Utimaco</a:t>
            </a:r>
            <a:r>
              <a:rPr lang="en-GB" dirty="0"/>
              <a:t>…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B55EF-9A87-41E6-9C23-41DB2E86C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AC5E26C-FF89-4576-ACB8-452C93510F2F}"/>
              </a:ext>
            </a:extLst>
          </p:cNvPr>
          <p:cNvCxnSpPr/>
          <p:nvPr/>
        </p:nvCxnSpPr>
        <p:spPr>
          <a:xfrm>
            <a:off x="1763688" y="5988596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40E0E05-84FB-47C6-9C74-82C6B08EF6AD}"/>
              </a:ext>
            </a:extLst>
          </p:cNvPr>
          <p:cNvCxnSpPr/>
          <p:nvPr/>
        </p:nvCxnSpPr>
        <p:spPr>
          <a:xfrm>
            <a:off x="3995936" y="5988596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190C286-774C-4A08-9D0D-21F9768B6C83}"/>
              </a:ext>
            </a:extLst>
          </p:cNvPr>
          <p:cNvCxnSpPr>
            <a:cxnSpLocks/>
          </p:cNvCxnSpPr>
          <p:nvPr/>
        </p:nvCxnSpPr>
        <p:spPr>
          <a:xfrm>
            <a:off x="1043608" y="5988596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8E27749-F9CD-4FB3-8150-30C382889CE7}"/>
              </a:ext>
            </a:extLst>
          </p:cNvPr>
          <p:cNvCxnSpPr/>
          <p:nvPr/>
        </p:nvCxnSpPr>
        <p:spPr>
          <a:xfrm>
            <a:off x="5292080" y="5988596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PKCS#11, (PKCS#15), ISO/IEC 7816-15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Standards for API of cryptographic tokens</a:t>
            </a:r>
          </a:p>
          <a:p>
            <a:r>
              <a:rPr lang="en-US" altLang="cs-CZ" dirty="0"/>
              <a:t>PKCS#11</a:t>
            </a:r>
          </a:p>
          <a:p>
            <a:pPr lvl="1"/>
            <a:r>
              <a:rPr lang="en-US" altLang="cs-CZ" dirty="0">
                <a:hlinkClick r:id="rId3"/>
              </a:rPr>
              <a:t>http://www.rsa.com/rsalabs/node.asp?id=2133</a:t>
            </a:r>
            <a:endParaRPr lang="en-US" altLang="cs-CZ" dirty="0"/>
          </a:p>
          <a:p>
            <a:pPr lvl="1"/>
            <a:r>
              <a:rPr lang="en-US" altLang="cs-CZ" dirty="0"/>
              <a:t>software library on PC, rather low level functions </a:t>
            </a:r>
          </a:p>
          <a:p>
            <a:pPr lvl="1"/>
            <a:r>
              <a:rPr lang="en-US" altLang="cs-CZ" dirty="0"/>
              <a:t>widely used, </a:t>
            </a:r>
            <a:r>
              <a:rPr lang="en-US" altLang="cs-CZ" dirty="0" err="1"/>
              <a:t>TrueCrypt</a:t>
            </a:r>
            <a:r>
              <a:rPr lang="en-US" altLang="cs-CZ" dirty="0"/>
              <a:t>, Mozilla FF/TB, OpenSSL, </a:t>
            </a:r>
            <a:r>
              <a:rPr lang="en-US" altLang="cs-CZ" dirty="0" err="1"/>
              <a:t>OpenVPN</a:t>
            </a:r>
            <a:r>
              <a:rPr lang="en-US" altLang="cs-CZ" dirty="0"/>
              <a:t>…</a:t>
            </a:r>
          </a:p>
          <a:p>
            <a:r>
              <a:rPr lang="en-US" altLang="cs-CZ" dirty="0"/>
              <a:t>PKCS#15</a:t>
            </a:r>
          </a:p>
          <a:p>
            <a:pPr lvl="1"/>
            <a:r>
              <a:rPr lang="en-US" altLang="cs-CZ" dirty="0">
                <a:hlinkClick r:id="rId4"/>
              </a:rPr>
              <a:t>http://www.rsa.com/rsalabs/node.asp?id=2141</a:t>
            </a:r>
          </a:p>
          <a:p>
            <a:pPr lvl="1"/>
            <a:r>
              <a:rPr lang="en-US" altLang="cs-CZ" dirty="0"/>
              <a:t>both hardware and software-only tokens, identity cards…</a:t>
            </a:r>
          </a:p>
          <a:p>
            <a:pPr lvl="1"/>
            <a:r>
              <a:rPr lang="en-US" altLang="cs-CZ" dirty="0"/>
              <a:t>superseded by ISO/IEC 7816-15 standard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111159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PKCS#15 (https://github.com/OpenSC)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pkcs15-init 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pkcs15-tool --dump</a:t>
            </a:r>
          </a:p>
          <a:p>
            <a:r>
              <a:rPr lang="en-US" altLang="cs-CZ"/>
              <a:t>pkcs15-tool --list-keys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2348880"/>
            <a:ext cx="7763962" cy="231050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7F7F00"/>
                </a:solidFill>
                <a:latin typeface="Courier New" pitchFamily="49" charset="0"/>
              </a:rPr>
              <a:t>#!/bin/bash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80808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create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no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so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store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auth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id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01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          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puk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label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7F007F"/>
                </a:solidFill>
                <a:latin typeface="Courier New" pitchFamily="49" charset="0"/>
              </a:rPr>
              <a:t>“PV204 Tutorial"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7F007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6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</a:t>
            </a:r>
            <a:endParaRPr lang="cs-CZ" alt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Standardized interface of security-related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vendor-specific library in OS, often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communication library-&gt;card proprietary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Functionality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slot and token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session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management of objects in smartcard memory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encryption/decryption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message digest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creation/verification of digital signature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random number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PIN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Secure channel not possible!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developer can control only App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PKCS#11 lib</a:t>
            </a:r>
            <a:endParaRPr lang="cs-CZ" altLang="en-US" sz="2000" dirty="0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048375" y="2133600"/>
            <a:ext cx="3132138" cy="3671888"/>
            <a:chOff x="3787" y="1344"/>
            <a:chExt cx="1973" cy="2313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4307" y="1344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User Application</a:t>
              </a:r>
              <a:endParaRPr lang="cs-CZ" altLang="en-US" b="0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4286" y="220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Vendor library</a:t>
              </a:r>
              <a:endParaRPr lang="cs-CZ" altLang="en-US" b="0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4286" y="3273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Smartcard</a:t>
              </a:r>
              <a:endParaRPr lang="cs-CZ" altLang="en-US" b="0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4195" y="2069"/>
              <a:ext cx="1542" cy="227"/>
            </a:xfrm>
            <a:prstGeom prst="flowChartAlternateProcess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PKCS#11 interface</a:t>
              </a:r>
              <a:endParaRPr lang="cs-CZ" altLang="en-US" b="0"/>
            </a:p>
          </p:txBody>
        </p:sp>
        <p:sp>
          <p:nvSpPr>
            <p:cNvPr id="6154" name="AutoShape 9"/>
            <p:cNvSpPr>
              <a:spLocks noChangeArrowheads="1"/>
            </p:cNvSpPr>
            <p:nvPr/>
          </p:nvSpPr>
          <p:spPr bwMode="auto">
            <a:xfrm>
              <a:off x="4196" y="2523"/>
              <a:ext cx="1542" cy="22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proprietary interface</a:t>
              </a:r>
              <a:endParaRPr lang="cs-CZ" altLang="en-US" b="0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87" y="2976"/>
              <a:ext cx="1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4942" y="1797"/>
              <a:ext cx="137" cy="227"/>
            </a:xfrm>
            <a:prstGeom prst="upDownArrow">
              <a:avLst>
                <a:gd name="adj1" fmla="val 50000"/>
                <a:gd name="adj2" fmla="val 33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157" name="AutoShape 12"/>
            <p:cNvSpPr>
              <a:spLocks noChangeArrowheads="1"/>
            </p:cNvSpPr>
            <p:nvPr/>
          </p:nvSpPr>
          <p:spPr bwMode="auto">
            <a:xfrm>
              <a:off x="4921" y="2795"/>
              <a:ext cx="182" cy="409"/>
            </a:xfrm>
            <a:prstGeom prst="upDownArrow">
              <a:avLst>
                <a:gd name="adj1" fmla="val 50000"/>
                <a:gd name="adj2" fmla="val 449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6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 library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API defined in PKCS#11 specification</a:t>
            </a:r>
          </a:p>
          <a:p>
            <a:pPr lvl="1" eaLnBrk="1" hangingPunct="1"/>
            <a:r>
              <a:rPr lang="en-US" altLang="en-US" dirty="0">
                <a:hlinkClick r:id="rId2"/>
              </a:rPr>
              <a:t>http://www.rsa.com/rsalabs/node.asp?id=2133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functions with prefix ‘C_’ (e.g., </a:t>
            </a:r>
            <a:r>
              <a:rPr lang="en-US" altLang="en-US" noProof="1"/>
              <a:t>C_EncryptFinal</a:t>
            </a:r>
            <a:r>
              <a:rPr lang="en-US" altLang="en-US" dirty="0"/>
              <a:t>())</a:t>
            </a:r>
          </a:p>
          <a:p>
            <a:pPr lvl="1" eaLnBrk="1" hangingPunct="1"/>
            <a:r>
              <a:rPr lang="en-US" altLang="en-US" dirty="0"/>
              <a:t>header files pkcs11.h and pkcs11_ft.h</a:t>
            </a:r>
          </a:p>
          <a:p>
            <a:pPr eaLnBrk="1" hangingPunct="1"/>
            <a:r>
              <a:rPr lang="en-US" altLang="en-US" dirty="0"/>
              <a:t>Usually in the form of dynamically linked library</a:t>
            </a:r>
          </a:p>
          <a:p>
            <a:pPr lvl="1" eaLnBrk="1" hangingPunct="1"/>
            <a:r>
              <a:rPr lang="en-US" altLang="en-US" dirty="0"/>
              <a:t>cryptoki.dll, opensc-pkcs11.dll, dkck232.dll…</a:t>
            </a:r>
          </a:p>
          <a:p>
            <a:pPr lvl="1" eaLnBrk="1" hangingPunct="1"/>
            <a:r>
              <a:rPr lang="en-US" altLang="en-US" dirty="0"/>
              <a:t>different filenames, same API functions (PKCS#11)</a:t>
            </a:r>
          </a:p>
          <a:p>
            <a:pPr eaLnBrk="1" hangingPunct="1"/>
            <a:r>
              <a:rPr lang="en-US" altLang="en-US" dirty="0"/>
              <a:t>Virtual token with storage in file possible </a:t>
            </a:r>
          </a:p>
          <a:p>
            <a:pPr lvl="1" eaLnBrk="1" hangingPunct="1"/>
            <a:r>
              <a:rPr lang="en-US" altLang="en-US" dirty="0"/>
              <a:t>suitable for easy testing (no need for hardware reader)</a:t>
            </a:r>
          </a:p>
          <a:p>
            <a:pPr lvl="1" eaLnBrk="1" hangingPunct="1"/>
            <a:r>
              <a:rPr lang="en-US" altLang="en-US" dirty="0"/>
              <a:t>Mozilla NSS, </a:t>
            </a:r>
            <a:r>
              <a:rPr lang="en-US" altLang="en-US" dirty="0" err="1"/>
              <a:t>SoftHSM</a:t>
            </a:r>
            <a:r>
              <a:rPr lang="en-US" alt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256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role model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for token initialization</a:t>
            </a:r>
          </a:p>
          <a:p>
            <a:pPr lvl="1" eaLnBrk="1" hangingPunct="1"/>
            <a:r>
              <a:rPr lang="en-US" altLang="en-US"/>
              <a:t>outside scope of the specification</a:t>
            </a:r>
          </a:p>
          <a:p>
            <a:pPr lvl="1" eaLnBrk="1" hangingPunct="1"/>
            <a:r>
              <a:rPr lang="en-US" altLang="en-US"/>
              <a:t>usually implemented (proprietary function call), but erase all data on token</a:t>
            </a:r>
          </a:p>
          <a:p>
            <a:pPr eaLnBrk="1" hangingPunct="1"/>
            <a:r>
              <a:rPr lang="en-US" altLang="en-US"/>
              <a:t>Public part of token</a:t>
            </a:r>
          </a:p>
          <a:p>
            <a:pPr lvl="1" eaLnBrk="1" hangingPunct="1"/>
            <a:r>
              <a:rPr lang="en-US" altLang="en-US"/>
              <a:t>data accessible without login by PIN</a:t>
            </a:r>
          </a:p>
          <a:p>
            <a:pPr eaLnBrk="1" hangingPunct="1"/>
            <a:r>
              <a:rPr lang="en-US" altLang="en-US"/>
              <a:t>Private part of token</a:t>
            </a:r>
          </a:p>
          <a:p>
            <a:pPr lvl="1" eaLnBrk="1" hangingPunct="1"/>
            <a:r>
              <a:rPr lang="en-US" altLang="en-US"/>
              <a:t>data visible/accessible only when PIN is entered </a:t>
            </a:r>
          </a:p>
        </p:txBody>
      </p:sp>
    </p:spTree>
    <p:extLst>
      <p:ext uri="{BB962C8B-B14F-4D97-AF65-F5344CB8AC3E}">
        <p14:creationId xmlns:p14="http://schemas.microsoft.com/office/powerpoint/2010/main" val="3608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PKCS#11: Cryptographic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C_GetMechanismList</a:t>
            </a:r>
            <a:r>
              <a:rPr lang="en-GB" dirty="0"/>
              <a:t> to obtain supported cryptographic mechanisms (algorithms)</a:t>
            </a:r>
          </a:p>
          <a:p>
            <a:r>
              <a:rPr lang="en-GB" dirty="0"/>
              <a:t>Many possible mechanisms defined (pkcs11t.h)</a:t>
            </a:r>
          </a:p>
          <a:p>
            <a:pPr lvl="1"/>
            <a:r>
              <a:rPr lang="en-GB" dirty="0"/>
              <a:t>CK_MECHANISM_TYPE, not all supported</a:t>
            </a:r>
          </a:p>
          <a:p>
            <a:pPr lvl="1"/>
            <a:r>
              <a:rPr lang="en-GB" dirty="0"/>
              <a:t>(compare to </a:t>
            </a:r>
            <a:r>
              <a:rPr lang="en-GB" dirty="0" err="1"/>
              <a:t>JavaCard</a:t>
            </a:r>
            <a:r>
              <a:rPr lang="en-GB" dirty="0"/>
              <a:t> API)</a:t>
            </a:r>
          </a:p>
          <a:p>
            <a:r>
              <a:rPr lang="en-GB" dirty="0" err="1"/>
              <a:t>C_Encrypt</a:t>
            </a:r>
            <a:r>
              <a:rPr lang="en-GB" dirty="0"/>
              <a:t>, </a:t>
            </a:r>
            <a:r>
              <a:rPr lang="en-GB" dirty="0" err="1"/>
              <a:t>C_Decrypt</a:t>
            </a:r>
            <a:r>
              <a:rPr lang="en-GB" dirty="0"/>
              <a:t>, </a:t>
            </a:r>
            <a:r>
              <a:rPr lang="en-GB" dirty="0" err="1"/>
              <a:t>C_Digest</a:t>
            </a:r>
            <a:r>
              <a:rPr lang="en-GB" dirty="0"/>
              <a:t>, </a:t>
            </a:r>
            <a:r>
              <a:rPr lang="en-GB" dirty="0" err="1"/>
              <a:t>C_Sign</a:t>
            </a:r>
            <a:r>
              <a:rPr lang="en-GB" dirty="0"/>
              <a:t>, </a:t>
            </a:r>
            <a:r>
              <a:rPr lang="en-GB" dirty="0" err="1"/>
              <a:t>C_Verify</a:t>
            </a:r>
            <a:r>
              <a:rPr lang="en-GB" dirty="0"/>
              <a:t>, </a:t>
            </a:r>
            <a:r>
              <a:rPr lang="en-GB" dirty="0" err="1"/>
              <a:t>C_VerifyRecover</a:t>
            </a:r>
            <a:r>
              <a:rPr lang="en-GB" dirty="0"/>
              <a:t>, </a:t>
            </a:r>
            <a:r>
              <a:rPr lang="en-GB" dirty="0" err="1"/>
              <a:t>C_GenerateKey</a:t>
            </a:r>
            <a:r>
              <a:rPr lang="en-GB" dirty="0"/>
              <a:t>, </a:t>
            </a:r>
            <a:r>
              <a:rPr lang="en-GB" dirty="0" err="1"/>
              <a:t>C_GenerateKeyPair</a:t>
            </a:r>
            <a:r>
              <a:rPr lang="en-GB" dirty="0"/>
              <a:t>, </a:t>
            </a:r>
            <a:r>
              <a:rPr lang="en-GB" dirty="0" err="1"/>
              <a:t>C_WrapKey</a:t>
            </a:r>
            <a:r>
              <a:rPr lang="en-GB" dirty="0"/>
              <a:t>, </a:t>
            </a:r>
            <a:r>
              <a:rPr lang="en-GB" dirty="0" err="1"/>
              <a:t>C_UnwrapKey</a:t>
            </a:r>
            <a:r>
              <a:rPr lang="en-GB" dirty="0"/>
              <a:t>, </a:t>
            </a:r>
            <a:r>
              <a:rPr lang="en-GB" dirty="0" err="1"/>
              <a:t>C_DeriveKey</a:t>
            </a:r>
            <a:r>
              <a:rPr lang="en-GB" dirty="0"/>
              <a:t>, </a:t>
            </a:r>
            <a:r>
              <a:rPr lang="en-GB" dirty="0" err="1"/>
              <a:t>C_SeedRandom</a:t>
            </a:r>
            <a:r>
              <a:rPr lang="en-GB" dirty="0"/>
              <a:t>, </a:t>
            </a:r>
            <a:r>
              <a:rPr lang="en-GB" dirty="0" err="1"/>
              <a:t>C_GenerateRandom</a:t>
            </a:r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PKCS#11 - conclusions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support in existing applications</a:t>
            </a:r>
          </a:p>
          <a:p>
            <a:r>
              <a:rPr lang="en-GB" dirty="0"/>
              <a:t>Low-level API</a:t>
            </a:r>
          </a:p>
          <a:p>
            <a:r>
              <a:rPr lang="en-GB" dirty="0"/>
              <a:t>Difficult to start with</a:t>
            </a:r>
          </a:p>
          <a:p>
            <a:r>
              <a:rPr lang="en-GB" dirty="0"/>
              <a:t>Requires proprietary library by token manufacturer</a:t>
            </a:r>
          </a:p>
          <a:p>
            <a:r>
              <a:rPr lang="en-GB" dirty="0"/>
              <a:t>Complex standard with vague specification =&gt; security problems</a:t>
            </a:r>
          </a:p>
          <a:p>
            <a:pPr lvl="1"/>
            <a:r>
              <a:rPr lang="en-GB" dirty="0"/>
              <a:t>Hard to implement properly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204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with HSM (without HSM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SoftHSM</a:t>
            </a:r>
            <a:endParaRPr lang="en-US" dirty="0"/>
          </a:p>
          <a:p>
            <a:pPr lvl="1"/>
            <a:r>
              <a:rPr lang="en-US" dirty="0"/>
              <a:t>Software-only HSM</a:t>
            </a:r>
          </a:p>
          <a:p>
            <a:pPr lvl="1"/>
            <a:r>
              <a:rPr lang="en-US" dirty="0"/>
              <a:t>Open-source implementation of cryptographic store</a:t>
            </a:r>
          </a:p>
          <a:p>
            <a:pPr lvl="1"/>
            <a:r>
              <a:rPr lang="en-GB" dirty="0" err="1"/>
              <a:t>Botan</a:t>
            </a:r>
            <a:r>
              <a:rPr lang="en-GB" dirty="0"/>
              <a:t> library for cryptographic operations</a:t>
            </a:r>
          </a:p>
          <a:p>
            <a:pPr lvl="1"/>
            <a:r>
              <a:rPr lang="cs-CZ" dirty="0">
                <a:hlinkClick r:id="rId2"/>
              </a:rPr>
              <a:t>https://www.opendnssec.org/softhsm/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https://github.com/disig/SoftHSM2-for-Windows</a:t>
            </a:r>
            <a:endParaRPr lang="en-US" dirty="0"/>
          </a:p>
          <a:p>
            <a:r>
              <a:rPr lang="en-US" dirty="0" err="1"/>
              <a:t>Utimaco</a:t>
            </a:r>
            <a:r>
              <a:rPr lang="en-US" dirty="0"/>
              <a:t> HSM simulator</a:t>
            </a:r>
          </a:p>
          <a:p>
            <a:pPr lvl="1"/>
            <a:r>
              <a:rPr lang="en-US" dirty="0">
                <a:hlinkClick r:id="rId4"/>
              </a:rPr>
              <a:t>https://hsm.utimaco.com/download/</a:t>
            </a:r>
            <a:endParaRPr lang="en-US" dirty="0"/>
          </a:p>
          <a:p>
            <a:pPr lvl="1"/>
            <a:r>
              <a:rPr lang="en-US" dirty="0"/>
              <a:t>Simulator of physical HSM (with PKCS#11 and other interfaces)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pic>
        <p:nvPicPr>
          <p:cNvPr id="1026" name="Picture 2" descr="D:\Documents\Obrazky\SoftHS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3" y="1700808"/>
            <a:ext cx="2398911" cy="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Cryptography API: Next Generation (CNG API)</a:t>
            </a:r>
          </a:p>
          <a:p>
            <a:r>
              <a:rPr lang="en-US" dirty="0"/>
              <a:t>Long-term replacement for CryptoAPI</a:t>
            </a:r>
          </a:p>
          <a:p>
            <a:r>
              <a:rPr lang="en-US" dirty="0"/>
              <a:t>CNG API</a:t>
            </a:r>
          </a:p>
          <a:p>
            <a:pPr lvl="1"/>
            <a:r>
              <a:rPr lang="en-US" dirty="0"/>
              <a:t>Cryptographic Primitives</a:t>
            </a:r>
          </a:p>
          <a:p>
            <a:pPr lvl="1"/>
            <a:r>
              <a:rPr lang="en-US" dirty="0"/>
              <a:t>Key Storage and Retrieval</a:t>
            </a:r>
          </a:p>
          <a:p>
            <a:pPr lvl="1"/>
            <a:r>
              <a:rPr lang="en-US" dirty="0"/>
              <a:t>Key Import and Export</a:t>
            </a:r>
          </a:p>
          <a:p>
            <a:pPr lvl="1"/>
            <a:r>
              <a:rPr lang="en-US" dirty="0"/>
              <a:t>Data Protection API: Next Generation (CNG DPAPI)</a:t>
            </a:r>
          </a:p>
          <a:p>
            <a:r>
              <a:rPr lang="cs-CZ" sz="2400" dirty="0">
                <a:hlinkClick r:id="rId2"/>
              </a:rPr>
              <a:t>http://msdn.microsoft.com/en-us/library/windows/desktop/aa376210%28v=vs.85%29.aspx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679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Service Providers (CSP)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framework with API for providers of cryptographic functionality</a:t>
            </a:r>
          </a:p>
          <a:p>
            <a:pPr lvl="1"/>
            <a:r>
              <a:rPr lang="en-US" dirty="0"/>
              <a:t>E.g., implementation of RSA</a:t>
            </a:r>
          </a:p>
          <a:p>
            <a:pPr lvl="1"/>
            <a:r>
              <a:rPr lang="en-US" dirty="0"/>
              <a:t>Different underlying storage (software vs. hardware-based) </a:t>
            </a:r>
          </a:p>
          <a:p>
            <a:r>
              <a:rPr lang="en-US" dirty="0"/>
              <a:t>Allows for runtime selection	</a:t>
            </a:r>
          </a:p>
          <a:p>
            <a:pPr lvl="1"/>
            <a:r>
              <a:rPr lang="en-US" dirty="0"/>
              <a:t>Connect to target provider (usually identification string)</a:t>
            </a:r>
          </a:p>
          <a:p>
            <a:pPr lvl="1"/>
            <a:r>
              <a:rPr lang="en-US" dirty="0"/>
              <a:t>E.g., “</a:t>
            </a:r>
            <a:r>
              <a:rPr lang="en-GB" dirty="0"/>
              <a:t>Microsoft Base Cryptographic Provider v1.0”</a:t>
            </a:r>
            <a:endParaRPr lang="en-US" dirty="0"/>
          </a:p>
          <a:p>
            <a:r>
              <a:rPr lang="en-US" dirty="0"/>
              <a:t>Microsoft CSPs</a:t>
            </a:r>
          </a:p>
          <a:p>
            <a:pPr lvl="1"/>
            <a:r>
              <a:rPr lang="cs-CZ" sz="2000" dirty="0">
                <a:hlinkClick r:id="rId2"/>
              </a:rPr>
              <a:t>http://msdn.microsoft.com/en-us/library/windows/desktop/aa386983%28v=vs.85%29.aspx</a:t>
            </a:r>
            <a:endParaRPr lang="en-US" sz="2000" dirty="0"/>
          </a:p>
          <a:p>
            <a:r>
              <a:rPr lang="en-US" sz="2400" dirty="0"/>
              <a:t>Java CSPs (JCE)…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6469868" y="4299604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HSM forms possible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6229002" cy="4149725"/>
          </a:xfrm>
        </p:spPr>
        <p:txBody>
          <a:bodyPr/>
          <a:lstStyle/>
          <a:p>
            <a:r>
              <a:rPr lang="en-GB" dirty="0"/>
              <a:t>Stand-alone Ethernet boxes (1U/2U)</a:t>
            </a:r>
          </a:p>
          <a:p>
            <a:r>
              <a:rPr lang="en-GB" dirty="0"/>
              <a:t>PCI cards</a:t>
            </a:r>
          </a:p>
          <a:p>
            <a:r>
              <a:rPr lang="en-GB" dirty="0"/>
              <a:t>Serial/USB tokens</a:t>
            </a:r>
          </a:p>
          <a:p>
            <a:r>
              <a:rPr lang="en-GB" dirty="0" err="1"/>
              <a:t>SmartCards</a:t>
            </a:r>
            <a:r>
              <a:rPr lang="en-GB" dirty="0"/>
              <a:t>, TPMs…</a:t>
            </a:r>
          </a:p>
          <a:p>
            <a:r>
              <a:rPr lang="en-GB" i="1" dirty="0"/>
              <a:t>Note: we will focus on more powerful devices (smart cards already covered)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6444208" y="679881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6444208" y="2498139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6106" y="6289575"/>
            <a:ext cx="860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https://www.thales-esecurity.com/products-and-services/products-and-services/hardware-security-modules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1406F9B-0B34-4EA6-9F79-0C376ADA9F19}"/>
              </a:ext>
            </a:extLst>
          </p:cNvPr>
          <p:cNvGrpSpPr/>
          <p:nvPr/>
        </p:nvGrpSpPr>
        <p:grpSpPr>
          <a:xfrm>
            <a:off x="7713332" y="5299598"/>
            <a:ext cx="1375007" cy="1032148"/>
            <a:chOff x="5709022" y="5137622"/>
            <a:chExt cx="1375007" cy="103214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70E7D7C-D274-40BD-BA2F-B8BD88F97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022" y="5137622"/>
              <a:ext cx="1375007" cy="10321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21B6CD0B-625B-4643-A233-059677EBC300}"/>
                </a:ext>
              </a:extLst>
            </p:cNvPr>
            <p:cNvSpPr txBox="1"/>
            <p:nvPr/>
          </p:nvSpPr>
          <p:spPr>
            <a:xfrm rot="16200000">
              <a:off x="5424414" y="5497786"/>
              <a:ext cx="961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/>
                <a:t>YubiHSM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80728"/>
            <a:ext cx="2477777" cy="22417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Authentication Program (CAP)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Usage of chip-based banking card for additional operations</a:t>
            </a:r>
          </a:p>
          <a:p>
            <a:r>
              <a:rPr lang="en-US" sz="2400" dirty="0"/>
              <a:t>Designed for backward compatibility</a:t>
            </a:r>
          </a:p>
          <a:p>
            <a:pPr lvl="1"/>
            <a:r>
              <a:rPr lang="en-US" sz="2000" dirty="0"/>
              <a:t>existing cards can be used</a:t>
            </a:r>
          </a:p>
          <a:p>
            <a:pPr lvl="1"/>
            <a:r>
              <a:rPr lang="en-US" sz="2000" dirty="0"/>
              <a:t>Separate on-card applet is preferred, but not required </a:t>
            </a:r>
          </a:p>
          <a:p>
            <a:r>
              <a:rPr lang="en-US" sz="2400" dirty="0"/>
              <a:t>Designed by MasterCard as EMV-CAP</a:t>
            </a:r>
          </a:p>
          <a:p>
            <a:pPr lvl="1"/>
            <a:r>
              <a:rPr lang="cs-CZ" sz="2000" dirty="0">
                <a:hlinkClick r:id="rId3"/>
              </a:rPr>
              <a:t>https://en.wikipedia.org/wiki/Chip_Authentication_Program</a:t>
            </a:r>
            <a:endParaRPr lang="en-US" sz="2000" dirty="0"/>
          </a:p>
          <a:p>
            <a:pPr lvl="1"/>
            <a:r>
              <a:rPr lang="en-US" sz="2000" dirty="0"/>
              <a:t>Adopted by Visa as Dynamic Passcode Authentication (DPA)</a:t>
            </a:r>
          </a:p>
          <a:p>
            <a:r>
              <a:rPr lang="en-US" sz="2400" dirty="0"/>
              <a:t>Hardware CAP readers available</a:t>
            </a:r>
          </a:p>
          <a:p>
            <a:r>
              <a:rPr lang="en-US" sz="2400" dirty="0"/>
              <a:t>Python software implementation</a:t>
            </a:r>
          </a:p>
          <a:p>
            <a:pPr lvl="1"/>
            <a:r>
              <a:rPr lang="en-US" sz="2000" dirty="0">
                <a:hlinkClick r:id="rId4"/>
              </a:rPr>
              <a:t>http://sites.uclouvain.be/EMV-CAP/Application/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8493" b="16401"/>
          <a:stretch/>
        </p:blipFill>
        <p:spPr>
          <a:xfrm>
            <a:off x="7236296" y="4914441"/>
            <a:ext cx="1728192" cy="16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supported 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operations</a:t>
            </a:r>
          </a:p>
          <a:p>
            <a:pPr lvl="1"/>
            <a:r>
              <a:rPr lang="en-US" dirty="0"/>
              <a:t>Code/identify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Sign</a:t>
            </a:r>
          </a:p>
          <a:p>
            <a:r>
              <a:rPr lang="en-US" dirty="0"/>
              <a:t>Variants:</a:t>
            </a:r>
          </a:p>
          <a:p>
            <a:pPr lvl="1"/>
            <a:r>
              <a:rPr lang="en-US" dirty="0"/>
              <a:t>Mode 1: amount included in computed cryptogram</a:t>
            </a:r>
          </a:p>
          <a:p>
            <a:pPr lvl="1"/>
            <a:r>
              <a:rPr lang="en-US" dirty="0"/>
              <a:t>Mode 2: no amount, used for logging into system</a:t>
            </a:r>
          </a:p>
          <a:p>
            <a:pPr lvl="1"/>
            <a:r>
              <a:rPr lang="en-US" dirty="0"/>
              <a:t>Mode 2 + TDS</a:t>
            </a:r>
          </a:p>
          <a:p>
            <a:pPr lvl="2"/>
            <a:r>
              <a:rPr lang="en-US" dirty="0"/>
              <a:t>With transaction data signing</a:t>
            </a:r>
          </a:p>
          <a:p>
            <a:pPr lvl="2"/>
            <a:r>
              <a:rPr lang="en-US" dirty="0"/>
              <a:t>Multiple data fields of the transaction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5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Custom API pro/cons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3200" dirty="0"/>
              <a:t>Is design of own API better idea?</a:t>
            </a:r>
          </a:p>
          <a:p>
            <a:r>
              <a:rPr lang="en-GB" altLang="cs-CZ" sz="3200" dirty="0"/>
              <a:t>Pros:</a:t>
            </a:r>
          </a:p>
          <a:p>
            <a:pPr lvl="1"/>
            <a:r>
              <a:rPr lang="en-GB" altLang="cs-CZ" dirty="0"/>
              <a:t>derive </a:t>
            </a:r>
            <a:r>
              <a:rPr lang="en-GB" altLang="cs-CZ" dirty="0" err="1"/>
              <a:t>api</a:t>
            </a:r>
            <a:r>
              <a:rPr lang="en-GB" altLang="cs-CZ" dirty="0"/>
              <a:t> in line with use</a:t>
            </a:r>
          </a:p>
          <a:p>
            <a:pPr lvl="1"/>
            <a:r>
              <a:rPr lang="en-GB" altLang="cs-CZ" dirty="0"/>
              <a:t>focused </a:t>
            </a:r>
            <a:r>
              <a:rPr lang="en-GB" altLang="cs-CZ" dirty="0" err="1"/>
              <a:t>api</a:t>
            </a:r>
            <a:r>
              <a:rPr lang="en-GB" altLang="cs-CZ" dirty="0"/>
              <a:t>, no overhead</a:t>
            </a:r>
          </a:p>
          <a:p>
            <a:pPr lvl="1"/>
            <a:r>
              <a:rPr lang="en-GB" altLang="cs-CZ" dirty="0"/>
              <a:t>highly efficient implementation</a:t>
            </a:r>
          </a:p>
          <a:p>
            <a:r>
              <a:rPr lang="en-GB" altLang="cs-CZ" sz="3200" dirty="0"/>
              <a:t>Cons:</a:t>
            </a:r>
          </a:p>
          <a:p>
            <a:pPr lvl="1"/>
            <a:r>
              <a:rPr lang="en-GB" altLang="cs-CZ" dirty="0"/>
              <a:t>security holes by design</a:t>
            </a:r>
          </a:p>
          <a:p>
            <a:pPr lvl="1"/>
            <a:r>
              <a:rPr lang="en-GB" altLang="cs-CZ" dirty="0"/>
              <a:t>high effort</a:t>
            </a:r>
          </a:p>
          <a:p>
            <a:pPr lvl="1"/>
            <a:r>
              <a:rPr lang="en-GB" altLang="cs-CZ" dirty="0"/>
              <a:t>lost certification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API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043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77000"/>
            <a:ext cx="6192837" cy="476250"/>
          </a:xfrm>
          <a:prstGeom prst="rect">
            <a:avLst/>
          </a:prstGeom>
        </p:spPr>
        <p:txBody>
          <a:bodyPr/>
          <a:lstStyle/>
          <a:p>
            <a:r>
              <a:rPr lang="en-GB" altLang="cs-CZ"/>
              <a:t>| PV204: Hardware Security Modules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Attacks against PKCS#11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dirty="0"/>
              <a:t>Lack of policy for function calls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functions are too “low-level”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sensitive objects can be manipulated directly 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Key binding attack (</a:t>
            </a:r>
            <a:r>
              <a:rPr lang="en-US" altLang="cs-CZ" sz="2400" dirty="0" err="1"/>
              <a:t>C_WrapKey</a:t>
            </a:r>
            <a:r>
              <a:rPr lang="en-US" altLang="cs-CZ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target key with double length is exported from SC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encrypted by unknown master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attacker divide key into two parts and import them as wrapped key for ECB mode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perform brute-force search on each half separately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Missing authentication of wrapped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 attacker can create its own wrapping key 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and ask for export of unknown key under his own wrapping key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Export of longer keys under shorter, …</a:t>
            </a:r>
          </a:p>
        </p:txBody>
      </p:sp>
    </p:spTree>
    <p:extLst>
      <p:ext uri="{BB962C8B-B14F-4D97-AF65-F5344CB8AC3E}">
        <p14:creationId xmlns:p14="http://schemas.microsoft.com/office/powerpoint/2010/main" val="33133180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RSA padding oracle attack</a:t>
            </a:r>
            <a:endParaRPr lang="en-GB" altLang="cs-CZ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Allows to recover content of encrypted message even when key is unknown</a:t>
            </a:r>
          </a:p>
          <a:p>
            <a:r>
              <a:rPr lang="en-US" altLang="cs-CZ" sz="2400" dirty="0"/>
              <a:t>Based on 1 bit leakage from correct/incorrect padding</a:t>
            </a:r>
          </a:p>
          <a:p>
            <a:pPr lvl="1"/>
            <a:r>
              <a:rPr lang="en-US" altLang="cs-CZ" sz="2000" dirty="0"/>
              <a:t>Error status returned by device</a:t>
            </a:r>
          </a:p>
          <a:p>
            <a:r>
              <a:rPr lang="en-US" altLang="cs-CZ" sz="2400" dirty="0"/>
              <a:t>(cycle) mess with encrypted message, send to card, inspect error</a:t>
            </a:r>
          </a:p>
          <a:p>
            <a:r>
              <a:rPr lang="en-US" altLang="cs-CZ" sz="2400" dirty="0"/>
              <a:t>30 minutes with HSM, hours/days with smart card</a:t>
            </a:r>
          </a:p>
          <a:p>
            <a:r>
              <a:rPr lang="en-GB" altLang="cs-CZ" sz="2400" dirty="0"/>
              <a:t>See more at </a:t>
            </a:r>
          </a:p>
          <a:p>
            <a:pPr lvl="1"/>
            <a:r>
              <a:rPr lang="en-GB" altLang="cs-CZ" sz="2000" dirty="0">
                <a:hlinkClick r:id="rId2"/>
              </a:rPr>
              <a:t>http://secgroup.dais.unive.it/wp-content/uploads/2012/11/Practical-Padding-Oracle-Attacks-on-RSA.html</a:t>
            </a:r>
            <a:endParaRPr lang="en-GB" altLang="cs-CZ" sz="2000" dirty="0"/>
          </a:p>
          <a:p>
            <a:pPr lvl="1"/>
            <a:endParaRPr lang="en-GB" altLang="cs-CZ" sz="2000" dirty="0"/>
          </a:p>
          <a:p>
            <a:endParaRPr lang="en-US" altLang="cs-CZ" sz="2400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00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Tookan tool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verification with real device model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cs-CZ" sz="2400" dirty="0">
                <a:sym typeface="Wingdings" pitchFamily="2" charset="2"/>
                <a:hlinkClick r:id="rId3"/>
              </a:rPr>
              <a:t>http://secgroup.dais.unive.it/projects/tookan/</a:t>
            </a:r>
            <a:endParaRPr lang="en-US" altLang="cs-CZ" sz="2400" dirty="0">
              <a:sym typeface="Wingdings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8" y="4365104"/>
            <a:ext cx="8959535" cy="2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39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Hardware Security Module is device build for security and performance of cryptographic operations</a:t>
            </a:r>
          </a:p>
          <a:p>
            <a:r>
              <a:rPr lang="en-GB" dirty="0"/>
              <a:t>Security certifications (but be aware of limits)</a:t>
            </a:r>
          </a:p>
          <a:p>
            <a:r>
              <a:rPr lang="en-GB" dirty="0"/>
              <a:t>Initially mostly for banking sector</a:t>
            </a:r>
          </a:p>
          <a:p>
            <a:pPr lvl="1"/>
            <a:r>
              <a:rPr lang="en-GB" dirty="0"/>
              <a:t>Now more widespread (TLS, key management..)</a:t>
            </a:r>
          </a:p>
          <a:p>
            <a:r>
              <a:rPr lang="en-GB" dirty="0"/>
              <a:t>Diverse APIs, potential logical attacks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602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details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0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functions</a:t>
            </a:r>
          </a:p>
          <a:p>
            <a:pPr lvl="1"/>
            <a:r>
              <a:rPr lang="en-US" dirty="0"/>
              <a:t>Generate functions (generate new key)</a:t>
            </a:r>
          </a:p>
          <a:p>
            <a:pPr lvl="1"/>
            <a:r>
              <a:rPr lang="en-US" dirty="0"/>
              <a:t>Load functions (import key, plain/wrapped by other key)</a:t>
            </a:r>
          </a:p>
          <a:p>
            <a:pPr lvl="1"/>
            <a:r>
              <a:rPr lang="en-US" dirty="0"/>
              <a:t>Use key functions (various cryptographic algorithms)</a:t>
            </a:r>
          </a:p>
          <a:p>
            <a:pPr lvl="1"/>
            <a:r>
              <a:rPr lang="en-US" dirty="0"/>
              <a:t>Export key functions (wrapping)</a:t>
            </a:r>
          </a:p>
          <a:p>
            <a:pPr lvl="1"/>
            <a:r>
              <a:rPr lang="en-US" dirty="0"/>
              <a:t>Access control functions (public, login user, login admin)</a:t>
            </a:r>
          </a:p>
          <a:p>
            <a:pPr lvl="1"/>
            <a:r>
              <a:rPr lang="en-US" dirty="0"/>
              <a:t>Destroy secrets functions</a:t>
            </a:r>
          </a:p>
          <a:p>
            <a:r>
              <a:rPr lang="en-US" dirty="0"/>
              <a:t>Possibility to write custom “plugins”</a:t>
            </a:r>
          </a:p>
          <a:p>
            <a:pPr lvl="1"/>
            <a:r>
              <a:rPr lang="en-US" dirty="0"/>
              <a:t>Custom code running inside HSM</a:t>
            </a:r>
          </a:p>
          <a:p>
            <a:pPr lvl="1"/>
            <a:r>
              <a:rPr lang="en-US" dirty="0"/>
              <a:t>(usually invalidates certification)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Function prototypes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noProof="1"/>
              <a:t>GetProcAddress</a:t>
            </a:r>
            <a:r>
              <a:rPr lang="en-US" altLang="en-US"/>
              <a:t>() returns untyped function pointer</a:t>
            </a:r>
          </a:p>
          <a:p>
            <a:pPr eaLnBrk="1" hangingPunct="1"/>
            <a:r>
              <a:rPr lang="en-US" altLang="en-US"/>
              <a:t>We need to cast this function pointer to known function type</a:t>
            </a:r>
          </a:p>
          <a:p>
            <a:pPr eaLnBrk="1" hangingPunct="1"/>
            <a:r>
              <a:rPr lang="en-US" altLang="en-US"/>
              <a:t>Function types for PKCS#11 are in pkcs11_ft.h</a:t>
            </a:r>
          </a:p>
        </p:txBody>
      </p:sp>
      <p:sp>
        <p:nvSpPr>
          <p:cNvPr id="1113092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5546725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7F"/>
                </a:solidFill>
                <a:latin typeface="Verdana" pitchFamily="34" charset="0"/>
              </a:rPr>
              <a:t>typedef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CK_ENTRY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FT_C_Encrypt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)(</a:t>
            </a:r>
            <a:endParaRPr lang="en-US" altLang="en-US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CK_SESSION_HANDLE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ulDataLen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pEncryptedData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pulEncryptedDataLen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6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PKCS#11: Load and </a:t>
            </a:r>
            <a:r>
              <a:rPr lang="en-US" altLang="en-US" dirty="0" err="1"/>
              <a:t>init</a:t>
            </a:r>
            <a:r>
              <a:rPr lang="en-US" altLang="en-US" dirty="0"/>
              <a:t> library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4800" y="1816100"/>
            <a:ext cx="8693150" cy="435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LoadAndInitLibrary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"C_Initialize"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135095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Finalize and unload library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768475"/>
            <a:ext cx="7931150" cy="371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FinalizeAndCloseLibrary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UNINITIALIZE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"C_Finalize"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FreeLibrary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848364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List tokens in system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Slots in system are equivalent to readers</a:t>
            </a:r>
          </a:p>
          <a:p>
            <a:pPr lvl="1" eaLnBrk="1" hangingPunct="1"/>
            <a:r>
              <a:rPr lang="en-US" altLang="en-US" noProof="1"/>
              <a:t>C_GetSlotList</a:t>
            </a:r>
            <a:endParaRPr lang="en-US" altLang="en-US"/>
          </a:p>
          <a:p>
            <a:pPr lvl="1" eaLnBrk="1" hangingPunct="1"/>
            <a:r>
              <a:rPr lang="en-US" altLang="en-US" noProof="1"/>
              <a:t>C_GetSlotInfo</a:t>
            </a:r>
            <a:endParaRPr lang="en-US" altLang="en-US"/>
          </a:p>
          <a:p>
            <a:pPr eaLnBrk="1" hangingPunct="1"/>
            <a:r>
              <a:rPr lang="en-US" altLang="en-US"/>
              <a:t>Slot can be empty or with inserted token</a:t>
            </a:r>
          </a:p>
          <a:p>
            <a:pPr lvl="1" eaLnBrk="1" hangingPunct="1"/>
            <a:r>
              <a:rPr lang="en-US" altLang="en-US" noProof="1"/>
              <a:t>C_GetTokenInfo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Connect to token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slot with token is found</a:t>
            </a:r>
          </a:p>
          <a:p>
            <a:pPr lvl="1" eaLnBrk="1" hangingPunct="1"/>
            <a:r>
              <a:rPr lang="en-US" altLang="en-US" noProof="1"/>
              <a:t>C_OpenSession</a:t>
            </a:r>
            <a:endParaRPr lang="en-US" altLang="en-US"/>
          </a:p>
          <a:p>
            <a:pPr lvl="1" eaLnBrk="1" hangingPunct="1"/>
            <a:r>
              <a:rPr lang="en-US" altLang="en-US"/>
              <a:t>public session is opened</a:t>
            </a:r>
          </a:p>
          <a:p>
            <a:pPr eaLnBrk="1" hangingPunct="1"/>
            <a:r>
              <a:rPr lang="en-US" altLang="en-US"/>
              <a:t>Switch to private session by inserting PIN</a:t>
            </a:r>
          </a:p>
          <a:p>
            <a:pPr lvl="1" eaLnBrk="1" hangingPunct="1"/>
            <a:r>
              <a:rPr lang="en-US" altLang="en-US" noProof="1"/>
              <a:t>C_Login</a:t>
            </a:r>
            <a:endParaRPr lang="en-US" altLang="en-US"/>
          </a:p>
          <a:p>
            <a:pPr lvl="1" eaLnBrk="1" hangingPunct="1"/>
            <a:r>
              <a:rPr lang="en-US" altLang="en-US"/>
              <a:t>C_Logout</a:t>
            </a:r>
          </a:p>
          <a:p>
            <a:pPr eaLnBrk="1" hangingPunct="1"/>
            <a:r>
              <a:rPr lang="en-US" altLang="en-US" noProof="1"/>
              <a:t>C_CloseAllSessions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arguments lists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Most of the PKCS#11 functions accept parameters as </a:t>
            </a:r>
            <a:r>
              <a:rPr lang="en-US" altLang="en-US" sz="2400" noProof="1"/>
              <a:t>CK_ATTRIBUTE</a:t>
            </a:r>
            <a:r>
              <a:rPr lang="en-US" altLang="en-US" sz="2400"/>
              <a:t>[] array</a:t>
            </a:r>
          </a:p>
          <a:p>
            <a:pPr eaLnBrk="1" hangingPunct="1"/>
            <a:r>
              <a:rPr lang="en-US" altLang="en-US" sz="2400"/>
              <a:t>Every value is encoded in single </a:t>
            </a:r>
            <a:r>
              <a:rPr lang="en-US" altLang="en-US" sz="2400" noProof="1"/>
              <a:t>CK_ATTRIBUTE</a:t>
            </a:r>
            <a:endParaRPr lang="en-US" altLang="en-US" sz="2400"/>
          </a:p>
          <a:p>
            <a:pPr lvl="1" eaLnBrk="1" hangingPunct="1"/>
            <a:r>
              <a:rPr lang="en-US" altLang="en-US" sz="2000" noProof="1"/>
              <a:t>CK_ATTRIBUTE_TYPE type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CK_VOID_PTR       pValue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CK_ULONG          </a:t>
            </a:r>
            <a:r>
              <a:rPr lang="en-US" altLang="en-US" sz="2000"/>
              <a:t>  </a:t>
            </a:r>
            <a:r>
              <a:rPr lang="en-US" altLang="en-US" sz="2000" noProof="1"/>
              <a:t>ulValueLen</a:t>
            </a:r>
            <a:r>
              <a:rPr lang="en-US" altLang="en-US" sz="2000"/>
              <a:t> </a:t>
            </a:r>
            <a:endParaRPr lang="en-US" altLang="en-US" sz="2000" dirty="0"/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717550" y="4191000"/>
            <a:ext cx="7664450" cy="2441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"Test1_public"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//label of data object</a:t>
            </a: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“PV204 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CK_ATTRIBUTE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CKA_TOKEN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CKA_LABEL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CKA_VALUE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CK_VOID_PTR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CKA_PRIVATE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 is NOT private object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itchFamily="34" charset="0"/>
              </a:rPr>
              <a:t>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eaLnBrk="1" hangingPunct="1"/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C_CreateObject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7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Store/search/get data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Data created in public/private part of the token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CKA_PRIVATE attribute </a:t>
            </a:r>
          </a:p>
          <a:p>
            <a:pPr lvl="1" eaLnBrk="1" hangingPunct="1"/>
            <a:r>
              <a:rPr lang="en-US" altLang="en-US" sz="2000" noProof="1"/>
              <a:t>C_CreateObject</a:t>
            </a:r>
            <a:r>
              <a:rPr lang="en-US" altLang="en-US" sz="2000"/>
              <a:t>()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User must be logged when creating/read private objects</a:t>
            </a:r>
          </a:p>
          <a:p>
            <a:pPr eaLnBrk="1" hangingPunct="1"/>
            <a:r>
              <a:rPr lang="en-US" altLang="en-US" sz="2400"/>
              <a:t>You must find target object </a:t>
            </a:r>
          </a:p>
          <a:p>
            <a:pPr lvl="1" eaLnBrk="1" hangingPunct="1"/>
            <a:r>
              <a:rPr lang="en-US" altLang="en-US" sz="2000"/>
              <a:t>attribute template, must be logged when searching private objects</a:t>
            </a:r>
          </a:p>
          <a:p>
            <a:pPr lvl="1" eaLnBrk="1" hangingPunct="1"/>
            <a:r>
              <a:rPr lang="en-US" altLang="en-US" sz="2000" noProof="1"/>
              <a:t>C_FindObjectsInit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C_FindObjectsFinal</a:t>
            </a:r>
            <a:r>
              <a:rPr lang="en-US" altLang="en-US" sz="2000"/>
              <a:t>()</a:t>
            </a:r>
          </a:p>
          <a:p>
            <a:pPr eaLnBrk="1" hangingPunct="1"/>
            <a:r>
              <a:rPr lang="en-US" altLang="en-US" sz="2400"/>
              <a:t>Read data from object</a:t>
            </a:r>
          </a:p>
          <a:p>
            <a:pPr lvl="1" eaLnBrk="1" hangingPunct="1"/>
            <a:r>
              <a:rPr lang="en-US" altLang="en-US" sz="2000" noProof="1"/>
              <a:t>C_GetAttributeValue</a:t>
            </a:r>
            <a:r>
              <a:rPr lang="en-US" altLang="en-US" sz="200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159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13061</TotalTime>
  <Words>5516</Words>
  <Application>Microsoft Office PowerPoint</Application>
  <PresentationFormat>Předvádění na obrazovce (4:3)</PresentationFormat>
  <Paragraphs>871</Paragraphs>
  <Slides>96</Slides>
  <Notes>9</Notes>
  <HiddenSlides>27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5" baseType="lpstr">
      <vt:lpstr>SimSun</vt:lpstr>
      <vt:lpstr>Arial</vt:lpstr>
      <vt:lpstr>Calibri</vt:lpstr>
      <vt:lpstr>Comic Sans MS</vt:lpstr>
      <vt:lpstr>Courier New</vt:lpstr>
      <vt:lpstr>Symbol</vt:lpstr>
      <vt:lpstr>Verdana</vt:lpstr>
      <vt:lpstr>Wingdings</vt:lpstr>
      <vt:lpstr>Motiv systému Office</vt:lpstr>
      <vt:lpstr>PV204 Security technologies</vt:lpstr>
      <vt:lpstr>Overview</vt:lpstr>
      <vt:lpstr>Prezentace aplikace PowerPoint</vt:lpstr>
      <vt:lpstr>Hardware Security Module</vt:lpstr>
      <vt:lpstr>Hardware Security Module - definition</vt:lpstr>
      <vt:lpstr>Smart cards      HSMs</vt:lpstr>
      <vt:lpstr>Typical use-cases for HSMs</vt:lpstr>
      <vt:lpstr>Many HSM forms possible</vt:lpstr>
      <vt:lpstr>Hardware Security Module - specification</vt:lpstr>
      <vt:lpstr>Hardware Security Module - protection</vt:lpstr>
      <vt:lpstr>HSM – tamper security</vt:lpstr>
      <vt:lpstr>HSM – logical security</vt:lpstr>
      <vt:lpstr>Certifications</vt:lpstr>
      <vt:lpstr>Certifications: FIPS140-2,CC EAL,PCI HSM</vt:lpstr>
      <vt:lpstr>Certifications: NIST FIPS 140-2</vt:lpstr>
      <vt:lpstr>Certifications: NIST FIPS 140-2 (cont.)</vt:lpstr>
      <vt:lpstr>NIST FIPS 140-2 and RNG</vt:lpstr>
      <vt:lpstr>“Random” FIPS 140-2 example</vt:lpstr>
      <vt:lpstr>Certifications: Common Criteria EAL 4-5+</vt:lpstr>
      <vt:lpstr>Certifications: Common Criteria EAL 4-5+</vt:lpstr>
      <vt:lpstr>Certifications: PCI HSM version 1,2</vt:lpstr>
      <vt:lpstr>Cost of certification</vt:lpstr>
      <vt:lpstr>Cost of CC EAL (US GAO, 2006)</vt:lpstr>
      <vt:lpstr>Be aware what is actually certified</vt:lpstr>
      <vt:lpstr>How is certified product used?</vt:lpstr>
      <vt:lpstr>HSM performance</vt:lpstr>
      <vt:lpstr>HSM – performance I.</vt:lpstr>
      <vt:lpstr>HSM – performance II.</vt:lpstr>
      <vt:lpstr>Recent update (Feb 2018)</vt:lpstr>
      <vt:lpstr>HSM - load balancing, failover</vt:lpstr>
      <vt:lpstr>Steps of crypto operation</vt:lpstr>
      <vt:lpstr>Steps of cryptographic operation</vt:lpstr>
      <vt:lpstr>S1: One user, few keys</vt:lpstr>
      <vt:lpstr>S2: One user, many keys</vt:lpstr>
      <vt:lpstr>S3: Few users, few keys</vt:lpstr>
      <vt:lpstr>S4: Few users, many keys </vt:lpstr>
      <vt:lpstr>S5: Many users, many keys </vt:lpstr>
      <vt:lpstr>HSM in cloud</vt:lpstr>
      <vt:lpstr>Security topics in cloud environment</vt:lpstr>
      <vt:lpstr>Use case: Microsoft Azure KeyVault</vt:lpstr>
      <vt:lpstr>Microsoft Azure KeyVault</vt:lpstr>
      <vt:lpstr>Use case: AWS Key Management Service</vt:lpstr>
      <vt:lpstr>Usage scenario: envelope encryption</vt:lpstr>
      <vt:lpstr>Prezentace aplikace PowerPoint</vt:lpstr>
      <vt:lpstr>Who is trusted?</vt:lpstr>
      <vt:lpstr>Use case: Amazon AWS CloudHSM </vt:lpstr>
      <vt:lpstr>Use case: Amazon AWS CloudHSM </vt:lpstr>
      <vt:lpstr>Cryptography as a service</vt:lpstr>
      <vt:lpstr>Offloading security operations…</vt:lpstr>
      <vt:lpstr>… into secured environment Cryptography as a Service (CaaS)</vt:lpstr>
      <vt:lpstr>Different levels of trust</vt:lpstr>
      <vt:lpstr>Requirements – client view</vt:lpstr>
      <vt:lpstr>Requirements – CaaS provider view</vt:lpstr>
      <vt:lpstr>Hardware options for CaaS</vt:lpstr>
      <vt:lpstr>CaaS - implementation issues</vt:lpstr>
      <vt:lpstr>Secure parallel multi-processor</vt:lpstr>
      <vt:lpstr>HSM from smartcards</vt:lpstr>
      <vt:lpstr>Prezentace aplikace PowerPoint</vt:lpstr>
      <vt:lpstr>Prezentace aplikace PowerPoint</vt:lpstr>
      <vt:lpstr>Prezentace aplikace PowerPoint</vt:lpstr>
      <vt:lpstr>Some development issues</vt:lpstr>
      <vt:lpstr>Some development issues</vt:lpstr>
      <vt:lpstr>Not just “send and encrypt fast”</vt:lpstr>
      <vt:lpstr>Single point of failure</vt:lpstr>
      <vt:lpstr>Motivation: Single point of failure</vt:lpstr>
      <vt:lpstr>Secure multiparty signature</vt:lpstr>
      <vt:lpstr>Try it!</vt:lpstr>
      <vt:lpstr>HSM Security API</vt:lpstr>
      <vt:lpstr>Application Programming Interfaces (API)</vt:lpstr>
      <vt:lpstr>PKCS#11, (PKCS#15), ISO/IEC 7816-15</vt:lpstr>
      <vt:lpstr>PKCS#15 (https://github.com/OpenSC)</vt:lpstr>
      <vt:lpstr>PKCS#11</vt:lpstr>
      <vt:lpstr>PKCS#11 library</vt:lpstr>
      <vt:lpstr>PKCS#11: role model</vt:lpstr>
      <vt:lpstr>PKCS#11: Cryptographic functionality</vt:lpstr>
      <vt:lpstr>PKCS#11 - conclusions </vt:lpstr>
      <vt:lpstr>Play with HSM (without HSM )</vt:lpstr>
      <vt:lpstr>Microsoft CNG</vt:lpstr>
      <vt:lpstr>Cryptographic Service Providers (CSP)</vt:lpstr>
      <vt:lpstr>Chip Authentication Program (CAP)</vt:lpstr>
      <vt:lpstr>CAP – supported commands</vt:lpstr>
      <vt:lpstr>Custom API pro/cons</vt:lpstr>
      <vt:lpstr>Attacks against API</vt:lpstr>
      <vt:lpstr>Attacks against PKCS#11</vt:lpstr>
      <vt:lpstr>RSA padding oracle attack</vt:lpstr>
      <vt:lpstr>Tookan tool</vt:lpstr>
      <vt:lpstr>Conclusions</vt:lpstr>
      <vt:lpstr>Prezentace aplikace PowerPoint</vt:lpstr>
      <vt:lpstr>PKCS#11 details</vt:lpstr>
      <vt:lpstr>PKCS#11: Function prototypes</vt:lpstr>
      <vt:lpstr>PKCS#11: Load and init library</vt:lpstr>
      <vt:lpstr>PKCS#11: Finalize and unload library</vt:lpstr>
      <vt:lpstr>PKCS#11: List tokens in system</vt:lpstr>
      <vt:lpstr>PKCS#11: Connect to token</vt:lpstr>
      <vt:lpstr>PKCS#11: arguments lists</vt:lpstr>
      <vt:lpstr>PKCS#11: Store/search/get data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3694</cp:revision>
  <cp:lastPrinted>2016-03-30T20:51:08Z</cp:lastPrinted>
  <dcterms:created xsi:type="dcterms:W3CDTF">2012-06-27T07:21:19Z</dcterms:created>
  <dcterms:modified xsi:type="dcterms:W3CDTF">2018-03-26T09:49:54Z</dcterms:modified>
</cp:coreProperties>
</file>