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61" r:id="rId2"/>
    <p:sldId id="921" r:id="rId3"/>
    <p:sldId id="828" r:id="rId4"/>
    <p:sldId id="826" r:id="rId5"/>
    <p:sldId id="827" r:id="rId6"/>
    <p:sldId id="876" r:id="rId7"/>
    <p:sldId id="947" r:id="rId8"/>
    <p:sldId id="834" r:id="rId9"/>
    <p:sldId id="833" r:id="rId10"/>
    <p:sldId id="884" r:id="rId11"/>
    <p:sldId id="835" r:id="rId12"/>
    <p:sldId id="836" r:id="rId13"/>
    <p:sldId id="838" r:id="rId14"/>
    <p:sldId id="891" r:id="rId15"/>
    <p:sldId id="842" r:id="rId16"/>
    <p:sldId id="843" r:id="rId17"/>
    <p:sldId id="844" r:id="rId18"/>
    <p:sldId id="885" r:id="rId19"/>
    <p:sldId id="886" r:id="rId20"/>
    <p:sldId id="877" r:id="rId21"/>
    <p:sldId id="878" r:id="rId22"/>
    <p:sldId id="879" r:id="rId23"/>
    <p:sldId id="881" r:id="rId24"/>
    <p:sldId id="847" r:id="rId25"/>
    <p:sldId id="849" r:id="rId26"/>
    <p:sldId id="882" r:id="rId27"/>
    <p:sldId id="872" r:id="rId28"/>
    <p:sldId id="871" r:id="rId29"/>
    <p:sldId id="861" r:id="rId30"/>
    <p:sldId id="892" r:id="rId31"/>
    <p:sldId id="949" r:id="rId32"/>
    <p:sldId id="694" r:id="rId33"/>
    <p:sldId id="865" r:id="rId34"/>
    <p:sldId id="695" r:id="rId35"/>
    <p:sldId id="665" r:id="rId36"/>
    <p:sldId id="866" r:id="rId37"/>
    <p:sldId id="867" r:id="rId38"/>
    <p:sldId id="898" r:id="rId39"/>
    <p:sldId id="899" r:id="rId40"/>
    <p:sldId id="900" r:id="rId41"/>
    <p:sldId id="901" r:id="rId42"/>
    <p:sldId id="903" r:id="rId43"/>
    <p:sldId id="907" r:id="rId44"/>
    <p:sldId id="908" r:id="rId45"/>
    <p:sldId id="909" r:id="rId46"/>
    <p:sldId id="910" r:id="rId47"/>
    <p:sldId id="902" r:id="rId48"/>
    <p:sldId id="701" r:id="rId49"/>
    <p:sldId id="702" r:id="rId50"/>
    <p:sldId id="905" r:id="rId51"/>
    <p:sldId id="906" r:id="rId52"/>
    <p:sldId id="765" r:id="rId53"/>
    <p:sldId id="707" r:id="rId54"/>
    <p:sldId id="926" r:id="rId55"/>
    <p:sldId id="928" r:id="rId56"/>
    <p:sldId id="911" r:id="rId57"/>
    <p:sldId id="768" r:id="rId58"/>
    <p:sldId id="775" r:id="rId59"/>
    <p:sldId id="868" r:id="rId60"/>
    <p:sldId id="920" r:id="rId61"/>
    <p:sldId id="791" r:id="rId62"/>
    <p:sldId id="870" r:id="rId63"/>
    <p:sldId id="770" r:id="rId64"/>
    <p:sldId id="718" r:id="rId65"/>
    <p:sldId id="939" r:id="rId66"/>
    <p:sldId id="945" r:id="rId67"/>
    <p:sldId id="946" r:id="rId68"/>
    <p:sldId id="950" r:id="rId69"/>
    <p:sldId id="931" r:id="rId70"/>
    <p:sldId id="932" r:id="rId71"/>
    <p:sldId id="933" r:id="rId72"/>
    <p:sldId id="934" r:id="rId73"/>
    <p:sldId id="935" r:id="rId74"/>
    <p:sldId id="951" r:id="rId75"/>
    <p:sldId id="936" r:id="rId76"/>
    <p:sldId id="938" r:id="rId77"/>
    <p:sldId id="795" r:id="rId78"/>
    <p:sldId id="796" r:id="rId79"/>
    <p:sldId id="797" r:id="rId80"/>
    <p:sldId id="798" r:id="rId81"/>
    <p:sldId id="799" r:id="rId82"/>
    <p:sldId id="800" r:id="rId83"/>
    <p:sldId id="801" r:id="rId84"/>
    <p:sldId id="802" r:id="rId85"/>
    <p:sldId id="803" r:id="rId86"/>
    <p:sldId id="804" r:id="rId87"/>
    <p:sldId id="805" r:id="rId88"/>
    <p:sldId id="807" r:id="rId89"/>
    <p:sldId id="808" r:id="rId90"/>
    <p:sldId id="954" r:id="rId91"/>
    <p:sldId id="809" r:id="rId92"/>
    <p:sldId id="810" r:id="rId93"/>
    <p:sldId id="855" r:id="rId94"/>
    <p:sldId id="811" r:id="rId95"/>
    <p:sldId id="812" r:id="rId96"/>
    <p:sldId id="953" r:id="rId9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9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09.04.2018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9" y="9745479"/>
            <a:ext cx="3077137" cy="487488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3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9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09.04.2018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4" tIns="47947" rIns="95894" bIns="47947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2" y="4861401"/>
            <a:ext cx="5680103" cy="4606317"/>
          </a:xfrm>
          <a:prstGeom prst="rect">
            <a:avLst/>
          </a:prstGeom>
        </p:spPr>
        <p:txBody>
          <a:bodyPr vert="horz" lIns="95894" tIns="47947" rIns="95894" bIns="47947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9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9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01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9198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452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492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1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ksource.info/2013/12/30/nsas-ant-division-catalog-of-exploits-for-nearly-every-major-software-hardware-firmware/" TargetMode="External"/><Relationship Id="rId2" Type="http://schemas.openxmlformats.org/officeDocument/2006/relationships/hyperlink" Target="https://en.wikipedia.org/wiki/NSA_ANT_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f.org/issues/coders/reverse-engineering-fa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ollydbg.d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nlinedisassembler.com/oda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opper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retdec.com/" TargetMode="External"/><Relationship Id="rId7" Type="http://schemas.openxmlformats.org/officeDocument/2006/relationships/hyperlink" Target="http://ilspy.net/" TargetMode="External"/><Relationship Id="rId2" Type="http://schemas.openxmlformats.org/officeDocument/2006/relationships/hyperlink" Target="http://www.backerstreet.com/rec/re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tbrains.com/decompiler/" TargetMode="External"/><Relationship Id="rId5" Type="http://schemas.openxmlformats.org/officeDocument/2006/relationships/hyperlink" Target="http://jd.benow.ca/" TargetMode="External"/><Relationship Id="rId4" Type="http://schemas.openxmlformats.org/officeDocument/2006/relationships/hyperlink" Target="http://neshkov.com/dj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beginners.re/Reverse_Engineering_for_Beginners-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project.com/KB/cpp/reversedisasm.aspx" TargetMode="External"/><Relationship Id="rId4" Type="http://schemas.openxmlformats.org/officeDocument/2006/relationships/hyperlink" Target="http://www.reverse-engineering.net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6710040/cpu-privilege-rings-why-rings-1-and-2-arent-used" TargetMode="External"/><Relationship Id="rId2" Type="http://schemas.openxmlformats.org/officeDocument/2006/relationships/hyperlink" Target="http://duartes.org/gustavo/blog/post/cpu-rings-privilege-and-protec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Rootkits, reverse engineering of binary applications, </a:t>
            </a:r>
            <a:r>
              <a:rPr lang="en-US" dirty="0" err="1"/>
              <a:t>whitebox</a:t>
            </a:r>
            <a:r>
              <a:rPr lang="en-US" dirty="0"/>
              <a:t> model 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>
                <a:hlinkClick r:id="rId3"/>
              </a:rPr>
              <a:t>svenda</a:t>
            </a:r>
            <a:r>
              <a:rPr lang="en-US" dirty="0">
                <a:hlinkClick r:id="rId3"/>
              </a:rPr>
              <a:t>@fi.muni.cz</a:t>
            </a:r>
            <a:endParaRPr lang="en-US" dirty="0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Signature-based</a:t>
            </a:r>
          </a:p>
          <a:p>
            <a:pPr lvl="1"/>
            <a:r>
              <a:rPr lang="en-GB" dirty="0"/>
              <a:t>Files, </a:t>
            </a:r>
            <a:r>
              <a:rPr lang="en-GB" dirty="0" err="1"/>
              <a:t>mutexes</a:t>
            </a:r>
            <a:r>
              <a:rPr lang="en-GB" dirty="0"/>
              <a:t>… present on infected system</a:t>
            </a:r>
          </a:p>
          <a:p>
            <a:r>
              <a:rPr lang="en-GB" dirty="0"/>
              <a:t>Behavioural-based (lecture 7)</a:t>
            </a:r>
          </a:p>
          <a:p>
            <a:pPr lvl="1"/>
            <a:r>
              <a:rPr lang="en-GB" dirty="0"/>
              <a:t>Communication, hooks, latency…</a:t>
            </a:r>
          </a:p>
          <a:p>
            <a:r>
              <a:rPr lang="en-GB" dirty="0"/>
              <a:t>Integrity checking</a:t>
            </a:r>
          </a:p>
          <a:p>
            <a:pPr lvl="1"/>
            <a:r>
              <a:rPr lang="en-GB" dirty="0"/>
              <a:t>Detected modification of critical system files</a:t>
            </a:r>
          </a:p>
          <a:p>
            <a:pPr lvl="1"/>
            <a:r>
              <a:rPr lang="en-GB" dirty="0"/>
              <a:t>Prevent execution of modified files</a:t>
            </a:r>
          </a:p>
          <a:p>
            <a:pPr lvl="1"/>
            <a:r>
              <a:rPr lang="en-GB" dirty="0"/>
              <a:t>Memory dumps (lecture 8)</a:t>
            </a:r>
          </a:p>
          <a:p>
            <a:pPr lvl="1"/>
            <a:r>
              <a:rPr lang="en-GB" dirty="0"/>
              <a:t>Detect rootkit when not running (!cloaked) </a:t>
            </a:r>
          </a:p>
          <a:p>
            <a:pPr lvl="1"/>
            <a:r>
              <a:rPr lang="en-GB" dirty="0"/>
              <a:t>Rootkit detection tools (lectures 7,8)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67E900-B866-492F-8BD0-EBDB5B362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2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User-mode </a:t>
            </a:r>
            <a:r>
              <a:rPr lang="cs-CZ" dirty="0" err="1"/>
              <a:t>rootkits</a:t>
            </a:r>
            <a:r>
              <a:rPr lang="en-GB" dirty="0"/>
              <a:t>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/>
              <a:t>Injects payload into other user applications</a:t>
            </a:r>
          </a:p>
          <a:p>
            <a:pPr lvl="1"/>
            <a:r>
              <a:rPr lang="en-US" sz="2000" dirty="0"/>
              <a:t>Injection of modified </a:t>
            </a:r>
            <a:r>
              <a:rPr lang="en-US" sz="2000" dirty="0" err="1"/>
              <a:t>dlls</a:t>
            </a:r>
            <a:r>
              <a:rPr lang="en-US" sz="2000" dirty="0"/>
              <a:t> (user app will use different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Modification of applications (modification of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r>
              <a:rPr lang="en-US" sz="2400" dirty="0"/>
              <a:t>Interception of messages </a:t>
            </a:r>
          </a:p>
          <a:p>
            <a:pPr lvl="1"/>
            <a:r>
              <a:rPr lang="cs-CZ" sz="2000" dirty="0" err="1"/>
              <a:t>RegisterWindowMessage</a:t>
            </a:r>
            <a:r>
              <a:rPr lang="cs-CZ" sz="2000" dirty="0"/>
              <a:t>(</a:t>
            </a:r>
            <a:r>
              <a:rPr lang="en-US" sz="2000" dirty="0"/>
              <a:t>)</a:t>
            </a:r>
          </a:p>
          <a:p>
            <a:r>
              <a:rPr lang="en-US" sz="2400" dirty="0"/>
              <a:t>Function hooking</a:t>
            </a:r>
          </a:p>
          <a:p>
            <a:pPr lvl="1"/>
            <a:r>
              <a:rPr lang="en-US" sz="2000" dirty="0"/>
              <a:t>More generic hooks (</a:t>
            </a:r>
            <a:r>
              <a:rPr lang="cs-CZ" sz="2000" dirty="0" err="1"/>
              <a:t>SetWindowsHookEx</a:t>
            </a:r>
            <a:r>
              <a:rPr lang="en-US" sz="2000" dirty="0"/>
              <a:t>()) – window manager</a:t>
            </a:r>
          </a:p>
          <a:p>
            <a:pPr lvl="1"/>
            <a:r>
              <a:rPr lang="en-US" sz="2000" dirty="0"/>
              <a:t>User application-specific hooks (plugins, example browser hook)</a:t>
            </a:r>
          </a:p>
          <a:p>
            <a:r>
              <a:rPr lang="en-US" sz="2400" dirty="0"/>
              <a:t>File-system filters</a:t>
            </a:r>
          </a:p>
          <a:p>
            <a:pPr lvl="1"/>
            <a:r>
              <a:rPr lang="en-US" sz="2000" dirty="0"/>
              <a:t>Detect access to files by user application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7524328" y="357545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9EF65D-4702-4FAF-97B1-9A109BF01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9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Managed code rootkits (MCR)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 3 (level for runtime / VM)</a:t>
            </a:r>
          </a:p>
          <a:p>
            <a:r>
              <a:rPr lang="en-US" dirty="0"/>
              <a:t>Targets runtime environments for interpreted code</a:t>
            </a:r>
          </a:p>
          <a:p>
            <a:pPr lvl="1"/>
            <a:r>
              <a:rPr lang="en-US" dirty="0"/>
              <a:t>.NET VM, Java VM and </a:t>
            </a:r>
            <a:r>
              <a:rPr lang="en-US" dirty="0" err="1"/>
              <a:t>Dalvik</a:t>
            </a:r>
            <a:r>
              <a:rPr lang="en-US" dirty="0"/>
              <a:t> runtime…</a:t>
            </a:r>
          </a:p>
          <a:p>
            <a:r>
              <a:rPr lang="en-US" dirty="0"/>
              <a:t>Large attack surface for MCR</a:t>
            </a:r>
          </a:p>
          <a:p>
            <a:pPr lvl="1"/>
            <a:r>
              <a:rPr lang="en-US" dirty="0"/>
              <a:t>Attacking runtime class libraries</a:t>
            </a:r>
          </a:p>
          <a:p>
            <a:pPr lvl="1"/>
            <a:r>
              <a:rPr lang="en-US" dirty="0"/>
              <a:t>Attacking JIT compiler</a:t>
            </a:r>
          </a:p>
          <a:p>
            <a:pPr lvl="1"/>
            <a:r>
              <a:rPr lang="en-US" dirty="0"/>
              <a:t>Abusing runtime instrumentation features</a:t>
            </a:r>
          </a:p>
          <a:p>
            <a:pPr lvl="1"/>
            <a:r>
              <a:rPr lang="en-US" dirty="0"/>
              <a:t>Extending language with malware API</a:t>
            </a:r>
          </a:p>
          <a:p>
            <a:pPr lvl="1"/>
            <a:r>
              <a:rPr lang="en-US" dirty="0"/>
              <a:t>Object-oriented malware (inside OO runtime)</a:t>
            </a:r>
          </a:p>
          <a:p>
            <a:r>
              <a:rPr lang="en-US" dirty="0"/>
              <a:t>E. </a:t>
            </a:r>
            <a:r>
              <a:rPr lang="en-US" dirty="0" err="1"/>
              <a:t>Metula</a:t>
            </a:r>
            <a:r>
              <a:rPr lang="en-US" dirty="0"/>
              <a:t>: Managed Code Rootkits (</a:t>
            </a:r>
            <a:r>
              <a:rPr lang="en-US" dirty="0" err="1"/>
              <a:t>Syngress</a:t>
            </a:r>
            <a:r>
              <a:rPr lang="en-US" dirty="0"/>
              <a:t>)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0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239C7E-51BD-4C86-8028-282D72974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Kernel-mode rootkits</a:t>
            </a:r>
            <a:r>
              <a:rPr lang="en-GB" dirty="0"/>
              <a:t> (Ring 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Runs with highest system privileges</a:t>
            </a:r>
          </a:p>
          <a:p>
            <a:pPr lvl="1"/>
            <a:r>
              <a:rPr lang="en-US" sz="2000" dirty="0"/>
              <a:t>Usually device drivers and loadable modules</a:t>
            </a:r>
          </a:p>
          <a:p>
            <a:pPr lvl="1"/>
            <a:r>
              <a:rPr lang="en-US" sz="2000" dirty="0"/>
              <a:t>Device drivers in MS Windows</a:t>
            </a:r>
          </a:p>
          <a:p>
            <a:pPr lvl="1"/>
            <a:r>
              <a:rPr lang="en-US" sz="2000" dirty="0"/>
              <a:t>Loadable kernel modules in Linux</a:t>
            </a:r>
          </a:p>
          <a:p>
            <a:r>
              <a:rPr lang="en-US" sz="2400" dirty="0"/>
              <a:t>D</a:t>
            </a:r>
            <a:r>
              <a:rPr lang="cs-CZ" sz="2400" dirty="0" err="1"/>
              <a:t>irect</a:t>
            </a:r>
            <a:r>
              <a:rPr lang="cs-CZ" sz="2400" dirty="0"/>
              <a:t> kernel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manipulation</a:t>
            </a:r>
            <a:endParaRPr lang="en-US" sz="2400" dirty="0"/>
          </a:p>
          <a:p>
            <a:pPr lvl="1"/>
            <a:r>
              <a:rPr lang="en-US" sz="2000" dirty="0"/>
              <a:t>Data structures like list of processes…</a:t>
            </a:r>
          </a:p>
          <a:p>
            <a:pPr lvl="1"/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Descriptor</a:t>
            </a:r>
            <a:r>
              <a:rPr lang="cs-CZ" sz="2000" dirty="0"/>
              <a:t> Table (SSDT)</a:t>
            </a:r>
            <a:r>
              <a:rPr lang="en-US" sz="2000" dirty="0"/>
              <a:t> hook [Microsoft]</a:t>
            </a:r>
          </a:p>
          <a:p>
            <a:pPr lvl="1"/>
            <a:r>
              <a:rPr lang="en-US" sz="2000" dirty="0" err="1"/>
              <a:t>S</a:t>
            </a:r>
            <a:r>
              <a:rPr lang="cs-CZ" sz="2000" dirty="0" err="1"/>
              <a:t>ystem</a:t>
            </a:r>
            <a:r>
              <a:rPr lang="cs-CZ" sz="2000" dirty="0"/>
              <a:t> call table</a:t>
            </a:r>
            <a:r>
              <a:rPr lang="en-US" sz="2000" dirty="0"/>
              <a:t> hook [Linux]</a:t>
            </a:r>
          </a:p>
          <a:p>
            <a:r>
              <a:rPr lang="en-US" sz="2400" dirty="0"/>
              <a:t>Operating system may require mandatory drivers signing</a:t>
            </a:r>
          </a:p>
          <a:p>
            <a:pPr lvl="1"/>
            <a:r>
              <a:rPr lang="en-US" sz="2000" dirty="0"/>
              <a:t>More difficult to insert malicious driver</a:t>
            </a:r>
          </a:p>
          <a:p>
            <a:pPr lvl="1"/>
            <a:r>
              <a:rPr lang="en-US" sz="2000" dirty="0"/>
              <a:t>Still possible (compromised private keys: </a:t>
            </a:r>
            <a:r>
              <a:rPr lang="en-US" sz="2000" dirty="0" err="1"/>
              <a:t>Stuxnet</a:t>
            </a:r>
            <a:r>
              <a:rPr lang="en-US" sz="2000" dirty="0"/>
              <a:t> &amp; </a:t>
            </a:r>
            <a:r>
              <a:rPr lang="en-US" sz="2000" dirty="0" err="1"/>
              <a:t>Realtek’s</a:t>
            </a:r>
            <a:r>
              <a:rPr lang="en-US" sz="2000" dirty="0"/>
              <a:t> keys) 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971763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B39E8-2057-431D-9F80-39538DDC9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 below OS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57B764-426B-4CA0-8E00-B84BC7D90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22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Hypervisory</a:t>
            </a:r>
            <a:r>
              <a:rPr lang="en-US" dirty="0"/>
              <a:t>-level rootkits (Ring -1)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irtual-machine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rootkit</a:t>
            </a:r>
            <a:r>
              <a:rPr lang="cs-CZ" dirty="0"/>
              <a:t> </a:t>
            </a:r>
            <a:r>
              <a:rPr lang="en-US" dirty="0"/>
              <a:t>(VMBR)</a:t>
            </a:r>
          </a:p>
          <a:p>
            <a:pPr lvl="1"/>
            <a:r>
              <a:rPr lang="cs-CZ" dirty="0"/>
              <a:t>Type II </a:t>
            </a:r>
            <a:r>
              <a:rPr lang="en-US" dirty="0"/>
              <a:t>h</a:t>
            </a:r>
            <a:r>
              <a:rPr lang="cs-CZ" dirty="0" err="1"/>
              <a:t>ypervisors</a:t>
            </a:r>
            <a:r>
              <a:rPr lang="en-GB" dirty="0"/>
              <a:t> (VM on ordinary OS host)</a:t>
            </a:r>
            <a:endParaRPr lang="en-US" dirty="0"/>
          </a:p>
          <a:p>
            <a:r>
              <a:rPr lang="en-US" dirty="0"/>
              <a:t>Based on CPU </a:t>
            </a:r>
            <a:r>
              <a:rPr lang="cs-CZ" dirty="0"/>
              <a:t>hardware </a:t>
            </a:r>
            <a:r>
              <a:rPr lang="cs-CZ" dirty="0" err="1"/>
              <a:t>virtualization</a:t>
            </a:r>
            <a:r>
              <a:rPr lang="cs-CZ" dirty="0"/>
              <a:t> </a:t>
            </a:r>
            <a:r>
              <a:rPr lang="cs-CZ" dirty="0" err="1"/>
              <a:t>features</a:t>
            </a:r>
            <a:endParaRPr lang="en-US" dirty="0"/>
          </a:p>
          <a:p>
            <a:pPr lvl="1"/>
            <a:r>
              <a:rPr lang="cs-CZ" dirty="0"/>
              <a:t>Intel VT </a:t>
            </a:r>
            <a:r>
              <a:rPr lang="cs-CZ" dirty="0" err="1"/>
              <a:t>or</a:t>
            </a:r>
            <a:r>
              <a:rPr lang="cs-CZ" dirty="0"/>
              <a:t> AMD-V</a:t>
            </a:r>
            <a:endParaRPr lang="en-US" dirty="0"/>
          </a:p>
          <a:p>
            <a:r>
              <a:rPr lang="en-US" dirty="0"/>
              <a:t>Rootkit hosts original target as virtual machine</a:t>
            </a:r>
          </a:p>
          <a:p>
            <a:pPr lvl="1"/>
            <a:r>
              <a:rPr lang="en-US" dirty="0"/>
              <a:t>And intercepts all relevant </a:t>
            </a:r>
            <a:r>
              <a:rPr lang="cs-CZ" dirty="0"/>
              <a:t>hardware </a:t>
            </a:r>
            <a:r>
              <a:rPr lang="en-US" dirty="0"/>
              <a:t>calls</a:t>
            </a:r>
          </a:p>
          <a:p>
            <a:r>
              <a:rPr lang="en-US" dirty="0"/>
              <a:t>Examples: </a:t>
            </a:r>
            <a:r>
              <a:rPr lang="cs-CZ" dirty="0" err="1"/>
              <a:t>SubVirt</a:t>
            </a:r>
            <a:r>
              <a:rPr lang="en-US" dirty="0"/>
              <a:t>, </a:t>
            </a:r>
            <a:r>
              <a:rPr lang="en-US" dirty="0" err="1"/>
              <a:t>BluePill</a:t>
            </a:r>
            <a:r>
              <a:rPr lang="en-US" dirty="0"/>
              <a:t> (</a:t>
            </a:r>
            <a:r>
              <a:rPr lang="cs-CZ" dirty="0"/>
              <a:t>AMD-V</a:t>
            </a:r>
            <a:r>
              <a:rPr lang="en-US" dirty="0"/>
              <a:t>, Intel VT-x)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21E9D-48FC-413A-99AD-EA5F15980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3238" y="2227813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1" name="Picture 3" descr="D:\Documents\Obrazky\vmbr_a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" y="1264870"/>
            <a:ext cx="8837612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398966" y="6228020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King et al: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SubVirt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Implementing malware with virtual machines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Hypervisory-level rootkits (Ring -1)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3717032"/>
            <a:ext cx="8640960" cy="251098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9111C-7E83-49A4-9A66-3C2559843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against </a:t>
            </a:r>
            <a:r>
              <a:rPr lang="en-US" dirty="0" err="1"/>
              <a:t>hypervisory</a:t>
            </a:r>
            <a:r>
              <a:rPr lang="en-US" dirty="0"/>
              <a:t>-level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detection/prevention on lower level</a:t>
            </a:r>
          </a:p>
          <a:p>
            <a:r>
              <a:rPr lang="en-US" dirty="0"/>
              <a:t>Detect by timing differences of operations</a:t>
            </a:r>
          </a:p>
          <a:p>
            <a:pPr lvl="1"/>
            <a:r>
              <a:rPr lang="en-US" dirty="0"/>
              <a:t>System is emulated =&gt; side-channel info (timings…)</a:t>
            </a:r>
            <a:endParaRPr lang="cs-CZ" dirty="0"/>
          </a:p>
          <a:p>
            <a:r>
              <a:rPr lang="en-US" dirty="0"/>
              <a:t>Read and analyze HDD physical memory </a:t>
            </a:r>
          </a:p>
          <a:p>
            <a:pPr lvl="1"/>
            <a:r>
              <a:rPr lang="en-US" dirty="0"/>
              <a:t>After physical removal from (infected) computer</a:t>
            </a:r>
          </a:p>
          <a:p>
            <a:r>
              <a:rPr lang="en-US" dirty="0"/>
              <a:t>Boot from safe medium (CD, USB, network boot)</a:t>
            </a:r>
          </a:p>
          <a:p>
            <a:pPr lvl="1"/>
            <a:r>
              <a:rPr lang="en-US" dirty="0"/>
              <a:t>inspect before VMBR loads</a:t>
            </a:r>
          </a:p>
          <a:p>
            <a:pPr lvl="1"/>
            <a:r>
              <a:rPr lang="en-US" dirty="0"/>
              <a:t>But VMBR can emulate shutdown / reboot </a:t>
            </a:r>
          </a:p>
          <a:p>
            <a:pPr lvl="2"/>
            <a:r>
              <a:rPr lang="en-US" dirty="0"/>
              <a:t>Physical power unplug recommended</a:t>
            </a:r>
          </a:p>
          <a:p>
            <a:r>
              <a:rPr lang="en-US" dirty="0"/>
              <a:t>Trusted boot (based on TPM, lecture 11)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88660-C9ED-446B-95E7-BCD6F2B85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Management Mode</a:t>
            </a:r>
            <a:r>
              <a:rPr lang="en-US" dirty="0"/>
              <a:t> abuse (R.-2)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Management Mode (SMM)</a:t>
            </a:r>
          </a:p>
          <a:p>
            <a:pPr lvl="1"/>
            <a:r>
              <a:rPr lang="en-GB" sz="2000" dirty="0"/>
              <a:t>x86 feature since Intel 386, all normal execution is suspended</a:t>
            </a:r>
          </a:p>
          <a:p>
            <a:pPr lvl="1"/>
            <a:r>
              <a:rPr lang="en-GB" sz="2000" dirty="0"/>
              <a:t>Used for power management, memory errors, hardware-assisted debugger…</a:t>
            </a:r>
          </a:p>
          <a:p>
            <a:pPr lvl="1"/>
            <a:r>
              <a:rPr lang="en-US" sz="2000" dirty="0"/>
              <a:t>High-privilege mode (Ring -2)</a:t>
            </a:r>
          </a:p>
          <a:p>
            <a:r>
              <a:rPr lang="en-US" sz="2400" dirty="0"/>
              <a:t>SMM entered via system management interrupt (SMI)</a:t>
            </a:r>
          </a:p>
          <a:p>
            <a:pPr lvl="1"/>
            <a:r>
              <a:rPr lang="en-US" sz="2000" dirty="0"/>
              <a:t>System cannot override or disable the SMI</a:t>
            </a:r>
          </a:p>
          <a:p>
            <a:r>
              <a:rPr lang="en-US" sz="2400" dirty="0"/>
              <a:t>Target for rootkits</a:t>
            </a:r>
          </a:p>
          <a:p>
            <a:pPr lvl="1"/>
            <a:r>
              <a:rPr lang="en-US" sz="2000" dirty="0"/>
              <a:t>Modify memory, loaders, MBR…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4F6E8F-ECB6-4D8E-B314-9CD80799D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 Example: SOUFFLETROUGH implant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r>
              <a:rPr lang="cs-CZ" sz="1800" dirty="0">
                <a:hlinkClick r:id="rId2"/>
              </a:rPr>
              <a:t>https://en.wikipedia.org/wiki/NSA_ANT_catalog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http://leaksource.info/2013/12/30/nsas-ant-division-catalog-of-exploits-for-nearly-every-major-software-hardware-firmware/</a:t>
            </a:r>
            <a:endParaRPr lang="en-US" sz="1800" dirty="0"/>
          </a:p>
          <a:p>
            <a:endParaRPr lang="en-US" sz="1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3074" name="Picture 2" descr="D:\Documents\Obrazky\ant_souff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048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BF3315-1BFA-4474-AC69-5EE7CAC50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6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planned for this lecture?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Rootkits (and defences)</a:t>
            </a:r>
          </a:p>
          <a:p>
            <a:r>
              <a:rPr lang="en-GB" dirty="0"/>
              <a:t>Reverse engineering (of binary applications)</a:t>
            </a:r>
          </a:p>
          <a:p>
            <a:r>
              <a:rPr lang="en-GB" dirty="0" err="1"/>
              <a:t>Whitebox</a:t>
            </a:r>
            <a:r>
              <a:rPr lang="en-GB" dirty="0"/>
              <a:t> attacker model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79F02C-CE1F-40C4-A30E-16E04CA1D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Bootkit</a:t>
            </a:r>
            <a:r>
              <a:rPr lang="en-US" dirty="0"/>
              <a:t> rootkits (Ring 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Bootkit</a:t>
            </a:r>
            <a:r>
              <a:rPr lang="en-US" sz="2400" dirty="0"/>
              <a:t> = </a:t>
            </a:r>
            <a:r>
              <a:rPr lang="cs-CZ" sz="2400" dirty="0" err="1"/>
              <a:t>Rootkit</a:t>
            </a:r>
            <a:r>
              <a:rPr lang="en-US" sz="2400" dirty="0"/>
              <a:t> </a:t>
            </a:r>
            <a:r>
              <a:rPr lang="cs-CZ" sz="2400" dirty="0"/>
              <a:t>+ </a:t>
            </a:r>
            <a:r>
              <a:rPr lang="cs-CZ" sz="2400" dirty="0" err="1"/>
              <a:t>Boot</a:t>
            </a:r>
            <a:r>
              <a:rPr lang="cs-CZ" sz="2400" dirty="0"/>
              <a:t> </a:t>
            </a:r>
            <a:r>
              <a:rPr lang="en-GB" sz="2400" dirty="0"/>
              <a:t>c</a:t>
            </a:r>
            <a:r>
              <a:rPr lang="cs-CZ" sz="2400" dirty="0" err="1"/>
              <a:t>apability</a:t>
            </a:r>
            <a:endParaRPr lang="en-US" sz="2400" dirty="0"/>
          </a:p>
          <a:p>
            <a:r>
              <a:rPr lang="en-US" sz="2400" dirty="0"/>
              <a:t>Infect startup code</a:t>
            </a:r>
          </a:p>
          <a:p>
            <a:pPr lvl="1"/>
            <a:r>
              <a:rPr lang="en-US" sz="2000" dirty="0"/>
              <a:t>Master Boot Record (MBR)</a:t>
            </a:r>
          </a:p>
          <a:p>
            <a:pPr lvl="1"/>
            <a:r>
              <a:rPr lang="en-US" sz="2000" dirty="0"/>
              <a:t>Volume Boot Record (VBR)</a:t>
            </a:r>
          </a:p>
          <a:p>
            <a:pPr lvl="1"/>
            <a:r>
              <a:rPr lang="en-US" sz="2000" dirty="0"/>
              <a:t>Boot sector, BIOS routines…</a:t>
            </a:r>
          </a:p>
          <a:p>
            <a:r>
              <a:rPr lang="en-US" sz="2400" dirty="0"/>
              <a:t>“Evil maid” attack</a:t>
            </a:r>
          </a:p>
          <a:p>
            <a:pPr lvl="1"/>
            <a:r>
              <a:rPr lang="en-US" sz="2000" dirty="0"/>
              <a:t>Can be used to attack full disk encryption</a:t>
            </a:r>
          </a:p>
          <a:p>
            <a:pPr lvl="1"/>
            <a:r>
              <a:rPr lang="en-US" sz="2000" dirty="0"/>
              <a:t>Assumption: user will left device physically unattended</a:t>
            </a:r>
          </a:p>
          <a:p>
            <a:pPr lvl="1"/>
            <a:r>
              <a:rPr lang="en-US" sz="2000" dirty="0"/>
              <a:t>Legitimate bootloader replaced (+ key capture)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802475-B7F8-4B68-8FA4-FB05F2AA7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Full-disk encryption compromise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Full-disk encryption used to encrypt all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powered down to prevent </a:t>
            </a:r>
            <a:r>
              <a:rPr lang="en-US" sz="2400" dirty="0" err="1"/>
              <a:t>Coldboot</a:t>
            </a:r>
            <a:r>
              <a:rPr lang="en-US" sz="2400" dirty="0"/>
              <a:t> or FireWire-based attacks (read key from memory)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left unattended (“Evil maid” enters)</a:t>
            </a:r>
          </a:p>
          <a:p>
            <a:pPr lvl="1"/>
            <a:r>
              <a:rPr lang="en-US" sz="2000" dirty="0"/>
              <a:t>USB used to read part of first sector of disk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err="1"/>
              <a:t>TrueCrypt</a:t>
            </a:r>
            <a:r>
              <a:rPr lang="en-US" sz="2000" dirty="0"/>
              <a:t>/</a:t>
            </a:r>
            <a:r>
              <a:rPr lang="en-US" sz="2000" dirty="0" err="1"/>
              <a:t>Bitlocker</a:t>
            </a:r>
            <a:r>
              <a:rPr lang="en-US" sz="2000" dirty="0"/>
              <a:t> loader, then insert malicious bootloader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User is prompted with forged bootloader</a:t>
            </a:r>
          </a:p>
          <a:p>
            <a:pPr lvl="1"/>
            <a:r>
              <a:rPr lang="en-US" sz="2000" dirty="0"/>
              <a:t>Password is stored</a:t>
            </a:r>
          </a:p>
          <a:p>
            <a:r>
              <a:rPr lang="en-US" sz="2400" dirty="0"/>
              <a:t>How to transfer saved password / data to attacker?</a:t>
            </a:r>
          </a:p>
          <a:p>
            <a:pPr lvl="1"/>
            <a:r>
              <a:rPr lang="en-US" sz="2000" dirty="0"/>
              <a:t>Second visit of Evil maid 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3238" y="6021388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http://theinvisiblethings.blogspot.co.uk/2009/10/evil-maid-goes-after-truecrypt.html</a:t>
            </a: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547" y="3209140"/>
            <a:ext cx="750455" cy="13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67E560-EACC-4586-958A-8C16573DE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Bootkit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 of physical access</a:t>
            </a:r>
          </a:p>
          <a:p>
            <a:pPr lvl="1"/>
            <a:r>
              <a:rPr lang="en-US" sz="2000" dirty="0"/>
              <a:t>Problematic for portable devices</a:t>
            </a:r>
            <a:endParaRPr lang="cs-CZ" sz="2000" dirty="0"/>
          </a:p>
          <a:p>
            <a:r>
              <a:rPr lang="en-US" sz="2400" dirty="0"/>
              <a:t>Trusted boot (static vs. dynamic root of trust)</a:t>
            </a:r>
          </a:p>
          <a:p>
            <a:pPr lvl="1"/>
            <a:r>
              <a:rPr lang="en-US" sz="2000" dirty="0"/>
              <a:t>More in Lecture 11 (Trusted boot)</a:t>
            </a:r>
          </a:p>
          <a:p>
            <a:pPr lvl="1"/>
            <a:r>
              <a:rPr lang="en-US" sz="2000" dirty="0"/>
              <a:t>But bootloader must authenticate itself to user</a:t>
            </a:r>
          </a:p>
          <a:p>
            <a:pPr lvl="2"/>
            <a:r>
              <a:rPr lang="en-US" sz="2000" dirty="0"/>
              <a:t>E.g., present image encrypted by key stored in TPM</a:t>
            </a:r>
          </a:p>
          <a:p>
            <a:pPr lvl="2"/>
            <a:r>
              <a:rPr lang="en-US" sz="2000" dirty="0"/>
              <a:t>Before user enters its password</a:t>
            </a:r>
          </a:p>
          <a:p>
            <a:r>
              <a:rPr lang="en-US" sz="2400" dirty="0"/>
              <a:t>Defense by external verification of bootloader integrity</a:t>
            </a:r>
          </a:p>
          <a:p>
            <a:pPr lvl="1"/>
            <a:r>
              <a:rPr lang="en-US" sz="2000" dirty="0"/>
              <a:t>verify relevant unencrypted parts of disk (external USB)</a:t>
            </a:r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E32D84-7180-4B2E-AF06-B8A5244F9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5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122" name="Picture 2" descr="D:\Documents\Obrázky\boot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868144" cy="6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69257" y="6476939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73E638-DD4E-4086-A7A7-D360D7A2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36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/ hardware rootkits (Ring -3)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ersistent</a:t>
            </a:r>
            <a:r>
              <a:rPr lang="cs-CZ" dirty="0"/>
              <a:t> </a:t>
            </a:r>
            <a:r>
              <a:rPr lang="cs-CZ" dirty="0" err="1"/>
              <a:t>malware</a:t>
            </a:r>
            <a:r>
              <a:rPr lang="cs-CZ" dirty="0"/>
              <a:t> image in </a:t>
            </a:r>
            <a:r>
              <a:rPr lang="cs-CZ" dirty="0" err="1"/>
              <a:t>hardwar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Network card, router, hard drive…</a:t>
            </a:r>
          </a:p>
          <a:p>
            <a:r>
              <a:rPr lang="en-US" dirty="0"/>
              <a:t>Can run even after removal of device from target computer</a:t>
            </a:r>
          </a:p>
          <a:p>
            <a:pPr lvl="1"/>
            <a:r>
              <a:rPr lang="en-US" dirty="0"/>
              <a:t>Once device is powered again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94352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527F07-63A8-4B8E-8C43-4DBE0ABDC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6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Anti-forensic techniques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rootkits protects itself?</a:t>
            </a:r>
          </a:p>
          <a:p>
            <a:endParaRPr lang="en-GB" dirty="0"/>
          </a:p>
          <a:p>
            <a:r>
              <a:rPr lang="en-GB" dirty="0"/>
              <a:t>Common system API functions used for hooking</a:t>
            </a:r>
          </a:p>
          <a:p>
            <a:r>
              <a:rPr lang="en-GB" dirty="0"/>
              <a:t>Hiding files</a:t>
            </a:r>
          </a:p>
          <a:p>
            <a:r>
              <a:rPr lang="en-GB" dirty="0"/>
              <a:t>Hiding processes</a:t>
            </a:r>
          </a:p>
          <a:p>
            <a:r>
              <a:rPr lang="en-GB" dirty="0"/>
              <a:t>RAM only rootkits </a:t>
            </a:r>
          </a:p>
          <a:p>
            <a:r>
              <a:rPr lang="en-GB" dirty="0"/>
              <a:t>Data destruction</a:t>
            </a:r>
          </a:p>
          <a:p>
            <a:r>
              <a:rPr lang="en-GB" dirty="0"/>
              <a:t>Data concealment</a:t>
            </a:r>
          </a:p>
          <a:p>
            <a:r>
              <a:rPr lang="en-GB" dirty="0"/>
              <a:t>Data transformation and fabrication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723D81-C06D-42AF-9C73-DDB112BF6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8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Legitimate uses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C450B-0519-4255-B2E0-0F7D4FA4E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65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uses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whom is legitimacy measured?</a:t>
            </a:r>
          </a:p>
          <a:p>
            <a:endParaRPr lang="en-US" dirty="0"/>
          </a:p>
          <a:p>
            <a:r>
              <a:rPr lang="en-US" dirty="0"/>
              <a:t>Hide true nature of network “honeypots”</a:t>
            </a:r>
          </a:p>
          <a:p>
            <a:r>
              <a:rPr lang="en-US" dirty="0"/>
              <a:t>Protection of AV software against termination</a:t>
            </a:r>
          </a:p>
          <a:p>
            <a:r>
              <a:rPr lang="en-US" dirty="0"/>
              <a:t>Anti-theft protections </a:t>
            </a:r>
          </a:p>
          <a:p>
            <a:r>
              <a:rPr lang="en-US" dirty="0"/>
              <a:t>Digital rights management?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30FD4C-CA59-4A8B-AE36-515E97338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BMG Extended copy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Rootkit developed for (and approved) by Sony </a:t>
            </a:r>
          </a:p>
          <a:p>
            <a:pPr lvl="1"/>
            <a:r>
              <a:rPr lang="en-US" sz="2000" dirty="0"/>
              <a:t>Intended to limit possibility for disk copy</a:t>
            </a:r>
          </a:p>
          <a:p>
            <a:pPr lvl="1"/>
            <a:r>
              <a:rPr lang="en-US" sz="2000" dirty="0"/>
              <a:t>Users were not notified (silently installed after CD insert)</a:t>
            </a:r>
          </a:p>
          <a:p>
            <a:pPr lvl="1"/>
            <a:r>
              <a:rPr lang="en-US" sz="2000" dirty="0"/>
              <a:t>Digital rights management for Sony</a:t>
            </a:r>
          </a:p>
          <a:p>
            <a:pPr lvl="1"/>
            <a:r>
              <a:rPr lang="en-US" sz="2000" dirty="0"/>
              <a:t>To hide itself, any file starting with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</a:t>
            </a:r>
            <a:r>
              <a:rPr lang="en-US" sz="2000" dirty="0"/>
              <a:t>was hidden</a:t>
            </a:r>
          </a:p>
          <a:p>
            <a:r>
              <a:rPr lang="en-US" sz="2400" dirty="0"/>
              <a:t>Detected by M. </a:t>
            </a:r>
            <a:r>
              <a:rPr lang="en-US" sz="2400" dirty="0" err="1"/>
              <a:t>Russinovich’s</a:t>
            </a:r>
            <a:r>
              <a:rPr lang="en-US" sz="2400" dirty="0"/>
              <a:t> </a:t>
            </a:r>
            <a:r>
              <a:rPr lang="cs-CZ" sz="2400" dirty="0" err="1"/>
              <a:t>RootkitRevealer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After public disclose, other malware started to hide itself by naming its files as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 </a:t>
            </a:r>
            <a:r>
              <a:rPr lang="en-US" sz="2000" dirty="0"/>
              <a:t>(user was already “infected”)</a:t>
            </a:r>
          </a:p>
          <a:p>
            <a:r>
              <a:rPr lang="en-US" sz="2400" dirty="0"/>
              <a:t>Sony released patch for removal (web-based uninstaller)</a:t>
            </a:r>
          </a:p>
          <a:p>
            <a:pPr lvl="1"/>
            <a:r>
              <a:rPr lang="en-US" sz="2000" dirty="0"/>
              <a:t>Even more serious flaw introduced (any visited page can install and run program)</a:t>
            </a:r>
          </a:p>
          <a:p>
            <a:pPr lvl="1"/>
            <a:r>
              <a:rPr lang="en-US" sz="2000" dirty="0"/>
              <a:t>Resulted in class-action lawsuit against Sony BMG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D77F9-244B-4AF9-89FE-55972E2D3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0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B2516D-5394-407B-8A61-67A01EF98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K. Thompson – Reflections on Trusting Trust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Subverted C compiler (Turing Award Lecture, 1983)</a:t>
            </a:r>
          </a:p>
          <a:p>
            <a:pPr lvl="1"/>
            <a:r>
              <a:rPr lang="en-US" sz="2000" dirty="0"/>
              <a:t>Adds additional functionality for selected compiled programs </a:t>
            </a:r>
          </a:p>
          <a:p>
            <a:pPr lvl="1"/>
            <a:r>
              <a:rPr lang="en-US" sz="2000" dirty="0"/>
              <a:t>E.g., </a:t>
            </a:r>
            <a:r>
              <a:rPr lang="en-US" sz="2000" i="1" dirty="0"/>
              <a:t>login</a:t>
            </a:r>
            <a:r>
              <a:rPr lang="en-US" sz="2000" dirty="0"/>
              <a:t> </a:t>
            </a:r>
            <a:r>
              <a:rPr lang="en-US" sz="2000" dirty="0" err="1"/>
              <a:t>cmd</a:t>
            </a:r>
            <a:r>
              <a:rPr lang="en-US" sz="2000" dirty="0"/>
              <a:t>: log password or allow user with specific name</a:t>
            </a:r>
          </a:p>
          <a:p>
            <a:r>
              <a:rPr lang="en-US" sz="2400" dirty="0"/>
              <a:t>Inspection of </a:t>
            </a:r>
            <a:r>
              <a:rPr lang="en-US" sz="2400" i="1" dirty="0"/>
              <a:t>login</a:t>
            </a:r>
            <a:r>
              <a:rPr lang="en-US" sz="2400" dirty="0"/>
              <a:t>’s source code will not reveal any issues</a:t>
            </a:r>
          </a:p>
          <a:p>
            <a:r>
              <a:rPr lang="en-US" sz="2400" dirty="0"/>
              <a:t>Adds malicious functionality of compiler into binary of compiler compiled with already subverted compiler</a:t>
            </a:r>
          </a:p>
          <a:p>
            <a:pPr lvl="1"/>
            <a:r>
              <a:rPr lang="en-US" sz="2000" dirty="0"/>
              <a:t>Inspection of source code of compiler will not reveal any problem</a:t>
            </a:r>
          </a:p>
          <a:p>
            <a:r>
              <a:rPr lang="en-US" sz="2400" dirty="0"/>
              <a:t>How can we detect modified </a:t>
            </a:r>
            <a:r>
              <a:rPr lang="en-US" sz="2400" i="1" dirty="0"/>
              <a:t>login</a:t>
            </a:r>
            <a:r>
              <a:rPr lang="en-US" sz="2400" dirty="0"/>
              <a:t> binary? </a:t>
            </a:r>
          </a:p>
          <a:p>
            <a:pPr lvl="1"/>
            <a:r>
              <a:rPr lang="en-US" sz="2000" dirty="0"/>
              <a:t>Expected hash, digital signatures… </a:t>
            </a:r>
          </a:p>
          <a:p>
            <a:pPr lvl="1"/>
            <a:r>
              <a:rPr lang="en-US" sz="2000" dirty="0"/>
              <a:t>What if signature verification tool is also modified?</a:t>
            </a:r>
            <a:endParaRPr lang="cs-CZ" sz="2000" dirty="0"/>
          </a:p>
          <a:p>
            <a:r>
              <a:rPr lang="en-GB" sz="2400" dirty="0"/>
              <a:t>W32/</a:t>
            </a:r>
            <a:r>
              <a:rPr lang="en-GB" sz="2400" dirty="0" err="1"/>
              <a:t>Induc</a:t>
            </a:r>
            <a:r>
              <a:rPr lang="en-GB" sz="2400" dirty="0"/>
              <a:t>-A infected compiler for Delphi</a:t>
            </a:r>
            <a:r>
              <a:rPr lang="cs-CZ" sz="2400" dirty="0"/>
              <a:t> (</a:t>
            </a:r>
            <a:r>
              <a:rPr lang="en-GB" sz="2400" dirty="0"/>
              <a:t>200</a:t>
            </a:r>
            <a:r>
              <a:rPr lang="cs-CZ" sz="2400" dirty="0"/>
              <a:t>9)</a:t>
            </a:r>
          </a:p>
          <a:p>
            <a:pPr lvl="1"/>
            <a:r>
              <a:rPr lang="cs-CZ" sz="2000" dirty="0" err="1"/>
              <a:t>Active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least a </a:t>
            </a:r>
            <a:r>
              <a:rPr lang="cs-CZ" sz="2000" dirty="0" err="1"/>
              <a:t>year</a:t>
            </a:r>
            <a:r>
              <a:rPr lang="cs-CZ" sz="2000" dirty="0"/>
              <a:t> </a:t>
            </a:r>
            <a:r>
              <a:rPr lang="cs-CZ" sz="2000" dirty="0" err="1"/>
              <a:t>before</a:t>
            </a:r>
            <a:r>
              <a:rPr lang="cs-CZ" sz="2000" dirty="0"/>
              <a:t> </a:t>
            </a:r>
            <a:r>
              <a:rPr lang="en-GB" sz="2000" dirty="0"/>
              <a:t>discovery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F1CEF1-2D50-4C92-A5E7-CDF214CE0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process of knowledge or design extraction from final product (usually man-made) </a:t>
            </a:r>
          </a:p>
          <a:p>
            <a:r>
              <a:rPr lang="en-GB" dirty="0"/>
              <a:t>Engineering: </a:t>
            </a:r>
          </a:p>
          <a:p>
            <a:pPr lvl="1"/>
            <a:r>
              <a:rPr lang="en-GB" dirty="0"/>
              <a:t>Mental model </a:t>
            </a:r>
            <a:r>
              <a:rPr lang="en-GB" dirty="0">
                <a:sym typeface="Symbol" panose="05050102010706020507" pitchFamily="18" charset="2"/>
              </a:rPr>
              <a:t> blueprints/source-code  product/binary</a:t>
            </a:r>
          </a:p>
          <a:p>
            <a:r>
              <a:rPr lang="en-GB" dirty="0">
                <a:sym typeface="Symbol" panose="05050102010706020507" pitchFamily="18" charset="2"/>
              </a:rPr>
              <a:t>Reverse engineering (back engineering):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From product back to knowledge or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Blueprints/source-code might be also recreated</a:t>
            </a:r>
          </a:p>
          <a:p>
            <a:r>
              <a:rPr lang="en-GB" dirty="0">
                <a:sym typeface="Symbol" panose="05050102010706020507" pitchFamily="18" charset="2"/>
              </a:rPr>
              <a:t>Not necessary/possible to perfectly recreate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Engineering might be loose transformation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Back engineering might not be perfect/complete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EFC20C-9302-4EFE-B3BD-BFE7FD991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792088"/>
          </a:xfrm>
        </p:spPr>
        <p:txBody>
          <a:bodyPr/>
          <a:lstStyle/>
          <a:p>
            <a:r>
              <a:rPr lang="en-GB" dirty="0"/>
              <a:t>Reverse engineering is general process</a:t>
            </a:r>
            <a:br>
              <a:rPr lang="en-GB" dirty="0"/>
            </a:br>
            <a:r>
              <a:rPr lang="en-GB" dirty="0"/>
              <a:t>We will focus on software binaries only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8A470E6-C580-48FA-8D8B-D7EDEA027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56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- legal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Reverse engineering is legal when</a:t>
            </a:r>
          </a:p>
          <a:p>
            <a:pPr lvl="1"/>
            <a:r>
              <a:rPr lang="en-US" sz="2000" dirty="0"/>
              <a:t>Own binary without documentation</a:t>
            </a:r>
            <a:endParaRPr lang="cs-CZ" sz="2000" dirty="0"/>
          </a:p>
          <a:p>
            <a:pPr lvl="1"/>
            <a:r>
              <a:rPr lang="en-US" sz="2000" dirty="0"/>
              <a:t>Anti-virus research, Forensics…</a:t>
            </a:r>
          </a:p>
          <a:p>
            <a:pPr lvl="1"/>
            <a:r>
              <a:rPr lang="en-US" sz="2000" dirty="0"/>
              <a:t>Interoperability, Fair use, education</a:t>
            </a:r>
            <a:endParaRPr lang="cs-CZ" sz="2000" dirty="0"/>
          </a:p>
          <a:p>
            <a:r>
              <a:rPr lang="en-US" sz="2400" dirty="0"/>
              <a:t>Problem with some copyright laws </a:t>
            </a:r>
          </a:p>
          <a:p>
            <a:pPr lvl="1"/>
            <a:r>
              <a:rPr lang="en-US" sz="2000" dirty="0"/>
              <a:t>not only selling circumvented content, but also attempt to circumvent is illegal (USA’s DMCA)</a:t>
            </a:r>
          </a:p>
          <a:p>
            <a:r>
              <a:rPr lang="en-US" sz="2400" dirty="0"/>
              <a:t>EFF Coders’ Rights Project Reverse Engineering FAQ</a:t>
            </a:r>
            <a:endParaRPr lang="en-US" sz="2400" dirty="0">
              <a:hlinkClick r:id="rId2"/>
            </a:endParaRPr>
          </a:p>
          <a:p>
            <a:pPr lvl="1"/>
            <a:r>
              <a:rPr lang="en-US" sz="2000" dirty="0"/>
              <a:t>Legal doctrines, Risky aspects, Selected decisions</a:t>
            </a:r>
          </a:p>
          <a:p>
            <a:pPr lvl="1"/>
            <a:r>
              <a:rPr lang="cs-CZ" sz="2000" dirty="0">
                <a:hlinkClick r:id="rId2"/>
              </a:rPr>
              <a:t>https://www.eff.org/issues/coders/reverse-engineering-faq</a:t>
            </a:r>
            <a:endParaRPr lang="en-US" sz="2000" dirty="0"/>
          </a:p>
          <a:p>
            <a:pPr lvl="1"/>
            <a:endParaRPr lang="cs-CZ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FFC3A3-6113-445F-8A2A-665184F72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start reverse engineering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Learn basic concepts (compilers, memory, OS…)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See how source-code translates into binary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tools on simple examples (own code, tuts)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Utilize other knowledge (communication logs…)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fun!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33F907-430B-42BB-8DFD-3A82C7C51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640762" cy="4149725"/>
          </a:xfrm>
        </p:spPr>
        <p:txBody>
          <a:bodyPr/>
          <a:lstStyle/>
          <a:p>
            <a:r>
              <a:rPr lang="en-US" sz="2800" dirty="0"/>
              <a:t>Debugger vs. debugger with binary modification  capabilities</a:t>
            </a:r>
          </a:p>
          <a:p>
            <a:pPr lvl="1"/>
            <a:r>
              <a:rPr lang="en-US" sz="2400" dirty="0"/>
              <a:t>E.g., Visual Studio vs. </a:t>
            </a:r>
            <a:r>
              <a:rPr lang="en-US" sz="2400" dirty="0" err="1"/>
              <a:t>OllyDbg</a:t>
            </a:r>
            <a:endParaRPr lang="en-US" sz="2400" dirty="0"/>
          </a:p>
          <a:p>
            <a:r>
              <a:rPr lang="en-US" sz="2800" dirty="0"/>
              <a:t>Disassembler vs. debugger</a:t>
            </a:r>
          </a:p>
          <a:p>
            <a:pPr lvl="1"/>
            <a:r>
              <a:rPr lang="en-US" sz="2400" dirty="0"/>
              <a:t>Static vs. dynamic code analysis</a:t>
            </a:r>
            <a:endParaRPr lang="cs-CZ" sz="2400" dirty="0"/>
          </a:p>
          <a:p>
            <a:r>
              <a:rPr lang="en-US" sz="2800" dirty="0"/>
              <a:t>Disassembler vs. </a:t>
            </a:r>
            <a:r>
              <a:rPr lang="en-US" sz="2800" dirty="0" err="1"/>
              <a:t>decompiler</a:t>
            </a:r>
            <a:endParaRPr lang="en-US" sz="2800" dirty="0"/>
          </a:p>
          <a:p>
            <a:pPr lvl="1"/>
            <a:r>
              <a:rPr lang="en-US" sz="2400" dirty="0"/>
              <a:t>Native code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assembler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source code </a:t>
            </a:r>
          </a:p>
          <a:p>
            <a:r>
              <a:rPr lang="en-US" sz="2800" dirty="0"/>
              <a:t>Native code vs. bytecode</a:t>
            </a:r>
          </a:p>
          <a:p>
            <a:pPr lvl="1"/>
            <a:r>
              <a:rPr lang="en-US" sz="2400" dirty="0"/>
              <a:t>Different instruction set, different execution model</a:t>
            </a:r>
          </a:p>
          <a:p>
            <a:r>
              <a:rPr lang="en-US" sz="2800" dirty="0"/>
              <a:t>Registry-based vs. stack-based execution</a:t>
            </a:r>
            <a:endParaRPr lang="cs-CZ" sz="28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CEF119-328C-4D12-8F9E-42DD8B1CD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2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native binary (C/C++)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Macro expansion, </a:t>
            </a:r>
            <a:r>
              <a:rPr lang="cs-CZ" altLang="en-US" dirty="0" err="1"/>
              <a:t>include</a:t>
            </a:r>
            <a:r>
              <a:rPr lang="en-US" altLang="en-US" dirty="0"/>
              <a:t> insertion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Compilation </a:t>
            </a:r>
            <a:r>
              <a:rPr lang="en-US" altLang="en-US" dirty="0"/>
              <a:t>"g</a:t>
            </a:r>
            <a:r>
              <a:rPr lang="cs-CZ" altLang="en-US" dirty="0" err="1"/>
              <a:t>cc</a:t>
            </a:r>
            <a:r>
              <a:rPr lang="en-US" altLang="en-US" dirty="0"/>
              <a:t> -s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Syntactic code control</a:t>
            </a:r>
            <a:r>
              <a:rPr lang="cs-CZ" altLang="en-US" dirty="0"/>
              <a:t>, </a:t>
            </a:r>
            <a:r>
              <a:rPr lang="en-US" altLang="en-US" dirty="0"/>
              <a:t>most errors reported here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Assembly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Compilation from assembler to native executable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Link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Substitution of relative addresses by absolute</a:t>
            </a:r>
          </a:p>
          <a:p>
            <a:pPr marL="914400" lvl="1" indent="-457200" eaLnBrk="1" hangingPunct="1"/>
            <a:endParaRPr lang="en-US" altLang="en-US" dirty="0"/>
          </a:p>
          <a:p>
            <a:pPr marL="533400" indent="-533400" eaLnBrk="1" hangingPunct="1"/>
            <a:r>
              <a:rPr lang="en-US" altLang="en-US" i="1" dirty="0"/>
              <a:t>Ordinary build executes all steps together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8924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A6F5CA-D630-4DB0-BFEF-B9FA4A3A3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2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source code/assembler in 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Most current IDE supports mixed source code/assembler instructions mode (Visual Studio, QT Creator...)</a:t>
            </a:r>
          </a:p>
          <a:p>
            <a:pPr lvl="1"/>
            <a:r>
              <a:rPr lang="en-US" sz="2000" dirty="0"/>
              <a:t>Mode is usually available only during a debugging </a:t>
            </a:r>
            <a:endParaRPr lang="cs-CZ" sz="2000" dirty="0"/>
          </a:p>
          <a:p>
            <a:pPr lvl="1"/>
            <a:r>
              <a:rPr lang="en-US" sz="2000" dirty="0"/>
              <a:t>Write simple code (e.g., if then else condition), insert breakpoint and start debugging</a:t>
            </a:r>
            <a:endParaRPr lang="cs-CZ" sz="2000" dirty="0"/>
          </a:p>
          <a:p>
            <a:pPr lvl="0"/>
            <a:r>
              <a:rPr lang="en-US" sz="2400" dirty="0"/>
              <a:t>Switch to mixed mode</a:t>
            </a:r>
            <a:endParaRPr lang="cs-CZ" sz="2400" dirty="0"/>
          </a:p>
          <a:p>
            <a:pPr lvl="1"/>
            <a:r>
              <a:rPr lang="en-US" sz="2000" dirty="0"/>
              <a:t>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RClick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Go</a:t>
            </a:r>
            <a:r>
              <a:rPr lang="en-US" sz="2000" dirty="0"/>
              <a:t> to disassembly</a:t>
            </a:r>
            <a:endParaRPr lang="cs-CZ" sz="2000" dirty="0"/>
          </a:p>
          <a:p>
            <a:pPr lvl="1"/>
            <a:r>
              <a:rPr lang="en-US" sz="2000" dirty="0" err="1"/>
              <a:t>QTCreator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Debug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Operate</a:t>
            </a:r>
            <a:r>
              <a:rPr lang="en-US" sz="2000" dirty="0"/>
              <a:t> by Instruction</a:t>
            </a:r>
            <a:endParaRPr lang="cs-CZ" sz="2000" dirty="0"/>
          </a:p>
          <a:p>
            <a:pPr lvl="0"/>
            <a:r>
              <a:rPr lang="en-US" sz="2400" dirty="0"/>
              <a:t>Easy way to learn how particular source code is translated into assembler code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309618-BE64-4965-935B-691B54055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700808"/>
            <a:ext cx="4158511" cy="38472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#include &lt;</a:t>
            </a:r>
            <a:r>
              <a:rPr lang="en-US" sz="1400" dirty="0" err="1">
                <a:solidFill>
                  <a:srgbClr val="7F7F00"/>
                </a:solidFill>
                <a:latin typeface="Courier New"/>
                <a:ea typeface="Times New Roman"/>
              </a:rPr>
              <a:t>stdio.h</a:t>
            </a: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+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"Result: 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fclose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363349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C source code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28"/>
            <a:ext cx="3438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116662" y="2826127"/>
            <a:ext cx="5027338" cy="4031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Verdana"/>
                <a:ea typeface="Times New Roman"/>
                <a:cs typeface="Verdan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code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for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function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1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push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and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0xfffffff0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0x0040134a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6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sub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0x20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9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0x401a20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__main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0x00401352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14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0x0040135a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22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0x402030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0x402032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0x00401369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0x401c90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eax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	...</a:t>
            </a: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       17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leave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0x004013f6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178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ret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endParaRPr lang="cs-CZ" sz="1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782F86-AD05-4D71-8054-323395ACE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instructions/structures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ASM instructions</a:t>
            </a:r>
          </a:p>
          <a:p>
            <a:pPr lvl="1"/>
            <a:r>
              <a:rPr lang="en-US" dirty="0"/>
              <a:t>Load/Store from to registers: MOV, LEA</a:t>
            </a:r>
          </a:p>
          <a:p>
            <a:pPr lvl="1"/>
            <a:r>
              <a:rPr lang="en-US" dirty="0"/>
              <a:t>Arithmetic: ADD, INC…</a:t>
            </a:r>
          </a:p>
          <a:p>
            <a:pPr lvl="1"/>
            <a:r>
              <a:rPr lang="en-US" dirty="0"/>
              <a:t>Relational: CMP, TEST</a:t>
            </a:r>
          </a:p>
          <a:p>
            <a:pPr lvl="1"/>
            <a:r>
              <a:rPr lang="en-US" dirty="0"/>
              <a:t>Jumps: JMP, J*</a:t>
            </a:r>
          </a:p>
          <a:p>
            <a:pPr lvl="1"/>
            <a:r>
              <a:rPr lang="en-US" dirty="0"/>
              <a:t>Functions: CALL, RET</a:t>
            </a:r>
          </a:p>
          <a:p>
            <a:r>
              <a:rPr lang="en-US" dirty="0"/>
              <a:t>Example of typical structures (C</a:t>
            </a:r>
            <a:r>
              <a:rPr lang="en-US" dirty="0">
                <a:sym typeface="Symbol" panose="05050102010706020507" pitchFamily="18" charset="2"/>
              </a:rPr>
              <a:t> ASM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Conditional jump,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loop, function call…</a:t>
            </a:r>
          </a:p>
          <a:p>
            <a:pPr lvl="1"/>
            <a:r>
              <a:rPr lang="en-US" dirty="0"/>
              <a:t>Familiarize via mixed source code/assembler in IDE</a:t>
            </a:r>
          </a:p>
          <a:p>
            <a:pPr lvl="1"/>
            <a:r>
              <a:rPr lang="en-US" dirty="0"/>
              <a:t>Be aware of debug/release differences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54227-47BC-439C-9FF7-E5DC8DCF7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pPr lvl="0"/>
            <a:r>
              <a:rPr lang="en-US" sz="2000" dirty="0"/>
              <a:t>Jump operation </a:t>
            </a:r>
            <a:endParaRPr lang="cs-CZ" sz="2000" dirty="0"/>
          </a:p>
          <a:p>
            <a:pPr lvl="1"/>
            <a:r>
              <a:rPr lang="en-US" sz="1800" dirty="0"/>
              <a:t>Unconditional JMP – jump every time</a:t>
            </a:r>
            <a:endParaRPr lang="cs-CZ" sz="1800" dirty="0"/>
          </a:p>
          <a:p>
            <a:pPr lvl="1"/>
            <a:r>
              <a:rPr lang="en-US" sz="1800" dirty="0"/>
              <a:t>Conditional - based on the current value of flag(s) </a:t>
            </a:r>
            <a:endParaRPr lang="cs-CZ" sz="1800" dirty="0"/>
          </a:p>
          <a:p>
            <a:r>
              <a:rPr lang="en-GB" sz="2000" dirty="0"/>
              <a:t>JA*	Jump if (unsigned) above	- CF=0 and ZF=0</a:t>
            </a:r>
            <a:endParaRPr lang="cs-CZ" sz="2000" dirty="0"/>
          </a:p>
          <a:p>
            <a:r>
              <a:rPr lang="en-GB" sz="2000" dirty="0"/>
              <a:t>JB*	Jump if (unsigned) below	- CF=1</a:t>
            </a:r>
            <a:endParaRPr lang="cs-CZ" sz="2000" dirty="0"/>
          </a:p>
          <a:p>
            <a:r>
              <a:rPr lang="en-GB" sz="2000" dirty="0"/>
              <a:t>JE**	Jump if equal			- ZF=1</a:t>
            </a:r>
            <a:endParaRPr lang="cs-CZ" sz="2000" dirty="0"/>
          </a:p>
          <a:p>
            <a:r>
              <a:rPr lang="en-GB" sz="2000" dirty="0"/>
              <a:t>JG*	Jump if (signed) greater		- ZF=0 and SF=OF (SF=</a:t>
            </a:r>
            <a:r>
              <a:rPr lang="en-GB" sz="2000" dirty="0" err="1"/>
              <a:t>SignFlag</a:t>
            </a:r>
            <a:r>
              <a:rPr lang="en-GB" sz="2000" dirty="0"/>
              <a:t>)</a:t>
            </a:r>
            <a:endParaRPr lang="cs-CZ" sz="2000" dirty="0"/>
          </a:p>
          <a:p>
            <a:r>
              <a:rPr lang="en-GB" sz="2000" dirty="0"/>
              <a:t>JGE*Jump if (signed) </a:t>
            </a:r>
            <a:r>
              <a:rPr lang="en-GB" sz="2000" dirty="0" err="1"/>
              <a:t>gtr</a:t>
            </a:r>
            <a:r>
              <a:rPr lang="en-GB" sz="2000" dirty="0"/>
              <a:t> or equal	- SF=OF</a:t>
            </a:r>
            <a:endParaRPr lang="cs-CZ" sz="2000" dirty="0"/>
          </a:p>
          <a:p>
            <a:r>
              <a:rPr lang="en-GB" sz="2000" dirty="0"/>
              <a:t>JL*	Jump if (signed) less		- SF != OF (!= is not)</a:t>
            </a:r>
            <a:endParaRPr lang="cs-CZ" sz="2000" dirty="0"/>
          </a:p>
          <a:p>
            <a:r>
              <a:rPr lang="en-GB" sz="2000" dirty="0"/>
              <a:t>JLE*	Jump if (signed) less or equal	- ZF=1 and OF != OF</a:t>
            </a:r>
            <a:endParaRPr lang="cs-CZ" sz="2000" dirty="0"/>
          </a:p>
          <a:p>
            <a:r>
              <a:rPr lang="en-GB" sz="2000" dirty="0"/>
              <a:t>JMP**	Jump			- Jumps always</a:t>
            </a:r>
            <a:endParaRPr lang="cs-CZ" sz="2000" dirty="0"/>
          </a:p>
          <a:p>
            <a:r>
              <a:rPr lang="en-GB" sz="2000" dirty="0"/>
              <a:t>JNE**	Jump if not equal	- ZF=0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2B611A-C7F1-43E3-973C-08D5C6AE5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3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7686D0-3582-424A-81D8-DE2A8DCD2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97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Conditional branching is usually realized by two consecutive operations:</a:t>
            </a:r>
            <a:endParaRPr lang="cs-CZ" sz="28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Comparison operation setting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2400" dirty="0"/>
              <a:t> register</a:t>
            </a:r>
            <a:endParaRPr lang="cs-CZ" sz="24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a) Conditional jumping operation to address based on Flags (Branch 1)</a:t>
            </a:r>
            <a:endParaRPr lang="cs-CZ" sz="2400" dirty="0"/>
          </a:p>
          <a:p>
            <a:pPr marL="819150" lvl="1" indent="-457200">
              <a:buFont typeface="+mj-lt"/>
              <a:buAutoNum type="arabicPeriod" startAt="2"/>
            </a:pPr>
            <a:r>
              <a:rPr lang="en-US" sz="2400" dirty="0"/>
              <a:t>B) If not jumped then Branch 2 code is directly present starting with a next instruction, or unconditional jump JMP to Branch 2 is present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979F88-CD66-4E08-A900-B0108573F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Comparison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CMP EAX, -1 - will set flag(s) in Registers</a:t>
            </a:r>
          </a:p>
          <a:p>
            <a:pPr lvl="1"/>
            <a:r>
              <a:rPr lang="en-US" sz="2400" dirty="0"/>
              <a:t>Zero and Sign flags are usually of interest</a:t>
            </a:r>
          </a:p>
          <a:p>
            <a:pPr lvl="1"/>
            <a:r>
              <a:rPr lang="en-US" sz="2400" dirty="0"/>
              <a:t>If two values are same (EAX == -1), Zero flag is set to 1</a:t>
            </a:r>
            <a:endParaRPr lang="cs-CZ" sz="2400" dirty="0"/>
          </a:p>
          <a:p>
            <a:r>
              <a:rPr lang="en-US" sz="2800" dirty="0"/>
              <a:t>TEST A, B (usually TEST EAX, EAX) </a:t>
            </a:r>
          </a:p>
          <a:p>
            <a:pPr lvl="1"/>
            <a:r>
              <a:rPr lang="en-US" sz="2400" dirty="0"/>
              <a:t>logical AND operation</a:t>
            </a:r>
          </a:p>
          <a:p>
            <a:pPr lvl="1"/>
            <a:r>
              <a:rPr lang="en-US" sz="2400" dirty="0"/>
              <a:t>results not saved, Flags are set </a:t>
            </a:r>
          </a:p>
          <a:p>
            <a:pPr lvl="1"/>
            <a:r>
              <a:rPr lang="en-US" sz="2400" dirty="0"/>
              <a:t>TEST EAX, EAX will test if value in EAX is equal to 0 </a:t>
            </a:r>
          </a:p>
          <a:p>
            <a:pPr lvl="2"/>
            <a:r>
              <a:rPr lang="en-US" sz="2400" dirty="0"/>
              <a:t>If EAX == 0 then Zero flag == 1, 0 otherwise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4AE058-8029-4424-84B0-47D51DA77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</a:t>
            </a:r>
            <a:r>
              <a:rPr lang="en-GB" sz="3200" dirty="0" err="1"/>
              <a:t>bytecode</a:t>
            </a:r>
            <a:r>
              <a:rPr lang="en-GB" sz="3200" dirty="0"/>
              <a:t> (Java, C#)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compiled into intermediate </a:t>
            </a:r>
            <a:r>
              <a:rPr lang="en-US" dirty="0" err="1"/>
              <a:t>bytecode</a:t>
            </a:r>
            <a:endParaRPr lang="en-US" dirty="0"/>
          </a:p>
          <a:p>
            <a:pPr lvl="1"/>
            <a:r>
              <a:rPr lang="en-US" dirty="0"/>
              <a:t>Java bytecode, .NET CLI ... </a:t>
            </a:r>
          </a:p>
          <a:p>
            <a:r>
              <a:rPr lang="en-US" dirty="0"/>
              <a:t>Intermediate code interpreted by virtual machine</a:t>
            </a:r>
          </a:p>
          <a:p>
            <a:r>
              <a:rPr lang="en-US" dirty="0"/>
              <a:t>Just-in-time compilation</a:t>
            </a:r>
          </a:p>
          <a:p>
            <a:pPr lvl="1"/>
            <a:r>
              <a:rPr lang="en-US" dirty="0"/>
              <a:t>Intermediate code is compiled by VM into native code</a:t>
            </a:r>
          </a:p>
          <a:p>
            <a:pPr lvl="1"/>
            <a:r>
              <a:rPr lang="en-US" dirty="0"/>
              <a:t>Improve performance significantly</a:t>
            </a:r>
          </a:p>
          <a:p>
            <a:pPr lvl="1"/>
            <a:r>
              <a:rPr lang="en-US" dirty="0"/>
              <a:t>Relevant for dynamic analysis, not for static analysis</a:t>
            </a:r>
          </a:p>
          <a:p>
            <a:r>
              <a:rPr lang="en-US" dirty="0"/>
              <a:t>Usually easier to understand then assembler code 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D959C1-C96C-47ED-AEE9-FA5DE1309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Structure of Executable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615FED-C5C3-415B-8E41-1CEF9661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581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C:\Users\E525127\Documents\School\Prednasky\English PE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8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949280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 File Format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26064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Structure of Win32 binary executable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94EC8A-F11A-4390-BBE8-BC187583E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21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Linux binary executable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format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D:\Documents\Obrazky\740px-Elf-layout-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9" y="1484784"/>
            <a:ext cx="4774101" cy="52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6165749" y="3680612"/>
            <a:ext cx="474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"Elf-layout--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 by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Surueña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- Own work.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3.0 via Commons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BA1191-AB24-4066-999E-DCD454D6F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699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Java bytecode </a:t>
            </a:r>
            <a:r>
              <a:rPr lang="en-US" dirty="0" err="1"/>
              <a:t>classfile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00600" cy="477745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973190" y="3405998"/>
            <a:ext cx="599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https://commons.apache.org/proper/commons-bcel/manual.html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509B81-CB8B-4B7C-9241-F9ADD215F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925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Registry vs. stack-based execution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C957D8-B3FB-4DEA-B9E1-42CF0D90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62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Values loaded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from RAM to CPU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CPU operation 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test</a:t>
            </a:r>
            <a:r>
              <a:rPr lang="en-US" sz="2800" dirty="0"/>
              <a:t>…)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Resulting value is stored back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to RAM</a:t>
            </a:r>
          </a:p>
          <a:p>
            <a:r>
              <a:rPr lang="en-US" sz="2800" dirty="0"/>
              <a:t>Name of the registers</a:t>
            </a:r>
          </a:p>
          <a:p>
            <a:pPr lvl="1"/>
            <a:r>
              <a:rPr lang="en-US" sz="2400" dirty="0"/>
              <a:t>EAX 32bit, AX 16bit, AH/AL 8bit</a:t>
            </a:r>
          </a:p>
          <a:p>
            <a:pPr lvl="1"/>
            <a:r>
              <a:rPr lang="en-US" sz="2400" dirty="0"/>
              <a:t>EIP ... next address to execute (instruction pointer)</a:t>
            </a:r>
            <a:endParaRPr lang="cs-CZ" sz="2400" dirty="0"/>
          </a:p>
          <a:p>
            <a:pPr lvl="1"/>
            <a:r>
              <a:rPr lang="en-US" sz="2400" dirty="0"/>
              <a:t>EBX ... usually loop counter</a:t>
            </a:r>
            <a:endParaRPr lang="cs-CZ" sz="2800" dirty="0"/>
          </a:p>
          <a:p>
            <a:r>
              <a:rPr lang="en-US" sz="2800" dirty="0"/>
              <a:t>Registers</a:t>
            </a:r>
            <a:endParaRPr lang="cs-CZ" sz="2800" dirty="0"/>
          </a:p>
          <a:p>
            <a:pPr lvl="1"/>
            <a:r>
              <a:rPr lang="en-US" sz="2400" dirty="0"/>
              <a:t>Z – zero flag, C – carry flag, S – sign flag…</a:t>
            </a:r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CA570E-B4CD-4E99-ADAD-182271C66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 two numbers from file (HDD)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Read values from </a:t>
            </a:r>
            <a:r>
              <a:rPr lang="cs-CZ" altLang="en-US" sz="2400" dirty="0"/>
              <a:t>HDD </a:t>
            </a:r>
            <a:r>
              <a:rPr lang="en-US" altLang="en-US" sz="2400" dirty="0"/>
              <a:t>into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fscanf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altLang="en-US" sz="2000" b="1" dirty="0" err="1">
                <a:solidFill>
                  <a:srgbClr val="000000"/>
                </a:solidFill>
                <a:latin typeface="Courier New" pitchFamily="49" charset="0"/>
              </a:rPr>
              <a:t>file</a:t>
            </a:r>
            <a:r>
              <a:rPr lang="cs-CZ" alt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Move value from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 to CPU registry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</a:t>
            </a:r>
            <a:r>
              <a:rPr lang="cs-CZ" altLang="en-US" sz="2000" dirty="0">
                <a:solidFill>
                  <a:srgbClr val="007F7F"/>
                </a:solidFill>
                <a:latin typeface="Courier New" pitchFamily="49" charset="0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Execute CPU instruction</a:t>
            </a:r>
            <a:r>
              <a:rPr lang="cs-CZ" altLang="en-US" sz="2400" dirty="0"/>
              <a:t> (</a:t>
            </a:r>
            <a:r>
              <a:rPr lang="en-US" altLang="en-US" sz="2400" dirty="0"/>
              <a:t>e.g., </a:t>
            </a:r>
            <a:r>
              <a:rPr lang="cs-CZ" altLang="en-US" sz="2400" dirty="0"/>
              <a:t>ADD)</a:t>
            </a:r>
            <a:endParaRPr lang="en-US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edx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Transfer result from CPU register to RAM memory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Save result from RAM memory to file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fprintf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(file,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pt-BR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cs-CZ" altLang="en-US" sz="2400" dirty="0">
              <a:latin typeface="Courier New" pitchFamily="49" charset="0"/>
            </a:endParaRPr>
          </a:p>
        </p:txBody>
      </p:sp>
      <p:sp>
        <p:nvSpPr>
          <p:cNvPr id="30722" name="Footer Placeholder 6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| PV204: Rootkits, RE</a:t>
            </a:r>
            <a:endParaRPr lang="en-GB" altLang="en-US" sz="1400">
              <a:solidFill>
                <a:schemeClr val="bg1"/>
              </a:solidFill>
            </a:endParaRPr>
          </a:p>
        </p:txBody>
      </p:sp>
      <p:pic>
        <p:nvPicPr>
          <p:cNvPr id="30723" name="Picture 10" descr="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95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7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53" name="AutoShape 17"/>
          <p:cNvSpPr>
            <a:spLocks noChangeArrowheads="1"/>
          </p:cNvSpPr>
          <p:nvPr/>
        </p:nvSpPr>
        <p:spPr bwMode="auto">
          <a:xfrm>
            <a:off x="7848600" y="55626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out.txt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"30"</a:t>
            </a:r>
          </a:p>
        </p:txBody>
      </p:sp>
      <p:sp>
        <p:nvSpPr>
          <p:cNvPr id="884757" name="Rectangle 21"/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884758" name="Rectangle 22"/>
          <p:cNvSpPr>
            <a:spLocks noChangeArrowheads="1"/>
          </p:cNvSpPr>
          <p:nvPr/>
        </p:nvSpPr>
        <p:spPr bwMode="auto">
          <a:xfrm>
            <a:off x="7772400" y="37338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84760" name="Rectangle 24"/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1" name="Rectangle 25"/>
          <p:cNvSpPr>
            <a:spLocks noChangeArrowheads="1"/>
          </p:cNvSpPr>
          <p:nvPr/>
        </p:nvSpPr>
        <p:spPr bwMode="auto">
          <a:xfrm>
            <a:off x="7772400" y="43434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4" name="Rectangle 28"/>
          <p:cNvSpPr>
            <a:spLocks noChangeArrowheads="1"/>
          </p:cNvSpPr>
          <p:nvPr/>
        </p:nvSpPr>
        <p:spPr bwMode="auto">
          <a:xfrm>
            <a:off x="83058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0739" name="AutoShape 29"/>
          <p:cNvSpPr>
            <a:spLocks noChangeArrowheads="1"/>
          </p:cNvSpPr>
          <p:nvPr/>
        </p:nvSpPr>
        <p:spPr bwMode="auto">
          <a:xfrm>
            <a:off x="7772400" y="11430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"10 20"</a:t>
            </a: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76962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4767" name="AutoShape 31"/>
          <p:cNvSpPr>
            <a:spLocks/>
          </p:cNvSpPr>
          <p:nvPr/>
        </p:nvSpPr>
        <p:spPr bwMode="auto">
          <a:xfrm>
            <a:off x="304800" y="22860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84768" name="Text Box 32"/>
          <p:cNvSpPr txBox="1">
            <a:spLocks noChangeArrowheads="1"/>
          </p:cNvSpPr>
          <p:nvPr/>
        </p:nvSpPr>
        <p:spPr bwMode="auto">
          <a:xfrm rot="-5400000">
            <a:off x="-1478756" y="3307556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cs-CZ" alt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= value + value2;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C01BE-52A2-4A9C-A07B-F3264909C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4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53" grpId="0" animBg="1"/>
      <p:bldP spid="884757" grpId="0" animBg="1"/>
      <p:bldP spid="884758" grpId="0" animBg="1"/>
      <p:bldP spid="884760" grpId="0" animBg="1"/>
      <p:bldP spid="884761" grpId="0" animBg="1"/>
      <p:bldP spid="884764" grpId="0" animBg="1"/>
      <p:bldP spid="884766" grpId="0" animBg="1"/>
      <p:bldP spid="884767" grpId="0" animBg="1"/>
      <p:bldP spid="88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Rootkit 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Root-kit</a:t>
            </a:r>
          </a:p>
          <a:p>
            <a:pPr lvl="1"/>
            <a:r>
              <a:rPr lang="en-US" sz="2000" i="1" dirty="0"/>
              <a:t>root</a:t>
            </a:r>
            <a:r>
              <a:rPr lang="en-US" sz="2000" dirty="0"/>
              <a:t> user *nix systems</a:t>
            </a:r>
          </a:p>
          <a:p>
            <a:pPr lvl="1"/>
            <a:r>
              <a:rPr lang="en-US" sz="2000" i="1" dirty="0"/>
              <a:t>kit </a:t>
            </a:r>
            <a:r>
              <a:rPr lang="en-US" sz="2000" dirty="0"/>
              <a:t>set of tools to operate/execute commands   </a:t>
            </a:r>
          </a:p>
          <a:p>
            <a:r>
              <a:rPr lang="en-US" sz="2400" dirty="0"/>
              <a:t>Rootkit is piece or collection of software</a:t>
            </a:r>
          </a:p>
          <a:p>
            <a:pPr lvl="1"/>
            <a:r>
              <a:rPr lang="en-US" sz="2000" dirty="0"/>
              <a:t>Designed to enable access where it would be otherwise denied</a:t>
            </a:r>
          </a:p>
          <a:p>
            <a:pPr lvl="1"/>
            <a:r>
              <a:rPr lang="en-US" sz="2000" dirty="0"/>
              <a:t>Tries to hide(“cloak”) its presence in system</a:t>
            </a:r>
          </a:p>
          <a:p>
            <a:r>
              <a:rPr lang="en-US" sz="2400" dirty="0"/>
              <a:t>Installed after obtaining privileged access</a:t>
            </a:r>
          </a:p>
          <a:p>
            <a:pPr lvl="1"/>
            <a:r>
              <a:rPr lang="en-US" sz="2000" dirty="0"/>
              <a:t>Privileged escalation, credentials compromise, physical access…</a:t>
            </a:r>
          </a:p>
          <a:p>
            <a:r>
              <a:rPr lang="en-US" sz="2400" dirty="0"/>
              <a:t>Rootkit != exploit (rootkit usually installed after exploit)</a:t>
            </a:r>
          </a:p>
          <a:p>
            <a:r>
              <a:rPr lang="en-US" sz="2400" dirty="0"/>
              <a:t>Rootkit is usually accompanied with additional payload</a:t>
            </a:r>
          </a:p>
          <a:p>
            <a:pPr lvl="1"/>
            <a:r>
              <a:rPr lang="en-US" sz="2000" dirty="0"/>
              <a:t>Payload does the actual (potentially malicious) work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BA4A5-2186-48DB-AB03-5A73FEF24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Bytecode contains sequence of operations</a:t>
            </a:r>
          </a:p>
          <a:p>
            <a:r>
              <a:rPr lang="en-US" sz="2400" dirty="0"/>
              <a:t>Bytecode contains constants</a:t>
            </a:r>
          </a:p>
          <a:p>
            <a:r>
              <a:rPr lang="en-US" sz="2400" dirty="0"/>
              <a:t>All intermediate values stored on stack</a:t>
            </a:r>
          </a:p>
          <a:p>
            <a:r>
              <a:rPr lang="en-US" sz="2400" dirty="0"/>
              <a:t>Interpret: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Reads next operation from bytecode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Pop operand(s) for next operation from top of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Executes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Push result of operation on top of stack</a:t>
            </a:r>
            <a:endParaRPr lang="cs-CZ" sz="2400" dirty="0"/>
          </a:p>
          <a:p>
            <a:pPr lvl="0"/>
            <a:r>
              <a:rPr lang="en-US" sz="2400" dirty="0"/>
              <a:t>No registers are used </a:t>
            </a:r>
          </a:p>
          <a:p>
            <a:pPr lvl="1"/>
            <a:r>
              <a:rPr lang="en-US" sz="2000" dirty="0"/>
              <a:t>all operands for current operation at the top of the stack</a:t>
            </a:r>
          </a:p>
          <a:p>
            <a:pPr lvl="0"/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3E74DA-5854-4EFF-99FF-A828D12E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1700808"/>
            <a:ext cx="6785832" cy="406265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ENCRYPT INCOMING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void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Encrypt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byte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[]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getBuffer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setIncomingAndReceive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i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CHECK EXPECTED LENGTH (MULTIPLY OF 64 bites)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8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!=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ISOException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throwIt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SW_CIPHER_DATA_LENGTH_BAD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ENCRYPT INCOMING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m_encryptCipher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doFinal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               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m_ramArray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COPY ENCRYPTED DATA INTO OUTGOING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Util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arrayCopyNonAtomic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m_ramArray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                    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SEND OUTGOING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setOutgoingAndSend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44208" y="116632"/>
            <a:ext cx="4238661" cy="6524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method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Encrypt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Ljavacard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framework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APDU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V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129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{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stack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locals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descriptor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Ljavacard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framework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APDU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0.10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L0: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astore_2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sstore_3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bspush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srem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ifeq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L2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L1: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sspush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26384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invokestatic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goto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L2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L2: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pop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invokestatic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44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pop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b="1" dirty="0">
                <a:solidFill>
                  <a:srgbClr val="000000"/>
                </a:solidFill>
                <a:latin typeface="Verdana"/>
              </a:rPr>
              <a:t>}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52119" y="6486426"/>
            <a:ext cx="3198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Resulting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78793"/>
            <a:ext cx="3352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JavaCard</a:t>
            </a:r>
            <a:r>
              <a:rPr lang="en-US" dirty="0"/>
              <a:t> source code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8E14FD-320F-4089-9396-D9F89038E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1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Disassembling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Recovering information from binary executables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B62685-5521-4DC8-9859-F8892093E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88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of native binaries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Reversing process of compilation </a:t>
            </a:r>
          </a:p>
          <a:p>
            <a:pPr lvl="1"/>
            <a:r>
              <a:rPr lang="en-US" dirty="0"/>
              <a:t>Back from native code to ASM</a:t>
            </a:r>
          </a:p>
          <a:p>
            <a:r>
              <a:rPr lang="en-US" dirty="0"/>
              <a:t>Compilation/assembly is loose process:</a:t>
            </a:r>
          </a:p>
          <a:p>
            <a:pPr lvl="1"/>
            <a:r>
              <a:rPr lang="en-US" dirty="0"/>
              <a:t>Variable/function names</a:t>
            </a:r>
          </a:p>
          <a:p>
            <a:pPr lvl="1"/>
            <a:r>
              <a:rPr lang="en-US" dirty="0"/>
              <a:t>Unused structures</a:t>
            </a:r>
          </a:p>
          <a:p>
            <a:pPr lvl="1"/>
            <a:r>
              <a:rPr lang="en-US" dirty="0"/>
              <a:t>Performance optimization applied during compilation</a:t>
            </a:r>
          </a:p>
          <a:p>
            <a:r>
              <a:rPr lang="en-US" dirty="0"/>
              <a:t>Wide range of native platforms</a:t>
            </a:r>
          </a:p>
          <a:p>
            <a:pPr lvl="1"/>
            <a:r>
              <a:rPr lang="en-US" dirty="0"/>
              <a:t>Differences in support and performance of disassemblers</a:t>
            </a:r>
          </a:p>
          <a:p>
            <a:r>
              <a:rPr lang="en-US" dirty="0"/>
              <a:t>Bytecode is already on the level of “disassembled” binaries (usually easier to understand)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BD536-3DC5-4331-B5BA-BAA9D59E0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Structured code vs. sequence of executed ops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Structured code contains code for all branches </a:t>
            </a:r>
          </a:p>
          <a:p>
            <a:pPr lvl="1"/>
            <a:r>
              <a:rPr lang="en-US" sz="2400" dirty="0"/>
              <a:t>runnable binary/bytecode</a:t>
            </a:r>
            <a:endParaRPr lang="cs-CZ" sz="2400" dirty="0"/>
          </a:p>
          <a:p>
            <a:r>
              <a:rPr lang="en-US" sz="2800" dirty="0"/>
              <a:t>Information loss in compiled binary</a:t>
            </a:r>
          </a:p>
          <a:p>
            <a:pPr lvl="1"/>
            <a:r>
              <a:rPr lang="en-US" sz="2400" dirty="0"/>
              <a:t>Stripped metadata and debugging symbols</a:t>
            </a:r>
          </a:p>
          <a:p>
            <a:pPr lvl="1"/>
            <a:r>
              <a:rPr lang="en-US" sz="2400" dirty="0"/>
              <a:t>Compiler optimizations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Sequence of executed instructions only from branches taken </a:t>
            </a:r>
          </a:p>
          <a:p>
            <a:pPr lvl="1"/>
            <a:r>
              <a:rPr lang="en-US" sz="2400" dirty="0"/>
              <a:t>E.g., power analysis of smart card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C9094-BF98-4719-AD77-55B95519A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Structured code vs. sequence of executed ops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PV204: Rootkits, RE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0902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50825" y="2415827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580063" y="1552227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4356100" y="2776190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4119563" y="3658840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4387850" y="2415827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7524750" y="2434877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238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09997" y="574481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i="1" dirty="0"/>
              <a:t>Bytecode reconstruction</a:t>
            </a:r>
            <a:endParaRPr lang="en-US" altLang="cs-CZ" b="0" i="1" dirty="0"/>
          </a:p>
        </p:txBody>
      </p:sp>
      <p:cxnSp>
        <p:nvCxnSpPr>
          <p:cNvPr id="4" name="Pravoúhlá spojnice 3"/>
          <p:cNvCxnSpPr/>
          <p:nvPr/>
        </p:nvCxnSpPr>
        <p:spPr>
          <a:xfrm>
            <a:off x="467543" y="5744814"/>
            <a:ext cx="2736305" cy="447429"/>
          </a:xfrm>
          <a:prstGeom prst="bentConnector3">
            <a:avLst>
              <a:gd name="adj1" fmla="val -29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355862" y="5756959"/>
            <a:ext cx="5663231" cy="64633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(partial bytecode)</a:t>
            </a:r>
          </a:p>
          <a:p>
            <a:r>
              <a:rPr lang="en-US" altLang="cs-CZ" b="0" dirty="0"/>
              <a:t>…; </a:t>
            </a:r>
            <a:r>
              <a:rPr lang="en-US" altLang="cs-CZ" dirty="0" err="1"/>
              <a:t>sconst</a:t>
            </a:r>
            <a:r>
              <a:rPr lang="en-US" altLang="cs-CZ" dirty="0"/>
              <a:t>_???; </a:t>
            </a:r>
            <a:r>
              <a:rPr lang="en-US" altLang="cs-CZ" dirty="0" err="1"/>
              <a:t>baload</a:t>
            </a:r>
            <a:r>
              <a:rPr lang="en-US" altLang="cs-CZ" dirty="0"/>
              <a:t>; </a:t>
            </a:r>
            <a:r>
              <a:rPr lang="en-US" altLang="cs-CZ" b="0" dirty="0" err="1"/>
              <a:t>sconst</a:t>
            </a:r>
            <a:r>
              <a:rPr lang="en-US" altLang="cs-CZ" b="0" dirty="0"/>
              <a:t>_???; </a:t>
            </a:r>
            <a:r>
              <a:rPr lang="en-US" altLang="cs-CZ" b="0" dirty="0" err="1"/>
              <a:t>srem</a:t>
            </a:r>
            <a:r>
              <a:rPr lang="en-US" altLang="cs-CZ" b="0" dirty="0"/>
              <a:t>; </a:t>
            </a:r>
            <a:r>
              <a:rPr lang="en-US" altLang="cs-CZ" b="0" dirty="0" err="1"/>
              <a:t>bastore</a:t>
            </a:r>
            <a:r>
              <a:rPr lang="en-US" altLang="cs-CZ" b="0" dirty="0"/>
              <a:t>;…</a:t>
            </a:r>
          </a:p>
        </p:txBody>
      </p:sp>
    </p:spTree>
    <p:extLst>
      <p:ext uri="{BB962C8B-B14F-4D97-AF65-F5344CB8AC3E}">
        <p14:creationId xmlns:p14="http://schemas.microsoft.com/office/powerpoint/2010/main" val="35179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2" grpId="0" animBg="1"/>
      <p:bldP spid="1309703" grpId="0" animBg="1"/>
      <p:bldP spid="1309704" grpId="0"/>
      <p:bldP spid="1309705" grpId="0"/>
      <p:bldP spid="21" grpId="0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 err="1"/>
              <a:t>OllyDbg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 disassembler and binary debugger</a:t>
            </a:r>
          </a:p>
          <a:p>
            <a:pPr lvl="1"/>
            <a:r>
              <a:rPr lang="en-GB" dirty="0"/>
              <a:t>Works with Windows 32b binaries only</a:t>
            </a:r>
          </a:p>
          <a:p>
            <a:pPr lvl="1"/>
            <a:r>
              <a:rPr lang="en-GB" dirty="0" err="1"/>
              <a:t>OllyDbg</a:t>
            </a:r>
            <a:r>
              <a:rPr lang="en-GB" dirty="0"/>
              <a:t> 64b version in development</a:t>
            </a:r>
          </a:p>
          <a:p>
            <a:r>
              <a:rPr lang="en-GB" dirty="0"/>
              <a:t>Easy to start with, many tutorials</a:t>
            </a:r>
          </a:p>
          <a:p>
            <a:r>
              <a:rPr lang="en-GB" dirty="0"/>
              <a:t>Designed to make changes in binary easy</a:t>
            </a:r>
          </a:p>
          <a:p>
            <a:pPr lvl="1"/>
            <a:r>
              <a:rPr lang="en-GB" dirty="0"/>
              <a:t>Change of jumps/data (valid PE is recreated) </a:t>
            </a:r>
          </a:p>
          <a:p>
            <a:r>
              <a:rPr lang="en-GB" dirty="0">
                <a:hlinkClick r:id="rId2"/>
              </a:rPr>
              <a:t>http://www.ollydbg.de/</a:t>
            </a:r>
            <a:endParaRPr lang="en-GB" dirty="0"/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1328"/>
            <a:ext cx="936104" cy="91938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78F225-3B0D-4CEA-96F6-45426339F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IDA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Disassembler is legendary full-fledged disassembler with ability to disassemble many different platforms </a:t>
            </a:r>
            <a:endParaRPr lang="cs-CZ" dirty="0"/>
          </a:p>
          <a:p>
            <a:pPr lvl="0"/>
            <a:r>
              <a:rPr lang="en-US" dirty="0"/>
              <a:t>Free version available for non-commercial uses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http://www.hex-rays.com/idapro/idadownfreeware.htm</a:t>
            </a:r>
            <a:endParaRPr lang="cs-CZ" dirty="0"/>
          </a:p>
          <a:p>
            <a:pPr lvl="0"/>
            <a:r>
              <a:rPr lang="en-US" dirty="0"/>
              <a:t>Free version disassemble only Windows binaries</a:t>
            </a:r>
            <a:endParaRPr lang="cs-CZ" dirty="0"/>
          </a:p>
          <a:p>
            <a:pPr lvl="0"/>
            <a:r>
              <a:rPr lang="en-US" dirty="0"/>
              <a:t>Very nice visualization and debugger feature (similar as </a:t>
            </a:r>
            <a:r>
              <a:rPr lang="en-US" dirty="0" err="1"/>
              <a:t>OllyDbg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67333"/>
            <a:ext cx="4086225" cy="113347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FFEF9D-5BA8-4F04-B2EE-3C8814442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8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Online disassembler (ODA)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https://www.onlinedisassembler.com/odaweb/</a:t>
            </a:r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0" name="Picture 2" descr="D:\Documents\Obrazky\oda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8761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107"/>
            <a:ext cx="2555776" cy="851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3CABF2-6D40-4470-BB83-246FA4892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70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Hopper </a:t>
            </a:r>
            <a:r>
              <a:rPr lang="en-GB" dirty="0" err="1"/>
              <a:t>diassembler</a:t>
            </a:r>
            <a:r>
              <a:rPr lang="en-GB" dirty="0"/>
              <a:t> and debugger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Linux and OS X reverse engineering tool</a:t>
            </a:r>
          </a:p>
          <a:p>
            <a:pPr lvl="1"/>
            <a:r>
              <a:rPr lang="en-GB" dirty="0"/>
              <a:t>Older version supported Windows, but not anymore</a:t>
            </a:r>
          </a:p>
          <a:p>
            <a:r>
              <a:rPr lang="en-GB" dirty="0">
                <a:hlinkClick r:id="rId2"/>
              </a:rPr>
              <a:t>http://www.hopperapp.com</a:t>
            </a:r>
            <a:endParaRPr lang="en-GB" dirty="0"/>
          </a:p>
          <a:p>
            <a:r>
              <a:rPr lang="en-GB" dirty="0"/>
              <a:t>Additional support for on Objective-C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0682"/>
            <a:ext cx="4773014" cy="2756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0" y="0"/>
            <a:ext cx="1194911" cy="1194911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53ED52-B3AC-4CE5-8AEC-827CC682A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rings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Idea: introduce separate runtime levels</a:t>
            </a:r>
          </a:p>
          <a:p>
            <a:pPr lvl="1"/>
            <a:r>
              <a:rPr lang="en-GB" sz="2000" dirty="0"/>
              <a:t>Crash in level X causes issue only in levels &gt;=X</a:t>
            </a:r>
          </a:p>
          <a:p>
            <a:pPr lvl="1"/>
            <a:r>
              <a:rPr lang="en-GB" sz="2000" dirty="0"/>
              <a:t>Direct support provided by CPU architectures (0/3)</a:t>
            </a:r>
          </a:p>
          <a:p>
            <a:pPr lvl="2"/>
            <a:r>
              <a:rPr lang="en-GB" sz="2000" dirty="0"/>
              <a:t>Instructions which can be executed only in given ring</a:t>
            </a:r>
          </a:p>
          <a:p>
            <a:r>
              <a:rPr lang="en-GB" sz="2400" dirty="0"/>
              <a:t>Ring 3: unprivileged user programs</a:t>
            </a:r>
          </a:p>
          <a:p>
            <a:r>
              <a:rPr lang="en-GB" sz="2400" dirty="0"/>
              <a:t>Ring 2/1: device drivers (currently sparsely used)</a:t>
            </a:r>
          </a:p>
          <a:p>
            <a:r>
              <a:rPr lang="en-GB" sz="2400" dirty="0"/>
              <a:t>Ring 0: kernel programs</a:t>
            </a:r>
          </a:p>
          <a:p>
            <a:r>
              <a:rPr lang="en-GB" sz="2400" dirty="0"/>
              <a:t>Performance penalty associated with ring switching</a:t>
            </a:r>
          </a:p>
          <a:p>
            <a:pPr lvl="1"/>
            <a:r>
              <a:rPr lang="en-GB" sz="2000" dirty="0"/>
              <a:t>In practice, only 3 and 0 are commonly used</a:t>
            </a:r>
          </a:p>
          <a:p>
            <a:r>
              <a:rPr lang="en-GB" sz="2400" dirty="0"/>
              <a:t>0-3 Captures only rings/levels starting with OS</a:t>
            </a:r>
          </a:p>
          <a:p>
            <a:pPr lvl="1"/>
            <a:r>
              <a:rPr lang="en-GB" sz="2000" dirty="0"/>
              <a:t>Levels -1/-2/-3 introduced for layers below OS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Picture 2" descr="D:\Documents\Obrazky\442px-CPU_ring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14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6899044" y="1935873"/>
            <a:ext cx="423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Sven, Licensed under CC BY-SA 3.0 via Commons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34A4F5-4AAF-49A5-92D9-271D62C7C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464496" cy="5854487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Graph representation of control flow</a:t>
            </a:r>
          </a:p>
          <a:p>
            <a:r>
              <a:rPr lang="en-GB" sz="2400" dirty="0"/>
              <a:t>Separated functions/blocks</a:t>
            </a:r>
          </a:p>
          <a:p>
            <a:pPr lvl="1"/>
            <a:r>
              <a:rPr lang="en-GB" sz="2000" dirty="0"/>
              <a:t>connection by jump instructions 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Control flow graph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9DF963-AFBC-495D-B2EC-010E96099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82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Decompilation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Native code </a:t>
            </a:r>
            <a:r>
              <a:rPr lang="en-US" sz="2400" dirty="0" err="1"/>
              <a:t>decompilation</a:t>
            </a:r>
            <a:endParaRPr lang="en-US" sz="2400" dirty="0"/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produces source code from binary/ASM/bytecode code</a:t>
            </a:r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needs to do disassembling first and then try to create code that will in turn produce binary code you have at the beginning   </a:t>
            </a:r>
            <a:endParaRPr lang="cs-CZ" sz="2000" dirty="0"/>
          </a:p>
          <a:p>
            <a:pPr lvl="1"/>
            <a:r>
              <a:rPr lang="en-US" sz="2000" dirty="0"/>
              <a:t>Resulting code will NOT contain information removed during compilation (comments, function names, formatting...)</a:t>
            </a:r>
            <a:endParaRPr lang="cs-CZ" sz="2000" dirty="0"/>
          </a:p>
          <a:p>
            <a:r>
              <a:rPr lang="en-US" sz="2400" dirty="0"/>
              <a:t>Bytecode </a:t>
            </a:r>
            <a:r>
              <a:rPr lang="en-US" sz="2400" dirty="0" err="1"/>
              <a:t>decompilation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much easier (more information preserved)</a:t>
            </a:r>
          </a:p>
          <a:p>
            <a:pPr lvl="1"/>
            <a:r>
              <a:rPr lang="en-US" sz="2000" dirty="0"/>
              <a:t>Mapping between source code and bytecode is less ambiguous</a:t>
            </a:r>
          </a:p>
          <a:p>
            <a:pPr lvl="1"/>
            <a:r>
              <a:rPr lang="en-US" sz="2000" dirty="0"/>
              <a:t>Compilation of decompiled bytecode produces similar bytecode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A250CC-EBEA-4BDD-8B3D-CF67C92B1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1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Decompiler</a:t>
            </a:r>
            <a:r>
              <a:rPr lang="en-GB" dirty="0"/>
              <a:t> tools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C/C++</a:t>
            </a:r>
          </a:p>
          <a:p>
            <a:pPr lvl="1"/>
            <a:r>
              <a:rPr lang="en-GB" dirty="0"/>
              <a:t>IDA</a:t>
            </a:r>
          </a:p>
          <a:p>
            <a:pPr lvl="1"/>
            <a:r>
              <a:rPr lang="en-GB" dirty="0"/>
              <a:t>REC Studio 4.0, </a:t>
            </a:r>
            <a:r>
              <a:rPr lang="en-GB" dirty="0">
                <a:hlinkClick r:id="rId2"/>
              </a:rPr>
              <a:t>http://www.backerstreet.com/rec/rec.htm</a:t>
            </a:r>
            <a:endParaRPr lang="en-GB" dirty="0"/>
          </a:p>
          <a:p>
            <a:pPr lvl="1"/>
            <a:r>
              <a:rPr lang="en-GB" dirty="0" err="1"/>
              <a:t>Retargetable</a:t>
            </a:r>
            <a:r>
              <a:rPr lang="en-GB" dirty="0"/>
              <a:t> </a:t>
            </a:r>
            <a:r>
              <a:rPr lang="en-GB" dirty="0" err="1"/>
              <a:t>Decompiler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https://retdec.com/</a:t>
            </a:r>
            <a:endParaRPr lang="en-GB" dirty="0"/>
          </a:p>
          <a:p>
            <a:r>
              <a:rPr lang="en-GB" dirty="0"/>
              <a:t>Java bytecode</a:t>
            </a:r>
          </a:p>
          <a:p>
            <a:pPr lvl="1"/>
            <a:r>
              <a:rPr lang="en-GB" dirty="0"/>
              <a:t>DJ Java </a:t>
            </a:r>
            <a:r>
              <a:rPr lang="en-GB" dirty="0" err="1"/>
              <a:t>Decompiler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http://neshkov.com/dj.html</a:t>
            </a:r>
            <a:endParaRPr lang="en-GB" dirty="0"/>
          </a:p>
          <a:p>
            <a:pPr lvl="1"/>
            <a:r>
              <a:rPr lang="en-GB" dirty="0"/>
              <a:t>Java </a:t>
            </a:r>
            <a:r>
              <a:rPr lang="en-GB" dirty="0" err="1"/>
              <a:t>Decompiler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http://jd.benow.ca/</a:t>
            </a:r>
            <a:endParaRPr lang="en-GB" dirty="0"/>
          </a:p>
          <a:p>
            <a:r>
              <a:rPr lang="en-GB" dirty="0" err="1"/>
              <a:t>.Net</a:t>
            </a:r>
            <a:r>
              <a:rPr lang="en-GB" dirty="0"/>
              <a:t> bytecode</a:t>
            </a:r>
          </a:p>
          <a:p>
            <a:pPr lvl="1"/>
            <a:r>
              <a:rPr lang="en-GB" dirty="0" err="1"/>
              <a:t>dotPeek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https://www.jetbrains.com/decompiler/</a:t>
            </a:r>
            <a:endParaRPr lang="en-GB" dirty="0"/>
          </a:p>
          <a:p>
            <a:pPr lvl="1"/>
            <a:r>
              <a:rPr lang="en-GB" dirty="0" err="1"/>
              <a:t>ILSpy</a:t>
            </a:r>
            <a:r>
              <a:rPr lang="en-GB" dirty="0"/>
              <a:t>, </a:t>
            </a:r>
            <a:r>
              <a:rPr lang="en-GB" dirty="0">
                <a:hlinkClick r:id="rId7"/>
              </a:rPr>
              <a:t>http://ilspy.net/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96A44-0EAB-4C32-AE4C-6AA0B73A8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30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Reverse Engineering for Beginners</a:t>
            </a:r>
          </a:p>
          <a:p>
            <a:pPr lvl="1"/>
            <a:r>
              <a:rPr lang="cs-CZ" sz="2000" dirty="0">
                <a:hlinkClick r:id="rId2"/>
              </a:rPr>
              <a:t>http://beginners.re/Reverse_Engineering_for_Beginners-en.pdf</a:t>
            </a:r>
            <a:endParaRPr lang="en-GB" sz="2000" dirty="0"/>
          </a:p>
          <a:p>
            <a:pPr lvl="1"/>
            <a:r>
              <a:rPr lang="en-GB" sz="2000" dirty="0"/>
              <a:t>Great resource, many examples, tutorials</a:t>
            </a:r>
            <a:endParaRPr lang="en-US" sz="2000" dirty="0"/>
          </a:p>
          <a:p>
            <a:r>
              <a:rPr lang="en-US" sz="2400" dirty="0"/>
              <a:t>Tutorials for You: </a:t>
            </a:r>
            <a:r>
              <a:rPr lang="en-US" sz="2400" dirty="0">
                <a:hlinkClick r:id="rId3"/>
              </a:rPr>
              <a:t>http://www.tuts4you.com</a:t>
            </a:r>
            <a:endParaRPr lang="cs-CZ" sz="2400" dirty="0"/>
          </a:p>
          <a:p>
            <a:r>
              <a:rPr lang="en-US" sz="2400" dirty="0"/>
              <a:t>The Reverse Code Engineering Community: </a:t>
            </a:r>
            <a:r>
              <a:rPr lang="en-US" sz="2400" dirty="0">
                <a:hlinkClick r:id="rId4"/>
              </a:rPr>
              <a:t>http://www.reverse-engineering.net/</a:t>
            </a:r>
            <a:endParaRPr lang="cs-CZ" sz="2400" dirty="0"/>
          </a:p>
          <a:p>
            <a:r>
              <a:rPr lang="it-IT" sz="2400" dirty="0"/>
              <a:t>Disassembling tutorial </a:t>
            </a:r>
            <a:r>
              <a:rPr lang="it-IT" sz="2400" dirty="0">
                <a:hlinkClick r:id="rId5"/>
              </a:rPr>
              <a:t>http://www.codeproject.com/KB/cpp/reversedisasm.aspx</a:t>
            </a:r>
            <a:endParaRPr lang="it-IT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3D5FC5-B7EB-4CEE-9565-D57727C18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62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to protect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Protections Against Reverse Engineering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73221F-0179-4366-9FDA-B29BB4D02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81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</a:t>
            </a:r>
            <a:r>
              <a:rPr lang="en-US" dirty="0" err="1"/>
              <a:t>whitebox</a:t>
            </a:r>
            <a:r>
              <a:rPr lang="en-US" dirty="0"/>
              <a:t> attacker model</a:t>
            </a:r>
            <a:br>
              <a:rPr lang="en-US" dirty="0"/>
            </a:br>
            <a:r>
              <a:rPr lang="en-US" dirty="0"/>
              <a:t>(symmetric crypto example)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2555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25" y="3730517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13243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3545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164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69FED8-6B59-4339-9775-D9F8705EA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is able to:</a:t>
            </a:r>
          </a:p>
          <a:p>
            <a:pPr lvl="1"/>
            <a:r>
              <a:rPr lang="en-US" dirty="0"/>
              <a:t>inspect and disassemble binary (static strings, code...)</a:t>
            </a:r>
          </a:p>
          <a:p>
            <a:pPr lvl="1"/>
            <a:r>
              <a:rPr lang="en-US" dirty="0"/>
              <a:t>observe/modify all executed instructions (</a:t>
            </a:r>
            <a:r>
              <a:rPr lang="en-US" dirty="0" err="1"/>
              <a:t>OllyDbg</a:t>
            </a:r>
            <a:r>
              <a:rPr lang="en-US" dirty="0"/>
              <a:t>...)</a:t>
            </a:r>
          </a:p>
          <a:p>
            <a:pPr lvl="1"/>
            <a:r>
              <a:rPr lang="en-US" dirty="0"/>
              <a:t>observe/modify used memory (</a:t>
            </a:r>
            <a:r>
              <a:rPr lang="en-US" dirty="0" err="1"/>
              <a:t>OllyDbg</a:t>
            </a:r>
            <a:r>
              <a:rPr lang="en-US" dirty="0"/>
              <a:t>, memory dump...)</a:t>
            </a:r>
          </a:p>
          <a:p>
            <a:r>
              <a:rPr lang="en-US" dirty="0"/>
              <a:t>How to still protect value of cryptographic key?</a:t>
            </a:r>
          </a:p>
          <a:p>
            <a:r>
              <a:rPr lang="en-US" dirty="0"/>
              <a:t>Who might be </a:t>
            </a:r>
            <a:r>
              <a:rPr lang="en-US" dirty="0" err="1"/>
              <a:t>whitebox</a:t>
            </a:r>
            <a:r>
              <a:rPr lang="en-US" dirty="0"/>
              <a:t> attacker?</a:t>
            </a:r>
          </a:p>
          <a:p>
            <a:pPr lvl="1"/>
            <a:r>
              <a:rPr lang="en-US" dirty="0"/>
              <a:t>Mathematician (for fun)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0DD119-3975-45B5-A67B-8AB7CB69C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Time-limited protection</a:t>
            </a:r>
          </a:p>
          <a:p>
            <a:r>
              <a:rPr lang="en-US" sz="2400" dirty="0"/>
              <a:t>Obfuscation is mostly based on obscurity</a:t>
            </a:r>
          </a:p>
          <a:p>
            <a:pPr lvl="1"/>
            <a:r>
              <a:rPr lang="en-US" sz="2000" dirty="0"/>
              <a:t>add bogus jumps</a:t>
            </a:r>
          </a:p>
          <a:p>
            <a:pPr lvl="1"/>
            <a:r>
              <a:rPr lang="en-US" sz="2000" dirty="0"/>
              <a:t>reorder related memory blocks </a:t>
            </a:r>
          </a:p>
          <a:p>
            <a:pPr lvl="1"/>
            <a:r>
              <a:rPr lang="en-US" sz="2000" dirty="0"/>
              <a:t>transform code into equivalent one, but less readable</a:t>
            </a:r>
          </a:p>
          <a:p>
            <a:pPr lvl="1"/>
            <a:r>
              <a:rPr lang="en-US" sz="2000" dirty="0"/>
              <a:t>pack binary into randomized virtual machine...</a:t>
            </a:r>
          </a:p>
          <a:p>
            <a:r>
              <a:rPr lang="en-US" sz="2400" dirty="0"/>
              <a:t>Barak’s (</a:t>
            </a:r>
            <a:r>
              <a:rPr lang="en-US" sz="2400" dirty="0" err="1"/>
              <a:t>im</a:t>
            </a:r>
            <a:r>
              <a:rPr lang="en-US" sz="2400" dirty="0"/>
              <a:t>)possibility result (2001)</a:t>
            </a:r>
          </a:p>
          <a:p>
            <a:pPr lvl="1"/>
            <a:r>
              <a:rPr lang="en-US" sz="2000" dirty="0"/>
              <a:t>family of functions that will always leak some information</a:t>
            </a:r>
          </a:p>
          <a:p>
            <a:pPr lvl="1"/>
            <a:r>
              <a:rPr lang="en-US" sz="2000" dirty="0"/>
              <a:t>but practical implementation may exists for others</a:t>
            </a:r>
          </a:p>
          <a:p>
            <a:r>
              <a:rPr lang="en-US" sz="2400" dirty="0" err="1"/>
              <a:t>Cannetti</a:t>
            </a:r>
            <a:r>
              <a:rPr lang="en-US" sz="2400" dirty="0"/>
              <a:t> et. al. positive results for point functions</a:t>
            </a:r>
          </a:p>
          <a:p>
            <a:r>
              <a:rPr lang="en-US" sz="2400" dirty="0" err="1"/>
              <a:t>Goldwasser</a:t>
            </a:r>
            <a:r>
              <a:rPr lang="en-US" sz="2400" dirty="0"/>
              <a:t> et. al. negative result auxiliary result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C5474C-A4D6-4E54-AE67-E962D079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3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with Encrypted Data and Encrypted Function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469614-C8B9-4CAE-8362-DB32A16D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791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We’d like to compute function F over data D </a:t>
            </a:r>
          </a:p>
          <a:p>
            <a:pPr lvl="1" eaLnBrk="1" hangingPunct="1"/>
            <a:r>
              <a:rPr lang="en-US" dirty="0"/>
              <a:t>secret algorithm F or sensitive data D (or both)</a:t>
            </a:r>
          </a:p>
          <a:p>
            <a:pPr eaLnBrk="1" hangingPunct="1"/>
            <a:r>
              <a:rPr lang="en-US" dirty="0"/>
              <a:t>Solution with trusted environment</a:t>
            </a:r>
          </a:p>
          <a:p>
            <a:pPr lvl="1" eaLnBrk="1" hangingPunct="1"/>
            <a:r>
              <a:rPr lang="en-US" dirty="0"/>
              <a:t>my trusted PC, trusted server, trusted cloud…</a:t>
            </a:r>
          </a:p>
          <a:p>
            <a:pPr eaLnBrk="1" hangingPunct="1"/>
            <a:r>
              <a:rPr lang="en-US" dirty="0"/>
              <a:t>Problem: can be cloud or client really trusted? </a:t>
            </a:r>
          </a:p>
          <a:p>
            <a:pPr lvl="1" eaLnBrk="1" hangingPunct="1"/>
            <a:r>
              <a:rPr lang="en-US" dirty="0"/>
              <a:t>server hack, DRM, malware...</a:t>
            </a:r>
          </a:p>
          <a:p>
            <a:pPr eaLnBrk="1" hangingPunct="1"/>
            <a:r>
              <a:rPr lang="en-US" dirty="0" err="1"/>
              <a:t>Whitebox</a:t>
            </a:r>
            <a:r>
              <a:rPr lang="en-US" dirty="0"/>
              <a:t> attacker model</a:t>
            </a:r>
          </a:p>
          <a:p>
            <a:pPr lvl="1" eaLnBrk="1" hangingPunct="1"/>
            <a:r>
              <a:rPr lang="en-US" dirty="0"/>
              <a:t>controls execution environment (debugging)</a:t>
            </a:r>
          </a:p>
          <a:p>
            <a:pPr lvl="1" eaLnBrk="1" hangingPunct="1"/>
            <a:r>
              <a:rPr lang="en-US" dirty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BC9980-3425-4DDF-AB9B-DE31599BE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309" y="652185"/>
            <a:ext cx="2175323" cy="792088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Rootkit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58482" y="5783614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-3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958482" y="5050115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78762" y="514804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 Management Mode, BIOS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78762" y="589046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Firmware, hardware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936358" y="4316616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46985" y="4455986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Hypervisory</a:t>
            </a:r>
            <a:r>
              <a:rPr lang="en-US" dirty="0"/>
              <a:t>-level (VT-x, AMD-V)</a:t>
            </a:r>
            <a:endParaRPr lang="en-GB" dirty="0"/>
          </a:p>
        </p:txBody>
      </p:sp>
      <p:sp>
        <p:nvSpPr>
          <p:cNvPr id="11" name="Zaoblený obdélník 10"/>
          <p:cNvSpPr/>
          <p:nvPr/>
        </p:nvSpPr>
        <p:spPr>
          <a:xfrm>
            <a:off x="2936358" y="3581088"/>
            <a:ext cx="2304256" cy="6480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446985" y="37204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 kernel, device drivers</a:t>
            </a:r>
            <a:endParaRPr lang="en-GB" dirty="0"/>
          </a:p>
        </p:txBody>
      </p:sp>
      <p:sp>
        <p:nvSpPr>
          <p:cNvPr id="13" name="Zaoblený obdélník 12"/>
          <p:cNvSpPr/>
          <p:nvPr/>
        </p:nvSpPr>
        <p:spPr>
          <a:xfrm>
            <a:off x="2926465" y="2845599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solidFill>
              <a:schemeClr val="accent3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Ring 1,2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37092" y="298496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Device drivers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926465" y="2110071"/>
            <a:ext cx="2304256" cy="648072"/>
          </a:xfrm>
          <a:prstGeom prst="roundRect">
            <a:avLst/>
          </a:prstGeom>
          <a:solidFill>
            <a:srgbClr val="92D050">
              <a:alpha val="7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37092" y="22494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User-mode </a:t>
            </a:r>
            <a:endParaRPr lang="en-GB" dirty="0"/>
          </a:p>
        </p:txBody>
      </p:sp>
      <p:sp>
        <p:nvSpPr>
          <p:cNvPr id="19" name="Zaoblený obdélník 18"/>
          <p:cNvSpPr/>
          <p:nvPr/>
        </p:nvSpPr>
        <p:spPr>
          <a:xfrm>
            <a:off x="2926465" y="1376772"/>
            <a:ext cx="2304256" cy="648072"/>
          </a:xfrm>
          <a:prstGeom prst="roundRect">
            <a:avLst/>
          </a:prstGeom>
          <a:solidFill>
            <a:srgbClr val="92D050">
              <a:alpha val="8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“3+”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437092" y="151614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Managed code (runtime, JVM)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67761" y="519992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SMM abuse, </a:t>
            </a:r>
            <a:r>
              <a:rPr lang="en-GB" dirty="0" err="1">
                <a:solidFill>
                  <a:srgbClr val="C00000"/>
                </a:solidFill>
              </a:rPr>
              <a:t>bootkits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78068" y="59354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FW/HW rootkits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0" y="450990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rgbClr val="C00000"/>
                </a:solidFill>
              </a:rPr>
              <a:t>Hypervisory</a:t>
            </a:r>
            <a:r>
              <a:rPr lang="en-US" dirty="0">
                <a:solidFill>
                  <a:srgbClr val="C00000"/>
                </a:solidFill>
              </a:rPr>
              <a:t>-level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42544" y="335112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Kernel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1586" y="230823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User-mode rootkits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9556" y="151455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Managed code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Levá složená závorka 27"/>
          <p:cNvSpPr/>
          <p:nvPr/>
        </p:nvSpPr>
        <p:spPr>
          <a:xfrm>
            <a:off x="2512155" y="2889279"/>
            <a:ext cx="303195" cy="129302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Nadpis 1"/>
          <p:cNvSpPr txBox="1">
            <a:spLocks/>
          </p:cNvSpPr>
          <p:nvPr/>
        </p:nvSpPr>
        <p:spPr bwMode="auto">
          <a:xfrm>
            <a:off x="5478625" y="669277"/>
            <a:ext cx="21753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/>
              <a:t>Ring level</a:t>
            </a:r>
            <a:endParaRPr lang="en-GB" dirty="0"/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77BFAA9F-4AA7-4ED1-ADFA-B7F8A6D8E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9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Computation with Encrypted Function (CEF)</a:t>
            </a:r>
          </a:p>
          <a:p>
            <a:pPr lvl="1" eaLnBrk="1" hangingPunct="1"/>
            <a:r>
              <a:rPr lang="en-US" sz="2000" dirty="0"/>
              <a:t>A provides function F in form of P(F)</a:t>
            </a:r>
          </a:p>
          <a:p>
            <a:pPr lvl="1" eaLnBrk="1" hangingPunct="1"/>
            <a:r>
              <a:rPr lang="en-US" sz="2000" dirty="0"/>
              <a:t>P can be executed on B’s machine with B’s data D as P(D)</a:t>
            </a:r>
          </a:p>
          <a:p>
            <a:pPr lvl="1" eaLnBrk="1" hangingPunct="1"/>
            <a:r>
              <a:rPr lang="en-US" sz="2000" dirty="0"/>
              <a:t>B will not learn function F during computation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024892" y="35730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32404" y="3645024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8388" y="331522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1919" y="328242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6" y="3973706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6620" y="3966273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76" y="3949288"/>
            <a:ext cx="608856" cy="608856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312E59FE-2BFC-4B9C-9ED3-427A07D0A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8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5148064" y="3429000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Computation with Encrypted Data (CED)</a:t>
            </a:r>
          </a:p>
          <a:p>
            <a:pPr lvl="1" eaLnBrk="1" hangingPunct="1"/>
            <a:r>
              <a:rPr lang="en-US" sz="2000" dirty="0"/>
              <a:t>B provides encrypted data D as E(D) to A</a:t>
            </a:r>
          </a:p>
          <a:p>
            <a:pPr lvl="1" eaLnBrk="1" hangingPunct="1"/>
            <a:r>
              <a:rPr lang="en-US" sz="2000" dirty="0"/>
              <a:t>A is able to compute its F as F(E(D)) to produce E(F(D))</a:t>
            </a:r>
          </a:p>
          <a:p>
            <a:pPr lvl="1" eaLnBrk="1" hangingPunct="1"/>
            <a:r>
              <a:rPr lang="en-US" sz="2000" dirty="0"/>
              <a:t>A will not learn D</a:t>
            </a:r>
            <a:endParaRPr lang="en-GB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76420" y="3501008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2404" y="317120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5935" y="3138412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2" y="3829690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4667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4088" y="3757682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BAF48F6-9FA9-4F04-B06D-A2F87154D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54106E-7 L -0.39618 -0.0451 L -0.4 0.07888 L 2.77778E-6 -7.54106E-7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</a:t>
            </a:r>
            <a:r>
              <a:rPr lang="en-US" dirty="0"/>
              <a:t>D</a:t>
            </a:r>
            <a:r>
              <a:rPr lang="cs-CZ" dirty="0"/>
              <a:t> </a:t>
            </a:r>
            <a:r>
              <a:rPr lang="en-US" dirty="0"/>
              <a:t>via homomorphism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Convert your function into circuit with additions</a:t>
            </a:r>
            <a:r>
              <a:rPr lang="cs-CZ" dirty="0"/>
              <a:t>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dirty="0"/>
              <a:t>)</a:t>
            </a:r>
            <a:r>
              <a:rPr lang="en-US" dirty="0"/>
              <a:t> and multiplications</a:t>
            </a:r>
            <a:r>
              <a:rPr lang="cs-CZ" dirty="0"/>
              <a:t> (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dirty="0"/>
              <a:t>)</a:t>
            </a:r>
            <a:r>
              <a:rPr lang="en-US" dirty="0"/>
              <a:t>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addition and/or multiplication “securely”</a:t>
            </a:r>
          </a:p>
          <a:p>
            <a:pPr lvl="1"/>
            <a:r>
              <a:rPr lang="en-US" dirty="0"/>
              <a:t>an attacker can compute E(D1+D2) = E(D1)+E(D2) </a:t>
            </a:r>
          </a:p>
          <a:p>
            <a:pPr lvl="1"/>
            <a:r>
              <a:rPr lang="en-US" dirty="0"/>
              <a:t>but cannot learn neither D1 nor D</a:t>
            </a:r>
            <a:r>
              <a:rPr lang="cs-CZ" dirty="0"/>
              <a:t>2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whole circuit over encrypted data</a:t>
            </a:r>
          </a:p>
          <a:p>
            <a:r>
              <a:rPr lang="en-US" dirty="0"/>
              <a:t>Partial homomorphic scheme</a:t>
            </a:r>
          </a:p>
          <a:p>
            <a:pPr lvl="1"/>
            <a:r>
              <a:rPr lang="en-US" dirty="0"/>
              <a:t>either addition or multiplication is possible, but not both </a:t>
            </a:r>
            <a:endParaRPr lang="en-GB" dirty="0"/>
          </a:p>
          <a:p>
            <a:r>
              <a:rPr lang="en-US" dirty="0"/>
              <a:t>Fully homomorphic scheme</a:t>
            </a:r>
          </a:p>
          <a:p>
            <a:pPr lvl="1"/>
            <a:r>
              <a:rPr lang="en-US" dirty="0"/>
              <a:t>both addition and multiplication (unlimited)</a:t>
            </a:r>
            <a:endParaRPr lang="en-GB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8405B5-3CA8-4522-BD95-FF34D4D4B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</a:t>
            </a:r>
            <a:r>
              <a:rPr lang="en-US" dirty="0" err="1"/>
              <a:t>homomorphic</a:t>
            </a:r>
            <a:r>
              <a:rPr lang="en-US" dirty="0"/>
              <a:t> schemes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RSA (</a:t>
            </a:r>
            <a:r>
              <a:rPr lang="en-US" i="1" dirty="0"/>
              <a:t>multiplication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baseline="30000" dirty="0"/>
              <a:t>e </a:t>
            </a:r>
            <a:r>
              <a:rPr lang="en-US" dirty="0"/>
              <a:t>. d</a:t>
            </a:r>
            <a:r>
              <a:rPr lang="en-US" baseline="-25000" dirty="0"/>
              <a:t>2</a:t>
            </a:r>
            <a:r>
              <a:rPr lang="en-US" baseline="30000" dirty="0"/>
              <a:t>e</a:t>
            </a:r>
            <a:r>
              <a:rPr lang="en-US" dirty="0"/>
              <a:t> mod m = 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e</a:t>
            </a:r>
            <a:r>
              <a:rPr lang="en-US" dirty="0"/>
              <a:t> mod m = E(d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GB" dirty="0"/>
              <a:t>Example </a:t>
            </a:r>
            <a:r>
              <a:rPr lang="en-GB" dirty="0" err="1"/>
              <a:t>Goldwasser-Micali</a:t>
            </a:r>
            <a:r>
              <a:rPr lang="en-GB" dirty="0"/>
              <a:t> (</a:t>
            </a:r>
            <a:r>
              <a:rPr lang="en-GB" i="1" dirty="0"/>
              <a:t>addition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30000" dirty="0"/>
              <a:t>d1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baseline="30000" dirty="0"/>
              <a:t>2 . </a:t>
            </a:r>
            <a:r>
              <a:rPr lang="en-US" dirty="0"/>
              <a:t>X</a:t>
            </a:r>
            <a:r>
              <a:rPr lang="en-US" baseline="30000" dirty="0"/>
              <a:t>d2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baseline="30000" dirty="0"/>
              <a:t>2 </a:t>
            </a:r>
            <a:r>
              <a:rPr lang="en-US" dirty="0"/>
              <a:t>= x</a:t>
            </a:r>
            <a:r>
              <a:rPr lang="en-US" baseline="30000" dirty="0"/>
              <a:t>d1+d2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= E(d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d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endParaRPr lang="en-GB" dirty="0"/>
          </a:p>
          <a:p>
            <a:r>
              <a:rPr lang="en-US" dirty="0"/>
              <a:t>Limited to polynomial and rational functions</a:t>
            </a:r>
          </a:p>
          <a:p>
            <a:r>
              <a:rPr lang="en-US" dirty="0"/>
              <a:t>Limited to only one type of operation (</a:t>
            </a:r>
            <a:r>
              <a:rPr lang="en-US" i="1" dirty="0" err="1"/>
              <a:t>mult</a:t>
            </a:r>
            <a:r>
              <a:rPr lang="en-US" dirty="0"/>
              <a:t> or </a:t>
            </a:r>
            <a:r>
              <a:rPr lang="en-US" i="1" dirty="0"/>
              <a:t>add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one type and very limited number of other type</a:t>
            </a:r>
          </a:p>
          <a:p>
            <a:r>
              <a:rPr lang="en-US" dirty="0"/>
              <a:t>Slow – based on modular </a:t>
            </a:r>
            <a:r>
              <a:rPr lang="en-US" dirty="0" err="1"/>
              <a:t>mult</a:t>
            </a:r>
            <a:r>
              <a:rPr lang="en-US" dirty="0"/>
              <a:t> or exponentiation</a:t>
            </a:r>
          </a:p>
          <a:p>
            <a:pPr lvl="1"/>
            <a:r>
              <a:rPr lang="en-US" dirty="0"/>
              <a:t>every operation equivalent to whole RSA operation</a:t>
            </a:r>
            <a:endParaRPr lang="en-GB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7FEA5B-529F-41C1-B699-1AA884787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7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homomorphic scheme - 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Outsourced cloud computing and storage</a:t>
            </a:r>
          </a:p>
          <a:p>
            <a:pPr lvl="1"/>
            <a:r>
              <a:rPr lang="en-GB" dirty="0"/>
              <a:t>FHE search, Private Database Queries</a:t>
            </a:r>
          </a:p>
          <a:p>
            <a:pPr lvl="1"/>
            <a:r>
              <a:rPr lang="en-US" dirty="0"/>
              <a:t>protection of the query content</a:t>
            </a:r>
            <a:r>
              <a:rPr lang="en-GB" dirty="0"/>
              <a:t> </a:t>
            </a:r>
          </a:p>
          <a:p>
            <a:r>
              <a:rPr lang="en-US" dirty="0"/>
              <a:t>Secure voting protocols </a:t>
            </a:r>
          </a:p>
          <a:p>
            <a:pPr lvl="1"/>
            <a:r>
              <a:rPr lang="en-US" dirty="0"/>
              <a:t>yes/no vote, resulting decision</a:t>
            </a:r>
          </a:p>
          <a:p>
            <a:r>
              <a:rPr lang="en-GB" dirty="0"/>
              <a:t>Protection of proprietary info - MRI machines</a:t>
            </a:r>
          </a:p>
          <a:p>
            <a:pPr lvl="1"/>
            <a:r>
              <a:rPr lang="en-US" dirty="0"/>
              <a:t>expensive algorithm analyzing MR data, HW protected</a:t>
            </a:r>
          </a:p>
          <a:p>
            <a:pPr lvl="1"/>
            <a:r>
              <a:rPr lang="en-US" dirty="0"/>
              <a:t>central processing restricted due to private patient’s data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52E0A0-9E7A-4ACC-8CC7-0B9042B05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6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 (FHE)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Holy grail - idea proposed in </a:t>
            </a:r>
            <a:r>
              <a:rPr lang="en-GB" sz="2400" dirty="0"/>
              <a:t>1978 (</a:t>
            </a:r>
            <a:r>
              <a:rPr lang="en-GB" sz="2400" dirty="0" err="1"/>
              <a:t>Rivest</a:t>
            </a:r>
            <a:r>
              <a:rPr lang="en-GB" sz="2400" dirty="0"/>
              <a:t> et al.)</a:t>
            </a:r>
          </a:p>
          <a:p>
            <a:pPr lvl="1"/>
            <a:r>
              <a:rPr lang="en-US" sz="2000" dirty="0"/>
              <a:t>both addition and multiplication securely</a:t>
            </a:r>
            <a:endParaRPr lang="en-GB" sz="2000" dirty="0"/>
          </a:p>
          <a:p>
            <a:r>
              <a:rPr lang="en-US" sz="2400" dirty="0"/>
              <a:t>But no scheme until 2009 (Gentry)!</a:t>
            </a:r>
          </a:p>
          <a:p>
            <a:pPr lvl="1"/>
            <a:r>
              <a:rPr lang="en-US" sz="2000" dirty="0"/>
              <a:t>based on lattices over integers</a:t>
            </a:r>
          </a:p>
          <a:p>
            <a:pPr lvl="1"/>
            <a:r>
              <a:rPr lang="en-US" sz="2000" dirty="0"/>
              <a:t>noisy FHE usable only for few operations</a:t>
            </a:r>
          </a:p>
          <a:p>
            <a:pPr lvl="1"/>
            <a:r>
              <a:rPr lang="en-US" sz="2000" dirty="0"/>
              <a:t>combined with repair operation (enable to use it for more again)</a:t>
            </a:r>
          </a:p>
          <a:p>
            <a:pPr lvl="1"/>
            <a:endParaRPr lang="en-US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E96F34-F137-4EB9-9D0C-0CDE0EF18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800" dirty="0"/>
              <a:t>Not very practical (yet </a:t>
            </a:r>
            <a:r>
              <a:rPr lang="en-US" sz="2800" dirty="0">
                <a:sym typeface="Wingdings" pitchFamily="2" charset="2"/>
              </a:rPr>
              <a:t></a:t>
            </a:r>
            <a:r>
              <a:rPr lang="en-US" sz="2800" dirty="0"/>
              <a:t>) (Gentry, 2009)</a:t>
            </a:r>
          </a:p>
          <a:p>
            <a:pPr lvl="1"/>
            <a:r>
              <a:rPr lang="en-GB" sz="2400" dirty="0"/>
              <a:t>2.7GB key &amp; 2h computation for every repair operation</a:t>
            </a:r>
          </a:p>
          <a:p>
            <a:pPr lvl="1"/>
            <a:r>
              <a:rPr lang="en-GB" sz="2400" dirty="0"/>
              <a:t>repair needed every ~10 multiplication</a:t>
            </a:r>
          </a:p>
          <a:p>
            <a:r>
              <a:rPr lang="en-US" sz="2800" dirty="0"/>
              <a:t>FHE-AES implementation (Gentry, 2012)</a:t>
            </a:r>
          </a:p>
          <a:p>
            <a:pPr lvl="1"/>
            <a:r>
              <a:rPr lang="en-US" sz="2400" dirty="0"/>
              <a:t>standard PC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37 minutes/block (but 256GB RAM)</a:t>
            </a:r>
          </a:p>
          <a:p>
            <a:r>
              <a:rPr lang="cs-CZ" sz="2800" dirty="0" err="1"/>
              <a:t>Gentry-Halevi</a:t>
            </a:r>
            <a:r>
              <a:rPr lang="en-US" sz="2800" dirty="0"/>
              <a:t> FHE accelerated in HW (2014)</a:t>
            </a:r>
          </a:p>
          <a:p>
            <a:pPr lvl="1"/>
            <a:r>
              <a:rPr lang="en-US" sz="2400" dirty="0"/>
              <a:t>GPU / ASICS, many blocks in parallel =&gt; 5 minutes/block</a:t>
            </a:r>
          </a:p>
          <a:p>
            <a:r>
              <a:rPr lang="en-US" sz="2800" dirty="0"/>
              <a:t>Replacing AES with other cipher (Simon) (2014)</a:t>
            </a:r>
          </a:p>
          <a:p>
            <a:pPr lvl="1"/>
            <a:r>
              <a:rPr lang="en-US" sz="2400" dirty="0"/>
              <a:t>2 seconds/block </a:t>
            </a:r>
          </a:p>
          <a:p>
            <a:r>
              <a:rPr lang="en-US" sz="2800" dirty="0"/>
              <a:t>Very active research area!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29EEC-61C5-4818-8B53-229243F65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White-box attack resistant cryptography</a:t>
            </a:r>
            <a:endParaRPr lang="en-GB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limited from every cipher to symmetric cryptography cipher only</a:t>
            </a:r>
          </a:p>
          <a:p>
            <a:pPr lvl="1"/>
            <a:r>
              <a:rPr lang="en-US" dirty="0"/>
              <a:t>protects used cryptographic key (and data)</a:t>
            </a:r>
          </a:p>
          <a:p>
            <a:r>
              <a:rPr lang="en-US" dirty="0"/>
              <a:t>Special implementation fully compatible with standard AES/DES… 2002 (Chow et al.)</a:t>
            </a:r>
          </a:p>
          <a:p>
            <a:pPr lvl="1"/>
            <a:r>
              <a:rPr lang="en-US" dirty="0"/>
              <a:t>series of lookups into pre-computed tables</a:t>
            </a:r>
          </a:p>
          <a:p>
            <a:r>
              <a:rPr lang="en-US" dirty="0"/>
              <a:t>Implementation of AES which takes only data</a:t>
            </a:r>
          </a:p>
          <a:p>
            <a:pPr lvl="1"/>
            <a:r>
              <a:rPr lang="en-US" dirty="0"/>
              <a:t>key is already embedded inside </a:t>
            </a:r>
          </a:p>
          <a:p>
            <a:pPr lvl="1"/>
            <a:r>
              <a:rPr lang="en-US" dirty="0"/>
              <a:t>hard for an attacker to extract embedded key</a:t>
            </a:r>
          </a:p>
          <a:p>
            <a:pPr lvl="1"/>
            <a:r>
              <a:rPr lang="en-US" dirty="0"/>
              <a:t>Distinction between key and implementation of algorithm (AES) is removed</a:t>
            </a:r>
            <a:endParaRPr lang="en-GB" dirty="0"/>
          </a:p>
          <a:p>
            <a:endParaRPr lang="en-US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0611B0-8C6A-4559-9C14-0DEDC922C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1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11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9" y="1838949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240868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3401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226025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537501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81" y="3522822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85" y="3584313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3975440" y="3386691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66214" y="4165831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Whitebox</a:t>
            </a:r>
            <a:r>
              <a:rPr lang="en-US" sz="1400" i="1" dirty="0"/>
              <a:t> transform</a:t>
            </a:r>
            <a:endParaRPr lang="en-GB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2699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60F385-CA59-486B-9EE9-6614B72FA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4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Secure, but 2</a:t>
            </a:r>
            <a:r>
              <a:rPr lang="en-US" baseline="30000" dirty="0"/>
              <a:t>128</a:t>
            </a:r>
            <a:r>
              <a:rPr lang="en-US" dirty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33540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61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20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97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05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26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084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563888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683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15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1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02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block = AES(input, </a:t>
            </a:r>
            <a:r>
              <a:rPr lang="en-US" dirty="0" err="1"/>
              <a:t>key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6070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Precomputed</a:t>
            </a:r>
            <a:r>
              <a:rPr lang="en-US" dirty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48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used as index into table</a:t>
            </a:r>
            <a:endParaRPr lang="en-GB" i="1" dirty="0"/>
          </a:p>
        </p:txBody>
      </p:sp>
      <p:sp>
        <p:nvSpPr>
          <p:cNvPr id="27" name="Left Brace 26"/>
          <p:cNvSpPr/>
          <p:nvPr/>
        </p:nvSpPr>
        <p:spPr>
          <a:xfrm flipH="1">
            <a:off x="5148064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92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6" name="Zástupný symbol pro číslo snímku 25">
            <a:extLst>
              <a:ext uri="{FF2B5EF4-FFF2-40B4-BE49-F238E27FC236}">
                <a16:creationId xmlns:a16="http://schemas.microsoft.com/office/drawing/2014/main" id="{0F516986-0961-483D-9FD1-A00C01055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6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ways of 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on system, same or higher level</a:t>
            </a:r>
          </a:p>
          <a:p>
            <a:pPr lvl="1"/>
            <a:r>
              <a:rPr lang="en-US" dirty="0"/>
              <a:t>Flaws in rootkit cloaking, use of some side-channel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on system, lower level</a:t>
            </a:r>
          </a:p>
          <a:p>
            <a:pPr lvl="1"/>
            <a:r>
              <a:rPr lang="en-US" dirty="0"/>
              <a:t>Not controlled by rootkit, rootkit cannot cloak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via (offline) image of system / memory</a:t>
            </a:r>
          </a:p>
          <a:p>
            <a:pPr lvl="1"/>
            <a:r>
              <a:rPr lang="en-US" dirty="0"/>
              <a:t>Rootkit is not running =&gt; cannot cloak itself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500483-EB6F-4820-ADF8-4BD15915A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1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AES – some techniques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 table for all possible inputs</a:t>
            </a:r>
          </a:p>
          <a:p>
            <a:pPr lvl="1"/>
            <a:r>
              <a:rPr lang="en-US" dirty="0"/>
              <a:t>practical for one 16bits or two 8bits arguments table with up to 2</a:t>
            </a:r>
            <a:r>
              <a:rPr lang="en-US" baseline="30000" dirty="0"/>
              <a:t>16 </a:t>
            </a:r>
            <a:r>
              <a:rPr lang="en-US" dirty="0"/>
              <a:t> rows (~64KB)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/>
              <a:t>8bit argument data, key fixed</a:t>
            </a:r>
          </a:p>
          <a:p>
            <a:r>
              <a:rPr lang="en-US" dirty="0"/>
              <a:t>Pack several operations together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>
                <a:sym typeface="Symbol" pitchFamily="18" charset="2"/>
              </a:rPr>
              <a:t>Protect intermediate values by random </a:t>
            </a:r>
            <a:r>
              <a:rPr lang="en-US" dirty="0" err="1">
                <a:sym typeface="Symbol" pitchFamily="18" charset="2"/>
              </a:rPr>
              <a:t>bijections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1679CBA-1EAD-4CC8-AEC2-38BE98932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– short remainder (used ops)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7493"/>
            <a:ext cx="4354908" cy="230810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9261"/>
            <a:ext cx="4762500" cy="1762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23477"/>
            <a:ext cx="3600400" cy="280186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253"/>
            <a:ext cx="3892324" cy="2016224"/>
          </a:xfr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59185" y="620688"/>
            <a:ext cx="648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Pictures taken from http://en.wikipedia.org/wiki/Advanced_Encryption_Standard</a:t>
            </a:r>
            <a:endParaRPr lang="en-GB" sz="1400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204BD8-B7A6-4AD0-815D-46A86F27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0291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741"/>
            <a:ext cx="1733877" cy="2635492"/>
          </a:xfrm>
          <a:ln w="25400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5873035" cy="52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13" y="2564904"/>
            <a:ext cx="5658104" cy="400040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2195737" y="2348880"/>
            <a:ext cx="3312367" cy="316835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12550-3FC5-48AE-8C9E-03196276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350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WAES tables (in secure environment)</a:t>
            </a:r>
          </a:p>
          <a:p>
            <a:r>
              <a:rPr lang="en-US" dirty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/>
              <a:t>Compile WAES tables into target application</a:t>
            </a:r>
          </a:p>
          <a:p>
            <a:r>
              <a:rPr lang="en-US" dirty="0"/>
              <a:t>[Insecure environment (User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/>
              <a:t>Run application and use WAES as usual (with fixed key)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EA82CB-EE48-47EA-9429-9A5072ADC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8262" y="332656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9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155801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467277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92" y="620688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68543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4153951" y="484557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503379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makeTable</a:t>
            </a:r>
            <a:r>
              <a:rPr lang="en-GB" dirty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57987" y="1516880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57987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3777511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187624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8264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encrypted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91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encrypt(data)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0533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1075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0446" y="3540138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under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50446" y="569844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outside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29E0B7-BF27-4ECC-9B04-00BA469E2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difficult to detect that crypto was used</a:t>
            </a:r>
          </a:p>
          <a:p>
            <a:pPr lvl="1"/>
            <a:r>
              <a:rPr lang="en-US" dirty="0"/>
              <a:t>no fixed constants in the code</a:t>
            </a:r>
          </a:p>
          <a:p>
            <a:pPr lvl="1"/>
            <a:r>
              <a:rPr lang="en-US" dirty="0" err="1"/>
              <a:t>precomputed</a:t>
            </a:r>
            <a:r>
              <a:rPr lang="en-US" dirty="0"/>
              <a:t> tables change with every generation</a:t>
            </a:r>
          </a:p>
          <a:p>
            <a:pPr lvl="1"/>
            <a:r>
              <a:rPr lang="en-US" dirty="0"/>
              <a:t>even two tables for same key are different</a:t>
            </a:r>
          </a:p>
          <a:p>
            <a:pPr lvl="1"/>
            <a:r>
              <a:rPr lang="en-US" dirty="0"/>
              <a:t>(but can still be found)</a:t>
            </a:r>
          </a:p>
          <a:p>
            <a:r>
              <a:rPr lang="en-US" dirty="0"/>
              <a:t>Resistant even when </a:t>
            </a:r>
            <a:r>
              <a:rPr lang="en-US" dirty="0" err="1"/>
              <a:t>precomputed</a:t>
            </a:r>
            <a:r>
              <a:rPr lang="en-US" dirty="0"/>
              <a:t> tables are found</a:t>
            </a:r>
          </a:p>
          <a:p>
            <a:pPr lvl="1"/>
            <a:r>
              <a:rPr lang="en-US" dirty="0"/>
              <a:t>when debugged, only table lookups are seen</a:t>
            </a:r>
          </a:p>
          <a:p>
            <a:pPr lvl="1"/>
            <a:r>
              <a:rPr lang="en-US" dirty="0"/>
              <a:t>key value is never manipulated in plaintext</a:t>
            </a:r>
          </a:p>
          <a:p>
            <a:pPr lvl="1"/>
            <a:r>
              <a:rPr lang="en-US" dirty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05997-BACC-4085-BA5A-3FF3E322D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WAES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WAES tables generator</a:t>
            </a:r>
          </a:p>
          <a:p>
            <a:pPr lvl="1"/>
            <a:r>
              <a:rPr lang="en-US" dirty="0"/>
              <a:t>configuration options</a:t>
            </a:r>
          </a:p>
          <a:p>
            <a:pPr lvl="1"/>
            <a:r>
              <a:rPr lang="en-US" dirty="0"/>
              <a:t>*.h files with pre-computed tables</a:t>
            </a:r>
          </a:p>
          <a:p>
            <a:r>
              <a:rPr lang="en-US" dirty="0"/>
              <a:t>WAES cipher implementation</a:t>
            </a:r>
          </a:p>
          <a:p>
            <a:pPr lvl="1"/>
            <a:r>
              <a:rPr lang="en-US" dirty="0"/>
              <a:t>compile-in tables</a:t>
            </a:r>
          </a:p>
          <a:p>
            <a:pPr lvl="1"/>
            <a:r>
              <a:rPr lang="en-US" dirty="0"/>
              <a:t>tables as memory blob</a:t>
            </a:r>
          </a:p>
          <a:p>
            <a:endParaRPr lang="en-GB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/>
          <a:stretch/>
        </p:blipFill>
        <p:spPr bwMode="auto">
          <a:xfrm>
            <a:off x="4543425" y="1348582"/>
            <a:ext cx="507120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/>
          <a:stretch/>
        </p:blipFill>
        <p:spPr bwMode="auto">
          <a:xfrm>
            <a:off x="4619625" y="3933056"/>
            <a:ext cx="42324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516216" y="2788742"/>
            <a:ext cx="576064" cy="92829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EB74A06-3522-4E99-AA53-CE8308CB6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146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WAES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Core i5 M560@2.67GHz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272058" y="2492897"/>
            <a:ext cx="8686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91967" y="615601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L.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Bacinska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https://is.muni.cz//th/373854/fi_m/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CC4B7-3A13-47B9-A919-64850E9E0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627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pros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238" y="1844824"/>
            <a:ext cx="8229600" cy="4149725"/>
          </a:xfrm>
        </p:spPr>
        <p:txBody>
          <a:bodyPr/>
          <a:lstStyle/>
          <a:p>
            <a:r>
              <a:rPr lang="en-US" dirty="0"/>
              <a:t>Practically usable (size/speed)</a:t>
            </a:r>
          </a:p>
          <a:p>
            <a:pPr lvl="1"/>
            <a:r>
              <a:rPr lang="en-US" dirty="0"/>
              <a:t>implementation size ~800KB (WBACR AES tables)</a:t>
            </a:r>
          </a:p>
          <a:p>
            <a:pPr lvl="1"/>
            <a:r>
              <a:rPr lang="en-US" dirty="0"/>
              <a:t>speed ~MBs/sec (WBACRAES ~6.5MB/s vs. 220MB/s)</a:t>
            </a:r>
          </a:p>
          <a:p>
            <a:r>
              <a:rPr lang="en-US" dirty="0"/>
              <a:t>Hard to extract embedded key</a:t>
            </a:r>
          </a:p>
          <a:p>
            <a:pPr lvl="1"/>
            <a:r>
              <a:rPr lang="en-US" dirty="0"/>
              <a:t>Complexity semi-formally guaranteed (if scheme is secure)</a:t>
            </a:r>
          </a:p>
          <a:p>
            <a:pPr lvl="1"/>
            <a:r>
              <a:rPr lang="en-US" dirty="0"/>
              <a:t>AES shown unsuitable (all WBARC </a:t>
            </a:r>
            <a:r>
              <a:rPr lang="en-US" dirty="0" err="1"/>
              <a:t>AESes</a:t>
            </a:r>
            <a:r>
              <a:rPr lang="en-US" dirty="0"/>
              <a:t> are broken)</a:t>
            </a:r>
          </a:p>
          <a:p>
            <a:r>
              <a:rPr lang="en-US" dirty="0"/>
              <a:t>One can simulate asymmetric cryptography!</a:t>
            </a:r>
          </a:p>
          <a:p>
            <a:pPr lvl="1"/>
            <a:r>
              <a:rPr lang="en-US" dirty="0"/>
              <a:t>implementation contains only encryption part of cipher</a:t>
            </a:r>
          </a:p>
          <a:p>
            <a:pPr lvl="1"/>
            <a:r>
              <a:rPr lang="en-US" dirty="0"/>
              <a:t>until attacker extracts key, decryption is not possible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679924-3F66-4516-8252-3F9DB3BCA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cons</a:t>
            </a:r>
            <a:endParaRPr lang="en-GB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can be used as oracle (black box)</a:t>
            </a:r>
          </a:p>
          <a:p>
            <a:pPr lvl="1"/>
            <a:r>
              <a:rPr lang="en-US" dirty="0"/>
              <a:t>attacker can supply inputs and obtain outputs</a:t>
            </a:r>
          </a:p>
          <a:p>
            <a:pPr lvl="1"/>
            <a:r>
              <a:rPr lang="en-US" dirty="0"/>
              <a:t>even if she cannot extract the key</a:t>
            </a:r>
          </a:p>
          <a:p>
            <a:pPr lvl="1"/>
            <a:r>
              <a:rPr lang="en-US" dirty="0"/>
              <a:t>(can be partially solved by I/O encodings)</a:t>
            </a:r>
            <a:endParaRPr lang="en-GB" dirty="0"/>
          </a:p>
          <a:p>
            <a:r>
              <a:rPr lang="en-US" dirty="0"/>
              <a:t>Problem of secure input/output</a:t>
            </a:r>
          </a:p>
          <a:p>
            <a:pPr lvl="1"/>
            <a:r>
              <a:rPr lang="en-US" dirty="0"/>
              <a:t>protected is only cipher (e.g., AES), not code around</a:t>
            </a:r>
            <a:endParaRPr lang="en-GB" dirty="0"/>
          </a:p>
          <a:p>
            <a:r>
              <a:rPr lang="en-US" dirty="0"/>
              <a:t>Key is fixed and cannot be easily changed</a:t>
            </a:r>
          </a:p>
          <a:p>
            <a:r>
              <a:rPr lang="en-US" dirty="0"/>
              <a:t>Successful cryptanalysis for several schemes</a:t>
            </a:r>
          </a:p>
          <a:p>
            <a:pPr lvl="1"/>
            <a:r>
              <a:rPr lang="en-US" dirty="0"/>
              <a:t>several former schemes broken</a:t>
            </a:r>
          </a:p>
          <a:p>
            <a:pPr lvl="1"/>
            <a:r>
              <a:rPr lang="en-US" dirty="0"/>
              <a:t>new techniques proposed</a:t>
            </a:r>
            <a:endParaRPr lang="en-GB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B52D0EA-3BD1-431E-B0DF-32E9B8B5B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95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03238" y="1796991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Alternative taxonomy – how interfaced with system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offensive software (wrt OS)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21538"/>
              </p:ext>
            </p:extLst>
          </p:nvPr>
        </p:nvGraphicFramePr>
        <p:xfrm>
          <a:off x="503238" y="2276872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Interface to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APIs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Rings 3,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Filter driver, Browser helper objects, injected DLL/thread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static</a:t>
                      </a:r>
                      <a:r>
                        <a:rPr lang="en-US" baseline="0" dirty="0"/>
                        <a:t> 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Hooking, patching, </a:t>
                      </a:r>
                      <a:r>
                        <a:rPr lang="en-US" dirty="0" err="1"/>
                        <a:t>bootkits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Modified dynamic </a:t>
                      </a:r>
                      <a:r>
                        <a:rPr lang="en-US" baseline="0" dirty="0"/>
                        <a:t>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kernel object modification, Rogue callbacks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Outside of the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-1, -2,-3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Rogue hypervisor, firmware mod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87580" y="6198050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Rutkowska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Introducing Stealth Malware Taxonomy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C7CE9-EC9F-4A58-93C1-5C9A8ECBB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2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Space-Hard Ciphers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Space-hard notion of WBACR ciphers</a:t>
            </a:r>
          </a:p>
          <a:p>
            <a:pPr lvl="1"/>
            <a:r>
              <a:rPr lang="en-GB" dirty="0"/>
              <a:t>How much can be </a:t>
            </a:r>
            <a:r>
              <a:rPr lang="en-GB" dirty="0" err="1"/>
              <a:t>fnc</a:t>
            </a:r>
            <a:r>
              <a:rPr lang="en-GB" dirty="0"/>
              <a:t> compressed after key extraction?</a:t>
            </a:r>
          </a:p>
          <a:p>
            <a:pPr lvl="2"/>
            <a:r>
              <a:rPr lang="en-GB" dirty="0"/>
              <a:t>WBACR AES=&gt;16B key=&gt;extreme compression (bad)</a:t>
            </a:r>
          </a:p>
          <a:p>
            <a:pPr lvl="1"/>
            <a:r>
              <a:rPr lang="en-GB" dirty="0"/>
              <a:t>Amount of code to extract to maintain functionality</a:t>
            </a:r>
          </a:p>
          <a:p>
            <a:r>
              <a:rPr lang="en-GB" dirty="0"/>
              <a:t>SPACE suite of space-hard ciphers</a:t>
            </a:r>
          </a:p>
          <a:p>
            <a:pPr lvl="1"/>
            <a:r>
              <a:rPr lang="en-GB" dirty="0"/>
              <a:t>Combination of l-line target heavy Feistel network and precomputed lookup tables (e.g., by AES)</a:t>
            </a:r>
          </a:p>
          <a:p>
            <a:pPr lvl="1"/>
            <a:r>
              <a:rPr lang="en-GB" dirty="0"/>
              <a:t>Variable code size to exec time </a:t>
            </a:r>
            <a:r>
              <a:rPr lang="en-GB" dirty="0" err="1"/>
              <a:t>tradeoffs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| PV204: Rootkits, RE</a:t>
            </a:r>
            <a:endParaRPr lang="en-GB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0138B4-C734-48F0-BF7C-0E27365BB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0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err="1"/>
              <a:t>whitebox</a:t>
            </a:r>
            <a:r>
              <a:rPr lang="en-US" dirty="0"/>
              <a:t> transform replace secure hardware (e.g., smart card)?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to limited extent</a:t>
            </a:r>
          </a:p>
          <a:p>
            <a:r>
              <a:rPr lang="en-US" dirty="0"/>
              <a:t>Limitation of arguments size</a:t>
            </a:r>
          </a:p>
          <a:p>
            <a:r>
              <a:rPr lang="en-US" dirty="0"/>
              <a:t>Operation atomicity </a:t>
            </a:r>
          </a:p>
          <a:p>
            <a:pPr lvl="1"/>
            <a:r>
              <a:rPr lang="en-US" dirty="0"/>
              <a:t>one cannot execute only half of card’s operations</a:t>
            </a:r>
          </a:p>
          <a:p>
            <a:r>
              <a:rPr lang="en-US" dirty="0"/>
              <a:t>No secure memory storage</a:t>
            </a:r>
          </a:p>
          <a:p>
            <a:pPr lvl="1"/>
            <a:r>
              <a:rPr lang="en-US" dirty="0"/>
              <a:t>no secure update of state (counter)</a:t>
            </a:r>
          </a:p>
          <a:p>
            <a:r>
              <a:rPr lang="en-US" dirty="0"/>
              <a:t>Both can be used as black-box</a:t>
            </a:r>
          </a:p>
          <a:p>
            <a:pPr lvl="1"/>
            <a:r>
              <a:rPr lang="en-US" dirty="0"/>
              <a:t>smart card can use PIN to limit usage</a:t>
            </a:r>
          </a:p>
          <a:p>
            <a:r>
              <a:rPr lang="en-US" dirty="0"/>
              <a:t>But still some reasonable usages remain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DF78BD-F28C-4CEC-BA05-F0FDA5466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2838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(2002) First WB AES implementation by Chow et. al. [Chow02]</a:t>
            </a:r>
          </a:p>
          <a:p>
            <a:pPr lvl="1"/>
            <a:r>
              <a:rPr lang="en-GB" sz="1400" dirty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coding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BGE cryptanalysis [Bill04]</a:t>
            </a:r>
          </a:p>
          <a:p>
            <a:pPr lvl="2"/>
            <a:r>
              <a:rPr lang="en-GB" sz="1400" dirty="0"/>
              <a:t>algebraic attack, recovering symmetric key by modelling round function by system of algebraic equations</a:t>
            </a:r>
          </a:p>
          <a:p>
            <a:r>
              <a:rPr lang="en-GB" sz="1600" dirty="0"/>
              <a:t>(2006) White Box Cryptography: A New Attempt [Bri06]</a:t>
            </a:r>
          </a:p>
          <a:p>
            <a:pPr lvl="1"/>
            <a:r>
              <a:rPr lang="en-GB" sz="1400" dirty="0"/>
              <a:t>attempt 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result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[Mul10]</a:t>
            </a:r>
          </a:p>
          <a:p>
            <a:pPr lvl="2"/>
            <a:r>
              <a:rPr lang="en-GB" sz="1400" dirty="0"/>
              <a:t>removes perturbations and random equations, attacking on final round removing perturbations, structural decomposition. 2</a:t>
            </a:r>
            <a:r>
              <a:rPr lang="en-GB" sz="1400" baseline="30000" dirty="0"/>
              <a:t>17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(2009) </a:t>
            </a:r>
            <a:r>
              <a:rPr lang="en-GB" sz="1600" dirty="0"/>
              <a:t>A Secure Implementation of White-box AES [Xia09]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[Mul12]</a:t>
            </a:r>
          </a:p>
          <a:p>
            <a:pPr lvl="2"/>
            <a:r>
              <a:rPr lang="en-GB" sz="1400" dirty="0"/>
              <a:t>linear equivalence algorithm used (backward AES-128 compatibility =&gt; linear protection has to be inverted in next round), 2</a:t>
            </a:r>
            <a:r>
              <a:rPr lang="en-GB" sz="1400" baseline="30000" dirty="0"/>
              <a:t>32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(2011) </a:t>
            </a:r>
            <a:r>
              <a:rPr lang="en-GB" sz="1600" dirty="0"/>
              <a:t>Protecting white-box AES with dual ciphers [Kar11]</a:t>
            </a:r>
          </a:p>
          <a:p>
            <a:pPr lvl="1"/>
            <a:r>
              <a:rPr lang="en-US" sz="1400" dirty="0"/>
              <a:t>broken by our work [Kli13]</a:t>
            </a:r>
          </a:p>
          <a:p>
            <a:pPr lvl="2"/>
            <a:r>
              <a:rPr lang="en-GB" sz="1400" dirty="0"/>
              <a:t>protection shown to be ineffective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E96A2C-8433-462E-B448-F105F910D2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66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BGE attack in progress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5976664" cy="4682747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3292B1-A630-47D7-800E-E2BA623DB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326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Overviews, links</a:t>
            </a:r>
          </a:p>
          <a:p>
            <a:pPr lvl="1"/>
            <a:r>
              <a:rPr lang="en-GB" sz="2400" dirty="0">
                <a:hlinkClick r:id="rId2"/>
              </a:rPr>
              <a:t>http://whiteboxcrypto.com/research.php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https://minotaur.fi.muni.cz:8443/~xsvenda/docuwiki/doku.php?id=public:mobilecrypto</a:t>
            </a:r>
            <a:endParaRPr lang="en-GB" sz="2400" dirty="0"/>
          </a:p>
          <a:p>
            <a:r>
              <a:rPr lang="en-US" sz="2800" dirty="0" err="1"/>
              <a:t>Crackme</a:t>
            </a:r>
            <a:r>
              <a:rPr lang="en-US" sz="2800" dirty="0"/>
              <a:t> challenges </a:t>
            </a:r>
          </a:p>
          <a:p>
            <a:pPr lvl="1"/>
            <a:r>
              <a:rPr lang="en-GB" sz="2400" dirty="0">
                <a:hlinkClick r:id="rId4"/>
              </a:rPr>
              <a:t>http://www.phrack.org/issues.html?issue=68&amp;id=8</a:t>
            </a:r>
            <a:endParaRPr lang="en-GB" sz="2400" dirty="0"/>
          </a:p>
          <a:p>
            <a:r>
              <a:rPr lang="en-US" sz="2800" dirty="0" err="1"/>
              <a:t>Whitebox</a:t>
            </a:r>
            <a:r>
              <a:rPr lang="en-US" sz="2800" dirty="0"/>
              <a:t> crypto in DRM</a:t>
            </a:r>
            <a:endParaRPr lang="en-GB" sz="2800" dirty="0"/>
          </a:p>
          <a:p>
            <a:pPr lvl="1"/>
            <a:r>
              <a:rPr lang="en-GB" sz="2400" dirty="0">
                <a:hlinkClick r:id="rId5"/>
              </a:rPr>
              <a:t>http://whiteboxcrypto.com/files/2012_MISC_DRM.pdf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DAA7A-E7E6-4938-9289-EAAF55F8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137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functions, RSA, ECC...</a:t>
            </a:r>
          </a:p>
          <a:p>
            <a:pPr lvl="1"/>
            <a:r>
              <a:rPr lang="en-US" dirty="0"/>
              <a:t>interconnection with surrounding code</a:t>
            </a:r>
          </a:p>
          <a:p>
            <a:r>
              <a:rPr lang="en-US" dirty="0"/>
              <a:t>Chow at al. (2002) proposal made at </a:t>
            </a:r>
            <a:r>
              <a:rPr lang="en-GB" dirty="0" err="1"/>
              <a:t>Cloakware</a:t>
            </a:r>
            <a:endParaRPr lang="en-GB" dirty="0"/>
          </a:p>
          <a:p>
            <a:pPr lvl="1"/>
            <a:r>
              <a:rPr lang="en-US" dirty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/>
              <a:t>Apple’s </a:t>
            </a:r>
            <a:r>
              <a:rPr lang="en-US" sz="2700" dirty="0" err="1"/>
              <a:t>FairPlay</a:t>
            </a:r>
            <a:r>
              <a:rPr lang="en-US" sz="2700" dirty="0"/>
              <a:t> &amp; Brahms attack</a:t>
            </a:r>
            <a:endParaRPr lang="en-GB" sz="2700" dirty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>
                <a:hlinkClick r:id="rId2"/>
              </a:rPr>
              <a:t>http://whiteboxcrypto.com/files/2012_MISC_DRM.pdf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5F0F27-D49F-463B-9FA9-253F581886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261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Rings, Privilege, and Protection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http://duartes.org/gustavo/blog/post/cpu-rings-privilege-and-protection/</a:t>
            </a:r>
            <a:endParaRPr lang="en-GB" dirty="0"/>
          </a:p>
          <a:p>
            <a:r>
              <a:rPr lang="en-GB" dirty="0">
                <a:hlinkClick r:id="rId3"/>
              </a:rPr>
              <a:t>https://stackoverflow.com/questions/6710040/cpu-privilege-rings-why-rings-1-and-2-arent-used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DD4DCD-7223-4F87-A299-E033FFC39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229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14706</TotalTime>
  <Words>6100</Words>
  <Application>Microsoft Office PowerPoint</Application>
  <PresentationFormat>Předvádění na obrazovce (4:3)</PresentationFormat>
  <Paragraphs>1076</Paragraphs>
  <Slides>96</Slides>
  <Notes>8</Notes>
  <HiddenSlides>26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5" baseType="lpstr"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What is planned for this lecture?</vt:lpstr>
      <vt:lpstr>K. Thompson – Reflections on Trusting Trust</vt:lpstr>
      <vt:lpstr>Rootkits</vt:lpstr>
      <vt:lpstr>Rootkit definition</vt:lpstr>
      <vt:lpstr>Protection rings</vt:lpstr>
      <vt:lpstr>Rootkit</vt:lpstr>
      <vt:lpstr>Principal ways of detection of rootkits</vt:lpstr>
      <vt:lpstr>Types of offensive software (wrt OS)</vt:lpstr>
      <vt:lpstr>Detection of rootkits</vt:lpstr>
      <vt:lpstr>User-mode rootkits (Ring 3)</vt:lpstr>
      <vt:lpstr>Managed code rootkits (MCR) (Ring 3)</vt:lpstr>
      <vt:lpstr>Kernel-mode rootkits (Ring 0)</vt:lpstr>
      <vt:lpstr>Rootkits below OS level</vt:lpstr>
      <vt:lpstr>Hypervisory-level rootkits (Ring -1) </vt:lpstr>
      <vt:lpstr>Hypervisory-level rootkits (Ring -1) </vt:lpstr>
      <vt:lpstr>Defense against hypervisory-level rootkits</vt:lpstr>
      <vt:lpstr>System Management Mode abuse (R.-2)</vt:lpstr>
      <vt:lpstr>SMM Example: SOUFFLETROUGH implant</vt:lpstr>
      <vt:lpstr>Bootkit rootkits (Ring -2)</vt:lpstr>
      <vt:lpstr>Full-disk encryption compromise</vt:lpstr>
      <vt:lpstr>Bootkit defenses</vt:lpstr>
      <vt:lpstr>Prezentace aplikace PowerPoint</vt:lpstr>
      <vt:lpstr>Firmware / hardware rootkits (Ring -3)</vt:lpstr>
      <vt:lpstr>Anti-forensic techniques </vt:lpstr>
      <vt:lpstr>Legitimate uses</vt:lpstr>
      <vt:lpstr>Legitimate uses of rootkits</vt:lpstr>
      <vt:lpstr>Sony BMG Extended copy protection</vt:lpstr>
      <vt:lpstr>Reverse engineering</vt:lpstr>
      <vt:lpstr>Reverse engineering</vt:lpstr>
      <vt:lpstr>Reverse engineering is general process We will focus on software binaries only</vt:lpstr>
      <vt:lpstr>Reverse engineering - legal issues</vt:lpstr>
      <vt:lpstr>How to start reverse engineering</vt:lpstr>
      <vt:lpstr>Basics </vt:lpstr>
      <vt:lpstr>Compilation to native binary (C/C++)</vt:lpstr>
      <vt:lpstr>Mixed source code/assembler in IDE</vt:lpstr>
      <vt:lpstr>Prezentace aplikace PowerPoint</vt:lpstr>
      <vt:lpstr>Most common instructions/structures</vt:lpstr>
      <vt:lpstr>Jump operation</vt:lpstr>
      <vt:lpstr>Conditional branching</vt:lpstr>
      <vt:lpstr>Comparison operations </vt:lpstr>
      <vt:lpstr>Compilation to bytecode (Java, C#)</vt:lpstr>
      <vt:lpstr>Structure of Executable</vt:lpstr>
      <vt:lpstr>Prezentace aplikace PowerPoint</vt:lpstr>
      <vt:lpstr>Structure of Linux binary executable</vt:lpstr>
      <vt:lpstr>Structure of Java bytecode classfile</vt:lpstr>
      <vt:lpstr>Registry vs. stack-based execution</vt:lpstr>
      <vt:lpstr>Registry-based execution</vt:lpstr>
      <vt:lpstr>Add two numbers from file (HDD)</vt:lpstr>
      <vt:lpstr>Stack-based execution</vt:lpstr>
      <vt:lpstr>Example: JavaCard bytecode</vt:lpstr>
      <vt:lpstr>Disassembling</vt:lpstr>
      <vt:lpstr>Disassembling of native binaries</vt:lpstr>
      <vt:lpstr>Structured code vs. sequence of executed ops</vt:lpstr>
      <vt:lpstr>Structured code vs. sequence of executed ops</vt:lpstr>
      <vt:lpstr>Tool: OllyDbg</vt:lpstr>
      <vt:lpstr>Tool: IDA Pro</vt:lpstr>
      <vt:lpstr>Tool: Online disassembler (ODA)</vt:lpstr>
      <vt:lpstr>Tool: Hopper diassembler and debugger</vt:lpstr>
      <vt:lpstr>Control flow graph</vt:lpstr>
      <vt:lpstr>Decompilation</vt:lpstr>
      <vt:lpstr>Decompiler tools </vt:lpstr>
      <vt:lpstr>Resources</vt:lpstr>
      <vt:lpstr>How to protect</vt:lpstr>
      <vt:lpstr>Standard vs. whitebox attacker model (symmetric crypto example)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Partial homomorphic schemes</vt:lpstr>
      <vt:lpstr>Fully homomorphic scheme - usages</vt:lpstr>
      <vt:lpstr>Fully homomorphic scheme (FHE)</vt:lpstr>
      <vt:lpstr>Fully homomorphic scheme - practicality</vt:lpstr>
      <vt:lpstr>White-box attack resistant cryptography</vt:lpstr>
      <vt:lpstr>Prezentace aplikace PowerPoint</vt:lpstr>
      <vt:lpstr>Impractical solution</vt:lpstr>
      <vt:lpstr>WBACR AES – some techniques</vt:lpstr>
      <vt:lpstr>AES – short remainder (used ops)</vt:lpstr>
      <vt:lpstr>Prezentace aplikace PowerPoint</vt:lpstr>
      <vt:lpstr>Whitebox cryptography lifecycle</vt:lpstr>
      <vt:lpstr>Prezentace aplikace PowerPoint</vt:lpstr>
      <vt:lpstr>Resulting implementation</vt:lpstr>
      <vt:lpstr>Demo – WAES</vt:lpstr>
      <vt:lpstr>WAES performance</vt:lpstr>
      <vt:lpstr>WBACR Ciphers - pros</vt:lpstr>
      <vt:lpstr>WBACR Ciphers - cons</vt:lpstr>
      <vt:lpstr>Space-Hard Ciphers</vt:lpstr>
      <vt:lpstr>Can whitebox transform replace secure hardware (e.g., smart card)?</vt:lpstr>
      <vt:lpstr>List of proposals and attacks</vt:lpstr>
      <vt:lpstr>BGE attack in progress</vt:lpstr>
      <vt:lpstr>More resources</vt:lpstr>
      <vt:lpstr>Whitebox transform IS used in the wild</vt:lpstr>
      <vt:lpstr>CPU Rings, Privilege, and Protection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3309</cp:revision>
  <cp:lastPrinted>2016-04-27T21:38:23Z</cp:lastPrinted>
  <dcterms:created xsi:type="dcterms:W3CDTF">2012-06-27T07:21:19Z</dcterms:created>
  <dcterms:modified xsi:type="dcterms:W3CDTF">2018-04-09T08:19:51Z</dcterms:modified>
</cp:coreProperties>
</file>