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3" r:id="rId4"/>
    <p:sldId id="268" r:id="rId5"/>
    <p:sldId id="257" r:id="rId6"/>
    <p:sldId id="264" r:id="rId7"/>
    <p:sldId id="261" r:id="rId8"/>
    <p:sldId id="262" r:id="rId9"/>
    <p:sldId id="258" r:id="rId10"/>
    <p:sldId id="265" r:id="rId11"/>
    <p:sldId id="259" r:id="rId12"/>
    <p:sldId id="260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0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3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4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7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6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1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0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2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8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4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5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0CECD-0379-42C2-90B1-E3089524B71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day.coderetreat.org/" TargetMode="External"/><Relationship Id="rId2" Type="http://schemas.openxmlformats.org/officeDocument/2006/relationships/hyperlink" Target="http://codingdojo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driven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Radim G</a:t>
            </a:r>
            <a:r>
              <a:rPr lang="cs-CZ" dirty="0"/>
              <a:t>öth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66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308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3092" name="Freeform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8518" y="1690688"/>
            <a:ext cx="7243482" cy="5167312"/>
          </a:xfrm>
          <a:custGeom>
            <a:avLst/>
            <a:gdLst>
              <a:gd name="connsiteX0" fmla="*/ 0 w 7243482"/>
              <a:gd name="connsiteY0" fmla="*/ 0 h 5167312"/>
              <a:gd name="connsiteX1" fmla="*/ 7243482 w 7243482"/>
              <a:gd name="connsiteY1" fmla="*/ 0 h 5167312"/>
              <a:gd name="connsiteX2" fmla="*/ 7243482 w 7243482"/>
              <a:gd name="connsiteY2" fmla="*/ 5167312 h 5167312"/>
              <a:gd name="connsiteX3" fmla="*/ 221324 w 7243482"/>
              <a:gd name="connsiteY3" fmla="*/ 5167312 h 5167312"/>
              <a:gd name="connsiteX4" fmla="*/ 2615203 w 7243482"/>
              <a:gd name="connsiteY4" fmla="*/ 952 h 5167312"/>
              <a:gd name="connsiteX5" fmla="*/ 0 w 7243482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482" h="5167312">
                <a:moveTo>
                  <a:pt x="0" y="0"/>
                </a:moveTo>
                <a:lnTo>
                  <a:pt x="7243482" y="0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94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7399176" cy="5166360"/>
          </a:xfrm>
          <a:custGeom>
            <a:avLst/>
            <a:gdLst>
              <a:gd name="connsiteX0" fmla="*/ 0 w 7399176"/>
              <a:gd name="connsiteY0" fmla="*/ 0 h 5166360"/>
              <a:gd name="connsiteX1" fmla="*/ 7399176 w 7399176"/>
              <a:gd name="connsiteY1" fmla="*/ 0 h 5166360"/>
              <a:gd name="connsiteX2" fmla="*/ 5005297 w 7399176"/>
              <a:gd name="connsiteY2" fmla="*/ 5166360 h 5166360"/>
              <a:gd name="connsiteX3" fmla="*/ 0 w 7399176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99176" h="5166360">
                <a:moveTo>
                  <a:pt x="0" y="0"/>
                </a:moveTo>
                <a:lnTo>
                  <a:pt x="7399176" y="0"/>
                </a:lnTo>
                <a:lnTo>
                  <a:pt x="5005297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4" descr="Image result for karate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39272" y="2012865"/>
            <a:ext cx="3945482" cy="4164098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/>
              <a:t>Coding katas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8200" y="2012865"/>
            <a:ext cx="5067300" cy="4164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Is a way to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exercise </a:t>
            </a:r>
            <a:r>
              <a:rPr lang="cs-CZ" sz="2400" dirty="0">
                <a:solidFill>
                  <a:schemeClr val="bg1"/>
                </a:solidFill>
              </a:rPr>
              <a:t>you</a:t>
            </a:r>
            <a:r>
              <a:rPr lang="en-US" sz="2400" dirty="0">
                <a:solidFill>
                  <a:schemeClr val="bg1"/>
                </a:solidFill>
              </a:rPr>
              <a:t>r</a:t>
            </a:r>
            <a:r>
              <a:rPr lang="cs-CZ" sz="2400" dirty="0">
                <a:solidFill>
                  <a:schemeClr val="bg1"/>
                </a:solidFill>
              </a:rPr>
              <a:t> brain</a:t>
            </a:r>
            <a:endParaRPr lang="en-US" sz="2400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exercise TDD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learn new language</a:t>
            </a:r>
          </a:p>
        </p:txBody>
      </p:sp>
    </p:spTree>
    <p:extLst>
      <p:ext uri="{BB962C8B-B14F-4D97-AF65-F5344CB8AC3E}">
        <p14:creationId xmlns:p14="http://schemas.microsoft.com/office/powerpoint/2010/main" val="4087887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Leap year excercise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Write a function that returns true or false depending on whether its input integer is a leap year or not.</a:t>
            </a:r>
          </a:p>
          <a:p>
            <a:endParaRPr lang="en-US" dirty="0"/>
          </a:p>
          <a:p>
            <a:r>
              <a:rPr lang="en-US" dirty="0"/>
              <a:t>A leap year is divisible by 4, but is not otherwise divisible by 100 unless it is also divisible by 400.</a:t>
            </a:r>
          </a:p>
          <a:p>
            <a:endParaRPr lang="en-US" dirty="0"/>
          </a:p>
          <a:p>
            <a:r>
              <a:rPr lang="en-US" dirty="0"/>
              <a:t>2001 is a typical common year</a:t>
            </a:r>
          </a:p>
          <a:p>
            <a:r>
              <a:rPr lang="en-US" dirty="0"/>
              <a:t>1996 is a typical leap year</a:t>
            </a:r>
          </a:p>
          <a:p>
            <a:r>
              <a:rPr lang="en-US" dirty="0"/>
              <a:t>1900 is an atypical common year </a:t>
            </a:r>
          </a:p>
          <a:p>
            <a:r>
              <a:rPr lang="en-US" dirty="0"/>
              <a:t>2000 is an atypical leap year</a:t>
            </a:r>
          </a:p>
        </p:txBody>
      </p:sp>
    </p:spTree>
    <p:extLst>
      <p:ext uri="{BB962C8B-B14F-4D97-AF65-F5344CB8AC3E}">
        <p14:creationId xmlns:p14="http://schemas.microsoft.com/office/powerpoint/2010/main" val="147914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Fizz buzz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Fizz Buzz is a mathematical game which is played with a group of people. Each person says a number in sequence, but when the number is a multiple of 3, they have to say "Fizz", when it is a multiple of 5 they have to say "Buzz", and if it is a multiple of both 3 and 5, "</a:t>
            </a:r>
            <a:r>
              <a:rPr lang="en-US" dirty="0" err="1"/>
              <a:t>FizzBuzz</a:t>
            </a:r>
            <a:r>
              <a:rPr lang="en-US" dirty="0"/>
              <a:t>". If someone makes a mistake and it is noticed, they are out.</a:t>
            </a:r>
          </a:p>
          <a:p>
            <a:endParaRPr lang="cs-CZ" dirty="0"/>
          </a:p>
          <a:p>
            <a:r>
              <a:rPr lang="en-US" dirty="0"/>
              <a:t>A typical game might start like: 1, 2, Fizz, 4, Buzz, Fizz, 7, 8, Fizz, Buzz, 11, Fizz, 13, 14, Fizz Buzz, </a:t>
            </a:r>
            <a:r>
              <a:rPr lang="en-US" dirty="0" err="1"/>
              <a:t>etc</a:t>
            </a:r>
            <a:r>
              <a:rPr lang="cs-CZ" dirty="0"/>
              <a:t>.</a:t>
            </a:r>
            <a:endParaRPr lang="en-GB" dirty="0"/>
          </a:p>
          <a:p>
            <a:pPr marL="0" indent="0">
              <a:buNone/>
            </a:pPr>
            <a:r>
              <a:rPr lang="cs-CZ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FizzBuzz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start,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count)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48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http://codingdojo.cz/</a:t>
            </a:r>
            <a:endParaRPr lang="en-US" dirty="0"/>
          </a:p>
          <a:p>
            <a:r>
              <a:rPr lang="en-US" dirty="0">
                <a:hlinkClick r:id="rId3"/>
              </a:rPr>
              <a:t>http://globalday.coderetreat.org/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9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Extreme programming</a:t>
            </a:r>
          </a:p>
          <a:p>
            <a:r>
              <a:rPr lang="en-US" dirty="0"/>
              <a:t>What is TDD and how it is practiced</a:t>
            </a:r>
          </a:p>
          <a:p>
            <a:r>
              <a:rPr lang="en-US" dirty="0"/>
              <a:t>Unit testing</a:t>
            </a:r>
          </a:p>
          <a:p>
            <a:r>
              <a:rPr lang="en-US" dirty="0"/>
              <a:t>Installing </a:t>
            </a:r>
            <a:r>
              <a:rPr lang="en-US"/>
              <a:t>NUnit</a:t>
            </a:r>
            <a:endParaRPr lang="en-US" dirty="0"/>
          </a:p>
          <a:p>
            <a:r>
              <a:rPr lang="en-US" dirty="0"/>
              <a:t>Coding katas</a:t>
            </a:r>
          </a:p>
        </p:txBody>
      </p:sp>
    </p:spTree>
    <p:extLst>
      <p:ext uri="{BB962C8B-B14F-4D97-AF65-F5344CB8AC3E}">
        <p14:creationId xmlns:p14="http://schemas.microsoft.com/office/powerpoint/2010/main" val="411674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pyramid</a:t>
            </a:r>
          </a:p>
        </p:txBody>
      </p:sp>
      <p:pic>
        <p:nvPicPr>
          <p:cNvPr id="1026" name="Picture 2" descr="http://watirmelon.files.wordpress.com/2012/01/idealautomatedtestingpyrami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550" y="1690688"/>
            <a:ext cx="534525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2396" y="6342077"/>
            <a:ext cx="4765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https://martinfowler.com/bliki/TestPyramid.html</a:t>
            </a:r>
          </a:p>
        </p:txBody>
      </p:sp>
      <p:pic>
        <p:nvPicPr>
          <p:cNvPr id="4" name="Picture 2" descr="https://martinfowler.com/bliki/images/testPyramid/test-pyrami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489331"/>
            <a:ext cx="5895975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0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5829300" y="3671888"/>
            <a:ext cx="2028825" cy="95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829299" y="3869532"/>
            <a:ext cx="2028825" cy="95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25" y="4067176"/>
            <a:ext cx="1485898" cy="238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72225" y="3471863"/>
            <a:ext cx="1485898" cy="238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72225" y="3295649"/>
            <a:ext cx="1485898" cy="238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86511" y="4267200"/>
            <a:ext cx="1485898" cy="238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05150" y="3981449"/>
            <a:ext cx="733425" cy="95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05150" y="3831431"/>
            <a:ext cx="1581150" cy="476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05150" y="3681413"/>
            <a:ext cx="1581150" cy="95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05150" y="3521870"/>
            <a:ext cx="733425" cy="95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vs integration testing</a:t>
            </a:r>
          </a:p>
        </p:txBody>
      </p:sp>
      <p:sp>
        <p:nvSpPr>
          <p:cNvPr id="4" name="Oval 3"/>
          <p:cNvSpPr/>
          <p:nvPr/>
        </p:nvSpPr>
        <p:spPr>
          <a:xfrm>
            <a:off x="3371850" y="3233737"/>
            <a:ext cx="1143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5" name="Oval 4"/>
          <p:cNvSpPr/>
          <p:nvPr/>
        </p:nvSpPr>
        <p:spPr>
          <a:xfrm>
            <a:off x="6000750" y="3009899"/>
            <a:ext cx="1590675" cy="159067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84918" y="4517230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UnitA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485279" y="4642131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UnitB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190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GEXX6VCb39lo0hDgesXqsr8XZkhErlxeoedxefFhRhOFMaVBWAqbxug9yc-8gdFsLE6YENo6TKcvBlIRL5sbiR-eY2o0ZY9r1dl_SrQuNICI2dSbCi5yx621IbfWv7yvcXshHS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99" y="1343278"/>
            <a:ext cx="10126402" cy="381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33814" y="6134100"/>
            <a:ext cx="3324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J. R</a:t>
            </a:r>
            <a:r>
              <a:rPr lang="cs-CZ" dirty="0"/>
              <a:t>áček, Analýza a návrh systémů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42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05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74" name="Freeform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8518" y="1690688"/>
            <a:ext cx="7243482" cy="5167312"/>
          </a:xfrm>
          <a:custGeom>
            <a:avLst/>
            <a:gdLst>
              <a:gd name="connsiteX0" fmla="*/ 0 w 7243482"/>
              <a:gd name="connsiteY0" fmla="*/ 0 h 5167312"/>
              <a:gd name="connsiteX1" fmla="*/ 7243482 w 7243482"/>
              <a:gd name="connsiteY1" fmla="*/ 0 h 5167312"/>
              <a:gd name="connsiteX2" fmla="*/ 7243482 w 7243482"/>
              <a:gd name="connsiteY2" fmla="*/ 5167312 h 5167312"/>
              <a:gd name="connsiteX3" fmla="*/ 221324 w 7243482"/>
              <a:gd name="connsiteY3" fmla="*/ 5167312 h 5167312"/>
              <a:gd name="connsiteX4" fmla="*/ 2615203 w 7243482"/>
              <a:gd name="connsiteY4" fmla="*/ 952 h 5167312"/>
              <a:gd name="connsiteX5" fmla="*/ 0 w 7243482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482" h="5167312">
                <a:moveTo>
                  <a:pt x="0" y="0"/>
                </a:moveTo>
                <a:lnTo>
                  <a:pt x="7243482" y="0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7399176" cy="5166360"/>
          </a:xfrm>
          <a:custGeom>
            <a:avLst/>
            <a:gdLst>
              <a:gd name="connsiteX0" fmla="*/ 0 w 7399176"/>
              <a:gd name="connsiteY0" fmla="*/ 0 h 5166360"/>
              <a:gd name="connsiteX1" fmla="*/ 7399176 w 7399176"/>
              <a:gd name="connsiteY1" fmla="*/ 0 h 5166360"/>
              <a:gd name="connsiteX2" fmla="*/ 5005297 w 7399176"/>
              <a:gd name="connsiteY2" fmla="*/ 5166360 h 5166360"/>
              <a:gd name="connsiteX3" fmla="*/ 0 w 7399176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99176" h="5166360">
                <a:moveTo>
                  <a:pt x="0" y="0"/>
                </a:moveTo>
                <a:lnTo>
                  <a:pt x="7399176" y="0"/>
                </a:lnTo>
                <a:lnTo>
                  <a:pt x="5005297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https://upload.wikimedia.org/wikipedia/commons/thumb/8/84/Extreme_Programming.svg/240px-Extreme_Programming.svg.png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96830" y="1847851"/>
            <a:ext cx="4970176" cy="4555994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/>
              <a:t>Extreme Programming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012865"/>
            <a:ext cx="4317322" cy="4164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Stand ups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Planning game</a:t>
            </a:r>
            <a:endParaRPr lang="cs-CZ" sz="20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Pair programming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TDD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Collective code ownership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Continuous integration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Code is everythink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No useless analysis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No useless documentation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669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naming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ProjectUnderTest</a:t>
            </a:r>
            <a:r>
              <a:rPr lang="en-US" dirty="0"/>
              <a:t>&gt;.Tests</a:t>
            </a:r>
          </a:p>
          <a:p>
            <a:pPr lvl="1"/>
            <a:endParaRPr lang="en-US" dirty="0"/>
          </a:p>
          <a:p>
            <a:r>
              <a:rPr lang="en-US" dirty="0"/>
              <a:t>Class naming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ClassUnderTest</a:t>
            </a:r>
            <a:r>
              <a:rPr lang="en-US" dirty="0"/>
              <a:t>&gt;Tests</a:t>
            </a:r>
          </a:p>
          <a:p>
            <a:pPr lvl="1"/>
            <a:endParaRPr lang="en-US" dirty="0"/>
          </a:p>
          <a:p>
            <a:r>
              <a:rPr lang="en-US" dirty="0"/>
              <a:t>Test method naming</a:t>
            </a:r>
          </a:p>
          <a:p>
            <a:pPr lvl="1"/>
            <a:r>
              <a:rPr lang="en-US" dirty="0" err="1"/>
              <a:t>Given_When_Then</a:t>
            </a:r>
            <a:endParaRPr lang="en-US" dirty="0"/>
          </a:p>
          <a:p>
            <a:pPr lvl="1"/>
            <a:r>
              <a:rPr lang="en-US" dirty="0"/>
              <a:t>&lt;</a:t>
            </a:r>
            <a:r>
              <a:rPr lang="en-US" dirty="0" err="1"/>
              <a:t>methodUnderTest</a:t>
            </a:r>
            <a:r>
              <a:rPr lang="en-US" dirty="0"/>
              <a:t>&gt;_</a:t>
            </a:r>
            <a:r>
              <a:rPr lang="en-US" dirty="0" err="1"/>
              <a:t>Given_Then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Arrange</a:t>
            </a:r>
          </a:p>
          <a:p>
            <a:r>
              <a:rPr lang="en-US" dirty="0"/>
              <a:t>Act</a:t>
            </a:r>
          </a:p>
          <a:p>
            <a:r>
              <a:rPr lang="en-US" dirty="0"/>
              <a:t>Assert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One Assert per test (ideal situation)</a:t>
            </a:r>
          </a:p>
          <a:p>
            <a:r>
              <a:rPr lang="en-US" dirty="0"/>
              <a:t>More assert per test</a:t>
            </a:r>
          </a:p>
          <a:p>
            <a:pPr lvl="1"/>
            <a:r>
              <a:rPr lang="en-US" dirty="0"/>
              <a:t>Could be refactored (e.g. custom assert method)</a:t>
            </a:r>
          </a:p>
          <a:p>
            <a:pPr lvl="1"/>
            <a:r>
              <a:rPr lang="en-GB" dirty="0"/>
              <a:t>Only if it doesn’t make sense to divide test into several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0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0449" cy="3716768"/>
          </a:xfrm>
        </p:spPr>
        <p:txBody>
          <a:bodyPr/>
          <a:lstStyle/>
          <a:p>
            <a:r>
              <a:rPr lang="cs-CZ" dirty="0"/>
              <a:t>Kent Beck – reinvented TDD, invented XP</a:t>
            </a:r>
          </a:p>
          <a:p>
            <a:r>
              <a:rPr lang="cs-CZ" dirty="0"/>
              <a:t>Software development process</a:t>
            </a:r>
          </a:p>
          <a:p>
            <a:r>
              <a:rPr lang="cs-CZ" dirty="0"/>
              <a:t>Pair programming</a:t>
            </a:r>
          </a:p>
          <a:p>
            <a:r>
              <a:rPr lang="cs-CZ" dirty="0"/>
              <a:t>Rules:</a:t>
            </a:r>
          </a:p>
          <a:p>
            <a:pPr lvl="1"/>
            <a:r>
              <a:rPr lang="cs-CZ" dirty="0"/>
              <a:t>Write failing test</a:t>
            </a:r>
          </a:p>
          <a:p>
            <a:pPr lvl="1"/>
            <a:r>
              <a:rPr lang="cs-CZ" dirty="0"/>
              <a:t>Write </a:t>
            </a:r>
            <a:r>
              <a:rPr lang="en-US" dirty="0"/>
              <a:t>simplest </a:t>
            </a:r>
            <a:r>
              <a:rPr lang="cs-CZ" dirty="0"/>
              <a:t>implementation to pass the test</a:t>
            </a:r>
          </a:p>
          <a:p>
            <a:pPr lvl="1"/>
            <a:r>
              <a:rPr lang="cs-CZ" dirty="0"/>
              <a:t>Refactor your code</a:t>
            </a:r>
          </a:p>
          <a:p>
            <a:pPr lvl="1"/>
            <a:r>
              <a:rPr lang="cs-CZ" dirty="0"/>
              <a:t>Repeat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https://manojjaggavarapu.files.wordpress.com/2012/07/redgreenrefac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587" y="2644096"/>
            <a:ext cx="3396443" cy="28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972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3821</TotalTime>
  <Words>402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Office Theme</vt:lpstr>
      <vt:lpstr>Test driven development</vt:lpstr>
      <vt:lpstr>Outline</vt:lpstr>
      <vt:lpstr>Test pyramid</vt:lpstr>
      <vt:lpstr>Unit vs integration testing</vt:lpstr>
      <vt:lpstr>PowerPoint Presentation</vt:lpstr>
      <vt:lpstr>Extreme Programming</vt:lpstr>
      <vt:lpstr>Naming conventions</vt:lpstr>
      <vt:lpstr>Unit test structure</vt:lpstr>
      <vt:lpstr>TDD</vt:lpstr>
      <vt:lpstr>Coding katas</vt:lpstr>
      <vt:lpstr>Leap year excercise</vt:lpstr>
      <vt:lpstr>Fizz buzz</vt:lpstr>
      <vt:lpstr>Events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driven development</dc:title>
  <dc:creator>Göth Radim</dc:creator>
  <cp:lastModifiedBy>Radim Göth</cp:lastModifiedBy>
  <cp:revision>28</cp:revision>
  <dcterms:created xsi:type="dcterms:W3CDTF">2016-03-09T07:35:13Z</dcterms:created>
  <dcterms:modified xsi:type="dcterms:W3CDTF">2018-02-26T17:52:28Z</dcterms:modified>
</cp:coreProperties>
</file>