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68" d="100"/>
          <a:sy n="68" d="100"/>
        </p:scale>
        <p:origin x="462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C4161-3A02-4D89-8FA7-81960A699AF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69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cs-CZ" dirty="0" smtClean="0"/>
              <a:t>Formal and Informal Language: An Introduction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en-US" altLang="cs-CZ" dirty="0" smtClean="0"/>
              <a:t/>
            </a:r>
            <a:br>
              <a:rPr lang="en-US" altLang="cs-CZ" dirty="0" smtClean="0"/>
            </a:br>
            <a:r>
              <a:rPr lang="en-US" altLang="cs-CZ" dirty="0" smtClean="0"/>
              <a:t>VV064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en-US" altLang="cs-CZ" dirty="0" smtClean="0"/>
              <a:t/>
            </a:r>
            <a:br>
              <a:rPr lang="en-US" altLang="cs-CZ" dirty="0" smtClean="0"/>
            </a:br>
            <a:r>
              <a:rPr lang="cs-CZ" altLang="cs-CZ" dirty="0" smtClean="0"/>
              <a:t>Mgr. Antonín Zita, M.A., </a:t>
            </a:r>
            <a:r>
              <a:rPr lang="cs-CZ" altLang="cs-CZ" dirty="0" err="1" smtClean="0"/>
              <a:t>Ph.D</a:t>
            </a:r>
            <a:r>
              <a:rPr lang="cs-CZ" altLang="cs-CZ" dirty="0" smtClean="0"/>
              <a:t>.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and Informal 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1) How do you do?</a:t>
            </a:r>
          </a:p>
          <a:p>
            <a:pPr>
              <a:buNone/>
            </a:pPr>
            <a:r>
              <a:rPr lang="en-US" sz="2400" dirty="0" smtClean="0"/>
              <a:t>2) It’s a pleasure to meet you. Goodbye.</a:t>
            </a:r>
          </a:p>
          <a:p>
            <a:pPr>
              <a:buNone/>
            </a:pPr>
            <a:r>
              <a:rPr lang="en-US" sz="2400" dirty="0" smtClean="0"/>
              <a:t>3) I’m afraid your child is experiencing difficulty.</a:t>
            </a:r>
          </a:p>
          <a:p>
            <a:pPr>
              <a:buNone/>
            </a:pPr>
            <a:r>
              <a:rPr lang="en-US" sz="2400" dirty="0" smtClean="0"/>
              <a:t>4) One grows weary in these matters.</a:t>
            </a:r>
          </a:p>
          <a:p>
            <a:pPr>
              <a:buNone/>
            </a:pPr>
            <a:r>
              <a:rPr lang="en-US" sz="2400" dirty="0" smtClean="0"/>
              <a:t>5) I agree with my colleague that.</a:t>
            </a:r>
          </a:p>
          <a:p>
            <a:pPr>
              <a:buNone/>
            </a:pPr>
            <a:r>
              <a:rPr lang="en-US" sz="2400" dirty="0" smtClean="0"/>
              <a:t>6) Please state your business.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A) </a:t>
            </a:r>
            <a:r>
              <a:rPr lang="en-US" sz="2400" dirty="0" err="1" smtClean="0"/>
              <a:t>What’cha</a:t>
            </a:r>
            <a:r>
              <a:rPr lang="en-US" sz="2400" dirty="0" smtClean="0"/>
              <a:t> want? </a:t>
            </a:r>
          </a:p>
          <a:p>
            <a:pPr>
              <a:buNone/>
            </a:pPr>
            <a:r>
              <a:rPr lang="en-US" sz="2400" dirty="0" smtClean="0"/>
              <a:t>B) Nice to meet you. See </a:t>
            </a:r>
            <a:r>
              <a:rPr lang="en-US" sz="2400" dirty="0" err="1" smtClean="0"/>
              <a:t>ya</a:t>
            </a:r>
            <a:r>
              <a:rPr lang="en-US" sz="2400" dirty="0" smtClean="0"/>
              <a:t>!</a:t>
            </a:r>
          </a:p>
          <a:p>
            <a:pPr>
              <a:buNone/>
            </a:pPr>
            <a:r>
              <a:rPr lang="en-US" sz="2400" dirty="0" smtClean="0"/>
              <a:t>C) Lily’s right…</a:t>
            </a:r>
          </a:p>
          <a:p>
            <a:pPr>
              <a:buNone/>
            </a:pPr>
            <a:r>
              <a:rPr lang="en-US" sz="2400" dirty="0" smtClean="0"/>
              <a:t>D) Your kid is causing trouble. </a:t>
            </a:r>
          </a:p>
          <a:p>
            <a:pPr>
              <a:buNone/>
            </a:pPr>
            <a:r>
              <a:rPr lang="en-US" sz="2400" dirty="0" smtClean="0"/>
              <a:t>E) I’m tired of this junk.</a:t>
            </a:r>
          </a:p>
          <a:p>
            <a:pPr>
              <a:buNone/>
            </a:pPr>
            <a:r>
              <a:rPr lang="en-US" sz="2400" dirty="0" smtClean="0"/>
              <a:t>F) What’s up?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876" y="779550"/>
            <a:ext cx="8086635" cy="647700"/>
          </a:xfrm>
        </p:spPr>
        <p:txBody>
          <a:bodyPr/>
          <a:lstStyle/>
          <a:p>
            <a:r>
              <a:rPr lang="en-US" dirty="0" smtClean="0"/>
              <a:t>Formal vs Informal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76234" y="1704256"/>
            <a:ext cx="4088832" cy="51537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Single word adverbs</a:t>
            </a:r>
          </a:p>
          <a:p>
            <a:pPr lvl="1"/>
            <a:r>
              <a:rPr lang="en-US" dirty="0"/>
              <a:t>Arise, board</a:t>
            </a:r>
          </a:p>
          <a:p>
            <a:r>
              <a:rPr lang="en-US" dirty="0"/>
              <a:t>Formal connecting words</a:t>
            </a:r>
          </a:p>
          <a:p>
            <a:pPr lvl="1"/>
            <a:r>
              <a:rPr lang="en-US" dirty="0"/>
              <a:t>In addition, furthermore, however</a:t>
            </a:r>
          </a:p>
          <a:p>
            <a:r>
              <a:rPr lang="en-US" dirty="0"/>
              <a:t>Impersonal</a:t>
            </a:r>
          </a:p>
          <a:p>
            <a:pPr lvl="1"/>
            <a:r>
              <a:rPr lang="en-US" dirty="0"/>
              <a:t>It is claimed that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It is generally known that…</a:t>
            </a:r>
          </a:p>
          <a:p>
            <a:r>
              <a:rPr lang="en-US" dirty="0" smtClean="0"/>
              <a:t>Abstract </a:t>
            </a:r>
            <a:r>
              <a:rPr lang="en-US" dirty="0"/>
              <a:t>nouns</a:t>
            </a:r>
          </a:p>
          <a:p>
            <a:pPr lvl="1"/>
            <a:r>
              <a:rPr lang="en-US" dirty="0"/>
              <a:t>Is happiness possible during unemployment?</a:t>
            </a:r>
          </a:p>
          <a:p>
            <a:r>
              <a:rPr lang="en-US" dirty="0" smtClean="0"/>
              <a:t>No contractions</a:t>
            </a:r>
          </a:p>
          <a:p>
            <a:pPr lvl="1"/>
            <a:r>
              <a:rPr lang="en-US" dirty="0" smtClean="0"/>
              <a:t>I will, we cannot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788024" y="1704256"/>
            <a:ext cx="4051176" cy="51537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Phrasal verbs</a:t>
            </a:r>
          </a:p>
          <a:p>
            <a:pPr lvl="1"/>
            <a:r>
              <a:rPr lang="en-US" dirty="0"/>
              <a:t>To get up, to get on</a:t>
            </a:r>
            <a:endParaRPr lang="cs-CZ" dirty="0"/>
          </a:p>
          <a:p>
            <a:r>
              <a:rPr lang="en-US" dirty="0"/>
              <a:t>Informal connecting words</a:t>
            </a:r>
          </a:p>
          <a:p>
            <a:pPr lvl="1"/>
            <a:r>
              <a:rPr lang="en-US" dirty="0"/>
              <a:t>And, but, so</a:t>
            </a:r>
          </a:p>
          <a:p>
            <a:r>
              <a:rPr lang="en-US" dirty="0"/>
              <a:t>Personal</a:t>
            </a:r>
          </a:p>
          <a:p>
            <a:pPr lvl="1"/>
            <a:r>
              <a:rPr lang="en-US" dirty="0"/>
              <a:t>People claim that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You know that…</a:t>
            </a:r>
            <a:endParaRPr lang="en-US" dirty="0"/>
          </a:p>
          <a:p>
            <a:r>
              <a:rPr lang="en-US" dirty="0"/>
              <a:t>Modal verbs, adjectives</a:t>
            </a:r>
          </a:p>
          <a:p>
            <a:pPr lvl="1"/>
            <a:r>
              <a:rPr lang="en-US" dirty="0"/>
              <a:t>Can people be happy when they haven’t got a job?</a:t>
            </a:r>
          </a:p>
          <a:p>
            <a:r>
              <a:rPr lang="en-US" dirty="0" smtClean="0"/>
              <a:t>Contractions</a:t>
            </a:r>
          </a:p>
          <a:p>
            <a:pPr lvl="1"/>
            <a:r>
              <a:rPr lang="en-US" dirty="0" smtClean="0"/>
              <a:t>I’ll, we can’t</a:t>
            </a:r>
          </a:p>
        </p:txBody>
      </p:sp>
    </p:spTree>
    <p:extLst>
      <p:ext uri="{BB962C8B-B14F-4D97-AF65-F5344CB8AC3E}">
        <p14:creationId xmlns:p14="http://schemas.microsoft.com/office/powerpoint/2010/main" val="254545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Written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Standard usage and grammar</a:t>
            </a:r>
            <a:endParaRPr lang="cs-CZ" sz="2800" dirty="0" smtClean="0"/>
          </a:p>
          <a:p>
            <a:pPr lvl="0"/>
            <a:r>
              <a:rPr lang="en-US" sz="2800" dirty="0" smtClean="0"/>
              <a:t>Standard vocabulary</a:t>
            </a:r>
            <a:endParaRPr lang="cs-CZ" sz="2800" dirty="0" smtClean="0"/>
          </a:p>
          <a:p>
            <a:pPr lvl="0"/>
            <a:r>
              <a:rPr lang="en-US" sz="2800" dirty="0" smtClean="0"/>
              <a:t>Distance between the writer and reader</a:t>
            </a:r>
            <a:endParaRPr lang="cs-CZ" sz="2800" dirty="0" smtClean="0"/>
          </a:p>
          <a:p>
            <a:pPr lvl="1"/>
            <a:r>
              <a:rPr lang="en-US" sz="2400" dirty="0" smtClean="0"/>
              <a:t>Third person</a:t>
            </a:r>
            <a:endParaRPr lang="cs-CZ" sz="2400" dirty="0" smtClean="0"/>
          </a:p>
          <a:p>
            <a:pPr lvl="1"/>
            <a:r>
              <a:rPr lang="en-US" sz="2400" dirty="0" smtClean="0"/>
              <a:t>Passive voice</a:t>
            </a:r>
            <a:endParaRPr lang="cs-CZ" sz="2400" dirty="0" smtClean="0"/>
          </a:p>
          <a:p>
            <a:pPr lvl="0"/>
            <a:r>
              <a:rPr lang="en-US" sz="2800" dirty="0" smtClean="0"/>
              <a:t>Authoritative and neutral</a:t>
            </a:r>
            <a:endParaRPr lang="cs-CZ" sz="2800" dirty="0" smtClean="0"/>
          </a:p>
          <a:p>
            <a:pPr lvl="1"/>
            <a:r>
              <a:rPr lang="en-US" sz="2400" dirty="0" smtClean="0"/>
              <a:t>Not aggressive, timid, or too enthusiastic 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875" y="1051399"/>
            <a:ext cx="8086635" cy="647700"/>
          </a:xfrm>
        </p:spPr>
        <p:txBody>
          <a:bodyPr/>
          <a:lstStyle/>
          <a:p>
            <a:r>
              <a:rPr lang="en-US" dirty="0" smtClean="0"/>
              <a:t>Distance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450" y="1947178"/>
            <a:ext cx="8554152" cy="5142312"/>
          </a:xfrm>
        </p:spPr>
        <p:txBody>
          <a:bodyPr>
            <a:normAutofit/>
          </a:bodyPr>
          <a:lstStyle/>
          <a:p>
            <a:r>
              <a:rPr lang="en-US" dirty="0" smtClean="0"/>
              <a:t>Passive voice – the focus is the result of an action, not the subject doing the action</a:t>
            </a:r>
          </a:p>
          <a:p>
            <a:pPr lvl="1"/>
            <a:r>
              <a:rPr lang="en-US" dirty="0" smtClean="0"/>
              <a:t>“Scientists observed strange behavior in hedgehogs after feeding them fish and chips.”</a:t>
            </a:r>
          </a:p>
          <a:p>
            <a:pPr lvl="1"/>
            <a:r>
              <a:rPr lang="en-US" dirty="0" smtClean="0"/>
              <a:t>“Strange behavior was observed in hedgehogs after they were fed fish and chips.”</a:t>
            </a:r>
          </a:p>
          <a:p>
            <a:r>
              <a:rPr lang="en-US" dirty="0" smtClean="0"/>
              <a:t>Third person (not “I” or “you”)</a:t>
            </a:r>
          </a:p>
          <a:p>
            <a:pPr lvl="1"/>
            <a:r>
              <a:rPr lang="en-US" dirty="0" smtClean="0"/>
              <a:t>“One often feels the pressure of modern lifestyle.”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following should be avoided:</a:t>
            </a:r>
          </a:p>
          <a:p>
            <a:r>
              <a:rPr lang="en-US" dirty="0" smtClean="0"/>
              <a:t>1) Aggressive tone</a:t>
            </a:r>
          </a:p>
          <a:p>
            <a:pPr lvl="1"/>
            <a:r>
              <a:rPr lang="en-US" dirty="0" smtClean="0"/>
              <a:t>“This is the correct way of spreading butter on bread.”</a:t>
            </a:r>
          </a:p>
          <a:p>
            <a:r>
              <a:rPr lang="en-US" dirty="0" smtClean="0"/>
              <a:t>2) Timid tone</a:t>
            </a:r>
          </a:p>
          <a:p>
            <a:pPr lvl="1"/>
            <a:r>
              <a:rPr lang="en-US" dirty="0" smtClean="0"/>
              <a:t>“This might be a decent way of spreading butter on bread.”</a:t>
            </a:r>
          </a:p>
          <a:p>
            <a:r>
              <a:rPr lang="en-US" dirty="0" smtClean="0"/>
              <a:t>3) Enthusiastic tone</a:t>
            </a:r>
          </a:p>
          <a:p>
            <a:pPr lvl="1"/>
            <a:r>
              <a:rPr lang="en-US" dirty="0" smtClean="0"/>
              <a:t>“This way of spreading butter on bread is amazing and should be learnt by everyone!”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Polonius: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My liege, and madam, to expostulate</a:t>
            </a:r>
            <a:br>
              <a:rPr lang="en-US" dirty="0" smtClean="0"/>
            </a:br>
            <a:r>
              <a:rPr lang="en-US" dirty="0" smtClean="0"/>
              <a:t>What majesty should be, what duty is,</a:t>
            </a:r>
            <a:br>
              <a:rPr lang="en-US" dirty="0" smtClean="0"/>
            </a:br>
            <a:r>
              <a:rPr lang="en-US" dirty="0" smtClean="0"/>
              <a:t>What day is day, night </a:t>
            </a:r>
            <a:r>
              <a:rPr lang="en-US" dirty="0" err="1" smtClean="0"/>
              <a:t>night</a:t>
            </a:r>
            <a:r>
              <a:rPr lang="en-US" dirty="0" smtClean="0"/>
              <a:t>, and time is time,</a:t>
            </a:r>
            <a:br>
              <a:rPr lang="en-US" dirty="0" smtClean="0"/>
            </a:br>
            <a:r>
              <a:rPr lang="en-US" dirty="0" smtClean="0"/>
              <a:t>Were nothing but to waste night, day, and time;</a:t>
            </a:r>
            <a:br>
              <a:rPr lang="en-US" dirty="0" smtClean="0"/>
            </a:br>
            <a:r>
              <a:rPr lang="en-US" dirty="0" smtClean="0"/>
              <a:t>Therefore, </a:t>
            </a:r>
            <a:r>
              <a:rPr lang="en-US" b="1" dirty="0" smtClean="0"/>
              <a:t>since brevity is the soul of wit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And tediousness the limbs and outward flourishes,</a:t>
            </a:r>
            <a:br>
              <a:rPr lang="en-US" dirty="0" smtClean="0"/>
            </a:br>
            <a:r>
              <a:rPr lang="en-US" dirty="0" smtClean="0"/>
              <a:t>I will be brief. Your noble son is mad. . . .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i="1" dirty="0" smtClean="0"/>
              <a:t>Hamlet Act 2, scene 2, 86–92)</a:t>
            </a:r>
            <a:endParaRPr lang="en-US" sz="1900" dirty="0" smtClean="0"/>
          </a:p>
          <a:p>
            <a:r>
              <a:rPr lang="en-US" sz="2800" b="1" dirty="0" smtClean="0"/>
              <a:t>AKA get to the point!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Writing Guidelines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Avoid common but vague words (nice, big, …)</a:t>
            </a:r>
          </a:p>
          <a:p>
            <a:r>
              <a:rPr lang="en-US" dirty="0" smtClean="0"/>
              <a:t>Focus on structure and paragraphs</a:t>
            </a:r>
          </a:p>
          <a:p>
            <a:r>
              <a:rPr lang="en-US" dirty="0" smtClean="0"/>
              <a:t>Avoid too much personal and emotive language</a:t>
            </a:r>
          </a:p>
          <a:p>
            <a:r>
              <a:rPr lang="en-US" dirty="0" smtClean="0"/>
              <a:t>Hedging (cautious language) = avoiding </a:t>
            </a:r>
            <a:r>
              <a:rPr lang="en-US" dirty="0" smtClean="0"/>
              <a:t>commitment</a:t>
            </a:r>
          </a:p>
          <a:p>
            <a:pPr marL="457200" lvl="1" indent="0">
              <a:buNone/>
            </a:pPr>
            <a:r>
              <a:rPr lang="en-US" dirty="0" smtClean="0"/>
              <a:t>-&gt; should not </a:t>
            </a:r>
            <a:r>
              <a:rPr lang="en-US" smtClean="0"/>
              <a:t>be overdone!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b="1" dirty="0"/>
              <a:t>it is possible to see </a:t>
            </a:r>
            <a:r>
              <a:rPr lang="en-US" dirty="0" smtClean="0"/>
              <a:t>that </a:t>
            </a:r>
            <a:r>
              <a:rPr lang="en-US" dirty="0"/>
              <a:t>in January this person weighed 60.8 kg for eight days,</a:t>
            </a:r>
            <a:endParaRPr lang="en-US" dirty="0" smtClean="0"/>
          </a:p>
          <a:p>
            <a:r>
              <a:rPr lang="en-US" dirty="0" smtClean="0"/>
              <a:t>Avoid generalizations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Writing vs. Presentation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 smtClean="0"/>
              <a:t>I </a:t>
            </a:r>
            <a:r>
              <a:rPr lang="en-US" dirty="0" smtClean="0"/>
              <a:t>used the least in Computer Science than in other fields</a:t>
            </a:r>
          </a:p>
          <a:p>
            <a:pPr lvl="1"/>
            <a:r>
              <a:rPr lang="en-US" sz="1600" dirty="0" smtClean="0"/>
              <a:t>(Swales and </a:t>
            </a:r>
            <a:r>
              <a:rPr lang="en-US" sz="1600" dirty="0" err="1" smtClean="0"/>
              <a:t>Feak</a:t>
            </a:r>
            <a:r>
              <a:rPr lang="en-US" sz="1600" dirty="0" smtClean="0"/>
              <a:t>. </a:t>
            </a:r>
            <a:r>
              <a:rPr lang="en-US" sz="1600" i="1" dirty="0" smtClean="0"/>
              <a:t>Academic Writing for Graduate Students</a:t>
            </a:r>
            <a:r>
              <a:rPr lang="en-US" sz="1600" dirty="0" smtClean="0"/>
              <a:t>. 3rd ed. Michigan. 2013.)</a:t>
            </a:r>
            <a:r>
              <a:rPr lang="en-US" dirty="0" smtClean="0"/>
              <a:t> </a:t>
            </a:r>
            <a:endParaRPr lang="cs-CZ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Academic/research speech different: </a:t>
            </a:r>
            <a:r>
              <a:rPr lang="en-US" i="1" dirty="0" smtClean="0"/>
              <a:t>stuff</a:t>
            </a:r>
            <a:r>
              <a:rPr lang="en-US" dirty="0" smtClean="0"/>
              <a:t>, </a:t>
            </a:r>
            <a:r>
              <a:rPr lang="en-US" i="1" dirty="0" smtClean="0"/>
              <a:t>things</a:t>
            </a:r>
            <a:r>
              <a:rPr lang="en-US" dirty="0" smtClean="0"/>
              <a:t>, </a:t>
            </a:r>
            <a:r>
              <a:rPr lang="en-US" i="1" dirty="0" smtClean="0"/>
              <a:t>a </a:t>
            </a:r>
            <a:r>
              <a:rPr lang="en-US" i="1" dirty="0" smtClean="0"/>
              <a:t>bit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 smtClean="0"/>
              <a:t>metaphors </a:t>
            </a:r>
          </a:p>
          <a:p>
            <a:pPr lvl="1"/>
            <a:r>
              <a:rPr lang="en-US" sz="1600" dirty="0" smtClean="0"/>
              <a:t>(Swales and </a:t>
            </a:r>
            <a:r>
              <a:rPr lang="en-US" sz="1600" dirty="0" err="1" smtClean="0"/>
              <a:t>Feak</a:t>
            </a:r>
            <a:r>
              <a:rPr lang="en-US" sz="1600" dirty="0" smtClean="0"/>
              <a:t>. </a:t>
            </a:r>
            <a:r>
              <a:rPr lang="en-US" sz="1600" i="1" dirty="0" smtClean="0"/>
              <a:t>Academic Writing for Graduate Students</a:t>
            </a:r>
            <a:r>
              <a:rPr lang="en-US" sz="1600" dirty="0" smtClean="0"/>
              <a:t>. 3rd ed. Michigan. 2013.) 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225</TotalTime>
  <Words>490</Words>
  <Application>Microsoft Office PowerPoint</Application>
  <PresentationFormat>Předvádění na obrazovce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Formal and Informal Language: An Introduction  VV064  Mgr. Antonín Zita, M.A., Ph.D.</vt:lpstr>
      <vt:lpstr>Formal and Informal Pairs</vt:lpstr>
      <vt:lpstr>Formal vs Informal Language</vt:lpstr>
      <vt:lpstr>Academic Written Language</vt:lpstr>
      <vt:lpstr>Distance</vt:lpstr>
      <vt:lpstr>Tone</vt:lpstr>
      <vt:lpstr>Style</vt:lpstr>
      <vt:lpstr>Academic Writing Guidelines</vt:lpstr>
      <vt:lpstr>Academic Writing vs.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zita</cp:lastModifiedBy>
  <cp:revision>33</cp:revision>
  <cp:lastPrinted>1601-01-01T00:00:00Z</cp:lastPrinted>
  <dcterms:created xsi:type="dcterms:W3CDTF">2015-11-23T07:04:47Z</dcterms:created>
  <dcterms:modified xsi:type="dcterms:W3CDTF">2018-02-19T10:17:23Z</dcterms:modified>
</cp:coreProperties>
</file>