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64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00518E"/>
    <a:srgbClr val="005696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5EBD-2724-43DE-8264-2ED18A640563}" type="datetimeFigureOut">
              <a:rPr lang="cs-CZ" smtClean="0"/>
              <a:t>3. 3. 2019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0389-D75C-41F2-8E74-259BE495D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25DFD-0107-4FF7-B377-08C6CC5E57EB}" type="datetimeFigureOut">
              <a:rPr lang="cs-CZ" smtClean="0"/>
              <a:t>3. 3. 2019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DC84-749D-430C-BFC6-7CD389B6D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8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8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94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48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4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90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3. 3. 2019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6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3. 3. 2019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3. 3. 2019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1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3. 3. 2019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0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3. 3. 2019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8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3. 3. 2019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98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36ED-61D4-413E-8000-8AC4DB66ADC7}" type="datetimeFigureOut">
              <a:rPr lang="cs-CZ" smtClean="0"/>
              <a:t>3. 3. 2019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8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1.pn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daniel.gerrard@cjv.muni.cz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libor.stepanek@cjv.m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800" b="1" u="sng" dirty="0" err="1">
                <a:latin typeface="Arial Narrow" pitchFamily="34" charset="0"/>
              </a:rPr>
              <a:t>Academic</a:t>
            </a:r>
            <a:r>
              <a:rPr lang="cs-CZ" altLang="cs-CZ" sz="4800" b="1" u="sng" dirty="0">
                <a:latin typeface="Arial Narrow" pitchFamily="34" charset="0"/>
              </a:rPr>
              <a:t> </a:t>
            </a:r>
            <a:r>
              <a:rPr lang="cs-CZ" altLang="cs-CZ" sz="4800" b="1" u="sng" dirty="0" err="1">
                <a:latin typeface="Arial Narrow" pitchFamily="34" charset="0"/>
              </a:rPr>
              <a:t>Communication</a:t>
            </a:r>
            <a:r>
              <a:rPr lang="cs-CZ" altLang="cs-CZ" sz="4800" b="1" u="sng" dirty="0">
                <a:latin typeface="Arial Narrow" pitchFamily="34" charset="0"/>
              </a:rPr>
              <a:t> </a:t>
            </a:r>
            <a:r>
              <a:rPr lang="cs-CZ" altLang="cs-CZ" sz="4800" b="1" u="sng" dirty="0" err="1">
                <a:latin typeface="Arial Narrow" pitchFamily="34" charset="0"/>
              </a:rPr>
              <a:t>Skills</a:t>
            </a:r>
            <a:r>
              <a:rPr lang="cs-CZ" altLang="cs-CZ" sz="4800" b="1" u="sng" dirty="0">
                <a:latin typeface="Arial Narrow" pitchFamily="34" charset="0"/>
              </a:rPr>
              <a:t> in </a:t>
            </a:r>
            <a:r>
              <a:rPr lang="cs-CZ" altLang="cs-CZ" sz="4800" b="1" u="sng" dirty="0" err="1">
                <a:latin typeface="Arial Narrow" pitchFamily="34" charset="0"/>
              </a:rPr>
              <a:t>English</a:t>
            </a:r>
            <a:r>
              <a:rPr lang="cs-CZ" altLang="cs-CZ" sz="4800" dirty="0">
                <a:latin typeface="Arial Narrow" pitchFamily="34" charset="0"/>
              </a:rPr>
              <a:t> (</a:t>
            </a:r>
            <a:r>
              <a:rPr lang="cs-CZ" altLang="cs-CZ" sz="4800" b="1" dirty="0">
                <a:latin typeface="Arial Narrow" pitchFamily="34" charset="0"/>
              </a:rPr>
              <a:t>DACSE)</a:t>
            </a:r>
            <a:r>
              <a:rPr lang="cs-CZ" altLang="cs-CZ" b="1" u="sng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3476" y="5229226"/>
            <a:ext cx="5319713" cy="936625"/>
          </a:xfrm>
        </p:spPr>
        <p:txBody>
          <a:bodyPr/>
          <a:lstStyle/>
          <a:p>
            <a:pPr eaLnBrk="1" hangingPunct="1"/>
            <a:r>
              <a:rPr lang="cs-CZ" altLang="cs-CZ" sz="4400" dirty="0" err="1" smtClean="0">
                <a:latin typeface="Arial Narrow" pitchFamily="34" charset="0"/>
              </a:rPr>
              <a:t>Spring</a:t>
            </a:r>
            <a:r>
              <a:rPr lang="cs-CZ" altLang="cs-CZ" sz="4400" dirty="0" smtClean="0">
                <a:latin typeface="Arial Narrow" pitchFamily="34" charset="0"/>
              </a:rPr>
              <a:t> </a:t>
            </a:r>
            <a:r>
              <a:rPr lang="cs-CZ" altLang="cs-CZ" sz="4400" dirty="0">
                <a:latin typeface="Arial Narrow" pitchFamily="34" charset="0"/>
              </a:rPr>
              <a:t>Term </a:t>
            </a:r>
            <a:r>
              <a:rPr lang="cs-CZ" altLang="cs-CZ" sz="4400" dirty="0" smtClean="0">
                <a:latin typeface="Arial Narrow" pitchFamily="34" charset="0"/>
              </a:rPr>
              <a:t>2019</a:t>
            </a:r>
            <a:endParaRPr lang="cs-CZ" altLang="cs-CZ" sz="4400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6"/>
            <a:ext cx="4741817" cy="13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harles_Babbage_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0"/>
            <a:ext cx="2143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alan-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0"/>
            <a:ext cx="22002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9" descr="steve_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25964"/>
            <a:ext cx="39957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bill-g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773239"/>
            <a:ext cx="42481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 descr="220px-Ada_Lovel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16114"/>
            <a:ext cx="1628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9" descr="betty_snyder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1"/>
            <a:ext cx="2755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Sammett-Elaine-Je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133600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3" descr="FrancisAl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99720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 descr="AnitaB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389438"/>
            <a:ext cx="24685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7" descr="shafigoldwas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"/>
            <a:ext cx="1925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shann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508500"/>
            <a:ext cx="17065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 descr="moorsla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125538"/>
            <a:ext cx="19446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 descr="bac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636838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2" descr="gracehoppe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05250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3" descr="Blaise_pasc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4" y="5343526"/>
            <a:ext cx="14493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b="1" dirty="0" smtClean="0">
                <a:latin typeface="Arial Narrow" pitchFamily="34" charset="0"/>
              </a:rPr>
              <a:t>DACSE 2018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133600"/>
            <a:ext cx="6335712" cy="3671888"/>
          </a:xfrm>
        </p:spPr>
        <p:txBody>
          <a:bodyPr/>
          <a:lstStyle/>
          <a:p>
            <a:pPr eaLnBrk="1" hangingPunct="1"/>
            <a:r>
              <a:rPr lang="en-GB" altLang="cs-CZ" b="1" dirty="0" smtClean="0">
                <a:latin typeface="Arial Narrow" pitchFamily="34" charset="0"/>
              </a:rPr>
              <a:t>course </a:t>
            </a:r>
            <a:r>
              <a:rPr lang="en-GB" altLang="cs-CZ" b="1" dirty="0" smtClean="0">
                <a:latin typeface="Arial Narrow" pitchFamily="34" charset="0"/>
              </a:rPr>
              <a:t>instructor</a:t>
            </a:r>
            <a:r>
              <a:rPr lang="cs-CZ" altLang="cs-CZ" b="1" dirty="0" smtClean="0">
                <a:latin typeface="Arial Narrow" pitchFamily="34" charset="0"/>
              </a:rPr>
              <a:t>s</a:t>
            </a:r>
            <a:r>
              <a:rPr lang="en-GB" altLang="cs-CZ" b="1" dirty="0" smtClean="0">
                <a:latin typeface="Arial Narrow" pitchFamily="34" charset="0"/>
              </a:rPr>
              <a:t> </a:t>
            </a:r>
            <a:endParaRPr lang="cs-CZ" altLang="cs-CZ" b="1" dirty="0" smtClean="0">
              <a:latin typeface="Arial Narrow" pitchFamily="34" charset="0"/>
            </a:endParaRPr>
          </a:p>
          <a:p>
            <a:pPr eaLnBrk="1" hangingPunct="1"/>
            <a:endParaRPr lang="cs-CZ" altLang="cs-CZ" b="1" dirty="0" smtClean="0">
              <a:latin typeface="Arial Narrow" pitchFamily="34" charset="0"/>
            </a:endParaRPr>
          </a:p>
          <a:p>
            <a:pPr eaLnBrk="1" hangingPunct="1"/>
            <a:r>
              <a:rPr lang="en-GB" altLang="cs-CZ" b="1" dirty="0" smtClean="0">
                <a:latin typeface="Arial Narrow" pitchFamily="34" charset="0"/>
              </a:rPr>
              <a:t>course administration</a:t>
            </a:r>
          </a:p>
          <a:p>
            <a:pPr lvl="1" eaLnBrk="1" hangingPunct="1">
              <a:buFontTx/>
              <a:buNone/>
            </a:pPr>
            <a:endParaRPr lang="cs-CZ" altLang="cs-CZ" b="1" dirty="0" smtClean="0">
              <a:latin typeface="Arial Narrow" pitchFamily="34" charset="0"/>
            </a:endParaRPr>
          </a:p>
          <a:p>
            <a:pPr eaLnBrk="1" hangingPunct="1"/>
            <a:r>
              <a:rPr lang="cs-CZ" altLang="cs-CZ" b="1" dirty="0" err="1" smtClean="0">
                <a:latin typeface="Arial Narrow" pitchFamily="34" charset="0"/>
              </a:rPr>
              <a:t>course</a:t>
            </a:r>
            <a:r>
              <a:rPr lang="cs-CZ" altLang="cs-CZ" b="1" dirty="0" smtClean="0">
                <a:latin typeface="Arial Narrow" pitchFamily="34" charset="0"/>
              </a:rPr>
              <a:t> </a:t>
            </a:r>
            <a:r>
              <a:rPr lang="cs-CZ" altLang="cs-CZ" b="1" dirty="0" err="1" smtClean="0">
                <a:latin typeface="Arial Narrow" pitchFamily="34" charset="0"/>
              </a:rPr>
              <a:t>introduction</a:t>
            </a:r>
            <a:r>
              <a:rPr lang="en-GB" altLang="cs-CZ" b="1" dirty="0" smtClean="0">
                <a:latin typeface="Arial Narrow" pitchFamily="34" charset="0"/>
              </a:rPr>
              <a:t> </a:t>
            </a:r>
            <a:endParaRPr lang="en-GB" altLang="cs-CZ" dirty="0" smtClean="0">
              <a:latin typeface="Arial Narrow" pitchFamily="34" charset="0"/>
            </a:endParaRPr>
          </a:p>
          <a:p>
            <a:pPr eaLnBrk="1" hangingPunct="1"/>
            <a:endParaRPr lang="cs-CZ" altLang="cs-CZ" dirty="0" smtClean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3685" y="849086"/>
            <a:ext cx="8229600" cy="549694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>
                <a:latin typeface="Arial Narrow" pitchFamily="34" charset="0"/>
              </a:rPr>
              <a:t>LIBOR ŠTĚPÁNEK</a:t>
            </a:r>
            <a:r>
              <a:rPr lang="cs-CZ" altLang="cs-CZ" sz="2400" dirty="0">
                <a:latin typeface="Arial Narrow" pitchFamily="34" charset="0"/>
              </a:rPr>
              <a:t> (</a:t>
            </a:r>
            <a:r>
              <a:rPr lang="cs-CZ" altLang="cs-CZ" sz="2400" dirty="0">
                <a:latin typeface="Arial Narrow" pitchFamily="34" charset="0"/>
                <a:hlinkClick r:id="rId2"/>
              </a:rPr>
              <a:t>libor.stepanek@cjv.muni.cz</a:t>
            </a:r>
            <a:r>
              <a:rPr lang="cs-CZ" altLang="cs-CZ" sz="2400" dirty="0" smtClean="0">
                <a:latin typeface="Arial Narrow" pitchFamily="34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>
                <a:latin typeface="Arial Narrow" pitchFamily="34" charset="0"/>
              </a:rPr>
              <a:t>DANIEL GERRARD </a:t>
            </a:r>
            <a:r>
              <a:rPr lang="cs-CZ" altLang="cs-CZ" sz="2400" dirty="0" smtClean="0">
                <a:latin typeface="Arial Narrow" pitchFamily="34" charset="0"/>
              </a:rPr>
              <a:t>(</a:t>
            </a:r>
            <a:r>
              <a:rPr lang="cs-CZ" altLang="cs-CZ" sz="2400" dirty="0" smtClean="0">
                <a:latin typeface="Arial Narrow" pitchFamily="34" charset="0"/>
                <a:hlinkClick r:id="rId3"/>
              </a:rPr>
              <a:t>daniel.gerrard@cjv.muni.cz</a:t>
            </a:r>
            <a:r>
              <a:rPr lang="cs-CZ" altLang="cs-CZ" sz="2400" dirty="0" smtClean="0">
                <a:latin typeface="Arial Narrow" pitchFamily="34" charset="0"/>
              </a:rPr>
              <a:t>) </a:t>
            </a: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>
                <a:latin typeface="Arial Narrow" pitchFamily="34" charset="0"/>
              </a:rPr>
              <a:t>Masaryk University Language Centre (CJV MU)</a:t>
            </a:r>
            <a:r>
              <a:rPr lang="cs-CZ" altLang="cs-CZ" sz="2400" dirty="0">
                <a:latin typeface="Arial Narrow" pitchFamily="34" charset="0"/>
              </a:rPr>
              <a:t> Komenského nám 2</a:t>
            </a: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>
                <a:latin typeface="Arial Narrow" pitchFamily="34" charset="0"/>
              </a:rPr>
              <a:t>LŠ</a:t>
            </a: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cs-CZ" sz="2400" dirty="0">
                <a:latin typeface="Arial Narrow" pitchFamily="34" charset="0"/>
              </a:rPr>
              <a:t>Education: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>
                <a:latin typeface="Arial Narrow" pitchFamily="34" charset="0"/>
              </a:rPr>
              <a:t>M</a:t>
            </a:r>
            <a:r>
              <a:rPr lang="cs-CZ" altLang="cs-CZ" dirty="0">
                <a:latin typeface="Arial Narrow" pitchFamily="34" charset="0"/>
              </a:rPr>
              <a:t>A</a:t>
            </a:r>
            <a:r>
              <a:rPr lang="en-GB" altLang="cs-CZ" dirty="0">
                <a:latin typeface="Arial Narrow" pitchFamily="34" charset="0"/>
              </a:rPr>
              <a:t> in English </a:t>
            </a:r>
            <a:endParaRPr lang="cs-CZ" altLang="cs-CZ" dirty="0">
              <a:latin typeface="Arial Narrow" pitchFamily="34" charset="0"/>
            </a:endParaRP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cs-CZ" altLang="cs-CZ" dirty="0">
                <a:latin typeface="Arial Narrow" pitchFamily="34" charset="0"/>
              </a:rPr>
              <a:t>   (MA in </a:t>
            </a:r>
            <a:r>
              <a:rPr lang="en-GB" altLang="cs-CZ" dirty="0">
                <a:latin typeface="Arial Narrow" pitchFamily="34" charset="0"/>
              </a:rPr>
              <a:t>History &amp; PhD in Political Science</a:t>
            </a:r>
            <a:r>
              <a:rPr lang="cs-CZ" altLang="cs-CZ" dirty="0">
                <a:latin typeface="Arial Narrow" pitchFamily="34" charset="0"/>
              </a:rPr>
              <a:t>)</a:t>
            </a:r>
            <a:endParaRPr lang="en-GB" altLang="cs-CZ" dirty="0">
              <a:latin typeface="Arial Narrow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GB" altLang="cs-CZ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>
                <a:latin typeface="Arial Narrow" pitchFamily="34" charset="0"/>
              </a:rPr>
              <a:t>Specialization and Research: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>
                <a:latin typeface="Arial Narrow" pitchFamily="34" charset="0"/>
              </a:rPr>
              <a:t>Academic Public Speaking</a:t>
            </a:r>
            <a:r>
              <a:rPr lang="cs-CZ" altLang="cs-CZ" dirty="0">
                <a:latin typeface="Arial Narrow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>
                <a:latin typeface="Arial Narrow" pitchFamily="34" charset="0"/>
              </a:rPr>
              <a:t>Academic Writing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 err="1">
                <a:latin typeface="Arial Narrow" pitchFamily="34" charset="0"/>
              </a:rPr>
              <a:t>Creativ</a:t>
            </a:r>
            <a:r>
              <a:rPr lang="cs-CZ" altLang="cs-CZ" dirty="0">
                <a:latin typeface="Arial Narrow" pitchFamily="34" charset="0"/>
              </a:rPr>
              <a:t>e </a:t>
            </a:r>
            <a:r>
              <a:rPr lang="cs-CZ" altLang="cs-CZ" dirty="0" err="1">
                <a:latin typeface="Arial Narrow" pitchFamily="34" charset="0"/>
              </a:rPr>
              <a:t>Approach</a:t>
            </a:r>
            <a:r>
              <a:rPr lang="cs-CZ" altLang="cs-CZ" dirty="0">
                <a:latin typeface="Arial Narrow" pitchFamily="34" charset="0"/>
              </a:rPr>
              <a:t> </a:t>
            </a:r>
            <a:r>
              <a:rPr lang="en-GB" altLang="cs-CZ" dirty="0">
                <a:latin typeface="Arial Narrow" pitchFamily="34" charset="0"/>
              </a:rPr>
              <a:t>Language </a:t>
            </a:r>
            <a:r>
              <a:rPr lang="cs-CZ" altLang="cs-CZ" dirty="0" err="1">
                <a:latin typeface="Arial Narrow" pitchFamily="34" charset="0"/>
              </a:rPr>
              <a:t>Teaching</a:t>
            </a:r>
            <a:endParaRPr lang="en-GB" altLang="cs-CZ" dirty="0">
              <a:latin typeface="Arial Narrow" pitchFamily="34" charset="0"/>
            </a:endParaRPr>
          </a:p>
        </p:txBody>
      </p:sp>
      <p:pic>
        <p:nvPicPr>
          <p:cNvPr id="4100" name="Picture 4" descr="Obráze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07" y="2699150"/>
            <a:ext cx="2087562" cy="142875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7357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73" y="3227788"/>
            <a:ext cx="1255713" cy="1800225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7"/>
          <a:srcRect l="24051" t="57775" r="63397" b="12007"/>
          <a:stretch/>
        </p:blipFill>
        <p:spPr>
          <a:xfrm>
            <a:off x="8618393" y="3845614"/>
            <a:ext cx="1263536" cy="1711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6851" r="5624" b="3634"/>
          <a:stretch/>
        </p:blipFill>
        <p:spPr>
          <a:xfrm rot="20767294">
            <a:off x="7831025" y="4563516"/>
            <a:ext cx="1380252" cy="15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5947" y="347063"/>
            <a:ext cx="8086635" cy="6477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cs-CZ" altLang="cs-CZ" dirty="0" err="1" smtClean="0">
                <a:latin typeface="Arial Narrow" pitchFamily="34" charset="0"/>
              </a:rPr>
              <a:t>course</a:t>
            </a:r>
            <a:r>
              <a:rPr lang="cs-CZ" altLang="cs-CZ" dirty="0" smtClean="0">
                <a:latin typeface="Arial Narrow" pitchFamily="34" charset="0"/>
              </a:rPr>
              <a:t> </a:t>
            </a:r>
            <a:r>
              <a:rPr lang="cs-CZ" altLang="cs-CZ" dirty="0" err="1" smtClean="0">
                <a:latin typeface="Arial Narrow" pitchFamily="34" charset="0"/>
              </a:rPr>
              <a:t>objectives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844" y="1386318"/>
            <a:ext cx="8291513" cy="51133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dirty="0">
                <a:latin typeface="Arial Narrow" pitchFamily="34" charset="0"/>
              </a:rPr>
              <a:t>After completing this course you will be able to:</a:t>
            </a:r>
          </a:p>
          <a:p>
            <a:pPr eaLnBrk="1" hangingPunct="1">
              <a:lnSpc>
                <a:spcPct val="80000"/>
              </a:lnSpc>
            </a:pPr>
            <a:endParaRPr lang="en-GB" altLang="cs-CZ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>
                <a:latin typeface="Arial Narrow" pitchFamily="34" charset="0"/>
              </a:rPr>
              <a:t>communicate effectively within the international academic community setting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>
                <a:latin typeface="Arial Narrow" pitchFamily="34" charset="0"/>
              </a:rPr>
              <a:t>be a successful participant of an international conference</a:t>
            </a:r>
            <a:r>
              <a:rPr lang="cs-CZ" altLang="cs-CZ" sz="2400" dirty="0">
                <a:latin typeface="Arial Narrow" pitchFamily="34" charset="0"/>
              </a:rPr>
              <a:t>/meeting</a:t>
            </a:r>
            <a:r>
              <a:rPr lang="en-GB" altLang="cs-CZ" sz="2400" dirty="0">
                <a:latin typeface="Arial Narrow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>
                <a:latin typeface="Arial Narrow" pitchFamily="34" charset="0"/>
              </a:rPr>
              <a:t> recognize various organizational patterns found in academic speaking;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>
                <a:latin typeface="Arial Narrow" pitchFamily="34" charset="0"/>
              </a:rPr>
              <a:t>adjust communication to different tasks;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>
                <a:latin typeface="Arial Narrow" pitchFamily="34" charset="0"/>
              </a:rPr>
              <a:t>write short formal academic texts.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600" b="1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smtClean="0">
                <a:latin typeface="Arial Narrow" pitchFamily="34" charset="0"/>
              </a:rPr>
              <a:t>course organisation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133601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000" b="1" dirty="0" smtClean="0">
                <a:latin typeface="Arial Narrow" pitchFamily="34" charset="0"/>
              </a:rPr>
              <a:t>4 </a:t>
            </a:r>
            <a:r>
              <a:rPr lang="cs-CZ" altLang="cs-CZ" sz="4000" b="1" dirty="0" err="1">
                <a:latin typeface="Arial Narrow" pitchFamily="34" charset="0"/>
              </a:rPr>
              <a:t>block</a:t>
            </a:r>
            <a:r>
              <a:rPr lang="cs-CZ" altLang="cs-CZ" sz="4000" b="1" dirty="0">
                <a:latin typeface="Arial Narrow" pitchFamily="34" charset="0"/>
              </a:rPr>
              <a:t> </a:t>
            </a:r>
            <a:r>
              <a:rPr lang="cs-CZ" altLang="cs-CZ" sz="4000" b="1" dirty="0" err="1">
                <a:latin typeface="Arial Narrow" pitchFamily="34" charset="0"/>
              </a:rPr>
              <a:t>sessions</a:t>
            </a:r>
            <a:endParaRPr lang="cs-CZ" altLang="cs-CZ" dirty="0" smtClean="0"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cs-CZ" altLang="cs-CZ" dirty="0"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en-GB" altLang="cs-CZ" dirty="0">
              <a:latin typeface="Arial Narrow" pitchFamily="34" charset="0"/>
            </a:endParaRPr>
          </a:p>
          <a:p>
            <a:pPr eaLnBrk="1" hangingPunct="1"/>
            <a:r>
              <a:rPr lang="en-GB" altLang="cs-CZ" dirty="0" smtClean="0">
                <a:latin typeface="Arial Narrow" pitchFamily="34" charset="0"/>
              </a:rPr>
              <a:t>theoretical input combined with diverse practical activities based on individual</a:t>
            </a:r>
            <a:r>
              <a:rPr lang="cs-CZ" altLang="cs-CZ" dirty="0" smtClean="0">
                <a:latin typeface="Arial Narrow" pitchFamily="34" charset="0"/>
              </a:rPr>
              <a:t> </a:t>
            </a:r>
            <a:r>
              <a:rPr lang="cs-CZ" altLang="cs-CZ" dirty="0" err="1" smtClean="0">
                <a:latin typeface="Arial Narrow" pitchFamily="34" charset="0"/>
              </a:rPr>
              <a:t>needs</a:t>
            </a:r>
            <a:endParaRPr lang="en-GB" altLang="cs-CZ" dirty="0" smtClean="0"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cs-CZ" altLang="cs-CZ" dirty="0" smtClean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 smtClean="0">
                <a:latin typeface="Arial Narrow" pitchFamily="34" charset="0"/>
              </a:rPr>
              <a:t>materials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dirty="0">
                <a:latin typeface="Arial Narrow" panose="020B0606020202030204" pitchFamily="34" charset="0"/>
              </a:rPr>
              <a:t>IS </a:t>
            </a:r>
            <a:r>
              <a:rPr lang="cs-CZ" altLang="cs-CZ" sz="3200" dirty="0">
                <a:latin typeface="Arial Narrow" panose="020B0606020202030204" pitchFamily="34" charset="0"/>
              </a:rPr>
              <a:t>s</a:t>
            </a:r>
            <a:r>
              <a:rPr lang="en-GB" altLang="cs-CZ" sz="3200" dirty="0" err="1">
                <a:latin typeface="Arial Narrow" panose="020B0606020202030204" pitchFamily="34" charset="0"/>
              </a:rPr>
              <a:t>tudy</a:t>
            </a:r>
            <a:r>
              <a:rPr lang="en-GB" altLang="cs-CZ" sz="3200" dirty="0">
                <a:latin typeface="Arial Narrow" panose="020B0606020202030204" pitchFamily="34" charset="0"/>
              </a:rPr>
              <a:t> materials </a:t>
            </a:r>
          </a:p>
          <a:p>
            <a:pPr lvl="1" eaLnBrk="1" hangingPunct="1"/>
            <a:r>
              <a:rPr lang="cs-CZ" altLang="cs-CZ" sz="3200" dirty="0">
                <a:latin typeface="Arial Narrow" panose="020B0606020202030204" pitchFamily="34" charset="0"/>
              </a:rPr>
              <a:t>face-to-face</a:t>
            </a:r>
            <a:r>
              <a:rPr lang="en-GB" altLang="cs-CZ" sz="3200" dirty="0">
                <a:latin typeface="Arial Narrow" panose="020B0606020202030204" pitchFamily="34" charset="0"/>
              </a:rPr>
              <a:t> classes</a:t>
            </a:r>
          </a:p>
          <a:p>
            <a:pPr lvl="1" eaLnBrk="1" hangingPunct="1"/>
            <a:endParaRPr lang="en-GB" altLang="cs-CZ" sz="3200" dirty="0">
              <a:latin typeface="Arial Narrow" panose="020B0606020202030204" pitchFamily="34" charset="0"/>
            </a:endParaRPr>
          </a:p>
          <a:p>
            <a:pPr eaLnBrk="1" hangingPunct="1"/>
            <a:r>
              <a:rPr lang="en-GB" altLang="cs-CZ" sz="3200" dirty="0">
                <a:latin typeface="Arial Narrow" panose="020B0606020202030204" pitchFamily="34" charset="0"/>
              </a:rPr>
              <a:t>IS (or other) discussion forum</a:t>
            </a:r>
          </a:p>
          <a:p>
            <a:pPr lvl="1" eaLnBrk="1" hangingPunct="1"/>
            <a:r>
              <a:rPr lang="en-GB" altLang="cs-CZ" sz="3200" dirty="0">
                <a:latin typeface="Arial Narrow" panose="020B0606020202030204" pitchFamily="34" charset="0"/>
              </a:rPr>
              <a:t>collaborative activities</a:t>
            </a:r>
            <a:endParaRPr lang="cs-CZ" altLang="cs-CZ" sz="3200" dirty="0">
              <a:latin typeface="Arial Narrow" panose="020B0606020202030204" pitchFamily="34" charset="0"/>
            </a:endParaRPr>
          </a:p>
          <a:p>
            <a:pPr lvl="1" eaLnBrk="1" hangingPunct="1">
              <a:buFontTx/>
              <a:buNone/>
            </a:pPr>
            <a:endParaRPr lang="en-GB" altLang="cs-CZ" dirty="0" smtClean="0"/>
          </a:p>
          <a:p>
            <a:pPr eaLnBrk="1" hangingPunct="1"/>
            <a:endParaRPr lang="en-GB" altLang="cs-CZ" dirty="0" smtClean="0"/>
          </a:p>
          <a:p>
            <a:pPr lvl="1" eaLnBrk="1" hangingPunct="1"/>
            <a:endParaRPr lang="en-GB" altLang="cs-CZ" dirty="0" smtClean="0"/>
          </a:p>
          <a:p>
            <a:pPr eaLnBrk="1" hangingPunct="1"/>
            <a:endParaRPr lang="cs-CZ" alt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smtClean="0">
                <a:latin typeface="Arial Narrow" pitchFamily="34" charset="0"/>
              </a:rPr>
              <a:t>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b="1" dirty="0">
                <a:latin typeface="Arial Narrow" pitchFamily="34" charset="0"/>
              </a:rPr>
              <a:t>Active</a:t>
            </a:r>
            <a:r>
              <a:rPr lang="en-GB" altLang="cs-CZ" sz="3200" dirty="0">
                <a:latin typeface="Arial Narrow" pitchFamily="34" charset="0"/>
              </a:rPr>
              <a:t> participation in:</a:t>
            </a:r>
          </a:p>
          <a:p>
            <a:pPr eaLnBrk="1" hangingPunct="1"/>
            <a:endParaRPr lang="en-GB" altLang="cs-CZ" sz="3200" dirty="0">
              <a:latin typeface="Arial Narrow" pitchFamily="34" charset="0"/>
            </a:endParaRPr>
          </a:p>
          <a:p>
            <a:pPr lvl="1" eaLnBrk="1" hangingPunct="1"/>
            <a:r>
              <a:rPr lang="en-GB" altLang="cs-CZ" sz="3200" dirty="0">
                <a:latin typeface="Arial Narrow" pitchFamily="34" charset="0"/>
              </a:rPr>
              <a:t>presentations / talks / teaching sessions giving</a:t>
            </a:r>
          </a:p>
          <a:p>
            <a:pPr lvl="1" eaLnBrk="1" hangingPunct="1"/>
            <a:r>
              <a:rPr lang="en-GB" altLang="cs-CZ" sz="3200" dirty="0">
                <a:latin typeface="Arial Narrow" pitchFamily="34" charset="0"/>
              </a:rPr>
              <a:t>face-to-face discussions</a:t>
            </a:r>
          </a:p>
          <a:p>
            <a:pPr lvl="1" eaLnBrk="1" hangingPunct="1"/>
            <a:r>
              <a:rPr lang="en-GB" altLang="cs-CZ" sz="3200" dirty="0">
                <a:latin typeface="Arial Narrow" pitchFamily="34" charset="0"/>
              </a:rPr>
              <a:t>online discussions</a:t>
            </a:r>
          </a:p>
          <a:p>
            <a:pPr lvl="1" eaLnBrk="1" hangingPunct="1"/>
            <a:r>
              <a:rPr lang="en-GB" altLang="cs-CZ" sz="3200" dirty="0">
                <a:latin typeface="Arial Narrow" pitchFamily="34" charset="0"/>
              </a:rPr>
              <a:t>writ</a:t>
            </a:r>
            <a:r>
              <a:rPr lang="cs-CZ" altLang="cs-CZ" sz="3200" dirty="0" err="1">
                <a:latin typeface="Arial Narrow" pitchFamily="34" charset="0"/>
              </a:rPr>
              <a:t>ing</a:t>
            </a:r>
            <a:r>
              <a:rPr lang="en-GB" altLang="cs-CZ" sz="3200" dirty="0">
                <a:latin typeface="Arial Narrow" pitchFamily="34" charset="0"/>
              </a:rPr>
              <a:t> assignment</a:t>
            </a:r>
          </a:p>
          <a:p>
            <a:pPr eaLnBrk="1" hangingPunct="1"/>
            <a:endParaRPr lang="en-GB" altLang="cs-CZ" dirty="0" smtClean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Arial Narrow" pitchFamily="34" charset="0"/>
              </a:rPr>
              <a:t>i</a:t>
            </a:r>
            <a:r>
              <a:rPr lang="cs-CZ" altLang="cs-CZ" dirty="0" err="1" smtClean="0">
                <a:latin typeface="Arial Narrow" pitchFamily="34" charset="0"/>
              </a:rPr>
              <a:t>ntroduction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Arial Narrow" pitchFamily="34" charset="0"/>
              </a:rPr>
              <a:t>i</a:t>
            </a:r>
            <a:r>
              <a:rPr lang="cs-CZ" altLang="cs-CZ" dirty="0" err="1" smtClean="0">
                <a:latin typeface="Arial Narrow" pitchFamily="34" charset="0"/>
              </a:rPr>
              <a:t>ntroduction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2656703"/>
            <a:ext cx="8229600" cy="238996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peer2peer </a:t>
            </a:r>
            <a:r>
              <a:rPr lang="cs-CZ" altLang="cs-CZ" dirty="0" smtClean="0">
                <a:cs typeface="Arial" charset="0"/>
              </a:rPr>
              <a:t>→ </a:t>
            </a:r>
            <a:r>
              <a:rPr lang="cs-CZ" altLang="cs-CZ" dirty="0" err="1" smtClean="0">
                <a:cs typeface="Arial" charset="0"/>
              </a:rPr>
              <a:t>class</a:t>
            </a:r>
            <a:endParaRPr lang="cs-CZ" altLang="cs-CZ" dirty="0" smtClean="0">
              <a:cs typeface="Arial" charset="0"/>
            </a:endParaRPr>
          </a:p>
          <a:p>
            <a:pPr eaLnBrk="1" hangingPunct="1"/>
            <a:endParaRPr lang="cs-CZ" altLang="cs-CZ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dirty="0" smtClean="0">
                <a:latin typeface="Arial Narrow" pitchFamily="34" charset="0"/>
                <a:cs typeface="Arial" charset="0"/>
              </a:rPr>
              <a:t>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183</Words>
  <Application>Microsoft Office PowerPoint</Application>
  <PresentationFormat>Širokoúhlá obrazovka</PresentationFormat>
  <Paragraphs>59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Motiv Office</vt:lpstr>
      <vt:lpstr>Academic Communication Skills in English (DACSE) </vt:lpstr>
      <vt:lpstr>DACSE 2018</vt:lpstr>
      <vt:lpstr>Prezentace aplikace PowerPoint</vt:lpstr>
      <vt:lpstr>course objectives</vt:lpstr>
      <vt:lpstr>course organisation</vt:lpstr>
      <vt:lpstr>materials</vt:lpstr>
      <vt:lpstr>requirements</vt:lpstr>
      <vt:lpstr>introduction</vt:lpstr>
      <vt:lpstr>introduction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Language Centres For?</dc:title>
  <dc:creator>Libor Štěpánek</dc:creator>
  <cp:lastModifiedBy>Libor Štěpánek</cp:lastModifiedBy>
  <cp:revision>119</cp:revision>
  <cp:lastPrinted>2018-09-18T13:06:08Z</cp:lastPrinted>
  <dcterms:created xsi:type="dcterms:W3CDTF">2018-07-16T08:35:08Z</dcterms:created>
  <dcterms:modified xsi:type="dcterms:W3CDTF">2019-03-03T11:51:07Z</dcterms:modified>
</cp:coreProperties>
</file>