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62" r:id="rId7"/>
    <p:sldId id="25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8177F-5138-4ADD-8EB5-150451744686}" type="datetimeFigureOut">
              <a:rPr lang="cs-CZ" smtClean="0"/>
              <a:pPr/>
              <a:t>27.02.2019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Harmonogram semestru</a:t>
            </a:r>
            <a:br>
              <a:rPr lang="cs-CZ" dirty="0"/>
            </a:br>
            <a:r>
              <a:rPr lang="cs-CZ" dirty="0" smtClean="0"/>
              <a:t>jaro</a:t>
            </a:r>
            <a:r>
              <a:rPr lang="cs-CZ" dirty="0" smtClean="0"/>
              <a:t> 2019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PA180, PA185 a PA186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Parametry stáže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Zaměření stáže odpovídá profilu absolventa SSME (T-</a:t>
            </a:r>
            <a:r>
              <a:rPr lang="cs-CZ" dirty="0" err="1"/>
              <a:t>shaped</a:t>
            </a:r>
            <a:r>
              <a:rPr lang="cs-CZ" dirty="0"/>
              <a:t>).</a:t>
            </a:r>
          </a:p>
          <a:p>
            <a:r>
              <a:rPr lang="cs-CZ" dirty="0"/>
              <a:t>Stáž má rozsah 80 MD a probíhá kontinuálně </a:t>
            </a:r>
            <a:br>
              <a:rPr lang="cs-CZ" dirty="0"/>
            </a:br>
            <a:r>
              <a:rPr lang="cs-CZ" dirty="0"/>
              <a:t>v jedné firmě.</a:t>
            </a:r>
          </a:p>
          <a:p>
            <a:r>
              <a:rPr lang="cs-CZ" dirty="0"/>
              <a:t>Minimálně 50</a:t>
            </a:r>
            <a:r>
              <a:rPr lang="en-US" dirty="0"/>
              <a:t>% </a:t>
            </a:r>
            <a:r>
              <a:rPr lang="cs-CZ" dirty="0"/>
              <a:t>stáže probíhá ve výukovém  období semestru, ve kterém je zapsána.</a:t>
            </a:r>
          </a:p>
          <a:p>
            <a:r>
              <a:rPr lang="cs-CZ" dirty="0"/>
              <a:t>Stáž nelze přerušit.</a:t>
            </a:r>
          </a:p>
          <a:p>
            <a:r>
              <a:rPr lang="cs-CZ" dirty="0"/>
              <a:t>Stáž musí být dokončena nejpozději 2 týdny před koncem příslušného </a:t>
            </a:r>
            <a:r>
              <a:rPr lang="cs-CZ"/>
              <a:t>zkouškového období.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Do </a:t>
            </a:r>
            <a:r>
              <a:rPr lang="cs-CZ" dirty="0" smtClean="0"/>
              <a:t>15</a:t>
            </a:r>
            <a:r>
              <a:rPr lang="cs-CZ" dirty="0" smtClean="0"/>
              <a:t>.3.2019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Vložit do </a:t>
            </a:r>
            <a:r>
              <a:rPr lang="cs-CZ" dirty="0" err="1"/>
              <a:t>ISu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Potvrzení o přijetí na stáž</a:t>
            </a:r>
          </a:p>
          <a:p>
            <a:pPr lvl="1"/>
            <a:r>
              <a:rPr lang="cs-CZ" dirty="0"/>
              <a:t>Informace o garantovi / konzultantovi</a:t>
            </a:r>
          </a:p>
          <a:p>
            <a:pPr lvl="2"/>
            <a:r>
              <a:rPr lang="cs-CZ" dirty="0"/>
              <a:t>3 roky praxe v technickém oboru</a:t>
            </a:r>
          </a:p>
          <a:p>
            <a:pPr lvl="2"/>
            <a:r>
              <a:rPr lang="cs-CZ" dirty="0"/>
              <a:t>VŠ vzdělání</a:t>
            </a:r>
          </a:p>
          <a:p>
            <a:pPr lvl="2"/>
            <a:endParaRPr lang="cs-CZ" dirty="0"/>
          </a:p>
          <a:p>
            <a:r>
              <a:rPr lang="cs-CZ" dirty="0"/>
              <a:t>Zpětná vazba skrze poznámkový blok bude </a:t>
            </a:r>
            <a:br>
              <a:rPr lang="cs-CZ" dirty="0"/>
            </a:br>
            <a:r>
              <a:rPr lang="cs-CZ" dirty="0"/>
              <a:t>v </a:t>
            </a:r>
            <a:r>
              <a:rPr lang="cs-CZ" dirty="0" err="1"/>
              <a:t>ISu</a:t>
            </a:r>
            <a:r>
              <a:rPr lang="cs-CZ" dirty="0"/>
              <a:t> do </a:t>
            </a:r>
            <a:r>
              <a:rPr lang="cs-CZ" dirty="0" smtClean="0"/>
              <a:t>5 dnů.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Do </a:t>
            </a:r>
            <a:r>
              <a:rPr lang="cs-CZ" dirty="0" smtClean="0"/>
              <a:t>31.3.2019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Vložit do </a:t>
            </a:r>
            <a:r>
              <a:rPr lang="cs-CZ" dirty="0" err="1"/>
              <a:t>ISu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Průběžnou zprávu (min. 6 normostran)</a:t>
            </a:r>
          </a:p>
          <a:p>
            <a:pPr lvl="1"/>
            <a:endParaRPr lang="cs-CZ" dirty="0"/>
          </a:p>
          <a:p>
            <a:r>
              <a:rPr lang="cs-CZ" dirty="0"/>
              <a:t>Šablona/osnova průběžné a závěrečné zprávy bude zveřejněna v </a:t>
            </a:r>
            <a:r>
              <a:rPr lang="cs-CZ" dirty="0" err="1" smtClean="0"/>
              <a:t>ISu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  <a:p>
            <a:r>
              <a:rPr lang="cs-CZ" dirty="0"/>
              <a:t>Zpětná vazba skrze poznámkový blok v </a:t>
            </a:r>
            <a:r>
              <a:rPr lang="cs-CZ" dirty="0" err="1"/>
              <a:t>ISu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do </a:t>
            </a:r>
            <a:r>
              <a:rPr lang="cs-CZ" dirty="0" smtClean="0"/>
              <a:t>14 dnů.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Ve zkouškovém </a:t>
            </a:r>
            <a:r>
              <a:rPr lang="cs-CZ" dirty="0" smtClean="0"/>
              <a:t>období </a:t>
            </a:r>
            <a:br>
              <a:rPr lang="cs-CZ" dirty="0" smtClean="0"/>
            </a:br>
            <a:r>
              <a:rPr lang="cs-CZ" dirty="0" smtClean="0"/>
              <a:t>(PA180 a PA186)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Přihlásit se na </a:t>
            </a:r>
            <a:r>
              <a:rPr lang="cs-CZ" dirty="0" smtClean="0"/>
              <a:t>zkoušku/obhajobu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10 dní před obhajobou vložit do </a:t>
            </a:r>
            <a:r>
              <a:rPr lang="cs-CZ" dirty="0" err="1"/>
              <a:t>ISu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Technickou </a:t>
            </a:r>
            <a:r>
              <a:rPr lang="cs-CZ" dirty="0" smtClean="0"/>
              <a:t>zprávu</a:t>
            </a:r>
            <a:endParaRPr lang="cs-CZ" dirty="0"/>
          </a:p>
          <a:p>
            <a:endParaRPr lang="cs-CZ" dirty="0"/>
          </a:p>
          <a:p>
            <a:r>
              <a:rPr lang="cs-CZ" dirty="0"/>
              <a:t>3 dny před obhajobou vložit do </a:t>
            </a:r>
            <a:r>
              <a:rPr lang="cs-CZ" dirty="0" err="1"/>
              <a:t>ISu</a:t>
            </a:r>
            <a:r>
              <a:rPr lang="cs-CZ" dirty="0"/>
              <a:t>:</a:t>
            </a:r>
          </a:p>
          <a:p>
            <a:pPr lvl="1"/>
            <a:r>
              <a:rPr lang="cs-CZ" dirty="0" smtClean="0"/>
              <a:t>Prezentaci</a:t>
            </a:r>
            <a:endParaRPr lang="cs-CZ" dirty="0"/>
          </a:p>
          <a:p>
            <a:pPr lvl="1"/>
            <a:r>
              <a:rPr lang="cs-CZ" dirty="0"/>
              <a:t>Potvrzení o </a:t>
            </a:r>
            <a:r>
              <a:rPr lang="cs-CZ" dirty="0" smtClean="0"/>
              <a:t>dokončení</a:t>
            </a:r>
            <a:endParaRPr lang="cs-CZ" dirty="0"/>
          </a:p>
          <a:p>
            <a:endParaRPr lang="cs-CZ" dirty="0"/>
          </a:p>
          <a:p>
            <a:r>
              <a:rPr lang="cs-CZ" dirty="0"/>
              <a:t>Body uvedené na této stránce platí pouze pro ty, co v daném semestru končí/obhajují. Studenti, kteří pokračují v dalším semestru, závěrečnou zprávu neodevzdávají.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Ve zkouškovém </a:t>
            </a:r>
            <a:r>
              <a:rPr lang="cs-CZ" dirty="0" smtClean="0"/>
              <a:t>období </a:t>
            </a:r>
            <a:br>
              <a:rPr lang="cs-CZ" dirty="0" smtClean="0"/>
            </a:br>
            <a:r>
              <a:rPr lang="cs-CZ" dirty="0" smtClean="0"/>
              <a:t>(PA185)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cs-CZ" dirty="0"/>
          </a:p>
          <a:p>
            <a:r>
              <a:rPr lang="cs-CZ" dirty="0" smtClean="0"/>
              <a:t>Vložit </a:t>
            </a:r>
            <a:r>
              <a:rPr lang="cs-CZ" dirty="0"/>
              <a:t>do </a:t>
            </a:r>
            <a:r>
              <a:rPr lang="cs-CZ" dirty="0" err="1" smtClean="0"/>
              <a:t>ISu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Technickou zprávu (stačí 6 NS)</a:t>
            </a:r>
            <a:endParaRPr lang="cs-CZ" dirty="0"/>
          </a:p>
          <a:p>
            <a:pPr lvl="1"/>
            <a:r>
              <a:rPr lang="cs-CZ" dirty="0" smtClean="0"/>
              <a:t>Potvrzení </a:t>
            </a:r>
            <a:r>
              <a:rPr lang="cs-CZ" dirty="0"/>
              <a:t>o </a:t>
            </a:r>
            <a:r>
              <a:rPr lang="cs-CZ" dirty="0" smtClean="0"/>
              <a:t>dokončení</a:t>
            </a:r>
            <a:endParaRPr lang="cs-CZ" dirty="0"/>
          </a:p>
          <a:p>
            <a:endParaRPr lang="cs-CZ" dirty="0"/>
          </a:p>
          <a:p>
            <a:r>
              <a:rPr lang="cs-CZ" dirty="0"/>
              <a:t>Body uvedené na této stránce platí pouze pro ty, co v daném semestru </a:t>
            </a:r>
            <a:r>
              <a:rPr lang="cs-CZ" dirty="0" smtClean="0"/>
              <a:t>nekončí/neobhajují</a:t>
            </a:r>
            <a:r>
              <a:rPr lang="cs-CZ" dirty="0"/>
              <a:t>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Obhajoba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Komisionální průběh</a:t>
            </a:r>
          </a:p>
          <a:p>
            <a:endParaRPr lang="cs-CZ" dirty="0"/>
          </a:p>
          <a:p>
            <a:r>
              <a:rPr lang="cs-CZ" dirty="0"/>
              <a:t>Vždy 3 studenti za 60 min.</a:t>
            </a:r>
          </a:p>
          <a:p>
            <a:endParaRPr lang="cs-CZ" dirty="0"/>
          </a:p>
          <a:p>
            <a:r>
              <a:rPr lang="cs-CZ" dirty="0"/>
              <a:t>Prezentace 10 min.  </a:t>
            </a:r>
            <a:r>
              <a:rPr lang="en-US" dirty="0"/>
              <a:t>+ dis</a:t>
            </a:r>
            <a:r>
              <a:rPr lang="cs-CZ" dirty="0"/>
              <a:t>k</a:t>
            </a:r>
            <a:r>
              <a:rPr lang="en-US" dirty="0"/>
              <a:t>use</a:t>
            </a:r>
          </a:p>
          <a:p>
            <a:endParaRPr lang="en-US" dirty="0"/>
          </a:p>
          <a:p>
            <a:r>
              <a:rPr lang="en-US" dirty="0"/>
              <a:t>C</a:t>
            </a:r>
            <a:r>
              <a:rPr lang="cs-CZ" dirty="0" err="1"/>
              <a:t>íl</a:t>
            </a:r>
            <a:r>
              <a:rPr lang="cs-CZ" dirty="0"/>
              <a:t> – přesvědčit komisi, že stáž odpovídala profilu absolventa (T-</a:t>
            </a:r>
            <a:r>
              <a:rPr lang="cs-CZ" dirty="0" err="1"/>
              <a:t>shaped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) a úrovni magisterského studia.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215</Words>
  <Application>Microsoft Office PowerPoint</Application>
  <PresentationFormat>Předvádění na obrazovce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Harmonogram semestru jaro 2019</vt:lpstr>
      <vt:lpstr>Parametry stáže</vt:lpstr>
      <vt:lpstr>Do 15.3.2019</vt:lpstr>
      <vt:lpstr>Do 31.3.2019</vt:lpstr>
      <vt:lpstr>Ve zkouškovém období  (PA180 a PA186)</vt:lpstr>
      <vt:lpstr>Ve zkouškovém období  (PA185)</vt:lpstr>
      <vt:lpstr>Obhajoba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Harmonogram semestru</dc:title>
  <dc:creator>Ráček Jaroslav</dc:creator>
  <cp:lastModifiedBy>JR</cp:lastModifiedBy>
  <cp:revision>27</cp:revision>
  <dcterms:created xsi:type="dcterms:W3CDTF">2017-09-21T15:37:12Z</dcterms:created>
  <dcterms:modified xsi:type="dcterms:W3CDTF">2019-02-27T15:51:03Z</dcterms:modified>
</cp:coreProperties>
</file>