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1" r:id="rId2"/>
    <p:sldId id="659" r:id="rId3"/>
    <p:sldId id="844" r:id="rId4"/>
    <p:sldId id="845" r:id="rId5"/>
    <p:sldId id="846" r:id="rId6"/>
    <p:sldId id="847" r:id="rId7"/>
    <p:sldId id="848" r:id="rId8"/>
    <p:sldId id="850" r:id="rId9"/>
    <p:sldId id="810" r:id="rId10"/>
    <p:sldId id="783" r:id="rId11"/>
    <p:sldId id="722" r:id="rId12"/>
    <p:sldId id="854" r:id="rId13"/>
    <p:sldId id="723" r:id="rId14"/>
    <p:sldId id="790" r:id="rId15"/>
    <p:sldId id="817" r:id="rId16"/>
    <p:sldId id="820" r:id="rId17"/>
    <p:sldId id="864" r:id="rId18"/>
    <p:sldId id="791" r:id="rId19"/>
    <p:sldId id="792" r:id="rId20"/>
    <p:sldId id="824" r:id="rId21"/>
    <p:sldId id="823" r:id="rId22"/>
    <p:sldId id="832" r:id="rId23"/>
    <p:sldId id="710" r:id="rId24"/>
    <p:sldId id="733" r:id="rId25"/>
    <p:sldId id="740" r:id="rId26"/>
    <p:sldId id="763" r:id="rId27"/>
    <p:sldId id="741" r:id="rId28"/>
    <p:sldId id="827" r:id="rId29"/>
    <p:sldId id="764" r:id="rId30"/>
    <p:sldId id="826" r:id="rId31"/>
    <p:sldId id="843" r:id="rId32"/>
    <p:sldId id="735" r:id="rId33"/>
    <p:sldId id="782" r:id="rId34"/>
    <p:sldId id="860" r:id="rId35"/>
    <p:sldId id="749" r:id="rId36"/>
    <p:sldId id="857" r:id="rId37"/>
    <p:sldId id="751" r:id="rId38"/>
    <p:sldId id="773" r:id="rId39"/>
    <p:sldId id="858" r:id="rId40"/>
    <p:sldId id="861" r:id="rId41"/>
    <p:sldId id="865" r:id="rId42"/>
    <p:sldId id="828" r:id="rId43"/>
    <p:sldId id="855" r:id="rId44"/>
    <p:sldId id="814" r:id="rId45"/>
    <p:sldId id="816" r:id="rId46"/>
    <p:sldId id="742" r:id="rId47"/>
    <p:sldId id="746" r:id="rId48"/>
    <p:sldId id="813" r:id="rId49"/>
    <p:sldId id="724" r:id="rId50"/>
    <p:sldId id="829" r:id="rId51"/>
    <p:sldId id="793" r:id="rId52"/>
    <p:sldId id="830" r:id="rId53"/>
    <p:sldId id="759" r:id="rId54"/>
    <p:sldId id="801" r:id="rId55"/>
    <p:sldId id="831" r:id="rId56"/>
    <p:sldId id="798" r:id="rId57"/>
    <p:sldId id="796" r:id="rId58"/>
    <p:sldId id="800" r:id="rId59"/>
    <p:sldId id="726" r:id="rId60"/>
    <p:sldId id="804" r:id="rId61"/>
    <p:sldId id="805" r:id="rId62"/>
    <p:sldId id="842" r:id="rId63"/>
    <p:sldId id="840" r:id="rId64"/>
    <p:sldId id="803" r:id="rId65"/>
    <p:sldId id="785" r:id="rId66"/>
    <p:sldId id="794" r:id="rId67"/>
    <p:sldId id="786" r:id="rId6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91367" autoAdjust="0"/>
  </p:normalViewPr>
  <p:slideViewPr>
    <p:cSldViewPr>
      <p:cViewPr varScale="1">
        <p:scale>
          <a:sx n="119" d="100"/>
          <a:sy n="119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02.04.2019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02.04.2019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121-rev1/sp800-121_rev1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5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3724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cs-CZ" dirty="0"/>
              <a:t>http://ecma-international.org/activities/Communications/tc47-2008-089.pdf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0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http://www.rsaconference.com/writable/presentations/file_upload/mbs-w09-security-implications-of-nfc-in-authentication-and-identity-management.pdf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1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319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150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http://www.radio-electronics.com/info/wireless/nfc/nfc-near-field-communications-security.php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0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http://www.radio-electronics.com/info/wireless/nfc/nfc-near-field-communications-security.php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5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4744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r>
              <a:rPr lang="en-US" dirty="0"/>
              <a:t>Slides will be heavily based on very good NIST’s </a:t>
            </a:r>
            <a:r>
              <a:rPr lang="cs-CZ" dirty="0" err="1"/>
              <a:t>Guide</a:t>
            </a:r>
            <a:r>
              <a:rPr lang="cs-CZ" dirty="0"/>
              <a:t> to </a:t>
            </a:r>
            <a:r>
              <a:rPr lang="cs-CZ" dirty="0" err="1"/>
              <a:t>Bluetooth</a:t>
            </a:r>
            <a:r>
              <a:rPr lang="cs-CZ" dirty="0"/>
              <a:t> </a:t>
            </a:r>
            <a:r>
              <a:rPr lang="cs-CZ" dirty="0" err="1"/>
              <a:t>Security</a:t>
            </a:r>
            <a:endParaRPr lang="en-US" dirty="0"/>
          </a:p>
          <a:p>
            <a:pPr lvl="1"/>
            <a:r>
              <a:rPr lang="cs-CZ" dirty="0">
                <a:hlinkClick r:id="rId3"/>
              </a:rPr>
              <a:t>http://csrc.nist.gov/publications/nistpubs/800-121-rev1/sp800-121_rev1.pdf</a:t>
            </a:r>
            <a:endParaRPr lang="en-US" dirty="0"/>
          </a:p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67318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8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cs-CZ" dirty="0"/>
              <a:t>800-121-rev1</a:t>
            </a:r>
            <a:r>
              <a:rPr lang="en-US" dirty="0"/>
              <a:t>, chapter 3.2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0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Personal Area Networks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| PA197 Personal Area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Personal Area Networks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Personal Area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MCgHENIHcd4g9y8TdIsttTSWMonHVR0V/view?usp=shari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s.muni.cz/auth/th/396490/fi_b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dn.intechopen.com/pdfs-wm/4497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Bluetooth_profil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SpecialPublications/NIST.SP.800-121r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.tau.ac.il/~yash/shaked-wool-mobisys05/index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kali.org/wireless-attacks/bluelog" TargetMode="External"/><Relationship Id="rId2" Type="http://schemas.openxmlformats.org/officeDocument/2006/relationships/hyperlink" Target="http://sourceforge.net/projects/bluehe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ndrewmichaelsmith/bluepot/" TargetMode="External"/><Relationship Id="rId4" Type="http://schemas.openxmlformats.org/officeDocument/2006/relationships/hyperlink" Target="https://wiki.thc.org/BlueMaho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ma-international.org/publications/files/ECMA-ST/ECMA-385.pdf" TargetMode="External"/><Relationship Id="rId4" Type="http://schemas.openxmlformats.org/officeDocument/2006/relationships/hyperlink" Target="http://www.ecma-international.org/publications/files/ECMA-ST/ECMA-386.pd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blackhat.com/bh-us-12/Briefings/C_Miller/BH_US_12_Miller_NFC_attack_surface_WP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309122" cy="1873250"/>
          </a:xfrm>
        </p:spPr>
        <p:txBody>
          <a:bodyPr>
            <a:normAutofit/>
          </a:bodyPr>
          <a:lstStyle/>
          <a:p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Security aspects of wireless personal area networks (PANs)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116F84-6B79-46FC-AB31-CEAFB02CDD12}"/>
              </a:ext>
            </a:extLst>
          </p:cNvPr>
          <p:cNvSpPr txBox="1"/>
          <p:nvPr/>
        </p:nvSpPr>
        <p:spPr>
          <a:xfrm>
            <a:off x="305371" y="420194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Please insert any comments, hints or spotted inaccuracies here: </a:t>
            </a:r>
            <a:r>
              <a:rPr lang="en-GB" i="1" dirty="0">
                <a:hlinkClick r:id="rId4"/>
              </a:rPr>
              <a:t>https://drive.google.com/file/d/1MCgHENIHcd4g9y8TdIsttTSWMonHVR0V/view?usp=sharing</a:t>
            </a:r>
            <a:endParaRPr lang="en-GB" i="1" dirty="0"/>
          </a:p>
          <a:p>
            <a:endParaRPr lang="en-GB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of 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Discover other device(s)</a:t>
            </a:r>
          </a:p>
          <a:p>
            <a:pPr lvl="1"/>
            <a:r>
              <a:rPr lang="en-US" dirty="0"/>
              <a:t>Public broadcast vs. private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 and establish initial key(s) (pairing)</a:t>
            </a:r>
          </a:p>
          <a:p>
            <a:pPr lvl="1"/>
            <a:r>
              <a:rPr lang="en-US" dirty="0"/>
              <a:t>Usually once for new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 and refresh keys for paired devices</a:t>
            </a:r>
          </a:p>
          <a:p>
            <a:pPr lvl="1"/>
            <a:r>
              <a:rPr lang="en-US" dirty="0"/>
              <a:t>If long-term persistence is maintained (known devices)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Exchange packets between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Terminate connection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1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Wireless medium - attacks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257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 surface is large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Wireless signal propagates more easily</a:t>
            </a:r>
          </a:p>
          <a:p>
            <a:pPr lvl="1"/>
            <a:r>
              <a:rPr lang="en-GB" dirty="0"/>
              <a:t>Eavesdropping, message injection</a:t>
            </a:r>
          </a:p>
          <a:p>
            <a:pPr lvl="1"/>
            <a:r>
              <a:rPr lang="en-GB" dirty="0"/>
              <a:t>Also more difficult to localize attacker</a:t>
            </a:r>
          </a:p>
          <a:p>
            <a:r>
              <a:rPr lang="en-GB" dirty="0"/>
              <a:t>Processing transmissions more complicated </a:t>
            </a:r>
          </a:p>
          <a:p>
            <a:pPr lvl="1"/>
            <a:r>
              <a:rPr lang="en-GB" dirty="0"/>
              <a:t>Potential for bugs in implementation, network stack</a:t>
            </a:r>
          </a:p>
          <a:p>
            <a:r>
              <a:rPr lang="en-GB" dirty="0"/>
              <a:t>Potential for physical device compromise</a:t>
            </a:r>
          </a:p>
          <a:p>
            <a:pPr lvl="1"/>
            <a:r>
              <a:rPr lang="en-GB" dirty="0"/>
              <a:t>Device not connected =&gt; easier to be lost/stolen…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1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medium – basic properties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Eavesdropping on active transmission is easy</a:t>
            </a:r>
          </a:p>
          <a:p>
            <a:pPr lvl="1"/>
            <a:r>
              <a:rPr lang="en-US" dirty="0"/>
              <a:t>O</a:t>
            </a:r>
            <a:r>
              <a:rPr lang="cs-CZ" dirty="0" err="1"/>
              <a:t>mnidirectional</a:t>
            </a:r>
            <a:r>
              <a:rPr lang="en-US" dirty="0"/>
              <a:t> vs. directional antenna</a:t>
            </a:r>
          </a:p>
          <a:p>
            <a:pPr lvl="1"/>
            <a:r>
              <a:rPr lang="en-US" dirty="0"/>
              <a:t>Active vs. passive communication mode</a:t>
            </a:r>
          </a:p>
          <a:p>
            <a:r>
              <a:rPr lang="en-US" dirty="0"/>
              <a:t>Eavesdropping on passive device (RFID,ISO14443) more difficult (passive mode)</a:t>
            </a:r>
          </a:p>
          <a:p>
            <a:pPr lvl="1"/>
            <a:r>
              <a:rPr lang="en-US" dirty="0"/>
              <a:t>Tag/card does not emit signal on its own</a:t>
            </a:r>
          </a:p>
          <a:p>
            <a:pPr lvl="1"/>
            <a:r>
              <a:rPr lang="en-US" dirty="0"/>
              <a:t>Tag/card specifically distorts EM field measured by reader</a:t>
            </a:r>
          </a:p>
          <a:p>
            <a:r>
              <a:rPr lang="en-GB" dirty="0"/>
              <a:t>Multiple channels may require multi-channel eavesdropping</a:t>
            </a:r>
          </a:p>
          <a:p>
            <a:pPr lvl="1"/>
            <a:r>
              <a:rPr lang="en-GB" dirty="0"/>
              <a:t>Frequency hopping based on secret sequence (PRNG)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attacks: </a:t>
            </a:r>
            <a:r>
              <a:rPr lang="cs-CZ" dirty="0" err="1"/>
              <a:t>Eavesdropping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Active </a:t>
            </a:r>
            <a:r>
              <a:rPr lang="en-US" dirty="0">
                <a:sym typeface="Symbol"/>
              </a:rPr>
              <a:t> active transmission</a:t>
            </a:r>
          </a:p>
          <a:p>
            <a:pPr lvl="1"/>
            <a:r>
              <a:rPr lang="en-US" dirty="0">
                <a:sym typeface="Symbol"/>
              </a:rPr>
              <a:t>Directional antenna, e.g., Bluetooth 10</a:t>
            </a:r>
            <a:r>
              <a:rPr lang="en-US" baseline="30000" dirty="0">
                <a:sym typeface="Symbol"/>
              </a:rPr>
              <a:t>2 </a:t>
            </a:r>
            <a:r>
              <a:rPr lang="en-US" dirty="0">
                <a:sym typeface="Symbol"/>
              </a:rPr>
              <a:t> 10</a:t>
            </a:r>
            <a:r>
              <a:rPr lang="en-US" baseline="30000" dirty="0">
                <a:sym typeface="Symbol"/>
              </a:rPr>
              <a:t>4 </a:t>
            </a:r>
            <a:r>
              <a:rPr lang="en-US" dirty="0">
                <a:sym typeface="Symbol"/>
              </a:rPr>
              <a:t>meters</a:t>
            </a:r>
            <a:endParaRPr lang="en-US" dirty="0"/>
          </a:p>
          <a:p>
            <a:r>
              <a:rPr lang="en-US" dirty="0"/>
              <a:t>Active </a:t>
            </a:r>
            <a:r>
              <a:rPr lang="en-US" dirty="0">
                <a:sym typeface="Symbol"/>
              </a:rPr>
              <a:t> passive transmission</a:t>
            </a:r>
            <a:endParaRPr lang="en-US" dirty="0"/>
          </a:p>
          <a:p>
            <a:pPr lvl="1"/>
            <a:r>
              <a:rPr lang="en-US" dirty="0"/>
              <a:t>Tens of meters for active signals (reader </a:t>
            </a:r>
            <a:r>
              <a:rPr lang="en-US" dirty="0">
                <a:sym typeface="Symbol"/>
              </a:rPr>
              <a:t> tag</a:t>
            </a:r>
            <a:r>
              <a:rPr lang="en-US" dirty="0"/>
              <a:t>), easy</a:t>
            </a:r>
          </a:p>
          <a:p>
            <a:pPr lvl="1"/>
            <a:r>
              <a:rPr lang="en-US" dirty="0"/>
              <a:t>Up to 1m for passive signals (</a:t>
            </a:r>
            <a:r>
              <a:rPr lang="en-US" dirty="0">
                <a:sym typeface="Symbol"/>
              </a:rPr>
              <a:t>tag  </a:t>
            </a:r>
            <a:r>
              <a:rPr lang="en-US" dirty="0"/>
              <a:t>reader), difficult</a:t>
            </a:r>
          </a:p>
          <a:p>
            <a:r>
              <a:rPr lang="en-US" dirty="0"/>
              <a:t>Signals must be reliable enough for normal communication =&gt; stronger than necessary minimum</a:t>
            </a:r>
          </a:p>
          <a:p>
            <a:r>
              <a:rPr lang="en-US" dirty="0"/>
              <a:t>Eavesdropping cannot be generally prevented</a:t>
            </a:r>
          </a:p>
          <a:p>
            <a:pPr lvl="1"/>
            <a:r>
              <a:rPr lang="en-US" dirty="0"/>
              <a:t>Possibly only significantly limited in distance (NFC)</a:t>
            </a:r>
          </a:p>
          <a:p>
            <a:r>
              <a:rPr lang="en-US" dirty="0"/>
              <a:t>Solution: use </a:t>
            </a:r>
            <a:r>
              <a:rPr lang="en-US" dirty="0">
                <a:sym typeface="Symbol"/>
              </a:rPr>
              <a:t>secure channels (encryption, </a:t>
            </a:r>
            <a:r>
              <a:rPr lang="en-US" dirty="0" err="1">
                <a:sym typeface="Symbol"/>
              </a:rPr>
              <a:t>auth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0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Attack: </a:t>
            </a:r>
            <a:r>
              <a:rPr lang="en-GB" dirty="0"/>
              <a:t>record and compromise later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Eavesdropped communication is encrypted</a:t>
            </a:r>
          </a:p>
          <a:p>
            <a:r>
              <a:rPr lang="en-GB" dirty="0"/>
              <a:t>Used key is later recovered by other means</a:t>
            </a:r>
          </a:p>
          <a:p>
            <a:pPr lvl="1"/>
            <a:r>
              <a:rPr lang="en-GB" dirty="0"/>
              <a:t>End-node compromise, side-channel attack, </a:t>
            </a:r>
            <a:r>
              <a:rPr lang="en-GB" dirty="0" err="1"/>
              <a:t>bruteforce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=&gt; Past communication can be decrypted (later)</a:t>
            </a:r>
          </a:p>
          <a:p>
            <a:r>
              <a:rPr lang="en-US" dirty="0"/>
              <a:t>How to prevent?</a:t>
            </a:r>
          </a:p>
          <a:p>
            <a:pPr lvl="1"/>
            <a:r>
              <a:rPr lang="en-GB" dirty="0"/>
              <a:t>(Perfect) forward secrecy protocols (e.g., ECDH)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0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(Perfect) forward secrecy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Long-term key compromise doesn’t compromise past session keys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Fresh </a:t>
            </a:r>
            <a:r>
              <a:rPr lang="en-US" sz="2400" dirty="0" err="1"/>
              <a:t>keypair</a:t>
            </a:r>
            <a:r>
              <a:rPr lang="en-US" sz="2400" dirty="0"/>
              <a:t> generated for every new session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Ephemeral public key used to exchange session key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400" dirty="0"/>
              <a:t>Ephemeral private key is destroyed after key exchange</a:t>
            </a:r>
          </a:p>
          <a:p>
            <a:pPr lvl="1"/>
            <a:r>
              <a:rPr lang="en-US" sz="2000" dirty="0"/>
              <a:t>Captured encrypted transmission cannot be decrypted</a:t>
            </a:r>
          </a:p>
          <a:p>
            <a:r>
              <a:rPr lang="en-US" sz="2400" dirty="0"/>
              <a:t>Long-term key is used only to authenticate ephemeral public key to prevent </a:t>
            </a:r>
            <a:r>
              <a:rPr lang="en-US" sz="2400" dirty="0" err="1"/>
              <a:t>MitM</a:t>
            </a:r>
            <a:endParaRPr lang="en-US" sz="2400" dirty="0"/>
          </a:p>
          <a:p>
            <a:r>
              <a:rPr lang="en-US" sz="2400" dirty="0"/>
              <a:t>Where used? TLS, OTR/Signal, </a:t>
            </a:r>
            <a:r>
              <a:rPr lang="en-US" sz="2400" dirty="0" err="1"/>
              <a:t>ePassports</a:t>
            </a:r>
            <a:r>
              <a:rPr lang="en-US" sz="2400" dirty="0"/>
              <a:t>…</a:t>
            </a:r>
          </a:p>
          <a:p>
            <a:r>
              <a:rPr lang="en-US" sz="2400" dirty="0"/>
              <a:t>Where NOT used? If only symmetric crypto based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8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attacks:</a:t>
            </a:r>
            <a:r>
              <a:rPr lang="cs-CZ" dirty="0"/>
              <a:t> </a:t>
            </a:r>
            <a:r>
              <a:rPr lang="en-US" dirty="0"/>
              <a:t>data corruption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Attacker tries to corrupt data during transmission </a:t>
            </a:r>
          </a:p>
          <a:p>
            <a:pPr lvl="1"/>
            <a:r>
              <a:rPr lang="en-US" dirty="0"/>
              <a:t>Channel level: additional transmission </a:t>
            </a:r>
            <a:r>
              <a:rPr lang="en-US" dirty="0">
                <a:sym typeface="Symbol"/>
              </a:rPr>
              <a:t> jamming</a:t>
            </a:r>
          </a:p>
          <a:p>
            <a:pPr lvl="1"/>
            <a:r>
              <a:rPr lang="en-US" dirty="0"/>
              <a:t>Link/tunnel level: sinkhole, dropper…</a:t>
            </a:r>
          </a:p>
          <a:p>
            <a:pPr lvl="2"/>
            <a:r>
              <a:rPr lang="en-US" dirty="0"/>
              <a:t>Form of denial-of-service</a:t>
            </a:r>
          </a:p>
          <a:p>
            <a:r>
              <a:rPr lang="en-US" dirty="0"/>
              <a:t>Broad vs. selective jamming</a:t>
            </a:r>
          </a:p>
          <a:p>
            <a:pPr lvl="1"/>
            <a:r>
              <a:rPr lang="en-US" dirty="0"/>
              <a:t>Broad jamming requires higher power of transmission</a:t>
            </a:r>
          </a:p>
          <a:p>
            <a:pPr lvl="1"/>
            <a:r>
              <a:rPr lang="en-US" dirty="0"/>
              <a:t>Selective jamming corrupts only few bits in header / packets  </a:t>
            </a:r>
          </a:p>
          <a:p>
            <a:r>
              <a:rPr lang="en-US" dirty="0"/>
              <a:t>Solution: device detects and verifies signal strength, counts transmitted/dropped packets… </a:t>
            </a:r>
          </a:p>
          <a:p>
            <a:pPr lvl="1"/>
            <a:r>
              <a:rPr lang="en-US" dirty="0"/>
              <a:t>But signal naturally fluctuates =&gt; harder to detect attack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5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Obrazky\nfc_rel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0"/>
          <a:stretch/>
        </p:blipFill>
        <p:spPr bwMode="auto">
          <a:xfrm>
            <a:off x="3816491" y="5546923"/>
            <a:ext cx="5381625" cy="1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attacks: Man-in-the-middle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Third device acts as relay between two legitimate devices</a:t>
            </a:r>
          </a:p>
          <a:p>
            <a:pPr lvl="1"/>
            <a:r>
              <a:rPr lang="en-US" sz="2000" dirty="0"/>
              <a:t>Log/block/modify communication</a:t>
            </a:r>
          </a:p>
          <a:p>
            <a:pPr lvl="1"/>
            <a:r>
              <a:rPr lang="en-US" sz="2000" dirty="0"/>
              <a:t>Emulates perception of close presence (door lock, card payment)</a:t>
            </a:r>
          </a:p>
          <a:p>
            <a:r>
              <a:rPr lang="en-US" sz="2400" dirty="0"/>
              <a:t>If mounted against active-active communication mode</a:t>
            </a:r>
          </a:p>
          <a:p>
            <a:pPr lvl="1"/>
            <a:r>
              <a:rPr lang="en-US" sz="2000" dirty="0"/>
              <a:t>Attacker can be farther away</a:t>
            </a:r>
          </a:p>
          <a:p>
            <a:pPr lvl="1"/>
            <a:r>
              <a:rPr lang="en-US" sz="2000" dirty="0"/>
              <a:t>Possibly needs to block legitimate traffic (to legitimate party)</a:t>
            </a:r>
          </a:p>
          <a:p>
            <a:r>
              <a:rPr lang="en-US" sz="2400" dirty="0"/>
              <a:t>If mounted in active-passive mode</a:t>
            </a:r>
          </a:p>
          <a:p>
            <a:pPr lvl="1"/>
            <a:r>
              <a:rPr lang="en-US" sz="2000" dirty="0"/>
              <a:t>Attacker needs to be closer to victim (passive </a:t>
            </a:r>
            <a:r>
              <a:rPr lang="en-US" sz="2000" dirty="0">
                <a:sym typeface="Symbol"/>
              </a:rPr>
              <a:t> active</a:t>
            </a:r>
            <a:r>
              <a:rPr lang="en-US" sz="2000" dirty="0"/>
              <a:t>)</a:t>
            </a:r>
          </a:p>
          <a:p>
            <a:r>
              <a:rPr lang="en-US" sz="2400" dirty="0"/>
              <a:t>May require low-latency relaying on attackers side</a:t>
            </a:r>
          </a:p>
          <a:p>
            <a:r>
              <a:rPr lang="en-US" sz="2400" dirty="0"/>
              <a:t>Potential defense: distance bounding protocols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6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“Project” – spanning over three lectures and labs</a:t>
            </a:r>
            <a:endParaRPr lang="cs-CZ" dirty="0"/>
          </a:p>
          <a:p>
            <a:pPr lvl="1"/>
            <a:r>
              <a:rPr lang="en-US" dirty="0"/>
              <a:t>Implementing network based on Arduino with RF module</a:t>
            </a:r>
          </a:p>
          <a:p>
            <a:pPr lvl="1"/>
            <a:r>
              <a:rPr lang="en-US" dirty="0"/>
              <a:t>Passive “sniffer” eavesdropping attacker</a:t>
            </a:r>
          </a:p>
          <a:p>
            <a:pPr lvl="1"/>
            <a:r>
              <a:rPr lang="en-US" dirty="0"/>
              <a:t>Active attacker against routing</a:t>
            </a:r>
            <a:endParaRPr lang="cs-CZ" dirty="0"/>
          </a:p>
          <a:p>
            <a:r>
              <a:rPr lang="en-US" dirty="0"/>
              <a:t>Security considerations of wireless transmission</a:t>
            </a:r>
          </a:p>
          <a:p>
            <a:r>
              <a:rPr lang="en-US" dirty="0"/>
              <a:t>Technology for Personal Area Networks (PANs)</a:t>
            </a:r>
          </a:p>
          <a:p>
            <a:pPr lvl="1"/>
            <a:r>
              <a:rPr lang="en-US" dirty="0"/>
              <a:t>Bluetooth, NFC, ZigBee</a:t>
            </a:r>
          </a:p>
          <a:p>
            <a:pPr lvl="1"/>
            <a:r>
              <a:rPr lang="en-US" dirty="0"/>
              <a:t>Design goals</a:t>
            </a:r>
          </a:p>
          <a:p>
            <a:pPr lvl="1"/>
            <a:r>
              <a:rPr lang="en-US" dirty="0"/>
              <a:t>Security vulnerabilities</a:t>
            </a:r>
          </a:p>
          <a:p>
            <a:pPr lvl="1"/>
            <a:r>
              <a:rPr lang="en-US" dirty="0"/>
              <a:t>Combination of technologies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Passive wired relay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9702"/>
            <a:ext cx="4744211" cy="338564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No amplifier or other active components required</a:t>
            </a:r>
          </a:p>
          <a:p>
            <a:r>
              <a:rPr lang="en-GB" sz="2400" dirty="0"/>
              <a:t>Coaxial cable between two antennas, 20 metres or more</a:t>
            </a:r>
          </a:p>
          <a:p>
            <a:r>
              <a:rPr lang="en-GB" sz="2400" dirty="0"/>
              <a:t>Very low delay (practically not detectable)</a:t>
            </a:r>
          </a:p>
          <a:p>
            <a:r>
              <a:rPr lang="en-GB" sz="2400" dirty="0"/>
              <a:t>Low cost</a:t>
            </a:r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19" y="6131125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http://cdn.intechopen.com/pdfs-wm/44973.pdf</a:t>
            </a:r>
          </a:p>
        </p:txBody>
      </p:sp>
    </p:spTree>
    <p:extLst>
      <p:ext uri="{BB962C8B-B14F-4D97-AF65-F5344CB8AC3E}">
        <p14:creationId xmlns:p14="http://schemas.microsoft.com/office/powerpoint/2010/main" val="9189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389242" cy="792088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ePassport</a:t>
            </a:r>
            <a:r>
              <a:rPr lang="en-US" dirty="0"/>
              <a:t> simulator </a:t>
            </a:r>
            <a:r>
              <a:rPr lang="en-US" dirty="0" err="1"/>
              <a:t>Proxmark</a:t>
            </a:r>
            <a:r>
              <a:rPr lang="en-US" dirty="0"/>
              <a:t> III </a:t>
            </a:r>
            <a:br>
              <a:rPr lang="en-US" dirty="0"/>
            </a:br>
            <a:r>
              <a:rPr lang="en-US" dirty="0"/>
              <a:t>(</a:t>
            </a:r>
            <a:r>
              <a:rPr lang="cs-CZ" dirty="0"/>
              <a:t>M</a:t>
            </a:r>
            <a:r>
              <a:rPr lang="en-GB" dirty="0"/>
              <a:t>. </a:t>
            </a:r>
            <a:r>
              <a:rPr lang="cs-CZ" dirty="0"/>
              <a:t>Korec</a:t>
            </a:r>
            <a:r>
              <a:rPr lang="en-US" dirty="0"/>
              <a:t>) </a:t>
            </a:r>
            <a:r>
              <a:rPr lang="en-US" sz="2400" dirty="0">
                <a:hlinkClick r:id="rId2"/>
              </a:rPr>
              <a:t>https://is.muni.cz/auth/th/396490/fi_b/</a:t>
            </a:r>
            <a:br>
              <a:rPr lang="en-US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Personal Area Networks</a:t>
            </a:r>
            <a:endParaRPr lang="cs-CZ"/>
          </a:p>
        </p:txBody>
      </p:sp>
      <p:pic>
        <p:nvPicPr>
          <p:cNvPr id="6" name="Picture 2" descr="D:\Documents\Obrazky\proxmarkIII_set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b="12500"/>
          <a:stretch/>
        </p:blipFill>
        <p:spPr bwMode="auto">
          <a:xfrm>
            <a:off x="395536" y="1762497"/>
            <a:ext cx="7920880" cy="47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9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bounding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verifying device to establish upper bound on physical distance from connecting device </a:t>
            </a:r>
          </a:p>
          <a:p>
            <a:pPr lvl="1"/>
            <a:r>
              <a:rPr lang="en-US" dirty="0"/>
              <a:t>Time to receive response to challenge is measured</a:t>
            </a:r>
          </a:p>
          <a:p>
            <a:pPr lvl="1"/>
            <a:r>
              <a:rPr lang="en-US" dirty="0"/>
              <a:t>Multiplied by speed of light (~RF waves speed)</a:t>
            </a:r>
          </a:p>
          <a:p>
            <a:r>
              <a:rPr lang="en-GB" dirty="0"/>
              <a:t>Problem: transmission time may be significantly smaller than necessary processing time</a:t>
            </a:r>
          </a:p>
          <a:p>
            <a:pPr lvl="1"/>
            <a:r>
              <a:rPr lang="en-GB" dirty="0"/>
              <a:t>Especially for high-frequency channels</a:t>
            </a:r>
          </a:p>
          <a:p>
            <a:pPr lvl="1"/>
            <a:r>
              <a:rPr lang="en-US" dirty="0"/>
              <a:t>Important to measure precisely </a:t>
            </a:r>
            <a:r>
              <a:rPr lang="cs-CZ" dirty="0"/>
              <a:t>1 </a:t>
            </a:r>
            <a:r>
              <a:rPr lang="cs-CZ" dirty="0" err="1"/>
              <a:t>ns</a:t>
            </a:r>
            <a:r>
              <a:rPr lang="en-US" dirty="0"/>
              <a:t> =&gt; 15cm error  </a:t>
            </a:r>
          </a:p>
          <a:p>
            <a:r>
              <a:rPr lang="en-US" dirty="0"/>
              <a:t>More likely to detect active </a:t>
            </a:r>
            <a:r>
              <a:rPr lang="en-US" dirty="0" err="1"/>
              <a:t>MitM</a:t>
            </a:r>
            <a:r>
              <a:rPr lang="en-US" dirty="0"/>
              <a:t> than passive relay </a:t>
            </a:r>
          </a:p>
          <a:p>
            <a:r>
              <a:rPr lang="en-GB" dirty="0">
                <a:hlinkClick r:id="rId2"/>
              </a:rPr>
              <a:t>http://cdn.intechopen.com/pdfs-wm/44973.pdf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1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Bluetooth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- Bluetooth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5004048" y="3501008"/>
            <a:ext cx="13974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– basic 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Wireless standard for exchanging data over short distances</a:t>
            </a:r>
          </a:p>
          <a:p>
            <a:pPr lvl="1"/>
            <a:r>
              <a:rPr lang="en-US" sz="1800" dirty="0"/>
              <a:t>IEEE 802.15.1 standard (no longer maintained)</a:t>
            </a:r>
          </a:p>
          <a:p>
            <a:pPr lvl="1"/>
            <a:r>
              <a:rPr lang="en-US" sz="1800" dirty="0"/>
              <a:t>Specification maintained by Bluetooth Special Interest Group (SIG)</a:t>
            </a:r>
          </a:p>
          <a:p>
            <a:r>
              <a:rPr lang="en-US" sz="2000" dirty="0"/>
              <a:t>UHF radio waves in the ISM band from 2.4 to 2.485 GHz (globally unlicensed band, scientific and medical)</a:t>
            </a:r>
          </a:p>
          <a:p>
            <a:pPr lvl="1"/>
            <a:r>
              <a:rPr lang="en-US" sz="1800" dirty="0"/>
              <a:t>Frequency-hopping spread spectrum (1600 hops/sec), Adaptive Frequency-Hopping (AFH, avoids crowded frequencies)</a:t>
            </a:r>
          </a:p>
          <a:p>
            <a:pPr lvl="1"/>
            <a:r>
              <a:rPr lang="cs-CZ" sz="1800" dirty="0"/>
              <a:t>79 </a:t>
            </a:r>
            <a:r>
              <a:rPr lang="cs-CZ" sz="1800" dirty="0" err="1"/>
              <a:t>designated</a:t>
            </a:r>
            <a:r>
              <a:rPr lang="cs-CZ" sz="1800" dirty="0"/>
              <a:t> </a:t>
            </a:r>
            <a:r>
              <a:rPr lang="cs-CZ" sz="1800" dirty="0" err="1"/>
              <a:t>Bluetooth</a:t>
            </a:r>
            <a:r>
              <a:rPr lang="cs-CZ" sz="1800" dirty="0"/>
              <a:t> </a:t>
            </a:r>
            <a:r>
              <a:rPr lang="en-US" sz="1800" dirty="0"/>
              <a:t>1MHz </a:t>
            </a:r>
            <a:r>
              <a:rPr lang="cs-CZ" sz="1800" dirty="0" err="1"/>
              <a:t>channels</a:t>
            </a:r>
            <a:r>
              <a:rPr lang="en-US" sz="1800" dirty="0"/>
              <a:t> (40 for BT 4.x)</a:t>
            </a:r>
          </a:p>
          <a:p>
            <a:r>
              <a:rPr lang="en-US" sz="2000" dirty="0"/>
              <a:t>Class 1/2/3 devices (max. power, distance ~100/10/1m)</a:t>
            </a:r>
          </a:p>
          <a:p>
            <a:r>
              <a:rPr lang="en-US" sz="2000" dirty="0"/>
              <a:t>Speed 1Mbit – 24Mbit / sec</a:t>
            </a:r>
          </a:p>
          <a:p>
            <a:r>
              <a:rPr lang="en-US" sz="2000" dirty="0"/>
              <a:t>Bluetooth usage profiles (</a:t>
            </a:r>
            <a:r>
              <a:rPr lang="en-US" sz="2000" dirty="0">
                <a:hlinkClick r:id="rId2"/>
              </a:rPr>
              <a:t>https://en.wikipedia.org/wiki/List_of_Bluetooth_profiles</a:t>
            </a:r>
            <a:r>
              <a:rPr lang="en-US" sz="2000" dirty="0"/>
              <a:t>)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5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- networking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dirty="0"/>
              <a:t>Each BT device has </a:t>
            </a:r>
            <a:r>
              <a:rPr lang="cs-CZ" sz="2400" dirty="0" err="1"/>
              <a:t>unique</a:t>
            </a:r>
            <a:r>
              <a:rPr lang="cs-CZ" sz="2400" dirty="0"/>
              <a:t> 48-bit </a:t>
            </a:r>
            <a:r>
              <a:rPr lang="cs-CZ" sz="2400" dirty="0" err="1"/>
              <a:t>device</a:t>
            </a:r>
            <a:r>
              <a:rPr lang="cs-CZ" sz="2400" dirty="0"/>
              <a:t> </a:t>
            </a:r>
            <a:r>
              <a:rPr lang="cs-CZ" sz="2400" dirty="0" err="1"/>
              <a:t>address</a:t>
            </a:r>
            <a:endParaRPr lang="en-US" sz="2400" dirty="0"/>
          </a:p>
          <a:p>
            <a:r>
              <a:rPr lang="en-US" sz="2400" dirty="0"/>
              <a:t>Discoverable vs. hidden mode</a:t>
            </a:r>
          </a:p>
          <a:p>
            <a:pPr lvl="1"/>
            <a:r>
              <a:rPr lang="en-US" sz="2000" dirty="0"/>
              <a:t>On demand response (device name, class, services, info)</a:t>
            </a:r>
          </a:p>
          <a:p>
            <a:pPr lvl="1"/>
            <a:r>
              <a:rPr lang="en-US" sz="2000" dirty="0"/>
              <a:t>If discoverable then always respond</a:t>
            </a:r>
          </a:p>
          <a:p>
            <a:pPr lvl="1"/>
            <a:r>
              <a:rPr lang="en-US" sz="2000" dirty="0"/>
              <a:t>If hidden then respond only if other device address is already known</a:t>
            </a:r>
          </a:p>
          <a:p>
            <a:r>
              <a:rPr lang="en-US" sz="2400" dirty="0"/>
              <a:t>Packet-based protocol with master-slave order</a:t>
            </a:r>
          </a:p>
          <a:p>
            <a:pPr lvl="1"/>
            <a:r>
              <a:rPr lang="en-US" sz="2000" dirty="0"/>
              <a:t>One master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up to 7 slaves (forms </a:t>
            </a:r>
            <a:r>
              <a:rPr lang="en-US" sz="2000" dirty="0" err="1">
                <a:solidFill>
                  <a:srgbClr val="0070C0"/>
                </a:solidFill>
              </a:rPr>
              <a:t>piconet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Even and odd medium slots for master/slave transmission </a:t>
            </a:r>
          </a:p>
          <a:p>
            <a:r>
              <a:rPr lang="en-US" sz="2400" dirty="0"/>
              <a:t>Multiple </a:t>
            </a:r>
            <a:r>
              <a:rPr lang="en-US" sz="2400" dirty="0" err="1"/>
              <a:t>piconets</a:t>
            </a:r>
            <a:r>
              <a:rPr lang="en-US" sz="2400" dirty="0"/>
              <a:t> form </a:t>
            </a:r>
            <a:r>
              <a:rPr lang="en-US" sz="2400" dirty="0" err="1">
                <a:solidFill>
                  <a:srgbClr val="0070C0"/>
                </a:solidFill>
              </a:rPr>
              <a:t>scatternet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Some devices both master in piconet X and slave in piconet Y</a:t>
            </a:r>
          </a:p>
          <a:p>
            <a:pPr lvl="1"/>
            <a:r>
              <a:rPr lang="en-US" sz="2000" dirty="0"/>
              <a:t>Extends device range via multi-hop communication</a:t>
            </a:r>
          </a:p>
          <a:p>
            <a:pPr lvl="1"/>
            <a:r>
              <a:rPr lang="en-US" sz="2000" dirty="0"/>
              <a:t>(Not really used in practice so far)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</a:t>
            </a:r>
            <a:r>
              <a:rPr lang="en-US" dirty="0" err="1"/>
              <a:t>piconets</a:t>
            </a:r>
            <a:r>
              <a:rPr lang="en-US" dirty="0"/>
              <a:t>, </a:t>
            </a:r>
            <a:r>
              <a:rPr lang="en-US" dirty="0" err="1"/>
              <a:t>scatternet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BT_scattern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508104" cy="43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76612" y="6237312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</p:spTree>
    <p:extLst>
      <p:ext uri="{BB962C8B-B14F-4D97-AF65-F5344CB8AC3E}">
        <p14:creationId xmlns:p14="http://schemas.microsoft.com/office/powerpoint/2010/main" val="333450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azky\wif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71123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vs. </a:t>
            </a:r>
            <a:r>
              <a:rPr lang="en-US" dirty="0" err="1"/>
              <a:t>WiFi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AP-based </a:t>
            </a:r>
            <a:r>
              <a:rPr lang="en-US" dirty="0" err="1"/>
              <a:t>WiFi</a:t>
            </a:r>
            <a:r>
              <a:rPr lang="en-US" dirty="0"/>
              <a:t> is asymmetric (infrastructure)</a:t>
            </a:r>
          </a:p>
          <a:p>
            <a:pPr lvl="1"/>
            <a:r>
              <a:rPr lang="en-US" dirty="0"/>
              <a:t>BT is master – slave, but usually ad-hoc</a:t>
            </a:r>
          </a:p>
          <a:p>
            <a:r>
              <a:rPr lang="en-US" dirty="0"/>
              <a:t>BT generally requires less configuration</a:t>
            </a:r>
          </a:p>
          <a:p>
            <a:r>
              <a:rPr lang="en-US" dirty="0"/>
              <a:t>BT is more power efficient, especially BT 4.x LE</a:t>
            </a:r>
          </a:p>
          <a:p>
            <a:r>
              <a:rPr lang="en-US" dirty="0"/>
              <a:t>AP-based </a:t>
            </a:r>
            <a:r>
              <a:rPr lang="en-US" dirty="0" err="1"/>
              <a:t>WiFi</a:t>
            </a:r>
            <a:r>
              <a:rPr lang="en-US" dirty="0"/>
              <a:t> is generally more suitable for infrastructural placement, BT for ad-hoc networking</a:t>
            </a:r>
          </a:p>
          <a:p>
            <a:r>
              <a:rPr lang="en-US" dirty="0"/>
              <a:t>Cooperation of technologies</a:t>
            </a:r>
          </a:p>
          <a:p>
            <a:pPr lvl="1"/>
            <a:r>
              <a:rPr lang="en-US" dirty="0"/>
              <a:t>Initial pairing setup via BT, fast transmission via </a:t>
            </a:r>
            <a:r>
              <a:rPr lang="en-US" dirty="0" err="1"/>
              <a:t>WiFi</a:t>
            </a:r>
            <a:r>
              <a:rPr lang="en-US" dirty="0"/>
              <a:t>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5580112" y="711237"/>
            <a:ext cx="792089" cy="10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PA197 - PANs, Bluetooth</a:t>
            </a:r>
            <a:br>
              <a:rPr lang="en-GB" dirty="0"/>
            </a:br>
            <a:r>
              <a:rPr lang="pl-PL" altLang="en-US" dirty="0"/>
              <a:t>struktury</a:t>
            </a:r>
            <a:endParaRPr lang="en-GB" altLang="en-US" dirty="0"/>
          </a:p>
        </p:txBody>
      </p:sp>
      <p:pic>
        <p:nvPicPr>
          <p:cNvPr id="4301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89050"/>
            <a:ext cx="8532813" cy="4794250"/>
          </a:xfrm>
        </p:spPr>
      </p:pic>
      <p:sp>
        <p:nvSpPr>
          <p:cNvPr id="430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584" y="6573838"/>
            <a:ext cx="4068762" cy="2841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| PA197 Personal Area Networks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D662F2-D8DA-4C99-B9C5-58A7685DC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82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Bluetooth security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- Bluetooth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6" name="Picture 2" descr="D:\Documents\Obrázky\733px-BluetoothLogo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4"/>
          <a:stretch/>
        </p:blipFill>
        <p:spPr bwMode="auto">
          <a:xfrm>
            <a:off x="6516216" y="2348880"/>
            <a:ext cx="139747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azky\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0880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87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Multi-lab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59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requirements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would you like to have?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NIST guidelines to Bluetooth security </a:t>
            </a:r>
          </a:p>
          <a:p>
            <a:pPr lvl="1"/>
            <a:r>
              <a:rPr lang="en-GB" dirty="0">
                <a:hlinkClick r:id="rId3"/>
              </a:rPr>
              <a:t>https://nvlpubs.nist.gov/nistpubs/SpecialPublications/NIST.SP.800-121r2.pdf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86" y="1871663"/>
            <a:ext cx="3950062" cy="39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versions, security features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BT 1.0 [1994?] Initial version, mandatory encryption</a:t>
            </a:r>
          </a:p>
          <a:p>
            <a:r>
              <a:rPr lang="en-US" sz="2400" dirty="0"/>
              <a:t>BT 1.1 [2002] Possibility for non-encrypted channels</a:t>
            </a:r>
          </a:p>
          <a:p>
            <a:r>
              <a:rPr lang="en-US" sz="2400" dirty="0"/>
              <a:t>BT 2.1 [2007] S</a:t>
            </a:r>
            <a:r>
              <a:rPr lang="cs-CZ" sz="2400" dirty="0" err="1"/>
              <a:t>ecure</a:t>
            </a:r>
            <a:r>
              <a:rPr lang="cs-CZ" sz="2400" dirty="0"/>
              <a:t> </a:t>
            </a:r>
            <a:r>
              <a:rPr lang="cs-CZ" sz="2400" dirty="0" err="1"/>
              <a:t>simple</a:t>
            </a:r>
            <a:r>
              <a:rPr lang="cs-CZ" sz="2400" dirty="0"/>
              <a:t> </a:t>
            </a:r>
            <a:r>
              <a:rPr lang="cs-CZ" sz="2400" dirty="0" err="1"/>
              <a:t>pairing</a:t>
            </a:r>
            <a:r>
              <a:rPr lang="cs-CZ" sz="2400" dirty="0"/>
              <a:t> (SSP)</a:t>
            </a:r>
            <a:endParaRPr lang="en-US" sz="2400" dirty="0"/>
          </a:p>
          <a:p>
            <a:r>
              <a:rPr lang="en-US" sz="2400" dirty="0"/>
              <a:t>BT 3.0 [2009] Negotiation of high speed over 802.11 link</a:t>
            </a:r>
          </a:p>
          <a:p>
            <a:r>
              <a:rPr lang="en-US" sz="2400" dirty="0"/>
              <a:t>BT 4.0 [2010] BT low energy (</a:t>
            </a:r>
            <a:r>
              <a:rPr lang="en-US" sz="2400" dirty="0" err="1"/>
              <a:t>Wibree</a:t>
            </a:r>
            <a:r>
              <a:rPr lang="en-US" sz="2400" dirty="0"/>
              <a:t>), </a:t>
            </a:r>
            <a:r>
              <a:rPr lang="cs-CZ" sz="2400" dirty="0" err="1"/>
              <a:t>coin</a:t>
            </a:r>
            <a:r>
              <a:rPr lang="cs-CZ" sz="2400" dirty="0"/>
              <a:t> cell</a:t>
            </a:r>
            <a:r>
              <a:rPr lang="en-US" sz="2400" dirty="0"/>
              <a:t> power, </a:t>
            </a:r>
            <a:r>
              <a:rPr lang="cs-CZ" sz="2400" dirty="0" err="1"/>
              <a:t>Bluetooth</a:t>
            </a:r>
            <a:r>
              <a:rPr lang="cs-CZ" sz="2400" dirty="0"/>
              <a:t> Smart </a:t>
            </a:r>
            <a:r>
              <a:rPr lang="cs-CZ" sz="2400" dirty="0" err="1"/>
              <a:t>Ready</a:t>
            </a:r>
            <a:r>
              <a:rPr lang="en-GB" sz="2400" dirty="0"/>
              <a:t>, SSP not available</a:t>
            </a:r>
            <a:endParaRPr lang="en-US" sz="2400" dirty="0"/>
          </a:p>
          <a:p>
            <a:r>
              <a:rPr lang="en-US" sz="2400" dirty="0"/>
              <a:t>BT 4.2 [2014] Introduces important features for </a:t>
            </a:r>
            <a:r>
              <a:rPr lang="en-US" sz="2400" dirty="0" err="1"/>
              <a:t>IoT</a:t>
            </a:r>
            <a:r>
              <a:rPr lang="en-US" sz="2400" dirty="0"/>
              <a:t>, </a:t>
            </a:r>
            <a:r>
              <a:rPr lang="cs-CZ" sz="2400" dirty="0"/>
              <a:t>LE </a:t>
            </a:r>
            <a:r>
              <a:rPr lang="cs-CZ" sz="2400" dirty="0" err="1"/>
              <a:t>Secure</a:t>
            </a:r>
            <a:r>
              <a:rPr lang="cs-CZ" sz="2400" dirty="0"/>
              <a:t> </a:t>
            </a:r>
            <a:r>
              <a:rPr lang="cs-CZ" sz="2400" dirty="0" err="1"/>
              <a:t>Connections</a:t>
            </a:r>
            <a:r>
              <a:rPr lang="en-US" sz="2400" dirty="0"/>
              <a:t>, </a:t>
            </a:r>
            <a:r>
              <a:rPr lang="cs-CZ" sz="2400" dirty="0"/>
              <a:t>Link </a:t>
            </a:r>
            <a:r>
              <a:rPr lang="cs-CZ" sz="2400" dirty="0" err="1"/>
              <a:t>Layer</a:t>
            </a:r>
            <a:r>
              <a:rPr lang="cs-CZ" sz="2400" dirty="0"/>
              <a:t> </a:t>
            </a:r>
            <a:r>
              <a:rPr lang="cs-CZ" sz="2400" dirty="0" err="1"/>
              <a:t>Privacy</a:t>
            </a:r>
            <a:r>
              <a:rPr lang="en-GB" sz="2400" dirty="0"/>
              <a:t>, ECDH-based SPP</a:t>
            </a:r>
          </a:p>
          <a:p>
            <a:r>
              <a:rPr lang="en-GB" sz="2400" dirty="0"/>
              <a:t>BT 5 [2016] Larger range and transmission speed  </a:t>
            </a:r>
          </a:p>
          <a:p>
            <a:r>
              <a:rPr lang="en-GB" sz="2400" dirty="0"/>
              <a:t>BT 5.1 [2019] A</a:t>
            </a:r>
            <a:r>
              <a:rPr lang="en-US" sz="2400" dirty="0" err="1"/>
              <a:t>ngle</a:t>
            </a:r>
            <a:r>
              <a:rPr lang="en-US" sz="2400" dirty="0"/>
              <a:t> of Arrival/Departure (tracking devices), broadcast data without full connection (</a:t>
            </a:r>
            <a:r>
              <a:rPr lang="en-US" sz="2400"/>
              <a:t>e.g., thermometer</a:t>
            </a:r>
            <a:r>
              <a:rPr lang="en-US" sz="2400" dirty="0"/>
              <a:t>)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5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modes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Mode 1 provides no security</a:t>
            </a:r>
          </a:p>
          <a:p>
            <a:pPr lvl="1"/>
            <a:r>
              <a:rPr lang="en-US" sz="2000" dirty="0"/>
              <a:t>Any device can connect, no encryption</a:t>
            </a:r>
          </a:p>
          <a:p>
            <a:pPr lvl="1"/>
            <a:r>
              <a:rPr lang="en-US" sz="2000" dirty="0"/>
              <a:t>Up to Bluetooth 2.0 + </a:t>
            </a:r>
            <a:r>
              <a:rPr lang="en-GB" sz="2000" dirty="0"/>
              <a:t>Enhanced Data Rate (</a:t>
            </a:r>
            <a:r>
              <a:rPr lang="en-US" sz="2000" dirty="0"/>
              <a:t>EDR) and NOT beyond</a:t>
            </a:r>
          </a:p>
          <a:p>
            <a:r>
              <a:rPr lang="en-US" sz="2400" dirty="0"/>
              <a:t>Mode 2 provides security at the service level</a:t>
            </a:r>
          </a:p>
          <a:p>
            <a:pPr lvl="1"/>
            <a:r>
              <a:rPr lang="en-US" sz="2000" dirty="0"/>
              <a:t>After a communication channel is established </a:t>
            </a:r>
          </a:p>
          <a:p>
            <a:pPr lvl="1"/>
            <a:r>
              <a:rPr lang="en-US" sz="2000" dirty="0"/>
              <a:t>Centralized security manager controls</a:t>
            </a:r>
          </a:p>
          <a:p>
            <a:r>
              <a:rPr lang="en-US" sz="2400" dirty="0"/>
              <a:t>Mode 3 provides security at the link level</a:t>
            </a:r>
          </a:p>
          <a:p>
            <a:pPr lvl="1"/>
            <a:r>
              <a:rPr lang="en-US" sz="2000" dirty="0"/>
              <a:t>Before a logical channel is established </a:t>
            </a:r>
          </a:p>
          <a:p>
            <a:pPr lvl="1"/>
            <a:r>
              <a:rPr lang="en-US" sz="2000" dirty="0"/>
              <a:t>Authentication and encryption of all connections</a:t>
            </a:r>
          </a:p>
          <a:p>
            <a:pPr lvl="1"/>
            <a:r>
              <a:rPr lang="en-US" sz="2000" dirty="0"/>
              <a:t>Decreases attack surface, but requires key </a:t>
            </a:r>
            <a:r>
              <a:rPr lang="en-US" sz="2000" dirty="0" err="1"/>
              <a:t>predistribution</a:t>
            </a:r>
            <a:r>
              <a:rPr lang="en-US" sz="2000" dirty="0"/>
              <a:t> </a:t>
            </a:r>
          </a:p>
          <a:p>
            <a:r>
              <a:rPr lang="en-US" sz="2400" dirty="0"/>
              <a:t>Mode 4 provides Secure Simple Pairing</a:t>
            </a:r>
          </a:p>
          <a:p>
            <a:pPr lvl="1"/>
            <a:r>
              <a:rPr lang="en-US" sz="2000" dirty="0"/>
              <a:t>Connects two previously unpaired devices (DH, ECDH) 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6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crypto algorithms used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SAFER+ block cipher</a:t>
            </a:r>
          </a:p>
          <a:p>
            <a:pPr lvl="1"/>
            <a:r>
              <a:rPr lang="en-US" sz="1600" dirty="0"/>
              <a:t>used as building block for key derivation, authentication</a:t>
            </a:r>
          </a:p>
          <a:p>
            <a:r>
              <a:rPr lang="en-US" sz="1800" dirty="0"/>
              <a:t>E0 stream cipher for encryption</a:t>
            </a:r>
          </a:p>
          <a:p>
            <a:pPr lvl="1"/>
            <a:r>
              <a:rPr lang="en-US" sz="1600" dirty="0"/>
              <a:t>Encryption key, master device BT address, real-time clock </a:t>
            </a:r>
          </a:p>
          <a:p>
            <a:r>
              <a:rPr lang="cs-CZ" sz="1800" dirty="0"/>
              <a:t>E22 </a:t>
            </a:r>
            <a:r>
              <a:rPr lang="en-US" sz="1800" dirty="0"/>
              <a:t>key derivation algorithm</a:t>
            </a:r>
          </a:p>
          <a:p>
            <a:pPr lvl="1"/>
            <a:r>
              <a:rPr lang="en-US" sz="1600" dirty="0"/>
              <a:t>Derive initial key from address, rand and PIN</a:t>
            </a:r>
          </a:p>
          <a:p>
            <a:r>
              <a:rPr lang="en-US" sz="1800" dirty="0"/>
              <a:t>E21 session key derivation algorithm</a:t>
            </a:r>
          </a:p>
          <a:p>
            <a:pPr lvl="1"/>
            <a:r>
              <a:rPr lang="en-US" sz="1600" dirty="0"/>
              <a:t>Link key generation from initial key </a:t>
            </a:r>
          </a:p>
          <a:p>
            <a:r>
              <a:rPr lang="en-US" sz="1800" dirty="0"/>
              <a:t>E1 authentication algorithm</a:t>
            </a:r>
          </a:p>
          <a:p>
            <a:pPr lvl="1"/>
            <a:r>
              <a:rPr lang="en-US" sz="1600" dirty="0"/>
              <a:t>Authenticate devices after pairing</a:t>
            </a:r>
          </a:p>
          <a:p>
            <a:r>
              <a:rPr lang="en-US" sz="1800" dirty="0"/>
              <a:t>AES cipher in Counter mode (AES-CCM)</a:t>
            </a:r>
          </a:p>
          <a:p>
            <a:pPr lvl="1"/>
            <a:r>
              <a:rPr lang="en-US" sz="1600" dirty="0"/>
              <a:t>Introduced for Bluetooth LE (BT 4.0)</a:t>
            </a:r>
          </a:p>
          <a:p>
            <a:r>
              <a:rPr lang="en-US" sz="2000" dirty="0"/>
              <a:t>General trend: used to be custom crypto (earlier, &lt; 4.0), move towards standard primitives (now, &gt;= 4.0)</a:t>
            </a:r>
          </a:p>
          <a:p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060848"/>
            <a:ext cx="576064" cy="2592288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7149151" y="3126159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BT &lt; 4.0</a:t>
            </a:r>
            <a:endParaRPr lang="en-GB" sz="2400" b="1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6372200" y="4842321"/>
            <a:ext cx="423664" cy="691817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6920989" y="501164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BT &gt;= 4.0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9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3074" name="Picture 2" descr="D:\Documents\Obrazky\btle_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1690"/>
            <a:ext cx="7008099" cy="49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994675" y="3440657"/>
            <a:ext cx="523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https://www.bluetooth.com/specifications/adopted-specifications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827713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Initial key </a:t>
            </a:r>
            <a:r>
              <a:rPr lang="en-US" dirty="0">
                <a:sym typeface="Symbol"/>
              </a:rPr>
              <a:t> link key (</a:t>
            </a:r>
            <a:r>
              <a:rPr lang="en-US" dirty="0"/>
              <a:t>E22 and E21</a:t>
            </a:r>
            <a:r>
              <a:rPr lang="en-US" dirty="0">
                <a:sym typeface="Symbol"/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5122" name="Picture 2" descr="D:\Documents\Obrázky\BT_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4" y="1629958"/>
            <a:ext cx="5040560" cy="50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901630" y="3515370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79712" y="2780928"/>
            <a:ext cx="5688632" cy="14401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040481" y="4222245"/>
            <a:ext cx="5688632" cy="249287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Legacy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BT 2.0 and before</a:t>
            </a:r>
          </a:p>
          <a:p>
            <a:r>
              <a:rPr lang="en-US" sz="2400" dirty="0"/>
              <a:t>Initial key exchange (K</a:t>
            </a:r>
            <a:r>
              <a:rPr lang="en-US" sz="2400" baseline="-25000" dirty="0"/>
              <a:t>INIT</a:t>
            </a:r>
            <a:r>
              <a:rPr lang="en-US" sz="2400" dirty="0"/>
              <a:t>) over unencrypted link</a:t>
            </a:r>
          </a:p>
          <a:p>
            <a:pPr lvl="1"/>
            <a:r>
              <a:rPr lang="en-US" sz="2000" dirty="0"/>
              <a:t>What attacks are possible?</a:t>
            </a:r>
            <a:endParaRPr lang="cs-CZ" sz="2000" dirty="0"/>
          </a:p>
          <a:p>
            <a:r>
              <a:rPr lang="en-US" sz="2400" dirty="0"/>
              <a:t>Passkey/PIN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initialization key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/>
              <a:t>link key</a:t>
            </a:r>
          </a:p>
          <a:p>
            <a:pPr lvl="1"/>
            <a:r>
              <a:rPr lang="en-US" sz="2000" dirty="0"/>
              <a:t>Short passkey problem (passive attack ~</a:t>
            </a:r>
            <a:r>
              <a:rPr lang="en-US" sz="2000" dirty="0" err="1"/>
              <a:t>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http://www.eng.tau.ac.il/~yash/shaked-wool-mobisys05/index.html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2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– authentication (E1)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7170" name="Picture 2" descr="D:\Documents\Obrázky\BT-authent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9729"/>
            <a:ext cx="7374303" cy="493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 rot="16200000">
            <a:off x="5564141" y="3440657"/>
            <a:ext cx="6091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http://csrc.nist.gov/publications/nistpubs/800-121-rev1/sp800-121_rev1.pdf</a:t>
            </a:r>
          </a:p>
        </p:txBody>
      </p:sp>
    </p:spTree>
    <p:extLst>
      <p:ext uri="{BB962C8B-B14F-4D97-AF65-F5344CB8AC3E}">
        <p14:creationId xmlns:p14="http://schemas.microsoft.com/office/powerpoint/2010/main" val="2770130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E0 encryption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Picture 2" descr="D:\Documents\Obrázky\bluetooth_encry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85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5868094"/>
            <a:ext cx="785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http://www.jabra.com/~/media/Documentation/Whitepapers/WP_Bluetooth_50004_V01_1204.pdf</a:t>
            </a:r>
          </a:p>
        </p:txBody>
      </p:sp>
    </p:spTree>
    <p:extLst>
      <p:ext uri="{BB962C8B-B14F-4D97-AF65-F5344CB8AC3E}">
        <p14:creationId xmlns:p14="http://schemas.microsoft.com/office/powerpoint/2010/main" val="4221300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</a:t>
            </a:r>
            <a:r>
              <a:rPr lang="cs-CZ" sz="2400" dirty="0" err="1"/>
              <a:t>luesnarfing</a:t>
            </a:r>
            <a:r>
              <a:rPr lang="en-US" sz="2400" dirty="0"/>
              <a:t>, </a:t>
            </a:r>
            <a:r>
              <a:rPr lang="en-US" sz="2400" dirty="0" err="1"/>
              <a:t>Bluebugging</a:t>
            </a:r>
            <a:endParaRPr lang="en-US" sz="2400" dirty="0"/>
          </a:p>
          <a:p>
            <a:pPr lvl="1"/>
            <a:r>
              <a:rPr lang="en-US" sz="2000" dirty="0"/>
              <a:t>Unauthorized extraction of data from device (discoverable mode)</a:t>
            </a:r>
          </a:p>
          <a:p>
            <a:r>
              <a:rPr lang="en-US" sz="2400" dirty="0"/>
              <a:t>Guessing device address via brute-force attack</a:t>
            </a:r>
          </a:p>
          <a:p>
            <a:pPr lvl="1"/>
            <a:r>
              <a:rPr lang="en-US" sz="2000" dirty="0"/>
              <a:t>48bit MAC address, but first 24 as manufacture’s id</a:t>
            </a:r>
          </a:p>
          <a:p>
            <a:r>
              <a:rPr lang="en-US" sz="2400" dirty="0"/>
              <a:t>Limited key-usage period (&lt; BT 2.1)</a:t>
            </a:r>
          </a:p>
          <a:p>
            <a:pPr lvl="1"/>
            <a:r>
              <a:rPr lang="en-US" sz="2000" dirty="0"/>
              <a:t>Around 23.5 hours before simple XOR attack (E0 stream cipher)</a:t>
            </a:r>
          </a:p>
          <a:p>
            <a:r>
              <a:rPr lang="en-US" sz="2400" dirty="0"/>
              <a:t>Encryption can be forced to be turned off (&lt; BT 2.1)</a:t>
            </a:r>
          </a:p>
          <a:p>
            <a:r>
              <a:rPr lang="cs-CZ" sz="2400" dirty="0"/>
              <a:t>L2CAP</a:t>
            </a:r>
            <a:r>
              <a:rPr lang="en-US" sz="2400" dirty="0"/>
              <a:t> level attacks</a:t>
            </a:r>
          </a:p>
          <a:p>
            <a:pPr lvl="1"/>
            <a:r>
              <a:rPr lang="en-US" sz="2000" dirty="0"/>
              <a:t>Parts of data packet not protected by integrity</a:t>
            </a:r>
          </a:p>
          <a:p>
            <a:pPr lvl="1"/>
            <a:r>
              <a:rPr lang="en-US" sz="2000" dirty="0"/>
              <a:t>Fuzzing used to find flaws in device’s firmware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!!karty\jeelink-top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5869425" cy="20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!!karty\jeen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4176464" cy="1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 devices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Arduino with RF module </a:t>
            </a:r>
          </a:p>
          <a:p>
            <a:pPr lvl="1"/>
            <a:r>
              <a:rPr lang="en-US" sz="2400" dirty="0"/>
              <a:t>Easy C programming</a:t>
            </a:r>
          </a:p>
          <a:p>
            <a:pPr lvl="1"/>
            <a:r>
              <a:rPr lang="en-US" sz="2400" dirty="0"/>
              <a:t>Much easier then e.g., </a:t>
            </a:r>
            <a:r>
              <a:rPr lang="en-US" sz="2400" dirty="0" err="1"/>
              <a:t>TinyOS</a:t>
            </a:r>
            <a:endParaRPr lang="en-US" sz="2400" dirty="0"/>
          </a:p>
          <a:p>
            <a:r>
              <a:rPr lang="en-US" sz="2800" dirty="0"/>
              <a:t>Every student will get node </a:t>
            </a:r>
          </a:p>
          <a:p>
            <a:pPr lvl="1"/>
            <a:r>
              <a:rPr lang="en-US" sz="2400" dirty="0"/>
              <a:t>Programming at home, homework</a:t>
            </a:r>
          </a:p>
          <a:p>
            <a:pPr lvl="1"/>
            <a:r>
              <a:rPr lang="en-US" sz="2400" dirty="0"/>
              <a:t>Cooperation with others to form basic network</a:t>
            </a:r>
          </a:p>
          <a:p>
            <a:r>
              <a:rPr lang="en-US" sz="2800" dirty="0"/>
              <a:t>Permanently running network of 20+ nodes in lab</a:t>
            </a:r>
          </a:p>
          <a:p>
            <a:pPr lvl="1"/>
            <a:r>
              <a:rPr lang="en-US" sz="2400" dirty="0"/>
              <a:t>Used for testing the attacks etc. at larger network tests</a:t>
            </a:r>
          </a:p>
          <a:p>
            <a:pPr lvl="1"/>
            <a:r>
              <a:rPr lang="en-US" sz="2400" dirty="0"/>
              <a:t>10-15 minutes scenarios, then reset of the network</a:t>
            </a:r>
          </a:p>
          <a:p>
            <a:pPr lvl="2"/>
            <a:endParaRPr lang="en-GB" dirty="0"/>
          </a:p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9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Legacy pairing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BT 2.0 and before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Initial key exchange (K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) over unencrypted link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attacks are possible?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Passkey/PIN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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initialization key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link key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Short passkey problem (passive attack ~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http://www.eng.tau.ac.il/~yash/shaked-wool-mobisys05/index.html</a:t>
            </a:r>
          </a:p>
          <a:p>
            <a:r>
              <a:rPr lang="en-US" sz="2400" dirty="0"/>
              <a:t>Is attack prevented by perfect forward secrecy?</a:t>
            </a:r>
          </a:p>
          <a:p>
            <a:pPr lvl="1"/>
            <a:r>
              <a:rPr lang="en-US" sz="2000" dirty="0"/>
              <a:t>No, but force attacker to be active (</a:t>
            </a:r>
            <a:r>
              <a:rPr lang="en-US" sz="2000" dirty="0" err="1"/>
              <a:t>MitM</a:t>
            </a:r>
            <a:r>
              <a:rPr lang="en-US" sz="2000" dirty="0"/>
              <a:t>)</a:t>
            </a:r>
          </a:p>
          <a:p>
            <a:r>
              <a:rPr lang="en-US" sz="2400" dirty="0"/>
              <a:t>How to use Passkey/PIN to prevent </a:t>
            </a:r>
            <a:r>
              <a:rPr lang="en-US" sz="2400" dirty="0" err="1"/>
              <a:t>MitM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Escalation protocols (fresh DH + PIN for authentication)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3417009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Pairing – Secure Simple Pairing (SSP)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Secure Simple Pairing (SSP, from BT 2.1)</a:t>
            </a:r>
          </a:p>
          <a:p>
            <a:pPr lvl="1"/>
            <a:r>
              <a:rPr lang="en-US" sz="2000" dirty="0"/>
              <a:t>Public-key crypto based (ECDH from BT 4.2) for key agreement</a:t>
            </a:r>
          </a:p>
          <a:p>
            <a:r>
              <a:rPr lang="en-US" sz="2400" dirty="0"/>
              <a:t>How to authenticate ECDH public part?</a:t>
            </a:r>
          </a:p>
          <a:p>
            <a:pPr lvl="1"/>
            <a:r>
              <a:rPr lang="en-US" sz="2000" i="1" dirty="0"/>
              <a:t>Just works </a:t>
            </a:r>
            <a:r>
              <a:rPr lang="en-US" sz="2000" dirty="0"/>
              <a:t>mode: no authentication</a:t>
            </a:r>
          </a:p>
          <a:p>
            <a:pPr lvl="1"/>
            <a:r>
              <a:rPr lang="en-US" sz="2000" i="1" dirty="0"/>
              <a:t>Numeric comparison </a:t>
            </a:r>
            <a:r>
              <a:rPr lang="en-US" sz="2000" dirty="0"/>
              <a:t>mode: display challenge and confirm</a:t>
            </a:r>
          </a:p>
          <a:p>
            <a:pPr lvl="1"/>
            <a:r>
              <a:rPr lang="en-US" sz="2000" i="1" dirty="0"/>
              <a:t>Passkey Entry </a:t>
            </a:r>
            <a:r>
              <a:rPr lang="en-US" sz="2000" dirty="0"/>
              <a:t>mode: insert passphrase</a:t>
            </a:r>
          </a:p>
          <a:p>
            <a:pPr lvl="1"/>
            <a:r>
              <a:rPr lang="en-US" sz="2000" i="1" dirty="0"/>
              <a:t>Out Of Band </a:t>
            </a:r>
            <a:r>
              <a:rPr lang="en-US" sz="2000" dirty="0"/>
              <a:t>mode: use other channel to establish auth. key</a:t>
            </a:r>
          </a:p>
          <a:p>
            <a:r>
              <a:rPr lang="en-US" sz="2400" dirty="0"/>
              <a:t>1</a:t>
            </a:r>
            <a:r>
              <a:rPr lang="cs-CZ" sz="2400" dirty="0"/>
              <a:t>28 bit </a:t>
            </a:r>
            <a:r>
              <a:rPr lang="cs-CZ" sz="2400" dirty="0" err="1"/>
              <a:t>random</a:t>
            </a:r>
            <a:r>
              <a:rPr lang="cs-CZ" sz="2400" dirty="0"/>
              <a:t> link </a:t>
            </a:r>
            <a:r>
              <a:rPr lang="en-US" sz="2400" dirty="0"/>
              <a:t>key for encryption (at maximum)</a:t>
            </a:r>
          </a:p>
          <a:p>
            <a:pPr lvl="1"/>
            <a:r>
              <a:rPr lang="en-US" sz="2000" dirty="0"/>
              <a:t>Length negotiated by devices</a:t>
            </a:r>
          </a:p>
          <a:p>
            <a:endParaRPr lang="en-US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1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SSP</a:t>
            </a:r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0036F23C-7117-403C-83BE-79C4A3B84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0" y="-58101"/>
            <a:ext cx="7751723" cy="688063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3688" y="6455968"/>
            <a:ext cx="6197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https://nvlpubs.nist.gov/nistpubs/SpecialPublications/NIST.SP.800-121r2.pdf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060" y="3009168"/>
            <a:ext cx="8156340" cy="20040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31137" y="5007617"/>
            <a:ext cx="8156340" cy="16908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C134928-725B-445E-80AA-11D0617F2118}"/>
              </a:ext>
            </a:extLst>
          </p:cNvPr>
          <p:cNvSpPr txBox="1"/>
          <p:nvPr/>
        </p:nvSpPr>
        <p:spPr>
          <a:xfrm>
            <a:off x="633638" y="2449633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Just works / Numeric comparison / Pass Key Entry / Out of Band…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8327" y="1750851"/>
            <a:ext cx="8156340" cy="12583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LE/Smart (BT 4.x) (2010)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low-energy, storage/computation restricted devices</a:t>
            </a:r>
          </a:p>
          <a:p>
            <a:r>
              <a:rPr lang="en-US" sz="2400" dirty="0"/>
              <a:t>Simplified protocol for link key establishment</a:t>
            </a:r>
          </a:p>
          <a:p>
            <a:pPr lvl="1"/>
            <a:r>
              <a:rPr lang="en-US" sz="2000" dirty="0"/>
              <a:t>LE pairing protocol establish long-term key (LTK)</a:t>
            </a:r>
          </a:p>
          <a:p>
            <a:pPr lvl="1"/>
            <a:r>
              <a:rPr lang="en-US" sz="2000" dirty="0"/>
              <a:t>Key transport instead of key agreement is used</a:t>
            </a:r>
          </a:p>
          <a:p>
            <a:pPr lvl="1"/>
            <a:r>
              <a:rPr lang="en-US" sz="2000" dirty="0"/>
              <a:t>One device generates LTK and transports during pairing</a:t>
            </a:r>
          </a:p>
          <a:p>
            <a:pPr lvl="2"/>
            <a:r>
              <a:rPr lang="en-US" sz="2000" dirty="0"/>
              <a:t>What are the security implications?</a:t>
            </a:r>
          </a:p>
          <a:p>
            <a:r>
              <a:rPr lang="en-US" sz="2400" dirty="0"/>
              <a:t>Support for out-of-band for pairing</a:t>
            </a:r>
          </a:p>
          <a:p>
            <a:pPr lvl="1"/>
            <a:r>
              <a:rPr lang="en-US" sz="2000" dirty="0"/>
              <a:t>E.g., NFC-based exchange of Temporary Key (TK)</a:t>
            </a:r>
          </a:p>
          <a:p>
            <a:r>
              <a:rPr lang="en-US" sz="2400" dirty="0"/>
              <a:t>AES-CCM introduced (relevant for FIPS 140-2)</a:t>
            </a:r>
          </a:p>
          <a:p>
            <a:r>
              <a:rPr lang="en-US" sz="2400" dirty="0"/>
              <a:t>Introduction of private device address </a:t>
            </a:r>
          </a:p>
          <a:p>
            <a:pPr lvl="1"/>
            <a:r>
              <a:rPr lang="en-US" sz="2000" dirty="0"/>
              <a:t>Public device address from encrypted (changing) private address</a:t>
            </a:r>
          </a:p>
          <a:p>
            <a:pPr lvl="1"/>
            <a:r>
              <a:rPr lang="en-US" sz="2000" dirty="0"/>
              <a:t>Eavesdropper will not learn public address =&gt; no address tracking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LE/Smart (BT 4.0)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BT Secure Simple Pairing uses </a:t>
            </a:r>
            <a:r>
              <a:rPr lang="en-GB" dirty="0" err="1"/>
              <a:t>Diffie</a:t>
            </a:r>
            <a:r>
              <a:rPr lang="en-GB" dirty="0"/>
              <a:t>-Hellman</a:t>
            </a:r>
          </a:p>
          <a:p>
            <a:pPr lvl="1"/>
            <a:r>
              <a:rPr lang="en-GB" dirty="0"/>
              <a:t>To prevent passive eavesdropping and forward secrecy</a:t>
            </a:r>
          </a:p>
          <a:p>
            <a:pPr lvl="1"/>
            <a:r>
              <a:rPr lang="en-GB" dirty="0"/>
              <a:t>But asymmetric crypto is slow(</a:t>
            </a:r>
            <a:r>
              <a:rPr lang="en-GB" dirty="0" err="1"/>
              <a:t>er</a:t>
            </a:r>
            <a:r>
              <a:rPr lang="en-GB" dirty="0"/>
              <a:t>) + energy consuming</a:t>
            </a:r>
          </a:p>
          <a:p>
            <a:r>
              <a:rPr lang="en-GB" dirty="0"/>
              <a:t>Design decision for 4.0 – no SSP at the time</a:t>
            </a:r>
          </a:p>
          <a:p>
            <a:pPr lvl="1"/>
            <a:r>
              <a:rPr lang="en-GB" dirty="0"/>
              <a:t>BT 4.0 LE/Smart pairing is symmetric-cryptography based</a:t>
            </a:r>
          </a:p>
          <a:p>
            <a:pPr lvl="1"/>
            <a:r>
              <a:rPr lang="en-GB" dirty="0"/>
              <a:t>Passive eavesdropping + delayed key compromise possible</a:t>
            </a:r>
          </a:p>
          <a:p>
            <a:r>
              <a:rPr lang="en-GB" dirty="0"/>
              <a:t>BT LE pairing with ECDH keys added in BT 4.2 	</a:t>
            </a:r>
          </a:p>
          <a:p>
            <a:pPr lvl="1"/>
            <a:r>
              <a:rPr lang="en-GB" dirty="0"/>
              <a:t>Authenticated ECDH exchange of link key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– Tracking privacy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BT device has </a:t>
            </a:r>
            <a:r>
              <a:rPr lang="cs-CZ" sz="2800" dirty="0" err="1"/>
              <a:t>unique</a:t>
            </a:r>
            <a:r>
              <a:rPr lang="cs-CZ" sz="2800" dirty="0"/>
              <a:t> 48-bit </a:t>
            </a:r>
            <a:r>
              <a:rPr lang="cs-CZ" sz="2800" dirty="0" err="1"/>
              <a:t>device</a:t>
            </a:r>
            <a:r>
              <a:rPr lang="cs-CZ" sz="2800" dirty="0"/>
              <a:t> </a:t>
            </a:r>
            <a:r>
              <a:rPr lang="cs-CZ" sz="2800" dirty="0" err="1"/>
              <a:t>address</a:t>
            </a:r>
            <a:endParaRPr lang="en-US" dirty="0"/>
          </a:p>
          <a:p>
            <a:pPr lvl="1"/>
            <a:r>
              <a:rPr lang="en-GB" dirty="0"/>
              <a:t>BT </a:t>
            </a:r>
            <a:r>
              <a:rPr lang="cs-CZ" dirty="0"/>
              <a:t>1.0 </a:t>
            </a:r>
            <a:r>
              <a:rPr lang="en-US" dirty="0"/>
              <a:t>required mandatory transmission, later dropped</a:t>
            </a:r>
          </a:p>
          <a:p>
            <a:r>
              <a:rPr lang="en-US" dirty="0"/>
              <a:t>Discoverable / non-discoverable mode</a:t>
            </a:r>
          </a:p>
          <a:p>
            <a:pPr lvl="1"/>
            <a:r>
              <a:rPr lang="en-US" dirty="0"/>
              <a:t>Once discoverable, device’s address is trackable</a:t>
            </a:r>
          </a:p>
          <a:p>
            <a:pPr lvl="1"/>
            <a:r>
              <a:rPr lang="en-US" dirty="0"/>
              <a:t>Address space (48b, manufacturer) can be brute-forced</a:t>
            </a:r>
          </a:p>
          <a:p>
            <a:r>
              <a:rPr lang="en-US" dirty="0"/>
              <a:t>BT 4.0 (BT LE) allows for private device address</a:t>
            </a:r>
          </a:p>
          <a:p>
            <a:pPr lvl="1"/>
            <a:r>
              <a:rPr lang="en-US" dirty="0"/>
              <a:t>Public device address (used in key establishment) broadcasted only in encrypted form</a:t>
            </a:r>
          </a:p>
          <a:p>
            <a:pPr lvl="1"/>
            <a:r>
              <a:rPr lang="en-US" dirty="0"/>
              <a:t>Eavesdropper cannot track target device based on MAC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security 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BlueSpam</a:t>
            </a:r>
            <a:r>
              <a:rPr lang="cs-CZ" dirty="0"/>
              <a:t> </a:t>
            </a:r>
            <a:r>
              <a:rPr lang="en-US" dirty="0"/>
              <a:t>- sends file via OBEX to active devices</a:t>
            </a:r>
          </a:p>
          <a:p>
            <a:r>
              <a:rPr lang="cs-CZ" dirty="0" err="1"/>
              <a:t>BlueHell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http://sourceforge.net/projects/bluehell/</a:t>
            </a:r>
            <a:endParaRPr lang="en-US" dirty="0"/>
          </a:p>
          <a:p>
            <a:r>
              <a:rPr lang="en-US" dirty="0" err="1"/>
              <a:t>Bluelog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http://tools.kali.org/wireless-attacks/bluelog</a:t>
            </a:r>
            <a:endParaRPr lang="en-US" dirty="0"/>
          </a:p>
          <a:p>
            <a:pPr lvl="1"/>
            <a:r>
              <a:rPr lang="en-US" dirty="0"/>
              <a:t>Discover and log discoverable devices</a:t>
            </a:r>
          </a:p>
          <a:p>
            <a:r>
              <a:rPr lang="en-US" dirty="0" err="1"/>
              <a:t>BlueMaho</a:t>
            </a:r>
            <a:r>
              <a:rPr lang="en-US" dirty="0"/>
              <a:t> </a:t>
            </a:r>
            <a:r>
              <a:rPr lang="cs-CZ" dirty="0">
                <a:hlinkClick r:id="rId4"/>
              </a:rPr>
              <a:t>https://wiki.thc.org/BlueMaho</a:t>
            </a:r>
            <a:endParaRPr lang="en-US" dirty="0"/>
          </a:p>
          <a:p>
            <a:pPr lvl="1"/>
            <a:r>
              <a:rPr lang="en-US" dirty="0"/>
              <a:t>Monitor devices, test known attacks</a:t>
            </a:r>
          </a:p>
          <a:p>
            <a:r>
              <a:rPr lang="en-US" dirty="0" err="1"/>
              <a:t>Bluepot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https://github.com/andrewmichaelsmith/bluepot/</a:t>
            </a:r>
            <a:endParaRPr lang="en-US" dirty="0"/>
          </a:p>
          <a:p>
            <a:pPr lvl="1"/>
            <a:r>
              <a:rPr lang="cs-CZ" dirty="0" err="1"/>
              <a:t>Bluetooth</a:t>
            </a:r>
            <a:r>
              <a:rPr lang="cs-CZ" dirty="0"/>
              <a:t> </a:t>
            </a:r>
            <a:r>
              <a:rPr lang="cs-CZ" dirty="0" err="1"/>
              <a:t>Honeypo</a:t>
            </a:r>
            <a:r>
              <a:rPr lang="en-US" dirty="0"/>
              <a:t>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987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Bluetooth – (moral)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One of early protocols intended for battery-powered “limited” devices (BT 1.x)</a:t>
            </a:r>
          </a:p>
          <a:p>
            <a:pPr lvl="1"/>
            <a:r>
              <a:rPr lang="en-GB" sz="2000" dirty="0"/>
              <a:t>Cell phones that time, wireless headsets…</a:t>
            </a:r>
          </a:p>
          <a:p>
            <a:pPr lvl="1"/>
            <a:r>
              <a:rPr lang="en-GB" sz="2000" dirty="0"/>
              <a:t>Vulnerabilities due to insecure defaults, proprietary crypto etc.</a:t>
            </a:r>
          </a:p>
          <a:p>
            <a:pPr lvl="1"/>
            <a:r>
              <a:rPr lang="en-GB" sz="2000" dirty="0"/>
              <a:t>Typical for the period of its introduction (recall also </a:t>
            </a:r>
            <a:r>
              <a:rPr lang="en-GB" sz="2000" dirty="0" err="1"/>
              <a:t>WiFi’s</a:t>
            </a:r>
            <a:r>
              <a:rPr lang="en-GB" sz="2000" dirty="0"/>
              <a:t> WEP…)</a:t>
            </a:r>
          </a:p>
          <a:p>
            <a:r>
              <a:rPr lang="en-GB" sz="2400" dirty="0"/>
              <a:t>More security features introduced (BT 2.x)</a:t>
            </a:r>
          </a:p>
          <a:p>
            <a:pPr lvl="1"/>
            <a:r>
              <a:rPr lang="en-GB" sz="2000" dirty="0"/>
              <a:t>But also usability, adoption and intellectual property dispute issues</a:t>
            </a:r>
          </a:p>
          <a:p>
            <a:r>
              <a:rPr lang="en-GB" sz="2400" dirty="0"/>
              <a:t>Cooperation with other technologies, speed (BT 3.x) </a:t>
            </a:r>
          </a:p>
          <a:p>
            <a:pPr lvl="1"/>
            <a:r>
              <a:rPr lang="en-GB" sz="2000" dirty="0"/>
              <a:t>Initial exchange and configuration, then faster </a:t>
            </a:r>
            <a:r>
              <a:rPr lang="en-GB" sz="2000" dirty="0" err="1"/>
              <a:t>WiFi</a:t>
            </a:r>
            <a:r>
              <a:rPr lang="en-GB" sz="2000" dirty="0"/>
              <a:t> transmissions</a:t>
            </a:r>
          </a:p>
          <a:p>
            <a:r>
              <a:rPr lang="en-GB" sz="2400" dirty="0"/>
              <a:t>Added focus on extra low energy devices (BT 4.x)</a:t>
            </a:r>
          </a:p>
          <a:p>
            <a:pPr lvl="1"/>
            <a:r>
              <a:rPr lang="en-GB" sz="2000" dirty="0"/>
              <a:t>Secure by default, standardized crypto algorithms </a:t>
            </a:r>
          </a:p>
          <a:p>
            <a:pPr lvl="1"/>
            <a:r>
              <a:rPr lang="en-GB" sz="2000" dirty="0"/>
              <a:t>Renewed interest and support, wider adoption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0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NFC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Near Field Communication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445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Implementation of ad-hoc network based on Arduino with RF module </a:t>
            </a:r>
          </a:p>
          <a:p>
            <a:r>
              <a:rPr lang="en-US" sz="2400" dirty="0"/>
              <a:t>Larger “project” spanning over next three weeks</a:t>
            </a:r>
          </a:p>
          <a:p>
            <a:pPr lvl="1"/>
            <a:r>
              <a:rPr lang="en-US" sz="2000" dirty="0"/>
              <a:t>Labs &amp; Homework</a:t>
            </a:r>
          </a:p>
          <a:p>
            <a:r>
              <a:rPr lang="en-US" sz="2400" b="1" dirty="0"/>
              <a:t>Laboratory 9:</a:t>
            </a:r>
            <a:r>
              <a:rPr lang="en-US" sz="2400" dirty="0"/>
              <a:t> initial implementation of reliable packet transmissions and neighbor discovery, eavesdropping</a:t>
            </a:r>
          </a:p>
          <a:p>
            <a:r>
              <a:rPr lang="en-US" sz="2400" b="1" dirty="0"/>
              <a:t>Laboratory 10: </a:t>
            </a:r>
            <a:r>
              <a:rPr lang="en-US" sz="2400" dirty="0"/>
              <a:t>parsing routing info, actively manipulating routing information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Laboratory XX: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Pairwise and probabilistic key distribution and secure channel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Not this year, partially covered in previous two labs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6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Near Field Communication (NFC)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Low-power, low-bandwidth communication</a:t>
            </a:r>
          </a:p>
          <a:p>
            <a:pPr lvl="1"/>
            <a:r>
              <a:rPr lang="en-GB" dirty="0"/>
              <a:t>Initially for reader to tag communication</a:t>
            </a:r>
          </a:p>
          <a:p>
            <a:pPr lvl="1"/>
            <a:r>
              <a:rPr lang="en-GB" dirty="0"/>
              <a:t>Possibility for tag emulation by device (=&gt;device to device)</a:t>
            </a:r>
          </a:p>
          <a:p>
            <a:r>
              <a:rPr lang="en-GB" dirty="0"/>
              <a:t>Be aware of potential confusion of “NFC” term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As general term (short distance communication)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As NFC as specific implementation (NFC A, ISO18092)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standards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4098" name="Picture 2" descr="D:\Documents\Obrazky\NFC_Protocol_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0358"/>
            <a:ext cx="7685220" cy="48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3968" y="5807005"/>
            <a:ext cx="47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"NFC Protocol Stack" by Erik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Hubers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4.0 via Commons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8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goals of NFC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Physical presence proof</a:t>
            </a:r>
          </a:p>
          <a:p>
            <a:pPr lvl="1"/>
            <a:r>
              <a:rPr lang="en-GB" sz="2000" dirty="0"/>
              <a:t>Only short distance communication possible</a:t>
            </a:r>
          </a:p>
          <a:p>
            <a:pPr lvl="1"/>
            <a:r>
              <a:rPr lang="en-GB" sz="2000" dirty="0"/>
              <a:t>Locality of eavesdropping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Simplify key management for other protocols (OOB)</a:t>
            </a:r>
          </a:p>
          <a:p>
            <a:pPr lvl="1"/>
            <a:r>
              <a:rPr lang="en-GB" sz="2000" dirty="0"/>
              <a:t>Uses physical presence proof</a:t>
            </a:r>
          </a:p>
          <a:p>
            <a:pPr lvl="1"/>
            <a:r>
              <a:rPr lang="en-GB" sz="2000" dirty="0"/>
              <a:t>NFC </a:t>
            </a:r>
            <a:r>
              <a:rPr lang="en-GB" sz="2000" dirty="0">
                <a:sym typeface="Symbol" panose="05050102010706020507" pitchFamily="18" charset="2"/>
              </a:rPr>
              <a:t> initial key  BT SSP  BT/</a:t>
            </a:r>
            <a:r>
              <a:rPr lang="en-GB" sz="2000" dirty="0" err="1">
                <a:sym typeface="Symbol" panose="05050102010706020507" pitchFamily="18" charset="2"/>
              </a:rPr>
              <a:t>WiFi</a:t>
            </a:r>
            <a:r>
              <a:rPr lang="en-GB" sz="2000" dirty="0">
                <a:sym typeface="Symbol" panose="05050102010706020507" pitchFamily="18" charset="2"/>
              </a:rPr>
              <a:t> transmission</a:t>
            </a:r>
          </a:p>
          <a:p>
            <a:pPr lvl="1"/>
            <a:r>
              <a:rPr lang="en-GB" sz="2000" dirty="0"/>
              <a:t>NFC </a:t>
            </a:r>
            <a:r>
              <a:rPr lang="en-GB" sz="2000" dirty="0">
                <a:sym typeface="Symbol" panose="05050102010706020507" pitchFamily="18" charset="2"/>
              </a:rPr>
              <a:t> IP, MAC, key  </a:t>
            </a:r>
            <a:r>
              <a:rPr lang="en-GB" sz="2000" dirty="0" err="1">
                <a:sym typeface="Symbol" panose="05050102010706020507" pitchFamily="18" charset="2"/>
              </a:rPr>
              <a:t>WiFi</a:t>
            </a:r>
            <a:r>
              <a:rPr lang="en-GB" sz="2000" dirty="0">
                <a:sym typeface="Symbol" panose="05050102010706020507" pitchFamily="18" charset="2"/>
              </a:rPr>
              <a:t>-Direct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Utilize secure hardware via NFC reader</a:t>
            </a:r>
          </a:p>
          <a:p>
            <a:pPr lvl="1"/>
            <a:r>
              <a:rPr lang="en-GB" sz="2000" dirty="0"/>
              <a:t>Physical tag, token, cryptographic smart card…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ym typeface="Symbol" panose="05050102010706020507" pitchFamily="18" charset="2"/>
              </a:rPr>
              <a:t>Turn mobile phone into security token</a:t>
            </a:r>
          </a:p>
          <a:p>
            <a:pPr lvl="1"/>
            <a:r>
              <a:rPr lang="en-GB" sz="2000" dirty="0">
                <a:sym typeface="Symbol" panose="05050102010706020507" pitchFamily="18" charset="2"/>
              </a:rPr>
              <a:t>Card emulation</a:t>
            </a:r>
            <a:endParaRPr lang="en-GB" sz="2000" dirty="0"/>
          </a:p>
          <a:p>
            <a:pPr lvl="1"/>
            <a:endParaRPr lang="en-GB" sz="2000" dirty="0">
              <a:sym typeface="Symbol" panose="05050102010706020507" pitchFamily="18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63675"/>
            <a:ext cx="2117253" cy="21172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communication modes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Reader</a:t>
            </a:r>
            <a:r>
              <a:rPr lang="cs-CZ" dirty="0"/>
              <a:t>/</a:t>
            </a:r>
            <a:r>
              <a:rPr lang="cs-CZ" dirty="0" err="1"/>
              <a:t>writer</a:t>
            </a:r>
            <a:r>
              <a:rPr lang="cs-CZ" dirty="0"/>
              <a:t> mode</a:t>
            </a:r>
            <a:endParaRPr lang="en-US" dirty="0"/>
          </a:p>
          <a:p>
            <a:pPr lvl="1"/>
            <a:r>
              <a:rPr lang="en-US" dirty="0"/>
              <a:t>Read (and/or write) NFC tags and stickers</a:t>
            </a:r>
          </a:p>
          <a:p>
            <a:pPr lvl="1"/>
            <a:r>
              <a:rPr lang="en-US" dirty="0"/>
              <a:t>No security except physical presence bounding</a:t>
            </a:r>
          </a:p>
          <a:p>
            <a:pPr lvl="1"/>
            <a:r>
              <a:rPr lang="en-US" dirty="0"/>
              <a:t>Usually only tag’s/sticker’s ID transmitted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P2P mode</a:t>
            </a:r>
          </a:p>
          <a:p>
            <a:pPr lvl="1"/>
            <a:r>
              <a:rPr lang="en-US" dirty="0"/>
              <a:t>exchange data with other NFC peer</a:t>
            </a:r>
          </a:p>
          <a:p>
            <a:pPr lvl="1"/>
            <a:r>
              <a:rPr lang="en-US" dirty="0"/>
              <a:t>used by Android Beam between two NFC-enabled phones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Card emulation</a:t>
            </a:r>
          </a:p>
          <a:p>
            <a:pPr lvl="1"/>
            <a:r>
              <a:rPr lang="en-US" dirty="0"/>
              <a:t>NFC device emulates tag/cryptographic smart card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mode: Card emulation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NFC device emulates tag/cryptographic smart card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Card</a:t>
            </a:r>
            <a:r>
              <a:rPr lang="cs-CZ" sz="2400" dirty="0"/>
              <a:t> </a:t>
            </a:r>
            <a:r>
              <a:rPr lang="cs-CZ" sz="2400" dirty="0" err="1"/>
              <a:t>emulation</a:t>
            </a:r>
            <a:r>
              <a:rPr lang="cs-CZ" sz="2400" dirty="0"/>
              <a:t> mode</a:t>
            </a:r>
            <a:r>
              <a:rPr lang="en-US" sz="2400" dirty="0"/>
              <a:t>	</a:t>
            </a:r>
          </a:p>
          <a:p>
            <a:pPr lvl="1"/>
            <a:r>
              <a:rPr lang="en-US" sz="2000" dirty="0"/>
              <a:t>NFC device acts as NFC card</a:t>
            </a:r>
          </a:p>
          <a:p>
            <a:pPr lvl="1"/>
            <a:r>
              <a:rPr lang="en-US" sz="2000" dirty="0"/>
              <a:t>Emulated by separate chip in device – secure element</a:t>
            </a:r>
          </a:p>
          <a:p>
            <a:pPr lvl="2"/>
            <a:r>
              <a:rPr lang="en-US" sz="2000" dirty="0"/>
              <a:t>Commands are relayed to real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cs-CZ" sz="2400" dirty="0" err="1"/>
              <a:t>ost-based</a:t>
            </a:r>
            <a:r>
              <a:rPr lang="cs-CZ" sz="2400" dirty="0"/>
              <a:t> </a:t>
            </a:r>
            <a:r>
              <a:rPr lang="cs-CZ" sz="2400" dirty="0" err="1"/>
              <a:t>card</a:t>
            </a:r>
            <a:r>
              <a:rPr lang="cs-CZ" sz="2400" dirty="0"/>
              <a:t> </a:t>
            </a:r>
            <a:r>
              <a:rPr lang="cs-CZ" sz="2400" dirty="0" err="1"/>
              <a:t>emulation</a:t>
            </a:r>
            <a:endParaRPr lang="en-US" sz="2400" dirty="0"/>
          </a:p>
          <a:p>
            <a:pPr lvl="1"/>
            <a:r>
              <a:rPr lang="en-US" sz="2000" dirty="0"/>
              <a:t>Emulation without physical secure element</a:t>
            </a:r>
          </a:p>
          <a:p>
            <a:pPr lvl="1"/>
            <a:r>
              <a:rPr lang="en-US" sz="2000" dirty="0"/>
              <a:t>Phone provides functionality of smart card</a:t>
            </a:r>
          </a:p>
          <a:p>
            <a:pPr lvl="2"/>
            <a:r>
              <a:rPr lang="en-US" sz="2000" dirty="0"/>
              <a:t>Software “smart card”</a:t>
            </a:r>
          </a:p>
          <a:p>
            <a:pPr lvl="1"/>
            <a:r>
              <a:rPr lang="en-US" sz="2000" dirty="0"/>
              <a:t>Apple Pay, Android Pay… </a:t>
            </a:r>
          </a:p>
          <a:p>
            <a:pPr lvl="1"/>
            <a:endParaRPr lang="en-US" sz="2000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6674"/>
          <a:stretch/>
        </p:blipFill>
        <p:spPr>
          <a:xfrm>
            <a:off x="6156176" y="3417926"/>
            <a:ext cx="2952329" cy="31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77" y="4448969"/>
            <a:ext cx="3025806" cy="21232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as bootstrapping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Out</a:t>
            </a:r>
            <a:r>
              <a:rPr lang="cs-CZ" dirty="0"/>
              <a:t> </a:t>
            </a:r>
            <a:r>
              <a:rPr lang="en-GB" dirty="0"/>
              <a:t>O</a:t>
            </a:r>
            <a:r>
              <a:rPr lang="cs-CZ" dirty="0"/>
              <a:t>f </a:t>
            </a:r>
            <a:r>
              <a:rPr lang="en-GB" dirty="0"/>
              <a:t>B</a:t>
            </a:r>
            <a:r>
              <a:rPr lang="cs-CZ" dirty="0"/>
              <a:t>and </a:t>
            </a:r>
            <a:r>
              <a:rPr lang="en-GB" dirty="0"/>
              <a:t>(OOB) </a:t>
            </a:r>
            <a:r>
              <a:rPr lang="en-US" dirty="0"/>
              <a:t>exchange of initial secrets</a:t>
            </a:r>
          </a:p>
          <a:p>
            <a:pPr lvl="1"/>
            <a:r>
              <a:rPr lang="en-US" dirty="0"/>
              <a:t>Utilizes “physical” presence property of NFC</a:t>
            </a:r>
          </a:p>
          <a:p>
            <a:pPr lvl="1"/>
            <a:r>
              <a:rPr lang="en-US" dirty="0"/>
              <a:t>Simplifies initial key exchange </a:t>
            </a:r>
          </a:p>
          <a:p>
            <a:pPr lvl="2"/>
            <a:r>
              <a:rPr lang="en-US" dirty="0"/>
              <a:t>dependency on difficulty of eavesdropping/</a:t>
            </a:r>
            <a:r>
              <a:rPr lang="en-US" dirty="0" err="1"/>
              <a:t>MitM</a:t>
            </a:r>
            <a:endParaRPr lang="en-US" dirty="0"/>
          </a:p>
          <a:p>
            <a:r>
              <a:rPr lang="en-US" dirty="0"/>
              <a:t>Android Beam</a:t>
            </a:r>
          </a:p>
          <a:p>
            <a:pPr lvl="1"/>
            <a:r>
              <a:rPr lang="en-US" dirty="0"/>
              <a:t>Uses NFC to exchange 6-digits passcode for Bluetooth</a:t>
            </a:r>
          </a:p>
          <a:p>
            <a:r>
              <a:rPr lang="en-US" dirty="0"/>
              <a:t>Samsung S-Beam</a:t>
            </a:r>
          </a:p>
          <a:p>
            <a:pPr lvl="1"/>
            <a:r>
              <a:rPr lang="en-US" dirty="0"/>
              <a:t>IP,MAC via NFC for </a:t>
            </a:r>
            <a:r>
              <a:rPr lang="en-US" dirty="0" err="1"/>
              <a:t>WiFi</a:t>
            </a:r>
            <a:r>
              <a:rPr lang="en-US" dirty="0"/>
              <a:t>-Direct</a:t>
            </a:r>
          </a:p>
          <a:p>
            <a:r>
              <a:rPr lang="en-US" dirty="0"/>
              <a:t>…	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Obrazky\nfc_sec0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3" b="5863"/>
          <a:stretch/>
        </p:blipFill>
        <p:spPr bwMode="auto">
          <a:xfrm>
            <a:off x="7164288" y="515838"/>
            <a:ext cx="1951931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security (NFC-SEC, </a:t>
            </a:r>
            <a:r>
              <a:rPr lang="cs-CZ" dirty="0"/>
              <a:t>NFC-SEC-01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GB" sz="2400" dirty="0"/>
              <a:t>“</a:t>
            </a:r>
            <a:r>
              <a:rPr lang="cs-CZ" sz="2400" dirty="0" err="1"/>
              <a:t>Shared</a:t>
            </a:r>
            <a:r>
              <a:rPr lang="cs-CZ" sz="2400" dirty="0"/>
              <a:t> </a:t>
            </a:r>
            <a:r>
              <a:rPr lang="cs-CZ" sz="2400" dirty="0" err="1"/>
              <a:t>Secret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en-GB" sz="2400" dirty="0"/>
              <a:t>”</a:t>
            </a:r>
            <a:r>
              <a:rPr lang="cs-CZ" sz="2400" dirty="0"/>
              <a:t> (SSE)</a:t>
            </a:r>
            <a:endParaRPr lang="en-US" sz="2400" dirty="0"/>
          </a:p>
          <a:p>
            <a:pPr lvl="1"/>
            <a:r>
              <a:rPr lang="en-US" sz="2000" dirty="0"/>
              <a:t>Results in confirmed shared key between devices</a:t>
            </a:r>
          </a:p>
          <a:p>
            <a:pPr lvl="1"/>
            <a:r>
              <a:rPr lang="en-US" sz="2000" dirty="0"/>
              <a:t>Based on Elliptic Curve </a:t>
            </a:r>
            <a:r>
              <a:rPr lang="en-US" sz="2000" dirty="0" err="1"/>
              <a:t>Diffie</a:t>
            </a:r>
            <a:r>
              <a:rPr lang="en-US" sz="2000" dirty="0"/>
              <a:t>-Hellman key exchange scheme (ECDH-192b)</a:t>
            </a:r>
          </a:p>
          <a:p>
            <a:pPr lvl="1"/>
            <a:r>
              <a:rPr lang="en-US" sz="2000" dirty="0"/>
              <a:t>Not authenticated (</a:t>
            </a:r>
            <a:r>
              <a:rPr lang="en-US" sz="2000" dirty="0" err="1"/>
              <a:t>MiTM</a:t>
            </a:r>
            <a:r>
              <a:rPr lang="en-US" sz="2000" dirty="0"/>
              <a:t> possible, but physical location)</a:t>
            </a:r>
          </a:p>
          <a:p>
            <a:r>
              <a:rPr lang="it-IT" sz="2400" dirty="0"/>
              <a:t>"Secure Channel Service" (SCH)</a:t>
            </a:r>
          </a:p>
          <a:p>
            <a:pPr lvl="1"/>
            <a:r>
              <a:rPr lang="en-US" sz="2000" dirty="0"/>
              <a:t>Results in link key for secure channel derived from SSE</a:t>
            </a:r>
          </a:p>
          <a:p>
            <a:pPr lvl="1"/>
            <a:r>
              <a:rPr lang="en-US" sz="2000" dirty="0"/>
              <a:t>Uses AES and AES-CRT for key derivation, encryption, integrity</a:t>
            </a:r>
          </a:p>
          <a:p>
            <a:r>
              <a:rPr lang="en-US" sz="2400" dirty="0"/>
              <a:t>Application-level security possible</a:t>
            </a:r>
          </a:p>
          <a:p>
            <a:pPr lvl="1"/>
            <a:r>
              <a:rPr lang="en-US" sz="2000" dirty="0"/>
              <a:t>Use NFC to exchange keys for Bluetooth/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r>
              <a:rPr lang="en-US" sz="2000" dirty="0"/>
              <a:t>Implement custom protocol between devices (if needed)</a:t>
            </a:r>
          </a:p>
          <a:p>
            <a:r>
              <a:rPr lang="en-US" sz="1800" dirty="0">
                <a:hlinkClick r:id="rId4"/>
              </a:rPr>
              <a:t>http://www.ecma-international.org/publications/files/ECMA-ST/ECMA-386.pdf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http://www.ecma-international.org/publications/files/ECMA-ST/ECMA-385.pdf</a:t>
            </a:r>
            <a:endParaRPr lang="en-US" sz="1800" dirty="0"/>
          </a:p>
          <a:p>
            <a:endParaRPr lang="en-US" sz="1800" dirty="0"/>
          </a:p>
          <a:p>
            <a:pPr lvl="1"/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NFC stack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emulation of one side </a:t>
            </a:r>
          </a:p>
          <a:p>
            <a:pPr lvl="1"/>
            <a:r>
              <a:rPr lang="en-US" dirty="0"/>
              <a:t>Card emulation mode</a:t>
            </a:r>
          </a:p>
          <a:p>
            <a:r>
              <a:rPr lang="en-US" dirty="0"/>
              <a:t>MITM between reader and card (proxy)</a:t>
            </a:r>
          </a:p>
          <a:p>
            <a:pPr lvl="1"/>
            <a:r>
              <a:rPr lang="en-US" dirty="0"/>
              <a:t>Data modified in transport</a:t>
            </a:r>
          </a:p>
          <a:p>
            <a:pPr lvl="1"/>
            <a:r>
              <a:rPr lang="en-US" dirty="0"/>
              <a:t>No need to implement NFC stack fully</a:t>
            </a:r>
          </a:p>
          <a:p>
            <a:r>
              <a:rPr lang="en-US" dirty="0"/>
              <a:t>Compromise of NFC stack allows for BT open</a:t>
            </a:r>
          </a:p>
          <a:p>
            <a:pPr lvl="1"/>
            <a:r>
              <a:rPr lang="en-US" dirty="0"/>
              <a:t>Android, </a:t>
            </a:r>
            <a:r>
              <a:rPr lang="cs-CZ" dirty="0"/>
              <a:t>BLUETOOTH_ADMIN</a:t>
            </a:r>
            <a:endParaRPr lang="en-US" dirty="0"/>
          </a:p>
          <a:p>
            <a:r>
              <a:rPr lang="en-US" dirty="0"/>
              <a:t>R. Miller, Exploring the NFC Attack Surface (2012) </a:t>
            </a:r>
          </a:p>
          <a:p>
            <a:pPr lvl="1"/>
            <a:r>
              <a:rPr lang="cs-CZ" dirty="0">
                <a:hlinkClick r:id="rId2"/>
              </a:rPr>
              <a:t>http://media.blackhat.com/bh-us-12/Briefings/C_Miller/BH_US_12_Miller_NFC_attack_surface_WP.pdf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327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NFC vs. Bluetooth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r>
              <a:rPr lang="en-US" dirty="0"/>
              <a:t>NFC consumes significantly less energy </a:t>
            </a:r>
          </a:p>
          <a:p>
            <a:r>
              <a:rPr lang="en-US" dirty="0"/>
              <a:t>NFC has significantly shorter maximum distance</a:t>
            </a:r>
          </a:p>
          <a:p>
            <a:pPr lvl="1"/>
            <a:r>
              <a:rPr lang="en-US" dirty="0" err="1"/>
              <a:t>Active</a:t>
            </a:r>
            <a:r>
              <a:rPr lang="en-US" dirty="0" err="1">
                <a:sym typeface="Symbol" panose="05050102010706020507" pitchFamily="18" charset="2"/>
              </a:rPr>
              <a:t></a:t>
            </a:r>
            <a:r>
              <a:rPr lang="en-US" dirty="0" err="1"/>
              <a:t>passive</a:t>
            </a:r>
            <a:r>
              <a:rPr lang="en-US" dirty="0"/>
              <a:t> mode, advantage of physical bounding</a:t>
            </a:r>
          </a:p>
          <a:p>
            <a:r>
              <a:rPr lang="en-US" dirty="0"/>
              <a:t>NFC is compatible with existing standards/devices</a:t>
            </a:r>
          </a:p>
          <a:p>
            <a:pPr lvl="1"/>
            <a:r>
              <a:rPr lang="en-US" dirty="0"/>
              <a:t>Passive RFID</a:t>
            </a:r>
          </a:p>
          <a:p>
            <a:r>
              <a:rPr lang="en-US" dirty="0"/>
              <a:t>Bluetooth LE moved more towards energy-efficiency</a:t>
            </a:r>
          </a:p>
          <a:p>
            <a:pPr lvl="1"/>
            <a:r>
              <a:rPr lang="en-US" dirty="0"/>
              <a:t>But still only active-active mode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(</a:t>
            </a:r>
            <a:r>
              <a:rPr lang="cs-CZ" dirty="0"/>
              <a:t>IEEE 802.15.4</a:t>
            </a:r>
            <a:r>
              <a:rPr lang="en-US" dirty="0"/>
              <a:t>)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</a:t>
            </a:r>
            <a:r>
              <a:rPr lang="en-US" dirty="0"/>
              <a:t>Moving towards more networking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Personal Area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4082177" cy="23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9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prepare for labs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and install Arduino software in advance!</a:t>
            </a:r>
          </a:p>
          <a:p>
            <a:pPr lvl="1"/>
            <a:r>
              <a:rPr lang="en-GB" dirty="0">
                <a:hlinkClick r:id="rId2"/>
              </a:rPr>
              <a:t>https://www.arduino.cc/en/Main/Software</a:t>
            </a:r>
            <a:endParaRPr lang="en-GB" dirty="0"/>
          </a:p>
          <a:p>
            <a:r>
              <a:rPr lang="en-GB" dirty="0"/>
              <a:t>Read Arduino development guide (L. </a:t>
            </a:r>
            <a:r>
              <a:rPr lang="en-GB" dirty="0" err="1"/>
              <a:t>Nemec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Uploaded in IS, labs folder</a:t>
            </a:r>
          </a:p>
          <a:p>
            <a:r>
              <a:rPr lang="en-GB" dirty="0"/>
              <a:t>Collect </a:t>
            </a:r>
            <a:r>
              <a:rPr lang="en-GB" dirty="0" err="1"/>
              <a:t>JeeNodes</a:t>
            </a:r>
            <a:r>
              <a:rPr lang="en-GB" dirty="0"/>
              <a:t> today or during Wednesday labs</a:t>
            </a:r>
          </a:p>
          <a:p>
            <a:pPr lvl="1"/>
            <a:r>
              <a:rPr lang="en-GB" dirty="0"/>
              <a:t>Please don’t forget to sign the sheet!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46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–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Standardized as IEEE 802.15.4</a:t>
            </a:r>
          </a:p>
          <a:p>
            <a:pPr lvl="1"/>
            <a:r>
              <a:rPr lang="en-GB" dirty="0"/>
              <a:t>ZigBee Alliance maintains current version</a:t>
            </a:r>
          </a:p>
          <a:p>
            <a:pPr lvl="1"/>
            <a:r>
              <a:rPr lang="en-GB" dirty="0"/>
              <a:t>Niche between Bluetooth and </a:t>
            </a:r>
            <a:r>
              <a:rPr lang="en-GB" dirty="0" err="1"/>
              <a:t>WiFi</a:t>
            </a:r>
            <a:endParaRPr lang="en-US" dirty="0"/>
          </a:p>
          <a:p>
            <a:r>
              <a:rPr lang="en-GB" dirty="0"/>
              <a:t>Low cost, low power, mesh networking</a:t>
            </a:r>
          </a:p>
          <a:p>
            <a:pPr lvl="1"/>
            <a:r>
              <a:rPr lang="en-US" dirty="0"/>
              <a:t>Low power transmissions, smaller bitrate (</a:t>
            </a:r>
            <a:r>
              <a:rPr lang="cs-CZ" dirty="0"/>
              <a:t>250 </a:t>
            </a:r>
            <a:r>
              <a:rPr lang="cs-CZ" dirty="0" err="1"/>
              <a:t>kbit</a:t>
            </a:r>
            <a:r>
              <a:rPr lang="cs-CZ" dirty="0"/>
              <a:t>/s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10-100 meters (active-active communication mode)</a:t>
            </a:r>
          </a:p>
          <a:p>
            <a:pPr lvl="1"/>
            <a:r>
              <a:rPr lang="en-GB" dirty="0"/>
              <a:t>Focus on sensors and control automation</a:t>
            </a:r>
          </a:p>
          <a:p>
            <a:r>
              <a:rPr lang="en-US" dirty="0"/>
              <a:t>Various radio bands (2.4GHz), routing specifications</a:t>
            </a:r>
          </a:p>
          <a:p>
            <a:r>
              <a:rPr lang="en-US" dirty="0"/>
              <a:t>Supports </a:t>
            </a:r>
            <a:r>
              <a:rPr lang="en-US" i="1" dirty="0"/>
              <a:t>star</a:t>
            </a:r>
            <a:r>
              <a:rPr lang="en-US" dirty="0"/>
              <a:t>,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mesh</a:t>
            </a:r>
            <a:r>
              <a:rPr lang="en-US" dirty="0"/>
              <a:t> network topology</a:t>
            </a:r>
            <a:endParaRPr lang="cs-CZ" dirty="0"/>
          </a:p>
          <a:p>
            <a:pPr lvl="1"/>
            <a:r>
              <a:rPr lang="en-US" dirty="0"/>
              <a:t>E.g., wireless sensor networks, up to 65000 nodes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8763"/>
            <a:ext cx="3175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ZigBee</a:t>
            </a:r>
            <a:r>
              <a:rPr lang="cs-CZ" dirty="0"/>
              <a:t> </a:t>
            </a:r>
            <a:r>
              <a:rPr lang="cs-CZ" dirty="0" err="1"/>
              <a:t>Coordinator</a:t>
            </a:r>
            <a:r>
              <a:rPr lang="cs-CZ" dirty="0"/>
              <a:t> (ZC)</a:t>
            </a:r>
            <a:r>
              <a:rPr lang="en-GB" dirty="0"/>
              <a:t> / PAN coordinator</a:t>
            </a:r>
            <a:endParaRPr lang="en-US" dirty="0"/>
          </a:p>
          <a:p>
            <a:pPr lvl="1"/>
            <a:r>
              <a:rPr lang="en-US" dirty="0"/>
              <a:t>One coordinator per network</a:t>
            </a:r>
          </a:p>
          <a:p>
            <a:pPr lvl="1"/>
            <a:r>
              <a:rPr lang="en-US" dirty="0"/>
              <a:t>Responsible for establishment of network</a:t>
            </a:r>
          </a:p>
          <a:p>
            <a:pPr lvl="1"/>
            <a:r>
              <a:rPr lang="en-US" dirty="0"/>
              <a:t>Serve as repository for security keys</a:t>
            </a:r>
          </a:p>
          <a:p>
            <a:r>
              <a:rPr lang="cs-CZ" dirty="0" err="1"/>
              <a:t>ZigBee</a:t>
            </a:r>
            <a:r>
              <a:rPr lang="cs-CZ" dirty="0"/>
              <a:t> </a:t>
            </a:r>
            <a:r>
              <a:rPr lang="cs-CZ" dirty="0" err="1"/>
              <a:t>Router</a:t>
            </a:r>
            <a:r>
              <a:rPr lang="cs-CZ" dirty="0"/>
              <a:t> (ZR)</a:t>
            </a:r>
            <a:r>
              <a:rPr lang="en-GB" dirty="0"/>
              <a:t> / Coordinator</a:t>
            </a:r>
            <a:endParaRPr lang="en-US" dirty="0"/>
          </a:p>
          <a:p>
            <a:pPr lvl="1"/>
            <a:r>
              <a:rPr lang="en-US" dirty="0"/>
              <a:t>Pass data from one node to another (routing scheme)</a:t>
            </a:r>
          </a:p>
          <a:p>
            <a:pPr lvl="1"/>
            <a:r>
              <a:rPr lang="en-US" dirty="0"/>
              <a:t>Intermediate node in network</a:t>
            </a:r>
          </a:p>
          <a:p>
            <a:r>
              <a:rPr lang="cs-CZ" dirty="0" err="1"/>
              <a:t>ZigBee</a:t>
            </a:r>
            <a:r>
              <a:rPr lang="cs-CZ" dirty="0"/>
              <a:t> End </a:t>
            </a:r>
            <a:r>
              <a:rPr lang="cs-CZ" dirty="0" err="1"/>
              <a:t>Device</a:t>
            </a:r>
            <a:r>
              <a:rPr lang="cs-CZ" dirty="0"/>
              <a:t> (ZED)</a:t>
            </a:r>
            <a:r>
              <a:rPr lang="en-GB" dirty="0"/>
              <a:t> / Network device</a:t>
            </a:r>
            <a:endParaRPr lang="en-US" dirty="0"/>
          </a:p>
          <a:p>
            <a:pPr lvl="1"/>
            <a:r>
              <a:rPr lang="en-US" dirty="0"/>
              <a:t>Cheaper to produce, end (sensor) node</a:t>
            </a:r>
          </a:p>
          <a:p>
            <a:pPr lvl="1"/>
            <a:r>
              <a:rPr lang="en-US" dirty="0"/>
              <a:t>Cannot relay communication =&gt; can sleep =&gt; battery life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2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ZigBee network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7170" name="Picture 2" descr="D:\Documents\Obrazky\zigbee_jo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5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74248" y="6330806"/>
            <a:ext cx="571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https://docs.zigbee.org/zigbee-docs/dcn/09-5378.pdf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39952" y="2109185"/>
            <a:ext cx="4752528" cy="6394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4174307" y="2766310"/>
            <a:ext cx="4752528" cy="1238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4174307" y="4005064"/>
            <a:ext cx="4752528" cy="10893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4129459" y="5112054"/>
            <a:ext cx="4752528" cy="10893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ZigBee keys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Pre-installation of master keys</a:t>
            </a:r>
          </a:p>
          <a:p>
            <a:pPr lvl="1"/>
            <a:r>
              <a:rPr lang="en-US" dirty="0"/>
              <a:t>Network key (shared by all), Link key (between 2 devices)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Transport of link keys </a:t>
            </a:r>
          </a:p>
          <a:p>
            <a:pPr lvl="1"/>
            <a:r>
              <a:rPr lang="en-US" dirty="0"/>
              <a:t>Trust center (ZC) sends link key to both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Certificate-based key establishment</a:t>
            </a:r>
          </a:p>
          <a:p>
            <a:pPr lvl="1"/>
            <a:r>
              <a:rPr lang="en-US" dirty="0"/>
              <a:t>Trust center (ZC) facilitate establishment, no keys send between device and ZC</a:t>
            </a:r>
          </a:p>
          <a:p>
            <a:pPr lvl="1"/>
            <a:r>
              <a:rPr lang="en-GB" dirty="0"/>
              <a:t>Elliptic Curve MQV key agreement scheme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2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cryptography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based on symmetric cryptography</a:t>
            </a:r>
          </a:p>
          <a:p>
            <a:pPr lvl="1"/>
            <a:r>
              <a:rPr lang="en-US" dirty="0"/>
              <a:t>AES with 128b keys, master key, link key, network key(s) </a:t>
            </a:r>
          </a:p>
          <a:p>
            <a:pPr lvl="1"/>
            <a:r>
              <a:rPr lang="en-US" dirty="0"/>
              <a:t>Uses AES-CCM* mode for link layer encryption</a:t>
            </a:r>
          </a:p>
          <a:p>
            <a:pPr lvl="2"/>
            <a:r>
              <a:rPr lang="en-US" dirty="0"/>
              <a:t>encryption/integrity-only mode possible, MAC 4 bytes</a:t>
            </a:r>
          </a:p>
          <a:p>
            <a:r>
              <a:rPr lang="en-GB" dirty="0"/>
              <a:t>Certificate-based key establishment</a:t>
            </a:r>
          </a:p>
          <a:p>
            <a:pPr lvl="1"/>
            <a:r>
              <a:rPr lang="en-GB" dirty="0"/>
              <a:t>Elliptic Curve MQV key agreement scheme</a:t>
            </a:r>
          </a:p>
          <a:p>
            <a:pPr lvl="1"/>
            <a:r>
              <a:rPr lang="en-GB" dirty="0"/>
              <a:t>Requires certification authority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6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39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BT/NFC/ZigBee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dirty="0"/>
              <a:t>BT initially not for low-energy, but adapted (BT 4.x)</a:t>
            </a:r>
          </a:p>
          <a:p>
            <a:r>
              <a:rPr lang="en-US" dirty="0"/>
              <a:t>NFC uses active-passive mode (locality)</a:t>
            </a:r>
          </a:p>
          <a:p>
            <a:r>
              <a:rPr lang="en-US" dirty="0"/>
              <a:t>Pre-distributed keys vs. user interaction vs. locality</a:t>
            </a:r>
          </a:p>
          <a:p>
            <a:r>
              <a:rPr lang="en-US" dirty="0"/>
              <a:t>ZigBee towards mesh networks</a:t>
            </a:r>
          </a:p>
          <a:p>
            <a:r>
              <a:rPr lang="en-US" dirty="0"/>
              <a:t>Bluetooth LE also in direction of mesh networks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(Next lecture will focus more on WSNs)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0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Similarity between protocols (security)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eavesdropping</a:t>
            </a:r>
          </a:p>
          <a:p>
            <a:r>
              <a:rPr lang="en-US" dirty="0"/>
              <a:t>Usage of proprietary (weak) ciphers (at beginning)</a:t>
            </a:r>
          </a:p>
          <a:p>
            <a:r>
              <a:rPr lang="en-US" dirty="0"/>
              <a:t>Incorrect implementations of (complicated) standard</a:t>
            </a:r>
          </a:p>
          <a:p>
            <a:r>
              <a:rPr lang="en-US" dirty="0"/>
              <a:t>Reuse of key stream (“never” need 2</a:t>
            </a:r>
            <a:r>
              <a:rPr lang="en-US" baseline="30000" dirty="0"/>
              <a:t>20</a:t>
            </a:r>
            <a:r>
              <a:rPr lang="en-US" dirty="0"/>
              <a:t> packets?)</a:t>
            </a:r>
          </a:p>
          <a:p>
            <a:r>
              <a:rPr lang="en-US" dirty="0"/>
              <a:t>Problem of initial pairing (how to authenticate?)</a:t>
            </a:r>
          </a:p>
          <a:p>
            <a:r>
              <a:rPr lang="en-US" dirty="0"/>
              <a:t>Brute-forcing usable/memorable/short PINs</a:t>
            </a:r>
          </a:p>
          <a:p>
            <a:r>
              <a:rPr lang="en-US" dirty="0"/>
              <a:t>Problem of device tracking (unique device ID)</a:t>
            </a:r>
          </a:p>
          <a:p>
            <a:r>
              <a:rPr lang="en-US" dirty="0"/>
              <a:t>Security generally getting better over time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8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  <p:pic>
        <p:nvPicPr>
          <p:cNvPr id="2050" name="Picture 2" descr="D:\!!karty\DSC_249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96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6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area networks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8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design goals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(Not necessary all at the same time)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Energy efficiency</a:t>
            </a:r>
          </a:p>
          <a:p>
            <a:pPr lvl="1"/>
            <a:r>
              <a:rPr lang="en-GB" dirty="0"/>
              <a:t>Running long time only on batteries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 locality of communication (NFC)</a:t>
            </a:r>
          </a:p>
          <a:p>
            <a:pPr lvl="1"/>
            <a:r>
              <a:rPr lang="en-GB" dirty="0"/>
              <a:t>Imposing restrictions on attacker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Quick establishment of temporary connections</a:t>
            </a:r>
          </a:p>
          <a:p>
            <a:pPr lvl="1"/>
            <a:r>
              <a:rPr lang="en-GB" dirty="0"/>
              <a:t>Usable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Ad-hoc networking</a:t>
            </a:r>
          </a:p>
          <a:p>
            <a:pPr lvl="1"/>
            <a:r>
              <a:rPr lang="en-GB" dirty="0"/>
              <a:t>Temporary networks without pre-fixed structure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Personal Area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13624</TotalTime>
  <Words>4219</Words>
  <Application>Microsoft Office PowerPoint</Application>
  <PresentationFormat>Předvádění na obrazovce (4:3)</PresentationFormat>
  <Paragraphs>653</Paragraphs>
  <Slides>67</Slides>
  <Notes>13</Notes>
  <HiddenSlides>10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Calibri</vt:lpstr>
      <vt:lpstr>Symbol</vt:lpstr>
      <vt:lpstr>Wingdings</vt:lpstr>
      <vt:lpstr>Motiv systému Office</vt:lpstr>
      <vt:lpstr>PA197 Secure Network Design</vt:lpstr>
      <vt:lpstr>Overview</vt:lpstr>
      <vt:lpstr>Multi-lab project</vt:lpstr>
      <vt:lpstr>Wireless network devices </vt:lpstr>
      <vt:lpstr>Wireless network project</vt:lpstr>
      <vt:lpstr>What to prepare for labs</vt:lpstr>
      <vt:lpstr>Prezentace aplikace PowerPoint</vt:lpstr>
      <vt:lpstr>Personal area networks</vt:lpstr>
      <vt:lpstr>Main design goals</vt:lpstr>
      <vt:lpstr>Basic steps of communication</vt:lpstr>
      <vt:lpstr>Wireless medium - attacks</vt:lpstr>
      <vt:lpstr>Attack surface is large</vt:lpstr>
      <vt:lpstr>Wireless medium – basic properties</vt:lpstr>
      <vt:lpstr>Generic attacks: Eavesdropping</vt:lpstr>
      <vt:lpstr>Attack: record and compromise later</vt:lpstr>
      <vt:lpstr>(Perfect) forward secrecy protocols</vt:lpstr>
      <vt:lpstr>DH based on elliptic curves used (ECDH)</vt:lpstr>
      <vt:lpstr>Generic attacks: data corruption</vt:lpstr>
      <vt:lpstr>Generic attacks: Man-in-the-middle</vt:lpstr>
      <vt:lpstr>Example: Passive wired relay</vt:lpstr>
      <vt:lpstr>Example: ePassport simulator Proxmark III  (M. Korec) https://is.muni.cz/auth/th/396490/fi_b/ </vt:lpstr>
      <vt:lpstr>Distance bounding protocols</vt:lpstr>
      <vt:lpstr>Bluetooth</vt:lpstr>
      <vt:lpstr>Bluetooth – basic information</vt:lpstr>
      <vt:lpstr>Bluetooth - networking</vt:lpstr>
      <vt:lpstr>Bluetooth – piconets, scatternet </vt:lpstr>
      <vt:lpstr>Bluetooth vs. WiFi</vt:lpstr>
      <vt:lpstr>PA197 - PANs, Bluetooth struktury</vt:lpstr>
      <vt:lpstr>Bluetooth security</vt:lpstr>
      <vt:lpstr>Security requirements</vt:lpstr>
      <vt:lpstr>Bluetooth – versions, security features</vt:lpstr>
      <vt:lpstr>Bluetooth security modes</vt:lpstr>
      <vt:lpstr>Bluetooth – crypto algorithms used</vt:lpstr>
      <vt:lpstr>Bluetooth pairing</vt:lpstr>
      <vt:lpstr>BT Initial key  link key (E22 and E21)</vt:lpstr>
      <vt:lpstr>BT Pairing – Legacy pairing</vt:lpstr>
      <vt:lpstr>BT – authentication (E1)</vt:lpstr>
      <vt:lpstr>Bluetooth – E0 encryption</vt:lpstr>
      <vt:lpstr>Bluetooth attacks</vt:lpstr>
      <vt:lpstr>BT Pairing – Legacy pairing</vt:lpstr>
      <vt:lpstr>DH based on elliptic curves used (ECDH)</vt:lpstr>
      <vt:lpstr>BT Pairing – Secure Simple Pairing (SSP) </vt:lpstr>
      <vt:lpstr>SSP</vt:lpstr>
      <vt:lpstr>Bluetooth LE/Smart (BT 4.x) (2010)</vt:lpstr>
      <vt:lpstr>Bluetooth LE/Smart (BT 4.0) </vt:lpstr>
      <vt:lpstr>Bluetooth – Tracking privacy </vt:lpstr>
      <vt:lpstr>Bluetooth security tools</vt:lpstr>
      <vt:lpstr>Bluetooth – (moral) summary</vt:lpstr>
      <vt:lpstr>NFC</vt:lpstr>
      <vt:lpstr>Near Field Communication (NFC)</vt:lpstr>
      <vt:lpstr>NFC standards</vt:lpstr>
      <vt:lpstr>Security goals of NFC</vt:lpstr>
      <vt:lpstr>NFC communication modes</vt:lpstr>
      <vt:lpstr>NFC mode: Card emulation</vt:lpstr>
      <vt:lpstr>NFC as bootstrapping technology</vt:lpstr>
      <vt:lpstr>NFC security (NFC-SEC, NFC-SEC-01)</vt:lpstr>
      <vt:lpstr>Fuzzing NFC stack</vt:lpstr>
      <vt:lpstr>NFC vs. Bluetooth</vt:lpstr>
      <vt:lpstr>ZigBee (IEEE 802.15.4)</vt:lpstr>
      <vt:lpstr>ZigBee – characteristics</vt:lpstr>
      <vt:lpstr>ZigBee network</vt:lpstr>
      <vt:lpstr>Joining ZigBee network</vt:lpstr>
      <vt:lpstr>ZigBee keys</vt:lpstr>
      <vt:lpstr>ZigBee cryptography</vt:lpstr>
      <vt:lpstr>Summary</vt:lpstr>
      <vt:lpstr>Comparison: BT/NFC/ZigBee</vt:lpstr>
      <vt:lpstr>Similarity between protocols (security)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4724</cp:revision>
  <cp:lastPrinted>2016-04-29T18:30:56Z</cp:lastPrinted>
  <dcterms:created xsi:type="dcterms:W3CDTF">2012-06-27T07:21:19Z</dcterms:created>
  <dcterms:modified xsi:type="dcterms:W3CDTF">2019-04-02T10:07:45Z</dcterms:modified>
</cp:coreProperties>
</file>