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12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12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12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12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F89CA776-4616-4CF7-AEB2-8CE33305B0D8}" type="slidenum"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/>
          </p:cNvSpPr>
          <p:nvPr>
            <p:ph type="body"/>
          </p:nvPr>
        </p:nvSpPr>
        <p:spPr>
          <a:xfrm>
            <a:off x="709560" y="4861440"/>
            <a:ext cx="5679720" cy="4605840"/>
          </a:xfrm>
          <a:prstGeom prst="rect">
            <a:avLst/>
          </a:prstGeom>
        </p:spPr>
        <p:txBody>
          <a:bodyPr lIns="95400" tIns="47880" rIns="95400" bIns="47880">
            <a:normAutofit/>
          </a:bodyPr>
          <a:lstStyle/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0" y="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tIns="47880" rIns="95400" bIns="47880"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1" name="TextShape 3"/>
          <p:cNvSpPr txBox="1"/>
          <p:nvPr/>
        </p:nvSpPr>
        <p:spPr>
          <a:xfrm>
            <a:off x="0" y="972108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tIns="47880" rIns="95400" bIns="47880" anchor="b"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2" name="TextShape 4"/>
          <p:cNvSpPr txBox="1"/>
          <p:nvPr/>
        </p:nvSpPr>
        <p:spPr>
          <a:xfrm>
            <a:off x="4020480" y="9721080"/>
            <a:ext cx="3076920" cy="511560"/>
          </a:xfrm>
          <a:prstGeom prst="rect">
            <a:avLst/>
          </a:prstGeom>
          <a:noFill/>
          <a:ln>
            <a:noFill/>
          </a:ln>
        </p:spPr>
        <p:txBody>
          <a:bodyPr lIns="95400" tIns="47880" rIns="95400" bIns="47880" anchor="b"/>
          <a:lstStyle/>
          <a:p>
            <a:pPr algn="r">
              <a:lnSpc>
                <a:spcPct val="100000"/>
              </a:lnSpc>
            </a:pPr>
            <a:fld id="{9454AECB-6560-467B-8331-B3A99631CA9A}" type="slidenum">
              <a:rPr lang="cs-CZ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cs-CZ" sz="1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8572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6816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6816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8572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50328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503280" y="908640"/>
            <a:ext cx="8229240" cy="3670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328572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606816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06816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body"/>
          </p:nvPr>
        </p:nvSpPr>
        <p:spPr>
          <a:xfrm>
            <a:off x="328572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body"/>
          </p:nvPr>
        </p:nvSpPr>
        <p:spPr>
          <a:xfrm>
            <a:off x="50328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503280" y="908640"/>
            <a:ext cx="8229240" cy="3670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328572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body"/>
          </p:nvPr>
        </p:nvSpPr>
        <p:spPr>
          <a:xfrm>
            <a:off x="6068160" y="18716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body"/>
          </p:nvPr>
        </p:nvSpPr>
        <p:spPr>
          <a:xfrm>
            <a:off x="606816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body"/>
          </p:nvPr>
        </p:nvSpPr>
        <p:spPr>
          <a:xfrm>
            <a:off x="328572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7"/>
          <p:cNvSpPr>
            <a:spLocks noGrp="1"/>
          </p:cNvSpPr>
          <p:nvPr>
            <p:ph type="body"/>
          </p:nvPr>
        </p:nvSpPr>
        <p:spPr>
          <a:xfrm>
            <a:off x="503280" y="4038840"/>
            <a:ext cx="26496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503280" y="908640"/>
            <a:ext cx="8229240" cy="3670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328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4149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720320" y="40388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720320" y="1871640"/>
            <a:ext cx="401580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503280" y="4038840"/>
            <a:ext cx="8229240" cy="1978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pic>
        <p:nvPicPr>
          <p:cNvPr id="5" name="Picture 2"/>
          <p:cNvPicPr/>
          <p:nvPr/>
        </p:nvPicPr>
        <p:blipFill>
          <a:blip r:embed="rId15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476640"/>
            <a:ext cx="5753520" cy="1872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5253840"/>
            <a:ext cx="5724000" cy="86364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cs-CZ" sz="1800" b="0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3280" y="908640"/>
            <a:ext cx="8229240" cy="79164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3280" y="1871640"/>
            <a:ext cx="8229240" cy="4149360"/>
          </a:xfrm>
          <a:prstGeom prst="rect">
            <a:avLst/>
          </a:prstGeom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</a:p>
          <a:p>
            <a:pPr marL="990720" lvl="2" indent="-27576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</a:p>
          <a:p>
            <a:pPr marL="1343160" lvl="3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</a:t>
            </a:r>
          </a:p>
          <a:p>
            <a:pPr marL="1704960" lvl="4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•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503280" y="6573960"/>
            <a:ext cx="396360" cy="283680"/>
          </a:xfrm>
          <a:prstGeom prst="rect">
            <a:avLst/>
          </a:prstGeom>
        </p:spPr>
        <p:txBody>
          <a:bodyPr lIns="0" tIns="0" rIns="0" bIns="45000" anchor="ctr"/>
          <a:lstStyle/>
          <a:p>
            <a:pPr>
              <a:lnSpc>
                <a:spcPct val="100000"/>
              </a:lnSpc>
            </a:pPr>
            <a:fld id="{F0D2CCE9-1807-455C-AF2F-41F37EFE3E4C}" type="slidenum">
              <a:rPr lang="cs-CZ" sz="15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cs-CZ" sz="1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899640" y="6572160"/>
            <a:ext cx="2895120" cy="28548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2"/>
          <p:cNvPicPr/>
          <p:nvPr/>
        </p:nvPicPr>
        <p:blipFill>
          <a:blip r:embed="rId14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9360">
            <a:noFill/>
          </a:ln>
        </p:spPr>
      </p:pic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4000" b="1" strike="noStrike" cap="all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styl.</a:t>
            </a:r>
            <a:endParaRPr lang="cs-CZ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22160" y="2637000"/>
            <a:ext cx="7772040" cy="1499760"/>
          </a:xfrm>
          <a:prstGeom prst="rect">
            <a:avLst/>
          </a:prstGeom>
        </p:spPr>
        <p:txBody>
          <a:bodyPr lIns="0" tIns="0" rIns="0" bIns="0" anchor="b"/>
          <a:lstStyle/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Kliknutím lze upravit styly předlohy textu.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/>
          </p:nvPr>
        </p:nvSpPr>
        <p:spPr>
          <a:xfrm>
            <a:off x="503280" y="6573960"/>
            <a:ext cx="396360" cy="283680"/>
          </a:xfrm>
          <a:prstGeom prst="rect">
            <a:avLst/>
          </a:prstGeom>
        </p:spPr>
        <p:txBody>
          <a:bodyPr lIns="0" tIns="0" rIns="0" bIns="45000" anchor="ctr"/>
          <a:lstStyle/>
          <a:p>
            <a:pPr>
              <a:lnSpc>
                <a:spcPct val="100000"/>
              </a:lnSpc>
            </a:pPr>
            <a:fld id="{DDC95D7B-1975-4B53-9E70-12E12A199AC5}" type="slidenum">
              <a:rPr lang="cs-CZ" sz="15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‹#›</a:t>
            </a:fld>
            <a:endParaRPr lang="cs-CZ" sz="1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899640" y="6572160"/>
            <a:ext cx="4032000" cy="285480"/>
          </a:xfrm>
          <a:prstGeom prst="rect">
            <a:avLst/>
          </a:prstGeom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kas.nemec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jeelabs.org/2011/06/10/rf12-broadcasts-and-acks/index.html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duino.cc/en/Main/Software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gskielian/Arduino-DataLogging/tree/master/PySerial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eelabs.org/pub/docs/jeelib/index.html" TargetMode="External"/><Relationship Id="rId2" Type="http://schemas.openxmlformats.org/officeDocument/2006/relationships/hyperlink" Target="https://github.com/jcw/jeelib/archive/master.zip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03280" y="476280"/>
            <a:ext cx="6444720" cy="1872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PA197 Secure network design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503280" y="3284640"/>
            <a:ext cx="8172720" cy="108072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>
            <a:norm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cs-CZ" sz="1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Basic wireless networking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TextShape 3"/>
          <p:cNvSpPr txBox="1"/>
          <p:nvPr/>
        </p:nvSpPr>
        <p:spPr>
          <a:xfrm>
            <a:off x="503280" y="5254560"/>
            <a:ext cx="6228720" cy="8632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cs-CZ" sz="1800" b="0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Lukáš Němec </a:t>
            </a:r>
            <a:r>
              <a:rPr lang="cs-CZ" sz="18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Lukas.nemec@mail.muni.cz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cs-CZ" sz="1800" b="0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Petr Švenda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r>
              <a:rPr lang="cs-CZ" sz="1800" b="0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Faculty of Informatics, Masaryk University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0" name="Picture 2"/>
          <p:cNvPicPr/>
          <p:nvPr/>
        </p:nvPicPr>
        <p:blipFill>
          <a:blip r:embed="rId4"/>
          <a:stretch/>
        </p:blipFill>
        <p:spPr>
          <a:xfrm>
            <a:off x="5148000" y="2828880"/>
            <a:ext cx="2857320" cy="2857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 packet structure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TextShape 2"/>
          <p:cNvSpPr txBox="1"/>
          <p:nvPr/>
        </p:nvSpPr>
        <p:spPr>
          <a:xfrm>
            <a:off x="503280" y="1871640"/>
            <a:ext cx="853272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 = CTL, D = DST, A = ACK, 5-bit node ID</a:t>
            </a:r>
          </a:p>
          <a:p>
            <a:pPr marL="628560" lvl="1" indent="-266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bit (ACK) – indicates if sender wants to get ACK back</a:t>
            </a:r>
          </a:p>
          <a:p>
            <a:pPr marL="628560" lvl="1" indent="-266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 bit (DST) – indicates if node ID bits specify destination or source node</a:t>
            </a:r>
          </a:p>
          <a:p>
            <a:pPr marL="628560" lvl="1" indent="-266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 bit (CTL) – 1 if packet is ACK (and A must be 0)</a:t>
            </a: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send packet only to node with nodeID </a:t>
            </a:r>
          </a:p>
          <a:p>
            <a:pPr marL="628560" lvl="1" indent="-266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rf12_sendNow</a:t>
            </a: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600" b="1" strike="noStrike" spc="-1">
                <a:solidFill>
                  <a:srgbClr val="215968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RF12_HDR_DST | nodeID</a:t>
            </a: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6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&amp;</a:t>
            </a:r>
            <a:r>
              <a:rPr lang="cs-CZ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data</a:t>
            </a: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 </a:t>
            </a:r>
            <a:r>
              <a:rPr lang="cs-CZ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dataLen</a:t>
            </a:r>
            <a:r>
              <a:rPr lang="cs-CZ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Warning: radio is always broadcast in nature, filtering only in driver!</a:t>
            </a: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lang="cs-CZ" sz="20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http://jeelabs.org/2011/06/09/rf12-packet-format-and-design/index.html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lang="cs-CZ" sz="20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http://jeelabs.org/2011/06/10/rf12-broadcasts-and-acks/index.html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61" name="Obrázek 4"/>
          <p:cNvPicPr/>
          <p:nvPr/>
        </p:nvPicPr>
        <p:blipFill>
          <a:blip r:embed="rId3"/>
          <a:stretch/>
        </p:blipFill>
        <p:spPr>
          <a:xfrm>
            <a:off x="395640" y="1556640"/>
            <a:ext cx="5582160" cy="1763640"/>
          </a:xfrm>
          <a:prstGeom prst="rect">
            <a:avLst/>
          </a:prstGeom>
          <a:ln>
            <a:noFill/>
          </a:ln>
        </p:spPr>
      </p:pic>
      <p:pic>
        <p:nvPicPr>
          <p:cNvPr id="162" name="Obrázek 5"/>
          <p:cNvPicPr/>
          <p:nvPr/>
        </p:nvPicPr>
        <p:blipFill>
          <a:blip r:embed="rId4"/>
          <a:stretch/>
        </p:blipFill>
        <p:spPr>
          <a:xfrm>
            <a:off x="3924000" y="620640"/>
            <a:ext cx="5219640" cy="1549800"/>
          </a:xfrm>
          <a:prstGeom prst="rect">
            <a:avLst/>
          </a:prstGeom>
          <a:ln>
            <a:noFill/>
          </a:ln>
        </p:spPr>
      </p:pic>
      <p:sp>
        <p:nvSpPr>
          <p:cNvPr id="163" name="CustomShape 4"/>
          <p:cNvSpPr/>
          <p:nvPr/>
        </p:nvSpPr>
        <p:spPr>
          <a:xfrm>
            <a:off x="5868000" y="559080"/>
            <a:ext cx="2520000" cy="456840"/>
          </a:xfrm>
          <a:prstGeom prst="rect">
            <a:avLst/>
          </a:prstGeom>
          <a:noFill/>
          <a:ln w="5076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5"/>
          <p:cNvSpPr/>
          <p:nvPr/>
        </p:nvSpPr>
        <p:spPr>
          <a:xfrm>
            <a:off x="6085440" y="2458800"/>
            <a:ext cx="2950560" cy="670320"/>
          </a:xfrm>
          <a:prstGeom prst="borderCallout2">
            <a:avLst>
              <a:gd name="adj1" fmla="val -10242"/>
              <a:gd name="adj2" fmla="val 35847"/>
              <a:gd name="adj3" fmla="val -66936"/>
              <a:gd name="adj4" fmla="val 35531"/>
              <a:gd name="adj5" fmla="val -204880"/>
              <a:gd name="adj6" fmla="val 35087"/>
            </a:avLst>
          </a:prstGeom>
          <a:solidFill>
            <a:srgbClr val="00FF00">
              <a:alpha val="37000"/>
            </a:srgbClr>
          </a:solidFill>
          <a:ln w="25560">
            <a:solidFill>
              <a:srgbClr val="00FF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Values set/visible via (rf12_send, rf12_recv)</a:t>
            </a:r>
          </a:p>
        </p:txBody>
      </p:sp>
      <p:sp>
        <p:nvSpPr>
          <p:cNvPr id="165" name="CustomShape 6"/>
          <p:cNvSpPr/>
          <p:nvPr/>
        </p:nvSpPr>
        <p:spPr>
          <a:xfrm>
            <a:off x="5873400" y="559080"/>
            <a:ext cx="3270240" cy="456840"/>
          </a:xfrm>
          <a:prstGeom prst="rect">
            <a:avLst/>
          </a:prstGeom>
          <a:noFill/>
          <a:ln w="50760">
            <a:solidFill>
              <a:srgbClr val="00B05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4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531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531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531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531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531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531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531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charRg st="531" end="5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69" name="CustomShape 4"/>
          <p:cNvSpPr/>
          <p:nvPr/>
        </p:nvSpPr>
        <p:spPr>
          <a:xfrm>
            <a:off x="130680" y="58680"/>
            <a:ext cx="5406840" cy="6453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7F7F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#include &lt;JeeLib.h&gt;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const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LED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=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9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counter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turn the on-board LED on or off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static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led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bool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pinMode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LED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OUTPUT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digitalWrite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LED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on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?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0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: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inverted logic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setup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this is node 1 in net group 100 on the 868 MHz band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rf12_initialize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RF12_868MHZ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100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loop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led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true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actual packet send: broadcast to all, current counter, 1 byte long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rf12_sendNow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0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&amp;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counter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rf12_sendWait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led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false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increment the counter (it'll wrap from 255 to 0)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++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counter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let one second pass before sending out another packet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delay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1000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5"/>
          <p:cNvSpPr/>
          <p:nvPr/>
        </p:nvSpPr>
        <p:spPr>
          <a:xfrm>
            <a:off x="3758400" y="84960"/>
            <a:ext cx="164412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800" b="1" strike="noStrike" spc="-1">
                <a:solidFill>
                  <a:srgbClr val="25406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test1.ino</a:t>
            </a:r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6"/>
          <p:cNvSpPr/>
          <p:nvPr/>
        </p:nvSpPr>
        <p:spPr>
          <a:xfrm>
            <a:off x="3348000" y="3069000"/>
            <a:ext cx="5688360" cy="575640"/>
          </a:xfrm>
          <a:prstGeom prst="borderCallout2">
            <a:avLst>
              <a:gd name="adj1" fmla="val 91024"/>
              <a:gd name="adj2" fmla="val -2407"/>
              <a:gd name="adj3" fmla="val 127495"/>
              <a:gd name="adj4" fmla="val -11000"/>
              <a:gd name="adj5" fmla="val 228230"/>
              <a:gd name="adj6" fmla="val -16004"/>
            </a:avLst>
          </a:prstGeom>
          <a:solidFill>
            <a:srgbClr val="00FF00">
              <a:alpha val="37000"/>
            </a:srgbClr>
          </a:solidFill>
          <a:ln w="25560">
            <a:solidFill>
              <a:srgbClr val="00FF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rf12_sendNow(RF12_HDR_DST | nodeID, …);</a:t>
            </a:r>
          </a:p>
          <a:p>
            <a:pPr algn="ctr">
              <a:lnSpc>
                <a:spcPct val="100000"/>
              </a:lnSpc>
            </a:pP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rf12_sendNow(RF12_HDR_DST | nodeID |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RF12_HDR_ACK|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…);</a:t>
            </a:r>
          </a:p>
          <a:p>
            <a:pPr algn="ctr"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7"/>
          <p:cNvSpPr/>
          <p:nvPr/>
        </p:nvSpPr>
        <p:spPr>
          <a:xfrm>
            <a:off x="1441440" y="5941440"/>
            <a:ext cx="8229240" cy="791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File</a:t>
            </a: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Examples</a:t>
            </a: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jeelib-master</a:t>
            </a: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DINJ </a:t>
            </a: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8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test1</a:t>
            </a:r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Basic beacon application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503280" y="1871640"/>
            <a:ext cx="846072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Select File</a:t>
            </a: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Examples</a:t>
            </a: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jeelib-master</a:t>
            </a: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DINJ</a:t>
            </a: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test1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Compile, upload 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Application sends packet with counter every second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change your node ID (1..31 possible)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rf12_initialize(</a:t>
            </a:r>
            <a:r>
              <a:rPr lang="cs-CZ" sz="23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RF12_868MHZ, 100);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31 is special ID for promiscuous mode (receives everything)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change your group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rf12_initialize(1, RF12_868MHZ, </a:t>
            </a:r>
            <a:r>
              <a:rPr lang="cs-CZ" sz="2300" b="0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100</a:t>
            </a: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);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will hear only messages within your group</a:t>
            </a: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Basic beacon application – send packet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503280" y="1871640"/>
            <a:ext cx="838872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rf12_sendNow(T, &amp;counter, 1);</a:t>
            </a: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D0D0D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 = 0 is broadcast</a:t>
            </a: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D0D0D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 = 1..31 concrete target node ID</a:t>
            </a: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D0D0D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sendNow takes pointer to data and its length (&amp;counter, 1B)</a:t>
            </a: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90720" lvl="2" indent="-275760">
              <a:lnSpc>
                <a:spcPct val="100000"/>
              </a:lnSpc>
              <a:spcBef>
                <a:spcPts val="459"/>
              </a:spcBef>
              <a:buClr>
                <a:srgbClr val="0D0D0D"/>
              </a:buClr>
              <a:buFont typeface="Arial"/>
              <a:buChar char="•"/>
            </a:pPr>
            <a:r>
              <a:rPr lang="cs-CZ" sz="23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Busy waiting until send can be done (free channel check)</a:t>
            </a: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rf12_sendWait(1);</a:t>
            </a: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D0D0D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Waits until a packet send is done </a:t>
            </a: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Maximum length of payload data </a:t>
            </a: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RF12_MAXDATA</a:t>
            </a:r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66 bytes, but don’t push it too close (unreliable)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Stay below 60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179" name="Obrázek 4"/>
          <p:cNvPicPr/>
          <p:nvPr/>
        </p:nvPicPr>
        <p:blipFill>
          <a:blip r:embed="rId2"/>
          <a:stretch/>
        </p:blipFill>
        <p:spPr>
          <a:xfrm>
            <a:off x="5787000" y="1700640"/>
            <a:ext cx="4364640" cy="12956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3" name="CustomShape 4"/>
          <p:cNvSpPr/>
          <p:nvPr/>
        </p:nvSpPr>
        <p:spPr>
          <a:xfrm>
            <a:off x="132840" y="47520"/>
            <a:ext cx="8969400" cy="6453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7F7F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#include &lt;Ports.h&gt;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7F7F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#include &lt;RF12.h&gt;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saveHdr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saveLen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[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RF12_MAXDATA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];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word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saveCrc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setup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Serial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.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begin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57600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Serial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.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println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7F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"\n[sniffer] 868 MHz group 100"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rf12_initialize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31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RF12_868MHZ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100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printPacket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saveHdr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saveLen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[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RF12_MAXDATA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]){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… nice print of packet via Serial port, see full code at IS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loop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if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rf12_recvDone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quickly save a copy of all volatile data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saveLen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=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rf12_len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saveCrc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=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rf12_crc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saveHdr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=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rf12_hdr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if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saveLen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&lt;=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sizeof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memcpy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const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*)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saveLen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 }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else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memset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0xff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sizeof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));}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rf12_recvDone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();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2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release lock on info for next reception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if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saveCrc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!=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0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Serial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.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print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7F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"CRC error #"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Serial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.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println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saveLen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DEC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else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printPacket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saveHdr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saveLen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saveData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);}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r>
              <a:rPr lang="cs-CZ" sz="1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5"/>
          <p:cNvSpPr/>
          <p:nvPr/>
        </p:nvSpPr>
        <p:spPr>
          <a:xfrm>
            <a:off x="6671520" y="214560"/>
            <a:ext cx="19184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800" b="1" strike="noStrike" spc="-1">
                <a:solidFill>
                  <a:srgbClr val="25406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Sniffer.ino</a:t>
            </a:r>
            <a:endParaRPr lang="cs-CZ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Sniffer application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Download sniffer code from IS (sniffer.ino)</a:t>
            </a: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File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New, Paste sniffer code</a:t>
            </a: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Compile and upload</a:t>
            </a: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 listens for RF12 packets and prints it via Serial port</a:t>
            </a: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rf12_initialize</a:t>
            </a: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20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31</a:t>
            </a: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20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RF12_868MHZ</a:t>
            </a: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20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20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100</a:t>
            </a: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rf12_recvDone</a:t>
            </a: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 – 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true if packet received</a:t>
            </a: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rf12_recvDone</a:t>
            </a:r>
            <a:r>
              <a:rPr lang="cs-CZ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rf12_len, rf12_crc, rf12_hdr, rf12_data</a:t>
            </a:r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90720" lvl="2" indent="-2757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Global variables set by radio module</a:t>
            </a:r>
          </a:p>
          <a:p>
            <a:pPr marL="628560" lvl="1" indent="-266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Local copy of global variables (rf12_len 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saveLen) made to:</a:t>
            </a:r>
          </a:p>
          <a:p>
            <a:pPr marL="990720" lvl="2" indent="-2757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Prevent overwrite by another packet</a:t>
            </a:r>
          </a:p>
          <a:p>
            <a:pPr marL="990720" lvl="2" indent="-27576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Enable radio module to start receiving next packet</a:t>
            </a:r>
          </a:p>
        </p:txBody>
      </p:sp>
      <p:sp>
        <p:nvSpPr>
          <p:cNvPr id="187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Basic transmission: one hop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503280" y="1772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Pair together with one other colleague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Write app that will blink LED X-times based on value inside received packet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First node is beacon sending counter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 is unicast to particular second node (not broadcast)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different group (than 100)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node – receiver blinking counter % 5</a:t>
            </a:r>
          </a:p>
          <a:p>
            <a:pPr marL="628560" lvl="1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sniffer application as basic, change nodeID</a:t>
            </a:r>
          </a:p>
          <a:p>
            <a:pPr marL="628560" lvl="1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rf12_initialize</a:t>
            </a: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2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17</a:t>
            </a: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2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RF12_868MHZ</a:t>
            </a: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24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24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group</a:t>
            </a:r>
            <a:r>
              <a:rPr lang="cs-CZ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Don’t forget to set LED output pin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far you can transmit? (try </a:t>
            </a: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hall space</a:t>
            </a: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</p:txBody>
      </p:sp>
      <p:sp>
        <p:nvSpPr>
          <p:cNvPr id="190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Packet acknowledgements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503280" y="1871640"/>
            <a:ext cx="853272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 packets can frequrntly get lost (noise, collision) or missed by sender (performing other task)</a:t>
            </a:r>
          </a:p>
          <a:p>
            <a:pPr marL="628560" lvl="1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can be sender sure that the packet was delivered?</a:t>
            </a:r>
          </a:p>
          <a:p>
            <a:pPr marL="628560" lvl="1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Sometimes does not care (broadcast or “UDP”-like transmission)</a:t>
            </a:r>
          </a:p>
          <a:p>
            <a:pPr marL="343080" indent="-342720">
              <a:lnSpc>
                <a:spcPct val="100000"/>
              </a:lnSpc>
              <a:spcBef>
                <a:spcPts val="400"/>
              </a:spcBef>
              <a:buClr>
                <a:srgbClr val="1E4485"/>
              </a:buClr>
              <a:buFont typeface="Arial"/>
              <a:buChar char="•"/>
            </a:pPr>
            <a:r>
              <a:rPr lang="cs-CZ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care, thank special message back from receiver can be expected/required (ACK)</a:t>
            </a:r>
          </a:p>
          <a:p>
            <a:pPr marL="628560" lvl="1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Create packet for target node with bit flag that (A)CK = 1</a:t>
            </a:r>
          </a:p>
          <a:p>
            <a:pPr marL="628560" lvl="1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Receiver reply with special ACK packet upon successful reception</a:t>
            </a:r>
          </a:p>
          <a:p>
            <a:pPr marL="990720" lvl="2" indent="-27576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Same header as received packet, but with (A)CK bit = 0 and (C)TL=1</a:t>
            </a:r>
          </a:p>
          <a:p>
            <a:pPr marL="628560" lvl="1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94" name="CustomShape 4"/>
          <p:cNvSpPr/>
          <p:nvPr/>
        </p:nvSpPr>
        <p:spPr>
          <a:xfrm>
            <a:off x="243360" y="4962240"/>
            <a:ext cx="6681600" cy="1461960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createHeader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8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boolean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requireACK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destID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){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byte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header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=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requireACK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?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RF12_HDR_ACK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: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0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header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|=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RF12_HDR_DST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|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destID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return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header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;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CustomShape 5"/>
          <p:cNvSpPr/>
          <p:nvPr/>
        </p:nvSpPr>
        <p:spPr>
          <a:xfrm>
            <a:off x="4193280" y="5934600"/>
            <a:ext cx="4726440" cy="913320"/>
          </a:xfrm>
          <a:prstGeom prst="rect">
            <a:avLst/>
          </a:prstGeom>
          <a:solidFill>
            <a:schemeClr val="bg1"/>
          </a:solidFill>
          <a:ln w="25560">
            <a:solidFill>
              <a:schemeClr val="accen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if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RF12_WANTS_ACK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){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rf12_sendStart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RF12_ACK_REPLY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8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0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8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0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CustomShape 6"/>
          <p:cNvSpPr/>
          <p:nvPr/>
        </p:nvSpPr>
        <p:spPr>
          <a:xfrm>
            <a:off x="3499200" y="96120"/>
            <a:ext cx="5620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http://jeelabs.org/2010/12/11/rf12-acknowledgements/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7" name="Obrázek 7"/>
          <p:cNvPicPr/>
          <p:nvPr/>
        </p:nvPicPr>
        <p:blipFill>
          <a:blip r:embed="rId2"/>
          <a:stretch/>
        </p:blipFill>
        <p:spPr>
          <a:xfrm>
            <a:off x="5580000" y="354600"/>
            <a:ext cx="5219640" cy="1549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Homework – Network sniffing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TextShape 2"/>
          <p:cNvSpPr txBox="1"/>
          <p:nvPr/>
        </p:nvSpPr>
        <p:spPr>
          <a:xfrm>
            <a:off x="482760" y="187200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t"/>
          <a:lstStyle/>
          <a:p>
            <a:pPr marL="342900" indent="-342265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Identify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radio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group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is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being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used</a:t>
            </a:r>
            <a:endParaRPr lang="cs-CZ" dirty="0" err="1"/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Automatic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manual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trials</a:t>
            </a: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Possible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range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1 – 200</a:t>
            </a:r>
          </a:p>
          <a:p>
            <a:pPr marL="342900" indent="-342265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sniffer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node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that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capture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as many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packets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as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possible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from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single network run</a:t>
            </a: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Modify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sniffer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code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from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study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materials</a:t>
            </a: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minutes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transmission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5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minutes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silence (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then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repeat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capture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packets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from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multiple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runs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and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compare</a:t>
            </a:r>
          </a:p>
          <a:p>
            <a:pPr marL="342900" indent="-342265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Submit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before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18.4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23:59</a:t>
            </a:r>
          </a:p>
        </p:txBody>
      </p:sp>
      <p:sp>
        <p:nvSpPr>
          <p:cNvPr id="200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45000" anchor="ctr"/>
          <a:lstStyle/>
          <a:p>
            <a:pPr>
              <a:lnSpc>
                <a:spcPct val="100000"/>
              </a:lnSpc>
            </a:pPr>
            <a:fld id="{CFE5CCC3-8653-4627-B1A4-2FFF386514EF}" type="slidenum">
              <a:rPr lang="cs-CZ" sz="15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18</a:t>
            </a:fld>
            <a:endParaRPr lang="cs-CZ" sz="1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1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 Security technologies - Labs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Homework – Network sniffing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t"/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Submit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3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files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</a:p>
          <a:p>
            <a:pPr marL="342900" indent="-342900">
              <a:buClr>
                <a:srgbClr val="1E4485"/>
              </a:buClr>
              <a:buFont typeface="Arial"/>
              <a:buChar char="•"/>
            </a:pP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Scanner </a:t>
            </a:r>
            <a:r>
              <a:rPr lang="cs-CZ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application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 (</a:t>
            </a:r>
            <a:r>
              <a:rPr lang="cs-CZ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if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 </a:t>
            </a:r>
            <a:r>
              <a:rPr lang="cs-CZ" sz="2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used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)</a:t>
            </a:r>
            <a:endParaRPr lang="cs-CZ" sz="2400" spc="-1" dirty="0">
              <a:uFill>
                <a:solidFill>
                  <a:srgbClr val="FFFFFF"/>
                </a:solidFill>
              </a:uFill>
              <a:latin typeface="Arial"/>
              <a:cs typeface="Arial"/>
            </a:endParaRPr>
          </a:p>
          <a:p>
            <a:pPr marL="342900" indent="-342265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Modified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sniffer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application</a:t>
            </a:r>
          </a:p>
          <a:p>
            <a:pPr marL="342900" indent="-342265"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Description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solution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max 1xA4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  <a:r>
              <a:rPr lang="cs-CZ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</a:t>
            </a:r>
            <a:endParaRPr lang="cs-CZ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network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properties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found</a:t>
            </a: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was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traffic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logged</a:t>
            </a: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packets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analyzed</a:t>
            </a:r>
          </a:p>
          <a:p>
            <a:pPr marL="342900" indent="-342265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Plain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.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txt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with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captured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traffic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next</a:t>
            </a:r>
            <a:r>
              <a:rPr lang="cs-CZ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slide)</a:t>
            </a: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evaluated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automatically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structure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MUST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match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exactly</a:t>
            </a:r>
          </a:p>
          <a:p>
            <a:pPr marL="628015" lvl="1" indent="-266065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Capture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as many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unique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messages</a:t>
            </a:r>
            <a:r>
              <a:rPr lang="cs-CZ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as </a:t>
            </a:r>
            <a:r>
              <a:rPr lang="cs-CZ" sz="20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possible</a:t>
            </a:r>
          </a:p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45000" anchor="ctr"/>
          <a:lstStyle/>
          <a:p>
            <a:pPr>
              <a:lnSpc>
                <a:spcPct val="100000"/>
              </a:lnSpc>
            </a:pPr>
            <a:fld id="{084506B1-624F-4F6E-8776-F9F3F716B08F}" type="slidenum">
              <a:rPr lang="cs-CZ" sz="15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19</a:t>
            </a:fld>
            <a:endParaRPr lang="cs-CZ" sz="1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05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 Security technologies - Labs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Picture 3"/>
          <p:cNvPicPr/>
          <p:nvPr/>
        </p:nvPicPr>
        <p:blipFill>
          <a:blip r:embed="rId2"/>
          <a:srcRect l="9939" t="24044" r="6307" b="17384"/>
          <a:stretch/>
        </p:blipFill>
        <p:spPr>
          <a:xfrm>
            <a:off x="1259640" y="4667400"/>
            <a:ext cx="6457680" cy="1561680"/>
          </a:xfrm>
          <a:prstGeom prst="rect">
            <a:avLst/>
          </a:prstGeom>
          <a:ln>
            <a:noFill/>
          </a:ln>
        </p:spPr>
      </p:pic>
      <p:sp>
        <p:nvSpPr>
          <p:cNvPr id="132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Laboratory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Start of implementing ad-hoc networks based on Arduino with RF module </a:t>
            </a:r>
          </a:p>
          <a:p>
            <a:pPr marL="628560" lvl="1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Basic Arduino programming model</a:t>
            </a:r>
          </a:p>
          <a:p>
            <a:pPr marL="628560" lvl="1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 library – send packet between two nodes</a:t>
            </a:r>
          </a:p>
          <a:p>
            <a:pPr marL="628560" lvl="1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Neighbours discovery (logical communication group)</a:t>
            </a:r>
          </a:p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TextShape 3"/>
          <p:cNvSpPr txBox="1"/>
          <p:nvPr/>
        </p:nvSpPr>
        <p:spPr>
          <a:xfrm>
            <a:off x="503280" y="6573960"/>
            <a:ext cx="396360" cy="283680"/>
          </a:xfrm>
          <a:prstGeom prst="rect">
            <a:avLst/>
          </a:prstGeom>
          <a:noFill/>
          <a:ln>
            <a:noFill/>
          </a:ln>
        </p:spPr>
        <p:txBody>
          <a:bodyPr lIns="0" tIns="0" rIns="0" bIns="45000" anchor="ctr"/>
          <a:lstStyle/>
          <a:p>
            <a:pPr>
              <a:lnSpc>
                <a:spcPct val="100000"/>
              </a:lnSpc>
            </a:pPr>
            <a:fld id="{1A41D8C5-46ED-4EED-A6D6-1FC0EF908B80}" type="slidenum">
              <a:rPr lang="cs-CZ" sz="15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</a:t>
            </a:fld>
            <a:endParaRPr lang="cs-CZ" sz="15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5" name="TextShape 4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PA197 Security of wireless networks 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 .txt file you should submit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541"/>
              </a:spcBef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#440#time year</a:t>
            </a:r>
          </a:p>
          <a:p>
            <a:pPr>
              <a:lnSpc>
                <a:spcPct val="100000"/>
              </a:lnSpc>
              <a:spcBef>
                <a:spcPts val="541"/>
              </a:spcBef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#458#random person</a:t>
            </a:r>
          </a:p>
          <a:p>
            <a:pPr>
              <a:lnSpc>
                <a:spcPct val="100000"/>
              </a:lnSpc>
              <a:spcBef>
                <a:spcPts val="541"/>
              </a:spcBef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#464#secret break</a:t>
            </a: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Laboratory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Download and run Arduino IDE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https://www.arduino.cc/en/Main/Software</a:t>
            </a: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(On Linux: usermod –a –G dialout your_username)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 in JeeNode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Select COM port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 be assigned to different values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other ports if selected does not work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Board: Arduino Mini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Processor: ATMega328 </a:t>
            </a: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Rootkits, RE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File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Examples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01.Basics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Blink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Basic application, should blink the LED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During upload, Rx and Tx small leds are blinking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After upload, blue LED should blink (1 second)</a:t>
            </a: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should now be able to compile and upload app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If LED is not blinking, check PIN value 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Should be 9 for JeeNode =&gt; 13-&gt;9</a:t>
            </a:r>
          </a:p>
        </p:txBody>
      </p:sp>
      <p:sp>
        <p:nvSpPr>
          <p:cNvPr id="141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Blink.ino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4" name="CustomShape 3"/>
          <p:cNvSpPr/>
          <p:nvPr/>
        </p:nvSpPr>
        <p:spPr>
          <a:xfrm>
            <a:off x="93600" y="1628640"/>
            <a:ext cx="8489880" cy="362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the setup function runs once when you press reset or power the board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setup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6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initialize digital pin as an output.</a:t>
            </a:r>
            <a:endParaRPr lang="cs-CZ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pinMode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8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9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OUTPUT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the loop function runs over and over again forever</a:t>
            </a:r>
            <a:endParaRPr lang="cs-CZ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void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loop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()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{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digitalWrite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8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9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HIGH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</a:t>
            </a:r>
            <a:r>
              <a:rPr lang="cs-CZ" sz="16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turn the LED on (HIGH is the voltage level)</a:t>
            </a:r>
            <a:endParaRPr lang="cs-CZ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delay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8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1000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</a:t>
            </a:r>
            <a:r>
              <a:rPr lang="cs-CZ" sz="16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wait for a second</a:t>
            </a:r>
            <a:endParaRPr lang="cs-CZ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digitalWrite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8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9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LOW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</a:t>
            </a:r>
            <a:r>
              <a:rPr lang="cs-CZ" sz="16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turn the LED off by making the voltage LOW</a:t>
            </a:r>
            <a:endParaRPr lang="cs-CZ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</a:t>
            </a: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delay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(</a:t>
            </a:r>
            <a:r>
              <a:rPr lang="cs-CZ" sz="1800" b="0" strike="noStrike" spc="-1">
                <a:solidFill>
                  <a:srgbClr val="007F7F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1000</a:t>
            </a: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);</a:t>
            </a:r>
            <a:r>
              <a:rPr lang="cs-CZ" sz="1800" b="0" strike="noStrike" spc="-1">
                <a:solidFill>
                  <a:srgbClr val="80808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</a:t>
            </a:r>
            <a:r>
              <a:rPr lang="cs-CZ" sz="1600" b="0" strike="noStrike" spc="-1">
                <a:solidFill>
                  <a:srgbClr val="007F00"/>
                </a:solidFill>
                <a:uFill>
                  <a:solidFill>
                    <a:srgbClr val="FFFFFF"/>
                  </a:solidFill>
                </a:uFill>
                <a:latin typeface="Comic Sans MS"/>
              </a:rPr>
              <a:t>// wait for a second</a:t>
            </a:r>
            <a:endParaRPr lang="cs-CZ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}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TextShape 4"/>
          <p:cNvSpPr txBox="1"/>
          <p:nvPr/>
        </p:nvSpPr>
        <p:spPr>
          <a:xfrm>
            <a:off x="503280" y="191700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(Note that PIN used for LED can be different on different boards, 9 on JeeNode) </a:t>
            </a: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Troubleshooting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503280" y="1871640"/>
            <a:ext cx="822924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Check if you have proper board and processor</a:t>
            </a:r>
          </a:p>
          <a:p>
            <a:pPr marL="628560" lvl="1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Arduino Mini, ATMega328</a:t>
            </a: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Don’t have serial monitor running if going to upload new app</a:t>
            </a: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re-plug jeenode</a:t>
            </a: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plug into different USB port</a:t>
            </a: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to restart Arduino IDE</a:t>
            </a:r>
          </a:p>
          <a:p>
            <a:pPr marL="343080" indent="-342720">
              <a:lnSpc>
                <a:spcPct val="100000"/>
              </a:lnSpc>
              <a:spcBef>
                <a:spcPts val="43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Check if you have same serial port speed on arduino and port monitor</a:t>
            </a:r>
          </a:p>
          <a:p>
            <a:pPr marL="628560" lvl="1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different speeds, otherwise you will see garbled data</a:t>
            </a:r>
          </a:p>
          <a:p>
            <a:pPr marL="343080" indent="-342720">
              <a:lnSpc>
                <a:spcPct val="100000"/>
              </a:lnSpc>
              <a:spcBef>
                <a:spcPts val="51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Try again (anything </a:t>
            </a:r>
            <a:r>
              <a:rPr lang="cs-CZ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</a:rPr>
              <a:t></a:t>
            </a:r>
            <a:r>
              <a:rPr lang="cs-CZ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lang="cs-CZ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39"/>
              </a:spcBef>
            </a:pPr>
            <a:endParaRPr lang="cs-CZ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lang="cs-CZ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541"/>
              </a:spcBef>
            </a:pPr>
            <a:endParaRPr lang="cs-CZ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File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Examples … 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DigitalReadSerial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503280" y="1871640"/>
            <a:ext cx="846072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Original code prints state of button to serial port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Run Serial monitor </a:t>
            </a:r>
          </a:p>
          <a:p>
            <a:pPr marL="628560" lvl="1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 automatically restart Arduino board</a:t>
            </a:r>
          </a:p>
          <a:p>
            <a:pPr marL="628560" lvl="1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Observe data as print out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Modify to print out loop counter (instead of button)</a:t>
            </a:r>
          </a:p>
          <a:p>
            <a:pPr marL="628560" lvl="1" indent="-266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Small red LED should blink during data transfer 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should now be able to upload application and see data via serial port </a:t>
            </a:r>
          </a:p>
          <a:p>
            <a:pPr marL="343080" indent="-342720">
              <a:lnSpc>
                <a:spcPct val="100000"/>
              </a:lnSpc>
              <a:spcBef>
                <a:spcPts val="56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may use any other application to capture data</a:t>
            </a:r>
          </a:p>
          <a:p>
            <a:pPr marL="628560" lvl="1" indent="-266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lang="cs-CZ" sz="18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https://github.com/gskielian/Arduino-DataLogging/tree/master/PySerial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4000" b="1" strike="noStrike" cap="all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RF networking with Jeelib</a:t>
            </a:r>
            <a:endParaRPr lang="cs-CZ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722160" y="2637000"/>
            <a:ext cx="7772040" cy="14997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b"/>
          <a:lstStyle/>
          <a:p>
            <a:endParaRPr lang="cs-CZ" sz="27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TextShape 3"/>
          <p:cNvSpPr txBox="1"/>
          <p:nvPr/>
        </p:nvSpPr>
        <p:spPr>
          <a:xfrm>
            <a:off x="899640" y="6572160"/>
            <a:ext cx="403200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Shape 1"/>
          <p:cNvSpPr txBox="1"/>
          <p:nvPr/>
        </p:nvSpPr>
        <p:spPr>
          <a:xfrm>
            <a:off x="503280" y="908640"/>
            <a:ext cx="8229240" cy="79164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1E448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JeeLib library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TextShape 2"/>
          <p:cNvSpPr txBox="1"/>
          <p:nvPr/>
        </p:nvSpPr>
        <p:spPr>
          <a:xfrm>
            <a:off x="503280" y="1871640"/>
            <a:ext cx="8532720" cy="4149360"/>
          </a:xfrm>
          <a:prstGeom prst="rect">
            <a:avLst/>
          </a:prstGeom>
          <a:noFill/>
          <a:ln w="9360">
            <a:noFill/>
          </a:ln>
        </p:spPr>
        <p:txBody>
          <a:bodyPr lIns="0" tIns="0" rIns="0" bIns="0"/>
          <a:lstStyle/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Provides support for JeeNode radio module</a:t>
            </a: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Download Jeelib-master.lib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https://github.com/jcw/jeelib/archive/master.zip</a:t>
            </a:r>
            <a:endParaRPr lang="cs-CZ" sz="23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E4485"/>
              </a:buClr>
              <a:buFont typeface="Arial"/>
              <a:buChar char="•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Documentation: </a:t>
            </a:r>
            <a:r>
              <a:rPr lang="cs-CZ" sz="2400" b="0" u="sng" strike="noStrike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http://jeelabs.org/pub/docs/jeelib/index.html</a:t>
            </a:r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541"/>
              </a:spcBef>
              <a:buClr>
                <a:srgbClr val="1E4485"/>
              </a:buClr>
              <a:buFont typeface="Arial"/>
              <a:buChar char="•"/>
            </a:pPr>
            <a:r>
              <a:rPr lang="cs-CZ" sz="27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Add library into Arduino IDE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Sketch </a:t>
            </a: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Include library </a:t>
            </a: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Add .ZIP library</a:t>
            </a:r>
          </a:p>
          <a:p>
            <a:pPr marL="628560" lvl="1" indent="-266400">
              <a:lnSpc>
                <a:spcPct val="100000"/>
              </a:lnSpc>
              <a:spcBef>
                <a:spcPts val="459"/>
              </a:spcBef>
              <a:buClr>
                <a:srgbClr val="000000"/>
              </a:buClr>
              <a:buFont typeface="Arial"/>
              <a:buChar char="–"/>
            </a:pP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Examples are now available: Examples </a:t>
            </a: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</a:t>
            </a:r>
            <a:r>
              <a:rPr lang="cs-CZ" sz="2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jeelib-master</a:t>
            </a:r>
          </a:p>
        </p:txBody>
      </p:sp>
      <p:sp>
        <p:nvSpPr>
          <p:cNvPr id="157" name="TextShape 3"/>
          <p:cNvSpPr txBox="1"/>
          <p:nvPr/>
        </p:nvSpPr>
        <p:spPr>
          <a:xfrm>
            <a:off x="899640" y="6572160"/>
            <a:ext cx="2895120" cy="2854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| PV204: Hardware Security Modules </a:t>
            </a:r>
            <a:endParaRPr lang="cs-CZ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13088</TotalTime>
  <Words>1663</Words>
  <Application>Microsoft Office PowerPoint</Application>
  <PresentationFormat>Předvádění na obrazovce (4:3)</PresentationFormat>
  <Paragraphs>275</Paragraphs>
  <Slides>20</Slides>
  <Notes>1</Notes>
  <HiddenSlides>0</HiddenSlide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sigut</dc:creator>
  <dc:description/>
  <cp:lastModifiedBy/>
  <cp:revision>3054</cp:revision>
  <cp:lastPrinted>2013-10-10T13:54:53Z</cp:lastPrinted>
  <dcterms:created xsi:type="dcterms:W3CDTF">2012-06-27T07:21:19Z</dcterms:created>
  <dcterms:modified xsi:type="dcterms:W3CDTF">2019-04-09T22:30:13Z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Omega Design, s.r.o.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20</vt:i4>
  </property>
</Properties>
</file>