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5.png" ContentType="image/png"/>
  <Override PartName="/ppt/media/image4.png" ContentType="image/png"/>
  <Override PartName="/ppt/media/image3.jpeg" ContentType="image/jpeg"/>
  <Override PartName="/ppt/media/image1.jpeg" ContentType="image/jpeg"/>
  <Override PartName="/ppt/media/image2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Click to move the slide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Click to edit the notes format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&lt;header&gt;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&lt;date/time&gt;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&lt;footer&gt;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6769CA5-F571-4622-AB9B-3D726A0BB88E}" type="slidenum">
              <a:rPr b="0" lang="cs-CZ" sz="1400" spc="-1" strike="noStrike">
                <a:latin typeface="Times New Roman"/>
              </a:rPr>
              <a:t>&lt;number&gt;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709560" y="4861440"/>
            <a:ext cx="5679360" cy="4605480"/>
          </a:xfrm>
          <a:prstGeom prst="rect">
            <a:avLst/>
          </a:prstGeom>
        </p:spPr>
        <p:txBody>
          <a:bodyPr lIns="95400" rIns="95400" tIns="47880" bIns="47880">
            <a:norm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0" y="0"/>
            <a:ext cx="3076560" cy="51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3"/>
          <p:cNvSpPr/>
          <p:nvPr/>
        </p:nvSpPr>
        <p:spPr>
          <a:xfrm>
            <a:off x="0" y="9721080"/>
            <a:ext cx="3076560" cy="51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4"/>
          <p:cNvSpPr/>
          <p:nvPr/>
        </p:nvSpPr>
        <p:spPr>
          <a:xfrm>
            <a:off x="4020480" y="9721080"/>
            <a:ext cx="3076560" cy="51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5400" rIns="95400" tIns="47880" bIns="47880" anchor="b">
            <a:noAutofit/>
          </a:bodyPr>
          <a:p>
            <a:pPr algn="r">
              <a:lnSpc>
                <a:spcPct val="100000"/>
              </a:lnSpc>
            </a:pPr>
            <a:fld id="{575D5BAF-AB2F-49BC-89DA-92EF1C4BBD1E}" type="slidenum">
              <a:rPr b="0" lang="cs-CZ" sz="13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cs-CZ" sz="1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9360">
            <a:noFill/>
          </a:ln>
        </p:spPr>
      </p:pic>
      <p:pic>
        <p:nvPicPr>
          <p:cNvPr id="1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936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Click to edit the title text format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Click to edit the outline text format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Second Outline Level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Third Outline Level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Fourth Outline Level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Fifth Outline Level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Sixth Outline Level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Seventh Outline Level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936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Click to edit the title text format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Click to edit the outline text format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Second Outline Level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Third Outline Level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Fourth Outline Level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Fifth Outline Level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Sixth Outline Level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Seventh Outline Level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jeelabs.org/2011/06/10/rf12-broadcasts-and-acks/index.html" TargetMode="Externa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3280" y="476280"/>
            <a:ext cx="6444360" cy="1872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ffffff"/>
                </a:solidFill>
                <a:latin typeface="Arial"/>
              </a:rPr>
              <a:t>PA197 Secure network design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3280" y="3284640"/>
            <a:ext cx="8172360" cy="10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cs-CZ" sz="1800" spc="-1" strike="noStrike">
                <a:solidFill>
                  <a:srgbClr val="1e4485"/>
                </a:solidFill>
                <a:latin typeface="Arial"/>
              </a:rPr>
              <a:t>Basic wireless networking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503280" y="5254560"/>
            <a:ext cx="6228360" cy="862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e4485"/>
                </a:solidFill>
                <a:latin typeface="Arial"/>
              </a:rPr>
              <a:t>Lukáš Němec 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Homework – Attack against routing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Produce short (1xA4) text description of solution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How routing discovery phase is done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How were packets analyzed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Describe in detail the attack on routing. 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How resend was done to maximize number of captured packets</a:t>
            </a:r>
            <a:endParaRPr b="0" lang="cs-CZ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Try to maximize number of captured/resend packets</a:t>
            </a:r>
            <a:endParaRPr b="0" lang="cs-CZ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Submit before: 26.4. 23:59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503280" y="6573960"/>
            <a:ext cx="396000" cy="28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45000" anchor="ctr">
            <a:noAutofit/>
          </a:bodyPr>
          <a:p>
            <a:pPr>
              <a:lnSpc>
                <a:spcPct val="100000"/>
              </a:lnSpc>
            </a:pPr>
            <a:fld id="{833FCAC5-ABEA-4616-89A6-8BF44A0CEC33}" type="slidenum">
              <a:rPr b="1" lang="cs-CZ" sz="1500" spc="-1" strike="noStrike">
                <a:solidFill>
                  <a:srgbClr val="ffffff"/>
                </a:solidFill>
                <a:latin typeface="Arial"/>
              </a:rPr>
              <a:t>1</a:t>
            </a:fld>
            <a:endParaRPr b="0" lang="cs-CZ" sz="1500" spc="-1" strike="noStrike"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" dur="indefinite" restart="never" nodeType="tmRoot">
          <p:childTnLst>
            <p:seq>
              <p:cTn id="6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Laboratory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Jammer attack</a:t>
            </a:r>
            <a:endParaRPr b="0" lang="cs-CZ" sz="27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Simple static routing via one intermediate node</a:t>
            </a:r>
            <a:endParaRPr b="0" lang="cs-CZ" sz="27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Sender</a:t>
            </a:r>
            <a:r>
              <a:rPr b="0" lang="cs-CZ" sz="2300" spc="-1" strike="noStrike">
                <a:solidFill>
                  <a:srgbClr val="000000"/>
                </a:solidFill>
                <a:latin typeface="Symbol"/>
              </a:rPr>
              <a:t></a:t>
            </a: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Transmitter (receive, send)</a:t>
            </a:r>
            <a:r>
              <a:rPr b="0" lang="cs-CZ" sz="2300" spc="-1" strike="noStrike">
                <a:solidFill>
                  <a:srgbClr val="000000"/>
                </a:solidFill>
                <a:latin typeface="Symbol"/>
              </a:rPr>
              <a:t></a:t>
            </a: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Receiver (blink)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Single parent for routing towards “BS” (e.g., CTP)</a:t>
            </a:r>
            <a:endParaRPr b="0" lang="cs-CZ" sz="23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Node-to-node routing </a:t>
            </a:r>
            <a:endParaRPr b="0" lang="cs-CZ" sz="27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Simple flooding routing with multiple neighbours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Packet with target ID, retransmitted to all neighbours</a:t>
            </a:r>
            <a:endParaRPr b="0" lang="cs-CZ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cs-CZ" sz="230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03280" y="6573960"/>
            <a:ext cx="396000" cy="28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45000" anchor="ctr">
            <a:noAutofit/>
          </a:bodyPr>
          <a:p>
            <a:pPr>
              <a:lnSpc>
                <a:spcPct val="100000"/>
              </a:lnSpc>
            </a:pPr>
            <a:fld id="{6E65DE73-F2BC-45ED-8490-BCBB38BE6109}" type="slidenum">
              <a:rPr b="1" lang="cs-CZ" sz="1500" spc="-1" strike="noStrike">
                <a:solidFill>
                  <a:srgbClr val="ffffff"/>
                </a:solidFill>
                <a:latin typeface="Arial"/>
              </a:rPr>
              <a:t>1</a:t>
            </a:fld>
            <a:endParaRPr b="0" lang="cs-CZ" sz="15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RF12 packet structure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503280" y="1871640"/>
            <a:ext cx="853236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 = CTL, D = DST, A = ACK, 5-bit node ID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A bit (ACK) – indicates if sender wants to get ACK back</a:t>
            </a:r>
            <a:endParaRPr b="0" lang="cs-CZ" sz="16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D bit (DST) – indicates if node ID bits specify destination or source node</a:t>
            </a:r>
            <a:endParaRPr b="0" lang="cs-CZ" sz="16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</a:rPr>
              <a:t>C bit (CTL) – 1 if packet is ACK (and A must be 0)</a:t>
            </a:r>
            <a:endParaRPr b="0" lang="cs-CZ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http://jeelabs.org/2011/06/09/rf12-packet-format-and-design/index.html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  <p:pic>
        <p:nvPicPr>
          <p:cNvPr id="95" name="Obrázek 4" descr=""/>
          <p:cNvPicPr/>
          <p:nvPr/>
        </p:nvPicPr>
        <p:blipFill>
          <a:blip r:embed="rId2"/>
          <a:stretch/>
        </p:blipFill>
        <p:spPr>
          <a:xfrm>
            <a:off x="395640" y="1989000"/>
            <a:ext cx="5581800" cy="1763280"/>
          </a:xfrm>
          <a:prstGeom prst="rect">
            <a:avLst/>
          </a:prstGeom>
          <a:ln>
            <a:noFill/>
          </a:ln>
        </p:spPr>
      </p:pic>
      <p:pic>
        <p:nvPicPr>
          <p:cNvPr id="96" name="Obrázek 5" descr=""/>
          <p:cNvPicPr/>
          <p:nvPr/>
        </p:nvPicPr>
        <p:blipFill>
          <a:blip r:embed="rId3"/>
          <a:stretch/>
        </p:blipFill>
        <p:spPr>
          <a:xfrm>
            <a:off x="3924000" y="620640"/>
            <a:ext cx="5219280" cy="1549440"/>
          </a:xfrm>
          <a:prstGeom prst="rect">
            <a:avLst/>
          </a:prstGeom>
          <a:ln>
            <a:noFill/>
          </a:ln>
        </p:spPr>
      </p:pic>
      <p:sp>
        <p:nvSpPr>
          <p:cNvPr id="97" name="CustomShape 4"/>
          <p:cNvSpPr/>
          <p:nvPr/>
        </p:nvSpPr>
        <p:spPr>
          <a:xfrm>
            <a:off x="5868000" y="559080"/>
            <a:ext cx="2519640" cy="456480"/>
          </a:xfrm>
          <a:prstGeom prst="rect">
            <a:avLst/>
          </a:prstGeom>
          <a:noFill/>
          <a:ln w="5076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5"/>
          <p:cNvSpPr/>
          <p:nvPr/>
        </p:nvSpPr>
        <p:spPr>
          <a:xfrm>
            <a:off x="6085440" y="2458800"/>
            <a:ext cx="2950200" cy="669960"/>
          </a:xfrm>
          <a:prstGeom prst="borderCallout2">
            <a:avLst>
              <a:gd name="adj1" fmla="val -10242"/>
              <a:gd name="adj2" fmla="val 35847"/>
              <a:gd name="adj3" fmla="val -66936"/>
              <a:gd name="adj4" fmla="val 35531"/>
              <a:gd name="adj5" fmla="val -204880"/>
              <a:gd name="adj6" fmla="val 35087"/>
            </a:avLst>
          </a:prstGeom>
          <a:solidFill>
            <a:srgbClr val="00ff00">
              <a:alpha val="37000"/>
            </a:srgbClr>
          </a:solidFill>
          <a:ln w="25560">
            <a:solidFill>
              <a:srgbClr val="00ff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Values set/visible via (rf12_send, rf12_recv)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9" name="CustomShape 6"/>
          <p:cNvSpPr/>
          <p:nvPr/>
        </p:nvSpPr>
        <p:spPr>
          <a:xfrm>
            <a:off x="5873400" y="559080"/>
            <a:ext cx="3269880" cy="456480"/>
          </a:xfrm>
          <a:prstGeom prst="rect">
            <a:avLst/>
          </a:prstGeom>
          <a:noFill/>
          <a:ln w="5076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78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2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Jammer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Write your own jammer</a:t>
            </a:r>
            <a:endParaRPr b="0" lang="cs-CZ" sz="2700" spc="-1" strike="noStrike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Non-discriminative jammer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Occupies/distorts whole channel</a:t>
            </a:r>
            <a:endParaRPr b="0" lang="cs-CZ" sz="27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Sending packets all the time without waiting for clear channel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No need to send correctly formatted packets or use same type of radio</a:t>
            </a:r>
            <a:endParaRPr b="0" lang="cs-CZ" sz="23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How to detect non-discriminative jammer?</a:t>
            </a:r>
            <a:endParaRPr b="0" lang="cs-CZ" sz="27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Abnormally high number of lost packets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Abnormally high send waiting time (clear channel)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Abnormally low RSSI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Detection by whole channel monitoring (e.g., SDR)</a:t>
            </a:r>
            <a:endParaRPr b="0" lang="cs-CZ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3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Selective jammer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Not jamming continuously, bursts to corrupt particular message   </a:t>
            </a:r>
            <a:endParaRPr b="0" lang="cs-CZ" sz="20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Disturb next message that is expected to be send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Attacker in promiscuous mode, receives message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Arial"/>
              </a:rPr>
              <a:t>i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Prevents transmission of message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Arial"/>
              </a:rPr>
              <a:t>i+1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(occupies channel…)</a:t>
            </a:r>
            <a:endParaRPr b="0" lang="cs-CZ" sz="18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Disturb rest of a currently transmitted message based on initial part 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Requires high speed processing of radio channel and low latency decision</a:t>
            </a:r>
            <a:endParaRPr b="0" lang="cs-CZ" sz="1800" spc="-1" strike="noStrike">
              <a:latin typeface="Arial"/>
            </a:endParaRPr>
          </a:p>
          <a:p>
            <a:pPr lvl="2" marL="990720" indent="-275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Not possible with our RF12 module (whole packet only)</a:t>
            </a:r>
            <a:endParaRPr b="0" lang="cs-CZ" sz="18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Disturb only part of a message (e.g., CRC checksum)</a:t>
            </a:r>
            <a:endParaRPr b="0" lang="cs-CZ" sz="1800" spc="-1" strike="noStrike">
              <a:latin typeface="Arial"/>
            </a:endParaRPr>
          </a:p>
          <a:p>
            <a:pPr lvl="2" marL="990720" indent="-275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Message is dropped upon reception</a:t>
            </a:r>
            <a:endParaRPr b="0" lang="cs-CZ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How to detect selective jammer?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Detection of abnormally high number of corrupted or lost packets</a:t>
            </a:r>
            <a:endParaRPr b="0" lang="cs-CZ" sz="18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Sensing of channel with different radio and detection of burst transmissions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Simple static routing via one intermediate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Pair together with two other colleagues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Same as previous one-hop exercise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Output message with counter to serial port (monitor packet loss) </a:t>
            </a:r>
            <a:endParaRPr b="0" lang="cs-CZ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Use one intermediate node (fixed routing topology)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Sender</a:t>
            </a:r>
            <a:r>
              <a:rPr b="0" lang="cs-CZ" sz="2000" spc="-1" strike="noStrike">
                <a:solidFill>
                  <a:srgbClr val="000000"/>
                </a:solidFill>
                <a:latin typeface="Symbol"/>
              </a:rPr>
              <a:t>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Transmitter (receive, send)</a:t>
            </a:r>
            <a:r>
              <a:rPr b="0" lang="cs-CZ" sz="2000" spc="-1" strike="noStrike">
                <a:solidFill>
                  <a:srgbClr val="000000"/>
                </a:solidFill>
                <a:latin typeface="Symbol"/>
              </a:rPr>
              <a:t>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Receiver (blink)</a:t>
            </a:r>
            <a:endParaRPr b="0" lang="cs-CZ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Test on distance (hall space, other floors…)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How far you can extend coverage?  </a:t>
            </a:r>
            <a:endParaRPr b="0" lang="cs-CZ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Straightforward extension to fixed routing to BS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Every one has single parent for routing towards BS 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e.g., The Collection Tree Protocol (CTP)</a:t>
            </a:r>
            <a:endParaRPr b="0" lang="cs-CZ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Think about advantages and disadvantages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Flexibility, robustness, malicious passive/active attacker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Any node to any node routing - flooding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What are options for any-to-any routing?</a:t>
            </a:r>
            <a:endParaRPr b="0" lang="cs-CZ" sz="27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Think about limitations in context of ad-hoc/WSNs</a:t>
            </a:r>
            <a:endParaRPr b="0" lang="cs-CZ" sz="23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Node-to-node routing </a:t>
            </a:r>
            <a:endParaRPr b="0" lang="cs-CZ" sz="27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Simple flooding routing with multiple neighbours</a:t>
            </a:r>
            <a:endParaRPr b="0" lang="cs-CZ" sz="2300" spc="-1" strike="noStrike">
              <a:latin typeface="Arial"/>
            </a:endParaRPr>
          </a:p>
          <a:p>
            <a:pPr lvl="2" marL="990720" indent="-275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Establish list of neighbouring nodes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Packet contains target node ID (data section)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Locally retransmitted to all neighbours</a:t>
            </a:r>
            <a:endParaRPr b="0" lang="cs-CZ" sz="23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latin typeface="Arial"/>
              </a:rPr>
              <a:t>How to eventually stop flooding?</a:t>
            </a:r>
            <a:endParaRPr b="0" lang="cs-CZ" sz="27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Time To Live? (TTL decrement after every hop, 0 =&gt; drop)</a:t>
            </a:r>
            <a:endParaRPr b="0" lang="cs-CZ" sz="23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latin typeface="Arial"/>
              </a:rPr>
              <a:t>Packet Unique ID (seen twice =&gt; do not resend, state)</a:t>
            </a:r>
            <a:endParaRPr b="0" lang="cs-CZ" sz="2300" spc="-1" strike="noStrike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03280" y="908640"/>
            <a:ext cx="8228880" cy="791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latin typeface="Arial"/>
              </a:rPr>
              <a:t>Homework – Attack against routing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503280" y="1871640"/>
            <a:ext cx="8228880" cy="414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Influence routing discovery phase of laboratory testbed to create sink-hole attack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messages routed towards your malicious node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Route discovery phase runs for 5 minutes (LEDs are blinking fast)</a:t>
            </a:r>
            <a:endParaRPr b="0" lang="cs-CZ" sz="20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Capture packets during message exchange phase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5 minutes, no blinking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Capture all packets routed to you, format: #num1#num2 </a:t>
            </a:r>
            <a:endParaRPr b="0" lang="cs-CZ" sz="2000" spc="-1" strike="noStrike">
              <a:latin typeface="Arial"/>
            </a:endParaRPr>
          </a:p>
          <a:p>
            <a:pPr lvl="2" marL="990720" indent="-27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E.g., #3289#893756 </a:t>
            </a:r>
            <a:endParaRPr b="0" lang="cs-CZ" sz="20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Replace second number after # with your UCO </a:t>
            </a:r>
            <a:endParaRPr b="0" lang="cs-CZ" sz="2000" spc="-1" strike="noStrike">
              <a:latin typeface="Arial"/>
            </a:endParaRPr>
          </a:p>
          <a:p>
            <a:pPr lvl="2" marL="990720" indent="-27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E.g., #3289#394036 </a:t>
            </a:r>
            <a:endParaRPr b="0" lang="cs-CZ" sz="20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Send modified captured packet to BS</a:t>
            </a:r>
            <a:endParaRPr b="0" lang="cs-CZ" sz="2400" spc="-1" strike="noStrike">
              <a:latin typeface="Arial"/>
            </a:endParaRPr>
          </a:p>
          <a:p>
            <a:pPr lvl="1" marL="628560" indent="-266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BS will reply, store all responses into file to be submitted as solution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503280" y="6573960"/>
            <a:ext cx="396000" cy="28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45000" anchor="ctr">
            <a:noAutofit/>
          </a:bodyPr>
          <a:p>
            <a:pPr>
              <a:lnSpc>
                <a:spcPct val="100000"/>
              </a:lnSpc>
            </a:pPr>
            <a:fld id="{76CF73EE-2BD4-40B6-BB23-2C145D760AF8}" type="slidenum">
              <a:rPr b="1" lang="cs-CZ" sz="1500" spc="-1" strike="noStrike">
                <a:solidFill>
                  <a:srgbClr val="ffffff"/>
                </a:solidFill>
                <a:latin typeface="Arial"/>
              </a:rPr>
              <a:t>1</a:t>
            </a:fld>
            <a:endParaRPr b="0" lang="cs-CZ" sz="15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899640" y="6572160"/>
            <a:ext cx="2894760" cy="2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latin typeface="Arial"/>
              </a:rPr>
              <a:t>| PA197 Security of wireless networks  </a:t>
            </a:r>
            <a:endParaRPr b="0" lang="cs-CZ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39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62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17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37" end="3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82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02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38" end="4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13290</TotalTime>
  <Application>LibreOffice/6.1.5.2$Linux_X86_64 LibreOffice_project/10$Build-2</Application>
  <Words>746</Words>
  <Paragraphs>110</Paragraphs>
  <Company>Omega Design, s.r.o.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2012-06-27T07:21:19Z</dcterms:created>
  <dc:creator>sigut</dc:creator>
  <dc:description/>
  <dc:language>cs-CZ</dc:language>
  <cp:lastModifiedBy/>
  <cp:lastPrinted>2013-10-10T13:54:53Z</cp:lastPrinted>
  <dcterms:modified xsi:type="dcterms:W3CDTF">2019-04-16T16:17:11Z</dcterms:modified>
  <cp:revision>3277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Omega Design, s.r.o.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