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media/image5.png" ContentType="image/png"/>
  <Override PartName="/ppt/media/image4.png" ContentType="image/png"/>
  <Override PartName="/ppt/media/image3.jpeg" ContentType="image/jpeg"/>
  <Override PartName="/ppt/media/image1.jpeg" ContentType="image/jpeg"/>
  <Override PartName="/ppt/media/image2.jpeg" ContentType="image/jpeg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6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/>
  <p:notesSz cx="7099300" cy="102346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cs-CZ" sz="4400" spc="-1" strike="noStrike">
                <a:latin typeface="Arial"/>
              </a:rPr>
              <a:t>Click to move the slide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cs-CZ" sz="2000" spc="-1" strike="noStrike">
                <a:latin typeface="Arial"/>
              </a:rPr>
              <a:t>Click to edit the notes format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cs-CZ" sz="1400" spc="-1" strike="noStrike">
                <a:latin typeface="Times New Roman"/>
              </a:rPr>
              <a:t>&lt;header&gt;</a:t>
            </a:r>
            <a:endParaRPr b="0" lang="cs-CZ" sz="1400" spc="-1" strike="noStrike">
              <a:latin typeface="Times New Roman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cs-CZ" sz="1400" spc="-1" strike="noStrike">
                <a:latin typeface="Times New Roman"/>
              </a:rPr>
              <a:t>&lt;date/time&gt;</a:t>
            </a:r>
            <a:endParaRPr b="0" lang="cs-CZ" sz="1400" spc="-1" strike="noStrike">
              <a:latin typeface="Times New Roman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cs-CZ" sz="1400" spc="-1" strike="noStrike">
                <a:latin typeface="Times New Roman"/>
              </a:rPr>
              <a:t>&lt;footer&gt;</a:t>
            </a:r>
            <a:endParaRPr b="0" lang="cs-CZ" sz="1400" spc="-1" strike="noStrike">
              <a:latin typeface="Times New Roman"/>
            </a:endParaRPr>
          </a:p>
        </p:txBody>
      </p:sp>
      <p:sp>
        <p:nvSpPr>
          <p:cNvPr id="84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F6769CA5-F571-4622-AB9B-3D726A0BB88E}" type="slidenum">
              <a:rPr b="0" lang="cs-CZ" sz="1400" spc="-1" strike="noStrike">
                <a:latin typeface="Times New Roman"/>
              </a:rPr>
              <a:t>&lt;number&gt;</a:t>
            </a:fld>
            <a:endParaRPr b="0" lang="cs-CZ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body"/>
          </p:nvPr>
        </p:nvSpPr>
        <p:spPr>
          <a:xfrm>
            <a:off x="709560" y="4861440"/>
            <a:ext cx="5679360" cy="4605480"/>
          </a:xfrm>
          <a:prstGeom prst="rect">
            <a:avLst/>
          </a:prstGeom>
        </p:spPr>
        <p:txBody>
          <a:bodyPr lIns="95400" rIns="95400" tIns="47880" bIns="47880">
            <a:normAutofit/>
          </a:bodyPr>
          <a:p>
            <a:endParaRPr b="0" lang="cs-CZ" sz="2000" spc="-1" strike="noStrike">
              <a:latin typeface="Arial"/>
            </a:endParaRPr>
          </a:p>
        </p:txBody>
      </p:sp>
      <p:sp>
        <p:nvSpPr>
          <p:cNvPr id="124" name="CustomShape 2"/>
          <p:cNvSpPr/>
          <p:nvPr/>
        </p:nvSpPr>
        <p:spPr>
          <a:xfrm>
            <a:off x="0" y="0"/>
            <a:ext cx="3076560" cy="511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5" name="CustomShape 3"/>
          <p:cNvSpPr/>
          <p:nvPr/>
        </p:nvSpPr>
        <p:spPr>
          <a:xfrm>
            <a:off x="0" y="9721080"/>
            <a:ext cx="3076560" cy="511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6" name="CustomShape 4"/>
          <p:cNvSpPr/>
          <p:nvPr/>
        </p:nvSpPr>
        <p:spPr>
          <a:xfrm>
            <a:off x="4020480" y="9721080"/>
            <a:ext cx="3076560" cy="511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5400" rIns="95400" tIns="47880" bIns="47880" anchor="b">
            <a:noAutofit/>
          </a:bodyPr>
          <a:p>
            <a:pPr algn="r">
              <a:lnSpc>
                <a:spcPct val="100000"/>
              </a:lnSpc>
            </a:pPr>
            <a:fld id="{575D5BAF-AB2F-49BC-89DA-92EF1C4BBD1E}" type="slidenum">
              <a:rPr b="0" lang="cs-CZ" sz="1300" spc="-1" strike="noStrike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b="0" lang="cs-CZ" sz="13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1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7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8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Picture 2" descr=""/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ln w="9360">
            <a:noFill/>
          </a:ln>
        </p:spPr>
      </p:pic>
      <p:pic>
        <p:nvPicPr>
          <p:cNvPr id="1" name="Picture 2" descr=""/>
          <p:cNvPicPr/>
          <p:nvPr/>
        </p:nvPicPr>
        <p:blipFill>
          <a:blip r:embed="rId3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ln w="9360"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cs-CZ" sz="4400" spc="-1" strike="noStrike">
                <a:latin typeface="Arial"/>
              </a:rPr>
              <a:t>Click to edit the title text format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Click to edit the outline text format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Second Outline Level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Third Outline Level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Fourth Outline Level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Fifth Outline Level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Sixth Outline Level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Seventh Outline Level</a:t>
            </a:r>
            <a:endParaRPr b="0" lang="cs-C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2" descr=""/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ln w="9360">
            <a:noFill/>
          </a:ln>
        </p:spPr>
      </p:pic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cs-CZ" sz="4400" spc="-1" strike="noStrike">
                <a:latin typeface="Arial"/>
              </a:rPr>
              <a:t>Click to edit the title text format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Click to edit the outline text format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Second Outline Level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Third Outline Level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Fourth Outline Level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Fifth Outline Level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Sixth Outline Level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Seventh Outline Level</a:t>
            </a:r>
            <a:endParaRPr b="0" lang="cs-C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hyperlink" Target="http://jeelabs.org/2011/06/10/rf12-broadcasts-and-acks/index.html" TargetMode="Externa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503280" y="476280"/>
            <a:ext cx="6444360" cy="1872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rmAutofit/>
          </a:bodyPr>
          <a:p>
            <a:pPr algn="ctr">
              <a:lnSpc>
                <a:spcPct val="100000"/>
              </a:lnSpc>
            </a:pPr>
            <a:r>
              <a:rPr b="1" lang="cs-CZ" sz="3200" spc="-1" strike="noStrike">
                <a:solidFill>
                  <a:srgbClr val="ffffff"/>
                </a:solidFill>
                <a:latin typeface="Arial"/>
              </a:rPr>
              <a:t>PA197 Secure network design</a:t>
            </a:r>
            <a:endParaRPr b="0" lang="cs-CZ" sz="3200" spc="-1" strike="noStrike"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503280" y="3284640"/>
            <a:ext cx="8172360" cy="108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rmAutofit/>
          </a:bodyPr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1" lang="cs-CZ" sz="1800" spc="-1" strike="noStrike">
                <a:solidFill>
                  <a:srgbClr val="1e4485"/>
                </a:solidFill>
                <a:latin typeface="Arial"/>
              </a:rPr>
              <a:t>Basic wireless networking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87" name="CustomShape 3"/>
          <p:cNvSpPr/>
          <p:nvPr/>
        </p:nvSpPr>
        <p:spPr>
          <a:xfrm>
            <a:off x="503280" y="5254560"/>
            <a:ext cx="6228360" cy="8629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0" lang="cs-CZ" sz="1800" spc="-1" strike="noStrike">
                <a:solidFill>
                  <a:srgbClr val="1e4485"/>
                </a:solidFill>
                <a:latin typeface="Arial"/>
              </a:rPr>
              <a:t>Lukáš Němec </a:t>
            </a:r>
            <a:endParaRPr b="0" lang="cs-CZ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ustomShape 1"/>
          <p:cNvSpPr/>
          <p:nvPr/>
        </p:nvSpPr>
        <p:spPr>
          <a:xfrm>
            <a:off x="503280" y="908640"/>
            <a:ext cx="8228880" cy="791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1e4485"/>
                </a:solidFill>
                <a:latin typeface="Arial"/>
              </a:rPr>
              <a:t>Homework – Attack against routing</a:t>
            </a:r>
            <a:endParaRPr b="0" lang="cs-CZ" sz="3200" spc="-1" strike="noStrike">
              <a:latin typeface="Arial"/>
            </a:endParaRPr>
          </a:p>
        </p:txBody>
      </p:sp>
      <p:sp>
        <p:nvSpPr>
          <p:cNvPr id="120" name="CustomShape 2"/>
          <p:cNvSpPr/>
          <p:nvPr/>
        </p:nvSpPr>
        <p:spPr>
          <a:xfrm>
            <a:off x="503280" y="1871640"/>
            <a:ext cx="8228880" cy="4149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343080" indent="-342360">
              <a:lnSpc>
                <a:spcPct val="100000"/>
              </a:lnSpc>
              <a:spcBef>
                <a:spcPts val="479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Produce short (1xA4) text description of solution</a:t>
            </a:r>
            <a:endParaRPr b="0" lang="cs-CZ" sz="2400" spc="-1" strike="noStrike">
              <a:latin typeface="Arial"/>
            </a:endParaRPr>
          </a:p>
          <a:p>
            <a:pPr lvl="1" marL="628560" indent="-2660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How routing discovery phase is done</a:t>
            </a:r>
            <a:endParaRPr b="0" lang="cs-CZ" sz="2000" spc="-1" strike="noStrike">
              <a:latin typeface="Arial"/>
            </a:endParaRPr>
          </a:p>
          <a:p>
            <a:pPr lvl="1" marL="628560" indent="-2660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How were packets analyzed</a:t>
            </a:r>
            <a:endParaRPr b="0" lang="cs-CZ" sz="2000" spc="-1" strike="noStrike">
              <a:latin typeface="Arial"/>
            </a:endParaRPr>
          </a:p>
          <a:p>
            <a:pPr lvl="1" marL="628560" indent="-2660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Describe in detail the attack on routing. </a:t>
            </a:r>
            <a:endParaRPr b="0" lang="cs-CZ" sz="2000" spc="-1" strike="noStrike">
              <a:latin typeface="Arial"/>
            </a:endParaRPr>
          </a:p>
          <a:p>
            <a:pPr lvl="1" marL="628560" indent="-2660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How resend was done to maximize number of captured packets</a:t>
            </a:r>
            <a:endParaRPr b="0" lang="cs-CZ" sz="20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479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Try to maximize number of captured/resend packets</a:t>
            </a:r>
            <a:endParaRPr b="0" lang="cs-CZ" sz="24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479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Submit before: 26.4. 23:59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121" name="CustomShape 3"/>
          <p:cNvSpPr/>
          <p:nvPr/>
        </p:nvSpPr>
        <p:spPr>
          <a:xfrm>
            <a:off x="503280" y="6573960"/>
            <a:ext cx="396000" cy="283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45000" anchor="ctr">
            <a:noAutofit/>
          </a:bodyPr>
          <a:p>
            <a:pPr>
              <a:lnSpc>
                <a:spcPct val="100000"/>
              </a:lnSpc>
            </a:pPr>
            <a:fld id="{833FCAC5-ABEA-4616-89A6-8BF44A0CEC33}" type="slidenum">
              <a:rPr b="1" lang="cs-CZ" sz="1500" spc="-1" strike="noStrike">
                <a:solidFill>
                  <a:srgbClr val="ffffff"/>
                </a:solidFill>
                <a:latin typeface="Arial"/>
              </a:rPr>
              <a:t>1</a:t>
            </a:fld>
            <a:endParaRPr b="0" lang="cs-CZ" sz="1500" spc="-1" strike="noStrike">
              <a:latin typeface="Arial"/>
            </a:endParaRPr>
          </a:p>
        </p:txBody>
      </p:sp>
      <p:sp>
        <p:nvSpPr>
          <p:cNvPr id="122" name="CustomShape 4"/>
          <p:cNvSpPr/>
          <p:nvPr/>
        </p:nvSpPr>
        <p:spPr>
          <a:xfrm>
            <a:off x="899640" y="6572160"/>
            <a:ext cx="2894760" cy="285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0" lang="cs-CZ" sz="1200" spc="-1" strike="noStrike">
                <a:solidFill>
                  <a:srgbClr val="ffffff"/>
                </a:solidFill>
                <a:latin typeface="Arial"/>
              </a:rPr>
              <a:t>| PA197 Security of wireless networks  </a:t>
            </a:r>
            <a:endParaRPr b="0" lang="cs-CZ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65" dur="indefinite" restart="never" nodeType="tmRoot">
          <p:childTnLst>
            <p:seq>
              <p:cTn id="6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503280" y="908640"/>
            <a:ext cx="8228880" cy="791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1e4485"/>
                </a:solidFill>
                <a:latin typeface="Arial"/>
              </a:rPr>
              <a:t>Laboratory</a:t>
            </a:r>
            <a:endParaRPr b="0" lang="cs-CZ" sz="3200" spc="-1" strike="noStrike">
              <a:latin typeface="Arial"/>
            </a:endParaRPr>
          </a:p>
        </p:txBody>
      </p:sp>
      <p:sp>
        <p:nvSpPr>
          <p:cNvPr id="89" name="CustomShape 2"/>
          <p:cNvSpPr/>
          <p:nvPr/>
        </p:nvSpPr>
        <p:spPr>
          <a:xfrm>
            <a:off x="503280" y="1871640"/>
            <a:ext cx="8228880" cy="4149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343080" indent="-34236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700" spc="-1" strike="noStrike">
                <a:solidFill>
                  <a:srgbClr val="000000"/>
                </a:solidFill>
                <a:latin typeface="Arial"/>
              </a:rPr>
              <a:t>Jammer attack</a:t>
            </a:r>
            <a:endParaRPr b="0" lang="cs-CZ" sz="27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700" spc="-1" strike="noStrike">
                <a:solidFill>
                  <a:srgbClr val="000000"/>
                </a:solidFill>
                <a:latin typeface="Arial"/>
              </a:rPr>
              <a:t>Simple static routing via one intermediate node</a:t>
            </a:r>
            <a:endParaRPr b="0" lang="cs-CZ" sz="2700" spc="-1" strike="noStrike">
              <a:latin typeface="Arial"/>
            </a:endParaRPr>
          </a:p>
          <a:p>
            <a:pPr lvl="1" marL="628560" indent="-26604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latin typeface="Arial"/>
              </a:rPr>
              <a:t>Sender</a:t>
            </a:r>
            <a:r>
              <a:rPr b="0" lang="cs-CZ" sz="2300" spc="-1" strike="noStrike">
                <a:solidFill>
                  <a:srgbClr val="000000"/>
                </a:solidFill>
                <a:latin typeface="Symbol"/>
              </a:rPr>
              <a:t></a:t>
            </a:r>
            <a:r>
              <a:rPr b="0" lang="cs-CZ" sz="2300" spc="-1" strike="noStrike">
                <a:solidFill>
                  <a:srgbClr val="000000"/>
                </a:solidFill>
                <a:latin typeface="Arial"/>
              </a:rPr>
              <a:t>Transmitter (receive, send)</a:t>
            </a:r>
            <a:r>
              <a:rPr b="0" lang="cs-CZ" sz="2300" spc="-1" strike="noStrike">
                <a:solidFill>
                  <a:srgbClr val="000000"/>
                </a:solidFill>
                <a:latin typeface="Symbol"/>
              </a:rPr>
              <a:t></a:t>
            </a:r>
            <a:r>
              <a:rPr b="0" lang="cs-CZ" sz="2300" spc="-1" strike="noStrike">
                <a:solidFill>
                  <a:srgbClr val="000000"/>
                </a:solidFill>
                <a:latin typeface="Arial"/>
              </a:rPr>
              <a:t>Receiver (blink)</a:t>
            </a:r>
            <a:endParaRPr b="0" lang="cs-CZ" sz="2300" spc="-1" strike="noStrike">
              <a:latin typeface="Arial"/>
            </a:endParaRPr>
          </a:p>
          <a:p>
            <a:pPr lvl="1" marL="628560" indent="-26604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latin typeface="Arial"/>
              </a:rPr>
              <a:t>Single parent for routing towards “BS” (e.g., CTP)</a:t>
            </a:r>
            <a:endParaRPr b="0" lang="cs-CZ" sz="23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700" spc="-1" strike="noStrike">
                <a:solidFill>
                  <a:srgbClr val="000000"/>
                </a:solidFill>
                <a:latin typeface="Arial"/>
              </a:rPr>
              <a:t>Node-to-node routing </a:t>
            </a:r>
            <a:endParaRPr b="0" lang="cs-CZ" sz="2700" spc="-1" strike="noStrike">
              <a:latin typeface="Arial"/>
            </a:endParaRPr>
          </a:p>
          <a:p>
            <a:pPr lvl="1" marL="628560" indent="-26604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latin typeface="Arial"/>
              </a:rPr>
              <a:t>Simple flooding routing with multiple neighbours</a:t>
            </a:r>
            <a:endParaRPr b="0" lang="cs-CZ" sz="2300" spc="-1" strike="noStrike">
              <a:latin typeface="Arial"/>
            </a:endParaRPr>
          </a:p>
          <a:p>
            <a:pPr lvl="1" marL="628560" indent="-26604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latin typeface="Arial"/>
              </a:rPr>
              <a:t>Packet with target ID, retransmitted to all neighbours</a:t>
            </a:r>
            <a:endParaRPr b="0" lang="cs-CZ" sz="23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3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3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3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3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3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41"/>
              </a:spcBef>
            </a:pPr>
            <a:endParaRPr b="0" lang="cs-CZ" sz="2300" spc="-1" strike="noStrike">
              <a:latin typeface="Arial"/>
            </a:endParaRPr>
          </a:p>
        </p:txBody>
      </p:sp>
      <p:sp>
        <p:nvSpPr>
          <p:cNvPr id="90" name="CustomShape 3"/>
          <p:cNvSpPr/>
          <p:nvPr/>
        </p:nvSpPr>
        <p:spPr>
          <a:xfrm>
            <a:off x="503280" y="6573960"/>
            <a:ext cx="396000" cy="283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45000" anchor="ctr">
            <a:noAutofit/>
          </a:bodyPr>
          <a:p>
            <a:pPr>
              <a:lnSpc>
                <a:spcPct val="100000"/>
              </a:lnSpc>
            </a:pPr>
            <a:fld id="{6E65DE73-F2BC-45ED-8490-BCBB38BE6109}" type="slidenum">
              <a:rPr b="1" lang="cs-CZ" sz="1500" spc="-1" strike="noStrike">
                <a:solidFill>
                  <a:srgbClr val="ffffff"/>
                </a:solidFill>
                <a:latin typeface="Arial"/>
              </a:rPr>
              <a:t>1</a:t>
            </a:fld>
            <a:endParaRPr b="0" lang="cs-CZ" sz="1500" spc="-1" strike="noStrike">
              <a:latin typeface="Arial"/>
            </a:endParaRPr>
          </a:p>
        </p:txBody>
      </p:sp>
      <p:sp>
        <p:nvSpPr>
          <p:cNvPr id="91" name="CustomShape 4"/>
          <p:cNvSpPr/>
          <p:nvPr/>
        </p:nvSpPr>
        <p:spPr>
          <a:xfrm>
            <a:off x="899640" y="6572160"/>
            <a:ext cx="2894760" cy="285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0" lang="cs-CZ" sz="1200" spc="-1" strike="noStrike">
                <a:solidFill>
                  <a:srgbClr val="ffffff"/>
                </a:solidFill>
                <a:latin typeface="Arial"/>
              </a:rPr>
              <a:t>| PA197 Security of wireless networks  </a:t>
            </a:r>
            <a:endParaRPr b="0" lang="cs-CZ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503280" y="908640"/>
            <a:ext cx="8228880" cy="791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1e4485"/>
                </a:solidFill>
                <a:latin typeface="Arial"/>
              </a:rPr>
              <a:t>RF12 packet structure</a:t>
            </a:r>
            <a:endParaRPr b="0" lang="cs-CZ" sz="3200" spc="-1" strike="noStrike">
              <a:latin typeface="Arial"/>
            </a:endParaRPr>
          </a:p>
        </p:txBody>
      </p:sp>
      <p:sp>
        <p:nvSpPr>
          <p:cNvPr id="93" name="CustomShape 2"/>
          <p:cNvSpPr/>
          <p:nvPr/>
        </p:nvSpPr>
        <p:spPr>
          <a:xfrm>
            <a:off x="503280" y="1871640"/>
            <a:ext cx="8532360" cy="4149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>
              <a:lnSpc>
                <a:spcPct val="100000"/>
              </a:lnSpc>
              <a:spcBef>
                <a:spcPts val="400"/>
              </a:spcBef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cs-CZ" sz="1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400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C = CTL, D = DST, A = ACK, 5-bit node ID</a:t>
            </a:r>
            <a:endParaRPr b="0" lang="cs-CZ" sz="2000" spc="-1" strike="noStrike">
              <a:latin typeface="Arial"/>
            </a:endParaRPr>
          </a:p>
          <a:p>
            <a:pPr lvl="1" marL="628560" indent="-26604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1600" spc="-1" strike="noStrike">
                <a:solidFill>
                  <a:srgbClr val="000000"/>
                </a:solidFill>
                <a:latin typeface="Arial"/>
              </a:rPr>
              <a:t>A bit (ACK) – indicates if sender wants to get ACK back</a:t>
            </a:r>
            <a:endParaRPr b="0" lang="cs-CZ" sz="1600" spc="-1" strike="noStrike">
              <a:latin typeface="Arial"/>
            </a:endParaRPr>
          </a:p>
          <a:p>
            <a:pPr lvl="1" marL="628560" indent="-26604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1600" spc="-1" strike="noStrike">
                <a:solidFill>
                  <a:srgbClr val="000000"/>
                </a:solidFill>
                <a:latin typeface="Arial"/>
              </a:rPr>
              <a:t>D bit (DST) – indicates if node ID bits specify destination or source node</a:t>
            </a:r>
            <a:endParaRPr b="0" lang="cs-CZ" sz="1600" spc="-1" strike="noStrike">
              <a:latin typeface="Arial"/>
            </a:endParaRPr>
          </a:p>
          <a:p>
            <a:pPr lvl="1" marL="628560" indent="-26604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1600" spc="-1" strike="noStrike">
                <a:solidFill>
                  <a:srgbClr val="000000"/>
                </a:solidFill>
                <a:latin typeface="Arial"/>
              </a:rPr>
              <a:t>C bit (CTL) – 1 if packet is ACK (and A must be 0)</a:t>
            </a:r>
            <a:endParaRPr b="0" lang="cs-CZ" sz="16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400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000" spc="-1" strike="noStrike" u="sng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1"/>
              </a:rPr>
              <a:t>http://jeelabs.org/2011/06/09/rf12-packet-format-and-design/index.html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cs-CZ" sz="2000" spc="-1" strike="noStrike">
              <a:latin typeface="Arial"/>
            </a:endParaRPr>
          </a:p>
        </p:txBody>
      </p:sp>
      <p:sp>
        <p:nvSpPr>
          <p:cNvPr id="94" name="CustomShape 3"/>
          <p:cNvSpPr/>
          <p:nvPr/>
        </p:nvSpPr>
        <p:spPr>
          <a:xfrm>
            <a:off x="899640" y="6572160"/>
            <a:ext cx="2894760" cy="285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0" lang="cs-CZ" sz="1200" spc="-1" strike="noStrike">
                <a:solidFill>
                  <a:srgbClr val="ffffff"/>
                </a:solidFill>
                <a:latin typeface="Arial"/>
              </a:rPr>
              <a:t>| PA197 Security of wireless networks  </a:t>
            </a:r>
            <a:endParaRPr b="0" lang="cs-CZ" sz="1200" spc="-1" strike="noStrike">
              <a:latin typeface="Arial"/>
            </a:endParaRPr>
          </a:p>
        </p:txBody>
      </p:sp>
      <p:pic>
        <p:nvPicPr>
          <p:cNvPr id="95" name="Obrázek 4" descr=""/>
          <p:cNvPicPr/>
          <p:nvPr/>
        </p:nvPicPr>
        <p:blipFill>
          <a:blip r:embed="rId2"/>
          <a:stretch/>
        </p:blipFill>
        <p:spPr>
          <a:xfrm>
            <a:off x="395640" y="1989000"/>
            <a:ext cx="5581800" cy="1763280"/>
          </a:xfrm>
          <a:prstGeom prst="rect">
            <a:avLst/>
          </a:prstGeom>
          <a:ln>
            <a:noFill/>
          </a:ln>
        </p:spPr>
      </p:pic>
      <p:pic>
        <p:nvPicPr>
          <p:cNvPr id="96" name="Obrázek 5" descr=""/>
          <p:cNvPicPr/>
          <p:nvPr/>
        </p:nvPicPr>
        <p:blipFill>
          <a:blip r:embed="rId3"/>
          <a:stretch/>
        </p:blipFill>
        <p:spPr>
          <a:xfrm>
            <a:off x="3924000" y="620640"/>
            <a:ext cx="5219280" cy="1549440"/>
          </a:xfrm>
          <a:prstGeom prst="rect">
            <a:avLst/>
          </a:prstGeom>
          <a:ln>
            <a:noFill/>
          </a:ln>
        </p:spPr>
      </p:pic>
      <p:sp>
        <p:nvSpPr>
          <p:cNvPr id="97" name="CustomShape 4"/>
          <p:cNvSpPr/>
          <p:nvPr/>
        </p:nvSpPr>
        <p:spPr>
          <a:xfrm>
            <a:off x="5868000" y="559080"/>
            <a:ext cx="2519640" cy="456480"/>
          </a:xfrm>
          <a:prstGeom prst="rect">
            <a:avLst/>
          </a:prstGeom>
          <a:noFill/>
          <a:ln w="50760"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8" name="CustomShape 5"/>
          <p:cNvSpPr/>
          <p:nvPr/>
        </p:nvSpPr>
        <p:spPr>
          <a:xfrm>
            <a:off x="6085440" y="2458800"/>
            <a:ext cx="2950200" cy="669960"/>
          </a:xfrm>
          <a:prstGeom prst="borderCallout2">
            <a:avLst>
              <a:gd name="adj1" fmla="val -10242"/>
              <a:gd name="adj2" fmla="val 35847"/>
              <a:gd name="adj3" fmla="val -66936"/>
              <a:gd name="adj4" fmla="val 35531"/>
              <a:gd name="adj5" fmla="val -204880"/>
              <a:gd name="adj6" fmla="val 35087"/>
            </a:avLst>
          </a:prstGeom>
          <a:solidFill>
            <a:srgbClr val="00ff00">
              <a:alpha val="37000"/>
            </a:srgbClr>
          </a:solidFill>
          <a:ln w="25560">
            <a:solidFill>
              <a:srgbClr val="00ff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  <a:ea typeface="DejaVu Sans"/>
              </a:rPr>
              <a:t>Values set/visible via (rf12_send, rf12_recv)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99" name="CustomShape 6"/>
          <p:cNvSpPr/>
          <p:nvPr/>
        </p:nvSpPr>
        <p:spPr>
          <a:xfrm>
            <a:off x="5873400" y="559080"/>
            <a:ext cx="3269880" cy="456480"/>
          </a:xfrm>
          <a:prstGeom prst="rect">
            <a:avLst/>
          </a:prstGeom>
          <a:noFill/>
          <a:ln w="50760"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" dur="indefinite" restart="never" nodeType="tmRoot">
          <p:childTnLst>
            <p:seq>
              <p:cTn id="6" dur="indefinite" nodeType="mainSeq">
                <p:childTnLst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47" end="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103" end="10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178" end="17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229" end="2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503280" y="908640"/>
            <a:ext cx="8228880" cy="791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1e4485"/>
                </a:solidFill>
                <a:latin typeface="Arial"/>
              </a:rPr>
              <a:t>Jammer</a:t>
            </a:r>
            <a:endParaRPr b="0" lang="cs-CZ" sz="3200" spc="-1" strike="noStrike">
              <a:latin typeface="Arial"/>
            </a:endParaRPr>
          </a:p>
        </p:txBody>
      </p:sp>
      <p:sp>
        <p:nvSpPr>
          <p:cNvPr id="101" name="CustomShape 2"/>
          <p:cNvSpPr/>
          <p:nvPr/>
        </p:nvSpPr>
        <p:spPr>
          <a:xfrm>
            <a:off x="503280" y="1871640"/>
            <a:ext cx="8228880" cy="4149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343080" indent="-34236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700" spc="-1" strike="noStrike">
                <a:solidFill>
                  <a:srgbClr val="000000"/>
                </a:solidFill>
                <a:latin typeface="Arial"/>
              </a:rPr>
              <a:t>Write your own jammer</a:t>
            </a:r>
            <a:endParaRPr b="0" lang="cs-CZ" sz="2700" spc="-1" strike="noStrike">
              <a:latin typeface="Arial"/>
            </a:endParaRPr>
          </a:p>
        </p:txBody>
      </p:sp>
      <p:sp>
        <p:nvSpPr>
          <p:cNvPr id="102" name="CustomShape 3"/>
          <p:cNvSpPr/>
          <p:nvPr/>
        </p:nvSpPr>
        <p:spPr>
          <a:xfrm>
            <a:off x="899640" y="6572160"/>
            <a:ext cx="2894760" cy="285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0" lang="cs-CZ" sz="1200" spc="-1" strike="noStrike">
                <a:solidFill>
                  <a:srgbClr val="ffffff"/>
                </a:solidFill>
                <a:latin typeface="Arial"/>
              </a:rPr>
              <a:t>| PA197 Security of wireless networks  </a:t>
            </a:r>
            <a:endParaRPr b="0" lang="cs-CZ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3" dur="indefinite" restart="never" nodeType="tmRoot">
          <p:childTnLst>
            <p:seq>
              <p:cTn id="3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ustomShape 1"/>
          <p:cNvSpPr/>
          <p:nvPr/>
        </p:nvSpPr>
        <p:spPr>
          <a:xfrm>
            <a:off x="503280" y="908640"/>
            <a:ext cx="8228880" cy="791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1e4485"/>
                </a:solidFill>
                <a:latin typeface="Arial"/>
              </a:rPr>
              <a:t>Non-discriminative jammer</a:t>
            </a:r>
            <a:endParaRPr b="0" lang="cs-CZ" sz="3200" spc="-1" strike="noStrike">
              <a:latin typeface="Arial"/>
            </a:endParaRPr>
          </a:p>
        </p:txBody>
      </p:sp>
      <p:sp>
        <p:nvSpPr>
          <p:cNvPr id="104" name="CustomShape 2"/>
          <p:cNvSpPr/>
          <p:nvPr/>
        </p:nvSpPr>
        <p:spPr>
          <a:xfrm>
            <a:off x="503280" y="1871640"/>
            <a:ext cx="8228880" cy="4149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343080" indent="-34236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700" spc="-1" strike="noStrike">
                <a:solidFill>
                  <a:srgbClr val="000000"/>
                </a:solidFill>
                <a:latin typeface="Arial"/>
              </a:rPr>
              <a:t>Occupies/distorts whole channel</a:t>
            </a:r>
            <a:endParaRPr b="0" lang="cs-CZ" sz="2700" spc="-1" strike="noStrike">
              <a:latin typeface="Arial"/>
            </a:endParaRPr>
          </a:p>
          <a:p>
            <a:pPr lvl="1" marL="628560" indent="-26604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latin typeface="Arial"/>
              </a:rPr>
              <a:t>Sending packets all the time without waiting for clear channel</a:t>
            </a:r>
            <a:endParaRPr b="0" lang="cs-CZ" sz="2300" spc="-1" strike="noStrike">
              <a:latin typeface="Arial"/>
            </a:endParaRPr>
          </a:p>
          <a:p>
            <a:pPr lvl="1" marL="628560" indent="-26604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latin typeface="Arial"/>
              </a:rPr>
              <a:t>No need to send correctly formatted packets or use same type of radio</a:t>
            </a:r>
            <a:endParaRPr b="0" lang="cs-CZ" sz="23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700" spc="-1" strike="noStrike">
                <a:solidFill>
                  <a:srgbClr val="000000"/>
                </a:solidFill>
                <a:latin typeface="Arial"/>
              </a:rPr>
              <a:t>How to detect non-discriminative jammer?</a:t>
            </a:r>
            <a:endParaRPr b="0" lang="cs-CZ" sz="2700" spc="-1" strike="noStrike">
              <a:latin typeface="Arial"/>
            </a:endParaRPr>
          </a:p>
          <a:p>
            <a:pPr lvl="1" marL="628560" indent="-26604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latin typeface="Arial"/>
              </a:rPr>
              <a:t>Abnormally high number of lost packets</a:t>
            </a:r>
            <a:endParaRPr b="0" lang="cs-CZ" sz="2300" spc="-1" strike="noStrike">
              <a:latin typeface="Arial"/>
            </a:endParaRPr>
          </a:p>
          <a:p>
            <a:pPr lvl="1" marL="628560" indent="-26604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latin typeface="Arial"/>
              </a:rPr>
              <a:t>Abnormally high send waiting time (clear channel)</a:t>
            </a:r>
            <a:endParaRPr b="0" lang="cs-CZ" sz="2300" spc="-1" strike="noStrike">
              <a:latin typeface="Arial"/>
            </a:endParaRPr>
          </a:p>
          <a:p>
            <a:pPr lvl="1" marL="628560" indent="-26604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latin typeface="Arial"/>
              </a:rPr>
              <a:t>Abnormally low RSSI</a:t>
            </a:r>
            <a:endParaRPr b="0" lang="cs-CZ" sz="2300" spc="-1" strike="noStrike">
              <a:latin typeface="Arial"/>
            </a:endParaRPr>
          </a:p>
          <a:p>
            <a:pPr lvl="1" marL="628560" indent="-26604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latin typeface="Arial"/>
              </a:rPr>
              <a:t>Detection by whole channel monitoring (e.g., SDR)</a:t>
            </a:r>
            <a:endParaRPr b="0" lang="cs-CZ" sz="23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300" spc="-1" strike="noStrike">
              <a:latin typeface="Arial"/>
            </a:endParaRPr>
          </a:p>
        </p:txBody>
      </p:sp>
      <p:sp>
        <p:nvSpPr>
          <p:cNvPr id="105" name="CustomShape 3"/>
          <p:cNvSpPr/>
          <p:nvPr/>
        </p:nvSpPr>
        <p:spPr>
          <a:xfrm>
            <a:off x="899640" y="6572160"/>
            <a:ext cx="2894760" cy="285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0" lang="cs-CZ" sz="1200" spc="-1" strike="noStrike">
                <a:solidFill>
                  <a:srgbClr val="ffffff"/>
                </a:solidFill>
                <a:latin typeface="Arial"/>
              </a:rPr>
              <a:t>| PA197 Security of wireless networks  </a:t>
            </a:r>
            <a:endParaRPr b="0" lang="cs-CZ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5" dur="indefinite" restart="never" nodeType="tmRoot">
          <p:childTnLst>
            <p:seq>
              <p:cTn id="3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stomShape 1"/>
          <p:cNvSpPr/>
          <p:nvPr/>
        </p:nvSpPr>
        <p:spPr>
          <a:xfrm>
            <a:off x="503280" y="908640"/>
            <a:ext cx="8228880" cy="791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1e4485"/>
                </a:solidFill>
                <a:latin typeface="Arial"/>
              </a:rPr>
              <a:t>Selective jammer</a:t>
            </a:r>
            <a:endParaRPr b="0" lang="cs-CZ" sz="3200" spc="-1" strike="noStrike">
              <a:latin typeface="Arial"/>
            </a:endParaRPr>
          </a:p>
        </p:txBody>
      </p:sp>
      <p:sp>
        <p:nvSpPr>
          <p:cNvPr id="107" name="CustomShape 2"/>
          <p:cNvSpPr/>
          <p:nvPr/>
        </p:nvSpPr>
        <p:spPr>
          <a:xfrm>
            <a:off x="503280" y="1871640"/>
            <a:ext cx="8228880" cy="4149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343080" indent="-342360">
              <a:lnSpc>
                <a:spcPct val="100000"/>
              </a:lnSpc>
              <a:spcBef>
                <a:spcPts val="400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Not jamming continuously, bursts to corrupt particular message   </a:t>
            </a:r>
            <a:endParaRPr b="0" lang="cs-CZ" sz="2000" spc="-1" strike="noStrike">
              <a:latin typeface="Arial"/>
            </a:endParaRPr>
          </a:p>
          <a:p>
            <a:pPr marL="457200" indent="-456480">
              <a:lnSpc>
                <a:spcPct val="100000"/>
              </a:lnSpc>
              <a:spcBef>
                <a:spcPts val="400"/>
              </a:spcBef>
              <a:buClr>
                <a:srgbClr val="1e4485"/>
              </a:buClr>
              <a:buFont typeface="Arial"/>
              <a:buAutoNum type="arabicPeriod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Disturb next message that is expected to be send</a:t>
            </a:r>
            <a:endParaRPr b="0" lang="cs-CZ" sz="2000" spc="-1" strike="noStrike">
              <a:latin typeface="Arial"/>
            </a:endParaRPr>
          </a:p>
          <a:p>
            <a:pPr lvl="1" marL="628560" indent="-2660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Attacker in promiscuous mode, receives message</a:t>
            </a:r>
            <a:r>
              <a:rPr b="0" lang="cs-CZ" sz="1800" spc="-1" strike="noStrike" baseline="-25000">
                <a:solidFill>
                  <a:srgbClr val="000000"/>
                </a:solidFill>
                <a:latin typeface="Arial"/>
              </a:rPr>
              <a:t>i</a:t>
            </a: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 </a:t>
            </a:r>
            <a:endParaRPr b="0" lang="cs-CZ" sz="1800" spc="-1" strike="noStrike">
              <a:latin typeface="Arial"/>
            </a:endParaRPr>
          </a:p>
          <a:p>
            <a:pPr lvl="1" marL="628560" indent="-2660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Prevents transmission of message</a:t>
            </a:r>
            <a:r>
              <a:rPr b="0" lang="cs-CZ" sz="1800" spc="-1" strike="noStrike" baseline="-25000">
                <a:solidFill>
                  <a:srgbClr val="000000"/>
                </a:solidFill>
                <a:latin typeface="Arial"/>
              </a:rPr>
              <a:t>i+1 </a:t>
            </a: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(occupies channel…)</a:t>
            </a:r>
            <a:endParaRPr b="0" lang="cs-CZ" sz="1800" spc="-1" strike="noStrike">
              <a:latin typeface="Arial"/>
            </a:endParaRPr>
          </a:p>
          <a:p>
            <a:pPr marL="457200" indent="-456480">
              <a:lnSpc>
                <a:spcPct val="100000"/>
              </a:lnSpc>
              <a:spcBef>
                <a:spcPts val="400"/>
              </a:spcBef>
              <a:buClr>
                <a:srgbClr val="1e4485"/>
              </a:buClr>
              <a:buFont typeface="Arial"/>
              <a:buAutoNum type="arabicPeriod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Disturb rest of a currently transmitted message based on initial part </a:t>
            </a:r>
            <a:endParaRPr b="0" lang="cs-CZ" sz="2000" spc="-1" strike="noStrike">
              <a:latin typeface="Arial"/>
            </a:endParaRPr>
          </a:p>
          <a:p>
            <a:pPr lvl="1" marL="628560" indent="-2660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Requires high speed processing of radio channel and low latency decision</a:t>
            </a:r>
            <a:endParaRPr b="0" lang="cs-CZ" sz="1800" spc="-1" strike="noStrike">
              <a:latin typeface="Arial"/>
            </a:endParaRPr>
          </a:p>
          <a:p>
            <a:pPr lvl="2" marL="990720" indent="-275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Not possible with our RF12 module (whole packet only)</a:t>
            </a:r>
            <a:endParaRPr b="0" lang="cs-CZ" sz="1800" spc="-1" strike="noStrike">
              <a:latin typeface="Arial"/>
            </a:endParaRPr>
          </a:p>
          <a:p>
            <a:pPr lvl="1" marL="628560" indent="-2660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Disturb only part of a message (e.g., CRC checksum)</a:t>
            </a:r>
            <a:endParaRPr b="0" lang="cs-CZ" sz="1800" spc="-1" strike="noStrike">
              <a:latin typeface="Arial"/>
            </a:endParaRPr>
          </a:p>
          <a:p>
            <a:pPr lvl="2" marL="990720" indent="-275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Message is dropped upon reception</a:t>
            </a:r>
            <a:endParaRPr b="0" lang="cs-CZ" sz="1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400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How to detect selective jammer?</a:t>
            </a:r>
            <a:endParaRPr b="0" lang="cs-CZ" sz="2000" spc="-1" strike="noStrike">
              <a:latin typeface="Arial"/>
            </a:endParaRPr>
          </a:p>
          <a:p>
            <a:pPr lvl="1" marL="628560" indent="-2660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Detection of abnormally high number of corrupted or lost packets</a:t>
            </a:r>
            <a:endParaRPr b="0" lang="cs-CZ" sz="1800" spc="-1" strike="noStrike">
              <a:latin typeface="Arial"/>
            </a:endParaRPr>
          </a:p>
          <a:p>
            <a:pPr lvl="1" marL="628560" indent="-2660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1800" spc="-1" strike="noStrike">
                <a:solidFill>
                  <a:srgbClr val="000000"/>
                </a:solidFill>
                <a:latin typeface="Arial"/>
              </a:rPr>
              <a:t>Sensing of channel with different radio and detection of burst transmissions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108" name="CustomShape 3"/>
          <p:cNvSpPr/>
          <p:nvPr/>
        </p:nvSpPr>
        <p:spPr>
          <a:xfrm>
            <a:off x="899640" y="6572160"/>
            <a:ext cx="2894760" cy="285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0" lang="cs-CZ" sz="1200" spc="-1" strike="noStrike">
                <a:solidFill>
                  <a:srgbClr val="ffffff"/>
                </a:solidFill>
                <a:latin typeface="Arial"/>
              </a:rPr>
              <a:t>| PA197 Security of wireless networks  </a:t>
            </a:r>
            <a:endParaRPr b="0" lang="cs-CZ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7" dur="indefinite" restart="never" nodeType="tmRoot">
          <p:childTnLst>
            <p:seq>
              <p:cTn id="3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CustomShape 1"/>
          <p:cNvSpPr/>
          <p:nvPr/>
        </p:nvSpPr>
        <p:spPr>
          <a:xfrm>
            <a:off x="503280" y="908640"/>
            <a:ext cx="8228880" cy="791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1e4485"/>
                </a:solidFill>
                <a:latin typeface="Arial"/>
              </a:rPr>
              <a:t>Simple static routing via one intermediate</a:t>
            </a:r>
            <a:endParaRPr b="0" lang="cs-CZ" sz="3200" spc="-1" strike="noStrike">
              <a:latin typeface="Arial"/>
            </a:endParaRPr>
          </a:p>
        </p:txBody>
      </p:sp>
      <p:sp>
        <p:nvSpPr>
          <p:cNvPr id="110" name="CustomShape 2"/>
          <p:cNvSpPr/>
          <p:nvPr/>
        </p:nvSpPr>
        <p:spPr>
          <a:xfrm>
            <a:off x="503280" y="1871640"/>
            <a:ext cx="8228880" cy="4149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343080" indent="-342360">
              <a:lnSpc>
                <a:spcPct val="100000"/>
              </a:lnSpc>
              <a:spcBef>
                <a:spcPts val="479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Pair together with two other colleagues</a:t>
            </a:r>
            <a:endParaRPr b="0" lang="cs-CZ" sz="2400" spc="-1" strike="noStrike">
              <a:latin typeface="Arial"/>
            </a:endParaRPr>
          </a:p>
          <a:p>
            <a:pPr lvl="1" marL="628560" indent="-2660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Same as previous one-hop exercise</a:t>
            </a:r>
            <a:endParaRPr b="0" lang="cs-CZ" sz="2000" spc="-1" strike="noStrike">
              <a:latin typeface="Arial"/>
            </a:endParaRPr>
          </a:p>
          <a:p>
            <a:pPr lvl="1" marL="628560" indent="-2660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Output message with counter to serial port (monitor packet loss) </a:t>
            </a:r>
            <a:endParaRPr b="0" lang="cs-CZ" sz="20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479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Use one intermediate node (fixed routing topology)</a:t>
            </a:r>
            <a:endParaRPr b="0" lang="cs-CZ" sz="2400" spc="-1" strike="noStrike">
              <a:latin typeface="Arial"/>
            </a:endParaRPr>
          </a:p>
          <a:p>
            <a:pPr lvl="1" marL="628560" indent="-2660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Sender</a:t>
            </a:r>
            <a:r>
              <a:rPr b="0" lang="cs-CZ" sz="2000" spc="-1" strike="noStrike">
                <a:solidFill>
                  <a:srgbClr val="000000"/>
                </a:solidFill>
                <a:latin typeface="Symbol"/>
              </a:rPr>
              <a:t>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Transmitter (receive, send)</a:t>
            </a:r>
            <a:r>
              <a:rPr b="0" lang="cs-CZ" sz="2000" spc="-1" strike="noStrike">
                <a:solidFill>
                  <a:srgbClr val="000000"/>
                </a:solidFill>
                <a:latin typeface="Symbol"/>
              </a:rPr>
              <a:t>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Receiver (blink)</a:t>
            </a:r>
            <a:endParaRPr b="0" lang="cs-CZ" sz="20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479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Test on distance (hall space, other floors…)</a:t>
            </a:r>
            <a:endParaRPr b="0" lang="cs-CZ" sz="2400" spc="-1" strike="noStrike">
              <a:latin typeface="Arial"/>
            </a:endParaRPr>
          </a:p>
          <a:p>
            <a:pPr lvl="1" marL="628560" indent="-2660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How far you can extend coverage?  </a:t>
            </a:r>
            <a:endParaRPr b="0" lang="cs-CZ" sz="20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479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Straightforward extension to fixed routing to BS</a:t>
            </a:r>
            <a:endParaRPr b="0" lang="cs-CZ" sz="2400" spc="-1" strike="noStrike">
              <a:latin typeface="Arial"/>
            </a:endParaRPr>
          </a:p>
          <a:p>
            <a:pPr lvl="1" marL="628560" indent="-2660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Every one has single parent for routing towards BS </a:t>
            </a:r>
            <a:endParaRPr b="0" lang="cs-CZ" sz="2000" spc="-1" strike="noStrike">
              <a:latin typeface="Arial"/>
            </a:endParaRPr>
          </a:p>
          <a:p>
            <a:pPr lvl="1" marL="628560" indent="-2660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e.g., The Collection Tree Protocol (CTP)</a:t>
            </a:r>
            <a:endParaRPr b="0" lang="cs-CZ" sz="20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479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Think about advantages and disadvantages</a:t>
            </a:r>
            <a:endParaRPr b="0" lang="cs-CZ" sz="2400" spc="-1" strike="noStrike">
              <a:latin typeface="Arial"/>
            </a:endParaRPr>
          </a:p>
          <a:p>
            <a:pPr lvl="1" marL="628560" indent="-2660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Flexibility, robustness, malicious passive/active attacker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000" spc="-1" strike="noStrike">
              <a:latin typeface="Arial"/>
            </a:endParaRPr>
          </a:p>
        </p:txBody>
      </p:sp>
      <p:sp>
        <p:nvSpPr>
          <p:cNvPr id="111" name="CustomShape 3"/>
          <p:cNvSpPr/>
          <p:nvPr/>
        </p:nvSpPr>
        <p:spPr>
          <a:xfrm>
            <a:off x="899640" y="6572160"/>
            <a:ext cx="2894760" cy="285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0" lang="cs-CZ" sz="1200" spc="-1" strike="noStrike">
                <a:solidFill>
                  <a:srgbClr val="ffffff"/>
                </a:solidFill>
                <a:latin typeface="Arial"/>
              </a:rPr>
              <a:t>| PA197 Security of wireless networks  </a:t>
            </a:r>
            <a:endParaRPr b="0" lang="cs-CZ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9" dur="indefinite" restart="never" nodeType="tmRoot">
          <p:childTnLst>
            <p:seq>
              <p:cTn id="4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503280" y="908640"/>
            <a:ext cx="8228880" cy="791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1e4485"/>
                </a:solidFill>
                <a:latin typeface="Arial"/>
              </a:rPr>
              <a:t>Any node to any node routing - flooding</a:t>
            </a:r>
            <a:endParaRPr b="0" lang="cs-CZ" sz="3200" spc="-1" strike="noStrike">
              <a:latin typeface="Arial"/>
            </a:endParaRPr>
          </a:p>
        </p:txBody>
      </p:sp>
      <p:sp>
        <p:nvSpPr>
          <p:cNvPr id="113" name="CustomShape 2"/>
          <p:cNvSpPr/>
          <p:nvPr/>
        </p:nvSpPr>
        <p:spPr>
          <a:xfrm>
            <a:off x="503280" y="1871640"/>
            <a:ext cx="8228880" cy="4149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343080" indent="-34236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700" spc="-1" strike="noStrike">
                <a:solidFill>
                  <a:srgbClr val="000000"/>
                </a:solidFill>
                <a:latin typeface="Arial"/>
              </a:rPr>
              <a:t>What are options for any-to-any routing?</a:t>
            </a:r>
            <a:endParaRPr b="0" lang="cs-CZ" sz="2700" spc="-1" strike="noStrike">
              <a:latin typeface="Arial"/>
            </a:endParaRPr>
          </a:p>
          <a:p>
            <a:pPr lvl="1" marL="628560" indent="-26604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latin typeface="Arial"/>
              </a:rPr>
              <a:t>Think about limitations in context of ad-hoc/WSNs</a:t>
            </a:r>
            <a:endParaRPr b="0" lang="cs-CZ" sz="23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700" spc="-1" strike="noStrike">
                <a:solidFill>
                  <a:srgbClr val="000000"/>
                </a:solidFill>
                <a:latin typeface="Arial"/>
              </a:rPr>
              <a:t>Node-to-node routing </a:t>
            </a:r>
            <a:endParaRPr b="0" lang="cs-CZ" sz="2700" spc="-1" strike="noStrike">
              <a:latin typeface="Arial"/>
            </a:endParaRPr>
          </a:p>
          <a:p>
            <a:pPr lvl="1" marL="628560" indent="-26604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latin typeface="Arial"/>
              </a:rPr>
              <a:t>Simple flooding routing with multiple neighbours</a:t>
            </a:r>
            <a:endParaRPr b="0" lang="cs-CZ" sz="2300" spc="-1" strike="noStrike">
              <a:latin typeface="Arial"/>
            </a:endParaRPr>
          </a:p>
          <a:p>
            <a:pPr lvl="2" marL="990720" indent="-275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300" spc="-1" strike="noStrike">
                <a:solidFill>
                  <a:srgbClr val="000000"/>
                </a:solidFill>
                <a:latin typeface="Arial"/>
              </a:rPr>
              <a:t>Establish list of neighbouring nodes</a:t>
            </a:r>
            <a:endParaRPr b="0" lang="cs-CZ" sz="2300" spc="-1" strike="noStrike">
              <a:latin typeface="Arial"/>
            </a:endParaRPr>
          </a:p>
          <a:p>
            <a:pPr lvl="1" marL="628560" indent="-26604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latin typeface="Arial"/>
              </a:rPr>
              <a:t>Packet contains target node ID (data section)</a:t>
            </a:r>
            <a:endParaRPr b="0" lang="cs-CZ" sz="2300" spc="-1" strike="noStrike">
              <a:latin typeface="Arial"/>
            </a:endParaRPr>
          </a:p>
          <a:p>
            <a:pPr lvl="1" marL="628560" indent="-26604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latin typeface="Arial"/>
              </a:rPr>
              <a:t>Locally retransmitted to all neighbours</a:t>
            </a:r>
            <a:endParaRPr b="0" lang="cs-CZ" sz="23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700" spc="-1" strike="noStrike">
                <a:solidFill>
                  <a:srgbClr val="000000"/>
                </a:solidFill>
                <a:latin typeface="Arial"/>
              </a:rPr>
              <a:t>How to eventually stop flooding?</a:t>
            </a:r>
            <a:endParaRPr b="0" lang="cs-CZ" sz="2700" spc="-1" strike="noStrike">
              <a:latin typeface="Arial"/>
            </a:endParaRPr>
          </a:p>
          <a:p>
            <a:pPr lvl="1" marL="628560" indent="-26604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latin typeface="Arial"/>
              </a:rPr>
              <a:t>Time To Live? (TTL decrement after every hop, 0 =&gt; drop)</a:t>
            </a:r>
            <a:endParaRPr b="0" lang="cs-CZ" sz="2300" spc="-1" strike="noStrike">
              <a:latin typeface="Arial"/>
            </a:endParaRPr>
          </a:p>
          <a:p>
            <a:pPr lvl="1" marL="628560" indent="-26604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latin typeface="Arial"/>
              </a:rPr>
              <a:t>Packet Unique ID (seen twice =&gt; do not resend, state)</a:t>
            </a:r>
            <a:endParaRPr b="0" lang="cs-CZ" sz="2300" spc="-1" strike="noStrike">
              <a:latin typeface="Arial"/>
            </a:endParaRPr>
          </a:p>
        </p:txBody>
      </p:sp>
      <p:sp>
        <p:nvSpPr>
          <p:cNvPr id="114" name="CustomShape 3"/>
          <p:cNvSpPr/>
          <p:nvPr/>
        </p:nvSpPr>
        <p:spPr>
          <a:xfrm>
            <a:off x="899640" y="6572160"/>
            <a:ext cx="2894760" cy="285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0" lang="cs-CZ" sz="1200" spc="-1" strike="noStrike">
                <a:solidFill>
                  <a:srgbClr val="ffffff"/>
                </a:solidFill>
                <a:latin typeface="Arial"/>
              </a:rPr>
              <a:t>| PA197 Security of wireless networks  </a:t>
            </a:r>
            <a:endParaRPr b="0" lang="cs-CZ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41" dur="indefinite" restart="never" nodeType="tmRoot">
          <p:childTnLst>
            <p:seq>
              <p:cTn id="4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CustomShape 1"/>
          <p:cNvSpPr/>
          <p:nvPr/>
        </p:nvSpPr>
        <p:spPr>
          <a:xfrm>
            <a:off x="503280" y="908640"/>
            <a:ext cx="8228880" cy="791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1e4485"/>
                </a:solidFill>
                <a:latin typeface="Arial"/>
              </a:rPr>
              <a:t>Homework – Attack against routing</a:t>
            </a:r>
            <a:endParaRPr b="0" lang="cs-CZ" sz="3200" spc="-1" strike="noStrike">
              <a:latin typeface="Arial"/>
            </a:endParaRPr>
          </a:p>
        </p:txBody>
      </p:sp>
      <p:sp>
        <p:nvSpPr>
          <p:cNvPr id="116" name="CustomShape 2"/>
          <p:cNvSpPr/>
          <p:nvPr/>
        </p:nvSpPr>
        <p:spPr>
          <a:xfrm>
            <a:off x="503280" y="1871640"/>
            <a:ext cx="8228880" cy="4149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57200" indent="-456480">
              <a:lnSpc>
                <a:spcPct val="100000"/>
              </a:lnSpc>
              <a:spcBef>
                <a:spcPts val="479"/>
              </a:spcBef>
              <a:buClr>
                <a:srgbClr val="1e4485"/>
              </a:buClr>
              <a:buFont typeface="Arial"/>
              <a:buAutoNum type="arabicPeriod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Influence routing discovery phase of laboratory testbed to create sink-hole attack</a:t>
            </a:r>
            <a:endParaRPr b="0" lang="cs-CZ" sz="2400" spc="-1" strike="noStrike">
              <a:latin typeface="Arial"/>
            </a:endParaRPr>
          </a:p>
          <a:p>
            <a:pPr lvl="1" marL="628560" indent="-2660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messages routed towards your malicious node</a:t>
            </a:r>
            <a:endParaRPr b="0" lang="cs-CZ" sz="2000" spc="-1" strike="noStrike">
              <a:latin typeface="Arial"/>
            </a:endParaRPr>
          </a:p>
          <a:p>
            <a:pPr lvl="1" marL="628560" indent="-2660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Route discovery phase runs for 5 minutes (LEDs are blinking fast)</a:t>
            </a:r>
            <a:endParaRPr b="0" lang="cs-CZ" sz="2000" spc="-1" strike="noStrike">
              <a:latin typeface="Arial"/>
            </a:endParaRPr>
          </a:p>
          <a:p>
            <a:pPr marL="457200" indent="-456480">
              <a:lnSpc>
                <a:spcPct val="100000"/>
              </a:lnSpc>
              <a:spcBef>
                <a:spcPts val="479"/>
              </a:spcBef>
              <a:buClr>
                <a:srgbClr val="1e4485"/>
              </a:buClr>
              <a:buFont typeface="Arial"/>
              <a:buAutoNum type="arabicPeriod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Capture packets during message exchange phase</a:t>
            </a:r>
            <a:endParaRPr b="0" lang="cs-CZ" sz="2400" spc="-1" strike="noStrike">
              <a:latin typeface="Arial"/>
            </a:endParaRPr>
          </a:p>
          <a:p>
            <a:pPr lvl="1" marL="628560" indent="-2660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5 minutes, no blinking</a:t>
            </a:r>
            <a:endParaRPr b="0" lang="cs-CZ" sz="2000" spc="-1" strike="noStrike">
              <a:latin typeface="Arial"/>
            </a:endParaRPr>
          </a:p>
          <a:p>
            <a:pPr lvl="1" marL="628560" indent="-2660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Capture all packets routed to you, format: #num1#num2 </a:t>
            </a:r>
            <a:endParaRPr b="0" lang="cs-CZ" sz="2000" spc="-1" strike="noStrike">
              <a:latin typeface="Arial"/>
            </a:endParaRPr>
          </a:p>
          <a:p>
            <a:pPr lvl="2" marL="990720" indent="-275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E.g., #3289#893756 </a:t>
            </a:r>
            <a:endParaRPr b="0" lang="cs-CZ" sz="2000" spc="-1" strike="noStrike">
              <a:latin typeface="Arial"/>
            </a:endParaRPr>
          </a:p>
          <a:p>
            <a:pPr lvl="1" marL="628560" indent="-2660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Replace second number after # with your UCO </a:t>
            </a:r>
            <a:endParaRPr b="0" lang="cs-CZ" sz="2000" spc="-1" strike="noStrike">
              <a:latin typeface="Arial"/>
            </a:endParaRPr>
          </a:p>
          <a:p>
            <a:pPr lvl="2" marL="990720" indent="-275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E.g., #3289#394036 </a:t>
            </a:r>
            <a:endParaRPr b="0" lang="cs-CZ" sz="2000" spc="-1" strike="noStrike">
              <a:latin typeface="Arial"/>
            </a:endParaRPr>
          </a:p>
          <a:p>
            <a:pPr marL="457200" indent="-456480">
              <a:lnSpc>
                <a:spcPct val="100000"/>
              </a:lnSpc>
              <a:spcBef>
                <a:spcPts val="479"/>
              </a:spcBef>
              <a:buClr>
                <a:srgbClr val="1e4485"/>
              </a:buClr>
              <a:buFont typeface="Arial"/>
              <a:buAutoNum type="arabicPeriod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Send modified captured packet to BS</a:t>
            </a:r>
            <a:endParaRPr b="0" lang="cs-CZ" sz="2400" spc="-1" strike="noStrike">
              <a:latin typeface="Arial"/>
            </a:endParaRPr>
          </a:p>
          <a:p>
            <a:pPr lvl="1" marL="628560" indent="-2660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BS will reply, store all responses into file to be submitted as solution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117" name="CustomShape 3"/>
          <p:cNvSpPr/>
          <p:nvPr/>
        </p:nvSpPr>
        <p:spPr>
          <a:xfrm>
            <a:off x="503280" y="6573960"/>
            <a:ext cx="396000" cy="283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45000" anchor="ctr">
            <a:noAutofit/>
          </a:bodyPr>
          <a:p>
            <a:pPr>
              <a:lnSpc>
                <a:spcPct val="100000"/>
              </a:lnSpc>
            </a:pPr>
            <a:fld id="{76CF73EE-2BD4-40B6-BB23-2C145D760AF8}" type="slidenum">
              <a:rPr b="1" lang="cs-CZ" sz="1500" spc="-1" strike="noStrike">
                <a:solidFill>
                  <a:srgbClr val="ffffff"/>
                </a:solidFill>
                <a:latin typeface="Arial"/>
              </a:rPr>
              <a:t>1</a:t>
            </a:fld>
            <a:endParaRPr b="0" lang="cs-CZ" sz="1500" spc="-1" strike="noStrike">
              <a:latin typeface="Arial"/>
            </a:endParaRPr>
          </a:p>
        </p:txBody>
      </p:sp>
      <p:sp>
        <p:nvSpPr>
          <p:cNvPr id="118" name="CustomShape 4"/>
          <p:cNvSpPr/>
          <p:nvPr/>
        </p:nvSpPr>
        <p:spPr>
          <a:xfrm>
            <a:off x="899640" y="6572160"/>
            <a:ext cx="2894760" cy="285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0" lang="cs-CZ" sz="1200" spc="-1" strike="noStrike">
                <a:solidFill>
                  <a:srgbClr val="ffffff"/>
                </a:solidFill>
                <a:latin typeface="Arial"/>
              </a:rPr>
              <a:t>| PA197 Security of wireless networks  </a:t>
            </a:r>
            <a:endParaRPr b="0" lang="cs-CZ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43" dur="indefinite" restart="never" nodeType="tmRoot">
          <p:childTnLst>
            <p:seq>
              <p:cTn id="44" dur="indefinite" nodeType="mainSeq">
                <p:childTnLst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193" end="1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239" end="2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262" end="2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317" end="3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337" end="3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382" end="3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402" end="4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438" end="4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13290</TotalTime>
  <Application>LibreOffice/6.1.5.2$Linux_X86_64 LibreOffice_project/10$Build-2</Application>
  <Words>746</Words>
  <Paragraphs>110</Paragraphs>
  <Company>Omega Design, s.r.o.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2012-06-27T07:21:19Z</dcterms:created>
  <dc:creator>sigut</dc:creator>
  <dc:description/>
  <dc:language>cs-CZ</dc:language>
  <cp:lastModifiedBy/>
  <cp:lastPrinted>2013-10-10T13:54:53Z</cp:lastPrinted>
  <dcterms:modified xsi:type="dcterms:W3CDTF">2019-04-16T16:17:11Z</dcterms:modified>
  <cp:revision>3277</cp:revision>
  <dc:subject/>
  <dc:title>Prezentace aplikace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Omega Design, s.r.o.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1</vt:i4>
  </property>
  <property fmtid="{D5CDD505-2E9C-101B-9397-08002B2CF9AE}" pid="9" name="PresentationFormat">
    <vt:lpwstr>Předvádění na obrazovce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10</vt:i4>
  </property>
</Properties>
</file>