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3" r:id="rId5"/>
    <p:sldId id="274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71"/>
    <a:srgbClr val="000066"/>
    <a:srgbClr val="0066FF"/>
    <a:srgbClr val="33CCFF"/>
    <a:srgbClr val="333399"/>
    <a:srgbClr val="0D0D28"/>
    <a:srgbClr val="3366FF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66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79FDD0-A8DD-4DC9-B226-3B2B057F51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4D8D0-7E01-4157-AB6B-08034B1D5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55CC4-450C-4908-9938-630B4B27D50C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4ADF741-56BA-4D64-9A02-971F1727B4C5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/16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2" r:id="rId3"/>
    <p:sldLayoutId id="2147483727" r:id="rId4"/>
    <p:sldLayoutId id="2147483728" r:id="rId5"/>
    <p:sldLayoutId id="2147483729" r:id="rId6"/>
    <p:sldLayoutId id="2147483723" r:id="rId7"/>
    <p:sldLayoutId id="2147483724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riha@fi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</a:t>
            </a:r>
            <a:br>
              <a:rPr lang="cs-CZ" dirty="0" smtClean="0"/>
            </a:br>
            <a:r>
              <a:rPr lang="cs-CZ" dirty="0" smtClean="0"/>
              <a:t>A JEJICH ROZHRANÍ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Jaroslav Ráček</a:t>
            </a:r>
            <a:br>
              <a:rPr lang="cs-CZ" dirty="0" smtClean="0"/>
            </a:br>
            <a:r>
              <a:rPr lang="cs-CZ" dirty="0" smtClean="0">
                <a:solidFill>
                  <a:srgbClr val="000099"/>
                </a:solidFill>
                <a:hlinkClick r:id="rId2"/>
              </a:rPr>
              <a:t>racek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@</a:t>
            </a:r>
            <a:r>
              <a:rPr lang="cs-CZ" dirty="0" err="1" smtClean="0">
                <a:solidFill>
                  <a:srgbClr val="000099"/>
                </a:solidFill>
                <a:hlinkClick r:id="rId2"/>
              </a:rPr>
              <a:t>fi.muni.cz</a:t>
            </a:r>
            <a:endParaRPr lang="cs-CZ" dirty="0" smtClean="0">
              <a:solidFill>
                <a:srgbClr val="0000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Dnes používáme typicky desktopy</a:t>
            </a:r>
            <a:r>
              <a:rPr lang="en-US" smtClean="0"/>
              <a:t>/notebooky</a:t>
            </a:r>
            <a:r>
              <a:rPr lang="cs-CZ" smtClean="0"/>
              <a:t> vyhrazené pro jednoho uživatele</a:t>
            </a:r>
          </a:p>
          <a:p>
            <a:pPr marL="719138" lvl="1" eaLnBrk="1" hangingPunct="1"/>
            <a:r>
              <a:rPr lang="cs-CZ" smtClean="0"/>
              <a:t>OS navržen pro jednoduché používání, výkon systému je brán na zřetel, ovšem na využití zdrojů není kladen důraz</a:t>
            </a:r>
          </a:p>
          <a:p>
            <a:pPr marL="395288" eaLnBrk="1" hangingPunct="1"/>
            <a:r>
              <a:rPr lang="cs-CZ" smtClean="0"/>
              <a:t>Dříve často terminály, OS plní požadavky programů řady uživatelů</a:t>
            </a:r>
          </a:p>
          <a:p>
            <a:pPr marL="719138" lvl="1" eaLnBrk="1" hangingPunct="1"/>
            <a:r>
              <a:rPr lang="cs-CZ" smtClean="0"/>
              <a:t>důraz na využití zdrojů počítače</a:t>
            </a:r>
          </a:p>
          <a:p>
            <a:pPr marL="719138" lvl="1" eaLnBrk="1" hangingPunct="1"/>
            <a:r>
              <a:rPr lang="cs-CZ" smtClean="0"/>
              <a:t>férové užívání zdrojů jednotlivými uživateli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2662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UŽIVATELSKÝ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Neexistuje universální a všeobecně </a:t>
            </a:r>
            <a:br>
              <a:rPr lang="cs-CZ" sz="2600" dirty="0" smtClean="0"/>
            </a:br>
            <a:r>
              <a:rPr lang="cs-CZ" sz="2600" dirty="0" smtClean="0"/>
              <a:t>platná definice OS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Stejně tak není jednotný názor na to, co všechno zahrnuje OS (jádro, systémové a aplikační programy)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OS = to co výrobce dá do krabice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OS = jádro (tj. část, která je neustále spuštěna)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Raději definujeme OS tím co dělá,</a:t>
            </a:r>
            <a:br>
              <a:rPr lang="cs-CZ" sz="2600" dirty="0" smtClean="0"/>
            </a:br>
            <a:r>
              <a:rPr lang="cs-CZ" sz="2600" dirty="0" smtClean="0"/>
              <a:t>než tím co vlastně je.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Analogie s „vládou“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OS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Při návrhu OS jsou stanoveny podmínky/cíle, které má OS splňovat</a:t>
            </a:r>
          </a:p>
          <a:p>
            <a:pPr marL="719138" lvl="1" eaLnBrk="1" hangingPunct="1"/>
            <a:r>
              <a:rPr lang="cs-CZ" smtClean="0"/>
              <a:t>uživatelská přívětivost</a:t>
            </a:r>
          </a:p>
          <a:p>
            <a:pPr marL="719138" lvl="1" eaLnBrk="1" hangingPunct="1"/>
            <a:r>
              <a:rPr lang="cs-CZ" smtClean="0"/>
              <a:t>efektivní využití (drahých) zdrojů</a:t>
            </a:r>
          </a:p>
          <a:p>
            <a:pPr marL="719138" lvl="1" eaLnBrk="1" hangingPunct="1"/>
            <a:r>
              <a:rPr lang="cs-CZ" smtClean="0"/>
              <a:t>ne všechny podmínky/cíle však implikují jasné způsoby návrhu/implementace (bezchybnost, spolehlivost)</a:t>
            </a:r>
          </a:p>
          <a:p>
            <a:pPr marL="395288" eaLnBrk="1" hangingPunct="1"/>
            <a:r>
              <a:rPr lang="cs-CZ" sz="2600" smtClean="0"/>
              <a:t>Za 45 let vývoje se OS značně změnily: </a:t>
            </a:r>
            <a:br>
              <a:rPr lang="cs-CZ" sz="2600" smtClean="0"/>
            </a:br>
            <a:r>
              <a:rPr lang="cs-CZ" sz="2600" smtClean="0"/>
              <a:t>od jednoduchých textově zaměřených po komplexní systémy s komfortním GUI.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PRIMÁRNÍ CÍLE OS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Desktop – stolní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Osobní počítač (PC) vyhrazený pro jediného uživatele</a:t>
            </a:r>
            <a:br>
              <a:rPr lang="cs-CZ" sz="2200" dirty="0" smtClean="0"/>
            </a:br>
            <a:r>
              <a:rPr lang="cs-CZ" sz="2200" dirty="0" smtClean="0"/>
              <a:t>(v jednom okamžiku)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Primární je uživatelské pohodlí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Protože uživatel je jediný, mohou být některé bezpečnostní mechanismy vynechány/neimplementovány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Typické I/O vybavení zahrnuje klávesnici, myš, monitor </a:t>
            </a:r>
            <a:br>
              <a:rPr lang="cs-CZ" sz="2200" dirty="0" smtClean="0"/>
            </a:br>
            <a:r>
              <a:rPr lang="cs-CZ" sz="2200" dirty="0" smtClean="0"/>
              <a:t>a tiskárnu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 současné době existuje celá řada OS, některé jsou dostupné pro řadu HW platforem (obvykle systémy </a:t>
            </a:r>
            <a:r>
              <a:rPr lang="cs-CZ" sz="2200" dirty="0" err="1" smtClean="0"/>
              <a:t>UNIXového</a:t>
            </a:r>
            <a:r>
              <a:rPr lang="cs-CZ" sz="2200" dirty="0" smtClean="0"/>
              <a:t> typu jako </a:t>
            </a:r>
            <a:r>
              <a:rPr lang="en-US" sz="2200" dirty="0" smtClean="0"/>
              <a:t>*</a:t>
            </a:r>
            <a:r>
              <a:rPr lang="cs-CZ" sz="2200" dirty="0" smtClean="0"/>
              <a:t>BSD nebo Linux), některé jen </a:t>
            </a:r>
            <a:br>
              <a:rPr lang="cs-CZ" sz="2200" dirty="0" smtClean="0"/>
            </a:br>
            <a:r>
              <a:rPr lang="cs-CZ" sz="2200" dirty="0" smtClean="0"/>
              <a:t>pro specifické platformy (</a:t>
            </a:r>
            <a:r>
              <a:rPr lang="cs-CZ" sz="2200" dirty="0" err="1" smtClean="0"/>
              <a:t>MacOS</a:t>
            </a:r>
            <a:r>
              <a:rPr lang="cs-CZ" sz="2200" dirty="0" smtClean="0"/>
              <a:t>, Windows XP</a:t>
            </a:r>
            <a:r>
              <a:rPr lang="en-US" sz="2200" dirty="0" smtClean="0"/>
              <a:t>/Vista/7</a:t>
            </a:r>
            <a:r>
              <a:rPr lang="cs-CZ" sz="2200" dirty="0" smtClean="0"/>
              <a:t> </a:t>
            </a:r>
            <a:br>
              <a:rPr lang="cs-CZ" sz="2200" dirty="0" smtClean="0"/>
            </a:br>
            <a:r>
              <a:rPr lang="cs-CZ" sz="2200" dirty="0" smtClean="0"/>
              <a:t>jsou orientovány především na Intel Pentium procesory, Windows CE však běž</a:t>
            </a:r>
            <a:r>
              <a:rPr lang="en-US" sz="2200" dirty="0" smtClean="0"/>
              <a:t>el</a:t>
            </a:r>
            <a:r>
              <a:rPr lang="cs-CZ" sz="2200" dirty="0" smtClean="0"/>
              <a:t> na řadě platforem.)</a:t>
            </a:r>
            <a:r>
              <a:rPr lang="en-US" sz="2200" dirty="0" smtClean="0"/>
              <a:t> </a:t>
            </a:r>
            <a:r>
              <a:rPr lang="en-US" sz="1800" dirty="0" smtClean="0"/>
              <a:t>Win8 vs. Win8 RT</a:t>
            </a:r>
            <a:endParaRPr lang="en-US" sz="2200" dirty="0" smtClean="0"/>
          </a:p>
          <a:p>
            <a:pPr marL="360363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200" dirty="0" smtClean="0"/>
          </a:p>
        </p:txBody>
      </p:sp>
      <p:sp>
        <p:nvSpPr>
          <p:cNvPr id="2969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STOLNÍ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Úzce vázané systémy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Několik vzájemně komunikujících CPU sdílející jednu paměť a hodinový signál 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Výhody: vyšší propustnost systému, ekonomické využití počítače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SMP 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Všechny procesory jsou si rovné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Na všech běží stejná kopie OS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SMP dnes podporuje řada OS včetně Linuxu, Windows, </a:t>
            </a:r>
            <a:r>
              <a:rPr lang="cs-CZ" sz="2200" dirty="0" err="1" smtClean="0"/>
              <a:t>FreeBSD</a:t>
            </a:r>
            <a:r>
              <a:rPr lang="cs-CZ" sz="2200" dirty="0" smtClean="0"/>
              <a:t> apod.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AMP – asymetrický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Každý procesor – specifický úkol např. jeden procesor plánuje ostatním práci, nebo určité typy procesů běží </a:t>
            </a:r>
            <a:br>
              <a:rPr lang="cs-CZ" sz="2200" dirty="0" smtClean="0"/>
            </a:br>
            <a:r>
              <a:rPr lang="cs-CZ" sz="2200" dirty="0" smtClean="0"/>
              <a:t>na jednotlivých procesorech</a:t>
            </a:r>
          </a:p>
        </p:txBody>
      </p:sp>
      <p:sp>
        <p:nvSpPr>
          <p:cNvPr id="307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PARALELNÍ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Volně vázané systémy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Každý CPU má vlastní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Nekomunikují tedy spolu sdílenou pamětí, ale pomocí komunikačních spojů (od speciálních vysokorychlostních sběrnic až po klasické komutované linky)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Výhody: sdílení zdrojů (tiskárny, diskové kapacity), vyšší spolehlivost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Architektury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Klient-server – řada klientů komunikuje s jedním (nebo více) servery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Peer-to-peer sítě – všechny počítače jsou rovnocenné</a:t>
            </a:r>
          </a:p>
        </p:txBody>
      </p:sp>
      <p:sp>
        <p:nvSpPr>
          <p:cNvPr id="3174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DISTRIBUOVANÉ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RT, real-time systémy, systémy pracující v reálném čase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speciální aplikace typ</a:t>
            </a:r>
            <a:r>
              <a:rPr lang="en-US" sz="2000" smtClean="0"/>
              <a:t>u</a:t>
            </a:r>
            <a:r>
              <a:rPr lang="cs-CZ" sz="2000" smtClean="0"/>
              <a:t> řízení strojů (např. vstřikování               </a:t>
            </a:r>
            <a:r>
              <a:rPr lang="en-US" sz="2000" smtClean="0"/>
              <a:t> </a:t>
            </a:r>
            <a:r>
              <a:rPr lang="cs-CZ" sz="2000" smtClean="0"/>
              <a:t>v</a:t>
            </a:r>
            <a:r>
              <a:rPr lang="en-US" sz="2000" smtClean="0"/>
              <a:t> </a:t>
            </a:r>
            <a:r>
              <a:rPr lang="cs-CZ" sz="2000" smtClean="0"/>
              <a:t>automotoru), sledovací aktivity (např. nemocniční monitorovací systémy)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RT systémy pracují s pevně stanovenými časovými limity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Hard (přísné) RT systémy 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 spuštění procesu je stanoven časový limit – OS proces odmítne nebo přijme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nutné specializované OS systémy, obvykle bez vnějších pamětí, speciální plánovací algoritmy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Soft (tolerantní) RT systémy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procesy s vyšší prioritou mají přednost před procesy s nižší prioritou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vhodné pro multimedia, robotický průmysl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řada běžných OS podporuje stanovení priorit procesů (způsob implementace a výsledek je však velice různý)</a:t>
            </a:r>
          </a:p>
        </p:txBody>
      </p:sp>
      <p:sp>
        <p:nvSpPr>
          <p:cNvPr id="3277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REAL-TIME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Palm tops, kapesní systémy, PDA, mobilní telefony</a:t>
            </a:r>
            <a:r>
              <a:rPr lang="en-US" smtClean="0"/>
              <a:t>, tablety</a:t>
            </a:r>
            <a:endParaRPr lang="cs-CZ" smtClean="0"/>
          </a:p>
          <a:p>
            <a:pPr marL="719138" lvl="1" eaLnBrk="1" hangingPunct="1"/>
            <a:r>
              <a:rPr lang="cs-CZ" smtClean="0"/>
              <a:t>Omezená paměť (volatilní i trvalá)</a:t>
            </a:r>
          </a:p>
          <a:p>
            <a:pPr marL="719138" lvl="1" eaLnBrk="1" hangingPunct="1"/>
            <a:r>
              <a:rPr lang="cs-CZ" smtClean="0"/>
              <a:t>Relativně pomalé procesory</a:t>
            </a:r>
          </a:p>
          <a:p>
            <a:pPr marL="719138" lvl="1" eaLnBrk="1" hangingPunct="1"/>
            <a:r>
              <a:rPr lang="cs-CZ" smtClean="0"/>
              <a:t>Malé zobrazovací zařízení</a:t>
            </a:r>
          </a:p>
          <a:p>
            <a:pPr marL="719138" lvl="1" eaLnBrk="1" hangingPunct="1"/>
            <a:r>
              <a:rPr lang="cs-CZ" smtClean="0"/>
              <a:t>Omezená baterie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3379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KAPESNÍ</a:t>
            </a:r>
            <a:r>
              <a:rPr lang="en-US" dirty="0" smtClean="0"/>
              <a:t>/MOBILN</a:t>
            </a:r>
            <a:r>
              <a:rPr lang="cs-CZ" dirty="0" smtClean="0"/>
              <a:t>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3400" smtClean="0"/>
              <a:t>„a jejich rozhraní“</a:t>
            </a:r>
          </a:p>
          <a:p>
            <a:pPr marL="719138" lvl="1" eaLnBrk="1" hangingPunct="1"/>
            <a:r>
              <a:rPr lang="cs-CZ" sz="3200" smtClean="0"/>
              <a:t>praktičtěji zaměřené</a:t>
            </a:r>
          </a:p>
          <a:p>
            <a:pPr marL="719138" lvl="1" eaLnBrk="1" hangingPunct="1"/>
            <a:r>
              <a:rPr lang="cs-CZ" sz="3200" smtClean="0"/>
              <a:t>zajímají nás i konkrétní OS</a:t>
            </a:r>
          </a:p>
          <a:p>
            <a:pPr marL="719138" lvl="1" eaLnBrk="1" hangingPunct="1"/>
            <a:r>
              <a:rPr lang="cs-CZ" sz="3200" smtClean="0"/>
              <a:t>ukážeme si rozhraní pro programátory </a:t>
            </a:r>
            <a:br>
              <a:rPr lang="cs-CZ" sz="3200" smtClean="0"/>
            </a:br>
            <a:r>
              <a:rPr lang="cs-CZ" sz="3200" smtClean="0"/>
              <a:t>tj. systémová volání OS</a:t>
            </a:r>
          </a:p>
        </p:txBody>
      </p:sp>
      <p:sp>
        <p:nvSpPr>
          <p:cNvPr id="1741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ROZDÍL VŮČI PB152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dirty="0" smtClean="0"/>
              <a:t>Přednášky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dirty="0" smtClean="0"/>
              <a:t>PPT prezentace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dirty="0" smtClean="0"/>
              <a:t>PPT prezentace z PB152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dirty="0" err="1" smtClean="0"/>
              <a:t>Silberschatz</a:t>
            </a:r>
            <a:r>
              <a:rPr lang="en-US" sz="2600" dirty="0" smtClean="0"/>
              <a:t>, Galvin, Gagne: </a:t>
            </a:r>
            <a:r>
              <a:rPr lang="en-US" sz="2600" i="1" dirty="0" smtClean="0"/>
              <a:t>Operating System concepts</a:t>
            </a:r>
            <a:r>
              <a:rPr lang="en-US" sz="2600" dirty="0" smtClean="0"/>
              <a:t>, 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edition, Wiley, 2004, ISBN 0-471-69466-5</a:t>
            </a:r>
            <a:br>
              <a:rPr lang="en-US" sz="2600" dirty="0" smtClean="0"/>
            </a:br>
            <a:r>
              <a:rPr lang="cs-CZ" sz="2000" dirty="0" smtClean="0"/>
              <a:t>PPT</a:t>
            </a:r>
            <a:r>
              <a:rPr lang="en-US" sz="2000" dirty="0" smtClean="0"/>
              <a:t> z PB153 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cs-CZ" sz="2000" dirty="0" smtClean="0"/>
              <a:t>založeny na PPT k této knize a jsou modifikovány. </a:t>
            </a:r>
            <a:r>
              <a:rPr lang="en-US" sz="2000" dirty="0" smtClean="0">
                <a:cs typeface="Arial" charset="0"/>
              </a:rPr>
              <a:t>©</a:t>
            </a:r>
            <a:r>
              <a:rPr lang="cs-CZ" sz="2000" dirty="0" smtClean="0">
                <a:cs typeface="Arial" charset="0"/>
              </a:rPr>
              <a:t> </a:t>
            </a:r>
            <a:r>
              <a:rPr lang="en-US" sz="2000" dirty="0" err="1" smtClean="0"/>
              <a:t>Silberschatz</a:t>
            </a:r>
            <a:r>
              <a:rPr lang="en-US" sz="2000" dirty="0" smtClean="0"/>
              <a:t>, Galvin and Gagne, 2005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dirty="0" err="1" smtClean="0"/>
              <a:t>Stallings</a:t>
            </a:r>
            <a:r>
              <a:rPr lang="en-US" sz="2600" dirty="0" smtClean="0"/>
              <a:t>:</a:t>
            </a:r>
            <a:r>
              <a:rPr lang="cs-CZ" sz="2600" dirty="0" smtClean="0"/>
              <a:t> </a:t>
            </a:r>
            <a:r>
              <a:rPr lang="cs-CZ" sz="2600" i="1" dirty="0" err="1" smtClean="0"/>
              <a:t>Operating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systems</a:t>
            </a:r>
            <a:r>
              <a:rPr lang="en-US" sz="2600" i="1" dirty="0" smtClean="0"/>
              <a:t>: Internals and Design Principles,</a:t>
            </a:r>
            <a:r>
              <a:rPr lang="cs-CZ" sz="2600" dirty="0" smtClean="0"/>
              <a:t> </a:t>
            </a:r>
            <a:r>
              <a:rPr lang="en-US" sz="2600" dirty="0" smtClean="0"/>
              <a:t>5</a:t>
            </a:r>
            <a:r>
              <a:rPr lang="en-US" sz="2600" baseline="30000" dirty="0" smtClean="0"/>
              <a:t>th</a:t>
            </a:r>
            <a:r>
              <a:rPr lang="cs-CZ" sz="2600" dirty="0" smtClean="0"/>
              <a:t> </a:t>
            </a:r>
            <a:r>
              <a:rPr lang="cs-CZ" sz="2600" dirty="0" err="1" smtClean="0"/>
              <a:t>ed</a:t>
            </a:r>
            <a:r>
              <a:rPr lang="en-US" sz="2600" dirty="0" err="1" smtClean="0"/>
              <a:t>ition</a:t>
            </a:r>
            <a:r>
              <a:rPr lang="en-US" sz="2600" dirty="0" smtClean="0"/>
              <a:t>,</a:t>
            </a:r>
            <a:r>
              <a:rPr lang="cs-CZ" sz="2600" dirty="0" smtClean="0"/>
              <a:t> </a:t>
            </a:r>
            <a:r>
              <a:rPr lang="cs-CZ" sz="2600" dirty="0" err="1" smtClean="0"/>
              <a:t>Prentice</a:t>
            </a:r>
            <a:r>
              <a:rPr lang="cs-CZ" sz="2600" dirty="0" smtClean="0"/>
              <a:t>-</a:t>
            </a:r>
            <a:r>
              <a:rPr lang="cs-CZ" sz="2600" dirty="0" err="1" smtClean="0"/>
              <a:t>Hall</a:t>
            </a:r>
            <a:r>
              <a:rPr lang="cs-CZ" sz="2600" dirty="0" smtClean="0"/>
              <a:t> </a:t>
            </a:r>
            <a:r>
              <a:rPr lang="cs-CZ" sz="2600" dirty="0" err="1" smtClean="0"/>
              <a:t>International</a:t>
            </a:r>
            <a:r>
              <a:rPr lang="cs-CZ" sz="2600" dirty="0" smtClean="0"/>
              <a:t>, </a:t>
            </a:r>
            <a:r>
              <a:rPr lang="en-US" sz="2600" dirty="0" smtClean="0"/>
              <a:t>200</a:t>
            </a:r>
            <a:r>
              <a:rPr lang="cs-CZ" sz="2600" dirty="0" smtClean="0"/>
              <a:t>5. ISBN 0-13-</a:t>
            </a:r>
            <a:r>
              <a:rPr lang="en-US" sz="2600" dirty="0" smtClean="0"/>
              <a:t>147954</a:t>
            </a:r>
            <a:r>
              <a:rPr lang="cs-CZ" sz="2600" dirty="0" smtClean="0"/>
              <a:t>-</a:t>
            </a:r>
            <a:r>
              <a:rPr lang="en-US" sz="2600" dirty="0" smtClean="0"/>
              <a:t>7</a:t>
            </a:r>
            <a:r>
              <a:rPr lang="cs-CZ" sz="2600" dirty="0" smtClean="0"/>
              <a:t>. </a:t>
            </a:r>
            <a:br>
              <a:rPr lang="cs-CZ" sz="2600" dirty="0" smtClean="0"/>
            </a:br>
            <a:endParaRPr lang="cs-CZ" sz="26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600" dirty="0" smtClean="0"/>
          </a:p>
        </p:txBody>
      </p:sp>
      <p:sp>
        <p:nvSpPr>
          <p:cNvPr id="1945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Písemná</a:t>
            </a:r>
          </a:p>
          <a:p>
            <a:pPr>
              <a:defRPr/>
            </a:pPr>
            <a:r>
              <a:rPr lang="cs-CZ" dirty="0" smtClean="0"/>
              <a:t>90 minut</a:t>
            </a:r>
          </a:p>
          <a:p>
            <a:pPr>
              <a:defRPr/>
            </a:pPr>
            <a:r>
              <a:rPr lang="cs-CZ" dirty="0" smtClean="0"/>
              <a:t>8 otázek</a:t>
            </a:r>
          </a:p>
          <a:p>
            <a:pPr marL="712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cs-CZ" smtClean="0"/>
              <a:t>A:  ≥ 90 % bodů</a:t>
            </a:r>
          </a:p>
          <a:p>
            <a:pPr marL="395288"/>
            <a:r>
              <a:rPr lang="cs-CZ" smtClean="0"/>
              <a:t>B:  ≥ 80 % bodů</a:t>
            </a:r>
          </a:p>
          <a:p>
            <a:pPr marL="395288"/>
            <a:r>
              <a:rPr lang="cs-CZ" smtClean="0"/>
              <a:t>C:  ≥ 70 % bodů</a:t>
            </a:r>
          </a:p>
          <a:p>
            <a:pPr marL="395288"/>
            <a:r>
              <a:rPr lang="cs-CZ" smtClean="0"/>
              <a:t>D:  ≥ 60 % bodů</a:t>
            </a:r>
          </a:p>
          <a:p>
            <a:pPr marL="395288"/>
            <a:r>
              <a:rPr lang="cs-CZ" smtClean="0"/>
              <a:t>E:  ≥ 50 % bodů</a:t>
            </a:r>
          </a:p>
          <a:p>
            <a:pPr marL="395288"/>
            <a:r>
              <a:rPr lang="cs-CZ" smtClean="0"/>
              <a:t>F:  </a:t>
            </a:r>
            <a:r>
              <a:rPr lang="en-US" smtClean="0"/>
              <a:t>&lt;</a:t>
            </a:r>
            <a:r>
              <a:rPr lang="cs-CZ" smtClean="0"/>
              <a:t> 50 % bodů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HODNOCENÍ ZKOUŠKY</a:t>
            </a:r>
            <a:endParaRPr lang="cs-CZ" dirty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</a:t>
            </a:r>
            <a:r>
              <a:rPr lang="cs-CZ" dirty="0" smtClean="0"/>
              <a:t>ČÍTAČOVÝ SYSTÉM</a:t>
            </a:r>
            <a:endParaRPr lang="cs-CZ" dirty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49275" y="1570038"/>
            <a:ext cx="3384550" cy="44640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b="1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549275" y="5530850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549275" y="4665663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549275" y="3297238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V="1">
            <a:off x="1414463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 flipV="1">
            <a:off x="22066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V="1">
            <a:off x="30702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2062163" y="5602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HW</a:t>
            </a:r>
          </a:p>
        </p:txBody>
      </p:sp>
      <p:sp>
        <p:nvSpPr>
          <p:cNvPr id="22539" name="Text Box 13"/>
          <p:cNvSpPr txBox="1">
            <a:spLocks noChangeArrowheads="1"/>
          </p:cNvSpPr>
          <p:nvPr/>
        </p:nvSpPr>
        <p:spPr bwMode="auto">
          <a:xfrm>
            <a:off x="838200" y="4881563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000066"/>
                </a:solidFill>
              </a:rPr>
              <a:t>Operační systém</a:t>
            </a:r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928688" y="3787775"/>
            <a:ext cx="253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/>
              <a:t>Aplikační a systémový </a:t>
            </a:r>
          </a:p>
          <a:p>
            <a:pPr algn="ctr"/>
            <a:r>
              <a:rPr lang="cs-CZ"/>
              <a:t>software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762000" y="1785938"/>
            <a:ext cx="46196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A</a:t>
            </a:r>
          </a:p>
        </p:txBody>
      </p:sp>
      <p:sp>
        <p:nvSpPr>
          <p:cNvPr id="22542" name="Text Box 16"/>
          <p:cNvSpPr txBox="1">
            <a:spLocks noChangeArrowheads="1"/>
          </p:cNvSpPr>
          <p:nvPr/>
        </p:nvSpPr>
        <p:spPr bwMode="auto">
          <a:xfrm>
            <a:off x="1589088" y="1785938"/>
            <a:ext cx="46196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B</a:t>
            </a:r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2395538" y="1785938"/>
            <a:ext cx="4619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C</a:t>
            </a:r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3252788" y="1785938"/>
            <a:ext cx="4619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D</a:t>
            </a:r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>
            <a:off x="7651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6" name="Line 20"/>
          <p:cNvSpPr>
            <a:spLocks noChangeShapeType="1"/>
          </p:cNvSpPr>
          <p:nvPr/>
        </p:nvSpPr>
        <p:spPr bwMode="auto">
          <a:xfrm>
            <a:off x="9810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11969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16938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>
            <a:off x="19097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2627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36052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>
            <a:off x="3389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214813" y="1412875"/>
            <a:ext cx="4714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Hardware</a:t>
            </a:r>
          </a:p>
          <a:p>
            <a:pPr marL="742950" lvl="1" indent="-358775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</a:pPr>
            <a:r>
              <a:rPr lang="cs-CZ" sz="3200"/>
              <a:t>CPU</a:t>
            </a:r>
          </a:p>
          <a:p>
            <a:pPr marL="742950" lvl="1" indent="-358775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</a:pPr>
            <a:r>
              <a:rPr lang="cs-CZ" sz="3200"/>
              <a:t>Paměti</a:t>
            </a:r>
          </a:p>
          <a:p>
            <a:pPr marL="742950" lvl="1" indent="-358775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</a:pPr>
            <a:r>
              <a:rPr lang="cs-CZ" sz="3200"/>
              <a:t>I/O</a:t>
            </a:r>
          </a:p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Operační systém</a:t>
            </a:r>
          </a:p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Aplikační a systémový SW</a:t>
            </a:r>
          </a:p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Uživatelé</a:t>
            </a: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Asi nebudete psát ani navrhovat zcela nový OS ale …</a:t>
            </a:r>
          </a:p>
          <a:p>
            <a:pPr marL="719138" lvl="1" eaLnBrk="1" hangingPunct="1"/>
            <a:r>
              <a:rPr lang="cs-CZ" smtClean="0"/>
              <a:t>možná budete muset OS modifikovat</a:t>
            </a:r>
          </a:p>
          <a:p>
            <a:pPr marL="719138" lvl="1" eaLnBrk="1" hangingPunct="1"/>
            <a:r>
              <a:rPr lang="cs-CZ" smtClean="0"/>
              <a:t>… nebo rozšiřovat (např. nový ovladač)</a:t>
            </a:r>
          </a:p>
          <a:p>
            <a:pPr marL="719138" lvl="1" eaLnBrk="1" hangingPunct="1"/>
            <a:r>
              <a:rPr lang="cs-CZ" smtClean="0"/>
              <a:t>při programování budete využívat služeb OS</a:t>
            </a:r>
          </a:p>
          <a:p>
            <a:pPr marL="719138" lvl="1" eaLnBrk="1" hangingPunct="1"/>
            <a:r>
              <a:rPr lang="cs-CZ" smtClean="0"/>
              <a:t>a nebo alespoň budete OS používat a je dobré vědět, co od nich můžete čekat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PROČ STUDOVAT OS?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Úvod, historie, rozhraní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Procesy (plánování běhu, synchronizace)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paměti (alokace paměti, virtuální paměť)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I</a:t>
            </a:r>
            <a:r>
              <a:rPr lang="en-US" smtClean="0"/>
              <a:t>/O operac</a:t>
            </a:r>
            <a:r>
              <a:rPr lang="cs-CZ" smtClean="0"/>
              <a:t>í (plánovaní, vnější paměti)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OS především jako správce prostředků počítače</a:t>
            </a:r>
          </a:p>
          <a:p>
            <a:pPr marL="719138" lvl="1" eaLnBrk="1" hangingPunct="1"/>
            <a:r>
              <a:rPr lang="cs-CZ" smtClean="0"/>
              <a:t>CPU, operační paměť, disková paměť, I/O zařízení</a:t>
            </a:r>
          </a:p>
          <a:p>
            <a:pPr marL="395288" eaLnBrk="1" hangingPunct="1"/>
            <a:r>
              <a:rPr lang="cs-CZ" smtClean="0"/>
              <a:t>Koordinátor, řídící složka</a:t>
            </a:r>
          </a:p>
          <a:p>
            <a:pPr marL="719138" lvl="1" eaLnBrk="1" hangingPunct="1"/>
            <a:r>
              <a:rPr lang="cs-CZ" smtClean="0"/>
              <a:t>řídí spouštění programů, zabraňuje chybám </a:t>
            </a:r>
            <a:br>
              <a:rPr lang="cs-CZ" smtClean="0"/>
            </a:br>
            <a:r>
              <a:rPr lang="cs-CZ" smtClean="0"/>
              <a:t>a vzájemnému ovlivňování</a:t>
            </a:r>
          </a:p>
        </p:txBody>
      </p:sp>
      <p:sp>
        <p:nvSpPr>
          <p:cNvPr id="2560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SYSTÉMOVÝ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motiv-pro-inspiraci-pb161_1_uvodorganizacenastroje</Template>
  <TotalTime>1685</TotalTime>
  <Words>761</Words>
  <Application>Microsoft Office PowerPoint</Application>
  <PresentationFormat>Předvádění na obrazovce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1_motiv-pb153-operacni-systemy</vt:lpstr>
      <vt:lpstr>PB153 OPERAČNÍ SYSTÉMY A JEJICH ROZHRANÍ</vt:lpstr>
      <vt:lpstr>ROZDÍL VŮČI PB152</vt:lpstr>
      <vt:lpstr>LITERATURA</vt:lpstr>
      <vt:lpstr>ZKOUŠKA</vt:lpstr>
      <vt:lpstr>HODNOCENÍ ZKOUŠKY</vt:lpstr>
      <vt:lpstr>POČÍTAČOVÝ SYSTÉM</vt:lpstr>
      <vt:lpstr>PROČ STUDOVAT OS?</vt:lpstr>
      <vt:lpstr>CO NÁS ČEKÁ</vt:lpstr>
      <vt:lpstr>SYSTÉMOVÝ POHLED NA OS</vt:lpstr>
      <vt:lpstr>UŽIVATELSKÝ POHLED NA OS</vt:lpstr>
      <vt:lpstr>DEFINICE OS</vt:lpstr>
      <vt:lpstr>PRIMÁRNÍ CÍLE OS</vt:lpstr>
      <vt:lpstr>STOLNÍ SYSTÉMY</vt:lpstr>
      <vt:lpstr>PARALELNÍ SYSTÉMY</vt:lpstr>
      <vt:lpstr>DISTRIBUOVANÉ SYSTÉMY</vt:lpstr>
      <vt:lpstr>REAL-TIME SYSTÉMY</vt:lpstr>
      <vt:lpstr>KAPESNÍ/MOBILNÍ SYSTÉMY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Ráček Jaroslav</cp:lastModifiedBy>
  <cp:revision>132</cp:revision>
  <dcterms:created xsi:type="dcterms:W3CDTF">2004-02-26T14:39:38Z</dcterms:created>
  <dcterms:modified xsi:type="dcterms:W3CDTF">2019-02-22T06:30:44Z</dcterms:modified>
</cp:coreProperties>
</file>