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2"/>
  </p:notesMasterIdLst>
  <p:handoutMasterIdLst>
    <p:handoutMasterId r:id="rId33"/>
  </p:handout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91" r:id="rId9"/>
    <p:sldId id="264" r:id="rId10"/>
    <p:sldId id="265" r:id="rId11"/>
    <p:sldId id="266" r:id="rId12"/>
    <p:sldId id="267" r:id="rId13"/>
    <p:sldId id="268" r:id="rId14"/>
    <p:sldId id="283" r:id="rId15"/>
    <p:sldId id="269" r:id="rId16"/>
    <p:sldId id="270" r:id="rId17"/>
    <p:sldId id="271" r:id="rId18"/>
    <p:sldId id="273" r:id="rId19"/>
    <p:sldId id="284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90" r:id="rId31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  <a:srgbClr val="FFFF99"/>
    <a:srgbClr val="0066FF"/>
    <a:srgbClr val="FF3300"/>
    <a:srgbClr val="33CCFF"/>
    <a:srgbClr val="BAC7D4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49" autoAdjust="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1038AF-D19B-4F67-83F0-16B47CB064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8075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11EB9-34A1-489B-B590-510C9940A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8770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cs-CZ" dirty="0"/>
          </a:p>
        </p:txBody>
      </p:sp>
      <p:sp>
        <p:nvSpPr>
          <p:cNvPr id="12" name="Zástupný symbol pro zápatí 1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80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151688" cy="152717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68313" y="1905000"/>
            <a:ext cx="4027487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27488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979613" y="6381750"/>
            <a:ext cx="6696075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468313" y="6381750"/>
            <a:ext cx="12954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B1459-ACD8-49CA-A31C-AF617CE3C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608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spcBef>
                <a:spcPts val="1200"/>
              </a:spcBef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xmlns="" val="216711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2863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xmlns="" val="181349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xmlns="" val="102009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xmlns="" val="402386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467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269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956596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2F10898C-660D-4A42-8652-8847DA34E0F2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/30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Něco málo o hardwaru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Neustálý cyklus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</a:t>
            </a:r>
          </a:p>
          <a:p>
            <a:pPr marL="719138" lvl="1" eaLnBrk="1" hangingPunct="1"/>
            <a:r>
              <a:rPr lang="cs-CZ" smtClean="0"/>
              <a:t>proveď instrukci</a:t>
            </a:r>
          </a:p>
          <a:p>
            <a:pPr marL="719138" lvl="1" eaLnBrk="1" hangingPunct="1"/>
            <a:r>
              <a:rPr lang="cs-CZ" smtClean="0"/>
              <a:t>end loop</a:t>
            </a:r>
          </a:p>
          <a:p>
            <a:pPr marL="395288" eaLnBrk="1" hangingPunct="1"/>
            <a:r>
              <a:rPr lang="cs-CZ" sz="2600" smtClean="0"/>
              <a:t>Pokud chci provést I/O operaci a dozvědět se, že již byla dokončena, musím se periodicky ptát I/O zařízení</a:t>
            </a:r>
          </a:p>
          <a:p>
            <a:pPr marL="395288" eaLnBrk="1" hangingPunct="1"/>
            <a:r>
              <a:rPr lang="cs-CZ" sz="2600" smtClean="0"/>
              <a:t>CPU není v těchto chvílích efektivně využit nebo je programování extrémně náročné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BEZ PŘERUŠENÍ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Základní cyklus je obohacen o kontrolu příznaku přerušení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	</a:t>
            </a:r>
          </a:p>
          <a:p>
            <a:pPr marL="719138" lvl="1" eaLnBrk="1" hangingPunct="1"/>
            <a:r>
              <a:rPr lang="cs-CZ" smtClean="0"/>
              <a:t>proveď instrukci	</a:t>
            </a:r>
          </a:p>
          <a:p>
            <a:pPr marL="719138" lvl="1" eaLnBrk="1" hangingPunct="1"/>
            <a:r>
              <a:rPr lang="cs-CZ" smtClean="0"/>
              <a:t>je-li nastaven příznak přerušení (a přerušení je povoleno), ulož adresu právě prováděného kódu a začni provádět kód obslužné rutiny</a:t>
            </a:r>
          </a:p>
          <a:p>
            <a:pPr marL="719138" lvl="1" eaLnBrk="1" hangingPunct="1"/>
            <a:r>
              <a:rPr lang="cs-CZ" smtClean="0"/>
              <a:t>endloop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S PŘERUŠENÍM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400" smtClean="0"/>
              <a:t>Přerušení je signál od I/O zařízení, že se stalo něco, co by OS měl zpracovat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Přerušení přichází asynchronně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OS nemusí aktivně čekat na událost (efektivní využití CPU)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při výskytu události se automaticky volá patřičná obslužná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umístění obslužných rutin pro jednotlivé typy událostí je typicky dáno tabulkou (v paměti) adres rutin (tzv. vektor přerušení)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Aby nedocházelo ke „ztrátě“ přerušení, je při zpracování přerušení další přerušení zakázáno (maskováno)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aby se nepřerušovala rutina obsluhující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časově náročnější obslužné rutiny však mohou další přerušení explicitně povolit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</a:t>
            </a:r>
            <a:r>
              <a:rPr lang="en-US" dirty="0" smtClean="0"/>
              <a:t> (2)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Operační systém je řízený přerušeními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(interrupt driven)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zpracovává uživatelský proces, při příchodu přerušení je spuštěna obslužná rutina OS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návratovou adresu ukládá procesor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hodnoty použitých registrů ukládá ovládací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Přerušení nemusí být generováno jen HW, přerušení je možné vyvolat i softwarovými prostředky</a:t>
            </a:r>
            <a:br>
              <a:rPr lang="cs-CZ" smtClean="0"/>
            </a:br>
            <a:r>
              <a:rPr lang="cs-CZ" smtClean="0"/>
              <a:t>(tzv. „trap“ – jde vlastně o synchronní přerušení)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chyby – dělení nulou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speciální instrukce </a:t>
            </a:r>
            <a:br>
              <a:rPr lang="cs-CZ" sz="2000" smtClean="0"/>
            </a:br>
            <a:r>
              <a:rPr lang="cs-CZ" sz="2000" smtClean="0"/>
              <a:t>(např. INT – typicky slouží k systémovému volání)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(3)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(4)</a:t>
            </a:r>
            <a:endParaRPr lang="cs-CZ" dirty="0"/>
          </a:p>
        </p:txBody>
      </p:sp>
      <p:sp>
        <p:nvSpPr>
          <p:cNvPr id="2560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15900" y="5562600"/>
            <a:ext cx="866775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5260976" y="3406775"/>
            <a:ext cx="431165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4106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328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50561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9" name="TextovéPole 11"/>
          <p:cNvSpPr txBox="1">
            <a:spLocks noChangeArrowheads="1"/>
          </p:cNvSpPr>
          <p:nvPr/>
        </p:nvSpPr>
        <p:spPr bwMode="auto">
          <a:xfrm>
            <a:off x="171450" y="1304925"/>
            <a:ext cx="7556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25610" name="TextovéPole 12"/>
          <p:cNvSpPr txBox="1">
            <a:spLocks noChangeArrowheads="1"/>
          </p:cNvSpPr>
          <p:nvPr/>
        </p:nvSpPr>
        <p:spPr bwMode="auto">
          <a:xfrm>
            <a:off x="171450" y="3963988"/>
            <a:ext cx="84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>
                <a:cs typeface="Arial" charset="0"/>
              </a:rPr>
              <a:t>I/O</a:t>
            </a:r>
          </a:p>
          <a:p>
            <a:pPr eaLnBrk="1" hangingPunct="1"/>
            <a:r>
              <a:rPr lang="cs-CZ" sz="1600" b="1">
                <a:cs typeface="Arial" charset="0"/>
              </a:rPr>
              <a:t>device</a:t>
            </a:r>
          </a:p>
        </p:txBody>
      </p:sp>
      <p:sp>
        <p:nvSpPr>
          <p:cNvPr id="25611" name="TextovéPole 13"/>
          <p:cNvSpPr txBox="1">
            <a:spLocks noChangeArrowheads="1"/>
          </p:cNvSpPr>
          <p:nvPr/>
        </p:nvSpPr>
        <p:spPr bwMode="auto">
          <a:xfrm>
            <a:off x="1104900" y="3975100"/>
            <a:ext cx="844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idle</a:t>
            </a:r>
          </a:p>
        </p:txBody>
      </p:sp>
      <p:sp>
        <p:nvSpPr>
          <p:cNvPr id="25612" name="TextovéPole 14"/>
          <p:cNvSpPr txBox="1">
            <a:spLocks noChangeArrowheads="1"/>
          </p:cNvSpPr>
          <p:nvPr/>
        </p:nvSpPr>
        <p:spPr bwMode="auto">
          <a:xfrm>
            <a:off x="1104900" y="4664075"/>
            <a:ext cx="1200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transfering</a:t>
            </a:r>
          </a:p>
        </p:txBody>
      </p:sp>
      <p:sp>
        <p:nvSpPr>
          <p:cNvPr id="25613" name="TextovéPole 15"/>
          <p:cNvSpPr txBox="1">
            <a:spLocks noChangeArrowheads="1"/>
          </p:cNvSpPr>
          <p:nvPr/>
        </p:nvSpPr>
        <p:spPr bwMode="auto">
          <a:xfrm>
            <a:off x="1104900" y="1250950"/>
            <a:ext cx="106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user process executing</a:t>
            </a:r>
          </a:p>
        </p:txBody>
      </p:sp>
      <p:sp>
        <p:nvSpPr>
          <p:cNvPr id="25614" name="TextovéPole 16"/>
          <p:cNvSpPr txBox="1">
            <a:spLocks noChangeArrowheads="1"/>
          </p:cNvSpPr>
          <p:nvPr/>
        </p:nvSpPr>
        <p:spPr bwMode="auto">
          <a:xfrm>
            <a:off x="1104900" y="2460625"/>
            <a:ext cx="1333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I/O interrupt processing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2413000" y="1960563"/>
            <a:ext cx="2355850" cy="1587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997450" y="1962150"/>
            <a:ext cx="2573338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8154988" y="1958975"/>
            <a:ext cx="72072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372770" y="2339181"/>
            <a:ext cx="754062" cy="3175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463946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4729163" y="2719388"/>
            <a:ext cx="306387" cy="4762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71731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77954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7531100" y="2717800"/>
            <a:ext cx="658813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2416175" y="4140200"/>
            <a:ext cx="4857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464050" y="4137025"/>
            <a:ext cx="19081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7399338" y="4140200"/>
            <a:ext cx="14668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5400000">
            <a:off x="25058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41060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5400000">
            <a:off x="59729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0397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6330950" y="4895850"/>
            <a:ext cx="11049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2863850" y="4895850"/>
            <a:ext cx="16383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3" name="TextovéPole 35"/>
          <p:cNvSpPr txBox="1">
            <a:spLocks noChangeArrowheads="1"/>
          </p:cNvSpPr>
          <p:nvPr/>
        </p:nvSpPr>
        <p:spPr bwMode="auto">
          <a:xfrm>
            <a:off x="21272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5634" name="TextovéPole 36"/>
          <p:cNvSpPr txBox="1">
            <a:spLocks noChangeArrowheads="1"/>
          </p:cNvSpPr>
          <p:nvPr/>
        </p:nvSpPr>
        <p:spPr bwMode="auto">
          <a:xfrm>
            <a:off x="571500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5635" name="TextovéPole 37"/>
          <p:cNvSpPr txBox="1">
            <a:spLocks noChangeArrowheads="1"/>
          </p:cNvSpPr>
          <p:nvPr/>
        </p:nvSpPr>
        <p:spPr bwMode="auto">
          <a:xfrm>
            <a:off x="39052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transfer done</a:t>
            </a:r>
          </a:p>
        </p:txBody>
      </p:sp>
      <p:sp>
        <p:nvSpPr>
          <p:cNvPr id="25636" name="TextovéPole 38"/>
          <p:cNvSpPr txBox="1">
            <a:spLocks noChangeArrowheads="1"/>
          </p:cNvSpPr>
          <p:nvPr/>
        </p:nvSpPr>
        <p:spPr bwMode="auto">
          <a:xfrm>
            <a:off x="69278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transfer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PŘÍKLAD: TABULKA PŘERUŠENÍ INTEL8086&amp;MS-DOS</a:t>
            </a:r>
            <a:endParaRPr lang="cs-CZ" sz="2700" dirty="0"/>
          </a:p>
        </p:txBody>
      </p:sp>
      <p:sp>
        <p:nvSpPr>
          <p:cNvPr id="26627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285750" y="1285875"/>
          <a:ext cx="8501063" cy="4500563"/>
        </p:xfrm>
        <a:graphic>
          <a:graphicData uri="http://schemas.openxmlformats.org/drawingml/2006/table">
            <a:tbl>
              <a:tblPr/>
              <a:tblGrid>
                <a:gridCol w="2695429"/>
                <a:gridCol w="3248374"/>
                <a:gridCol w="2557261"/>
              </a:tblGrid>
              <a:tr h="2647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Interrupts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Pointers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00H Division by 0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10H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1dH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01H Single-step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11H Equipment list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02H Non-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Maskable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12H Usable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Mem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Size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1fH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Graphics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chars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03H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Breakpoint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13H Disk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04H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Overflow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14H Serial Port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05H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Screen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15H AT Services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41H hard disk 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06H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16H Keyboard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46H hard disk 1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07H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17H Printer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08H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18H ROM-BASIC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43H EGA graphix chars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09H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Keyboard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19H Bootstrap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0aH-0dH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1aH Time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4aH user alarm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addr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1bH Keyboard Break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50H CMOS timer int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0fH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hdwr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1cH User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20H-2fH DOS Interrupts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33H Mouse Support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67H Expanded Memory Fns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704" name="TextovéPole 14"/>
          <p:cNvSpPr txBox="1">
            <a:spLocks noChangeArrowheads="1"/>
          </p:cNvSpPr>
          <p:nvPr/>
        </p:nvSpPr>
        <p:spPr bwMode="auto">
          <a:xfrm>
            <a:off x="285750" y="5916613"/>
            <a:ext cx="850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Vektor přerušení začíná na adrese 0000:0000, přerušení je celkem 256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operaci, řízení se uživatelskému procesu vrací až po ukončení I/O operace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jednoduchost, vyhýbám se souběžnému zpracování I/O požadavků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možná neefektivnost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2600" smtClean="0"/>
              <a:t>Asynchronní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 a řízení se procesu vrací okamžitě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 možné paralelně pracovat s několika I/O zařízeními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komplexnější systém, potřebujeme tabulku stavu I/O zařízení, příkazy pro počkání na dokončení I/O operace apod.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I/O: DVA PŘÍSTUPY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SYNCHRONNÍ VS. ASYNCHRONNÍ I/O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28676" name="Skupina 54"/>
          <p:cNvGrpSpPr>
            <a:grpSpLocks/>
          </p:cNvGrpSpPr>
          <p:nvPr/>
        </p:nvGrpSpPr>
        <p:grpSpPr bwMode="auto">
          <a:xfrm>
            <a:off x="361950" y="1436688"/>
            <a:ext cx="8448675" cy="4840287"/>
            <a:chOff x="66629" y="1357298"/>
            <a:chExt cx="8448747" cy="4840160"/>
          </a:xfrm>
        </p:grpSpPr>
        <p:sp>
          <p:nvSpPr>
            <p:cNvPr id="56" name="Obdélník 55"/>
            <p:cNvSpPr/>
            <p:nvPr/>
          </p:nvSpPr>
          <p:spPr>
            <a:xfrm>
              <a:off x="4786307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4786307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8" name="Obdélník 57"/>
            <p:cNvSpPr/>
            <p:nvPr/>
          </p:nvSpPr>
          <p:spPr>
            <a:xfrm>
              <a:off x="4786307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786307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60" name="Přímá spojovací šipka 59"/>
            <p:cNvCxnSpPr/>
            <p:nvPr/>
          </p:nvCxnSpPr>
          <p:spPr>
            <a:xfrm rot="5400000" flipH="1" flipV="1">
              <a:off x="5495184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Přímá spojovací čára 60"/>
            <p:cNvCxnSpPr/>
            <p:nvPr/>
          </p:nvCxnSpPr>
          <p:spPr>
            <a:xfrm>
              <a:off x="6643698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85" name="TextovéPole 11"/>
            <p:cNvSpPr txBox="1">
              <a:spLocks noChangeArrowheads="1"/>
            </p:cNvSpPr>
            <p:nvPr/>
          </p:nvSpPr>
          <p:spPr bwMode="auto">
            <a:xfrm>
              <a:off x="5322099" y="4536289"/>
              <a:ext cx="142876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28686" name="TextovéPole 12"/>
            <p:cNvSpPr txBox="1">
              <a:spLocks noChangeArrowheads="1"/>
            </p:cNvSpPr>
            <p:nvPr/>
          </p:nvSpPr>
          <p:spPr bwMode="auto">
            <a:xfrm>
              <a:off x="5217323" y="3674266"/>
              <a:ext cx="1740739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28687" name="TextovéPole 13"/>
            <p:cNvSpPr txBox="1">
              <a:spLocks noChangeArrowheads="1"/>
            </p:cNvSpPr>
            <p:nvPr/>
          </p:nvSpPr>
          <p:spPr bwMode="auto">
            <a:xfrm>
              <a:off x="5322099" y="2707472"/>
              <a:ext cx="1428760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sp>
          <p:nvSpPr>
            <p:cNvPr id="28688" name="TextovéPole 14"/>
            <p:cNvSpPr txBox="1">
              <a:spLocks noChangeArrowheads="1"/>
            </p:cNvSpPr>
            <p:nvPr/>
          </p:nvSpPr>
          <p:spPr bwMode="auto">
            <a:xfrm>
              <a:off x="5062541" y="1690675"/>
              <a:ext cx="20717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cxnSp>
          <p:nvCxnSpPr>
            <p:cNvPr id="66" name="Přímá spojovací šipka 65"/>
            <p:cNvCxnSpPr/>
            <p:nvPr/>
          </p:nvCxnSpPr>
          <p:spPr>
            <a:xfrm>
              <a:off x="5637214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90" name="TextovéPole 16"/>
            <p:cNvSpPr txBox="1">
              <a:spLocks noChangeArrowheads="1"/>
            </p:cNvSpPr>
            <p:nvPr/>
          </p:nvSpPr>
          <p:spPr bwMode="auto">
            <a:xfrm>
              <a:off x="4984639" y="5464982"/>
              <a:ext cx="982793" cy="369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68" name="Pravá složená závorka 67"/>
            <p:cNvSpPr/>
            <p:nvPr/>
          </p:nvSpPr>
          <p:spPr>
            <a:xfrm>
              <a:off x="7334266" y="1374760"/>
              <a:ext cx="214315" cy="965175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69" name="Pravá složená závorka 68"/>
            <p:cNvSpPr/>
            <p:nvPr/>
          </p:nvSpPr>
          <p:spPr>
            <a:xfrm>
              <a:off x="7334266" y="2403433"/>
              <a:ext cx="214315" cy="2917748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28693" name="TextovéPole 19"/>
            <p:cNvSpPr txBox="1">
              <a:spLocks noChangeArrowheads="1"/>
            </p:cNvSpPr>
            <p:nvPr/>
          </p:nvSpPr>
          <p:spPr bwMode="auto">
            <a:xfrm>
              <a:off x="5786446" y="5828125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b)</a:t>
              </a:r>
            </a:p>
          </p:txBody>
        </p:sp>
        <p:sp>
          <p:nvSpPr>
            <p:cNvPr id="28694" name="TextovéPole 20"/>
            <p:cNvSpPr txBox="1">
              <a:spLocks noChangeArrowheads="1"/>
            </p:cNvSpPr>
            <p:nvPr/>
          </p:nvSpPr>
          <p:spPr bwMode="auto">
            <a:xfrm>
              <a:off x="7608059" y="1656171"/>
              <a:ext cx="6930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user</a:t>
              </a:r>
            </a:p>
          </p:txBody>
        </p:sp>
        <p:sp>
          <p:nvSpPr>
            <p:cNvPr id="28695" name="TextovéPole 21"/>
            <p:cNvSpPr txBox="1">
              <a:spLocks noChangeArrowheads="1"/>
            </p:cNvSpPr>
            <p:nvPr/>
          </p:nvSpPr>
          <p:spPr bwMode="auto">
            <a:xfrm>
              <a:off x="7617611" y="3632598"/>
              <a:ext cx="8977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kernel</a:t>
              </a:r>
            </a:p>
          </p:txBody>
        </p:sp>
        <p:sp>
          <p:nvSpPr>
            <p:cNvPr id="73" name="Obdélník 72"/>
            <p:cNvSpPr/>
            <p:nvPr/>
          </p:nvSpPr>
          <p:spPr>
            <a:xfrm>
              <a:off x="1857344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4" name="Obdélník 73"/>
            <p:cNvSpPr/>
            <p:nvPr/>
          </p:nvSpPr>
          <p:spPr>
            <a:xfrm>
              <a:off x="1857344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5" name="Obdélník 74"/>
            <p:cNvSpPr/>
            <p:nvPr/>
          </p:nvSpPr>
          <p:spPr>
            <a:xfrm>
              <a:off x="1857344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6" name="Obdélník 75"/>
            <p:cNvSpPr/>
            <p:nvPr/>
          </p:nvSpPr>
          <p:spPr>
            <a:xfrm>
              <a:off x="1857344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77" name="Přímá spojovací šipka 76"/>
            <p:cNvCxnSpPr/>
            <p:nvPr/>
          </p:nvCxnSpPr>
          <p:spPr>
            <a:xfrm rot="5400000" flipH="1" flipV="1">
              <a:off x="2599559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>
              <a:off x="3748073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2" name="TextovéPole 28"/>
            <p:cNvSpPr txBox="1">
              <a:spLocks noChangeArrowheads="1"/>
            </p:cNvSpPr>
            <p:nvPr/>
          </p:nvSpPr>
          <p:spPr bwMode="auto">
            <a:xfrm>
              <a:off x="2426447" y="4536289"/>
              <a:ext cx="142876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28703" name="TextovéPole 29"/>
            <p:cNvSpPr txBox="1">
              <a:spLocks noChangeArrowheads="1"/>
            </p:cNvSpPr>
            <p:nvPr/>
          </p:nvSpPr>
          <p:spPr bwMode="auto">
            <a:xfrm>
              <a:off x="2212131" y="3674266"/>
              <a:ext cx="1778852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28704" name="TextovéPole 30"/>
            <p:cNvSpPr txBox="1">
              <a:spLocks noChangeArrowheads="1"/>
            </p:cNvSpPr>
            <p:nvPr/>
          </p:nvSpPr>
          <p:spPr bwMode="auto">
            <a:xfrm>
              <a:off x="2397872" y="2707472"/>
              <a:ext cx="1428760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cxnSp>
          <p:nvCxnSpPr>
            <p:cNvPr id="82" name="Přímá spojovací šipka 81"/>
            <p:cNvCxnSpPr/>
            <p:nvPr/>
          </p:nvCxnSpPr>
          <p:spPr>
            <a:xfrm>
              <a:off x="2741590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6" name="TextovéPole 32"/>
            <p:cNvSpPr txBox="1">
              <a:spLocks noChangeArrowheads="1"/>
            </p:cNvSpPr>
            <p:nvPr/>
          </p:nvSpPr>
          <p:spPr bwMode="auto">
            <a:xfrm>
              <a:off x="2085940" y="5464982"/>
              <a:ext cx="806590" cy="369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28707" name="TextovéPole 35"/>
            <p:cNvSpPr txBox="1">
              <a:spLocks noChangeArrowheads="1"/>
            </p:cNvSpPr>
            <p:nvPr/>
          </p:nvSpPr>
          <p:spPr bwMode="auto">
            <a:xfrm>
              <a:off x="2890794" y="5828126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a)</a:t>
              </a:r>
            </a:p>
          </p:txBody>
        </p:sp>
        <p:sp>
          <p:nvSpPr>
            <p:cNvPr id="28708" name="TextovéPole 36"/>
            <p:cNvSpPr txBox="1">
              <a:spLocks noChangeArrowheads="1"/>
            </p:cNvSpPr>
            <p:nvPr/>
          </p:nvSpPr>
          <p:spPr bwMode="auto">
            <a:xfrm>
              <a:off x="66629" y="1654688"/>
              <a:ext cx="14192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kernel user</a:t>
              </a:r>
            </a:p>
          </p:txBody>
        </p:sp>
        <p:sp>
          <p:nvSpPr>
            <p:cNvPr id="28709" name="TextovéPole 37"/>
            <p:cNvSpPr txBox="1">
              <a:spLocks noChangeArrowheads="1"/>
            </p:cNvSpPr>
            <p:nvPr/>
          </p:nvSpPr>
          <p:spPr bwMode="auto">
            <a:xfrm>
              <a:off x="2143108" y="1523987"/>
              <a:ext cx="20717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sp>
          <p:nvSpPr>
            <p:cNvPr id="28710" name="TextovéPole 38"/>
            <p:cNvSpPr txBox="1">
              <a:spLocks noChangeArrowheads="1"/>
            </p:cNvSpPr>
            <p:nvPr/>
          </p:nvSpPr>
          <p:spPr bwMode="auto">
            <a:xfrm>
              <a:off x="2462204" y="1804987"/>
              <a:ext cx="12858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waiting</a:t>
              </a:r>
            </a:p>
          </p:txBody>
        </p:sp>
        <p:cxnSp>
          <p:nvCxnSpPr>
            <p:cNvPr id="90" name="Přímá spojovací čára 89"/>
            <p:cNvCxnSpPr/>
            <p:nvPr/>
          </p:nvCxnSpPr>
          <p:spPr>
            <a:xfrm rot="10800000">
              <a:off x="3532172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ovací čára 90"/>
            <p:cNvCxnSpPr/>
            <p:nvPr/>
          </p:nvCxnSpPr>
          <p:spPr>
            <a:xfrm rot="10800000">
              <a:off x="2214535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čára 91"/>
            <p:cNvCxnSpPr/>
            <p:nvPr/>
          </p:nvCxnSpPr>
          <p:spPr>
            <a:xfrm>
              <a:off x="2071659" y="4929079"/>
              <a:ext cx="431804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ovací čára 92"/>
            <p:cNvCxnSpPr/>
            <p:nvPr/>
          </p:nvCxnSpPr>
          <p:spPr>
            <a:xfrm rot="5400000">
              <a:off x="1387464" y="2679651"/>
              <a:ext cx="13683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/>
            <p:nvPr/>
          </p:nvCxnSpPr>
          <p:spPr>
            <a:xfrm rot="5400000">
              <a:off x="1781155" y="4648099"/>
              <a:ext cx="582597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blouk 94"/>
            <p:cNvSpPr/>
            <p:nvPr/>
          </p:nvSpPr>
          <p:spPr>
            <a:xfrm flipH="1">
              <a:off x="1960533" y="3367020"/>
              <a:ext cx="214314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96" name="Přímá spojovací čára 95"/>
            <p:cNvCxnSpPr/>
            <p:nvPr/>
          </p:nvCxnSpPr>
          <p:spPr>
            <a:xfrm rot="5400000">
              <a:off x="4268802" y="2681237"/>
              <a:ext cx="1403313" cy="31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ovací čára 96"/>
            <p:cNvCxnSpPr/>
            <p:nvPr/>
          </p:nvCxnSpPr>
          <p:spPr>
            <a:xfrm rot="5400000">
              <a:off x="4665666" y="4652862"/>
              <a:ext cx="59053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blouk 97"/>
            <p:cNvSpPr/>
            <p:nvPr/>
          </p:nvSpPr>
          <p:spPr>
            <a:xfrm flipH="1">
              <a:off x="4876795" y="3367020"/>
              <a:ext cx="214315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grpSp>
          <p:nvGrpSpPr>
            <p:cNvPr id="28720" name="Skupina 146"/>
            <p:cNvGrpSpPr>
              <a:grpSpLocks/>
            </p:cNvGrpSpPr>
            <p:nvPr/>
          </p:nvGrpSpPr>
          <p:grpSpPr bwMode="auto">
            <a:xfrm>
              <a:off x="5019678" y="3371783"/>
              <a:ext cx="214313" cy="1573172"/>
              <a:chOff x="5377198" y="3089218"/>
              <a:chExt cx="214313" cy="1573172"/>
            </a:xfrm>
          </p:grpSpPr>
          <p:sp>
            <p:nvSpPr>
              <p:cNvPr id="103" name="Oblouk 102"/>
              <p:cNvSpPr/>
              <p:nvPr/>
            </p:nvSpPr>
            <p:spPr>
              <a:xfrm>
                <a:off x="5377191" y="3089217"/>
                <a:ext cx="214315" cy="990574"/>
              </a:xfrm>
              <a:prstGeom prst="arc">
                <a:avLst>
                  <a:gd name="adj1" fmla="val 16200000"/>
                  <a:gd name="adj2" fmla="val 5416428"/>
                </a:avLst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b="1"/>
              </a:p>
            </p:txBody>
          </p:sp>
          <p:cxnSp>
            <p:nvCxnSpPr>
              <p:cNvPr id="104" name="Přímá spojovací čára 103"/>
              <p:cNvCxnSpPr/>
              <p:nvPr/>
            </p:nvCxnSpPr>
            <p:spPr>
              <a:xfrm rot="5400000">
                <a:off x="5203369" y="4366328"/>
                <a:ext cx="590535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Přímá spojovací šipka 99"/>
            <p:cNvCxnSpPr/>
            <p:nvPr/>
          </p:nvCxnSpPr>
          <p:spPr>
            <a:xfrm rot="10800000">
              <a:off x="5118097" y="1958944"/>
              <a:ext cx="7938" cy="13715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/>
            <p:nvPr/>
          </p:nvCxnSpPr>
          <p:spPr>
            <a:xfrm>
              <a:off x="4959346" y="4941779"/>
              <a:ext cx="201615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rot="10800000">
              <a:off x="5138735" y="4941779"/>
              <a:ext cx="214314" cy="1587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Pravá složená závorka 63"/>
          <p:cNvSpPr/>
          <p:nvPr/>
        </p:nvSpPr>
        <p:spPr bwMode="auto">
          <a:xfrm flipH="1">
            <a:off x="1838325" y="1471613"/>
            <a:ext cx="209550" cy="965200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  <p:sp>
        <p:nvSpPr>
          <p:cNvPr id="65" name="Pravá složená závorka 64"/>
          <p:cNvSpPr/>
          <p:nvPr/>
        </p:nvSpPr>
        <p:spPr bwMode="auto">
          <a:xfrm flipH="1">
            <a:off x="1838325" y="2500313"/>
            <a:ext cx="209550" cy="2917825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Způsob jak rychle přenášet data mezi I/O zařízením a pamětí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nemusí přenášet data po jednom bajtu, požádá řadič o přenos celého bloku dat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požádá o přenos dat, po skončení přenosu dat se o tom dozví pomocí přerušení                            </a:t>
            </a:r>
            <a:br>
              <a:rPr lang="cs-CZ" sz="2600" smtClean="0"/>
            </a:br>
            <a:r>
              <a:rPr lang="cs-CZ" sz="2600" smtClean="0"/>
              <a:t>(tj. 1 přerušení/blok dat ne 1 přerušení/bajt-slovo)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V době přenosu dat soupeří I/O řadič a CPU </a:t>
            </a:r>
            <a:br>
              <a:rPr lang="cs-CZ" sz="2600" smtClean="0"/>
            </a:br>
            <a:r>
              <a:rPr lang="cs-CZ" sz="2600" smtClean="0"/>
              <a:t>o přístup do paměti (oba pracují se „stejnou“ pamětí)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DMA, </a:t>
            </a:r>
            <a:r>
              <a:rPr lang="cs-CZ" dirty="0" err="1"/>
              <a:t>Direct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 Access</a:t>
            </a:r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Přímá spojovací šipka 33"/>
          <p:cNvCxnSpPr>
            <a:cxnSpLocks noChangeShapeType="1"/>
            <a:stCxn id="9" idx="0"/>
            <a:endCxn id="8" idx="1"/>
          </p:cNvCxnSpPr>
          <p:nvPr/>
        </p:nvCxnSpPr>
        <p:spPr bwMode="auto">
          <a:xfrm flipV="1">
            <a:off x="3322638" y="3117850"/>
            <a:ext cx="2535237" cy="18145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23" name="Přímá spojovací šipka 31"/>
          <p:cNvCxnSpPr>
            <a:cxnSpLocks noChangeShapeType="1"/>
            <a:stCxn id="9" idx="0"/>
          </p:cNvCxnSpPr>
          <p:nvPr/>
        </p:nvCxnSpPr>
        <p:spPr bwMode="auto">
          <a:xfrm flipH="1" flipV="1">
            <a:off x="3286125" y="3295650"/>
            <a:ext cx="36513" cy="16367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MODERN</a:t>
            </a:r>
            <a:r>
              <a:rPr lang="cs-CZ" dirty="0" smtClean="0"/>
              <a:t>Í POČÍTAČOVÝ SYSTÉM</a:t>
            </a:r>
            <a:endParaRPr lang="cs-CZ" dirty="0"/>
          </a:p>
        </p:txBody>
      </p:sp>
      <p:sp>
        <p:nvSpPr>
          <p:cNvPr id="3072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0726" name="Skupina 4"/>
          <p:cNvGrpSpPr>
            <a:grpSpLocks/>
          </p:cNvGrpSpPr>
          <p:nvPr/>
        </p:nvGrpSpPr>
        <p:grpSpPr bwMode="auto">
          <a:xfrm>
            <a:off x="1571625" y="1509713"/>
            <a:ext cx="6000750" cy="4511675"/>
            <a:chOff x="1571583" y="1357298"/>
            <a:chExt cx="6000813" cy="4511920"/>
          </a:xfrm>
        </p:grpSpPr>
        <p:sp>
          <p:nvSpPr>
            <p:cNvPr id="6" name="Obdélník 5"/>
            <p:cNvSpPr/>
            <p:nvPr/>
          </p:nvSpPr>
          <p:spPr>
            <a:xfrm>
              <a:off x="1571583" y="1357298"/>
              <a:ext cx="1857395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3428978" y="1357298"/>
              <a:ext cx="285753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857878" y="1357298"/>
              <a:ext cx="1714518" cy="321486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7cípá hvězda 8"/>
            <p:cNvSpPr/>
            <p:nvPr/>
          </p:nvSpPr>
          <p:spPr>
            <a:xfrm>
              <a:off x="1971637" y="4511831"/>
              <a:ext cx="1500204" cy="1357387"/>
            </a:xfrm>
            <a:prstGeom prst="star7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cxnSp>
          <p:nvCxnSpPr>
            <p:cNvPr id="10" name="Přímá spojovací šipka 9"/>
            <p:cNvCxnSpPr/>
            <p:nvPr/>
          </p:nvCxnSpPr>
          <p:spPr>
            <a:xfrm>
              <a:off x="3714730" y="1857387"/>
              <a:ext cx="214314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10"/>
            <p:cNvCxnSpPr/>
            <p:nvPr/>
          </p:nvCxnSpPr>
          <p:spPr>
            <a:xfrm>
              <a:off x="3714730" y="2500360"/>
              <a:ext cx="2143148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>
              <a:stCxn id="9" idx="6"/>
            </p:cNvCxnSpPr>
            <p:nvPr/>
          </p:nvCxnSpPr>
          <p:spPr>
            <a:xfrm rot="16200000" flipV="1">
              <a:off x="2034314" y="3823613"/>
              <a:ext cx="1368499" cy="793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šipka 12"/>
            <p:cNvCxnSpPr/>
            <p:nvPr/>
          </p:nvCxnSpPr>
          <p:spPr>
            <a:xfrm rot="5400000">
              <a:off x="1296906" y="3960939"/>
              <a:ext cx="16431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40" name="TextovéPole 15"/>
            <p:cNvSpPr txBox="1">
              <a:spLocks noChangeArrowheads="1"/>
            </p:cNvSpPr>
            <p:nvPr/>
          </p:nvSpPr>
          <p:spPr bwMode="auto">
            <a:xfrm>
              <a:off x="2357406" y="4981768"/>
              <a:ext cx="7143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cs typeface="Arial" charset="0"/>
                </a:rPr>
                <a:t>device</a:t>
              </a:r>
              <a:endParaRPr lang="cs-CZ" sz="1400">
                <a:cs typeface="Arial" charset="0"/>
              </a:endParaRPr>
            </a:p>
            <a:p>
              <a:pPr algn="ctr" eaLnBrk="1" hangingPunct="1"/>
              <a:r>
                <a:rPr lang="cs-CZ" sz="1400">
                  <a:cs typeface="Arial" charset="0"/>
                </a:rPr>
                <a:t>(*M)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30741" name="TextovéPole 16"/>
            <p:cNvSpPr txBox="1">
              <a:spLocks noChangeArrowheads="1"/>
            </p:cNvSpPr>
            <p:nvPr/>
          </p:nvSpPr>
          <p:spPr bwMode="auto">
            <a:xfrm>
              <a:off x="4286248" y="3714753"/>
              <a:ext cx="642942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>
                  <a:cs typeface="Arial" charset="0"/>
                </a:rPr>
                <a:t>DMA</a:t>
              </a:r>
            </a:p>
          </p:txBody>
        </p:sp>
        <p:sp>
          <p:nvSpPr>
            <p:cNvPr id="30742" name="TextovéPole 17"/>
            <p:cNvSpPr txBox="1">
              <a:spLocks noChangeArrowheads="1"/>
            </p:cNvSpPr>
            <p:nvPr/>
          </p:nvSpPr>
          <p:spPr bwMode="auto">
            <a:xfrm>
              <a:off x="2143108" y="2786058"/>
              <a:ext cx="11430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CPU (*N)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386115" y="1908190"/>
              <a:ext cx="400054" cy="71441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cs-CZ" sz="1400" b="1" dirty="0" err="1">
                  <a:latin typeface="Arial" pitchFamily="34" charset="0"/>
                  <a:cs typeface="Arial" pitchFamily="34" charset="0"/>
                </a:rPr>
                <a:t>cache</a:t>
              </a:r>
              <a:endParaRPr lang="cs-CZ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4" name="TextovéPole 19"/>
            <p:cNvSpPr txBox="1">
              <a:spLocks noChangeArrowheads="1"/>
            </p:cNvSpPr>
            <p:nvPr/>
          </p:nvSpPr>
          <p:spPr bwMode="auto">
            <a:xfrm>
              <a:off x="1571583" y="2257422"/>
              <a:ext cx="1938353" cy="307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thread of execution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0745" name="TextovéPole 20"/>
            <p:cNvSpPr txBox="1">
              <a:spLocks noChangeArrowheads="1"/>
            </p:cNvSpPr>
            <p:nvPr/>
          </p:nvSpPr>
          <p:spPr bwMode="auto">
            <a:xfrm>
              <a:off x="4120508" y="2332670"/>
              <a:ext cx="1419228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>
                  <a:cs typeface="Arial" charset="0"/>
                </a:rPr>
                <a:t>data movement</a:t>
              </a:r>
            </a:p>
          </p:txBody>
        </p:sp>
        <p:sp>
          <p:nvSpPr>
            <p:cNvPr id="30746" name="TextovéPole 21"/>
            <p:cNvSpPr txBox="1">
              <a:spLocks noChangeArrowheads="1"/>
            </p:cNvSpPr>
            <p:nvPr/>
          </p:nvSpPr>
          <p:spPr bwMode="auto">
            <a:xfrm>
              <a:off x="4018594" y="1587814"/>
              <a:ext cx="1546860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>
                  <a:cs typeface="Arial" charset="0"/>
                </a:rPr>
                <a:t>instruction execution cycle</a:t>
              </a:r>
            </a:p>
          </p:txBody>
        </p:sp>
        <p:sp>
          <p:nvSpPr>
            <p:cNvPr id="30747" name="TextovéPole 22"/>
            <p:cNvSpPr txBox="1">
              <a:spLocks noChangeArrowheads="1"/>
            </p:cNvSpPr>
            <p:nvPr/>
          </p:nvSpPr>
          <p:spPr bwMode="auto">
            <a:xfrm>
              <a:off x="6072198" y="1785926"/>
              <a:ext cx="121444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instructions and data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0748" name="TextovéPole 23"/>
            <p:cNvSpPr txBox="1">
              <a:spLocks noChangeArrowheads="1"/>
            </p:cNvSpPr>
            <p:nvPr/>
          </p:nvSpPr>
          <p:spPr bwMode="auto">
            <a:xfrm>
              <a:off x="6309372" y="4143376"/>
              <a:ext cx="10001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memory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539968" y="3595795"/>
              <a:ext cx="400054" cy="515965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127349" y="3462437"/>
              <a:ext cx="400054" cy="841421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interrupt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928775" y="3357657"/>
              <a:ext cx="400054" cy="1071620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I/O </a:t>
              </a: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request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727" name="Skupina 44"/>
          <p:cNvGrpSpPr>
            <a:grpSpLocks/>
          </p:cNvGrpSpPr>
          <p:nvPr/>
        </p:nvGrpSpPr>
        <p:grpSpPr bwMode="auto">
          <a:xfrm>
            <a:off x="2509838" y="1681163"/>
            <a:ext cx="231775" cy="676275"/>
            <a:chOff x="2400285" y="1576375"/>
            <a:chExt cx="314327" cy="914406"/>
          </a:xfrm>
        </p:grpSpPr>
        <p:sp>
          <p:nvSpPr>
            <p:cNvPr id="39" name="Ohnutý pruh 38"/>
            <p:cNvSpPr/>
            <p:nvPr/>
          </p:nvSpPr>
          <p:spPr bwMode="auto">
            <a:xfrm rot="5400000">
              <a:off x="2400713" y="1575947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2" name="Ohnutý pruh 41"/>
            <p:cNvSpPr/>
            <p:nvPr/>
          </p:nvSpPr>
          <p:spPr bwMode="auto">
            <a:xfrm rot="16200000">
              <a:off x="2428700" y="178630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3" name="Ohnutý pruh 42"/>
            <p:cNvSpPr/>
            <p:nvPr/>
          </p:nvSpPr>
          <p:spPr bwMode="auto">
            <a:xfrm rot="5400000">
              <a:off x="2400713" y="1994513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4" name="Ohnutý pruh 43"/>
            <p:cNvSpPr/>
            <p:nvPr/>
          </p:nvSpPr>
          <p:spPr bwMode="auto">
            <a:xfrm rot="16200000">
              <a:off x="2428700" y="2204869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První počítače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obrovské stroje zabírající patra budov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velice drahé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I/O zařízení: děrné štítky, děrná páska, magnetická páska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job: program + data + řídící informace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řídící informace 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návod co má počítač s programem a daty dělat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typicky kompilace + sestavení (linkování knihoven) + běh programu + dump výsledku (příp. také paměti a registrů)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Vznikají JCL – Job Control Language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jeden uživatel: programátor a operátor v jedné osobě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OS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Neustále v paměti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Úkolem je pouze předání řízení z jednoho jobu na druhý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využití počítače nebylo efektivní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Primární paměť </a:t>
            </a:r>
            <a:br>
              <a:rPr lang="cs-CZ" smtClean="0"/>
            </a:br>
            <a:r>
              <a:rPr lang="cs-CZ" smtClean="0"/>
              <a:t>(též operační paměť, hlavní paměť)</a:t>
            </a:r>
          </a:p>
          <a:p>
            <a:pPr marL="719138" lvl="1" eaLnBrk="1" hangingPunct="1"/>
            <a:r>
              <a:rPr lang="cs-CZ" smtClean="0"/>
              <a:t>jediná větší paměť, kterou může CPU přímo adresovat</a:t>
            </a:r>
          </a:p>
          <a:p>
            <a:pPr marL="719138" lvl="1" eaLnBrk="1" hangingPunct="1"/>
            <a:r>
              <a:rPr lang="cs-CZ" smtClean="0"/>
              <a:t>typicky energeticky závislá (volatilní)</a:t>
            </a:r>
          </a:p>
          <a:p>
            <a:pPr marL="719138" lvl="1" eaLnBrk="1" hangingPunct="1"/>
            <a:r>
              <a:rPr lang="cs-CZ" smtClean="0"/>
              <a:t>současná kapacita: </a:t>
            </a:r>
            <a:r>
              <a:rPr lang="en-US" smtClean="0"/>
              <a:t>stovky</a:t>
            </a:r>
            <a:r>
              <a:rPr lang="cs-CZ" smtClean="0"/>
              <a:t> MB až desítky GB, současná rychlost: nanosekundy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PRIMÁRNÍ PAMĚŤ</a:t>
            </a:r>
            <a:endParaRPr lang="cs-CZ" sz="3200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Sekundární paměť rozšiřuje paměťovou kapacitu počítačového systému</a:t>
            </a:r>
          </a:p>
          <a:p>
            <a:pPr marL="719138" lvl="1" eaLnBrk="1" hangingPunct="1"/>
            <a:r>
              <a:rPr lang="cs-CZ" smtClean="0"/>
              <a:t>energeticky nezávislá</a:t>
            </a:r>
          </a:p>
          <a:p>
            <a:pPr marL="719138" lvl="1" eaLnBrk="1" hangingPunct="1"/>
            <a:r>
              <a:rPr lang="cs-CZ" smtClean="0"/>
              <a:t>vysoká paměťová kapacita </a:t>
            </a:r>
            <a:br>
              <a:rPr lang="cs-CZ" smtClean="0"/>
            </a:br>
            <a:r>
              <a:rPr lang="cs-CZ" smtClean="0"/>
              <a:t>(dnes stovky gigabajtů až terabajty)</a:t>
            </a:r>
          </a:p>
          <a:p>
            <a:pPr marL="719138" lvl="1" eaLnBrk="1" hangingPunct="1"/>
            <a:r>
              <a:rPr lang="cs-CZ" smtClean="0"/>
              <a:t>relativně pomalá doba přístupu (velice variabilní – </a:t>
            </a:r>
            <a:br>
              <a:rPr lang="cs-CZ" smtClean="0"/>
            </a:br>
            <a:r>
              <a:rPr lang="cs-CZ" smtClean="0"/>
              <a:t>od mikrosekund až po jednotky sekund)</a:t>
            </a:r>
          </a:p>
          <a:p>
            <a:pPr marL="719138" lvl="1" eaLnBrk="1" hangingPunct="1"/>
            <a:r>
              <a:rPr lang="cs-CZ" smtClean="0"/>
              <a:t>v dnešní době je nejběžnější magnetický disk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SEKUNDÁRNÍ PAMĚŤ</a:t>
            </a:r>
            <a:endParaRPr lang="cs-CZ" sz="3200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Rychlost ↓</a:t>
            </a:r>
          </a:p>
          <a:p>
            <a:pPr marL="395288" eaLnBrk="1" hangingPunct="1"/>
            <a:r>
              <a:rPr lang="cs-CZ" sz="2600" smtClean="0"/>
              <a:t>Kapacita ↑</a:t>
            </a:r>
          </a:p>
          <a:p>
            <a:pPr marL="395288" eaLnBrk="1" hangingPunct="1"/>
            <a:r>
              <a:rPr lang="cs-CZ" sz="2600" smtClean="0"/>
              <a:t>Cena ↓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HIERARCHIE PAMĚTI</a:t>
            </a:r>
            <a:endParaRPr lang="cs-CZ" dirty="0"/>
          </a:p>
        </p:txBody>
      </p:sp>
      <p:sp>
        <p:nvSpPr>
          <p:cNvPr id="33796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7358063" y="1500188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Energeticky</a:t>
            </a:r>
          </a:p>
          <a:p>
            <a:pPr eaLnBrk="1" hangingPunct="1"/>
            <a:r>
              <a:rPr lang="cs-CZ"/>
              <a:t>    závislé</a:t>
            </a:r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1571625" y="4143375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Energeticky</a:t>
            </a:r>
          </a:p>
          <a:p>
            <a:pPr eaLnBrk="1" hangingPunct="1"/>
            <a:r>
              <a:rPr lang="cs-CZ"/>
              <a:t>  nezávislé</a:t>
            </a:r>
          </a:p>
        </p:txBody>
      </p:sp>
      <p:grpSp>
        <p:nvGrpSpPr>
          <p:cNvPr id="33799" name="Skupina 8"/>
          <p:cNvGrpSpPr>
            <a:grpSpLocks/>
          </p:cNvGrpSpPr>
          <p:nvPr/>
        </p:nvGrpSpPr>
        <p:grpSpPr bwMode="auto">
          <a:xfrm>
            <a:off x="2554288" y="1428750"/>
            <a:ext cx="6275387" cy="4435475"/>
            <a:chOff x="2578162" y="2143116"/>
            <a:chExt cx="5761037" cy="4071966"/>
          </a:xfrm>
        </p:grpSpPr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>
              <a:off x="2578162" y="3761018"/>
              <a:ext cx="57610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3801" name="Skupina 41"/>
            <p:cNvGrpSpPr>
              <a:grpSpLocks/>
            </p:cNvGrpSpPr>
            <p:nvPr/>
          </p:nvGrpSpPr>
          <p:grpSpPr bwMode="auto">
            <a:xfrm>
              <a:off x="2786567" y="2143116"/>
              <a:ext cx="5357342" cy="4071966"/>
              <a:chOff x="1857873" y="2071678"/>
              <a:chExt cx="5357342" cy="4071966"/>
            </a:xfrm>
          </p:grpSpPr>
          <p:grpSp>
            <p:nvGrpSpPr>
              <p:cNvPr id="33802" name="Skupina 22"/>
              <p:cNvGrpSpPr>
                <a:grpSpLocks/>
              </p:cNvGrpSpPr>
              <p:nvPr/>
            </p:nvGrpSpPr>
            <p:grpSpPr bwMode="auto">
              <a:xfrm>
                <a:off x="1857873" y="2071678"/>
                <a:ext cx="5357342" cy="4071966"/>
                <a:chOff x="1857873" y="2000240"/>
                <a:chExt cx="5357342" cy="4071966"/>
              </a:xfrm>
            </p:grpSpPr>
            <p:sp>
              <p:nvSpPr>
                <p:cNvPr id="25" name="Krychle 24"/>
                <p:cNvSpPr/>
                <p:nvPr/>
              </p:nvSpPr>
              <p:spPr>
                <a:xfrm>
                  <a:off x="1857873" y="5572319"/>
                  <a:ext cx="5357342" cy="499887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6" name="Krychle 25"/>
                <p:cNvSpPr/>
                <p:nvPr/>
              </p:nvSpPr>
              <p:spPr>
                <a:xfrm>
                  <a:off x="2260111" y="4920863"/>
                  <a:ext cx="4552866" cy="475111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7" name="Krychle 26"/>
                <p:cNvSpPr/>
                <p:nvPr/>
              </p:nvSpPr>
              <p:spPr>
                <a:xfrm>
                  <a:off x="2601139" y="4294182"/>
                  <a:ext cx="3870811" cy="450336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8" name="Krychle 27"/>
                <p:cNvSpPr/>
                <p:nvPr/>
              </p:nvSpPr>
              <p:spPr>
                <a:xfrm>
                  <a:off x="2891158" y="3689363"/>
                  <a:ext cx="3290772" cy="428475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9" name="Krychle 28"/>
                <p:cNvSpPr/>
                <p:nvPr/>
              </p:nvSpPr>
              <p:spPr>
                <a:xfrm>
                  <a:off x="3138914" y="3110776"/>
                  <a:ext cx="2795262" cy="406614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0" name="Krychle 29"/>
                <p:cNvSpPr/>
                <p:nvPr/>
              </p:nvSpPr>
              <p:spPr>
                <a:xfrm>
                  <a:off x="3348777" y="2549679"/>
                  <a:ext cx="2375535" cy="386210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1" name="Krychle 30"/>
                <p:cNvSpPr/>
                <p:nvPr/>
              </p:nvSpPr>
              <p:spPr>
                <a:xfrm>
                  <a:off x="3526578" y="2000240"/>
                  <a:ext cx="2019934" cy="368722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3822" name="TextovéPole 31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09136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registry</a:t>
                  </a:r>
                </a:p>
              </p:txBody>
            </p:sp>
            <p:sp>
              <p:nvSpPr>
                <p:cNvPr id="33823" name="TextovéPole 32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65862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cache</a:t>
                  </a:r>
                </a:p>
              </p:txBody>
            </p:sp>
            <p:sp>
              <p:nvSpPr>
                <p:cNvPr id="33824" name="TextovéPole 33"/>
                <p:cNvSpPr txBox="1">
                  <a:spLocks noChangeArrowheads="1"/>
                </p:cNvSpPr>
                <p:nvPr/>
              </p:nvSpPr>
              <p:spPr bwMode="auto">
                <a:xfrm>
                  <a:off x="3890958" y="323051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main memory</a:t>
                  </a:r>
                </a:p>
              </p:txBody>
            </p:sp>
            <p:sp>
              <p:nvSpPr>
                <p:cNvPr id="33825" name="TextovéPole 34"/>
                <p:cNvSpPr txBox="1">
                  <a:spLocks noChangeArrowheads="1"/>
                </p:cNvSpPr>
                <p:nvPr/>
              </p:nvSpPr>
              <p:spPr bwMode="auto">
                <a:xfrm>
                  <a:off x="3786182" y="3819995"/>
                  <a:ext cx="1500198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electronic disk</a:t>
                  </a:r>
                </a:p>
              </p:txBody>
            </p:sp>
            <p:sp>
              <p:nvSpPr>
                <p:cNvPr id="33826" name="TextovéPole 35"/>
                <p:cNvSpPr txBox="1">
                  <a:spLocks noChangeArrowheads="1"/>
                </p:cNvSpPr>
                <p:nvPr/>
              </p:nvSpPr>
              <p:spPr bwMode="auto">
                <a:xfrm>
                  <a:off x="3890958" y="4435845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magnetic disk</a:t>
                  </a:r>
                </a:p>
              </p:txBody>
            </p:sp>
            <p:sp>
              <p:nvSpPr>
                <p:cNvPr id="33827" name="TextovéPole 36"/>
                <p:cNvSpPr txBox="1">
                  <a:spLocks noChangeArrowheads="1"/>
                </p:cNvSpPr>
                <p:nvPr/>
              </p:nvSpPr>
              <p:spPr bwMode="auto">
                <a:xfrm>
                  <a:off x="3890958" y="5074854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optical disk</a:t>
                  </a:r>
                </a:p>
              </p:txBody>
            </p:sp>
            <p:sp>
              <p:nvSpPr>
                <p:cNvPr id="33828" name="TextovéPole 37"/>
                <p:cNvSpPr txBox="1">
                  <a:spLocks noChangeArrowheads="1"/>
                </p:cNvSpPr>
                <p:nvPr/>
              </p:nvSpPr>
              <p:spPr bwMode="auto">
                <a:xfrm>
                  <a:off x="3571869" y="5738240"/>
                  <a:ext cx="192882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magnetic tapes</a:t>
                  </a:r>
                </a:p>
              </p:txBody>
            </p:sp>
          </p:grpSp>
          <p:sp>
            <p:nvSpPr>
              <p:cNvPr id="13" name="Šipka dolů 12"/>
              <p:cNvSpPr/>
              <p:nvPr/>
            </p:nvSpPr>
            <p:spPr>
              <a:xfrm flipV="1">
                <a:off x="4049778" y="3032103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4" name="Šipka dolů 13"/>
              <p:cNvSpPr/>
              <p:nvPr/>
            </p:nvSpPr>
            <p:spPr>
              <a:xfrm>
                <a:off x="4963558" y="301752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5" name="Šipka dolů 14"/>
              <p:cNvSpPr/>
              <p:nvPr/>
            </p:nvSpPr>
            <p:spPr>
              <a:xfrm>
                <a:off x="4963558" y="2450601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6" name="Šipka dolů 15"/>
              <p:cNvSpPr/>
              <p:nvPr/>
            </p:nvSpPr>
            <p:spPr>
              <a:xfrm>
                <a:off x="4963558" y="3597573"/>
                <a:ext cx="46636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7" name="Šipka dolů 16"/>
              <p:cNvSpPr/>
              <p:nvPr/>
            </p:nvSpPr>
            <p:spPr>
              <a:xfrm>
                <a:off x="4963558" y="420967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8" name="Šipka dolů 17"/>
              <p:cNvSpPr/>
              <p:nvPr/>
            </p:nvSpPr>
            <p:spPr>
              <a:xfrm>
                <a:off x="4963558" y="4843646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lů 18"/>
              <p:cNvSpPr/>
              <p:nvPr/>
            </p:nvSpPr>
            <p:spPr>
              <a:xfrm>
                <a:off x="4963558" y="5492188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0" name="Šipka dolů 19"/>
              <p:cNvSpPr/>
              <p:nvPr/>
            </p:nvSpPr>
            <p:spPr>
              <a:xfrm flipV="1">
                <a:off x="4049778" y="2462260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lů 20"/>
              <p:cNvSpPr/>
              <p:nvPr/>
            </p:nvSpPr>
            <p:spPr>
              <a:xfrm flipV="1">
                <a:off x="4049778" y="3606317"/>
                <a:ext cx="45179" cy="236098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2" name="Šipka dolů 21"/>
              <p:cNvSpPr/>
              <p:nvPr/>
            </p:nvSpPr>
            <p:spPr>
              <a:xfrm flipV="1">
                <a:off x="4049778" y="4212594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lů 22"/>
              <p:cNvSpPr/>
              <p:nvPr/>
            </p:nvSpPr>
            <p:spPr>
              <a:xfrm flipV="1">
                <a:off x="4049778" y="4846561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4" name="Šipka dolů 23"/>
              <p:cNvSpPr/>
              <p:nvPr/>
            </p:nvSpPr>
            <p:spPr>
              <a:xfrm flipV="1">
                <a:off x="4049778" y="5506762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79525"/>
            <a:ext cx="8424862" cy="4824413"/>
          </a:xfrm>
        </p:spPr>
        <p:txBody>
          <a:bodyPr/>
          <a:lstStyle/>
          <a:p>
            <a:pPr marL="395288" eaLnBrk="1" hangingPunct="1"/>
            <a:r>
              <a:rPr lang="cs-CZ" sz="2200" smtClean="0"/>
              <a:t>Použití rychlejší paměti pro uchování posledně použitých dat </a:t>
            </a:r>
            <a:br>
              <a:rPr lang="cs-CZ" sz="2200" smtClean="0"/>
            </a:br>
            <a:r>
              <a:rPr lang="cs-CZ" sz="2200" smtClean="0"/>
              <a:t>z paměti pomalejší</a:t>
            </a:r>
          </a:p>
          <a:p>
            <a:pPr marL="719138" lvl="1" eaLnBrk="1" hangingPunct="1"/>
            <a:r>
              <a:rPr lang="cs-CZ" sz="2000" smtClean="0"/>
              <a:t>např. cache procesoru vs. hlavní paměť</a:t>
            </a:r>
          </a:p>
          <a:p>
            <a:pPr marL="719138" lvl="1" eaLnBrk="1" hangingPunct="1"/>
            <a:r>
              <a:rPr lang="cs-CZ" sz="2000" smtClean="0"/>
              <a:t>nebo hlavní paměť vs. disková paměť</a:t>
            </a:r>
          </a:p>
          <a:p>
            <a:pPr marL="719138" lvl="1" eaLnBrk="1" hangingPunct="1"/>
            <a:r>
              <a:rPr lang="cs-CZ" sz="2000" smtClean="0"/>
              <a:t>pokud jsou data v cachi použijí se tato data, pokud ne, musí se získat z pomalejší paměti, zároveň se přenesou i data okolní (princip časové a prostorové lokálnosti)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Velikost cache paměti je omezená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Data se zároveň nacházejí v několika úrovních paměti – problém udržení konzistence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KEŠOVÁNÍ, CACHE, MEZIPAMĚŤ</a:t>
            </a:r>
            <a:endParaRPr lang="cs-CZ" dirty="0"/>
          </a:p>
        </p:txBody>
      </p:sp>
      <p:sp>
        <p:nvSpPr>
          <p:cNvPr id="3482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4821" name="Skupina 5"/>
          <p:cNvGrpSpPr>
            <a:grpSpLocks/>
          </p:cNvGrpSpPr>
          <p:nvPr/>
        </p:nvGrpSpPr>
        <p:grpSpPr bwMode="auto">
          <a:xfrm>
            <a:off x="981075" y="5376863"/>
            <a:ext cx="6929438" cy="893762"/>
            <a:chOff x="881057" y="1888329"/>
            <a:chExt cx="6548465" cy="894414"/>
          </a:xfrm>
        </p:grpSpPr>
        <p:grpSp>
          <p:nvGrpSpPr>
            <p:cNvPr id="34822" name="Skupina 4"/>
            <p:cNvGrpSpPr>
              <a:grpSpLocks/>
            </p:cNvGrpSpPr>
            <p:nvPr/>
          </p:nvGrpSpPr>
          <p:grpSpPr bwMode="auto">
            <a:xfrm>
              <a:off x="881057" y="1888329"/>
              <a:ext cx="1818268" cy="824513"/>
              <a:chOff x="928662" y="1857364"/>
              <a:chExt cx="1818268" cy="824513"/>
            </a:xfrm>
          </p:grpSpPr>
          <p:sp>
            <p:nvSpPr>
              <p:cNvPr id="22" name="Obdélník 2"/>
              <p:cNvSpPr/>
              <p:nvPr/>
            </p:nvSpPr>
            <p:spPr>
              <a:xfrm>
                <a:off x="928662" y="1857364"/>
                <a:ext cx="10231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prava 3"/>
              <p:cNvSpPr/>
              <p:nvPr/>
            </p:nvSpPr>
            <p:spPr>
              <a:xfrm>
                <a:off x="1960814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4823" name="Skupina 5"/>
            <p:cNvGrpSpPr>
              <a:grpSpLocks/>
            </p:cNvGrpSpPr>
            <p:nvPr/>
          </p:nvGrpSpPr>
          <p:grpSpPr bwMode="auto">
            <a:xfrm>
              <a:off x="2714327" y="1888329"/>
              <a:ext cx="1855774" cy="824513"/>
              <a:chOff x="928377" y="1857364"/>
              <a:chExt cx="1855774" cy="824513"/>
            </a:xfrm>
          </p:grpSpPr>
          <p:sp>
            <p:nvSpPr>
              <p:cNvPr id="20" name="Obdélník 19"/>
              <p:cNvSpPr/>
              <p:nvPr/>
            </p:nvSpPr>
            <p:spPr>
              <a:xfrm>
                <a:off x="928377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prava 20"/>
              <p:cNvSpPr/>
              <p:nvPr/>
            </p:nvSpPr>
            <p:spPr>
              <a:xfrm>
                <a:off x="1966530" y="2019407"/>
                <a:ext cx="817621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4824" name="Skupina 8"/>
            <p:cNvGrpSpPr>
              <a:grpSpLocks/>
            </p:cNvGrpSpPr>
            <p:nvPr/>
          </p:nvGrpSpPr>
          <p:grpSpPr bwMode="auto">
            <a:xfrm>
              <a:off x="4576101" y="1888329"/>
              <a:ext cx="1819768" cy="824513"/>
              <a:chOff x="928003" y="1857364"/>
              <a:chExt cx="1819768" cy="824513"/>
            </a:xfrm>
          </p:grpSpPr>
          <p:sp>
            <p:nvSpPr>
              <p:cNvPr id="18" name="Obdélník 17"/>
              <p:cNvSpPr/>
              <p:nvPr/>
            </p:nvSpPr>
            <p:spPr>
              <a:xfrm>
                <a:off x="928004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prava 18"/>
              <p:cNvSpPr/>
              <p:nvPr/>
            </p:nvSpPr>
            <p:spPr>
              <a:xfrm>
                <a:off x="1961656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10" name="Obdélník 9"/>
            <p:cNvSpPr/>
            <p:nvPr/>
          </p:nvSpPr>
          <p:spPr>
            <a:xfrm>
              <a:off x="6404871" y="1888329"/>
              <a:ext cx="1024651" cy="824513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826" name="TextovéPole 10"/>
            <p:cNvSpPr txBox="1">
              <a:spLocks noChangeArrowheads="1"/>
            </p:cNvSpPr>
            <p:nvPr/>
          </p:nvSpPr>
          <p:spPr bwMode="auto">
            <a:xfrm>
              <a:off x="2045952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7" name="TextovéPole 11"/>
            <p:cNvSpPr txBox="1">
              <a:spLocks noChangeArrowheads="1"/>
            </p:cNvSpPr>
            <p:nvPr/>
          </p:nvSpPr>
          <p:spPr bwMode="auto">
            <a:xfrm>
              <a:off x="5772148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8" name="TextovéPole 12"/>
            <p:cNvSpPr txBox="1">
              <a:spLocks noChangeArrowheads="1"/>
            </p:cNvSpPr>
            <p:nvPr/>
          </p:nvSpPr>
          <p:spPr bwMode="auto">
            <a:xfrm>
              <a:off x="3924296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9" name="TextovéPole 13"/>
            <p:cNvSpPr txBox="1">
              <a:spLocks noChangeArrowheads="1"/>
            </p:cNvSpPr>
            <p:nvPr/>
          </p:nvSpPr>
          <p:spPr bwMode="auto">
            <a:xfrm>
              <a:off x="928662" y="2053266"/>
              <a:ext cx="92869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magnetic disk</a:t>
              </a:r>
              <a:endParaRPr lang="cs-CZ" sz="1400" b="1" u="sng">
                <a:cs typeface="Arial" charset="0"/>
              </a:endParaRPr>
            </a:p>
          </p:txBody>
        </p:sp>
        <p:sp>
          <p:nvSpPr>
            <p:cNvPr id="34830" name="TextovéPole 14"/>
            <p:cNvSpPr txBox="1">
              <a:spLocks noChangeArrowheads="1"/>
            </p:cNvSpPr>
            <p:nvPr/>
          </p:nvSpPr>
          <p:spPr bwMode="auto">
            <a:xfrm>
              <a:off x="2771121" y="2062472"/>
              <a:ext cx="92869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main memory</a:t>
              </a:r>
            </a:p>
          </p:txBody>
        </p:sp>
        <p:sp>
          <p:nvSpPr>
            <p:cNvPr id="34831" name="TextovéPole 15"/>
            <p:cNvSpPr txBox="1">
              <a:spLocks noChangeArrowheads="1"/>
            </p:cNvSpPr>
            <p:nvPr/>
          </p:nvSpPr>
          <p:spPr bwMode="auto">
            <a:xfrm>
              <a:off x="4636440" y="2125018"/>
              <a:ext cx="9286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cache</a:t>
              </a:r>
            </a:p>
          </p:txBody>
        </p:sp>
        <p:sp>
          <p:nvSpPr>
            <p:cNvPr id="34832" name="TextovéPole 16"/>
            <p:cNvSpPr txBox="1">
              <a:spLocks noChangeArrowheads="1"/>
            </p:cNvSpPr>
            <p:nvPr/>
          </p:nvSpPr>
          <p:spPr bwMode="auto">
            <a:xfrm>
              <a:off x="6456040" y="2044060"/>
              <a:ext cx="928694" cy="738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hardware register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Je-li v paměti několik procesů, nechceme, aby se procesy mohly navzájem negativně ovlivňovat</a:t>
            </a:r>
          </a:p>
          <a:p>
            <a:pPr marL="719138" lvl="1" eaLnBrk="1" hangingPunct="1"/>
            <a:r>
              <a:rPr lang="cs-CZ" smtClean="0"/>
              <a:t>přepisování paměti</a:t>
            </a:r>
          </a:p>
          <a:p>
            <a:pPr marL="719138" lvl="1" eaLnBrk="1" hangingPunct="1"/>
            <a:r>
              <a:rPr lang="cs-CZ" smtClean="0"/>
              <a:t>nespravedlivé získání času CPU</a:t>
            </a:r>
          </a:p>
          <a:p>
            <a:pPr marL="719138" lvl="1" eaLnBrk="1" hangingPunct="1"/>
            <a:r>
              <a:rPr lang="cs-CZ" smtClean="0"/>
              <a:t>souběžný nekoordinovaný přístup k I/O prostředkům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Proto OS musí tomuto ovlivňování zabránit</a:t>
            </a:r>
          </a:p>
          <a:p>
            <a:pPr marL="719138" lvl="1" eaLnBrk="1" hangingPunct="1"/>
            <a:r>
              <a:rPr lang="cs-CZ" smtClean="0"/>
              <a:t>často to však nemůže zajistit sám a potřebuje podporu HW – např. při ochraně přístupu do paměti, přístupu k I/O portům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OCHRANNÉ FUNKCE HW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Běžný způsob ochrany je dvojí režim činnosti procesoru </a:t>
            </a:r>
          </a:p>
          <a:p>
            <a:pPr marL="719138" lvl="1" eaLnBrk="1" hangingPunct="1">
              <a:lnSpc>
                <a:spcPct val="90000"/>
              </a:lnSpc>
              <a:buClr>
                <a:srgbClr val="FF3300"/>
              </a:buClr>
            </a:pPr>
            <a:r>
              <a:rPr lang="cs-CZ" smtClean="0">
                <a:solidFill>
                  <a:srgbClr val="FF3300"/>
                </a:solidFill>
              </a:rPr>
              <a:t>uživatelský režim</a:t>
            </a:r>
          </a:p>
          <a:p>
            <a:pPr marL="719138" lvl="1" eaLnBrk="1" hangingPunct="1">
              <a:lnSpc>
                <a:spcPct val="90000"/>
              </a:lnSpc>
              <a:buClr>
                <a:srgbClr val="000099"/>
              </a:buClr>
            </a:pPr>
            <a:r>
              <a:rPr lang="cs-CZ" smtClean="0">
                <a:solidFill>
                  <a:srgbClr val="000099"/>
                </a:solidFill>
              </a:rPr>
              <a:t>privilegovaný režim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Některé instrukce je možné provést jen </a:t>
            </a:r>
            <a:br>
              <a:rPr lang="cs-CZ" sz="2600" smtClean="0"/>
            </a:br>
            <a:r>
              <a:rPr lang="cs-CZ" sz="2600" smtClean="0"/>
              <a:t>v privilegovaném režimu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instrukce pro I/O, nastavování některých registrů (např. některé segmentové registry)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Z privilegovaného režimu do uživatelského režimu se CPU dostane speciální instrukcí, z uživatelského režimu do privilegovaného režimu se CPU dostává při zpracování přerušení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REŽIMY PROCESORU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Minimálně musíme chránit vektor přerušení a rutiny obsluhy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jinak by bylo možné získat přístup k privilegovanému režimu procesoru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Každému procesu vyhradíme jeho paměť, jinou paměť nemůže proces používat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ochranu zajišťuje CPU na základě registrů/tabulek nebo principů nastavených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báze </a:t>
            </a:r>
            <a:r>
              <a:rPr lang="en-US" smtClean="0"/>
              <a:t>a</a:t>
            </a:r>
            <a:r>
              <a:rPr lang="cs-CZ" smtClean="0"/>
              <a:t> limit – proces má přístup jen k adresám báze + 0 až báze + limit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přístup k nepovoleným adresám způsobí přerušení – </a:t>
            </a:r>
            <a:br>
              <a:rPr lang="cs-CZ" smtClean="0"/>
            </a:br>
            <a:r>
              <a:rPr lang="cs-CZ" smtClean="0"/>
              <a:t>to zpracovává OS a např. ukončí činnost procesu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PAMĚTI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idx="1"/>
          </p:nvPr>
        </p:nvSpPr>
        <p:spPr>
          <a:xfrm>
            <a:off x="5572125" y="2028825"/>
            <a:ext cx="3463925" cy="3829050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Jednoduché </a:t>
            </a:r>
            <a:br>
              <a:rPr lang="cs-CZ" sz="2100" smtClean="0"/>
            </a:br>
            <a:r>
              <a:rPr lang="cs-CZ" sz="2100" smtClean="0"/>
              <a:t>na implementaci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dva registry, </a:t>
            </a:r>
            <a:br>
              <a:rPr lang="cs-CZ" sz="1800" smtClean="0"/>
            </a:br>
            <a:r>
              <a:rPr lang="cs-CZ" sz="1800" smtClean="0"/>
              <a:t>jejichž nastavování je privilegovanou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kontroluje, zda adresy, které proces používá spadají </a:t>
            </a:r>
            <a:br>
              <a:rPr lang="cs-CZ" sz="1800" smtClean="0"/>
            </a:br>
            <a:r>
              <a:rPr lang="cs-CZ" sz="1800" smtClean="0"/>
              <a:t>do rozsahu daného registry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Jak řešit požadavek procesu o přidělení dalšího bloku paměti?</a:t>
            </a:r>
          </a:p>
          <a:p>
            <a:pPr marL="395288" eaLnBrk="1" hangingPunct="1">
              <a:lnSpc>
                <a:spcPct val="80000"/>
              </a:lnSpc>
            </a:pPr>
            <a:endParaRPr lang="cs-CZ" sz="2100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BÁZE + LIMIT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8917" name="Skupina 29"/>
          <p:cNvGrpSpPr>
            <a:grpSpLocks/>
          </p:cNvGrpSpPr>
          <p:nvPr/>
        </p:nvGrpSpPr>
        <p:grpSpPr bwMode="auto">
          <a:xfrm>
            <a:off x="238125" y="1471613"/>
            <a:ext cx="5302250" cy="4578350"/>
            <a:chOff x="285720" y="1500188"/>
            <a:chExt cx="5302250" cy="4578350"/>
          </a:xfrm>
        </p:grpSpPr>
        <p:grpSp>
          <p:nvGrpSpPr>
            <p:cNvPr id="38918" name="Skupina 8"/>
            <p:cNvGrpSpPr>
              <a:grpSpLocks/>
            </p:cNvGrpSpPr>
            <p:nvPr/>
          </p:nvGrpSpPr>
          <p:grpSpPr bwMode="auto">
            <a:xfrm>
              <a:off x="1335057" y="1643063"/>
              <a:ext cx="2143125" cy="4286250"/>
              <a:chOff x="1357290" y="1643050"/>
              <a:chExt cx="2143140" cy="4286280"/>
            </a:xfrm>
          </p:grpSpPr>
          <p:sp>
            <p:nvSpPr>
              <p:cNvPr id="55" name="Obdélník 54"/>
              <p:cNvSpPr/>
              <p:nvPr/>
            </p:nvSpPr>
            <p:spPr>
              <a:xfrm>
                <a:off x="1357291" y="1643050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1357291" y="2500306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1357291" y="3357562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1357291" y="4214818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1357291" y="5072074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36" name="Obdélník 35"/>
            <p:cNvSpPr/>
            <p:nvPr/>
          </p:nvSpPr>
          <p:spPr>
            <a:xfrm>
              <a:off x="4206845" y="3168650"/>
              <a:ext cx="1285875" cy="357188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920" name="TextovéPole 36"/>
            <p:cNvSpPr txBox="1">
              <a:spLocks noChangeArrowheads="1"/>
            </p:cNvSpPr>
            <p:nvPr/>
          </p:nvSpPr>
          <p:spPr bwMode="auto">
            <a:xfrm>
              <a:off x="1906585" y="1909763"/>
              <a:ext cx="104615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monitor</a:t>
              </a:r>
            </a:p>
          </p:txBody>
        </p:sp>
        <p:sp>
          <p:nvSpPr>
            <p:cNvPr id="38921" name="TextovéPole 37"/>
            <p:cNvSpPr txBox="1">
              <a:spLocks noChangeArrowheads="1"/>
            </p:cNvSpPr>
            <p:nvPr/>
          </p:nvSpPr>
          <p:spPr bwMode="auto">
            <a:xfrm>
              <a:off x="2049460" y="2765425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1</a:t>
              </a:r>
            </a:p>
          </p:txBody>
        </p:sp>
        <p:sp>
          <p:nvSpPr>
            <p:cNvPr id="38922" name="TextovéPole 38"/>
            <p:cNvSpPr txBox="1">
              <a:spLocks noChangeArrowheads="1"/>
            </p:cNvSpPr>
            <p:nvPr/>
          </p:nvSpPr>
          <p:spPr bwMode="auto">
            <a:xfrm>
              <a:off x="2049460" y="3621088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2</a:t>
              </a:r>
            </a:p>
          </p:txBody>
        </p:sp>
        <p:sp>
          <p:nvSpPr>
            <p:cNvPr id="38923" name="TextovéPole 39"/>
            <p:cNvSpPr txBox="1">
              <a:spLocks noChangeArrowheads="1"/>
            </p:cNvSpPr>
            <p:nvPr/>
          </p:nvSpPr>
          <p:spPr bwMode="auto">
            <a:xfrm>
              <a:off x="2049460" y="4476750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3</a:t>
              </a:r>
            </a:p>
          </p:txBody>
        </p:sp>
        <p:sp>
          <p:nvSpPr>
            <p:cNvPr id="38924" name="TextovéPole 40"/>
            <p:cNvSpPr txBox="1">
              <a:spLocks noChangeArrowheads="1"/>
            </p:cNvSpPr>
            <p:nvPr/>
          </p:nvSpPr>
          <p:spPr bwMode="auto">
            <a:xfrm>
              <a:off x="2049460" y="5334000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4</a:t>
              </a:r>
            </a:p>
          </p:txBody>
        </p:sp>
        <p:sp>
          <p:nvSpPr>
            <p:cNvPr id="38925" name="TextovéPole 41"/>
            <p:cNvSpPr txBox="1">
              <a:spLocks noChangeArrowheads="1"/>
            </p:cNvSpPr>
            <p:nvPr/>
          </p:nvSpPr>
          <p:spPr bwMode="auto">
            <a:xfrm>
              <a:off x="4384645" y="3178175"/>
              <a:ext cx="9286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38926" name="TextovéPole 42"/>
            <p:cNvSpPr txBox="1">
              <a:spLocks noChangeArrowheads="1"/>
            </p:cNvSpPr>
            <p:nvPr/>
          </p:nvSpPr>
          <p:spPr bwMode="auto">
            <a:xfrm>
              <a:off x="928657" y="1500188"/>
              <a:ext cx="3571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0</a:t>
              </a:r>
            </a:p>
          </p:txBody>
        </p:sp>
        <p:sp>
          <p:nvSpPr>
            <p:cNvPr id="38927" name="TextovéPole 43"/>
            <p:cNvSpPr txBox="1">
              <a:spLocks noChangeArrowheads="1"/>
            </p:cNvSpPr>
            <p:nvPr/>
          </p:nvSpPr>
          <p:spPr bwMode="auto">
            <a:xfrm>
              <a:off x="357157" y="2347913"/>
              <a:ext cx="9286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256000</a:t>
              </a:r>
            </a:p>
          </p:txBody>
        </p:sp>
        <p:sp>
          <p:nvSpPr>
            <p:cNvPr id="38928" name="TextovéPole 44"/>
            <p:cNvSpPr txBox="1">
              <a:spLocks noChangeArrowheads="1"/>
            </p:cNvSpPr>
            <p:nvPr/>
          </p:nvSpPr>
          <p:spPr bwMode="auto">
            <a:xfrm>
              <a:off x="357157" y="3195638"/>
              <a:ext cx="9286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38929" name="TextovéPole 45"/>
            <p:cNvSpPr txBox="1">
              <a:spLocks noChangeArrowheads="1"/>
            </p:cNvSpPr>
            <p:nvPr/>
          </p:nvSpPr>
          <p:spPr bwMode="auto">
            <a:xfrm>
              <a:off x="357157" y="4043363"/>
              <a:ext cx="9286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420940</a:t>
              </a:r>
            </a:p>
          </p:txBody>
        </p:sp>
        <p:sp>
          <p:nvSpPr>
            <p:cNvPr id="38930" name="TextovéPole 46"/>
            <p:cNvSpPr txBox="1">
              <a:spLocks noChangeArrowheads="1"/>
            </p:cNvSpPr>
            <p:nvPr/>
          </p:nvSpPr>
          <p:spPr bwMode="auto">
            <a:xfrm>
              <a:off x="357157" y="4891088"/>
              <a:ext cx="9286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880000</a:t>
              </a:r>
            </a:p>
          </p:txBody>
        </p:sp>
        <p:sp>
          <p:nvSpPr>
            <p:cNvPr id="38931" name="TextovéPole 47"/>
            <p:cNvSpPr txBox="1">
              <a:spLocks noChangeArrowheads="1"/>
            </p:cNvSpPr>
            <p:nvPr/>
          </p:nvSpPr>
          <p:spPr bwMode="auto">
            <a:xfrm>
              <a:off x="285720" y="5740400"/>
              <a:ext cx="10001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1024000</a:t>
              </a:r>
            </a:p>
          </p:txBody>
        </p:sp>
        <p:sp>
          <p:nvSpPr>
            <p:cNvPr id="38932" name="TextovéPole 48"/>
            <p:cNvSpPr txBox="1">
              <a:spLocks noChangeArrowheads="1"/>
            </p:cNvSpPr>
            <p:nvPr/>
          </p:nvSpPr>
          <p:spPr bwMode="auto">
            <a:xfrm>
              <a:off x="4167157" y="3484563"/>
              <a:ext cx="14208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base register</a:t>
              </a:r>
            </a:p>
          </p:txBody>
        </p:sp>
        <p:cxnSp>
          <p:nvCxnSpPr>
            <p:cNvPr id="50" name="Přímá spojovací šipka 49"/>
            <p:cNvCxnSpPr/>
            <p:nvPr/>
          </p:nvCxnSpPr>
          <p:spPr>
            <a:xfrm rot="10800000">
              <a:off x="3486120" y="3348038"/>
              <a:ext cx="714375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bdélník 50"/>
            <p:cNvSpPr/>
            <p:nvPr/>
          </p:nvSpPr>
          <p:spPr>
            <a:xfrm>
              <a:off x="4206845" y="4033838"/>
              <a:ext cx="1285875" cy="357187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935" name="TextovéPole 51"/>
            <p:cNvSpPr txBox="1">
              <a:spLocks noChangeArrowheads="1"/>
            </p:cNvSpPr>
            <p:nvPr/>
          </p:nvSpPr>
          <p:spPr bwMode="auto">
            <a:xfrm>
              <a:off x="4384645" y="4043363"/>
              <a:ext cx="92868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120900</a:t>
              </a:r>
            </a:p>
          </p:txBody>
        </p:sp>
        <p:sp>
          <p:nvSpPr>
            <p:cNvPr id="38936" name="TextovéPole 52"/>
            <p:cNvSpPr txBox="1">
              <a:spLocks noChangeArrowheads="1"/>
            </p:cNvSpPr>
            <p:nvPr/>
          </p:nvSpPr>
          <p:spPr bwMode="auto">
            <a:xfrm>
              <a:off x="4203670" y="4376738"/>
              <a:ext cx="13493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limit register</a:t>
              </a:r>
            </a:p>
          </p:txBody>
        </p:sp>
        <p:cxnSp>
          <p:nvCxnSpPr>
            <p:cNvPr id="54" name="Přímá spojovací šipka 53"/>
            <p:cNvCxnSpPr/>
            <p:nvPr/>
          </p:nvCxnSpPr>
          <p:spPr>
            <a:xfrm rot="10800000">
              <a:off x="3487708" y="4210050"/>
              <a:ext cx="714375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Jak zaručit, že vládu nad procesorem </a:t>
            </a:r>
            <a:br>
              <a:rPr lang="cs-CZ" sz="2600" smtClean="0"/>
            </a:br>
            <a:r>
              <a:rPr lang="cs-CZ" sz="2600" smtClean="0"/>
              <a:t>(tj. jaký kód bude CPU vykonávat) bude mít OS?</a:t>
            </a:r>
          </a:p>
          <a:p>
            <a:pPr marL="395288" eaLnBrk="1" hangingPunct="1"/>
            <a:r>
              <a:rPr lang="cs-CZ" sz="2600" smtClean="0"/>
              <a:t>Časovač</a:t>
            </a:r>
          </a:p>
          <a:p>
            <a:pPr marL="719138" lvl="1" eaLnBrk="1" hangingPunct="1"/>
            <a:r>
              <a:rPr lang="cs-CZ" smtClean="0"/>
              <a:t>časovač generuje přerušení</a:t>
            </a:r>
          </a:p>
          <a:p>
            <a:pPr marL="719138" lvl="1" eaLnBrk="1" hangingPunct="1"/>
            <a:r>
              <a:rPr lang="cs-CZ" smtClean="0"/>
              <a:t>přerušení obsluhuje OS </a:t>
            </a:r>
          </a:p>
          <a:p>
            <a:pPr marL="1079500" lvl="2" eaLnBrk="1" hangingPunct="1"/>
            <a:r>
              <a:rPr lang="cs-CZ" sz="2000" smtClean="0"/>
              <a:t>ten rozhodne co dál</a:t>
            </a:r>
          </a:p>
          <a:p>
            <a:pPr marL="1079500" lvl="2" eaLnBrk="1" hangingPunct="1"/>
            <a:r>
              <a:rPr lang="cs-CZ" sz="2000" smtClean="0"/>
              <a:t>např. odebere jednomu procesu, vybere další připravený proces a ten spustí (změní kontext)</a:t>
            </a:r>
          </a:p>
          <a:p>
            <a:pPr marL="719138" lvl="1" eaLnBrk="1" hangingPunct="1"/>
            <a:r>
              <a:rPr lang="cs-CZ" smtClean="0"/>
              <a:t>časovač může generovat přerušení pravidelně nebo je příchod přerušení programovatelný (privilegovanou instrukcí)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CPU</a:t>
            </a:r>
            <a:endParaRPr lang="cs-CZ" dirty="0"/>
          </a:p>
        </p:txBody>
      </p:sp>
      <p:sp>
        <p:nvSpPr>
          <p:cNvPr id="399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8253/8254 Programmable Interval Timer (PIT)</a:t>
            </a:r>
            <a:r>
              <a:rPr lang="en-US" sz="2100" smtClean="0"/>
              <a:t> – od roku 1981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Jednorázové nebo periodické spouštění (přerušení)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1,193182 MHz krystalový oscilátor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Časovač 0 – systémový časovač</a:t>
            </a:r>
            <a:r>
              <a:rPr lang="en-US" sz="2000" smtClean="0"/>
              <a:t> OS (Windows, Linux)</a:t>
            </a:r>
            <a:r>
              <a:rPr lang="cs-CZ" sz="2000" smtClean="0"/>
              <a:t>, 1 – obnovování RAM (historicky), 2 – PC speaker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Real-Time Clock's (RTC)</a:t>
            </a:r>
            <a:r>
              <a:rPr lang="en-US" sz="2100" smtClean="0"/>
              <a:t> – od roku 1984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Skutečný čas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32,768 kHz neboli 2</a:t>
            </a:r>
            <a:r>
              <a:rPr lang="cs-CZ" sz="2000" baseline="30000" smtClean="0"/>
              <a:t>15</a:t>
            </a:r>
            <a:r>
              <a:rPr lang="cs-CZ" sz="2000" smtClean="0"/>
              <a:t> cyklů za sekundu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High Precision Event Timer (HPET)</a:t>
            </a:r>
            <a:r>
              <a:rPr lang="en-US" sz="2100" smtClean="0"/>
              <a:t> – od roku 2005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multimedia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10 MHz, 64 bitů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Snadné naprogramovaní jednorázového časovače</a:t>
            </a: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ČASOVAČE V PC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Později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Počítače se zmenšují (střediskové počítače)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Oddělení role operátora a programátora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Operátoři úlohy (joby) přeskládají do dávek, tak aby se seskupily úlohy podobného typu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např. zavede se překladač a ten se využije pro přeložení hned několika programů za sebou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Přesto stále nebyly drahé počítače efektivně využity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I/O operace byly a stále jsou řádově pomalejší než procesor (CPU)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vždy, když program čeká na vyřízení I/O požadavku je CPU nevyužit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řešení: multiprogramování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 (2)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27150"/>
            <a:ext cx="8424862" cy="5087938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Multiprogramování zvyšuje využití CPU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přidělování CPU jednotlivým úlohám tak, aby CPU byl využit (téměř) vždy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V paměti je zároveň několik úloh současně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 však nutně všechny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plánování úloh (job scheduling) – které úlohy umístit do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musíme zajistit ochranu úloh navzájem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CPU je přidělen úloze, jakmile úloha požádá o I/O operaci, je úloha pozastavena a CPU dostává jiná úloha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 výběr úlohy, která dostane CPU musíme mít CPU plánovací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jakmile je I/O operace dokončena, je úloha opět přemístěna do fronty úloh připravených ke spuštění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je vytížen, dokud mám úlohy, které nečekají na dokončení I/O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dokud úloha nepožádá o I/O operaci, tak má CPU k dispozici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Jde tedy „pouze“ o efektivnost využití CPU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MULTIPROGRAMOVÁNÍ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 paměti vždy </a:t>
            </a:r>
            <a:br>
              <a:rPr lang="cs-CZ" sz="2600" smtClean="0"/>
            </a:br>
            <a:r>
              <a:rPr lang="cs-CZ" sz="2600" smtClean="0"/>
              <a:t>jen jedna úloha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pl-PL" sz="2600" smtClean="0"/>
              <a:t>V paměti několik úloh, běží jen jedna z nich</a:t>
            </a:r>
            <a:endParaRPr lang="cs-CZ" sz="2600" smtClean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OBSAZENÍ PAMĚTI</a:t>
            </a:r>
            <a:endParaRPr lang="cs-CZ" dirty="0"/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6390" name="Skupina 15"/>
          <p:cNvGrpSpPr>
            <a:grpSpLocks/>
          </p:cNvGrpSpPr>
          <p:nvPr/>
        </p:nvGrpSpPr>
        <p:grpSpPr bwMode="auto">
          <a:xfrm>
            <a:off x="1000125" y="2786063"/>
            <a:ext cx="1785938" cy="3178175"/>
            <a:chOff x="-714412" y="2857496"/>
            <a:chExt cx="1785950" cy="3178166"/>
          </a:xfrm>
        </p:grpSpPr>
        <p:sp>
          <p:nvSpPr>
            <p:cNvPr id="16404" name="Rectangle 4"/>
            <p:cNvSpPr>
              <a:spLocks noChangeArrowheads="1"/>
            </p:cNvSpPr>
            <p:nvPr/>
          </p:nvSpPr>
          <p:spPr bwMode="auto">
            <a:xfrm>
              <a:off x="-714412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5" name="Obdélník 13"/>
            <p:cNvSpPr>
              <a:spLocks noChangeArrowheads="1"/>
            </p:cNvSpPr>
            <p:nvPr/>
          </p:nvSpPr>
          <p:spPr bwMode="auto">
            <a:xfrm>
              <a:off x="-695387" y="2884390"/>
              <a:ext cx="1749612" cy="10287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6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6406" name="Přímá spojovací čára 12"/>
            <p:cNvCxnSpPr>
              <a:cxnSpLocks noChangeShapeType="1"/>
            </p:cNvCxnSpPr>
            <p:nvPr/>
          </p:nvCxnSpPr>
          <p:spPr bwMode="auto">
            <a:xfrm>
              <a:off x="-714412" y="389554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6407" name="TextovéPole 14"/>
            <p:cNvSpPr txBox="1">
              <a:spLocks noChangeArrowheads="1"/>
            </p:cNvSpPr>
            <p:nvPr/>
          </p:nvSpPr>
          <p:spPr bwMode="auto">
            <a:xfrm>
              <a:off x="-607239" y="4714884"/>
              <a:ext cx="157160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user program area</a:t>
              </a:r>
            </a:p>
          </p:txBody>
        </p:sp>
      </p:grpSp>
      <p:grpSp>
        <p:nvGrpSpPr>
          <p:cNvPr id="16391" name="Skupina 27"/>
          <p:cNvGrpSpPr>
            <a:grpSpLocks/>
          </p:cNvGrpSpPr>
          <p:nvPr/>
        </p:nvGrpSpPr>
        <p:grpSpPr bwMode="auto">
          <a:xfrm>
            <a:off x="5143500" y="2428875"/>
            <a:ext cx="2571750" cy="3857625"/>
            <a:chOff x="7072330" y="2500306"/>
            <a:chExt cx="2571768" cy="3857652"/>
          </a:xfrm>
        </p:grpSpPr>
        <p:sp>
          <p:nvSpPr>
            <p:cNvPr id="16392" name="Rectangle 4"/>
            <p:cNvSpPr>
              <a:spLocks noChangeArrowheads="1"/>
            </p:cNvSpPr>
            <p:nvPr/>
          </p:nvSpPr>
          <p:spPr bwMode="auto">
            <a:xfrm>
              <a:off x="7858148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3" name="Obdélník 17"/>
            <p:cNvSpPr>
              <a:spLocks noChangeArrowheads="1"/>
            </p:cNvSpPr>
            <p:nvPr/>
          </p:nvSpPr>
          <p:spPr bwMode="auto">
            <a:xfrm>
              <a:off x="7884342" y="2880187"/>
              <a:ext cx="1742412" cy="5760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6394" name="Přímá spojovací čára 16"/>
            <p:cNvCxnSpPr>
              <a:cxnSpLocks noChangeShapeType="1"/>
            </p:cNvCxnSpPr>
            <p:nvPr/>
          </p:nvCxnSpPr>
          <p:spPr bwMode="auto">
            <a:xfrm>
              <a:off x="7858148" y="346934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395" name="Přímá spojovací čára 18"/>
            <p:cNvCxnSpPr>
              <a:cxnSpLocks noChangeShapeType="1"/>
            </p:cNvCxnSpPr>
            <p:nvPr/>
          </p:nvCxnSpPr>
          <p:spPr bwMode="auto">
            <a:xfrm>
              <a:off x="7858148" y="4103039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396" name="Přímá spojovací čára 19"/>
            <p:cNvCxnSpPr>
              <a:cxnSpLocks noChangeShapeType="1"/>
            </p:cNvCxnSpPr>
            <p:nvPr/>
          </p:nvCxnSpPr>
          <p:spPr bwMode="auto">
            <a:xfrm>
              <a:off x="7858148" y="476363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397" name="Přímá spojovací čára 20"/>
            <p:cNvCxnSpPr>
              <a:cxnSpLocks noChangeShapeType="1"/>
            </p:cNvCxnSpPr>
            <p:nvPr/>
          </p:nvCxnSpPr>
          <p:spPr bwMode="auto">
            <a:xfrm>
              <a:off x="7858148" y="540657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6398" name="Obdélník 21"/>
            <p:cNvSpPr>
              <a:spLocks noChangeArrowheads="1"/>
            </p:cNvSpPr>
            <p:nvPr/>
          </p:nvSpPr>
          <p:spPr bwMode="auto">
            <a:xfrm>
              <a:off x="7893867" y="3500438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1</a:t>
              </a:r>
            </a:p>
          </p:txBody>
        </p:sp>
        <p:sp>
          <p:nvSpPr>
            <p:cNvPr id="16399" name="Obdélník 22"/>
            <p:cNvSpPr>
              <a:spLocks noChangeArrowheads="1"/>
            </p:cNvSpPr>
            <p:nvPr/>
          </p:nvSpPr>
          <p:spPr bwMode="auto">
            <a:xfrm>
              <a:off x="7893867" y="4156827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2</a:t>
              </a:r>
            </a:p>
          </p:txBody>
        </p:sp>
        <p:sp>
          <p:nvSpPr>
            <p:cNvPr id="16400" name="Obdélník 23"/>
            <p:cNvSpPr>
              <a:spLocks noChangeArrowheads="1"/>
            </p:cNvSpPr>
            <p:nvPr/>
          </p:nvSpPr>
          <p:spPr bwMode="auto">
            <a:xfrm>
              <a:off x="7893867" y="4795566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3</a:t>
              </a:r>
            </a:p>
          </p:txBody>
        </p:sp>
        <p:sp>
          <p:nvSpPr>
            <p:cNvPr id="16401" name="Obdélník 24"/>
            <p:cNvSpPr>
              <a:spLocks noChangeArrowheads="1"/>
            </p:cNvSpPr>
            <p:nvPr/>
          </p:nvSpPr>
          <p:spPr bwMode="auto">
            <a:xfrm>
              <a:off x="7893867" y="5429264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4</a:t>
              </a:r>
            </a:p>
          </p:txBody>
        </p:sp>
        <p:sp>
          <p:nvSpPr>
            <p:cNvPr id="16402" name="Obdélník 25"/>
            <p:cNvSpPr>
              <a:spLocks noChangeArrowheads="1"/>
            </p:cNvSpPr>
            <p:nvPr/>
          </p:nvSpPr>
          <p:spPr bwMode="auto">
            <a:xfrm>
              <a:off x="7215206" y="2500306"/>
              <a:ext cx="571504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0</a:t>
              </a:r>
            </a:p>
          </p:txBody>
        </p:sp>
        <p:sp>
          <p:nvSpPr>
            <p:cNvPr id="16403" name="Obdélník 26"/>
            <p:cNvSpPr>
              <a:spLocks noChangeArrowheads="1"/>
            </p:cNvSpPr>
            <p:nvPr/>
          </p:nvSpPr>
          <p:spPr bwMode="auto">
            <a:xfrm>
              <a:off x="7072330" y="5786454"/>
              <a:ext cx="714380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512K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Time-sharing neboli multitasking</a:t>
            </a:r>
          </a:p>
          <a:p>
            <a:pPr marL="719138" lvl="1" eaLnBrk="1" hangingPunct="1"/>
            <a:r>
              <a:rPr lang="cs-CZ" smtClean="0"/>
              <a:t>Logické rozšíření multiprogramování, kdy úloha (dočasně) ztrácí CPU nejen požadavkem I/O operace, ale také vypršením časového limitu</a:t>
            </a:r>
          </a:p>
          <a:p>
            <a:pPr marL="719138" lvl="1" eaLnBrk="1" hangingPunct="1"/>
            <a:r>
              <a:rPr lang="cs-CZ" smtClean="0"/>
              <a:t>CPU je multiplexován, ve skutečnosti vždy běží jen jedna úloha, mezi těmito úlohami se však CPU přepíná, takže uživatelé získají dojem, že úlohy jsou zpracovávány paralelně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Multitaskingový systém umožňuje řadě uživatelů počítačový systém </a:t>
            </a:r>
            <a:r>
              <a:rPr lang="cs-CZ" sz="2600" i="1" smtClean="0"/>
              <a:t>sdílet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Uživatelé mají dojem, že počítačový systém je vyhrazen jen pro ně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Oproti pouhému multiprogramování snižuje dobu odezvy (response time) interaktivních procesů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Multitaskingové systémy jsou již značně komplexní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správa a ochrana paměti, virtuální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synchronizace a komunikace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plánovací algoritmy, souborové systémy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 (2)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36538"/>
            <a:ext cx="8507413" cy="993775"/>
          </a:xfrm>
        </p:spPr>
        <p:txBody>
          <a:bodyPr/>
          <a:lstStyle/>
          <a:p>
            <a:pPr>
              <a:defRPr/>
            </a:pPr>
            <a:r>
              <a:rPr lang="cs-CZ" sz="2700" dirty="0" smtClean="0"/>
              <a:t>ARCHITEKTURA POČÍTAČOVÉHO SYSTÉMU</a:t>
            </a:r>
            <a:endParaRPr lang="cs-CZ" sz="2700" dirty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9460" name="Obdélník 4"/>
          <p:cNvSpPr>
            <a:spLocks noChangeArrowheads="1"/>
          </p:cNvSpPr>
          <p:nvPr/>
        </p:nvSpPr>
        <p:spPr bwMode="auto">
          <a:xfrm>
            <a:off x="566738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19461" name="Obdélník 5"/>
          <p:cNvSpPr>
            <a:spLocks noChangeArrowheads="1"/>
          </p:cNvSpPr>
          <p:nvPr/>
        </p:nvSpPr>
        <p:spPr bwMode="auto">
          <a:xfrm>
            <a:off x="2286000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disk controller</a:t>
            </a:r>
          </a:p>
        </p:txBody>
      </p:sp>
      <p:sp>
        <p:nvSpPr>
          <p:cNvPr id="19462" name="Obdélník 6"/>
          <p:cNvSpPr>
            <a:spLocks noChangeArrowheads="1"/>
          </p:cNvSpPr>
          <p:nvPr/>
        </p:nvSpPr>
        <p:spPr bwMode="auto">
          <a:xfrm>
            <a:off x="3995738" y="3890963"/>
            <a:ext cx="2714625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USB controller</a:t>
            </a:r>
          </a:p>
        </p:txBody>
      </p:sp>
      <p:sp>
        <p:nvSpPr>
          <p:cNvPr id="19463" name="Obdélník 7"/>
          <p:cNvSpPr>
            <a:spLocks noChangeArrowheads="1"/>
          </p:cNvSpPr>
          <p:nvPr/>
        </p:nvSpPr>
        <p:spPr bwMode="auto">
          <a:xfrm>
            <a:off x="6996113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graphics</a:t>
            </a:r>
          </a:p>
          <a:p>
            <a:pPr algn="ctr"/>
            <a:r>
              <a:rPr lang="cs-CZ" sz="1600" b="1">
                <a:cs typeface="Arial" charset="0"/>
              </a:rPr>
              <a:t>adapter</a:t>
            </a:r>
          </a:p>
        </p:txBody>
      </p:sp>
      <p:sp>
        <p:nvSpPr>
          <p:cNvPr id="19464" name="Obdélník 8"/>
          <p:cNvSpPr>
            <a:spLocks noChangeArrowheads="1"/>
          </p:cNvSpPr>
          <p:nvPr/>
        </p:nvSpPr>
        <p:spPr bwMode="auto">
          <a:xfrm>
            <a:off x="3143250" y="5429250"/>
            <a:ext cx="1428750" cy="5715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memory</a:t>
            </a:r>
          </a:p>
        </p:txBody>
      </p:sp>
      <p:pic>
        <p:nvPicPr>
          <p:cNvPr id="19465" name="Obrázek 10" descr="keybo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Obrázek 11" descr="mous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7613" y="2035175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Obrázek 12" descr="prin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3588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Obrázek 13" descr="sc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6138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9" name="Skupina 15"/>
          <p:cNvGrpSpPr>
            <a:grpSpLocks/>
          </p:cNvGrpSpPr>
          <p:nvPr/>
        </p:nvGrpSpPr>
        <p:grpSpPr bwMode="auto">
          <a:xfrm>
            <a:off x="2371725" y="2071688"/>
            <a:ext cx="1252538" cy="671512"/>
            <a:chOff x="2000232" y="2000240"/>
            <a:chExt cx="1919222" cy="1028628"/>
          </a:xfrm>
        </p:grpSpPr>
        <p:pic>
          <p:nvPicPr>
            <p:cNvPr id="19486" name="Obrázek 9" descr="disc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232" y="2000240"/>
              <a:ext cx="1028628" cy="102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7" name="Obrázek 14" descr="disc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826" y="2000240"/>
              <a:ext cx="1028628" cy="102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70" name="TextovéPole 14"/>
          <p:cNvSpPr txBox="1">
            <a:spLocks noChangeArrowheads="1"/>
          </p:cNvSpPr>
          <p:nvPr/>
        </p:nvSpPr>
        <p:spPr bwMode="auto">
          <a:xfrm>
            <a:off x="2328863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disks</a:t>
            </a:r>
          </a:p>
        </p:txBody>
      </p:sp>
      <p:sp>
        <p:nvSpPr>
          <p:cNvPr id="19471" name="TextovéPole 14"/>
          <p:cNvSpPr txBox="1">
            <a:spLocks noChangeArrowheads="1"/>
          </p:cNvSpPr>
          <p:nvPr/>
        </p:nvSpPr>
        <p:spPr bwMode="auto">
          <a:xfrm>
            <a:off x="3457575" y="1500188"/>
            <a:ext cx="1357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mouse</a:t>
            </a:r>
          </a:p>
        </p:txBody>
      </p:sp>
      <p:sp>
        <p:nvSpPr>
          <p:cNvPr id="19472" name="TextovéPole 14"/>
          <p:cNvSpPr txBox="1">
            <a:spLocks noChangeArrowheads="1"/>
          </p:cNvSpPr>
          <p:nvPr/>
        </p:nvSpPr>
        <p:spPr bwMode="auto">
          <a:xfrm>
            <a:off x="4471988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keyboard</a:t>
            </a:r>
          </a:p>
        </p:txBody>
      </p:sp>
      <p:sp>
        <p:nvSpPr>
          <p:cNvPr id="19473" name="TextovéPole 14"/>
          <p:cNvSpPr txBox="1">
            <a:spLocks noChangeArrowheads="1"/>
          </p:cNvSpPr>
          <p:nvPr/>
        </p:nvSpPr>
        <p:spPr bwMode="auto">
          <a:xfrm>
            <a:off x="5691188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printer</a:t>
            </a:r>
          </a:p>
        </p:txBody>
      </p:sp>
      <p:sp>
        <p:nvSpPr>
          <p:cNvPr id="19474" name="TextovéPole 14"/>
          <p:cNvSpPr txBox="1">
            <a:spLocks noChangeArrowheads="1"/>
          </p:cNvSpPr>
          <p:nvPr/>
        </p:nvSpPr>
        <p:spPr bwMode="auto">
          <a:xfrm>
            <a:off x="7034213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monitor</a:t>
            </a:r>
          </a:p>
        </p:txBody>
      </p:sp>
      <p:cxnSp>
        <p:nvCxnSpPr>
          <p:cNvPr id="19475" name="Přímá spojovací čára 22"/>
          <p:cNvCxnSpPr>
            <a:cxnSpLocks noChangeShapeType="1"/>
            <a:stCxn id="19461" idx="0"/>
          </p:cNvCxnSpPr>
          <p:nvPr/>
        </p:nvCxnSpPr>
        <p:spPr bwMode="auto">
          <a:xfrm rot="5400000" flipH="1" flipV="1">
            <a:off x="2519362" y="3409951"/>
            <a:ext cx="96202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76" name="Přímá spojovací čára 26"/>
          <p:cNvCxnSpPr>
            <a:cxnSpLocks noChangeShapeType="1"/>
            <a:stCxn id="19463" idx="0"/>
          </p:cNvCxnSpPr>
          <p:nvPr/>
        </p:nvCxnSpPr>
        <p:spPr bwMode="auto">
          <a:xfrm rot="5400000" flipH="1" flipV="1">
            <a:off x="7225506" y="3405982"/>
            <a:ext cx="9699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77" name="Přímá spojovací čára 28"/>
          <p:cNvCxnSpPr>
            <a:cxnSpLocks noChangeShapeType="1"/>
            <a:stCxn id="19464" idx="0"/>
          </p:cNvCxnSpPr>
          <p:nvPr/>
        </p:nvCxnSpPr>
        <p:spPr bwMode="auto">
          <a:xfrm rot="5400000" flipH="1" flipV="1">
            <a:off x="3606800" y="5180013"/>
            <a:ext cx="50006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78" name="Přímá spojovací čára 33"/>
          <p:cNvCxnSpPr>
            <a:cxnSpLocks noChangeShapeType="1"/>
          </p:cNvCxnSpPr>
          <p:nvPr/>
        </p:nvCxnSpPr>
        <p:spPr bwMode="auto">
          <a:xfrm rot="5400000" flipH="1" flipV="1">
            <a:off x="1051718" y="471090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79" name="Přímá spojovací čára 34"/>
          <p:cNvCxnSpPr>
            <a:cxnSpLocks noChangeShapeType="1"/>
          </p:cNvCxnSpPr>
          <p:nvPr/>
        </p:nvCxnSpPr>
        <p:spPr bwMode="auto">
          <a:xfrm rot="5400000" flipH="1" flipV="1">
            <a:off x="2766219" y="4696619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0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5123656" y="469185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1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7481094" y="4706144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2" name="Přímá spojovací čára 38"/>
          <p:cNvCxnSpPr>
            <a:cxnSpLocks noChangeShapeType="1"/>
          </p:cNvCxnSpPr>
          <p:nvPr/>
        </p:nvCxnSpPr>
        <p:spPr bwMode="auto">
          <a:xfrm>
            <a:off x="1285875" y="4929188"/>
            <a:ext cx="6429375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3" name="Přímá spojovací čára 40"/>
          <p:cNvCxnSpPr>
            <a:cxnSpLocks noChangeShapeType="1"/>
          </p:cNvCxnSpPr>
          <p:nvPr/>
        </p:nvCxnSpPr>
        <p:spPr bwMode="auto">
          <a:xfrm rot="16200000" flipV="1">
            <a:off x="4143376" y="3109912"/>
            <a:ext cx="857250" cy="7143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4" name="Přímá spojovací čára 42"/>
          <p:cNvCxnSpPr>
            <a:cxnSpLocks noChangeShapeType="1"/>
          </p:cNvCxnSpPr>
          <p:nvPr/>
        </p:nvCxnSpPr>
        <p:spPr bwMode="auto">
          <a:xfrm rot="5400000" flipH="1" flipV="1">
            <a:off x="5643563" y="3181350"/>
            <a:ext cx="857250" cy="5715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5" name="Přímá spojovací čára 43"/>
          <p:cNvCxnSpPr>
            <a:cxnSpLocks noChangeShapeType="1"/>
          </p:cNvCxnSpPr>
          <p:nvPr/>
        </p:nvCxnSpPr>
        <p:spPr bwMode="auto">
          <a:xfrm rot="5400000" flipH="1" flipV="1">
            <a:off x="4853782" y="3413919"/>
            <a:ext cx="96996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I/O zařízení typicky mají vlastní vyrovnávací paměť (buffer)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mtClean="0"/>
              <a:t>CPU a I/O zařízení mohou pracovat paralelně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řadič disku může ukládat data na disk a CPU může něco počítat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pokud CPU a I/O zařízení pracují paralelně, měli by se nějak synchronizovat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neustálé zjišťování stavu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interrupt</a:t>
            </a:r>
          </a:p>
          <a:p>
            <a:pPr marL="395288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ZÁKLADNÍ VLASTNOSTI POČÍTAČOVÉHO SYSTÉMU</a:t>
            </a:r>
            <a:endParaRPr lang="cs-CZ" sz="2700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1685</Words>
  <Application>Microsoft Office PowerPoint</Application>
  <PresentationFormat>Předvádění na obrazovce (4:3)</PresentationFormat>
  <Paragraphs>357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motiv-pb153-operacni-systemy</vt:lpstr>
      <vt:lpstr>PB153  OPERAČNÍ SYSTÉMY A JEJICH ROZHRANÍ</vt:lpstr>
      <vt:lpstr>HISTORIE: DÁVKOVÉ SYSTÉMY</vt:lpstr>
      <vt:lpstr>HISTORIE: DÁVKOVÉ SYSTÉMY (2)</vt:lpstr>
      <vt:lpstr>HISTORIE: MULTIPROGRAMOVÁNÍ</vt:lpstr>
      <vt:lpstr>HISTORIE: OBSAZENÍ PAMĚTI</vt:lpstr>
      <vt:lpstr>HISTORIE: MULTITASKING</vt:lpstr>
      <vt:lpstr>HISTORIE: MULTITASKING (2)</vt:lpstr>
      <vt:lpstr>ARCHITEKTURA POČÍTAČOVÉHO SYSTÉMU</vt:lpstr>
      <vt:lpstr>ZÁKLADNÍ VLASTNOSTI POČÍTAČOVÉHO SYSTÉMU</vt:lpstr>
      <vt:lpstr>PROCESOR BEZ PŘERUŠENÍ</vt:lpstr>
      <vt:lpstr>PROCESOR S PŘERUŠENÍM</vt:lpstr>
      <vt:lpstr>PŘERUŠENÍ (2)</vt:lpstr>
      <vt:lpstr>PŘERUŠENÍ (3)</vt:lpstr>
      <vt:lpstr>PŘERUŠENÍ (4)</vt:lpstr>
      <vt:lpstr>PŘÍKLAD: TABULKA PŘERUŠENÍ INTEL8086&amp;MS-DOS</vt:lpstr>
      <vt:lpstr>I/O: DVA PŘÍSTUPY</vt:lpstr>
      <vt:lpstr>SYNCHRONNÍ VS. ASYNCHRONNÍ I/O</vt:lpstr>
      <vt:lpstr>DMA, Direct Memory Access</vt:lpstr>
      <vt:lpstr>MODERNÍ POČÍTAČOVÝ SYSTÉM</vt:lpstr>
      <vt:lpstr>STRUKTURA PAMĚTI – PRIMÁRNÍ PAMĚŤ</vt:lpstr>
      <vt:lpstr>STRUKTURA PAMĚTI – SEKUNDÁRNÍ PAMĚŤ</vt:lpstr>
      <vt:lpstr>HIERARCHIE PAMĚTI</vt:lpstr>
      <vt:lpstr>KEŠOVÁNÍ, CACHE, MEZIPAMĚŤ</vt:lpstr>
      <vt:lpstr>OCHRANNÉ FUNKCE HW</vt:lpstr>
      <vt:lpstr>REŽIMY PROCESORU</vt:lpstr>
      <vt:lpstr>OCHRANA PAMĚTI</vt:lpstr>
      <vt:lpstr>BÁZE + LIMIT</vt:lpstr>
      <vt:lpstr>OCHRANA CPU</vt:lpstr>
      <vt:lpstr>ČASOVAČE V PC</vt:lpstr>
      <vt:lpstr>Snímek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Ráček Jaroslav</cp:lastModifiedBy>
  <cp:revision>183</cp:revision>
  <dcterms:created xsi:type="dcterms:W3CDTF">2004-02-26T14:39:38Z</dcterms:created>
  <dcterms:modified xsi:type="dcterms:W3CDTF">2019-02-22T06:32:13Z</dcterms:modified>
</cp:coreProperties>
</file>