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88" r:id="rId18"/>
    <p:sldId id="272" r:id="rId19"/>
    <p:sldId id="296" r:id="rId20"/>
    <p:sldId id="297" r:id="rId21"/>
    <p:sldId id="298" r:id="rId22"/>
    <p:sldId id="299" r:id="rId23"/>
    <p:sldId id="301" r:id="rId24"/>
    <p:sldId id="287" r:id="rId25"/>
    <p:sldId id="273" r:id="rId26"/>
    <p:sldId id="290" r:id="rId27"/>
    <p:sldId id="302" r:id="rId28"/>
    <p:sldId id="291" r:id="rId29"/>
    <p:sldId id="293" r:id="rId30"/>
    <p:sldId id="292" r:id="rId31"/>
    <p:sldId id="278" r:id="rId32"/>
    <p:sldId id="276" r:id="rId33"/>
    <p:sldId id="277" r:id="rId34"/>
    <p:sldId id="279" r:id="rId35"/>
    <p:sldId id="280" r:id="rId36"/>
    <p:sldId id="289" r:id="rId37"/>
    <p:sldId id="285" r:id="rId38"/>
    <p:sldId id="294" r:id="rId39"/>
    <p:sldId id="281" r:id="rId40"/>
    <p:sldId id="282" r:id="rId41"/>
    <p:sldId id="283" r:id="rId42"/>
    <p:sldId id="284" r:id="rId43"/>
    <p:sldId id="300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000"/>
    <a:srgbClr val="33CCFF"/>
    <a:srgbClr val="0066FF"/>
    <a:srgbClr val="000099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00" autoAdjust="0"/>
  </p:normalViewPr>
  <p:slideViewPr>
    <p:cSldViewPr>
      <p:cViewPr varScale="1">
        <p:scale>
          <a:sx n="64" d="100"/>
          <a:sy n="64" d="100"/>
        </p:scale>
        <p:origin x="-13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61CC50-ACAB-45F9-9DD8-19F603B53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0793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DA7F7A-81AE-4FC1-B036-4E1A0E1D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62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2400">
                <a:solidFill>
                  <a:schemeClr val="tx2"/>
                </a:solidFill>
                <a:cs typeface="Tahoma" pitchFamily="34" charset="0"/>
              </a:rPr>
              <a:t>Výukovou pomůcku zpracovalo </a:t>
            </a:r>
            <a:br>
              <a:rPr lang="cs-CZ" sz="2400">
                <a:solidFill>
                  <a:schemeClr val="tx2"/>
                </a:solidFill>
                <a:cs typeface="Tahoma" pitchFamily="34" charset="0"/>
              </a:rPr>
            </a:br>
            <a:r>
              <a:rPr lang="cs-CZ" sz="2400" b="1">
                <a:solidFill>
                  <a:schemeClr val="tx2"/>
                </a:solidFill>
                <a:cs typeface="Tahoma" pitchFamily="34" charset="0"/>
              </a:rPr>
              <a:t>Servisní středisko pro e-learning na MU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2400" u="sng">
                <a:solidFill>
                  <a:srgbClr val="FFFFFF"/>
                </a:solidFill>
                <a:cs typeface="Tahoma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01E0E71-5BAF-40CC-AD21-93300BD474BD}" type="slidenum">
              <a:rPr lang="en-US" sz="1200" b="1">
                <a:solidFill>
                  <a:schemeClr val="bg1"/>
                </a:solidFill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  <a:cs typeface="+mn-cs"/>
              </a:rPr>
              <a:t>/43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5" r:id="rId4"/>
    <p:sldLayoutId id="2147483686" r:id="rId5"/>
    <p:sldLayoutId id="2147483687" r:id="rId6"/>
    <p:sldLayoutId id="2147483681" r:id="rId7"/>
    <p:sldLayoutId id="2147483680" r:id="rId8"/>
    <p:sldLayoutId id="214748368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Struktura a rozhraní OS</a:t>
            </a:r>
          </a:p>
        </p:txBody>
      </p:sp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Snaha o skrytí specifik jednotlivých I/O zařízení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co nejjednotnější přístup k jednotlivých I/O zařízením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mnoho OS zpřístupňuje I/O zařízení přes speciální  soubory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/dev/sda, </a:t>
            </a:r>
            <a:r>
              <a:rPr lang="en-US" smtClean="0"/>
              <a:t>/</a:t>
            </a:r>
            <a:r>
              <a:rPr lang="cs-CZ" smtClean="0"/>
              <a:t>dev</a:t>
            </a:r>
            <a:r>
              <a:rPr lang="en-US" smtClean="0"/>
              <a:t>/lp0</a:t>
            </a:r>
            <a:r>
              <a:rPr lang="cs-CZ" smtClean="0"/>
              <a:t> v UNIXu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\\.\PHYSICALDRIVE2, CONIN$ ve Win32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Ovladače jednotlivých HW komponent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Řízení bufferů, kešování, spooling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I/O ZAŘÍZENÍ</a:t>
            </a:r>
            <a:endParaRPr lang="cs-CZ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sekundární paměti jsou disky</a:t>
            </a:r>
          </a:p>
          <a:p>
            <a:pPr marL="395288" eaLnBrk="1" hangingPunct="1"/>
            <a:r>
              <a:rPr lang="cs-CZ" smtClean="0"/>
              <a:t>Správa sekundárních pamětí obvykle formou souborů – souborového systému</a:t>
            </a:r>
          </a:p>
          <a:p>
            <a:pPr marL="395288" eaLnBrk="1" hangingPunct="1"/>
            <a:r>
              <a:rPr lang="cs-CZ" smtClean="0"/>
              <a:t>Typické aktivity OS</a:t>
            </a:r>
          </a:p>
          <a:p>
            <a:pPr marL="719138" lvl="1" eaLnBrk="1" hangingPunct="1"/>
            <a:r>
              <a:rPr lang="cs-CZ" smtClean="0"/>
              <a:t>správa volného místa</a:t>
            </a:r>
          </a:p>
          <a:p>
            <a:pPr marL="719138" lvl="1" eaLnBrk="1" hangingPunct="1"/>
            <a:r>
              <a:rPr lang="cs-CZ" smtClean="0"/>
              <a:t>přidělování místa</a:t>
            </a:r>
          </a:p>
          <a:p>
            <a:pPr marL="719138" lvl="1" eaLnBrk="1" hangingPunct="1"/>
            <a:r>
              <a:rPr lang="cs-CZ" smtClean="0"/>
              <a:t>plánování činnosti disku (které požadavky kdy vyřídit)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SEKUNDÁRNÍ PAMĚTI</a:t>
            </a:r>
            <a:endParaRPr lang="cs-CZ" dirty="0"/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Komunikace je řízena protokolem</a:t>
            </a:r>
          </a:p>
          <a:p>
            <a:pPr marL="719138" lvl="1" eaLnBrk="1" hangingPunct="1"/>
            <a:r>
              <a:rPr lang="cs-CZ" smtClean="0"/>
              <a:t>protokol je několikastranný algoritmus pro dosažení určitého cíle</a:t>
            </a:r>
          </a:p>
          <a:p>
            <a:pPr marL="395288" eaLnBrk="1" hangingPunct="1"/>
            <a:r>
              <a:rPr lang="cs-CZ" smtClean="0"/>
              <a:t>Snaha o transparentnost</a:t>
            </a:r>
          </a:p>
          <a:p>
            <a:pPr marL="719138" lvl="1" eaLnBrk="1" hangingPunct="1"/>
            <a:r>
              <a:rPr lang="cs-CZ" smtClean="0"/>
              <a:t>síťové souborové systémy (SMB, NFS, …)</a:t>
            </a:r>
          </a:p>
          <a:p>
            <a:pPr marL="719138" lvl="1" eaLnBrk="1" hangingPunct="1"/>
            <a:r>
              <a:rPr lang="cs-CZ" smtClean="0"/>
              <a:t>API podobné jako přístup k souborům</a:t>
            </a:r>
          </a:p>
          <a:p>
            <a:pPr marL="719138" lvl="1" eaLnBrk="1" hangingPunct="1"/>
            <a:endParaRPr lang="cs-CZ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SPR</a:t>
            </a:r>
            <a:r>
              <a:rPr lang="cs-CZ" dirty="0" smtClean="0"/>
              <a:t>ÁVA SÍŤOVÝCH SLUŽEB</a:t>
            </a:r>
            <a:endParaRPr lang="cs-CZ" dirty="0"/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V multitaskingovém a multiuživatelském OS musíme jednotlivé procesy navzájem chránit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b="1" smtClean="0"/>
              <a:t>Ochrana</a:t>
            </a:r>
            <a:r>
              <a:rPr lang="cs-CZ" sz="2600" smtClean="0"/>
              <a:t> je mechanismus, který řídí přístup programů, procesů a uživatelů ke zdrojům počítačového systému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HW za pomocí OS zajišťuje, že proces může používat pouze adresy svého adresového prostoru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časovač brání jednomu procesu v získání plného přístupu k CPU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režim CPU brání uživatelským procesům spouštět privilegované instrukce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Ochranný mechanismus rozlišuje autorizované a neautorizované použití prostředků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OCHRANNÝ SYSTÉM</a:t>
            </a:r>
            <a:endParaRPr lang="cs-CZ" dirty="0"/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Interpret příkazů, neboli command-line interpreter (command line interface - CLI), neboli shell</a:t>
            </a:r>
          </a:p>
          <a:p>
            <a:pPr marL="719138" lvl="1" eaLnBrk="1" hangingPunct="1"/>
            <a:r>
              <a:rPr lang="cs-CZ" smtClean="0"/>
              <a:t>úkolem je získávat příkazy od uživatele a provádět je</a:t>
            </a:r>
          </a:p>
          <a:p>
            <a:pPr marL="395288" eaLnBrk="1" hangingPunct="1"/>
            <a:r>
              <a:rPr lang="cs-CZ" sz="2600" smtClean="0"/>
              <a:t>Za tento interpret příkazů můžeme považovat i moderní GUI</a:t>
            </a:r>
          </a:p>
          <a:p>
            <a:pPr marL="395288" eaLnBrk="1" hangingPunct="1"/>
            <a:r>
              <a:rPr lang="cs-CZ" sz="2600" smtClean="0"/>
              <a:t>Někdy je interpret příkazů přímo součást jádra operačního systému, někdy je to jen speciální program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INTERPRET PŘÍKAZŮ</a:t>
            </a:r>
            <a:endParaRPr lang="cs-CZ" dirty="0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Zabezpečují efektivní provoz samotného OS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Alokace zdrojů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plánovací algoritmy pro přidělování CPU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přidělování přístupu k tiskárnám apod.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Účtování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máme přehled o tom, kteří uživatelé kdy využily které zdroje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Ochrana</a:t>
            </a:r>
            <a:endParaRPr lang="en-US" smtClean="0"/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</a:t>
            </a:r>
            <a:r>
              <a:rPr lang="en-US" smtClean="0"/>
              <a:t>utenti</a:t>
            </a:r>
            <a:r>
              <a:rPr lang="cs-CZ" smtClean="0"/>
              <a:t>z</a:t>
            </a:r>
            <a:r>
              <a:rPr lang="en-US" smtClean="0"/>
              <a:t>ace</a:t>
            </a:r>
            <a:r>
              <a:rPr lang="cs-CZ" smtClean="0"/>
              <a:t>, řízení přístupu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INTERNÍ SLUŽBY OS</a:t>
            </a:r>
            <a:endParaRPr lang="cs-CZ" dirty="0"/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Systémová volání tvoří rozhraní mezi uživatelským procesem a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typicky jsou popsána jako instrukce assembleru a jsou uvedena v programátorském manuálu k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vyšší programovací jazyky obsahují některé funkce, které odpovídají systémovým voláním (např. open, write) a dále knihovní funkce, které poskytují vyšší funkčnost a v rámci této spouští (třeba hned několik) systémových volání (např. fopen, fwrite).</a:t>
            </a:r>
          </a:p>
          <a:p>
            <a:pPr marL="395288"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</a:t>
            </a:r>
            <a:r>
              <a:rPr lang="cs-CZ" dirty="0" smtClean="0"/>
              <a:t>ÉMOVÁ VOLÁNÍ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</a:t>
            </a:r>
            <a:endParaRPr lang="cs-CZ" dirty="0"/>
          </a:p>
        </p:txBody>
      </p:sp>
      <p:sp>
        <p:nvSpPr>
          <p:cNvPr id="2560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pSp>
        <p:nvGrpSpPr>
          <p:cNvPr id="30723" name="Skupina 36"/>
          <p:cNvGrpSpPr>
            <a:grpSpLocks/>
          </p:cNvGrpSpPr>
          <p:nvPr/>
        </p:nvGrpSpPr>
        <p:grpSpPr bwMode="auto">
          <a:xfrm>
            <a:off x="257175" y="1366838"/>
            <a:ext cx="8643938" cy="4838700"/>
            <a:chOff x="188596" y="1366838"/>
            <a:chExt cx="8643937" cy="4838700"/>
          </a:xfrm>
        </p:grpSpPr>
        <p:cxnSp>
          <p:nvCxnSpPr>
            <p:cNvPr id="30724" name="Přímá spojovací čára 8"/>
            <p:cNvCxnSpPr>
              <a:cxnSpLocks noChangeShapeType="1"/>
              <a:stCxn id="30726" idx="3"/>
            </p:cNvCxnSpPr>
            <p:nvPr/>
          </p:nvCxnSpPr>
          <p:spPr bwMode="auto">
            <a:xfrm>
              <a:off x="7903845" y="3367088"/>
              <a:ext cx="928688" cy="158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Mrak 5"/>
            <p:cNvSpPr/>
            <p:nvPr/>
          </p:nvSpPr>
          <p:spPr bwMode="auto">
            <a:xfrm>
              <a:off x="2974659" y="1366838"/>
              <a:ext cx="2786062" cy="928687"/>
            </a:xfrm>
            <a:prstGeom prst="cloud">
              <a:avLst/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/>
            </a:p>
          </p:txBody>
        </p:sp>
        <p:sp>
          <p:nvSpPr>
            <p:cNvPr id="30726" name="Obdélník 6"/>
            <p:cNvSpPr>
              <a:spLocks noChangeArrowheads="1"/>
            </p:cNvSpPr>
            <p:nvPr/>
          </p:nvSpPr>
          <p:spPr bwMode="auto">
            <a:xfrm>
              <a:off x="1188720" y="3081338"/>
              <a:ext cx="6715125" cy="5715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cxnSp>
          <p:nvCxnSpPr>
            <p:cNvPr id="30727" name="Přímá spojovací čára 10"/>
            <p:cNvCxnSpPr>
              <a:cxnSpLocks noChangeShapeType="1"/>
              <a:stCxn id="30726" idx="1"/>
            </p:cNvCxnSpPr>
            <p:nvPr/>
          </p:nvCxnSpPr>
          <p:spPr bwMode="auto">
            <a:xfrm rot="10800000">
              <a:off x="188596" y="3367088"/>
              <a:ext cx="100012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728" name="Zahnutá šipka doprava 16"/>
            <p:cNvSpPr>
              <a:spLocks noChangeArrowheads="1"/>
            </p:cNvSpPr>
            <p:nvPr/>
          </p:nvSpPr>
          <p:spPr bwMode="auto">
            <a:xfrm>
              <a:off x="26174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30729" name="Zahnutá šipka doprava 17"/>
            <p:cNvSpPr>
              <a:spLocks noChangeArrowheads="1"/>
            </p:cNvSpPr>
            <p:nvPr/>
          </p:nvSpPr>
          <p:spPr bwMode="auto">
            <a:xfrm flipH="1" flipV="1">
              <a:off x="54749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grpSp>
          <p:nvGrpSpPr>
            <p:cNvPr id="30730" name="Skupina 23"/>
            <p:cNvGrpSpPr>
              <a:grpSpLocks/>
            </p:cNvGrpSpPr>
            <p:nvPr/>
          </p:nvGrpSpPr>
          <p:grpSpPr bwMode="auto">
            <a:xfrm>
              <a:off x="2831783" y="4224338"/>
              <a:ext cx="571500" cy="1571625"/>
              <a:chOff x="3143240" y="4214818"/>
              <a:chExt cx="571504" cy="1571636"/>
            </a:xfrm>
          </p:grpSpPr>
          <p:sp>
            <p:nvSpPr>
              <p:cNvPr id="30755" name="Obdélník 11"/>
              <p:cNvSpPr>
                <a:spLocks noChangeArrowheads="1"/>
              </p:cNvSpPr>
              <p:nvPr/>
            </p:nvSpPr>
            <p:spPr bwMode="auto">
              <a:xfrm>
                <a:off x="3143240" y="4214818"/>
                <a:ext cx="571504" cy="157163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6" name="Obdélník 18"/>
              <p:cNvSpPr>
                <a:spLocks noChangeArrowheads="1"/>
              </p:cNvSpPr>
              <p:nvPr/>
            </p:nvSpPr>
            <p:spPr bwMode="auto">
              <a:xfrm>
                <a:off x="3143240" y="4929198"/>
                <a:ext cx="571504" cy="14287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cxnSp>
          <p:nvCxnSpPr>
            <p:cNvPr id="30731" name="Pravoúhlá spojovací čára 22"/>
            <p:cNvCxnSpPr>
              <a:cxnSpLocks noChangeShapeType="1"/>
            </p:cNvCxnSpPr>
            <p:nvPr/>
          </p:nvCxnSpPr>
          <p:spPr bwMode="auto">
            <a:xfrm>
              <a:off x="1617345" y="3652838"/>
              <a:ext cx="1143000" cy="928687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30732" name="Přímá spojovací šipka 27"/>
            <p:cNvCxnSpPr>
              <a:cxnSpLocks noChangeShapeType="1"/>
            </p:cNvCxnSpPr>
            <p:nvPr/>
          </p:nvCxnSpPr>
          <p:spPr bwMode="auto">
            <a:xfrm>
              <a:off x="3117533" y="5010150"/>
              <a:ext cx="192881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0733" name="TextovéPole 28"/>
            <p:cNvSpPr txBox="1">
              <a:spLocks noChangeArrowheads="1"/>
            </p:cNvSpPr>
            <p:nvPr/>
          </p:nvSpPr>
          <p:spPr bwMode="auto">
            <a:xfrm>
              <a:off x="1617345" y="2295525"/>
              <a:ext cx="928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open ()</a:t>
              </a:r>
            </a:p>
          </p:txBody>
        </p:sp>
        <p:sp>
          <p:nvSpPr>
            <p:cNvPr id="30734" name="TextovéPole 30"/>
            <p:cNvSpPr txBox="1">
              <a:spLocks noChangeArrowheads="1"/>
            </p:cNvSpPr>
            <p:nvPr/>
          </p:nvSpPr>
          <p:spPr bwMode="auto">
            <a:xfrm>
              <a:off x="279083" y="2668588"/>
              <a:ext cx="785812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user mode</a:t>
              </a:r>
            </a:p>
          </p:txBody>
        </p:sp>
        <p:sp>
          <p:nvSpPr>
            <p:cNvPr id="30735" name="TextovéPole 31"/>
            <p:cNvSpPr txBox="1">
              <a:spLocks noChangeArrowheads="1"/>
            </p:cNvSpPr>
            <p:nvPr/>
          </p:nvSpPr>
          <p:spPr bwMode="auto">
            <a:xfrm>
              <a:off x="279083" y="3509963"/>
              <a:ext cx="78581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kernel mode</a:t>
              </a:r>
            </a:p>
          </p:txBody>
        </p:sp>
        <p:sp>
          <p:nvSpPr>
            <p:cNvPr id="30736" name="TextovéPole 32"/>
            <p:cNvSpPr txBox="1">
              <a:spLocks noChangeArrowheads="1"/>
            </p:cNvSpPr>
            <p:nvPr/>
          </p:nvSpPr>
          <p:spPr bwMode="auto">
            <a:xfrm>
              <a:off x="5117783" y="4224338"/>
              <a:ext cx="9286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open ()</a:t>
              </a:r>
            </a:p>
          </p:txBody>
        </p:sp>
        <p:sp>
          <p:nvSpPr>
            <p:cNvPr id="30737" name="TextovéPole 33"/>
            <p:cNvSpPr txBox="1">
              <a:spLocks noChangeArrowheads="1"/>
            </p:cNvSpPr>
            <p:nvPr/>
          </p:nvSpPr>
          <p:spPr bwMode="auto">
            <a:xfrm>
              <a:off x="3403282" y="3197226"/>
              <a:ext cx="22860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system call interface</a:t>
              </a:r>
            </a:p>
          </p:txBody>
        </p:sp>
        <p:sp>
          <p:nvSpPr>
            <p:cNvPr id="30738" name="TextovéPole 34"/>
            <p:cNvSpPr txBox="1">
              <a:spLocks noChangeArrowheads="1"/>
            </p:cNvSpPr>
            <p:nvPr/>
          </p:nvSpPr>
          <p:spPr bwMode="auto">
            <a:xfrm>
              <a:off x="2403158" y="4867275"/>
              <a:ext cx="285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i</a:t>
              </a:r>
            </a:p>
          </p:txBody>
        </p:sp>
        <p:sp>
          <p:nvSpPr>
            <p:cNvPr id="30739" name="TextovéPole 35"/>
            <p:cNvSpPr txBox="1">
              <a:spLocks noChangeArrowheads="1"/>
            </p:cNvSpPr>
            <p:nvPr/>
          </p:nvSpPr>
          <p:spPr bwMode="auto">
            <a:xfrm>
              <a:off x="5292408" y="4562475"/>
              <a:ext cx="17145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implementaion</a:t>
              </a:r>
            </a:p>
            <a:p>
              <a:r>
                <a:rPr lang="cs-CZ" sz="1600" b="1"/>
                <a:t>of open ()</a:t>
              </a:r>
            </a:p>
            <a:p>
              <a:r>
                <a:rPr lang="cs-CZ" sz="1600" b="1"/>
                <a:t>system call</a:t>
              </a:r>
            </a:p>
          </p:txBody>
        </p:sp>
        <p:grpSp>
          <p:nvGrpSpPr>
            <p:cNvPr id="30740" name="Skupina 41"/>
            <p:cNvGrpSpPr>
              <a:grpSpLocks/>
            </p:cNvGrpSpPr>
            <p:nvPr/>
          </p:nvGrpSpPr>
          <p:grpSpPr bwMode="auto">
            <a:xfrm>
              <a:off x="3081020" y="4367213"/>
              <a:ext cx="71438" cy="357187"/>
              <a:chOff x="1000100" y="4643446"/>
              <a:chExt cx="71438" cy="357190"/>
            </a:xfrm>
          </p:grpSpPr>
          <p:sp>
            <p:nvSpPr>
              <p:cNvPr id="30752" name="Elipsa 38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3" name="Elipsa 39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4" name="Elipsa 40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30741" name="Skupina 42"/>
            <p:cNvGrpSpPr>
              <a:grpSpLocks/>
            </p:cNvGrpSpPr>
            <p:nvPr/>
          </p:nvGrpSpPr>
          <p:grpSpPr bwMode="auto">
            <a:xfrm>
              <a:off x="3081020" y="5295900"/>
              <a:ext cx="71438" cy="357188"/>
              <a:chOff x="1000100" y="4643446"/>
              <a:chExt cx="71438" cy="357190"/>
            </a:xfrm>
          </p:grpSpPr>
          <p:sp>
            <p:nvSpPr>
              <p:cNvPr id="30749" name="Elipsa 43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0" name="Elipsa 44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1" name="Elipsa 45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30742" name="Skupina 46"/>
            <p:cNvGrpSpPr>
              <a:grpSpLocks/>
            </p:cNvGrpSpPr>
            <p:nvPr/>
          </p:nvGrpSpPr>
          <p:grpSpPr bwMode="auto">
            <a:xfrm>
              <a:off x="5546408" y="5438775"/>
              <a:ext cx="71437" cy="357188"/>
              <a:chOff x="1000100" y="4643446"/>
              <a:chExt cx="71438" cy="357190"/>
            </a:xfrm>
          </p:grpSpPr>
          <p:sp>
            <p:nvSpPr>
              <p:cNvPr id="30746" name="Elipsa 47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47" name="Elipsa 48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48" name="Elipsa 49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sp>
          <p:nvSpPr>
            <p:cNvPr id="30743" name="TextovéPole 50"/>
            <p:cNvSpPr txBox="1">
              <a:spLocks noChangeArrowheads="1"/>
            </p:cNvSpPr>
            <p:nvPr/>
          </p:nvSpPr>
          <p:spPr bwMode="auto">
            <a:xfrm>
              <a:off x="5403533" y="5867400"/>
              <a:ext cx="9286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return</a:t>
              </a:r>
            </a:p>
          </p:txBody>
        </p:sp>
        <p:cxnSp>
          <p:nvCxnSpPr>
            <p:cNvPr id="30744" name="Tvar 52"/>
            <p:cNvCxnSpPr>
              <a:cxnSpLocks noChangeShapeType="1"/>
              <a:stCxn id="30743" idx="3"/>
            </p:cNvCxnSpPr>
            <p:nvPr/>
          </p:nvCxnSpPr>
          <p:spPr bwMode="auto">
            <a:xfrm flipV="1">
              <a:off x="6332220" y="3721100"/>
              <a:ext cx="1350963" cy="2316163"/>
            </a:xfrm>
            <a:prstGeom prst="bentConnector2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0745" name="TextovéPole 56"/>
            <p:cNvSpPr txBox="1">
              <a:spLocks noChangeArrowheads="1"/>
            </p:cNvSpPr>
            <p:nvPr/>
          </p:nvSpPr>
          <p:spPr bwMode="auto">
            <a:xfrm>
              <a:off x="3474720" y="1662113"/>
              <a:ext cx="17859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user 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dirty="0" smtClean="0"/>
              <a:t>Různé OS a různé HW platformy mívají různé způsoby jak volat služby OS a různou strukturu těchto služeb.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dirty="0" smtClean="0"/>
              <a:t>Nicméně existují určité standardy, které usnadňují přenositelnost programového kódu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dirty="0" smtClean="0"/>
              <a:t>v oblasti </a:t>
            </a:r>
            <a:r>
              <a:rPr lang="cs-CZ" dirty="0" err="1" smtClean="0"/>
              <a:t>UNIXu</a:t>
            </a:r>
            <a:r>
              <a:rPr lang="cs-CZ" dirty="0" smtClean="0"/>
              <a:t>: POSIX (Portable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Interface) 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dirty="0" smtClean="0"/>
              <a:t>V oblasti Windows: Win32 (Windows API)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dirty="0" smtClean="0"/>
              <a:t>Teoreticky kód, který bude psán podle standardu bude přeložitelný na kompatibilních platformách, </a:t>
            </a:r>
            <a:br>
              <a:rPr lang="cs-CZ" sz="2600" dirty="0" smtClean="0"/>
            </a:br>
            <a:r>
              <a:rPr lang="cs-CZ" sz="2600" dirty="0" smtClean="0"/>
              <a:t>v praxi však existuje celá řada verzí standardu a mnoho výjimek, co je a není implementováno.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(2)</a:t>
            </a:r>
            <a:endParaRPr lang="cs-CZ" dirty="0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Od POSIX.1 (1988) po POSIX:2008</a:t>
            </a:r>
          </a:p>
          <a:p>
            <a:pPr marL="719138" lvl="1" eaLnBrk="1" hangingPunct="1"/>
            <a:r>
              <a:rPr lang="cs-CZ" smtClean="0"/>
              <a:t>IEEE Std 1003.1-2008</a:t>
            </a:r>
          </a:p>
          <a:p>
            <a:pPr marL="719138" lvl="1" eaLnBrk="1" hangingPunct="1"/>
            <a:r>
              <a:rPr lang="cs-CZ" smtClean="0"/>
              <a:t>ISO/IEC/IEEE 9945:2009</a:t>
            </a:r>
          </a:p>
          <a:p>
            <a:pPr marL="719138" lvl="1" eaLnBrk="1" hangingPunct="1"/>
            <a:r>
              <a:rPr lang="en-US" smtClean="0"/>
              <a:t>The Open Group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Technical Standard Base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Specifications, Issue 7</a:t>
            </a:r>
            <a:r>
              <a:rPr lang="cs-CZ" smtClean="0"/>
              <a:t> </a:t>
            </a:r>
          </a:p>
          <a:p>
            <a:pPr marL="395288" eaLnBrk="1" hangingPunct="1"/>
            <a:r>
              <a:rPr lang="cs-CZ" smtClean="0"/>
              <a:t>V části „System interfaces“</a:t>
            </a:r>
            <a:br>
              <a:rPr lang="cs-CZ" smtClean="0"/>
            </a:br>
            <a:r>
              <a:rPr lang="cs-CZ" smtClean="0"/>
              <a:t>je popsáno 1191 položek.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POSIX</a:t>
            </a: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214563"/>
            <a:ext cx="2870200" cy="37766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2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/>
              <a:t>Správa procesů</a:t>
            </a:r>
          </a:p>
          <a:p>
            <a:pPr eaLnBrk="1" hangingPunct="1">
              <a:defRPr/>
            </a:pPr>
            <a:r>
              <a:rPr lang="cs-CZ" dirty="0"/>
              <a:t>Správa operační paměti</a:t>
            </a:r>
          </a:p>
          <a:p>
            <a:pPr eaLnBrk="1" hangingPunct="1">
              <a:defRPr/>
            </a:pPr>
            <a:r>
              <a:rPr lang="cs-CZ" dirty="0"/>
              <a:t>Správa souborů</a:t>
            </a:r>
          </a:p>
          <a:p>
            <a:pPr eaLnBrk="1" hangingPunct="1">
              <a:defRPr/>
            </a:pPr>
            <a:r>
              <a:rPr lang="cs-CZ" dirty="0"/>
              <a:t>Správa I/O zařízení</a:t>
            </a:r>
          </a:p>
          <a:p>
            <a:pPr eaLnBrk="1" hangingPunct="1">
              <a:defRPr/>
            </a:pPr>
            <a:r>
              <a:rPr lang="cs-CZ" dirty="0"/>
              <a:t>Správa sekundární</a:t>
            </a:r>
            <a:r>
              <a:rPr lang="en-US" dirty="0" err="1"/>
              <a:t>ch</a:t>
            </a:r>
            <a:r>
              <a:rPr lang="cs-CZ" dirty="0"/>
              <a:t> pamětí</a:t>
            </a:r>
          </a:p>
          <a:p>
            <a:pPr eaLnBrk="1" hangingPunct="1">
              <a:defRPr/>
            </a:pPr>
            <a:r>
              <a:rPr lang="cs-CZ" dirty="0"/>
              <a:t>Správa síťových služeb</a:t>
            </a:r>
          </a:p>
          <a:p>
            <a:pPr eaLnBrk="1" hangingPunct="1">
              <a:defRPr/>
            </a:pPr>
            <a:r>
              <a:rPr lang="cs-CZ" dirty="0"/>
              <a:t>Ochranný systém</a:t>
            </a:r>
          </a:p>
          <a:p>
            <a:pPr eaLnBrk="1" hangingPunct="1">
              <a:defRPr/>
            </a:pPr>
            <a:r>
              <a:rPr lang="cs-CZ" dirty="0"/>
              <a:t>Interpret příkazů (</a:t>
            </a:r>
            <a:r>
              <a:rPr lang="cs-CZ" dirty="0" err="1"/>
              <a:t>shell</a:t>
            </a:r>
            <a:r>
              <a:rPr lang="cs-CZ" dirty="0"/>
              <a:t>)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KOMPONENTY OS</a:t>
            </a:r>
            <a:endParaRPr lang="cs-CZ" dirty="0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PŘÍKLAD - READDIR</a:t>
            </a:r>
            <a:endParaRPr lang="cs-CZ" dirty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50950"/>
            <a:ext cx="87915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- DETAILY</a:t>
            </a:r>
            <a:endParaRPr lang="cs-CZ" dirty="0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9613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608513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571625"/>
            <a:ext cx="66087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KOMPATIBILITA</a:t>
            </a:r>
            <a:endParaRPr lang="cs-CZ" dirty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854200"/>
            <a:ext cx="3352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1547813"/>
            <a:ext cx="39639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555750"/>
            <a:ext cx="1838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643688" y="60086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Zdroj: Wikipedia, heslo POSIX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Windows API </a:t>
            </a:r>
            <a:br>
              <a:rPr lang="cs-CZ" smtClean="0"/>
            </a:br>
            <a:r>
              <a:rPr lang="cs-CZ" smtClean="0"/>
              <a:t>rozděluje funkce </a:t>
            </a:r>
            <a:br>
              <a:rPr lang="cs-CZ" smtClean="0"/>
            </a:br>
            <a:r>
              <a:rPr lang="cs-CZ" smtClean="0"/>
              <a:t>do přibližně </a:t>
            </a:r>
            <a:br>
              <a:rPr lang="cs-CZ" smtClean="0"/>
            </a:br>
            <a:r>
              <a:rPr lang="cs-CZ" smtClean="0"/>
              <a:t>100 kategorií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23556" name="Zástupný symbol pro zápatí 3"/>
          <p:cNvSpPr txBox="1">
            <a:spLocks noGrp="1"/>
          </p:cNvSpPr>
          <p:nvPr/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200" b="1">
                <a:solidFill>
                  <a:schemeClr val="bg1"/>
                </a:solidFill>
                <a:cs typeface="+mn-cs"/>
              </a:rPr>
              <a:t>PB 153 OPERAČNÍ SYSTÉMY A JEJICH ROZHRANÍ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5888"/>
            <a:ext cx="4913313" cy="6669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116388"/>
            <a:ext cx="8207375" cy="2374900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Popis parametrů funkce</a:t>
            </a:r>
            <a:r>
              <a:rPr lang="en-US" sz="2100" smtClean="0"/>
              <a:t> ReadFile()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HANDLE file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deskriptor otevřeného souboru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LPVOID buffer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buffer pro čtená data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DWORD bytesToRead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počet bajtů, které chceme číst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LPDWORD bytesRead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kam uložit počet načtených bajtů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LPOVERLAPPED ovl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pro </a:t>
            </a:r>
            <a:r>
              <a:rPr lang="en-US" sz="2000" smtClean="0"/>
              <a:t> </a:t>
            </a:r>
            <a:r>
              <a:rPr lang="cs-CZ" sz="2000" smtClean="0"/>
              <a:t>asynchronní </a:t>
            </a:r>
            <a:r>
              <a:rPr lang="en-US" sz="2000" smtClean="0"/>
              <a:t>I/O</a:t>
            </a:r>
          </a:p>
          <a:p>
            <a:pPr marL="395288" eaLnBrk="1" hangingPunct="1">
              <a:lnSpc>
                <a:spcPct val="90000"/>
              </a:lnSpc>
            </a:pPr>
            <a:endParaRPr lang="cs-CZ" sz="2100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7892" name="TextovéPole 6"/>
          <p:cNvSpPr txBox="1">
            <a:spLocks noChangeArrowheads="1"/>
          </p:cNvSpPr>
          <p:nvPr/>
        </p:nvSpPr>
        <p:spPr bwMode="auto">
          <a:xfrm>
            <a:off x="357188" y="1285875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return value</a:t>
            </a:r>
          </a:p>
        </p:txBody>
      </p:sp>
      <p:sp>
        <p:nvSpPr>
          <p:cNvPr id="37893" name="TextovéPole 7"/>
          <p:cNvSpPr txBox="1">
            <a:spLocks noChangeArrowheads="1"/>
          </p:cNvSpPr>
          <p:nvPr/>
        </p:nvSpPr>
        <p:spPr bwMode="auto">
          <a:xfrm>
            <a:off x="1714500" y="3643313"/>
            <a:ext cx="1785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function value</a:t>
            </a:r>
          </a:p>
        </p:txBody>
      </p:sp>
      <p:sp>
        <p:nvSpPr>
          <p:cNvPr id="37894" name="TextovéPole 8"/>
          <p:cNvSpPr txBox="1">
            <a:spLocks noChangeArrowheads="1"/>
          </p:cNvSpPr>
          <p:nvPr/>
        </p:nvSpPr>
        <p:spPr bwMode="auto">
          <a:xfrm>
            <a:off x="7481888" y="2735263"/>
            <a:ext cx="1357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parameters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52513" y="2143125"/>
          <a:ext cx="597217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47"/>
                <a:gridCol w="1528765"/>
                <a:gridCol w="214332"/>
                <a:gridCol w="1781942"/>
                <a:gridCol w="1689688"/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HANDLE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LPVOID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buffer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To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LPOVERLAPPED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ovl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</a:tbl>
          </a:graphicData>
        </a:graphic>
      </p:graphicFrame>
      <p:cxnSp>
        <p:nvCxnSpPr>
          <p:cNvPr id="37933" name="Pravoúhlá spojovací čára 21"/>
          <p:cNvCxnSpPr>
            <a:cxnSpLocks noChangeShapeType="1"/>
          </p:cNvCxnSpPr>
          <p:nvPr/>
        </p:nvCxnSpPr>
        <p:spPr bwMode="auto">
          <a:xfrm rot="10800000" flipH="1" flipV="1">
            <a:off x="7205663" y="2166938"/>
            <a:ext cx="1587" cy="1476375"/>
          </a:xfrm>
          <a:prstGeom prst="bentConnector3">
            <a:avLst>
              <a:gd name="adj1" fmla="val 1439546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4" name="Přímá spojovací šipka 25"/>
          <p:cNvCxnSpPr>
            <a:cxnSpLocks noChangeShapeType="1"/>
          </p:cNvCxnSpPr>
          <p:nvPr/>
        </p:nvCxnSpPr>
        <p:spPr bwMode="auto">
          <a:xfrm rot="5400000" flipH="1" flipV="1">
            <a:off x="2031207" y="2997994"/>
            <a:ext cx="118745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35" name="Přímá spojovací šipka 27"/>
          <p:cNvCxnSpPr>
            <a:cxnSpLocks noChangeShapeType="1"/>
          </p:cNvCxnSpPr>
          <p:nvPr/>
        </p:nvCxnSpPr>
        <p:spPr bwMode="auto">
          <a:xfrm rot="5400000">
            <a:off x="1016000" y="1870075"/>
            <a:ext cx="5032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Funkce Win32 „</a:t>
            </a:r>
            <a:r>
              <a:rPr lang="cs-CZ" sz="2600" b="1" smtClean="0"/>
              <a:t>CreateProcessAsUser</a:t>
            </a:r>
            <a:r>
              <a:rPr lang="cs-CZ" sz="2600" smtClean="0"/>
              <a:t>“</a:t>
            </a:r>
          </a:p>
          <a:p>
            <a:pPr marL="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/>
              <a:t>BOOL CreateProcessAsUser(</a:t>
            </a:r>
            <a:br>
              <a:rPr lang="cs-CZ" sz="1200" smtClean="0"/>
            </a:br>
            <a:r>
              <a:rPr lang="cs-CZ" sz="1200" smtClean="0"/>
              <a:t>HANDLE hToken,         // handle to a token representing the logged-on user</a:t>
            </a:r>
            <a:br>
              <a:rPr lang="cs-CZ" sz="1200" smtClean="0"/>
            </a:br>
            <a:r>
              <a:rPr lang="cs-CZ" sz="1200" smtClean="0"/>
              <a:t>LPCTSTR lpApplicationName,  // pointer to name of executable module</a:t>
            </a:r>
            <a:br>
              <a:rPr lang="cs-CZ" sz="1200" smtClean="0"/>
            </a:br>
            <a:r>
              <a:rPr lang="cs-CZ" sz="1200" smtClean="0"/>
              <a:t>LPTSTR lpCommandLine,       // pointer to command line string</a:t>
            </a:r>
            <a:br>
              <a:rPr lang="cs-CZ" sz="1200" smtClean="0"/>
            </a:br>
            <a:r>
              <a:rPr lang="cs-CZ" sz="1200" smtClean="0"/>
              <a:t>LPSECURITY_ATTRIBUTES lpProcessAttributes, // process security attributes</a:t>
            </a:r>
            <a:br>
              <a:rPr lang="cs-CZ" sz="1200" smtClean="0"/>
            </a:br>
            <a:r>
              <a:rPr lang="cs-CZ" sz="1200" smtClean="0"/>
              <a:t>LPSECURITY_ATTRIBUTES lpThreadAttributes,  // thread security attributes</a:t>
            </a:r>
            <a:br>
              <a:rPr lang="cs-CZ" sz="1200" smtClean="0"/>
            </a:br>
            <a:r>
              <a:rPr lang="cs-CZ" sz="1200" smtClean="0"/>
              <a:t>BOOL bInheritHandles,         // whether new process inherits handles</a:t>
            </a:r>
            <a:br>
              <a:rPr lang="cs-CZ" sz="1200" smtClean="0"/>
            </a:br>
            <a:r>
              <a:rPr lang="cs-CZ" sz="1200" smtClean="0"/>
              <a:t>DWORD dwCreationFlags,        // creation flags</a:t>
            </a:r>
            <a:br>
              <a:rPr lang="cs-CZ" sz="1200" smtClean="0"/>
            </a:br>
            <a:r>
              <a:rPr lang="cs-CZ" sz="1200" smtClean="0"/>
              <a:t>LPVOID lpEnvironment,         // pointer to new environment block</a:t>
            </a:r>
            <a:br>
              <a:rPr lang="cs-CZ" sz="1200" smtClean="0"/>
            </a:br>
            <a:r>
              <a:rPr lang="cs-CZ" sz="1200" smtClean="0"/>
              <a:t>LPCTSTR lpCurrentDirectory,   // pointer to current directory name</a:t>
            </a:r>
            <a:br>
              <a:rPr lang="cs-CZ" sz="1200" smtClean="0"/>
            </a:br>
            <a:r>
              <a:rPr lang="cs-CZ" sz="1200" smtClean="0"/>
              <a:t>LPSTARTUPINFO lpStartupInfo,  // pointer to STARTUPINFO</a:t>
            </a:r>
            <a:br>
              <a:rPr lang="cs-CZ" sz="1200" smtClean="0"/>
            </a:br>
            <a:r>
              <a:rPr lang="cs-CZ" sz="1200" smtClean="0"/>
              <a:t>LPPROCESS_INFORMATION lpProcessInformation  // pointer to PROCESS_INFORMATION</a:t>
            </a:r>
            <a:br>
              <a:rPr lang="cs-CZ" sz="1200" smtClean="0"/>
            </a:br>
            <a:r>
              <a:rPr lang="cs-CZ" sz="1200" smtClean="0"/>
              <a:t>);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b="1" smtClean="0"/>
              <a:t>Windows NT: </a:t>
            </a:r>
            <a:r>
              <a:rPr lang="cs-CZ" sz="2200" smtClean="0"/>
              <a:t>Requires version 3.51 or later.</a:t>
            </a:r>
            <a:br>
              <a:rPr lang="cs-CZ" sz="2200" smtClean="0"/>
            </a:br>
            <a:r>
              <a:rPr lang="cs-CZ" sz="2200" b="1" smtClean="0"/>
              <a:t>Windows: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Windows CE: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Header: </a:t>
            </a:r>
            <a:r>
              <a:rPr lang="cs-CZ" sz="2200" smtClean="0"/>
              <a:t>Declared in winbase.h.</a:t>
            </a:r>
            <a:br>
              <a:rPr lang="cs-CZ" sz="2200" smtClean="0"/>
            </a:br>
            <a:r>
              <a:rPr lang="cs-CZ" sz="2200" b="1" smtClean="0"/>
              <a:t>Import Library: </a:t>
            </a:r>
            <a:r>
              <a:rPr lang="cs-CZ" sz="2200" smtClean="0"/>
              <a:t>Use advapi32.lib.</a:t>
            </a:r>
            <a:br>
              <a:rPr lang="cs-CZ" sz="2200" smtClean="0"/>
            </a:br>
            <a:r>
              <a:rPr lang="cs-CZ" sz="2200" b="1" smtClean="0"/>
              <a:t>Unicode: </a:t>
            </a:r>
            <a:r>
              <a:rPr lang="cs-CZ" sz="2200" smtClean="0"/>
              <a:t>Implemented as Unicode and ANSI versions on Windows NT. </a:t>
            </a:r>
          </a:p>
          <a:p>
            <a:pPr marL="395288" eaLnBrk="1" hangingPunct="1">
              <a:lnSpc>
                <a:spcPct val="80000"/>
              </a:lnSpc>
            </a:pPr>
            <a:endParaRPr lang="cs-CZ" sz="900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379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5235575" y="1428750"/>
            <a:ext cx="3908425" cy="4403725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en-US" smtClean="0"/>
              <a:t>Program</a:t>
            </a:r>
            <a:r>
              <a:rPr lang="cs-CZ" smtClean="0"/>
              <a:t>átorské rozhraní není definováno na úrovni systémových volání jádra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Windows API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dříve Win32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kernel32.dll, user</a:t>
            </a:r>
            <a:r>
              <a:rPr lang="en-US" smtClean="0"/>
              <a:t>32</a:t>
            </a:r>
            <a:r>
              <a:rPr lang="cs-CZ" smtClean="0"/>
              <a:t>.dll</a:t>
            </a:r>
            <a:r>
              <a:rPr lang="en-US" smtClean="0"/>
              <a:t>, dgi32.dll</a:t>
            </a:r>
            <a:endParaRPr lang="cs-CZ" smtClean="0"/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Nižší vrstva ntdll.dll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 API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9940" name="Obdélník 8"/>
          <p:cNvSpPr>
            <a:spLocks noChangeArrowheads="1"/>
          </p:cNvSpPr>
          <p:nvPr/>
        </p:nvSpPr>
        <p:spPr bwMode="auto">
          <a:xfrm>
            <a:off x="527050" y="3644900"/>
            <a:ext cx="4578350" cy="218757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41" name="Obdélník 11"/>
          <p:cNvSpPr>
            <a:spLocks noChangeArrowheads="1"/>
          </p:cNvSpPr>
          <p:nvPr/>
        </p:nvSpPr>
        <p:spPr bwMode="auto">
          <a:xfrm>
            <a:off x="749300" y="1873250"/>
            <a:ext cx="857250" cy="107156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42" name="Obdélník 12"/>
          <p:cNvSpPr>
            <a:spLocks noChangeArrowheads="1"/>
          </p:cNvSpPr>
          <p:nvPr/>
        </p:nvSpPr>
        <p:spPr bwMode="auto">
          <a:xfrm>
            <a:off x="1812925" y="2006600"/>
            <a:ext cx="2266950" cy="73183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39943" name="Přímá spojovací čára 16"/>
          <p:cNvCxnSpPr>
            <a:cxnSpLocks noChangeShapeType="1"/>
          </p:cNvCxnSpPr>
          <p:nvPr/>
        </p:nvCxnSpPr>
        <p:spPr bwMode="auto">
          <a:xfrm>
            <a:off x="365125" y="3433763"/>
            <a:ext cx="4932363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4" name="Přímá spojovací čára 20"/>
          <p:cNvCxnSpPr>
            <a:cxnSpLocks noChangeShapeType="1"/>
          </p:cNvCxnSpPr>
          <p:nvPr/>
        </p:nvCxnSpPr>
        <p:spPr bwMode="auto">
          <a:xfrm>
            <a:off x="749300" y="22733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5" name="Přímá spojovací čára 21"/>
          <p:cNvCxnSpPr>
            <a:cxnSpLocks noChangeShapeType="1"/>
          </p:cNvCxnSpPr>
          <p:nvPr/>
        </p:nvCxnSpPr>
        <p:spPr bwMode="auto">
          <a:xfrm>
            <a:off x="749300" y="25400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6" name="TextovéPole 22"/>
          <p:cNvSpPr txBox="1">
            <a:spLocks noChangeArrowheads="1"/>
          </p:cNvSpPr>
          <p:nvPr/>
        </p:nvSpPr>
        <p:spPr bwMode="auto">
          <a:xfrm>
            <a:off x="800100" y="1873250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Session Manager</a:t>
            </a:r>
          </a:p>
        </p:txBody>
      </p:sp>
      <p:sp>
        <p:nvSpPr>
          <p:cNvPr id="39947" name="TextovéPole 23"/>
          <p:cNvSpPr txBox="1">
            <a:spLocks noChangeArrowheads="1"/>
          </p:cNvSpPr>
          <p:nvPr/>
        </p:nvSpPr>
        <p:spPr bwMode="auto">
          <a:xfrm>
            <a:off x="755650" y="2284413"/>
            <a:ext cx="8445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WinLogon</a:t>
            </a:r>
          </a:p>
        </p:txBody>
      </p:sp>
      <p:sp>
        <p:nvSpPr>
          <p:cNvPr id="39948" name="TextovéPole 24"/>
          <p:cNvSpPr txBox="1">
            <a:spLocks noChangeArrowheads="1"/>
          </p:cNvSpPr>
          <p:nvPr/>
        </p:nvSpPr>
        <p:spPr bwMode="auto">
          <a:xfrm>
            <a:off x="1820863" y="1997075"/>
            <a:ext cx="225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Win32 API</a:t>
            </a:r>
          </a:p>
          <a:p>
            <a:pPr algn="ctr"/>
            <a:r>
              <a:rPr lang="cs-CZ" sz="900" i="1"/>
              <a:t>(Kernel32.dll, User32.dll, GD32.dll)</a:t>
            </a:r>
          </a:p>
        </p:txBody>
      </p:sp>
      <p:sp>
        <p:nvSpPr>
          <p:cNvPr id="39949" name="TextovéPole 25"/>
          <p:cNvSpPr txBox="1">
            <a:spLocks noChangeArrowheads="1"/>
          </p:cNvSpPr>
          <p:nvPr/>
        </p:nvSpPr>
        <p:spPr bwMode="auto">
          <a:xfrm>
            <a:off x="1946275" y="2432050"/>
            <a:ext cx="2000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Environment Functions</a:t>
            </a:r>
          </a:p>
        </p:txBody>
      </p:sp>
      <p:sp>
        <p:nvSpPr>
          <p:cNvPr id="39950" name="Obdélník 9"/>
          <p:cNvSpPr>
            <a:spLocks noChangeArrowheads="1"/>
          </p:cNvSpPr>
          <p:nvPr/>
        </p:nvSpPr>
        <p:spPr bwMode="auto">
          <a:xfrm>
            <a:off x="527050" y="6061075"/>
            <a:ext cx="4578350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1" name="TextovéPole 26"/>
          <p:cNvSpPr txBox="1">
            <a:spLocks noChangeArrowheads="1"/>
          </p:cNvSpPr>
          <p:nvPr/>
        </p:nvSpPr>
        <p:spPr bwMode="auto">
          <a:xfrm>
            <a:off x="1662113" y="6045200"/>
            <a:ext cx="2219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/>
              <a:t>Hardware</a:t>
            </a:r>
          </a:p>
        </p:txBody>
      </p:sp>
      <p:sp>
        <p:nvSpPr>
          <p:cNvPr id="39952" name="Obdélník 10"/>
          <p:cNvSpPr>
            <a:spLocks noChangeArrowheads="1"/>
          </p:cNvSpPr>
          <p:nvPr/>
        </p:nvSpPr>
        <p:spPr bwMode="auto">
          <a:xfrm>
            <a:off x="1816100" y="3000375"/>
            <a:ext cx="2759075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3" name="TextovéPole 29"/>
          <p:cNvSpPr txBox="1">
            <a:spLocks noChangeArrowheads="1"/>
          </p:cNvSpPr>
          <p:nvPr/>
        </p:nvSpPr>
        <p:spPr bwMode="auto">
          <a:xfrm>
            <a:off x="2136775" y="2984500"/>
            <a:ext cx="2168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b="1"/>
              <a:t>NTDLL.DLL</a:t>
            </a:r>
          </a:p>
        </p:txBody>
      </p:sp>
      <p:cxnSp>
        <p:nvCxnSpPr>
          <p:cNvPr id="39954" name="Přímá spojovací čára 33"/>
          <p:cNvCxnSpPr>
            <a:cxnSpLocks noChangeShapeType="1"/>
          </p:cNvCxnSpPr>
          <p:nvPr/>
        </p:nvCxnSpPr>
        <p:spPr bwMode="auto">
          <a:xfrm rot="5400000" flipH="1">
            <a:off x="996950" y="2736850"/>
            <a:ext cx="395288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9955" name="TextovéPole 34"/>
          <p:cNvSpPr txBox="1">
            <a:spLocks noChangeArrowheads="1"/>
          </p:cNvSpPr>
          <p:nvPr/>
        </p:nvSpPr>
        <p:spPr bwMode="auto">
          <a:xfrm>
            <a:off x="1949450" y="1739900"/>
            <a:ext cx="2000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Win32 Subsystem</a:t>
            </a:r>
          </a:p>
        </p:txBody>
      </p:sp>
      <p:sp>
        <p:nvSpPr>
          <p:cNvPr id="39956" name="Obdélník 14"/>
          <p:cNvSpPr>
            <a:spLocks noChangeArrowheads="1"/>
          </p:cNvSpPr>
          <p:nvPr/>
        </p:nvSpPr>
        <p:spPr bwMode="auto">
          <a:xfrm>
            <a:off x="1816100" y="1517650"/>
            <a:ext cx="2759075" cy="169863"/>
          </a:xfrm>
          <a:prstGeom prst="rect">
            <a:avLst/>
          </a:prstGeom>
          <a:solidFill>
            <a:srgbClr val="FFFF99"/>
          </a:solidFill>
          <a:ln w="349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7" name="TextovéPole 35"/>
          <p:cNvSpPr txBox="1">
            <a:spLocks noChangeArrowheads="1"/>
          </p:cNvSpPr>
          <p:nvPr/>
        </p:nvSpPr>
        <p:spPr bwMode="auto">
          <a:xfrm>
            <a:off x="2100263" y="1206500"/>
            <a:ext cx="2190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User Applications</a:t>
            </a:r>
          </a:p>
        </p:txBody>
      </p:sp>
      <p:sp>
        <p:nvSpPr>
          <p:cNvPr id="39958" name="TextovéPole 38"/>
          <p:cNvSpPr txBox="1">
            <a:spLocks noChangeArrowheads="1"/>
          </p:cNvSpPr>
          <p:nvPr/>
        </p:nvSpPr>
        <p:spPr bwMode="auto">
          <a:xfrm>
            <a:off x="660400" y="1295400"/>
            <a:ext cx="1066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User Mode</a:t>
            </a:r>
          </a:p>
          <a:p>
            <a:pPr algn="ctr"/>
            <a:r>
              <a:rPr lang="cs-CZ" sz="1100" b="1"/>
              <a:t>System</a:t>
            </a:r>
          </a:p>
          <a:p>
            <a:pPr algn="ctr"/>
            <a:r>
              <a:rPr lang="cs-CZ" sz="1100" b="1"/>
              <a:t>Processes</a:t>
            </a:r>
          </a:p>
        </p:txBody>
      </p:sp>
      <p:cxnSp>
        <p:nvCxnSpPr>
          <p:cNvPr id="39959" name="Přímá spojovací čára 42"/>
          <p:cNvCxnSpPr>
            <a:cxnSpLocks noChangeShapeType="1"/>
            <a:stCxn id="39942" idx="1"/>
            <a:endCxn id="39942" idx="3"/>
          </p:cNvCxnSpPr>
          <p:nvPr/>
        </p:nvCxnSpPr>
        <p:spPr bwMode="auto">
          <a:xfrm rot="10800000" flipH="1">
            <a:off x="1812925" y="2373313"/>
            <a:ext cx="226695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0" name="TextovéPole 43"/>
          <p:cNvSpPr txBox="1">
            <a:spLocks noChangeArrowheads="1"/>
          </p:cNvSpPr>
          <p:nvPr/>
        </p:nvSpPr>
        <p:spPr bwMode="auto">
          <a:xfrm>
            <a:off x="1816100" y="3625850"/>
            <a:ext cx="2000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Executive Services</a:t>
            </a:r>
          </a:p>
        </p:txBody>
      </p:sp>
      <p:sp>
        <p:nvSpPr>
          <p:cNvPr id="39961" name="Obdélník 46"/>
          <p:cNvSpPr>
            <a:spLocks noChangeArrowheads="1"/>
          </p:cNvSpPr>
          <p:nvPr/>
        </p:nvSpPr>
        <p:spPr bwMode="auto">
          <a:xfrm>
            <a:off x="615950" y="4178300"/>
            <a:ext cx="889000" cy="15113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2" name="Obdélník 52"/>
          <p:cNvSpPr>
            <a:spLocks noChangeArrowheads="1"/>
          </p:cNvSpPr>
          <p:nvPr/>
        </p:nvSpPr>
        <p:spPr bwMode="auto">
          <a:xfrm>
            <a:off x="15938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3" name="Obdélník 53"/>
          <p:cNvSpPr>
            <a:spLocks noChangeArrowheads="1"/>
          </p:cNvSpPr>
          <p:nvPr/>
        </p:nvSpPr>
        <p:spPr bwMode="auto">
          <a:xfrm>
            <a:off x="22161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4" name="Obdélník 54"/>
          <p:cNvSpPr>
            <a:spLocks noChangeArrowheads="1"/>
          </p:cNvSpPr>
          <p:nvPr/>
        </p:nvSpPr>
        <p:spPr bwMode="auto">
          <a:xfrm>
            <a:off x="28384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5" name="Obdélník 55"/>
          <p:cNvSpPr>
            <a:spLocks noChangeArrowheads="1"/>
          </p:cNvSpPr>
          <p:nvPr/>
        </p:nvSpPr>
        <p:spPr bwMode="auto">
          <a:xfrm>
            <a:off x="34607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6" name="Obdélník 56"/>
          <p:cNvSpPr>
            <a:spLocks noChangeArrowheads="1"/>
          </p:cNvSpPr>
          <p:nvPr/>
        </p:nvSpPr>
        <p:spPr bwMode="auto">
          <a:xfrm>
            <a:off x="4127500" y="4178300"/>
            <a:ext cx="88900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7" name="TextovéPole 58"/>
          <p:cNvSpPr txBox="1">
            <a:spLocks noChangeArrowheads="1"/>
          </p:cNvSpPr>
          <p:nvPr/>
        </p:nvSpPr>
        <p:spPr bwMode="auto">
          <a:xfrm>
            <a:off x="1504950" y="4413250"/>
            <a:ext cx="755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Runtime</a:t>
            </a:r>
          </a:p>
          <a:p>
            <a:pPr algn="ctr"/>
            <a:r>
              <a:rPr lang="cs-CZ" sz="900" i="1"/>
              <a:t>Library</a:t>
            </a:r>
          </a:p>
          <a:p>
            <a:pPr algn="ctr"/>
            <a:r>
              <a:rPr lang="cs-CZ" sz="900" i="1"/>
              <a:t>Functions</a:t>
            </a:r>
          </a:p>
        </p:txBody>
      </p:sp>
      <p:sp>
        <p:nvSpPr>
          <p:cNvPr id="39968" name="TextovéPole 59"/>
          <p:cNvSpPr txBox="1">
            <a:spLocks noChangeArrowheads="1"/>
          </p:cNvSpPr>
          <p:nvPr/>
        </p:nvSpPr>
        <p:spPr bwMode="auto">
          <a:xfrm>
            <a:off x="2171700" y="4343400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Process</a:t>
            </a:r>
          </a:p>
          <a:p>
            <a:pPr algn="ctr"/>
            <a:r>
              <a:rPr lang="cs-CZ" sz="900" i="1"/>
              <a:t>and</a:t>
            </a:r>
          </a:p>
          <a:p>
            <a:pPr algn="ctr"/>
            <a:r>
              <a:rPr lang="cs-CZ" sz="900" i="1"/>
              <a:t>Thread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69" name="TextovéPole 60"/>
          <p:cNvSpPr txBox="1">
            <a:spLocks noChangeArrowheads="1"/>
          </p:cNvSpPr>
          <p:nvPr/>
        </p:nvSpPr>
        <p:spPr bwMode="auto">
          <a:xfrm>
            <a:off x="2794000" y="4483100"/>
            <a:ext cx="66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Object Manager</a:t>
            </a:r>
          </a:p>
        </p:txBody>
      </p:sp>
      <p:sp>
        <p:nvSpPr>
          <p:cNvPr id="39970" name="TextovéPole 63"/>
          <p:cNvSpPr txBox="1">
            <a:spLocks noChangeArrowheads="1"/>
          </p:cNvSpPr>
          <p:nvPr/>
        </p:nvSpPr>
        <p:spPr bwMode="auto">
          <a:xfrm>
            <a:off x="3416300" y="4413250"/>
            <a:ext cx="66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Virtual</a:t>
            </a:r>
          </a:p>
          <a:p>
            <a:pPr algn="ctr"/>
            <a:r>
              <a:rPr lang="cs-CZ" sz="900" i="1"/>
              <a:t>Memory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71" name="Obdélník 44"/>
          <p:cNvSpPr>
            <a:spLocks noChangeArrowheads="1"/>
          </p:cNvSpPr>
          <p:nvPr/>
        </p:nvSpPr>
        <p:spPr bwMode="auto">
          <a:xfrm>
            <a:off x="619125" y="3871913"/>
            <a:ext cx="2160588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2" name="TextovéPole 64"/>
          <p:cNvSpPr txBox="1">
            <a:spLocks noChangeArrowheads="1"/>
          </p:cNvSpPr>
          <p:nvPr/>
        </p:nvSpPr>
        <p:spPr bwMode="auto">
          <a:xfrm>
            <a:off x="704850" y="3867150"/>
            <a:ext cx="2000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Kernel Mode System Processes</a:t>
            </a:r>
          </a:p>
        </p:txBody>
      </p:sp>
      <p:sp>
        <p:nvSpPr>
          <p:cNvPr id="39973" name="Obdélník 45"/>
          <p:cNvSpPr>
            <a:spLocks noChangeArrowheads="1"/>
          </p:cNvSpPr>
          <p:nvPr/>
        </p:nvSpPr>
        <p:spPr bwMode="auto">
          <a:xfrm>
            <a:off x="2849563" y="3871913"/>
            <a:ext cx="2159000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4" name="TextovéPole 65"/>
          <p:cNvSpPr txBox="1">
            <a:spLocks noChangeArrowheads="1"/>
          </p:cNvSpPr>
          <p:nvPr/>
        </p:nvSpPr>
        <p:spPr bwMode="auto">
          <a:xfrm>
            <a:off x="3371850" y="3867150"/>
            <a:ext cx="1111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System Services</a:t>
            </a:r>
          </a:p>
        </p:txBody>
      </p:sp>
      <p:sp>
        <p:nvSpPr>
          <p:cNvPr id="39975" name="Obdélník 50"/>
          <p:cNvSpPr>
            <a:spLocks noChangeArrowheads="1"/>
          </p:cNvSpPr>
          <p:nvPr/>
        </p:nvSpPr>
        <p:spPr bwMode="auto">
          <a:xfrm>
            <a:off x="1593850" y="52054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6" name="TextovéPole 66"/>
          <p:cNvSpPr txBox="1">
            <a:spLocks noChangeArrowheads="1"/>
          </p:cNvSpPr>
          <p:nvPr/>
        </p:nvSpPr>
        <p:spPr bwMode="auto">
          <a:xfrm>
            <a:off x="2262188" y="5200650"/>
            <a:ext cx="1111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Kernel</a:t>
            </a:r>
          </a:p>
        </p:txBody>
      </p:sp>
      <p:sp>
        <p:nvSpPr>
          <p:cNvPr id="39977" name="Obdélník 57"/>
          <p:cNvSpPr>
            <a:spLocks noChangeArrowheads="1"/>
          </p:cNvSpPr>
          <p:nvPr/>
        </p:nvSpPr>
        <p:spPr bwMode="auto">
          <a:xfrm>
            <a:off x="1593850" y="54721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8" name="TextovéPole 67"/>
          <p:cNvSpPr txBox="1">
            <a:spLocks noChangeArrowheads="1"/>
          </p:cNvSpPr>
          <p:nvPr/>
        </p:nvSpPr>
        <p:spPr bwMode="auto">
          <a:xfrm>
            <a:off x="1684338" y="5467350"/>
            <a:ext cx="22669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Hardware Abstraction Layer (HAL)</a:t>
            </a:r>
          </a:p>
        </p:txBody>
      </p:sp>
      <p:sp>
        <p:nvSpPr>
          <p:cNvPr id="39979" name="TextovéPole 68"/>
          <p:cNvSpPr txBox="1">
            <a:spLocks noChangeArrowheads="1"/>
          </p:cNvSpPr>
          <p:nvPr/>
        </p:nvSpPr>
        <p:spPr bwMode="auto">
          <a:xfrm>
            <a:off x="615950" y="4222750"/>
            <a:ext cx="889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I/O Manager</a:t>
            </a:r>
          </a:p>
        </p:txBody>
      </p:sp>
      <p:sp>
        <p:nvSpPr>
          <p:cNvPr id="39980" name="TextovéPole 69"/>
          <p:cNvSpPr txBox="1">
            <a:spLocks noChangeArrowheads="1"/>
          </p:cNvSpPr>
          <p:nvPr/>
        </p:nvSpPr>
        <p:spPr bwMode="auto">
          <a:xfrm>
            <a:off x="615950" y="4471988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Cache Manager</a:t>
            </a:r>
          </a:p>
        </p:txBody>
      </p:sp>
      <p:sp>
        <p:nvSpPr>
          <p:cNvPr id="39981" name="TextovéPole 70"/>
          <p:cNvSpPr txBox="1">
            <a:spLocks noChangeArrowheads="1"/>
          </p:cNvSpPr>
          <p:nvPr/>
        </p:nvSpPr>
        <p:spPr bwMode="auto">
          <a:xfrm>
            <a:off x="615950" y="485775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File System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82" name="TextovéPole 71"/>
          <p:cNvSpPr txBox="1">
            <a:spLocks noChangeArrowheads="1"/>
          </p:cNvSpPr>
          <p:nvPr/>
        </p:nvSpPr>
        <p:spPr bwMode="auto">
          <a:xfrm>
            <a:off x="571500" y="524510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Hardware Device Drivers</a:t>
            </a:r>
          </a:p>
        </p:txBody>
      </p:sp>
      <p:sp>
        <p:nvSpPr>
          <p:cNvPr id="39983" name="TextovéPole 72"/>
          <p:cNvSpPr txBox="1">
            <a:spLocks noChangeArrowheads="1"/>
          </p:cNvSpPr>
          <p:nvPr/>
        </p:nvSpPr>
        <p:spPr bwMode="auto">
          <a:xfrm>
            <a:off x="4127500" y="4164013"/>
            <a:ext cx="889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Win32K.SYS</a:t>
            </a:r>
          </a:p>
        </p:txBody>
      </p:sp>
      <p:sp>
        <p:nvSpPr>
          <p:cNvPr id="39984" name="TextovéPole 73"/>
          <p:cNvSpPr txBox="1">
            <a:spLocks noChangeArrowheads="1"/>
          </p:cNvSpPr>
          <p:nvPr/>
        </p:nvSpPr>
        <p:spPr bwMode="auto">
          <a:xfrm>
            <a:off x="4127500" y="4352925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Windows Manager</a:t>
            </a:r>
          </a:p>
        </p:txBody>
      </p:sp>
      <p:sp>
        <p:nvSpPr>
          <p:cNvPr id="39985" name="TextovéPole 74"/>
          <p:cNvSpPr txBox="1">
            <a:spLocks noChangeArrowheads="1"/>
          </p:cNvSpPr>
          <p:nvPr/>
        </p:nvSpPr>
        <p:spPr bwMode="auto">
          <a:xfrm>
            <a:off x="4216400" y="4686300"/>
            <a:ext cx="755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Graphical Digital Interface</a:t>
            </a:r>
          </a:p>
        </p:txBody>
      </p:sp>
      <p:sp>
        <p:nvSpPr>
          <p:cNvPr id="39986" name="Obdélník 83"/>
          <p:cNvSpPr>
            <a:spLocks noChangeArrowheads="1"/>
          </p:cNvSpPr>
          <p:nvPr/>
        </p:nvSpPr>
        <p:spPr bwMode="auto">
          <a:xfrm>
            <a:off x="4127500" y="5200650"/>
            <a:ext cx="889000" cy="4889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87" name="TextovéPole 84"/>
          <p:cNvSpPr txBox="1">
            <a:spLocks noChangeArrowheads="1"/>
          </p:cNvSpPr>
          <p:nvPr/>
        </p:nvSpPr>
        <p:spPr bwMode="auto">
          <a:xfrm>
            <a:off x="4083050" y="5260975"/>
            <a:ext cx="97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Graphics Device Drivers</a:t>
            </a:r>
          </a:p>
        </p:txBody>
      </p:sp>
      <p:cxnSp>
        <p:nvCxnSpPr>
          <p:cNvPr id="39988" name="Přímá spojovací čára 87"/>
          <p:cNvCxnSpPr>
            <a:cxnSpLocks noChangeShapeType="1"/>
          </p:cNvCxnSpPr>
          <p:nvPr/>
        </p:nvCxnSpPr>
        <p:spPr bwMode="auto">
          <a:xfrm>
            <a:off x="615950" y="44894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89" name="Přímá spojovací čára 88"/>
          <p:cNvCxnSpPr>
            <a:cxnSpLocks noChangeShapeType="1"/>
          </p:cNvCxnSpPr>
          <p:nvPr/>
        </p:nvCxnSpPr>
        <p:spPr bwMode="auto">
          <a:xfrm>
            <a:off x="615950" y="48450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90" name="Přímá spojovací čára 89"/>
          <p:cNvCxnSpPr>
            <a:cxnSpLocks noChangeShapeType="1"/>
          </p:cNvCxnSpPr>
          <p:nvPr/>
        </p:nvCxnSpPr>
        <p:spPr bwMode="auto">
          <a:xfrm>
            <a:off x="615950" y="524510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91" name="Přímá spojovací čára 90"/>
          <p:cNvCxnSpPr>
            <a:cxnSpLocks noChangeShapeType="1"/>
          </p:cNvCxnSpPr>
          <p:nvPr/>
        </p:nvCxnSpPr>
        <p:spPr bwMode="auto">
          <a:xfrm>
            <a:off x="4127500" y="4711700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92" name="Přímá spojovací šipka 93"/>
          <p:cNvCxnSpPr>
            <a:cxnSpLocks noChangeShapeType="1"/>
          </p:cNvCxnSpPr>
          <p:nvPr/>
        </p:nvCxnSpPr>
        <p:spPr bwMode="auto">
          <a:xfrm rot="5400000">
            <a:off x="88265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3" name="Přímá spojovací šipka 95"/>
          <p:cNvCxnSpPr>
            <a:cxnSpLocks noChangeShapeType="1"/>
          </p:cNvCxnSpPr>
          <p:nvPr/>
        </p:nvCxnSpPr>
        <p:spPr bwMode="auto">
          <a:xfrm rot="5400000">
            <a:off x="2640013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4" name="Přímá spojovací šipka 96"/>
          <p:cNvCxnSpPr>
            <a:cxnSpLocks noChangeShapeType="1"/>
          </p:cNvCxnSpPr>
          <p:nvPr/>
        </p:nvCxnSpPr>
        <p:spPr bwMode="auto">
          <a:xfrm rot="5400000">
            <a:off x="439420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5" name="Přímá spojovací šipka 97"/>
          <p:cNvCxnSpPr>
            <a:cxnSpLocks noChangeShapeType="1"/>
          </p:cNvCxnSpPr>
          <p:nvPr/>
        </p:nvCxnSpPr>
        <p:spPr bwMode="auto">
          <a:xfrm rot="5400000">
            <a:off x="861219" y="3296444"/>
            <a:ext cx="6667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6" name="Přímá spojovací šipka 98"/>
          <p:cNvCxnSpPr>
            <a:cxnSpLocks noChangeShapeType="1"/>
            <a:endCxn id="39960" idx="0"/>
          </p:cNvCxnSpPr>
          <p:nvPr/>
        </p:nvCxnSpPr>
        <p:spPr bwMode="auto">
          <a:xfrm rot="5400000">
            <a:off x="2607470" y="3415506"/>
            <a:ext cx="417512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7" name="Přímá spojovací šipka 103"/>
          <p:cNvCxnSpPr>
            <a:cxnSpLocks noChangeShapeType="1"/>
          </p:cNvCxnSpPr>
          <p:nvPr/>
        </p:nvCxnSpPr>
        <p:spPr bwMode="auto">
          <a:xfrm rot="5400000">
            <a:off x="2672557" y="2869406"/>
            <a:ext cx="242888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8" name="Přímá spojovací šipka 104"/>
          <p:cNvCxnSpPr>
            <a:cxnSpLocks noChangeShapeType="1"/>
          </p:cNvCxnSpPr>
          <p:nvPr/>
        </p:nvCxnSpPr>
        <p:spPr bwMode="auto">
          <a:xfrm rot="5400000">
            <a:off x="3851275" y="1838325"/>
            <a:ext cx="2873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9" name="Přímá spojovací šipka 105"/>
          <p:cNvCxnSpPr>
            <a:cxnSpLocks noChangeShapeType="1"/>
          </p:cNvCxnSpPr>
          <p:nvPr/>
        </p:nvCxnSpPr>
        <p:spPr bwMode="auto">
          <a:xfrm rot="5400000">
            <a:off x="3794919" y="2339181"/>
            <a:ext cx="12890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000" name="Přímá spojovací čára 108"/>
          <p:cNvCxnSpPr>
            <a:cxnSpLocks noChangeShapeType="1"/>
          </p:cNvCxnSpPr>
          <p:nvPr/>
        </p:nvCxnSpPr>
        <p:spPr bwMode="auto">
          <a:xfrm>
            <a:off x="4127500" y="4371975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001" name="TextovéPole 71"/>
          <p:cNvSpPr txBox="1">
            <a:spLocks noChangeArrowheads="1"/>
          </p:cNvSpPr>
          <p:nvPr/>
        </p:nvSpPr>
        <p:spPr bwMode="auto">
          <a:xfrm rot="-5400000">
            <a:off x="-288131" y="2112169"/>
            <a:ext cx="1100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User Mode</a:t>
            </a:r>
          </a:p>
        </p:txBody>
      </p:sp>
      <p:sp>
        <p:nvSpPr>
          <p:cNvPr id="40002" name="TextovéPole 72"/>
          <p:cNvSpPr txBox="1">
            <a:spLocks noChangeArrowheads="1"/>
          </p:cNvSpPr>
          <p:nvPr/>
        </p:nvSpPr>
        <p:spPr bwMode="auto">
          <a:xfrm rot="-5400000">
            <a:off x="-367506" y="4645819"/>
            <a:ext cx="1258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Kernel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100" smtClean="0"/>
              <a:t>Registry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ah,01h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cx,2000h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/>
              <a:t>Zásobník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push ax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/>
              <a:t>Blok (struktura, tabulka) v paměti </a:t>
            </a:r>
            <a:r>
              <a:rPr lang="en-US" sz="2100" smtClean="0"/>
              <a:t>&amp;</a:t>
            </a:r>
            <a:r>
              <a:rPr lang="cs-CZ" sz="2100" smtClean="0"/>
              <a:t> pointer</a:t>
            </a:r>
            <a:endParaRPr lang="en-US" sz="21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[tabulka1],ax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bx,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tabulka1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int 10h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ZPŮSOB PŘEDÁNÍ PARAMETRŮ</a:t>
            </a:r>
            <a:endParaRPr lang="cs-CZ" dirty="0"/>
          </a:p>
        </p:txBody>
      </p:sp>
      <p:sp>
        <p:nvSpPr>
          <p:cNvPr id="31748" name="Zástupný symbol pro zápatí 3"/>
          <p:cNvSpPr txBox="1">
            <a:spLocks noGrp="1"/>
          </p:cNvSpPr>
          <p:nvPr/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200" b="1">
                <a:solidFill>
                  <a:schemeClr val="bg1"/>
                </a:solidFill>
                <a:cs typeface="+mn-cs"/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Přerušení 0x2E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Příklad ReadFile z ntdll.dll: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Ntdll!ZwReadFile</a:t>
            </a:r>
            <a:br>
              <a:rPr lang="cs-CZ" sz="1600" smtClean="0"/>
            </a:br>
            <a:r>
              <a:rPr lang="cs-CZ" sz="1600" smtClean="0"/>
              <a:t>77f8c552 mov eax, 0xa1 </a:t>
            </a:r>
            <a:r>
              <a:rPr lang="en-US" sz="1600" smtClean="0"/>
              <a:t>; the service number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600" smtClean="0"/>
              <a:t>77f8c557 lea edx, [esp+4]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77f8c55b int 2e</a:t>
            </a:r>
            <a:br>
              <a:rPr lang="cs-CZ" sz="1600" smtClean="0">
                <a:solidFill>
                  <a:srgbClr val="D60093"/>
                </a:solidFill>
              </a:rPr>
            </a:br>
            <a:r>
              <a:rPr lang="cs-CZ" sz="1600" smtClean="0"/>
              <a:t>77f8c55d ret 0x24</a:t>
            </a:r>
            <a:endParaRPr lang="en-US" sz="1600" smtClean="0"/>
          </a:p>
          <a:p>
            <a:pPr marL="395288" eaLnBrk="1" hangingPunct="1">
              <a:lnSpc>
                <a:spcPct val="90000"/>
              </a:lnSpc>
            </a:pPr>
            <a:r>
              <a:rPr lang="en-US" sz="2200" smtClean="0"/>
              <a:t>P</a:t>
            </a:r>
            <a:r>
              <a:rPr lang="cs-CZ" sz="2200" smtClean="0"/>
              <a:t>ří</a:t>
            </a:r>
            <a:r>
              <a:rPr lang="en-US" sz="2200" smtClean="0"/>
              <a:t>klad</a:t>
            </a:r>
            <a:r>
              <a:rPr lang="cs-CZ" sz="2200" smtClean="0"/>
              <a:t> používající SYSENTER:</a:t>
            </a:r>
            <a:r>
              <a:rPr lang="en-US" sz="2200" smtClean="0"/>
              <a:t> </a:t>
            </a:r>
            <a:endParaRPr lang="cs-CZ" sz="2200" smtClean="0"/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mov aex, 112h</a:t>
            </a:r>
            <a:br>
              <a:rPr lang="cs-CZ" sz="1600" smtClean="0"/>
            </a:br>
            <a:r>
              <a:rPr lang="cs-CZ" sz="1600" smtClean="0"/>
              <a:t>mov edx, 7FFE0300h</a:t>
            </a:r>
            <a:br>
              <a:rPr lang="cs-CZ" sz="1600" smtClean="0"/>
            </a:br>
            <a:r>
              <a:rPr lang="cs-CZ" sz="1600" smtClean="0"/>
              <a:t>call dword prt ds:[edx]</a:t>
            </a:r>
            <a:br>
              <a:rPr lang="cs-CZ" sz="1600" smtClean="0"/>
            </a:br>
            <a:r>
              <a:rPr lang="cs-CZ" sz="1600" smtClean="0"/>
              <a:t>retn 24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i="1" smtClean="0"/>
              <a:t>Přičemž voláme funkci s kódem:</a:t>
            </a:r>
            <a:br>
              <a:rPr lang="cs-CZ" sz="1600" i="1" smtClean="0"/>
            </a:br>
            <a:r>
              <a:rPr lang="cs-CZ" sz="1600" smtClean="0"/>
              <a:t>mov edx, esp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sysenter</a:t>
            </a:r>
          </a:p>
          <a:p>
            <a:pPr marL="395288" eaLnBrk="1" hangingPunct="1">
              <a:lnSpc>
                <a:spcPct val="90000"/>
              </a:lnSpc>
            </a:pPr>
            <a:endParaRPr lang="cs-CZ" sz="1700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„</a:t>
            </a:r>
            <a:r>
              <a:rPr lang="en-US" sz="2200" smtClean="0"/>
              <a:t>The SYSENTER instruction is part of the "Fast System Call" facility introduced on the Pentium® II processor. The SYSENTER instruction is optimized to provide the maximum performance for transitions to protection ring 0 (CPL = 0). The SYSENTER instruction sets the following registers according to values specified by the operating system in certain model-specific registers.</a:t>
            </a:r>
            <a:endParaRPr lang="cs-CZ" sz="22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CS register set to the value of (SYSENTER_CS_MSR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EIP register set to the value of (SYSENTER_EIP_MSR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SS register set to the sum of (8 plus the value in SYSENTER_CS_MSR)</a:t>
            </a:r>
            <a:endParaRPr lang="cs-CZ" sz="18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ESP register set to the value of (SYSENTER_ESP_MSR)</a:t>
            </a:r>
            <a:r>
              <a:rPr lang="cs-CZ" sz="1800" smtClean="0"/>
              <a:t>“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SYSENTER/SYSEXIT pro procesory Intel (od Pentia II)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SYSCALL/SYSRET pro procesory AMD (od K7)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SYSENTER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Skupina 16"/>
          <p:cNvGrpSpPr>
            <a:grpSpLocks/>
          </p:cNvGrpSpPr>
          <p:nvPr/>
        </p:nvGrpSpPr>
        <p:grpSpPr bwMode="auto">
          <a:xfrm>
            <a:off x="198438" y="1376363"/>
            <a:ext cx="8715375" cy="4767262"/>
            <a:chOff x="214282" y="1357298"/>
            <a:chExt cx="8572560" cy="4714908"/>
          </a:xfrm>
        </p:grpSpPr>
        <p:sp>
          <p:nvSpPr>
            <p:cNvPr id="15396" name="Obdélník 5"/>
            <p:cNvSpPr>
              <a:spLocks noChangeArrowheads="1"/>
            </p:cNvSpPr>
            <p:nvPr/>
          </p:nvSpPr>
          <p:spPr bwMode="auto">
            <a:xfrm>
              <a:off x="214282" y="1357298"/>
              <a:ext cx="8572560" cy="4714908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7" name="TextovéPole 10"/>
            <p:cNvSpPr txBox="1">
              <a:spLocks noChangeArrowheads="1"/>
            </p:cNvSpPr>
            <p:nvPr/>
          </p:nvSpPr>
          <p:spPr bwMode="auto">
            <a:xfrm>
              <a:off x="2791302" y="1391044"/>
              <a:ext cx="3414748" cy="27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user and other system programs</a:t>
              </a:r>
            </a:p>
          </p:txBody>
        </p:sp>
        <p:sp>
          <p:nvSpPr>
            <p:cNvPr id="15398" name="TextovéPole 11"/>
            <p:cNvSpPr txBox="1">
              <a:spLocks noChangeArrowheads="1"/>
            </p:cNvSpPr>
            <p:nvPr/>
          </p:nvSpPr>
          <p:spPr bwMode="auto">
            <a:xfrm>
              <a:off x="3649342" y="5767772"/>
              <a:ext cx="1698668" cy="27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hardware</a:t>
              </a:r>
            </a:p>
          </p:txBody>
        </p:sp>
      </p:grpSp>
      <p:sp>
        <p:nvSpPr>
          <p:cNvPr id="15362" name="Obdélník 5"/>
          <p:cNvSpPr>
            <a:spLocks noChangeArrowheads="1"/>
          </p:cNvSpPr>
          <p:nvPr/>
        </p:nvSpPr>
        <p:spPr bwMode="auto">
          <a:xfrm>
            <a:off x="198438" y="1689100"/>
            <a:ext cx="8715375" cy="40894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OS</a:t>
            </a:r>
            <a:endParaRPr lang="cs-CZ" dirty="0"/>
          </a:p>
        </p:txBody>
      </p:sp>
      <p:sp>
        <p:nvSpPr>
          <p:cNvPr id="1024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3371850" y="5480050"/>
            <a:ext cx="2363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 err="1">
                <a:cs typeface="+mn-cs"/>
              </a:rPr>
              <a:t>operating</a:t>
            </a:r>
            <a:r>
              <a:rPr lang="cs-CZ" sz="1200" b="1" dirty="0">
                <a:cs typeface="+mn-cs"/>
              </a:rPr>
              <a:t> </a:t>
            </a:r>
            <a:r>
              <a:rPr lang="cs-CZ" sz="1200" b="1" dirty="0" err="1">
                <a:cs typeface="+mn-cs"/>
              </a:rPr>
              <a:t>system</a:t>
            </a:r>
            <a:endParaRPr lang="cs-CZ" sz="1200" b="1" dirty="0">
              <a:cs typeface="+mn-cs"/>
            </a:endParaRPr>
          </a:p>
        </p:txBody>
      </p:sp>
      <p:sp>
        <p:nvSpPr>
          <p:cNvPr id="15366" name="Obdélník 7"/>
          <p:cNvSpPr>
            <a:spLocks noChangeArrowheads="1"/>
          </p:cNvSpPr>
          <p:nvPr/>
        </p:nvSpPr>
        <p:spPr bwMode="auto">
          <a:xfrm>
            <a:off x="2389188" y="1806575"/>
            <a:ext cx="4348162" cy="95091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15367" name="Skupina 18"/>
          <p:cNvGrpSpPr>
            <a:grpSpLocks/>
          </p:cNvGrpSpPr>
          <p:nvPr/>
        </p:nvGrpSpPr>
        <p:grpSpPr bwMode="auto">
          <a:xfrm>
            <a:off x="306388" y="3379788"/>
            <a:ext cx="8499475" cy="2073275"/>
            <a:chOff x="321439" y="3643314"/>
            <a:chExt cx="8358246" cy="1714512"/>
          </a:xfrm>
        </p:grpSpPr>
        <p:sp>
          <p:nvSpPr>
            <p:cNvPr id="15394" name="Obdélník 9"/>
            <p:cNvSpPr>
              <a:spLocks noChangeArrowheads="1"/>
            </p:cNvSpPr>
            <p:nvPr/>
          </p:nvSpPr>
          <p:spPr bwMode="auto">
            <a:xfrm>
              <a:off x="321439" y="3643314"/>
              <a:ext cx="8358246" cy="1714512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5" name="TextovéPole 13"/>
            <p:cNvSpPr txBox="1">
              <a:spLocks noChangeArrowheads="1"/>
            </p:cNvSpPr>
            <p:nvPr/>
          </p:nvSpPr>
          <p:spPr bwMode="auto">
            <a:xfrm>
              <a:off x="3970029" y="5069965"/>
              <a:ext cx="1057295" cy="22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services</a:t>
              </a:r>
            </a:p>
          </p:txBody>
        </p:sp>
      </p:grpSp>
      <p:grpSp>
        <p:nvGrpSpPr>
          <p:cNvPr id="15368" name="Skupina 19"/>
          <p:cNvGrpSpPr>
            <a:grpSpLocks/>
          </p:cNvGrpSpPr>
          <p:nvPr/>
        </p:nvGrpSpPr>
        <p:grpSpPr bwMode="auto">
          <a:xfrm>
            <a:off x="198438" y="2895600"/>
            <a:ext cx="8718550" cy="346075"/>
            <a:chOff x="219075" y="3143248"/>
            <a:chExt cx="8565356" cy="357190"/>
          </a:xfrm>
        </p:grpSpPr>
        <p:sp>
          <p:nvSpPr>
            <p:cNvPr id="15392" name="Obdélník 8"/>
            <p:cNvSpPr>
              <a:spLocks noChangeArrowheads="1"/>
            </p:cNvSpPr>
            <p:nvPr/>
          </p:nvSpPr>
          <p:spPr bwMode="auto">
            <a:xfrm>
              <a:off x="219075" y="3143248"/>
              <a:ext cx="8565356" cy="35719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3" name="TextovéPole 14"/>
            <p:cNvSpPr txBox="1">
              <a:spLocks noChangeArrowheads="1"/>
            </p:cNvSpPr>
            <p:nvPr/>
          </p:nvSpPr>
          <p:spPr bwMode="auto">
            <a:xfrm>
              <a:off x="3778734" y="3190511"/>
              <a:ext cx="1450203" cy="28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system calls</a:t>
              </a:r>
            </a:p>
          </p:txBody>
        </p:sp>
      </p:grpSp>
      <p:sp>
        <p:nvSpPr>
          <p:cNvPr id="15369" name="Obdélník 23"/>
          <p:cNvSpPr>
            <a:spLocks noChangeArrowheads="1"/>
          </p:cNvSpPr>
          <p:nvPr/>
        </p:nvSpPr>
        <p:spPr bwMode="auto">
          <a:xfrm>
            <a:off x="5302250" y="1798638"/>
            <a:ext cx="1433513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0" name="Obdélník 24"/>
          <p:cNvSpPr>
            <a:spLocks noChangeArrowheads="1"/>
          </p:cNvSpPr>
          <p:nvPr/>
        </p:nvSpPr>
        <p:spPr bwMode="auto">
          <a:xfrm>
            <a:off x="2392363" y="1798638"/>
            <a:ext cx="144462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1" name="Obdélník 25"/>
          <p:cNvSpPr>
            <a:spLocks noChangeArrowheads="1"/>
          </p:cNvSpPr>
          <p:nvPr/>
        </p:nvSpPr>
        <p:spPr bwMode="auto">
          <a:xfrm>
            <a:off x="3835400" y="1798638"/>
            <a:ext cx="146367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2" name="TextovéPole 26"/>
          <p:cNvSpPr txBox="1">
            <a:spLocks noChangeArrowheads="1"/>
          </p:cNvSpPr>
          <p:nvPr/>
        </p:nvSpPr>
        <p:spPr bwMode="auto">
          <a:xfrm>
            <a:off x="2371725" y="1843088"/>
            <a:ext cx="1452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GUI</a:t>
            </a:r>
          </a:p>
        </p:txBody>
      </p:sp>
      <p:sp>
        <p:nvSpPr>
          <p:cNvPr id="15373" name="TextovéPole 27"/>
          <p:cNvSpPr txBox="1">
            <a:spLocks noChangeArrowheads="1"/>
          </p:cNvSpPr>
          <p:nvPr/>
        </p:nvSpPr>
        <p:spPr bwMode="auto">
          <a:xfrm>
            <a:off x="3830638" y="1843088"/>
            <a:ext cx="1450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batch</a:t>
            </a:r>
          </a:p>
        </p:txBody>
      </p:sp>
      <p:sp>
        <p:nvSpPr>
          <p:cNvPr id="15374" name="TextovéPole 28"/>
          <p:cNvSpPr txBox="1">
            <a:spLocks noChangeArrowheads="1"/>
          </p:cNvSpPr>
          <p:nvPr/>
        </p:nvSpPr>
        <p:spPr bwMode="auto">
          <a:xfrm>
            <a:off x="5295900" y="1843088"/>
            <a:ext cx="14382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command line</a:t>
            </a:r>
          </a:p>
        </p:txBody>
      </p:sp>
      <p:sp>
        <p:nvSpPr>
          <p:cNvPr id="15375" name="TextovéPole 29"/>
          <p:cNvSpPr txBox="1">
            <a:spLocks noChangeArrowheads="1"/>
          </p:cNvSpPr>
          <p:nvPr/>
        </p:nvSpPr>
        <p:spPr bwMode="auto">
          <a:xfrm>
            <a:off x="3563938" y="234315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user interfaces</a:t>
            </a:r>
          </a:p>
        </p:txBody>
      </p:sp>
      <p:sp>
        <p:nvSpPr>
          <p:cNvPr id="15376" name="Obdélník 30"/>
          <p:cNvSpPr>
            <a:spLocks noChangeArrowheads="1"/>
          </p:cNvSpPr>
          <p:nvPr/>
        </p:nvSpPr>
        <p:spPr bwMode="auto">
          <a:xfrm>
            <a:off x="488950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7" name="Obdélník 31"/>
          <p:cNvSpPr>
            <a:spLocks noChangeArrowheads="1"/>
          </p:cNvSpPr>
          <p:nvPr/>
        </p:nvSpPr>
        <p:spPr bwMode="auto">
          <a:xfrm>
            <a:off x="18684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8" name="Obdélník 32"/>
          <p:cNvSpPr>
            <a:spLocks noChangeArrowheads="1"/>
          </p:cNvSpPr>
          <p:nvPr/>
        </p:nvSpPr>
        <p:spPr bwMode="auto">
          <a:xfrm>
            <a:off x="3249613" y="3517900"/>
            <a:ext cx="1233487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9" name="Obdélník 33"/>
          <p:cNvSpPr>
            <a:spLocks noChangeArrowheads="1"/>
          </p:cNvSpPr>
          <p:nvPr/>
        </p:nvSpPr>
        <p:spPr bwMode="auto">
          <a:xfrm>
            <a:off x="4629150" y="3517900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0" name="Obdélník 34"/>
          <p:cNvSpPr>
            <a:spLocks noChangeArrowheads="1"/>
          </p:cNvSpPr>
          <p:nvPr/>
        </p:nvSpPr>
        <p:spPr bwMode="auto">
          <a:xfrm>
            <a:off x="60086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1" name="Obdélník 35"/>
          <p:cNvSpPr>
            <a:spLocks noChangeArrowheads="1"/>
          </p:cNvSpPr>
          <p:nvPr/>
        </p:nvSpPr>
        <p:spPr bwMode="auto">
          <a:xfrm>
            <a:off x="7388225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2" name="Obdélník 36"/>
          <p:cNvSpPr>
            <a:spLocks noChangeArrowheads="1"/>
          </p:cNvSpPr>
          <p:nvPr/>
        </p:nvSpPr>
        <p:spPr bwMode="auto">
          <a:xfrm>
            <a:off x="1216025" y="4346575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3" name="Obdélník 37"/>
          <p:cNvSpPr>
            <a:spLocks noChangeArrowheads="1"/>
          </p:cNvSpPr>
          <p:nvPr/>
        </p:nvSpPr>
        <p:spPr bwMode="auto">
          <a:xfrm>
            <a:off x="6737350" y="4332288"/>
            <a:ext cx="1233488" cy="6207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4" name="TextovéPole 38"/>
          <p:cNvSpPr txBox="1">
            <a:spLocks noChangeArrowheads="1"/>
          </p:cNvSpPr>
          <p:nvPr/>
        </p:nvSpPr>
        <p:spPr bwMode="auto">
          <a:xfrm>
            <a:off x="561975" y="3614738"/>
            <a:ext cx="1089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program</a:t>
            </a:r>
          </a:p>
          <a:p>
            <a:pPr algn="ctr"/>
            <a:r>
              <a:rPr lang="cs-CZ" sz="1200" b="1"/>
              <a:t>execution</a:t>
            </a:r>
          </a:p>
        </p:txBody>
      </p:sp>
      <p:sp>
        <p:nvSpPr>
          <p:cNvPr id="15385" name="TextovéPole 39"/>
          <p:cNvSpPr txBox="1">
            <a:spLocks noChangeArrowheads="1"/>
          </p:cNvSpPr>
          <p:nvPr/>
        </p:nvSpPr>
        <p:spPr bwMode="auto">
          <a:xfrm>
            <a:off x="1917700" y="3614738"/>
            <a:ext cx="1138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I/O</a:t>
            </a:r>
          </a:p>
          <a:p>
            <a:pPr algn="ctr"/>
            <a:r>
              <a:rPr lang="cs-CZ" sz="1200" b="1"/>
              <a:t>operations</a:t>
            </a:r>
          </a:p>
        </p:txBody>
      </p:sp>
      <p:sp>
        <p:nvSpPr>
          <p:cNvPr id="15386" name="TextovéPole 40"/>
          <p:cNvSpPr txBox="1">
            <a:spLocks noChangeArrowheads="1"/>
          </p:cNvSpPr>
          <p:nvPr/>
        </p:nvSpPr>
        <p:spPr bwMode="auto">
          <a:xfrm>
            <a:off x="4572000" y="3714750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communication</a:t>
            </a:r>
          </a:p>
        </p:txBody>
      </p:sp>
      <p:sp>
        <p:nvSpPr>
          <p:cNvPr id="15387" name="TextovéPole 41"/>
          <p:cNvSpPr txBox="1">
            <a:spLocks noChangeArrowheads="1"/>
          </p:cNvSpPr>
          <p:nvPr/>
        </p:nvSpPr>
        <p:spPr bwMode="auto">
          <a:xfrm>
            <a:off x="3297238" y="3706813"/>
            <a:ext cx="1138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file systems</a:t>
            </a:r>
          </a:p>
        </p:txBody>
      </p:sp>
      <p:sp>
        <p:nvSpPr>
          <p:cNvPr id="15388" name="TextovéPole 42"/>
          <p:cNvSpPr txBox="1">
            <a:spLocks noChangeArrowheads="1"/>
          </p:cNvSpPr>
          <p:nvPr/>
        </p:nvSpPr>
        <p:spPr bwMode="auto">
          <a:xfrm>
            <a:off x="6056313" y="3614738"/>
            <a:ext cx="1138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resource</a:t>
            </a:r>
          </a:p>
          <a:p>
            <a:pPr algn="ctr"/>
            <a:r>
              <a:rPr lang="cs-CZ" sz="1200" b="1"/>
              <a:t>allocation</a:t>
            </a:r>
          </a:p>
        </p:txBody>
      </p:sp>
      <p:sp>
        <p:nvSpPr>
          <p:cNvPr id="15389" name="TextovéPole 43"/>
          <p:cNvSpPr txBox="1">
            <a:spLocks noChangeArrowheads="1"/>
          </p:cNvSpPr>
          <p:nvPr/>
        </p:nvSpPr>
        <p:spPr bwMode="auto">
          <a:xfrm>
            <a:off x="7415213" y="3706813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accounting</a:t>
            </a:r>
          </a:p>
        </p:txBody>
      </p:sp>
      <p:sp>
        <p:nvSpPr>
          <p:cNvPr id="15390" name="TextovéPole 44"/>
          <p:cNvSpPr txBox="1">
            <a:spLocks noChangeArrowheads="1"/>
          </p:cNvSpPr>
          <p:nvPr/>
        </p:nvSpPr>
        <p:spPr bwMode="auto">
          <a:xfrm>
            <a:off x="6762750" y="4338638"/>
            <a:ext cx="118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protection</a:t>
            </a:r>
          </a:p>
          <a:p>
            <a:pPr algn="ctr"/>
            <a:r>
              <a:rPr lang="cs-CZ" sz="1200" b="1"/>
              <a:t>and</a:t>
            </a:r>
          </a:p>
          <a:p>
            <a:pPr algn="ctr"/>
            <a:r>
              <a:rPr lang="cs-CZ" sz="1200" b="1"/>
              <a:t>security</a:t>
            </a:r>
          </a:p>
        </p:txBody>
      </p:sp>
      <p:sp>
        <p:nvSpPr>
          <p:cNvPr id="15391" name="TextovéPole 45"/>
          <p:cNvSpPr txBox="1">
            <a:spLocks noChangeArrowheads="1"/>
          </p:cNvSpPr>
          <p:nvPr/>
        </p:nvSpPr>
        <p:spPr bwMode="auto">
          <a:xfrm>
            <a:off x="1287463" y="4430713"/>
            <a:ext cx="109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error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789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214438"/>
            <a:ext cx="855027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DOS </a:t>
            </a:r>
            <a:r>
              <a:rPr lang="cs-CZ" sz="1700" dirty="0" err="1" smtClean="0"/>
              <a:t>interrupts</a:t>
            </a:r>
            <a:endParaRPr lang="cs-CZ" sz="17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20H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a program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 DOS </a:t>
            </a:r>
            <a:r>
              <a:rPr lang="cs-CZ" sz="1400" dirty="0" err="1" smtClean="0"/>
              <a:t>Services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25H/26H </a:t>
            </a:r>
            <a:r>
              <a:rPr lang="cs-CZ" sz="1400" dirty="0" err="1" smtClean="0"/>
              <a:t>Absolute</a:t>
            </a:r>
            <a:r>
              <a:rPr lang="cs-CZ" sz="1400" dirty="0" smtClean="0"/>
              <a:t> Disk </a:t>
            </a:r>
            <a:r>
              <a:rPr lang="cs-CZ" sz="1400" dirty="0" err="1" smtClean="0"/>
              <a:t>Read</a:t>
            </a:r>
            <a:r>
              <a:rPr lang="cs-CZ" sz="1400" dirty="0" smtClean="0"/>
              <a:t>/</a:t>
            </a:r>
            <a:r>
              <a:rPr lang="cs-CZ" sz="1400" dirty="0" err="1" smtClean="0"/>
              <a:t>Write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27H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but</a:t>
            </a:r>
            <a:r>
              <a:rPr lang="cs-CZ" sz="1400" dirty="0" smtClean="0"/>
              <a:t> </a:t>
            </a:r>
            <a:r>
              <a:rPr lang="cs-CZ" sz="1400" dirty="0" err="1" smtClean="0"/>
              <a:t>Stay</a:t>
            </a:r>
            <a:r>
              <a:rPr lang="cs-CZ" sz="1400" dirty="0" smtClean="0"/>
              <a:t> Resident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28H DOS Safe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/ DOS </a:t>
            </a:r>
            <a:r>
              <a:rPr lang="cs-CZ" sz="1400" dirty="0" err="1" smtClean="0"/>
              <a:t>Timeslice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2eH </a:t>
            </a:r>
            <a:r>
              <a:rPr lang="cs-CZ" sz="1400" dirty="0" err="1" smtClean="0"/>
              <a:t>Perform</a:t>
            </a:r>
            <a:r>
              <a:rPr lang="cs-CZ" sz="1400" dirty="0" smtClean="0"/>
              <a:t> DOS </a:t>
            </a:r>
            <a:r>
              <a:rPr lang="cs-CZ" sz="1400" dirty="0" err="1" smtClean="0"/>
              <a:t>Command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2fH  Multiplex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(</a:t>
            </a:r>
            <a:r>
              <a:rPr lang="cs-CZ" sz="1400" dirty="0" err="1" smtClean="0"/>
              <a:t>print</a:t>
            </a:r>
            <a:r>
              <a:rPr lang="cs-CZ" sz="1400" dirty="0" smtClean="0"/>
              <a:t> </a:t>
            </a:r>
            <a:r>
              <a:rPr lang="cs-CZ" sz="1400" dirty="0" err="1" smtClean="0"/>
              <a:t>spooler</a:t>
            </a:r>
            <a:r>
              <a:rPr lang="cs-CZ" sz="1400" dirty="0" smtClean="0"/>
              <a:t>, TSR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33H Mouse Support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67H </a:t>
            </a:r>
            <a:r>
              <a:rPr lang="cs-CZ" sz="1400" dirty="0" err="1" smtClean="0"/>
              <a:t>Expanded</a:t>
            </a:r>
            <a:r>
              <a:rPr lang="cs-CZ" sz="1400" dirty="0" smtClean="0"/>
              <a:t> </a:t>
            </a:r>
            <a:r>
              <a:rPr lang="cs-CZ" sz="1400" dirty="0" err="1" smtClean="0"/>
              <a:t>Memory</a:t>
            </a:r>
            <a:r>
              <a:rPr lang="cs-CZ" sz="1400" dirty="0" smtClean="0"/>
              <a:t> </a:t>
            </a:r>
            <a:r>
              <a:rPr lang="cs-CZ" sz="1400" dirty="0" err="1" smtClean="0"/>
              <a:t>Manager</a:t>
            </a:r>
            <a:r>
              <a:rPr lang="cs-CZ" sz="1400" dirty="0" smtClean="0"/>
              <a:t> (LIM-EMS)</a:t>
            </a:r>
            <a:endParaRPr lang="cs-CZ" sz="16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err="1" smtClean="0"/>
              <a:t>Address</a:t>
            </a:r>
            <a:r>
              <a:rPr lang="cs-CZ" sz="1700" dirty="0" smtClean="0"/>
              <a:t> </a:t>
            </a:r>
            <a:r>
              <a:rPr lang="cs-CZ" sz="1700" dirty="0" err="1" smtClean="0"/>
              <a:t>Pointers</a:t>
            </a:r>
            <a:r>
              <a:rPr lang="cs-CZ" sz="1700" dirty="0" smtClean="0"/>
              <a:t> (not </a:t>
            </a:r>
            <a:r>
              <a:rPr lang="cs-CZ" sz="1700" dirty="0" err="1" smtClean="0"/>
              <a:t>used</a:t>
            </a:r>
            <a:r>
              <a:rPr lang="cs-CZ" sz="1700" dirty="0" smtClean="0"/>
              <a:t> as software </a:t>
            </a:r>
            <a:r>
              <a:rPr lang="cs-CZ" sz="1700" dirty="0" err="1" smtClean="0"/>
              <a:t>interrupts</a:t>
            </a:r>
            <a:r>
              <a:rPr lang="cs-CZ" sz="17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22H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23H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-</a:t>
            </a:r>
            <a:r>
              <a:rPr lang="cs-CZ" sz="1400" dirty="0" err="1" smtClean="0"/>
              <a:t>Break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24H </a:t>
            </a:r>
            <a:r>
              <a:rPr lang="cs-CZ" sz="1400" dirty="0" err="1" smtClean="0"/>
              <a:t>Critical</a:t>
            </a:r>
            <a:r>
              <a:rPr lang="cs-CZ" sz="1400" dirty="0" smtClean="0"/>
              <a:t> </a:t>
            </a:r>
            <a:r>
              <a:rPr lang="cs-CZ" sz="1400" dirty="0" err="1" smtClean="0"/>
              <a:t>Error</a:t>
            </a:r>
            <a:r>
              <a:rPr lang="cs-CZ" sz="1400" dirty="0" smtClean="0"/>
              <a:t> </a:t>
            </a:r>
            <a:r>
              <a:rPr lang="cs-CZ" sz="1400" dirty="0" err="1" smtClean="0"/>
              <a:t>Handler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Volání služeb </a:t>
            </a:r>
            <a:r>
              <a:rPr lang="cs-CZ" sz="1700" dirty="0" err="1" smtClean="0"/>
              <a:t>DOSu</a:t>
            </a:r>
            <a:r>
              <a:rPr lang="cs-CZ" sz="1700" dirty="0" smtClean="0"/>
              <a:t>: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AH </a:t>
            </a:r>
            <a:r>
              <a:rPr lang="en-US" sz="1400" dirty="0" smtClean="0"/>
              <a:t>=</a:t>
            </a:r>
            <a:r>
              <a:rPr lang="cs-CZ" sz="1400" dirty="0" smtClean="0"/>
              <a:t> číslo služby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ostatní registry (AL, DL, DX, CX, DS:DX, DS:SI, ES:DI, ES:BX) = parametry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návratová hodnota bývá v AL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</a:t>
            </a:r>
            <a:endParaRPr lang="cs-CZ" dirty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z="2600" smtClean="0"/>
              <a:t>S</a:t>
            </a:r>
            <a:r>
              <a:rPr lang="cs-CZ" sz="2600" smtClean="0"/>
              <a:t>ystémové volání pro o</a:t>
            </a:r>
            <a:r>
              <a:rPr lang="en-US" sz="2600" smtClean="0"/>
              <a:t>tev</a:t>
            </a:r>
            <a:r>
              <a:rPr lang="cs-CZ" sz="2600" smtClean="0"/>
              <a:t>ření existujícího souboru</a:t>
            </a:r>
            <a:r>
              <a:rPr lang="en-US" sz="2600" smtClean="0"/>
              <a:t> </a:t>
            </a:r>
          </a:p>
          <a:p>
            <a:pPr marL="395288" eaLnBrk="1" hangingPunct="1"/>
            <a:r>
              <a:rPr lang="cs-CZ" sz="2600" smtClean="0"/>
              <a:t>DOS Fn 3dH: Open a File Handle</a:t>
            </a:r>
          </a:p>
          <a:p>
            <a:pPr marL="719138" lvl="1" eaLnBrk="1" hangingPunct="1"/>
            <a:r>
              <a:rPr lang="cs-CZ" smtClean="0"/>
              <a:t>Expects:</a:t>
            </a:r>
            <a:endParaRPr lang="en-US" smtClean="0"/>
          </a:p>
          <a:p>
            <a:pPr marL="1079500" lvl="2" eaLnBrk="1" hangingPunct="1"/>
            <a:r>
              <a:rPr lang="cs-CZ" sz="2000" smtClean="0"/>
              <a:t>AH</a:t>
            </a:r>
            <a:r>
              <a:rPr lang="en-US" sz="2000" smtClean="0"/>
              <a:t>=</a:t>
            </a:r>
            <a:r>
              <a:rPr lang="cs-CZ" sz="2000" smtClean="0"/>
              <a:t>3dH </a:t>
            </a:r>
          </a:p>
          <a:p>
            <a:pPr marL="1079500" lvl="2" eaLnBrk="1" hangingPunct="1"/>
            <a:r>
              <a:rPr lang="cs-CZ" sz="2000" smtClean="0"/>
              <a:t>DS:DX</a:t>
            </a:r>
            <a:r>
              <a:rPr lang="en-US" sz="2000" smtClean="0"/>
              <a:t>=</a:t>
            </a:r>
            <a:r>
              <a:rPr lang="cs-CZ" sz="2000" smtClean="0"/>
              <a:t>address of an ASCIIZ string of a filespec</a:t>
            </a:r>
          </a:p>
          <a:p>
            <a:pPr marL="1079500" lvl="2" eaLnBrk="1" hangingPunct="1"/>
            <a:r>
              <a:rPr lang="cs-CZ" sz="2000" smtClean="0"/>
              <a:t>AL</a:t>
            </a:r>
            <a:r>
              <a:rPr lang="en-US" sz="2000" smtClean="0"/>
              <a:t>=</a:t>
            </a:r>
            <a:r>
              <a:rPr lang="cs-CZ" sz="2000" smtClean="0"/>
              <a:t>Open Mode</a:t>
            </a:r>
          </a:p>
          <a:p>
            <a:pPr marL="1619250" lvl="3" eaLnBrk="1" hangingPunct="1"/>
            <a:r>
              <a:rPr lang="cs-CZ" sz="1800" smtClean="0"/>
              <a:t>AL = 0 to open for reading</a:t>
            </a:r>
          </a:p>
          <a:p>
            <a:pPr marL="1619250" lvl="3" eaLnBrk="1" hangingPunct="1"/>
            <a:r>
              <a:rPr lang="cs-CZ" sz="1800" smtClean="0"/>
              <a:t>AL = 1 to open for writing</a:t>
            </a:r>
          </a:p>
          <a:p>
            <a:pPr marL="1619250" lvl="3" eaLnBrk="1" hangingPunct="1"/>
            <a:r>
              <a:rPr lang="cs-CZ" sz="1800" smtClean="0"/>
              <a:t>AL = 2 to open for reading and writing</a:t>
            </a:r>
          </a:p>
          <a:p>
            <a:pPr marL="719138" lvl="1" eaLnBrk="1" hangingPunct="1"/>
            <a:r>
              <a:rPr lang="cs-CZ" smtClean="0"/>
              <a:t>Returns: AX=error code if CF is set to CY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z="2600" smtClean="0"/>
              <a:t>                        =file handle if no error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(2)</a:t>
            </a:r>
            <a:endParaRPr lang="cs-CZ" dirty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Programový kód</a:t>
            </a:r>
            <a:endParaRPr lang="en-US" smtClean="0"/>
          </a:p>
          <a:p>
            <a:pPr marL="395288" eaLnBrk="1" hangingPunct="1">
              <a:buFont typeface="Wingdings" pitchFamily="2" charset="2"/>
              <a:buNone/>
            </a:pPr>
            <a:endParaRPr lang="en-US" smtClean="0">
              <a:latin typeface="Courier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filename: DATA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“c:\autoexec.bat”,0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ax,3d00h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dx,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[filename]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int 21h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(3)</a:t>
            </a:r>
            <a:endParaRPr lang="cs-CZ" dirty="0"/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Systémová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standardně přes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0x80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nově i přes instrukci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syscall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sysenter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Číslo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registru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jádře 2.2 přibližně 200 volání</a:t>
            </a:r>
            <a:r>
              <a:rPr lang="en-US" dirty="0" smtClean="0"/>
              <a:t>, v </a:t>
            </a:r>
            <a:r>
              <a:rPr lang="cs-CZ" dirty="0" smtClean="0"/>
              <a:t>jádře 2.6 přes 300 volání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Parametry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registrech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ecx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esi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kromě </a:t>
            </a:r>
            <a:r>
              <a:rPr lang="cs-CZ" dirty="0" err="1" smtClean="0"/>
              <a:t>fce</a:t>
            </a:r>
            <a:r>
              <a:rPr lang="cs-CZ" dirty="0" smtClean="0"/>
              <a:t> 117 (parametrem je odkaz na strukturu)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Výsledek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uložen v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</a:t>
            </a:r>
            <a:endParaRPr lang="cs-CZ" dirty="0"/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Hello world v assembleru pod Linuxem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section .text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global _start 	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msg db 'Hello, world!',0xa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len equ $ - msg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_start: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</a:t>
            </a:r>
            <a:r>
              <a:rPr lang="cs-CZ" sz="2000" i="1" smtClean="0"/>
              <a:t>mov edx,len ;message length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ecx,msg ;message to write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ebx,1 ;file descriptor (stdout)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eax,4 ;system call number (sys_write)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int 0x80 ;call kernel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smtClean="0"/>
              <a:t>	</a:t>
            </a:r>
            <a:r>
              <a:rPr lang="cs-CZ" sz="2000" smtClean="0"/>
              <a:t>mov eax,1 ;system call number (sys_exit)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int 0x80 ;call kernel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(2)</a:t>
            </a:r>
            <a:endParaRPr lang="cs-CZ" dirty="0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(3)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8" name="Mrak 7"/>
          <p:cNvSpPr/>
          <p:nvPr/>
        </p:nvSpPr>
        <p:spPr bwMode="auto">
          <a:xfrm>
            <a:off x="3429000" y="5214938"/>
            <a:ext cx="2286000" cy="928687"/>
          </a:xfrm>
          <a:prstGeom prst="cloud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/>
          </a:p>
        </p:txBody>
      </p:sp>
      <p:sp>
        <p:nvSpPr>
          <p:cNvPr id="49156" name="Obdélník 6"/>
          <p:cNvSpPr>
            <a:spLocks noChangeArrowheads="1"/>
          </p:cNvSpPr>
          <p:nvPr/>
        </p:nvSpPr>
        <p:spPr bwMode="auto">
          <a:xfrm>
            <a:off x="2017713" y="4143375"/>
            <a:ext cx="5602287" cy="50006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49157" name="Přímá spojovací čára 14"/>
          <p:cNvCxnSpPr>
            <a:cxnSpLocks noChangeShapeType="1"/>
          </p:cNvCxnSpPr>
          <p:nvPr/>
        </p:nvCxnSpPr>
        <p:spPr bwMode="auto">
          <a:xfrm>
            <a:off x="936625" y="4392613"/>
            <a:ext cx="1079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8" name="Přímá spojovací čára 15"/>
          <p:cNvCxnSpPr>
            <a:cxnSpLocks noChangeShapeType="1"/>
          </p:cNvCxnSpPr>
          <p:nvPr/>
        </p:nvCxnSpPr>
        <p:spPr bwMode="auto">
          <a:xfrm>
            <a:off x="7624763" y="4392613"/>
            <a:ext cx="11160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59" name="Zahnutá šipka doprava 17"/>
          <p:cNvSpPr>
            <a:spLocks noChangeArrowheads="1"/>
          </p:cNvSpPr>
          <p:nvPr/>
        </p:nvSpPr>
        <p:spPr bwMode="auto">
          <a:xfrm>
            <a:off x="3151188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9160" name="Zahnutá šipka doprava 18"/>
          <p:cNvSpPr>
            <a:spLocks noChangeArrowheads="1"/>
          </p:cNvSpPr>
          <p:nvPr/>
        </p:nvSpPr>
        <p:spPr bwMode="auto">
          <a:xfrm flipH="1" flipV="1">
            <a:off x="5794375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9161" name="TextovéPole 37"/>
          <p:cNvSpPr txBox="1">
            <a:spLocks noChangeArrowheads="1"/>
          </p:cNvSpPr>
          <p:nvPr/>
        </p:nvSpPr>
        <p:spPr bwMode="auto">
          <a:xfrm>
            <a:off x="971550" y="371475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user</a:t>
            </a:r>
          </a:p>
          <a:p>
            <a:pPr algn="ctr"/>
            <a:r>
              <a:rPr lang="cs-CZ" sz="1600" b="1"/>
              <a:t>mode</a:t>
            </a:r>
          </a:p>
        </p:txBody>
      </p:sp>
      <p:sp>
        <p:nvSpPr>
          <p:cNvPr id="49162" name="TextovéPole 38"/>
          <p:cNvSpPr txBox="1">
            <a:spLocks noChangeArrowheads="1"/>
          </p:cNvSpPr>
          <p:nvPr/>
        </p:nvSpPr>
        <p:spPr bwMode="auto">
          <a:xfrm>
            <a:off x="971550" y="4500563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kernel</a:t>
            </a:r>
          </a:p>
          <a:p>
            <a:pPr algn="ctr"/>
            <a:r>
              <a:rPr lang="cs-CZ" sz="1600" b="1"/>
              <a:t>mode</a:t>
            </a:r>
          </a:p>
        </p:txBody>
      </p:sp>
      <p:sp>
        <p:nvSpPr>
          <p:cNvPr id="49163" name="TextovéPole 39"/>
          <p:cNvSpPr txBox="1">
            <a:spLocks noChangeArrowheads="1"/>
          </p:cNvSpPr>
          <p:nvPr/>
        </p:nvSpPr>
        <p:spPr bwMode="auto">
          <a:xfrm>
            <a:off x="3817938" y="4224338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standard C library</a:t>
            </a:r>
          </a:p>
        </p:txBody>
      </p:sp>
      <p:sp>
        <p:nvSpPr>
          <p:cNvPr id="49164" name="TextovéPole 41"/>
          <p:cNvSpPr txBox="1">
            <a:spLocks noChangeArrowheads="1"/>
          </p:cNvSpPr>
          <p:nvPr/>
        </p:nvSpPr>
        <p:spPr bwMode="auto">
          <a:xfrm>
            <a:off x="3365500" y="4857750"/>
            <a:ext cx="928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write ()</a:t>
            </a:r>
          </a:p>
        </p:txBody>
      </p:sp>
      <p:sp>
        <p:nvSpPr>
          <p:cNvPr id="49165" name="TextovéPole 42"/>
          <p:cNvSpPr txBox="1">
            <a:spLocks noChangeArrowheads="1"/>
          </p:cNvSpPr>
          <p:nvPr/>
        </p:nvSpPr>
        <p:spPr bwMode="auto">
          <a:xfrm>
            <a:off x="3865563" y="5386388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write ()</a:t>
            </a:r>
          </a:p>
          <a:p>
            <a:pPr algn="ctr"/>
            <a:r>
              <a:rPr lang="cs-CZ" sz="1600" b="1"/>
              <a:t>system call</a:t>
            </a:r>
          </a:p>
        </p:txBody>
      </p:sp>
      <p:sp>
        <p:nvSpPr>
          <p:cNvPr id="49166" name="Obdélník 8"/>
          <p:cNvSpPr>
            <a:spLocks noChangeArrowheads="1"/>
          </p:cNvSpPr>
          <p:nvPr/>
        </p:nvSpPr>
        <p:spPr bwMode="auto">
          <a:xfrm>
            <a:off x="3243263" y="1370013"/>
            <a:ext cx="2643187" cy="24876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49167" name="Skupina 19"/>
          <p:cNvGrpSpPr>
            <a:grpSpLocks/>
          </p:cNvGrpSpPr>
          <p:nvPr/>
        </p:nvGrpSpPr>
        <p:grpSpPr bwMode="auto">
          <a:xfrm>
            <a:off x="3643313" y="2109788"/>
            <a:ext cx="71437" cy="327025"/>
            <a:chOff x="1000100" y="4643446"/>
            <a:chExt cx="71438" cy="357190"/>
          </a:xfrm>
        </p:grpSpPr>
        <p:sp>
          <p:nvSpPr>
            <p:cNvPr id="49178" name="Elipsa 20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9" name="Elipsa 21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80" name="Elipsa 22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49168" name="Skupina 33"/>
          <p:cNvGrpSpPr>
            <a:grpSpLocks/>
          </p:cNvGrpSpPr>
          <p:nvPr/>
        </p:nvGrpSpPr>
        <p:grpSpPr bwMode="auto">
          <a:xfrm>
            <a:off x="3643313" y="2744788"/>
            <a:ext cx="71437" cy="327025"/>
            <a:chOff x="1000100" y="4643446"/>
            <a:chExt cx="71438" cy="357190"/>
          </a:xfrm>
        </p:grpSpPr>
        <p:sp>
          <p:nvSpPr>
            <p:cNvPr id="49175" name="Elipsa 34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6" name="Elipsa 35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7" name="Elipsa 36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sp>
        <p:nvSpPr>
          <p:cNvPr id="49169" name="TextovéPole 43"/>
          <p:cNvSpPr txBox="1">
            <a:spLocks noChangeArrowheads="1"/>
          </p:cNvSpPr>
          <p:nvPr/>
        </p:nvSpPr>
        <p:spPr bwMode="auto">
          <a:xfrm>
            <a:off x="3409950" y="1357313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/>
              <a:t>#</a:t>
            </a:r>
            <a:r>
              <a:rPr lang="cs-CZ" sz="1600" b="1" dirty="0" err="1"/>
              <a:t>include</a:t>
            </a:r>
            <a:r>
              <a:rPr lang="cs-CZ" sz="1600" b="1" dirty="0"/>
              <a:t> &lt;</a:t>
            </a:r>
            <a:r>
              <a:rPr lang="cs-CZ" sz="1600" b="1" dirty="0" err="1" smtClean="0"/>
              <a:t>stdio.h</a:t>
            </a:r>
            <a:r>
              <a:rPr lang="cs-CZ" sz="1600" b="1" dirty="0"/>
              <a:t>&gt;</a:t>
            </a:r>
          </a:p>
          <a:p>
            <a:r>
              <a:rPr lang="cs-CZ" sz="1600" b="1" dirty="0" err="1"/>
              <a:t>int</a:t>
            </a:r>
            <a:r>
              <a:rPr lang="cs-CZ" sz="1600" b="1" dirty="0"/>
              <a:t> </a:t>
            </a:r>
            <a:r>
              <a:rPr lang="cs-CZ" sz="1600" b="1" dirty="0" err="1"/>
              <a:t>main</a:t>
            </a:r>
            <a:r>
              <a:rPr lang="cs-CZ" sz="1600" b="1" dirty="0"/>
              <a:t> ()</a:t>
            </a:r>
          </a:p>
          <a:p>
            <a:r>
              <a:rPr lang="cs-CZ" sz="1600" b="1" dirty="0"/>
              <a:t>{</a:t>
            </a:r>
          </a:p>
          <a:p>
            <a:endParaRPr lang="cs-CZ" sz="1600" b="1" dirty="0"/>
          </a:p>
        </p:txBody>
      </p:sp>
      <p:sp>
        <p:nvSpPr>
          <p:cNvPr id="49170" name="TextovéPole 44"/>
          <p:cNvSpPr txBox="1">
            <a:spLocks noChangeArrowheads="1"/>
          </p:cNvSpPr>
          <p:nvPr/>
        </p:nvSpPr>
        <p:spPr bwMode="auto">
          <a:xfrm>
            <a:off x="3473450" y="2393950"/>
            <a:ext cx="2182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smtClean="0"/>
              <a:t>printf</a:t>
            </a:r>
            <a:r>
              <a:rPr lang="cs-CZ" sz="1600" b="1" dirty="0" smtClean="0"/>
              <a:t> </a:t>
            </a:r>
            <a:r>
              <a:rPr lang="cs-CZ" sz="1600" b="1" dirty="0"/>
              <a:t>(„</a:t>
            </a:r>
            <a:r>
              <a:rPr lang="cs-CZ" sz="1600" b="1" dirty="0" err="1"/>
              <a:t>Greetings</a:t>
            </a:r>
            <a:r>
              <a:rPr lang="cs-CZ" sz="1600" b="1" dirty="0"/>
              <a:t>“);</a:t>
            </a:r>
          </a:p>
        </p:txBody>
      </p:sp>
      <p:sp>
        <p:nvSpPr>
          <p:cNvPr id="49171" name="TextovéPole 45"/>
          <p:cNvSpPr txBox="1">
            <a:spLocks noChangeArrowheads="1"/>
          </p:cNvSpPr>
          <p:nvPr/>
        </p:nvSpPr>
        <p:spPr bwMode="auto">
          <a:xfrm>
            <a:off x="3500438" y="3136900"/>
            <a:ext cx="10096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return 0;</a:t>
            </a:r>
          </a:p>
        </p:txBody>
      </p:sp>
      <p:sp>
        <p:nvSpPr>
          <p:cNvPr id="49172" name="TextovéPole 46"/>
          <p:cNvSpPr txBox="1">
            <a:spLocks noChangeArrowheads="1"/>
          </p:cNvSpPr>
          <p:nvPr/>
        </p:nvSpPr>
        <p:spPr bwMode="auto">
          <a:xfrm>
            <a:off x="3414713" y="3405188"/>
            <a:ext cx="2857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}</a:t>
            </a:r>
          </a:p>
        </p:txBody>
      </p:sp>
      <p:cxnSp>
        <p:nvCxnSpPr>
          <p:cNvPr id="49173" name="Tvar 48"/>
          <p:cNvCxnSpPr>
            <a:cxnSpLocks noChangeShapeType="1"/>
          </p:cNvCxnSpPr>
          <p:nvPr/>
        </p:nvCxnSpPr>
        <p:spPr bwMode="auto">
          <a:xfrm rot="10800000" flipV="1">
            <a:off x="3033713" y="2547938"/>
            <a:ext cx="401637" cy="1595437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9174" name="Tvar 50"/>
          <p:cNvCxnSpPr>
            <a:cxnSpLocks noChangeShapeType="1"/>
          </p:cNvCxnSpPr>
          <p:nvPr/>
        </p:nvCxnSpPr>
        <p:spPr bwMode="auto">
          <a:xfrm rot="16200000" flipV="1">
            <a:off x="5288756" y="3212307"/>
            <a:ext cx="1525587" cy="330200"/>
          </a:xfrm>
          <a:prstGeom prst="bentConnector3">
            <a:avLst>
              <a:gd name="adj1" fmla="val 100574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5127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300" b="1" dirty="0" err="1" smtClean="0"/>
              <a:t>anxur</a:t>
            </a:r>
            <a:r>
              <a:rPr lang="cs-CZ" sz="1300" b="1" dirty="0" smtClean="0"/>
              <a:t>:~$ strace echo "Ahoj“</a:t>
            </a:r>
            <a:br>
              <a:rPr lang="cs-CZ" sz="1300" b="1" dirty="0" smtClean="0"/>
            </a:br>
            <a:r>
              <a:rPr lang="cs-CZ" sz="1300" dirty="0" err="1" smtClean="0"/>
              <a:t>execve</a:t>
            </a:r>
            <a:r>
              <a:rPr lang="cs-CZ" sz="1300" dirty="0" smtClean="0"/>
              <a:t>("/</a:t>
            </a:r>
            <a:r>
              <a:rPr lang="cs-CZ" sz="1300" dirty="0" err="1" smtClean="0"/>
              <a:t>bin</a:t>
            </a:r>
            <a:r>
              <a:rPr lang="cs-CZ" sz="1300" dirty="0" smtClean="0"/>
              <a:t>/echo", ["echo", "Ahoj"], [/* 33 </a:t>
            </a:r>
            <a:r>
              <a:rPr lang="cs-CZ" sz="1300" dirty="0" err="1" smtClean="0"/>
              <a:t>vars</a:t>
            </a:r>
            <a:r>
              <a:rPr lang="cs-CZ" sz="1300" dirty="0" smtClean="0"/>
              <a:t> */])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0x2b0d6f209000</a:t>
            </a:r>
            <a:br>
              <a:rPr lang="cs-CZ" sz="1300" dirty="0" smtClean="0"/>
            </a:br>
            <a:r>
              <a:rPr lang="cs-CZ" sz="1300" dirty="0" err="1" smtClean="0"/>
              <a:t>uname</a:t>
            </a:r>
            <a:r>
              <a:rPr lang="cs-CZ" sz="1300" dirty="0" smtClean="0"/>
              <a:t>({</a:t>
            </a:r>
            <a:r>
              <a:rPr lang="cs-CZ" sz="1300" dirty="0" err="1" smtClean="0"/>
              <a:t>sys</a:t>
            </a:r>
            <a:r>
              <a:rPr lang="cs-CZ" sz="1300" dirty="0" smtClean="0"/>
              <a:t>="Linux", node="</a:t>
            </a:r>
            <a:r>
              <a:rPr lang="cs-CZ" sz="1300" dirty="0" err="1" smtClean="0"/>
              <a:t>anxur.fi.muni.cz</a:t>
            </a:r>
            <a:r>
              <a:rPr lang="cs-CZ" sz="1300" dirty="0" smtClean="0"/>
              <a:t>", ...}) = 0</a:t>
            </a:r>
            <a:br>
              <a:rPr lang="cs-CZ" sz="1300" dirty="0" smtClean="0"/>
            </a:br>
            <a:r>
              <a:rPr lang="cs-CZ" sz="1300" dirty="0" err="1" smtClean="0"/>
              <a:t>access</a:t>
            </a:r>
            <a:r>
              <a:rPr lang="cs-CZ" sz="1300" dirty="0" smtClean="0"/>
              <a:t>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ld.so.preload</a:t>
            </a:r>
            <a:r>
              <a:rPr lang="cs-CZ" sz="1300" dirty="0" smtClean="0"/>
              <a:t>", R_OK)      = -1 ENOENT (No such </a:t>
            </a:r>
            <a:r>
              <a:rPr lang="cs-CZ" sz="1300" dirty="0" err="1" smtClean="0"/>
              <a:t>file</a:t>
            </a:r>
            <a:r>
              <a:rPr lang="cs-CZ" sz="1300" dirty="0" smtClean="0"/>
              <a:t> </a:t>
            </a:r>
            <a:r>
              <a:rPr lang="cs-CZ" sz="1300" dirty="0" err="1" smtClean="0"/>
              <a:t>or</a:t>
            </a:r>
            <a:r>
              <a:rPr lang="cs-CZ" sz="1300" dirty="0" smtClean="0"/>
              <a:t> </a:t>
            </a:r>
            <a:r>
              <a:rPr lang="cs-CZ" sz="1300" dirty="0" err="1" smtClean="0"/>
              <a:t>directory</a:t>
            </a:r>
            <a:r>
              <a:rPr lang="cs-CZ" sz="1300" dirty="0" smtClean="0"/>
              <a:t>)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ld.so.cache</a:t>
            </a:r>
            <a:r>
              <a:rPr lang="cs-CZ" sz="1300" dirty="0" smtClean="0"/>
              <a:t>", O_RDONLY)     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=104404, ...}) = 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open("/lib64/libc.so.6", O_RDONLY)      = 3</a:t>
            </a:r>
            <a:br>
              <a:rPr lang="cs-CZ" sz="1300" dirty="0" smtClean="0"/>
            </a:br>
            <a:r>
              <a:rPr lang="cs-CZ" sz="1300" dirty="0" err="1" smtClean="0"/>
              <a:t>read</a:t>
            </a:r>
            <a:r>
              <a:rPr lang="cs-CZ" sz="1300" dirty="0" smtClean="0"/>
              <a:t>(3, "\177ELF\2\1\1\0\0\0\0\0\0\0\0\0\3\0&gt;\0\1\0\0\0\220\332\1Y7\0\0\0"..., 832) = </a:t>
            </a:r>
            <a:r>
              <a:rPr lang="cs-CZ" sz="1300" dirty="0" err="1" smtClean="0"/>
              <a:t>832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_mode=S_IFREG|0755,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=1717800,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0x2b0d6f224000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arch_</a:t>
            </a:r>
            <a:r>
              <a:rPr lang="cs-CZ" sz="1300" dirty="0" err="1" smtClean="0"/>
              <a:t>prctl</a:t>
            </a:r>
            <a:r>
              <a:rPr lang="cs-CZ" sz="1300" dirty="0" smtClean="0"/>
              <a:t>(ARCH_SET_FS, 0x2b0d6f225260) = 0</a:t>
            </a:r>
            <a:br>
              <a:rPr lang="cs-CZ" sz="1300" dirty="0" smtClean="0"/>
            </a:br>
            <a:r>
              <a:rPr lang="cs-CZ" sz="1300" dirty="0" err="1" smtClean="0"/>
              <a:t>munmap</a:t>
            </a:r>
            <a:r>
              <a:rPr lang="cs-CZ" sz="1300" dirty="0" smtClean="0"/>
              <a:t>(0x2b0d6f20a000, 104404)          = 0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usr</a:t>
            </a:r>
            <a:r>
              <a:rPr lang="cs-CZ" sz="1300" dirty="0" smtClean="0"/>
              <a:t>/lib/</a:t>
            </a:r>
            <a:r>
              <a:rPr lang="cs-CZ" sz="1300" dirty="0" err="1" smtClean="0"/>
              <a:t>locale</a:t>
            </a:r>
            <a:r>
              <a:rPr lang="cs-CZ" sz="1300" dirty="0" smtClean="0"/>
              <a:t>/</a:t>
            </a:r>
            <a:r>
              <a:rPr lang="cs-CZ" sz="1300" dirty="0" err="1" smtClean="0"/>
              <a:t>locale</a:t>
            </a:r>
            <a:r>
              <a:rPr lang="cs-CZ" sz="1300" dirty="0" smtClean="0"/>
              <a:t>-archive", O_RDONLY)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=56454288,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56454288, PROT_READ, MAP_PRIVATE, 3, 0) = 0x2b0d6f226000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smtClean="0"/>
              <a:t>brk(0x1a51f000)                         = </a:t>
            </a:r>
            <a:r>
              <a:rPr lang="cs-CZ" sz="1300" dirty="0" err="1" smtClean="0"/>
              <a:t>0x1a51f000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(1,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_mode=S_IFCHR|0620,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rdev</a:t>
            </a:r>
            <a:r>
              <a:rPr lang="cs-CZ" sz="1300" dirty="0" smtClean="0"/>
              <a:t>=</a:t>
            </a:r>
            <a:r>
              <a:rPr lang="cs-CZ" sz="1300" dirty="0" err="1" smtClean="0"/>
              <a:t>makedev</a:t>
            </a:r>
            <a:r>
              <a:rPr lang="cs-CZ" sz="1300" dirty="0" smtClean="0"/>
              <a:t>(136, 110),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0x2b0d727fd000</a:t>
            </a:r>
            <a:br>
              <a:rPr lang="cs-CZ" sz="1300" dirty="0" smtClean="0"/>
            </a:br>
            <a:r>
              <a:rPr lang="cs-CZ" sz="1300" b="1" dirty="0" err="1" smtClean="0"/>
              <a:t>write</a:t>
            </a:r>
            <a:r>
              <a:rPr lang="cs-CZ" sz="1300" b="1" dirty="0" smtClean="0"/>
              <a:t>(1, "Ahoj\n", 5Ahoj)                   = 5</a:t>
            </a:r>
            <a:br>
              <a:rPr lang="cs-CZ" sz="1300" b="1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(1)                                = 0</a:t>
            </a:r>
            <a:br>
              <a:rPr lang="cs-CZ" sz="1300" dirty="0" smtClean="0"/>
            </a:br>
            <a:r>
              <a:rPr lang="cs-CZ" sz="1300" dirty="0" smtClean="0"/>
              <a:t>exit_</a:t>
            </a:r>
            <a:r>
              <a:rPr lang="cs-CZ" sz="1300" dirty="0" err="1" smtClean="0"/>
              <a:t>group</a:t>
            </a:r>
            <a:r>
              <a:rPr lang="cs-CZ" sz="1300" dirty="0" smtClean="0"/>
              <a:t>(0)                           = ?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(4) - STRACE</a:t>
            </a:r>
            <a:endParaRPr lang="cs-CZ" dirty="0"/>
          </a:p>
        </p:txBody>
      </p:sp>
      <p:sp>
        <p:nvSpPr>
          <p:cNvPr id="450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(5) </a:t>
            </a:r>
            <a:endParaRPr lang="cs-CZ" dirty="0"/>
          </a:p>
        </p:txBody>
      </p:sp>
      <p:sp>
        <p:nvSpPr>
          <p:cNvPr id="4608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85750" y="1357313"/>
          <a:ext cx="8501064" cy="4643432"/>
        </p:xfrm>
        <a:graphic>
          <a:graphicData uri="http://schemas.openxmlformats.org/drawingml/2006/table">
            <a:tbl>
              <a:tblPr/>
              <a:tblGrid>
                <a:gridCol w="293529"/>
                <a:gridCol w="1332172"/>
                <a:gridCol w="4752919"/>
                <a:gridCol w="2122444"/>
              </a:tblGrid>
              <a:tr h="3007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System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Call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Quick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Reference</a:t>
                      </a:r>
                    </a:p>
                  </a:txBody>
                  <a:tcPr marL="36000" marR="0" marT="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Func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Source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exit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current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child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read from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write to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 a file or device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file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descriptor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waitpid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file or device ("man 2 open" for information)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link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make a new name for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unlink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delete a name and possibly the file it refers to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execve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execute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program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chdir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working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directory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get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seconds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mknod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special or ordinary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chmod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permissions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lchown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ownership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Systémová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přes VOLÁNÍ FUNKCE, která obsahuje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int 0x80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nebo přes volání brány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call 7:0 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Číslo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Parametry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na zásobníku (první parametr je ukládán poslední)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Výsledek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volající proces musí vyčistit zásobník (parametry)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</a:t>
            </a:r>
            <a:endParaRPr lang="cs-CZ" dirty="0"/>
          </a:p>
        </p:txBody>
      </p:sp>
      <p:sp>
        <p:nvSpPr>
          <p:cNvPr id="471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Proces (aktivní entita) je spuštěný program (pasivní entita)</a:t>
            </a:r>
          </a:p>
          <a:p>
            <a:pPr marL="719138" lvl="1" eaLnBrk="1" hangingPunct="1"/>
            <a:r>
              <a:rPr lang="cs-CZ" smtClean="0"/>
              <a:t>jeden program může být zároveň spuštěn řadou uživatelů</a:t>
            </a:r>
          </a:p>
          <a:p>
            <a:pPr marL="719138" lvl="1" eaLnBrk="1" hangingPunct="1"/>
            <a:r>
              <a:rPr lang="cs-CZ" smtClean="0"/>
              <a:t>proces je jednotkou práce systému</a:t>
            </a:r>
          </a:p>
          <a:p>
            <a:pPr marL="1079500" lvl="2" eaLnBrk="1" hangingPunct="1"/>
            <a:r>
              <a:rPr lang="cs-CZ" sz="2000" smtClean="0"/>
              <a:t>procesy jádra OS</a:t>
            </a:r>
          </a:p>
          <a:p>
            <a:pPr marL="1079500" lvl="2" eaLnBrk="1" hangingPunct="1"/>
            <a:r>
              <a:rPr lang="cs-CZ" sz="2000" smtClean="0"/>
              <a:t>uživatelské procesy</a:t>
            </a:r>
          </a:p>
          <a:p>
            <a:pPr marL="395288" eaLnBrk="1" hangingPunct="1"/>
            <a:r>
              <a:rPr lang="cs-CZ" sz="2600" smtClean="0"/>
              <a:t>Proces pro svou činnost potřebuje zdroje</a:t>
            </a:r>
          </a:p>
          <a:p>
            <a:pPr marL="719138" lvl="1" eaLnBrk="1" hangingPunct="1"/>
            <a:r>
              <a:rPr lang="cs-CZ" smtClean="0"/>
              <a:t>procesor, paměť, soubory</a:t>
            </a:r>
          </a:p>
          <a:p>
            <a:pPr marL="719138" lvl="1" eaLnBrk="1" hangingPunct="1"/>
            <a:r>
              <a:rPr lang="cs-CZ" smtClean="0"/>
              <a:t>zdroje se alokují při spuštění nebo při běhu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</a:t>
            </a:r>
            <a:endParaRPr lang="cs-CZ" dirty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1900" smtClean="0"/>
              <a:t>Hello World v assembleru ve FreeBSD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section .text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global _start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msg db "Hello, world!",0xa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len equ $ - msg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 _syscall: int 0x80 ;system call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ret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_start: ;tell linker entry point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len ;message length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msg ;message to write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1 ;file descriptor (stdout)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eax,0x4 ;system call number (sys_write)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add esp,12 ;clean stack (3 arguments * 4)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0 ;exit code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eax,0x1 ;system call number (sys_exit)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 (2)</a:t>
            </a:r>
            <a:endParaRPr lang="cs-CZ" dirty="0"/>
          </a:p>
        </p:txBody>
      </p:sp>
      <p:sp>
        <p:nvSpPr>
          <p:cNvPr id="481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en-US" sz="2600" smtClean="0"/>
              <a:t>Po</a:t>
            </a:r>
            <a:r>
              <a:rPr lang="cs-CZ" sz="2600" smtClean="0"/>
              <a:t>čet systémových volání OS / API volání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</a:t>
            </a:r>
            <a:endParaRPr lang="cs-CZ" dirty="0"/>
          </a:p>
        </p:txBody>
      </p:sp>
      <p:sp>
        <p:nvSpPr>
          <p:cNvPr id="4915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00125" y="1857375"/>
          <a:ext cx="6929438" cy="430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/>
                <a:gridCol w="1285875"/>
                <a:gridCol w="3714751"/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Počet systémových/API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volání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Windows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450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4.3 BSD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1992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219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229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3443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en-US" sz="2600" smtClean="0"/>
              <a:t>Rozsah zdrojov</a:t>
            </a:r>
            <a:r>
              <a:rPr lang="cs-CZ" sz="2600" smtClean="0"/>
              <a:t>ého kódu Windows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 (2)</a:t>
            </a:r>
            <a:endParaRPr lang="cs-CZ" dirty="0"/>
          </a:p>
        </p:txBody>
      </p:sp>
      <p:sp>
        <p:nvSpPr>
          <p:cNvPr id="501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43000" y="1857375"/>
          <a:ext cx="6357938" cy="393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35"/>
                <a:gridCol w="1179824"/>
                <a:gridCol w="3408379"/>
              </a:tblGrid>
              <a:tr h="6430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Verze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Miliony řádků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3.1</a:t>
                      </a:r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4-5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7-8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1996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11-12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XP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2001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2003 </a:t>
                      </a:r>
                      <a:r>
                        <a:rPr lang="cs-CZ" sz="1800" dirty="0" err="1" smtClean="0"/>
                        <a:t>Svr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Vista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procesů</a:t>
            </a:r>
          </a:p>
          <a:p>
            <a:pPr marL="719138" lvl="1" eaLnBrk="1" hangingPunct="1"/>
            <a:r>
              <a:rPr lang="cs-CZ" smtClean="0"/>
              <a:t>vytváření a ukončování uživatelských a systémových procesů</a:t>
            </a:r>
          </a:p>
          <a:p>
            <a:pPr marL="719138" lvl="1" eaLnBrk="1" hangingPunct="1"/>
            <a:r>
              <a:rPr lang="cs-CZ" smtClean="0"/>
              <a:t>potlačování (suspending) a obnovování (resuming) procesů</a:t>
            </a:r>
          </a:p>
          <a:p>
            <a:pPr marL="719138" lvl="1" eaLnBrk="1" hangingPunct="1"/>
            <a:r>
              <a:rPr lang="cs-CZ" smtClean="0"/>
              <a:t>mechanismy pro synchronizaci procesů</a:t>
            </a:r>
          </a:p>
          <a:p>
            <a:pPr marL="719138" lvl="1" eaLnBrk="1" hangingPunct="1"/>
            <a:r>
              <a:rPr lang="cs-CZ" smtClean="0"/>
              <a:t>mechanismy pro komunikaci mezi procesy</a:t>
            </a:r>
          </a:p>
          <a:p>
            <a:pPr marL="719138" lvl="1" eaLnBrk="1" hangingPunct="1"/>
            <a:r>
              <a:rPr lang="cs-CZ" smtClean="0"/>
              <a:t>mechanismy pro detekci a řešení uváznutí (deadlock)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 (2)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Při spuštění procesu musíme program </a:t>
            </a:r>
            <a:br>
              <a:rPr lang="cs-CZ" smtClean="0"/>
            </a:br>
            <a:r>
              <a:rPr lang="cs-CZ" smtClean="0"/>
              <a:t>nahrát do paměti</a:t>
            </a:r>
          </a:p>
          <a:p>
            <a:pPr marL="395288" eaLnBrk="1" hangingPunct="1"/>
            <a:r>
              <a:rPr lang="cs-CZ" smtClean="0"/>
              <a:t>Později může proces vyžadovat dodatečnou paměť pro data a tuto paměť OS vracet</a:t>
            </a:r>
          </a:p>
          <a:p>
            <a:pPr marL="395288" eaLnBrk="1" hangingPunct="1"/>
            <a:r>
              <a:rPr lang="cs-CZ" smtClean="0"/>
              <a:t>Jakmile proces končí, musí OS veškerou paměť užívanou procesem opět uvolnit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paměti</a:t>
            </a:r>
          </a:p>
          <a:p>
            <a:pPr marL="719138" lvl="1" eaLnBrk="1" hangingPunct="1"/>
            <a:r>
              <a:rPr lang="cs-CZ" smtClean="0"/>
              <a:t>znalost, která část paměti je využívána a kým (kterým procesem)</a:t>
            </a:r>
          </a:p>
          <a:p>
            <a:pPr marL="719138" lvl="1" eaLnBrk="1" hangingPunct="1"/>
            <a:r>
              <a:rPr lang="cs-CZ" smtClean="0"/>
              <a:t>přidělování (alokace) a uvolňování (dealokace) paměti podle požadavků procesů</a:t>
            </a:r>
          </a:p>
          <a:p>
            <a:pPr marL="719138" lvl="1" eaLnBrk="1" hangingPunct="1"/>
            <a:r>
              <a:rPr lang="cs-CZ" smtClean="0"/>
              <a:t>rozhodování o tom, který proces kdy zavést do paměti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Soubor</a:t>
            </a:r>
          </a:p>
          <a:p>
            <a:pPr marL="719138" lvl="1" eaLnBrk="1" hangingPunct="1"/>
            <a:r>
              <a:rPr lang="cs-CZ" smtClean="0"/>
              <a:t>kolekce souvisejících informací definovaná svým tvůrcem</a:t>
            </a:r>
          </a:p>
          <a:p>
            <a:pPr marL="719138" lvl="1" eaLnBrk="1" hangingPunct="1"/>
            <a:r>
              <a:rPr lang="cs-CZ" smtClean="0"/>
              <a:t>může mít strukturu, ale nemusí</a:t>
            </a:r>
          </a:p>
          <a:p>
            <a:pPr marL="719138" lvl="1" eaLnBrk="1" hangingPunct="1"/>
            <a:r>
              <a:rPr lang="cs-CZ" smtClean="0"/>
              <a:t>z hlediska OS typicky jen posloupnost bajtů</a:t>
            </a:r>
          </a:p>
          <a:p>
            <a:pPr marL="395288" eaLnBrk="1" hangingPunct="1"/>
            <a:r>
              <a:rPr lang="cs-CZ" sz="2600" smtClean="0"/>
              <a:t>I/O zařízení na kterých jsou soubory uloženy mohou být nejrůznějšího typu</a:t>
            </a:r>
          </a:p>
          <a:p>
            <a:pPr marL="719138" lvl="1" eaLnBrk="1" hangingPunct="1"/>
            <a:r>
              <a:rPr lang="cs-CZ" smtClean="0"/>
              <a:t>magnetické disky, optické disky, magnetické pásky</a:t>
            </a:r>
          </a:p>
          <a:p>
            <a:pPr marL="719138" lvl="1" eaLnBrk="1" hangingPunct="1"/>
            <a:r>
              <a:rPr lang="cs-CZ" smtClean="0"/>
              <a:t>OS zavádí abstraktní koncept souboru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</a:t>
            </a:r>
            <a:endParaRPr lang="cs-CZ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souborů</a:t>
            </a:r>
          </a:p>
          <a:p>
            <a:pPr marL="719138" lvl="1" eaLnBrk="1" hangingPunct="1"/>
            <a:r>
              <a:rPr lang="cs-CZ" smtClean="0"/>
              <a:t>vytváření a rušení souborů</a:t>
            </a:r>
          </a:p>
          <a:p>
            <a:pPr marL="719138" lvl="1" eaLnBrk="1" hangingPunct="1"/>
            <a:r>
              <a:rPr lang="cs-CZ" smtClean="0"/>
              <a:t>vytváření a rušení adresářů (složek)</a:t>
            </a:r>
          </a:p>
          <a:p>
            <a:pPr marL="719138" lvl="1" eaLnBrk="1" hangingPunct="1"/>
            <a:r>
              <a:rPr lang="cs-CZ" smtClean="0"/>
              <a:t>základní operace pro manipulaci se soubory a adresáři (např. čtení ze souboru, zápis do souboru, seznam souborů v adresáři)</a:t>
            </a:r>
          </a:p>
          <a:p>
            <a:pPr marL="719138" lvl="1" eaLnBrk="1" hangingPunct="1"/>
            <a:r>
              <a:rPr lang="cs-CZ" smtClean="0"/>
              <a:t>zálohování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 (2)</a:t>
            </a:r>
            <a:endParaRPr lang="cs-CZ" dirty="0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3714</TotalTime>
  <Words>2137</Words>
  <Application>Microsoft Office PowerPoint</Application>
  <PresentationFormat>Předvádění na obrazovce (4:3)</PresentationFormat>
  <Paragraphs>543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motiv-pb153-operacni-systemy</vt:lpstr>
      <vt:lpstr>PB153  OPERAČNÍ SYSTÉMY A JEJICH ROZHRANÍ</vt:lpstr>
      <vt:lpstr>KOMPONENTY OS</vt:lpstr>
      <vt:lpstr>STRUKTURA OS</vt:lpstr>
      <vt:lpstr>SPRÁVA PROCESŮ</vt:lpstr>
      <vt:lpstr>SPRÁVA PROCESŮ (2)</vt:lpstr>
      <vt:lpstr>SPRÁVA OPERAČNÍ PAMĚTI</vt:lpstr>
      <vt:lpstr>SPRÁVA OPERAČNÍ PAMĚTI</vt:lpstr>
      <vt:lpstr>SPRÁVA SOUBORŮ</vt:lpstr>
      <vt:lpstr>SPRÁVA SOUBORŮ (2)</vt:lpstr>
      <vt:lpstr>SPRÁVA I/O ZAŘÍZENÍ</vt:lpstr>
      <vt:lpstr>SPRÁVA SEKUNDÁRNÍ PAMĚTI</vt:lpstr>
      <vt:lpstr>SPRÁVA SÍŤOVÝCH SLUŽEB</vt:lpstr>
      <vt:lpstr>OCHRANNÝ SYSTÉM</vt:lpstr>
      <vt:lpstr>INTERPRET PŘÍKAZŮ</vt:lpstr>
      <vt:lpstr>INTERNÍ SLUŽBY OS</vt:lpstr>
      <vt:lpstr>SYSTÉMOVÁ VOLÁNÍ</vt:lpstr>
      <vt:lpstr>SYSTÉMOVÁ VOLÁNÍ</vt:lpstr>
      <vt:lpstr>SYSTÉMOVÁ VOLÁNÍ (2)</vt:lpstr>
      <vt:lpstr>POSIX</vt:lpstr>
      <vt:lpstr>POSIX PŘÍKLAD - READDIR</vt:lpstr>
      <vt:lpstr>POSIX - DETAILY</vt:lpstr>
      <vt:lpstr>POSIX KOMPATIBILITA</vt:lpstr>
      <vt:lpstr>WINDOWS</vt:lpstr>
      <vt:lpstr>PŘÍKLAD VOLÁNÍ API (WIN32)</vt:lpstr>
      <vt:lpstr>PŘÍKLAD VOLÁNÍ API (WIN32)</vt:lpstr>
      <vt:lpstr>WINDOWS API</vt:lpstr>
      <vt:lpstr>ZPŮSOB PŘEDÁNÍ PARAMETRŮ</vt:lpstr>
      <vt:lpstr>SYSTÉMOVÁ VOLÁNÍ WINDOWS</vt:lpstr>
      <vt:lpstr>PŘÍKLAD: SYSENTER</vt:lpstr>
      <vt:lpstr>SYSTÉMOVÁ VOLÁNÍ WINDOWS</vt:lpstr>
      <vt:lpstr>PŘÍKLAD 1: MS-DOS</vt:lpstr>
      <vt:lpstr>PŘÍKLAD 1: MS-DOS (2)</vt:lpstr>
      <vt:lpstr>PŘÍKLAD 1: MS-DOS (3)</vt:lpstr>
      <vt:lpstr>PŘÍKLAD 2: LINUX</vt:lpstr>
      <vt:lpstr>PŘÍKLAD 2: LINUX (2)</vt:lpstr>
      <vt:lpstr>PŘÍKLAD 2: LINUX (3)</vt:lpstr>
      <vt:lpstr>PŘÍKLAD 2: LINUX (4) - STRACE</vt:lpstr>
      <vt:lpstr>PŘÍKLAD 2: LINUX (5) </vt:lpstr>
      <vt:lpstr>PŘÍKLAD 3: FREEBSD</vt:lpstr>
      <vt:lpstr>PŘÍKLAD 3: FREEBSD (2)</vt:lpstr>
      <vt:lpstr>KOMPLEXITA OS</vt:lpstr>
      <vt:lpstr>KOMPLEXITA OS (2)</vt:lpstr>
      <vt:lpstr>Snímek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JR</cp:lastModifiedBy>
  <cp:revision>174</cp:revision>
  <dcterms:created xsi:type="dcterms:W3CDTF">2004-03-06T10:07:29Z</dcterms:created>
  <dcterms:modified xsi:type="dcterms:W3CDTF">2019-02-28T19:06:18Z</dcterms:modified>
</cp:coreProperties>
</file>