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  <p:sldMasterId id="2147483659" r:id="rId2"/>
    <p:sldMasterId id="2147483660" r:id="rId3"/>
    <p:sldMasterId id="2147483717" r:id="rId4"/>
  </p:sldMasterIdLst>
  <p:notesMasterIdLst>
    <p:notesMasterId r:id="rId27"/>
  </p:notesMasterIdLst>
  <p:handoutMasterIdLst>
    <p:handoutMasterId r:id="rId28"/>
  </p:handoutMasterIdLst>
  <p:sldIdLst>
    <p:sldId id="260" r:id="rId5"/>
    <p:sldId id="270" r:id="rId6"/>
    <p:sldId id="271" r:id="rId7"/>
    <p:sldId id="287" r:id="rId8"/>
    <p:sldId id="272" r:id="rId9"/>
    <p:sldId id="285" r:id="rId10"/>
    <p:sldId id="286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284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78" userDrawn="1">
          <p15:clr>
            <a:srgbClr val="A4A3A4"/>
          </p15:clr>
        </p15:guide>
        <p15:guide id="2" pos="53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6"/>
    <a:srgbClr val="00287D"/>
    <a:srgbClr val="00B5E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21" autoAdjust="0"/>
    <p:restoredTop sz="94247" autoAdjust="0"/>
  </p:normalViewPr>
  <p:slideViewPr>
    <p:cSldViewPr snapToGrid="0">
      <p:cViewPr varScale="1">
        <p:scale>
          <a:sx n="214" d="100"/>
          <a:sy n="214" d="100"/>
        </p:scale>
        <p:origin x="3496" y="168"/>
      </p:cViewPr>
      <p:guideLst>
        <p:guide orient="horz" pos="4178"/>
        <p:guide pos="53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60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99040-34C8-44C8-9AA1-09457589D8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8598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7250D73-997F-4851-8A6C-D172E8B9EF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9194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50D73-997F-4851-8A6C-D172E8B9EF88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129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62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501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949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41B63C-6A81-4742-8D01-2E826239AF1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3808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C23150-60E3-441A-A183-1AA8E00BD60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8956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9C9BA-3FAB-4012-BA23-007390CFD8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1501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2ECD11-66E6-48DF-844E-6669FE7CA3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8728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1295A4-E190-43D7-8D2F-DA2D165555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2231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935221-7DA0-41CD-B20E-4076FEB0567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71715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04B20F-0C9C-448C-A24B-BDE58358A3A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1468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3F6E04-9AC3-4FFB-87C1-580A46147D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1358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584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74C02E-AF87-4C23-9000-CD8C8F355EB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46710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A8FE78-4D44-4BA1-AB2E-FBD54909E43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44118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5871B0-0FE3-4C03-8EDF-69648DD0C94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55281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655D450-43C9-45EF-B49A-0492C7C329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3923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8217E6-71EE-4C17-8E43-CCE0558CCA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674120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FA7A21-91B8-4B26-B4B1-073F543EF1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8893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4F586C-0E04-480C-8EE3-A1AAC7415A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51109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8C35B8-1333-4C44-A22C-84B9A6F699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4613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47F78D-3E85-41A5-9645-45E7A6BEDE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958732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BB5363-5F72-433A-AC44-D7499A8F6A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914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92244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C74EF3-844C-41C8-879F-4E86469A86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2264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88857C-9E59-4BBC-B14C-EC57801C6A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91010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4ADC2D-F8DA-4E7E-94F3-E550FD2D3E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620307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7E6B43D-ECB9-4BF1-B814-EF20EB39C5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39663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D202E317-E443-4D9F-93D3-4CB02DF8B0F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0C6385-769E-4E06-BC88-4DDF553B0FE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E43A17-4815-44D2-8B82-59C6AB1E3E9E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5D9E984-0CDB-4BA2-AD7F-F3250E1D6E2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DC1063-8C9D-401B-937D-A075E2CD82D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AF3B53-0DB0-4A6F-B4DC-148A12AAB74A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4752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485A1A-8811-48E0-BFED-39370079D56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7FED48-5D7F-4CF7-A761-BBF9A45BB56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E99C34-CBC0-4D85-A79E-BA2D101E1426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A177A5-E71F-4308-9945-0C1D61A577D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37F30F-EA45-4863-AFA5-A7FBE97AC99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46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61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3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937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0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7D608-04F0-4F24-BDA2-76F1D6F8AC49}" type="datetimeFigureOut">
              <a:rPr lang="cs-CZ" smtClean="0"/>
              <a:t>15.01.19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2D571-2B45-4047-AC47-535AA546DCF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04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08549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7E1DD07-12F6-4480-8FA3-E133EADF4BA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10597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8530CE5F-1220-4494-B388-42D5DB1E142B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9DAF3B53-0DB0-4A6F-B4DC-148A12AAB74A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eldung.com/java-connection-pooling" TargetMode="Externa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42369" y="6193693"/>
            <a:ext cx="1905000" cy="457200"/>
          </a:xfrm>
        </p:spPr>
        <p:txBody>
          <a:bodyPr/>
          <a:lstStyle/>
          <a:p>
            <a:fld id="{6D531CED-E6A4-4A89-BA6B-0DF2D199773F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" name="Nadpis 2"/>
          <p:cNvSpPr>
            <a:spLocks noGrp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  <a:ln w="12700" cmpd="sng"/>
        </p:spPr>
        <p:txBody>
          <a:bodyPr/>
          <a:lstStyle/>
          <a:p>
            <a:r>
              <a:rPr lang="cs-CZ" sz="3600" dirty="0"/>
              <a:t>PV168 – Java Database </a:t>
            </a:r>
            <a:r>
              <a:rPr lang="cs-CZ" sz="3600" dirty="0" err="1"/>
              <a:t>Connectivity</a:t>
            </a:r>
            <a:r>
              <a:rPr lang="cs-CZ" sz="3600" dirty="0"/>
              <a:t> (JDBC) </a:t>
            </a:r>
            <a:br>
              <a:rPr lang="en-US" sz="2400" dirty="0"/>
            </a:br>
            <a:br>
              <a:rPr lang="en-US" sz="2400" dirty="0"/>
            </a:br>
            <a:r>
              <a:rPr lang="cs-CZ" sz="2400" dirty="0"/>
              <a:t>Petr Adámek &amp; Tomáš Pitner </a:t>
            </a:r>
            <a:br>
              <a:rPr lang="en-US" sz="2400" dirty="0"/>
            </a:br>
            <a:br>
              <a:rPr lang="cs-CZ" sz="2400" dirty="0"/>
            </a:br>
            <a:r>
              <a:rPr lang="cs-CZ" sz="2400" dirty="0"/>
              <a:t>Březen </a:t>
            </a:r>
            <a:r>
              <a:rPr lang="en-US" sz="2400" dirty="0"/>
              <a:t>201</a:t>
            </a:r>
            <a:r>
              <a:rPr lang="cs-CZ" sz="2400" dirty="0"/>
              <a:t>9</a:t>
            </a:r>
          </a:p>
        </p:txBody>
      </p:sp>
      <p:cxnSp>
        <p:nvCxnSpPr>
          <p:cNvPr id="6" name="Přímá spojnice 5"/>
          <p:cNvCxnSpPr/>
          <p:nvPr/>
        </p:nvCxnSpPr>
        <p:spPr bwMode="auto">
          <a:xfrm>
            <a:off x="519380" y="2560319"/>
            <a:ext cx="8103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287D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Přímá spojnice 6"/>
          <p:cNvCxnSpPr/>
          <p:nvPr/>
        </p:nvCxnSpPr>
        <p:spPr bwMode="auto">
          <a:xfrm>
            <a:off x="518165" y="5229079"/>
            <a:ext cx="81039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287D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05961" y="2845551"/>
            <a:ext cx="688908" cy="652329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6298" y="1637611"/>
            <a:ext cx="688908" cy="652329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105961" y="985282"/>
            <a:ext cx="688908" cy="652329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989923" y="498027"/>
            <a:ext cx="688908" cy="65232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3913" y="5379630"/>
            <a:ext cx="688908" cy="652329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953849" y="4169719"/>
            <a:ext cx="688908" cy="65232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Blur radius="3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43913" y="3327784"/>
            <a:ext cx="688908" cy="652329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0217" y="247446"/>
            <a:ext cx="68890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276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Příklad použití </a:t>
            </a:r>
            <a:r>
              <a:rPr lang="cs-CZ" altLang="cs-CZ" dirty="0" err="1"/>
              <a:t>Connection</a:t>
            </a:r>
            <a:r>
              <a:rPr lang="cs-CZ" altLang="cs-CZ" dirty="0"/>
              <a:t> pool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org.apache.commons.dbcp2.BasicDataSource;</a:t>
            </a:r>
          </a:p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IOException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p =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Properties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p.load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this.getClass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 .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getResourceAsStream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("/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jdbc.properties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b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BasicDataSource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BasicDataSource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();   </a:t>
            </a:r>
            <a:b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bds.setDriverClassName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p.getProperty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jdbc.driver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"));  </a:t>
            </a:r>
            <a:b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bds.setUrl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p.getProperty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jdbc.url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bds.setUsername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p.getProperty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jdbc.user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bds.setPassword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p.getProperty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jdbc.password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"));</a:t>
            </a:r>
          </a:p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b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0321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Komunikace s databází přes JDBC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 facto posílání </a:t>
            </a:r>
            <a:r>
              <a:rPr lang="cs-CZ" b="1" dirty="0"/>
              <a:t>SQL příkazů a čtení výsledků</a:t>
            </a:r>
          </a:p>
          <a:p>
            <a:r>
              <a:rPr lang="cs-CZ" dirty="0">
                <a:cs typeface="Courier New" panose="02070309020205020404" pitchFamily="49" charset="0"/>
              </a:rPr>
              <a:t>Nutné znát </a:t>
            </a:r>
            <a:r>
              <a:rPr lang="cs-CZ" b="1" dirty="0">
                <a:cs typeface="Courier New" panose="02070309020205020404" pitchFamily="49" charset="0"/>
              </a:rPr>
              <a:t>SQL</a:t>
            </a:r>
          </a:p>
          <a:p>
            <a:r>
              <a:rPr lang="cs-CZ" dirty="0">
                <a:cs typeface="Courier New" panose="02070309020205020404" pitchFamily="49" charset="0"/>
              </a:rPr>
              <a:t>Vč. </a:t>
            </a:r>
            <a:r>
              <a:rPr lang="cs-CZ" b="1" dirty="0">
                <a:cs typeface="Courier New" panose="02070309020205020404" pitchFamily="49" charset="0"/>
              </a:rPr>
              <a:t>dialektu</a:t>
            </a:r>
            <a:r>
              <a:rPr lang="cs-CZ" dirty="0">
                <a:cs typeface="Courier New" panose="02070309020205020404" pitchFamily="49" charset="0"/>
              </a:rPr>
              <a:t> příslušného DBMS</a:t>
            </a:r>
          </a:p>
          <a:p>
            <a:r>
              <a:rPr lang="cs-CZ" dirty="0">
                <a:cs typeface="Courier New" panose="02070309020205020404" pitchFamily="49" charset="0"/>
              </a:rPr>
              <a:t>Možnost využít </a:t>
            </a:r>
            <a:r>
              <a:rPr lang="cs-CZ" b="1" dirty="0">
                <a:cs typeface="Courier New" panose="02070309020205020404" pitchFamily="49" charset="0"/>
              </a:rPr>
              <a:t>specifických</a:t>
            </a:r>
            <a:r>
              <a:rPr lang="cs-CZ" dirty="0">
                <a:cs typeface="Courier New" panose="02070309020205020404" pitchFamily="49" charset="0"/>
              </a:rPr>
              <a:t> vlastností DBMS</a:t>
            </a:r>
          </a:p>
          <a:p>
            <a:r>
              <a:rPr lang="cs-CZ" dirty="0">
                <a:cs typeface="Courier New" panose="02070309020205020404" pitchFamily="49" charset="0"/>
              </a:rPr>
              <a:t>Určitá </a:t>
            </a:r>
            <a:r>
              <a:rPr lang="cs-CZ" b="1" dirty="0">
                <a:cs typeface="Courier New" panose="02070309020205020404" pitchFamily="49" charset="0"/>
              </a:rPr>
              <a:t>závislost</a:t>
            </a:r>
            <a:r>
              <a:rPr lang="cs-CZ" dirty="0">
                <a:cs typeface="Courier New" panose="02070309020205020404" pitchFamily="49" charset="0"/>
              </a:rPr>
              <a:t> na konkrétním DBMS</a:t>
            </a:r>
          </a:p>
          <a:p>
            <a:r>
              <a:rPr lang="cs-CZ" dirty="0">
                <a:cs typeface="Courier New" panose="02070309020205020404" pitchFamily="49" charset="0"/>
              </a:rPr>
              <a:t>Psaní spousty „</a:t>
            </a:r>
            <a:r>
              <a:rPr lang="cs-CZ" b="1" dirty="0" err="1">
                <a:cs typeface="Courier New" panose="02070309020205020404" pitchFamily="49" charset="0"/>
              </a:rPr>
              <a:t>boilerplate</a:t>
            </a:r>
            <a:r>
              <a:rPr lang="cs-CZ" dirty="0">
                <a:cs typeface="Courier New" panose="02070309020205020404" pitchFamily="49" charset="0"/>
              </a:rPr>
              <a:t> </a:t>
            </a:r>
            <a:r>
              <a:rPr lang="cs-CZ" dirty="0" err="1">
                <a:cs typeface="Courier New" panose="02070309020205020404" pitchFamily="49" charset="0"/>
              </a:rPr>
              <a:t>code</a:t>
            </a:r>
            <a:r>
              <a:rPr lang="cs-CZ" dirty="0">
                <a:cs typeface="Courier New" panose="02070309020205020404" pitchFamily="49" charset="0"/>
              </a:rPr>
              <a:t>“</a:t>
            </a:r>
          </a:p>
          <a:p>
            <a:r>
              <a:rPr lang="cs-CZ" dirty="0">
                <a:cs typeface="Courier New" panose="02070309020205020404" pitchFamily="49" charset="0"/>
              </a:rPr>
              <a:t>Lze využít </a:t>
            </a:r>
            <a:r>
              <a:rPr lang="cs-CZ" b="1" dirty="0">
                <a:cs typeface="Courier New" panose="02070309020205020404" pitchFamily="49" charset="0"/>
              </a:rPr>
              <a:t>knihoven</a:t>
            </a:r>
            <a:r>
              <a:rPr lang="cs-CZ" dirty="0">
                <a:cs typeface="Courier New" panose="02070309020205020404" pitchFamily="49" charset="0"/>
              </a:rPr>
              <a:t> třetích stran pro usnadnění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42375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(JDBC) </a:t>
            </a:r>
            <a:r>
              <a:rPr lang="cs-CZ" alt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ourier New" panose="02070309020205020404" pitchFamily="49" charset="0"/>
              </a:rPr>
              <a:t>// musíme již mít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st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conn.createStatement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2919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Provedení SQL příkazu nad </a:t>
            </a:r>
            <a:r>
              <a:rPr lang="cs-CZ" alt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result 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("SELECT *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;");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cs-CZ" dirty="0">
              <a:cs typeface="Courier New" panose="02070309020205020404" pitchFamily="49" charset="0"/>
            </a:endParaRPr>
          </a:p>
          <a:p>
            <a:r>
              <a:rPr lang="cs-CZ" dirty="0">
                <a:cs typeface="Courier New" panose="02070309020205020404" pitchFamily="49" charset="0"/>
              </a:rPr>
              <a:t>V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cs-CZ" dirty="0">
                <a:cs typeface="Courier New" panose="02070309020205020404" pitchFamily="49" charset="0"/>
              </a:rPr>
              <a:t> je pouze indikován úspěch/neúspěch dotazu</a:t>
            </a:r>
          </a:p>
          <a:p>
            <a:r>
              <a:rPr lang="cs-CZ" dirty="0">
                <a:cs typeface="Courier New" panose="02070309020205020404" pitchFamily="49" charset="0"/>
              </a:rPr>
              <a:t>Takto se vykonávají jak operace typu čtení, tak změny v databázi</a:t>
            </a:r>
          </a:p>
          <a:p>
            <a:pPr lvl="1"/>
            <a:r>
              <a:rPr lang="cs-CZ" dirty="0">
                <a:cs typeface="Courier New" panose="02070309020205020404" pitchFamily="49" charset="0"/>
              </a:rPr>
              <a:t>U čtení získáme vrácené záznamy pomocí následného volání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getResultSet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cs-CZ" dirty="0">
                <a:cs typeface="Courier New" panose="02070309020205020404" pitchFamily="49" charset="0"/>
              </a:rPr>
              <a:t>U zápisu pomocí volání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getUpdateCount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2738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Provedení SQL příkazu nad </a:t>
            </a:r>
            <a:r>
              <a:rPr lang="cs-CZ" alt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cs typeface="Courier New" panose="02070309020205020404" pitchFamily="49" charset="0"/>
              </a:rPr>
              <a:t>Čtení</a:t>
            </a:r>
            <a:r>
              <a:rPr lang="cs-CZ" dirty="0">
                <a:cs typeface="Courier New" panose="02070309020205020404" pitchFamily="49" charset="0"/>
              </a:rPr>
              <a:t> (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cs-CZ" dirty="0">
                <a:cs typeface="Courier New" panose="02070309020205020404" pitchFamily="49" charset="0"/>
              </a:rPr>
              <a:t>): výsledek = relace 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	"SELECT * FROM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;");</a:t>
            </a:r>
          </a:p>
          <a:p>
            <a:pPr marL="0" indent="0">
              <a:buNone/>
            </a:pP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b="1" dirty="0">
                <a:cs typeface="Courier New" panose="02070309020205020404" pitchFamily="49" charset="0"/>
              </a:rPr>
              <a:t>Modifikace</a:t>
            </a:r>
            <a:r>
              <a:rPr lang="cs-CZ" dirty="0">
                <a:cs typeface="Courier New" panose="02070309020205020404" pitchFamily="49" charset="0"/>
              </a:rPr>
              <a:t>: výsledek = počet 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updatesCount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st.executeUpdate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b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	"DELETE FROM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WHERE a = 1;");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772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Zpracování výsledků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cs typeface="Courier New" panose="02070309020205020404" pitchFamily="49" charset="0"/>
              </a:rPr>
              <a:t>Výsledkem čtení</a:t>
            </a:r>
            <a:r>
              <a:rPr lang="cs-CZ" sz="2000" dirty="0">
                <a:cs typeface="Courier New" panose="02070309020205020404" pitchFamily="49" charset="0"/>
              </a:rPr>
              <a:t> (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cs-CZ" sz="2000" dirty="0">
                <a:cs typeface="Courier New" panose="02070309020205020404" pitchFamily="49" charset="0"/>
              </a:rPr>
              <a:t>) je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sz="2000" dirty="0">
                <a:cs typeface="Courier New" panose="02070309020205020404" pitchFamily="49" charset="0"/>
              </a:rPr>
              <a:t>, </a:t>
            </a:r>
            <a:br>
              <a:rPr lang="cs-CZ" sz="2000" dirty="0">
                <a:cs typeface="Courier New" panose="02070309020205020404" pitchFamily="49" charset="0"/>
              </a:rPr>
            </a:br>
            <a:r>
              <a:rPr lang="cs-CZ" sz="2000" dirty="0">
                <a:cs typeface="Courier New" panose="02070309020205020404" pitchFamily="49" charset="0"/>
              </a:rPr>
              <a:t>ten následně lze zpracovat:</a:t>
            </a:r>
          </a:p>
          <a:p>
            <a:pPr lvl="1"/>
            <a:r>
              <a:rPr lang="cs-CZ" sz="2000" dirty="0">
                <a:cs typeface="Courier New" panose="02070309020205020404" pitchFamily="49" charset="0"/>
              </a:rPr>
              <a:t>Postupným procházením jednotlivých </a:t>
            </a:r>
            <a:r>
              <a:rPr lang="cs-CZ" sz="2000" i="1" dirty="0">
                <a:cs typeface="Courier New" panose="02070309020205020404" pitchFamily="49" charset="0"/>
              </a:rPr>
              <a:t>záznamů</a:t>
            </a:r>
            <a:r>
              <a:rPr lang="cs-CZ" sz="2000" dirty="0">
                <a:cs typeface="Courier New" panose="02070309020205020404" pitchFamily="49" charset="0"/>
              </a:rPr>
              <a:t> (vrácených řádků)</a:t>
            </a:r>
          </a:p>
          <a:p>
            <a:pPr lvl="1"/>
            <a:r>
              <a:rPr lang="cs-CZ" sz="2000" dirty="0">
                <a:cs typeface="Courier New" panose="02070309020205020404" pitchFamily="49" charset="0"/>
              </a:rPr>
              <a:t>Zpřístupněním jednotlivých </a:t>
            </a:r>
            <a:r>
              <a:rPr lang="cs-CZ" sz="2000" i="1" dirty="0">
                <a:cs typeface="Courier New" panose="02070309020205020404" pitchFamily="49" charset="0"/>
              </a:rPr>
              <a:t>atributů</a:t>
            </a:r>
            <a:r>
              <a:rPr lang="cs-CZ" sz="2000" dirty="0">
                <a:cs typeface="Courier New" panose="02070309020205020404" pitchFamily="49" charset="0"/>
              </a:rPr>
              <a:t>, např.</a:t>
            </a:r>
          </a:p>
          <a:p>
            <a:pPr marL="457200" lvl="1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resultSet.next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 { // iterace </a:t>
            </a:r>
          </a:p>
          <a:p>
            <a:pPr marL="457200" lvl="1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// 1. atribut, musíme znát jeho typ</a:t>
            </a:r>
          </a:p>
          <a:p>
            <a:pPr marL="457200" lvl="1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resultSet.getInt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marL="457200" lvl="1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resultSet.getString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pPr marL="457200" lvl="1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c =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resultSet.getBoolean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(3);</a:t>
            </a:r>
          </a:p>
          <a:p>
            <a:pPr marL="457200" lvl="1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34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Další možnosti </a:t>
            </a:r>
            <a:r>
              <a:rPr lang="cs-CZ" altLang="cs-CZ" dirty="0" err="1"/>
              <a:t>ResultSet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ourier New" panose="02070309020205020404" pitchFamily="49" charset="0"/>
              </a:rPr>
              <a:t>Indexováno od </a:t>
            </a:r>
            <a:r>
              <a:rPr lang="cs-CZ" b="1" dirty="0">
                <a:cs typeface="Courier New" panose="02070309020205020404" pitchFamily="49" charset="0"/>
              </a:rPr>
              <a:t>1</a:t>
            </a:r>
            <a:r>
              <a:rPr lang="cs-CZ" dirty="0">
                <a:cs typeface="Courier New" panose="02070309020205020404" pitchFamily="49" charset="0"/>
              </a:rPr>
              <a:t> (nikoli od 0!)</a:t>
            </a:r>
          </a:p>
          <a:p>
            <a:r>
              <a:rPr lang="cs-CZ" dirty="0">
                <a:cs typeface="Courier New" panose="02070309020205020404" pitchFamily="49" charset="0"/>
              </a:rPr>
              <a:t>Lze dle </a:t>
            </a:r>
            <a:r>
              <a:rPr lang="cs-CZ" b="1" dirty="0">
                <a:cs typeface="Courier New" panose="02070309020205020404" pitchFamily="49" charset="0"/>
              </a:rPr>
              <a:t>jména</a:t>
            </a:r>
            <a:r>
              <a:rPr lang="cs-CZ" dirty="0">
                <a:cs typeface="Courier New" panose="02070309020205020404" pitchFamily="49" charset="0"/>
              </a:rPr>
              <a:t> atributu získat jeho index</a:t>
            </a:r>
          </a:p>
          <a:p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indexColumnA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	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resultSet.findColumn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columnA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457200" lvl="1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resultSet.next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457200" lvl="1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a =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resultSet.getInt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indexColumnA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57200" lvl="1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65399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Pohyb po záznamech </a:t>
            </a:r>
            <a:r>
              <a:rPr lang="cs-CZ" altLang="cs-CZ" dirty="0" err="1"/>
              <a:t>ResultSet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ourier New" panose="02070309020205020404" pitchFamily="49" charset="0"/>
              </a:rPr>
              <a:t>Některé typy JDBC ovladačů podporují:</a:t>
            </a:r>
          </a:p>
          <a:p>
            <a:pPr lvl="1"/>
            <a:r>
              <a:rPr lang="cs-CZ" dirty="0">
                <a:cs typeface="Courier New" panose="02070309020205020404" pitchFamily="49" charset="0"/>
              </a:rPr>
              <a:t>zpětný posun v tabulce </a:t>
            </a:r>
          </a:p>
          <a:p>
            <a:pPr lvl="2"/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ResultSet.previous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cs-CZ" dirty="0">
                <a:cs typeface="Courier New" panose="02070309020205020404" pitchFamily="49" charset="0"/>
              </a:rPr>
              <a:t>posun o libovolný počet záznamů (řádků v tabulce) 	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ResultSet.relative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cs-CZ" dirty="0">
                <a:cs typeface="Courier New" panose="02070309020205020404" pitchFamily="49" charset="0"/>
              </a:rPr>
              <a:t> </a:t>
            </a:r>
          </a:p>
          <a:p>
            <a:pPr lvl="1"/>
            <a:r>
              <a:rPr lang="cs-CZ" dirty="0">
                <a:cs typeface="Courier New" panose="02070309020205020404" pitchFamily="49" charset="0"/>
              </a:rPr>
              <a:t>přístup k libovolnému záznamu 	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ResultSet.absolute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cs-CZ" dirty="0">
                <a:cs typeface="Courier New" panose="02070309020205020404" pitchFamily="49" charset="0"/>
              </a:rPr>
              <a:t>Nutno nastavit před provedením příkazu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7057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Předpřipravené dotazy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ourier New" panose="02070309020205020404" pitchFamily="49" charset="0"/>
              </a:rPr>
              <a:t>Některé typy JDBC ovladačů podporují </a:t>
            </a:r>
            <a:r>
              <a:rPr lang="cs-CZ" b="1" dirty="0" err="1">
                <a:cs typeface="Courier New" panose="02070309020205020404" pitchFamily="49" charset="0"/>
              </a:rPr>
              <a:t>PreparedStatement</a:t>
            </a:r>
            <a:r>
              <a:rPr lang="cs-CZ" dirty="0">
                <a:cs typeface="Courier New" panose="02070309020205020404" pitchFamily="49" charset="0"/>
              </a:rPr>
              <a:t>:</a:t>
            </a:r>
          </a:p>
          <a:p>
            <a:endParaRPr lang="cs-CZ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PreparedStatement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conn.prepareStatement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"INSERT INTO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a,b,c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(?,?,?);");</a:t>
            </a:r>
          </a:p>
          <a:p>
            <a:pPr marL="0" indent="0">
              <a:buNone/>
            </a:pP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insertStatement.setInt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(1,1);</a:t>
            </a:r>
          </a:p>
          <a:p>
            <a:pPr marL="0" indent="0">
              <a:buNone/>
            </a:pP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insertStatement.setString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(2,"Ahoj");</a:t>
            </a:r>
          </a:p>
          <a:p>
            <a:pPr marL="0" indent="0">
              <a:buNone/>
            </a:pP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insertStatement.setBoolean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(3,false);</a:t>
            </a:r>
          </a:p>
          <a:p>
            <a:pPr marL="0" indent="0">
              <a:buNone/>
            </a:pP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insertStatement.execute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678901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Předpřipravené dotazy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cs typeface="Courier New" panose="02070309020205020404" pitchFamily="49" charset="0"/>
              </a:rPr>
              <a:t>Výhody </a:t>
            </a:r>
            <a:r>
              <a:rPr lang="cs-CZ" i="1" dirty="0" err="1">
                <a:cs typeface="Courier New" panose="02070309020205020404" pitchFamily="49" charset="0"/>
              </a:rPr>
              <a:t>PreparedStatement</a:t>
            </a:r>
            <a:r>
              <a:rPr lang="cs-CZ" dirty="0">
                <a:cs typeface="Courier New" panose="02070309020205020404" pitchFamily="49" charset="0"/>
              </a:rPr>
              <a:t>:</a:t>
            </a:r>
          </a:p>
          <a:p>
            <a:pPr lvl="1"/>
            <a:r>
              <a:rPr lang="cs-CZ" dirty="0">
                <a:cs typeface="Courier New" panose="02070309020205020404" pitchFamily="49" charset="0"/>
              </a:rPr>
              <a:t>Vyšší </a:t>
            </a:r>
            <a:r>
              <a:rPr lang="cs-CZ" b="1" dirty="0">
                <a:cs typeface="Courier New" panose="02070309020205020404" pitchFamily="49" charset="0"/>
              </a:rPr>
              <a:t>odolnost proti SQL </a:t>
            </a:r>
            <a:r>
              <a:rPr lang="cs-CZ" b="1" dirty="0" err="1">
                <a:cs typeface="Courier New" panose="02070309020205020404" pitchFamily="49" charset="0"/>
              </a:rPr>
              <a:t>Injection</a:t>
            </a:r>
            <a:r>
              <a:rPr lang="cs-CZ" b="1" dirty="0">
                <a:cs typeface="Courier New" panose="02070309020205020404" pitchFamily="49" charset="0"/>
              </a:rPr>
              <a:t> </a:t>
            </a:r>
            <a:r>
              <a:rPr lang="cs-CZ" dirty="0">
                <a:cs typeface="Courier New" panose="02070309020205020404" pitchFamily="49" charset="0"/>
              </a:rPr>
              <a:t>(vložení výkonného kódu SQL namísto prosté hodnoty parametru) u </a:t>
            </a:r>
            <a:r>
              <a:rPr lang="cs-CZ" dirty="0" err="1">
                <a:cs typeface="Courier New" panose="02070309020205020404" pitchFamily="49" charset="0"/>
              </a:rPr>
              <a:t>PreparedStatement</a:t>
            </a:r>
            <a:r>
              <a:rPr lang="cs-CZ" dirty="0">
                <a:cs typeface="Courier New" panose="02070309020205020404" pitchFamily="49" charset="0"/>
              </a:rPr>
              <a:t> z principu nelze</a:t>
            </a:r>
          </a:p>
          <a:p>
            <a:pPr lvl="1"/>
            <a:r>
              <a:rPr lang="cs-CZ" dirty="0">
                <a:cs typeface="Courier New" panose="02070309020205020404" pitchFamily="49" charset="0"/>
              </a:rPr>
              <a:t>Vyšší </a:t>
            </a:r>
            <a:r>
              <a:rPr lang="cs-CZ" b="1" dirty="0">
                <a:cs typeface="Courier New" panose="02070309020205020404" pitchFamily="49" charset="0"/>
              </a:rPr>
              <a:t>výkon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9206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Persistence dat pomocí JDBC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 přístupu k především </a:t>
            </a:r>
            <a:r>
              <a:rPr lang="cs-CZ" b="1" dirty="0"/>
              <a:t>relačním databázím</a:t>
            </a:r>
            <a:endParaRPr lang="en-US" dirty="0"/>
          </a:p>
          <a:p>
            <a:r>
              <a:rPr lang="cs-CZ" b="1" dirty="0"/>
              <a:t>Java </a:t>
            </a:r>
            <a:r>
              <a:rPr lang="cs-CZ" b="1" dirty="0" err="1"/>
              <a:t>DataBase</a:t>
            </a:r>
            <a:r>
              <a:rPr lang="cs-CZ" b="1" dirty="0"/>
              <a:t> </a:t>
            </a:r>
            <a:r>
              <a:rPr lang="cs-CZ" b="1" dirty="0" err="1"/>
              <a:t>Connectivity</a:t>
            </a:r>
            <a:r>
              <a:rPr lang="cs-CZ" dirty="0"/>
              <a:t> (JDBC)</a:t>
            </a:r>
          </a:p>
          <a:p>
            <a:pPr lvl="1"/>
            <a:r>
              <a:rPr lang="cs-CZ" dirty="0"/>
              <a:t>Součást </a:t>
            </a:r>
            <a:r>
              <a:rPr lang="cs-CZ" b="1" dirty="0"/>
              <a:t>Java</a:t>
            </a:r>
            <a:r>
              <a:rPr lang="cs-CZ" dirty="0"/>
              <a:t> </a:t>
            </a:r>
            <a:r>
              <a:rPr lang="cs-CZ" b="1" dirty="0"/>
              <a:t>SE</a:t>
            </a:r>
            <a:r>
              <a:rPr lang="cs-CZ" dirty="0"/>
              <a:t> (+nutný </a:t>
            </a:r>
            <a:r>
              <a:rPr lang="cs-CZ" b="1" dirty="0"/>
              <a:t>ovladač</a:t>
            </a:r>
            <a:r>
              <a:rPr lang="cs-CZ" dirty="0"/>
              <a:t> pro DBMS)</a:t>
            </a:r>
          </a:p>
          <a:p>
            <a:r>
              <a:rPr lang="cs-CZ" b="1" dirty="0" err="1"/>
              <a:t>Nízkoúrovňové</a:t>
            </a:r>
            <a:r>
              <a:rPr lang="cs-CZ" dirty="0"/>
              <a:t> rozhraní</a:t>
            </a:r>
          </a:p>
          <a:p>
            <a:r>
              <a:rPr lang="cs-CZ" dirty="0"/>
              <a:t>Často překryté </a:t>
            </a:r>
            <a:r>
              <a:rPr lang="cs-CZ" b="1" dirty="0" err="1"/>
              <a:t>Object-Relational</a:t>
            </a:r>
            <a:r>
              <a:rPr lang="cs-CZ" b="1" dirty="0"/>
              <a:t> </a:t>
            </a:r>
            <a:r>
              <a:rPr lang="cs-CZ" b="1" dirty="0" err="1"/>
              <a:t>Mapping</a:t>
            </a:r>
            <a:r>
              <a:rPr lang="cs-CZ" b="1" dirty="0"/>
              <a:t> </a:t>
            </a:r>
            <a:r>
              <a:rPr lang="cs-CZ" dirty="0"/>
              <a:t>(ORM)</a:t>
            </a:r>
          </a:p>
          <a:p>
            <a:r>
              <a:rPr lang="cs-CZ" dirty="0"/>
              <a:t>Nebo pomocnými rozhraními jako </a:t>
            </a:r>
            <a:r>
              <a:rPr lang="cs-CZ" b="1" dirty="0" err="1"/>
              <a:t>Spring</a:t>
            </a:r>
            <a:r>
              <a:rPr lang="cs-CZ" b="1" dirty="0"/>
              <a:t> JDBC</a:t>
            </a:r>
          </a:p>
          <a:p>
            <a:r>
              <a:rPr lang="cs-CZ" dirty="0"/>
              <a:t>Někdy však nezbytné – </a:t>
            </a:r>
          </a:p>
          <a:p>
            <a:pPr lvl="1"/>
            <a:r>
              <a:rPr lang="cs-CZ" b="1" dirty="0"/>
              <a:t>Výkon</a:t>
            </a:r>
            <a:r>
              <a:rPr lang="cs-CZ" dirty="0"/>
              <a:t> </a:t>
            </a:r>
          </a:p>
          <a:p>
            <a:pPr lvl="1"/>
            <a:r>
              <a:rPr lang="cs-CZ" b="1" dirty="0"/>
              <a:t>Přímý</a:t>
            </a:r>
            <a:r>
              <a:rPr lang="cs-CZ" dirty="0"/>
              <a:t> přístup k DBMS</a:t>
            </a:r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7932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Získávání generovaných klíčů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"INSERT INTO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myTable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b,c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VALUES ('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cs-CZ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);",</a:t>
            </a:r>
          </a:p>
          <a:p>
            <a:pPr marL="0" indent="0">
              <a:buNone/>
            </a:pP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cs-CZ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Statement.RETURN_GENERATED_KEYS</a:t>
            </a:r>
            <a:r>
              <a:rPr lang="cs-CZ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keys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st.getGeneratedKeys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cs-CZ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362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9589" y="864282"/>
            <a:ext cx="8086635" cy="647700"/>
          </a:xfrm>
        </p:spPr>
        <p:txBody>
          <a:bodyPr/>
          <a:lstStyle/>
          <a:p>
            <a:pPr algn="ctr"/>
            <a:r>
              <a:rPr lang="cs-CZ" dirty="0"/>
              <a:t>Výjimky v </a:t>
            </a:r>
            <a:r>
              <a:rPr lang="cs-CZ"/>
              <a:t>JDBC kódu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try-with-resources</a:t>
            </a:r>
            <a:endParaRPr lang="cs-CZ" alt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513903" y="1636713"/>
            <a:ext cx="8082321" cy="4114800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con=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dataSource.getConnection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PreparedStatement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st=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con.prepareStatement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"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")) 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ResultSet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st.executeQuery</a:t>
            </a:r>
            <a:r>
              <a:rPr lang="cs-CZ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List&lt;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&lt;&gt;();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rs.next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()) {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books.add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rs.getLong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("id"),   		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rs.getString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"))); }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return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SQLException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e) {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log.error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cannot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select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", e);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4290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18217" y="604635"/>
            <a:ext cx="8086635" cy="647700"/>
          </a:xfrm>
        </p:spPr>
        <p:txBody>
          <a:bodyPr/>
          <a:lstStyle/>
          <a:p>
            <a:pPr algn="ctr"/>
            <a:r>
              <a:rPr lang="cs-CZ" dirty="0"/>
              <a:t>Závěr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181485" y="1494033"/>
            <a:ext cx="8885734" cy="4114800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7749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Rámcový postup práce s JDBC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>
                <a:cs typeface="Courier New" panose="02070309020205020404" pitchFamily="49" charset="0"/>
              </a:rPr>
              <a:t>Aktivace </a:t>
            </a:r>
            <a:r>
              <a:rPr lang="cs-CZ" b="1" dirty="0">
                <a:cs typeface="Courier New" panose="02070309020205020404" pitchFamily="49" charset="0"/>
              </a:rPr>
              <a:t>ovladače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cs typeface="Courier New" panose="02070309020205020404" pitchFamily="49" charset="0"/>
              </a:rPr>
              <a:t>Vyhledání datového zdroje + </a:t>
            </a:r>
            <a:r>
              <a:rPr lang="cs-CZ" b="1" dirty="0">
                <a:cs typeface="Courier New" panose="02070309020205020404" pitchFamily="49" charset="0"/>
              </a:rPr>
              <a:t>otevření</a:t>
            </a:r>
            <a:r>
              <a:rPr lang="cs-CZ" dirty="0">
                <a:cs typeface="Courier New" panose="02070309020205020404" pitchFamily="49" charset="0"/>
              </a:rPr>
              <a:t> spojení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>
                <a:cs typeface="Courier New" panose="02070309020205020404" pitchFamily="49" charset="0"/>
              </a:rPr>
              <a:t>Používání spojení</a:t>
            </a:r>
          </a:p>
          <a:p>
            <a:pPr lvl="1" indent="-342900"/>
            <a:r>
              <a:rPr lang="cs-CZ" dirty="0">
                <a:cs typeface="Courier New" panose="02070309020205020404" pitchFamily="49" charset="0"/>
              </a:rPr>
              <a:t>Veškeré </a:t>
            </a:r>
            <a:r>
              <a:rPr lang="cs-CZ" b="1" dirty="0">
                <a:cs typeface="Courier New" panose="02070309020205020404" pitchFamily="49" charset="0"/>
              </a:rPr>
              <a:t>operace</a:t>
            </a:r>
            <a:r>
              <a:rPr lang="cs-CZ" dirty="0">
                <a:cs typeface="Courier New" panose="02070309020205020404" pitchFamily="49" charset="0"/>
              </a:rPr>
              <a:t> nad DB</a:t>
            </a:r>
          </a:p>
          <a:p>
            <a:pPr lvl="1" indent="-342900"/>
            <a:r>
              <a:rPr lang="cs-CZ" dirty="0">
                <a:cs typeface="Courier New" panose="02070309020205020404" pitchFamily="49" charset="0"/>
              </a:rPr>
              <a:t>Je nutné znát </a:t>
            </a:r>
            <a:r>
              <a:rPr lang="cs-CZ" b="1" dirty="0">
                <a:cs typeface="Courier New" panose="02070309020205020404" pitchFamily="49" charset="0"/>
              </a:rPr>
              <a:t>SQL</a:t>
            </a:r>
            <a:r>
              <a:rPr lang="cs-CZ" dirty="0">
                <a:cs typeface="Courier New" panose="02070309020205020404" pitchFamily="49" charset="0"/>
              </a:rPr>
              <a:t>, s tím se de facto komunikuje</a:t>
            </a:r>
          </a:p>
          <a:p>
            <a:pPr marL="457200" indent="-457200">
              <a:buFont typeface="+mj-lt"/>
              <a:buAutoNum type="arabicPeriod"/>
            </a:pPr>
            <a:r>
              <a:rPr lang="cs-CZ" b="1" dirty="0">
                <a:cs typeface="Courier New" panose="02070309020205020404" pitchFamily="49" charset="0"/>
              </a:rPr>
              <a:t>Uzavření</a:t>
            </a:r>
            <a:r>
              <a:rPr lang="cs-CZ" dirty="0">
                <a:cs typeface="Courier New" panose="02070309020205020404" pitchFamily="49" charset="0"/>
              </a:rPr>
              <a:t> spojení (i v případě chyby!)</a:t>
            </a:r>
          </a:p>
          <a:p>
            <a:pPr marL="857250" lvl="1" indent="-457200"/>
            <a:r>
              <a:rPr lang="cs-CZ" dirty="0">
                <a:cs typeface="Courier New" panose="02070309020205020404" pitchFamily="49" charset="0"/>
              </a:rPr>
              <a:t>Lze přitom využít </a:t>
            </a:r>
            <a:r>
              <a:rPr lang="cs-CZ" dirty="0" err="1">
                <a:cs typeface="Courier New" panose="02070309020205020404" pitchFamily="49" charset="0"/>
              </a:rPr>
              <a:t>javové</a:t>
            </a:r>
            <a:r>
              <a:rPr lang="cs-CZ" dirty="0">
                <a:cs typeface="Courier New" panose="02070309020205020404" pitchFamily="49" charset="0"/>
              </a:rPr>
              <a:t> „</a:t>
            </a:r>
            <a:r>
              <a:rPr lang="cs-CZ" dirty="0" err="1">
                <a:cs typeface="Courier New" panose="02070309020205020404" pitchFamily="49" charset="0"/>
              </a:rPr>
              <a:t>try-with-resources</a:t>
            </a:r>
            <a:r>
              <a:rPr lang="cs-CZ" dirty="0">
                <a:cs typeface="Courier New" panose="02070309020205020404" pitchFamily="49" charset="0"/>
              </a:rPr>
              <a:t>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80251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Aktivace JDBC ovladače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Zavedení třídy </a:t>
            </a:r>
            <a:r>
              <a:rPr lang="cs-CZ" b="1" dirty="0"/>
              <a:t>ovladače</a:t>
            </a:r>
            <a:r>
              <a:rPr lang="cs-CZ" dirty="0"/>
              <a:t> pro příslušný DBMS</a:t>
            </a:r>
          </a:p>
          <a:p>
            <a:pPr lvl="1"/>
            <a:r>
              <a:rPr lang="cs-CZ" dirty="0"/>
              <a:t>Manuální</a:t>
            </a:r>
          </a:p>
          <a:p>
            <a:pPr lvl="1"/>
            <a:r>
              <a:rPr lang="cs-CZ" dirty="0"/>
              <a:t>Automatické</a:t>
            </a:r>
          </a:p>
          <a:p>
            <a:pPr lvl="1"/>
            <a:r>
              <a:rPr lang="cs-CZ" dirty="0"/>
              <a:t>Třída ovladače musí vždy být na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classpath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>
                <a:cs typeface="Courier New" panose="02070309020205020404" pitchFamily="49" charset="0"/>
              </a:rPr>
              <a:t>K dispozici pro konkrétní DBMS, např.: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Class.forName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com.mysql.jdbc.Driver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9837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Navázání spojení přímo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Pomocí třídy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DriverManager</a:t>
            </a:r>
            <a:r>
              <a:rPr lang="cs-CZ" dirty="0"/>
              <a:t>, metoda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getConnection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dirty="0"/>
              <a:t>Vč. uvedení příp. </a:t>
            </a:r>
            <a:r>
              <a:rPr lang="cs-CZ" b="1" dirty="0"/>
              <a:t>jména</a:t>
            </a:r>
            <a:r>
              <a:rPr lang="cs-CZ" dirty="0"/>
              <a:t>, </a:t>
            </a:r>
            <a:r>
              <a:rPr lang="cs-CZ" b="1" dirty="0"/>
              <a:t>hesla</a:t>
            </a:r>
            <a:r>
              <a:rPr lang="cs-CZ" dirty="0"/>
              <a:t> databázového uživatele</a:t>
            </a:r>
          </a:p>
          <a:p>
            <a:r>
              <a:rPr lang="cs-CZ" dirty="0"/>
              <a:t>Nutnost znát všechny údaje pro připojení a mít je konfigurovatelné mimo zdrojový kód, tj. nemít je v kódu „natvrdo“, ale v konfiguraci jinde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jdbc:mysql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://localhost:3306/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database?useUnicode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=true";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Connection conn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DriverManager.getConnection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6405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Navázání spojení přes </a:t>
            </a:r>
            <a:r>
              <a:rPr lang="cs-CZ" dirty="0" err="1"/>
              <a:t>DataSource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Umožní vyjmout starost o </a:t>
            </a:r>
            <a:r>
              <a:rPr lang="cs-CZ" b="1" dirty="0"/>
              <a:t>konfiguraci</a:t>
            </a:r>
            <a:r>
              <a:rPr lang="cs-CZ" dirty="0"/>
              <a:t> z programu směrem ke správci aplikace/databáze</a:t>
            </a:r>
          </a:p>
          <a:p>
            <a:r>
              <a:rPr lang="cs-CZ" dirty="0"/>
              <a:t>Využití </a:t>
            </a:r>
            <a:r>
              <a:rPr lang="cs-CZ" dirty="0" err="1"/>
              <a:t>javových</a:t>
            </a:r>
            <a:r>
              <a:rPr lang="cs-CZ" dirty="0"/>
              <a:t> anotací, pomocí nichž provedeme </a:t>
            </a:r>
            <a:r>
              <a:rPr lang="cs-CZ" b="1" dirty="0" err="1"/>
              <a:t>Dependency</a:t>
            </a:r>
            <a:r>
              <a:rPr lang="cs-CZ" b="1" dirty="0"/>
              <a:t> </a:t>
            </a:r>
            <a:r>
              <a:rPr lang="cs-CZ" b="1" dirty="0" err="1"/>
              <a:t>Injection</a:t>
            </a:r>
            <a:r>
              <a:rPr lang="cs-CZ" dirty="0"/>
              <a:t> (vložení závislostí)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Resource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/moje")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b="1" dirty="0"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// Spojení získáme pomocí: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Connection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cs-CZ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source.getConnection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0185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Navázání spojení přes JNDI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Vlastně jiná technika vyhledání </a:t>
            </a:r>
            <a:r>
              <a:rPr lang="cs-CZ" dirty="0" err="1"/>
              <a:t>DataSource</a:t>
            </a:r>
            <a:endParaRPr lang="cs-CZ" dirty="0"/>
          </a:p>
          <a:p>
            <a:r>
              <a:rPr lang="cs-CZ" dirty="0"/>
              <a:t>Bez anotací, přímo vyhledáním datového zdroje</a:t>
            </a:r>
          </a:p>
          <a:p>
            <a:r>
              <a:rPr lang="cs-CZ" dirty="0"/>
              <a:t>Rozhraní </a:t>
            </a:r>
            <a:r>
              <a:rPr lang="cs-CZ" b="1" dirty="0"/>
              <a:t>Java </a:t>
            </a:r>
            <a:r>
              <a:rPr lang="cs-CZ" b="1" dirty="0" err="1"/>
              <a:t>Naming</a:t>
            </a:r>
            <a:r>
              <a:rPr lang="cs-CZ" b="1" dirty="0"/>
              <a:t> and </a:t>
            </a:r>
            <a:r>
              <a:rPr lang="cs-CZ" b="1" dirty="0" err="1"/>
              <a:t>Directory</a:t>
            </a:r>
            <a:r>
              <a:rPr lang="cs-CZ" b="1" dirty="0"/>
              <a:t> Interface</a:t>
            </a:r>
            <a:r>
              <a:rPr lang="cs-CZ" dirty="0"/>
              <a:t> (JNDI)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InitialContext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().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java:comp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env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buNone/>
            </a:pP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source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=(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DataSource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cs-CZ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context.lookup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cs-CZ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cs-CZ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/test");</a:t>
            </a:r>
            <a:endParaRPr lang="cs-CZ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2901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Konfigurace JNDI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Nutná </a:t>
            </a:r>
            <a:r>
              <a:rPr lang="cs-CZ" b="1" dirty="0"/>
              <a:t>konfigurace</a:t>
            </a:r>
            <a:r>
              <a:rPr lang="cs-CZ" dirty="0"/>
              <a:t> dle konvencí aplikačního serveru nebo webového kontejneru</a:t>
            </a:r>
          </a:p>
          <a:p>
            <a:r>
              <a:rPr lang="cs-CZ" dirty="0"/>
              <a:t>Např. u </a:t>
            </a:r>
            <a:r>
              <a:rPr lang="cs-CZ" b="1" dirty="0" err="1"/>
              <a:t>Tomcat</a:t>
            </a:r>
            <a:r>
              <a:rPr lang="cs-CZ" dirty="0"/>
              <a:t> soubor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context.xml</a:t>
            </a:r>
            <a:r>
              <a:rPr lang="cs-CZ" dirty="0">
                <a:cs typeface="Courier New" panose="02070309020205020404" pitchFamily="49" charset="0"/>
              </a:rPr>
              <a:t> v 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META-INF</a:t>
            </a:r>
          </a:p>
          <a:p>
            <a:pPr marL="0" indent="0">
              <a:buNone/>
            </a:pP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auth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Container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driverClassName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org.hsqldb.jdbcDriver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maxActive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="100"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maxIdle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="30"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maxWait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="10000"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/test" 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password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="" type="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javax.sql.DataSource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jdbc:hsqldb:mem:addressbook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</a:p>
          <a:p>
            <a:pPr marL="0" indent="0">
              <a:buNone/>
            </a:pP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username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cs-CZ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</a:t>
            </a:r>
            <a:r>
              <a:rPr lang="cs-CZ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88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Znovupoužití spojení – </a:t>
            </a:r>
            <a:r>
              <a:rPr lang="cs-CZ" altLang="cs-CZ" dirty="0" err="1"/>
              <a:t>Connection</a:t>
            </a:r>
            <a:r>
              <a:rPr lang="cs-CZ" altLang="cs-CZ" dirty="0"/>
              <a:t> </a:t>
            </a:r>
            <a:r>
              <a:rPr lang="cs-CZ" altLang="cs-CZ" dirty="0" err="1"/>
              <a:t>pooling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Otevírání u udržování spojení je náročné na zdroje</a:t>
            </a:r>
          </a:p>
          <a:p>
            <a:r>
              <a:rPr lang="cs-CZ" dirty="0">
                <a:cs typeface="Courier New" panose="02070309020205020404" pitchFamily="49" charset="0"/>
              </a:rPr>
              <a:t>Proto se často po opuštění </a:t>
            </a:r>
            <a:r>
              <a:rPr lang="cs-CZ" dirty="0" err="1">
                <a:cs typeface="Courier New" panose="02070309020205020404" pitchFamily="49" charset="0"/>
              </a:rPr>
              <a:t>znovuvyužívá</a:t>
            </a:r>
            <a:r>
              <a:rPr lang="cs-CZ" dirty="0">
                <a:cs typeface="Courier New" panose="02070309020205020404" pitchFamily="49" charset="0"/>
              </a:rPr>
              <a:t> prostřednictvím „poolu“ otevřených spojení</a:t>
            </a:r>
          </a:p>
          <a:p>
            <a:pPr lvl="1"/>
            <a:r>
              <a:rPr lang="cs-CZ" dirty="0">
                <a:cs typeface="Courier New" panose="02070309020205020404" pitchFamily="49" charset="0"/>
              </a:rPr>
              <a:t>Vypůjčím, použiji a vrátím spojení</a:t>
            </a:r>
          </a:p>
          <a:p>
            <a:r>
              <a:rPr lang="cs-CZ" dirty="0">
                <a:cs typeface="Courier New" panose="02070309020205020404" pitchFamily="49" charset="0"/>
              </a:rPr>
              <a:t>Je třeba speciální knihovna, která je k dispozici u kontejneru (např. </a:t>
            </a:r>
            <a:r>
              <a:rPr lang="cs-CZ" dirty="0" err="1">
                <a:cs typeface="Courier New" panose="02070309020205020404" pitchFamily="49" charset="0"/>
              </a:rPr>
              <a:t>Tomcat</a:t>
            </a:r>
            <a:r>
              <a:rPr lang="cs-CZ" dirty="0">
                <a:cs typeface="Courier New" panose="02070309020205020404" pitchFamily="49" charset="0"/>
              </a:rPr>
              <a:t>) nebo poskytnuta třetí stranou</a:t>
            </a:r>
          </a:p>
          <a:p>
            <a:r>
              <a:rPr lang="cs-CZ" dirty="0">
                <a:cs typeface="Courier New" panose="02070309020205020404" pitchFamily="49" charset="0"/>
              </a:rPr>
              <a:t>Použití známého </a:t>
            </a:r>
            <a:r>
              <a:rPr lang="cs-CZ" dirty="0" err="1">
                <a:cs typeface="Courier New" panose="02070309020205020404" pitchFamily="49" charset="0"/>
              </a:rPr>
              <a:t>Apache</a:t>
            </a:r>
            <a:r>
              <a:rPr lang="cs-CZ" dirty="0">
                <a:cs typeface="Courier New" panose="02070309020205020404" pitchFamily="49" charset="0"/>
              </a:rPr>
              <a:t> </a:t>
            </a:r>
            <a:r>
              <a:rPr lang="cs-CZ" dirty="0" err="1">
                <a:cs typeface="Courier New" panose="02070309020205020404" pitchFamily="49" charset="0"/>
              </a:rPr>
              <a:t>Commons</a:t>
            </a:r>
            <a:r>
              <a:rPr lang="cs-CZ" dirty="0">
                <a:cs typeface="Courier New" panose="02070309020205020404" pitchFamily="49" charset="0"/>
              </a:rPr>
              <a:t> DBCP (DB </a:t>
            </a:r>
            <a:r>
              <a:rPr lang="cs-CZ" dirty="0" err="1">
                <a:cs typeface="Courier New" panose="02070309020205020404" pitchFamily="49" charset="0"/>
              </a:rPr>
              <a:t>Connection</a:t>
            </a:r>
            <a:r>
              <a:rPr lang="cs-CZ" dirty="0">
                <a:cs typeface="Courier New" panose="02070309020205020404" pitchFamily="49" charset="0"/>
              </a:rPr>
              <a:t> Pool) </a:t>
            </a:r>
            <a:r>
              <a:rPr lang="cs-CZ" dirty="0">
                <a:cs typeface="Courier New" panose="02070309020205020404" pitchFamily="49" charset="0"/>
                <a:hlinkClick r:id="rId2"/>
              </a:rPr>
              <a:t>https://www.baeldung.com/java-connection-pooling</a:t>
            </a:r>
            <a:r>
              <a:rPr lang="cs-CZ" dirty="0"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94120A-845D-4366-A292-583FD2344E0F}" type="slidenum">
              <a:rPr lang="cs-CZ" altLang="cs-CZ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0551431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2696</TotalTime>
  <Words>864</Words>
  <Application>Microsoft Macintosh PowerPoint</Application>
  <PresentationFormat>Předvádění na obrazovce (4:3)</PresentationFormat>
  <Paragraphs>179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22</vt:i4>
      </vt:variant>
    </vt:vector>
  </HeadingPairs>
  <TitlesOfParts>
    <vt:vector size="31" baseType="lpstr">
      <vt:lpstr>Arial</vt:lpstr>
      <vt:lpstr>Calibri</vt:lpstr>
      <vt:lpstr>Courier New</vt:lpstr>
      <vt:lpstr>Tahoma</vt:lpstr>
      <vt:lpstr>Wingdings</vt:lpstr>
      <vt:lpstr>Vlastní návrh</vt:lpstr>
      <vt:lpstr>1_Směsi</vt:lpstr>
      <vt:lpstr>2_Směsi</vt:lpstr>
      <vt:lpstr>Prezentace_MU_CZ</vt:lpstr>
      <vt:lpstr>PV168 – Java Database Connectivity (JDBC)   Petr Adámek &amp; Tomáš Pitner   Březen 2019</vt:lpstr>
      <vt:lpstr>Persistence dat pomocí JDBC</vt:lpstr>
      <vt:lpstr>Rámcový postup práce s JDBC</vt:lpstr>
      <vt:lpstr>Aktivace JDBC ovladače</vt:lpstr>
      <vt:lpstr>Navázání spojení přímo</vt:lpstr>
      <vt:lpstr>Navázání spojení přes DataSource</vt:lpstr>
      <vt:lpstr>Navázání spojení přes JNDI</vt:lpstr>
      <vt:lpstr>Konfigurace JNDI</vt:lpstr>
      <vt:lpstr>Znovupoužití spojení – Connection pooling</vt:lpstr>
      <vt:lpstr>Příklad použití Connection pool</vt:lpstr>
      <vt:lpstr>Komunikace s databází přes JDBC</vt:lpstr>
      <vt:lpstr>(JDBC) Statement</vt:lpstr>
      <vt:lpstr>Provedení SQL příkazu nad Statement</vt:lpstr>
      <vt:lpstr>Provedení SQL příkazu nad Statement</vt:lpstr>
      <vt:lpstr>Zpracování výsledků</vt:lpstr>
      <vt:lpstr>Další možnosti ResultSet</vt:lpstr>
      <vt:lpstr>Pohyb po záznamech ResultSet</vt:lpstr>
      <vt:lpstr>Předpřipravené dotazy</vt:lpstr>
      <vt:lpstr>Předpřipravené dotazy</vt:lpstr>
      <vt:lpstr>Získávání generovaných klíčů</vt:lpstr>
      <vt:lpstr>Výjimky v JDBC kódu try-with-resources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Plagová</dc:creator>
  <cp:lastModifiedBy>Tomáš Pitner</cp:lastModifiedBy>
  <cp:revision>234</cp:revision>
  <cp:lastPrinted>1601-01-01T00:00:00Z</cp:lastPrinted>
  <dcterms:created xsi:type="dcterms:W3CDTF">2015-09-24T10:45:54Z</dcterms:created>
  <dcterms:modified xsi:type="dcterms:W3CDTF">2019-01-15T08:59:51Z</dcterms:modified>
</cp:coreProperties>
</file>