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261" r:id="rId2"/>
    <p:sldId id="1070" r:id="rId3"/>
    <p:sldId id="1080" r:id="rId4"/>
    <p:sldId id="633" r:id="rId5"/>
    <p:sldId id="638" r:id="rId6"/>
    <p:sldId id="694" r:id="rId7"/>
    <p:sldId id="671" r:id="rId8"/>
    <p:sldId id="695" r:id="rId9"/>
    <p:sldId id="696" r:id="rId10"/>
    <p:sldId id="717" r:id="rId11"/>
    <p:sldId id="673" r:id="rId12"/>
    <p:sldId id="674" r:id="rId13"/>
    <p:sldId id="1073" r:id="rId14"/>
    <p:sldId id="676" r:id="rId15"/>
    <p:sldId id="704" r:id="rId16"/>
    <p:sldId id="702" r:id="rId17"/>
    <p:sldId id="727" r:id="rId18"/>
    <p:sldId id="700" r:id="rId19"/>
    <p:sldId id="685" r:id="rId20"/>
    <p:sldId id="800" r:id="rId21"/>
    <p:sldId id="686" r:id="rId22"/>
    <p:sldId id="687" r:id="rId23"/>
    <p:sldId id="705" r:id="rId24"/>
    <p:sldId id="688" r:id="rId25"/>
    <p:sldId id="689" r:id="rId26"/>
    <p:sldId id="716" r:id="rId27"/>
    <p:sldId id="1078" r:id="rId28"/>
    <p:sldId id="642" r:id="rId29"/>
    <p:sldId id="643" r:id="rId30"/>
    <p:sldId id="712" r:id="rId31"/>
    <p:sldId id="664" r:id="rId32"/>
    <p:sldId id="773" r:id="rId33"/>
    <p:sldId id="720" r:id="rId34"/>
    <p:sldId id="713" r:id="rId35"/>
    <p:sldId id="715" r:id="rId36"/>
    <p:sldId id="796" r:id="rId37"/>
    <p:sldId id="797" r:id="rId38"/>
    <p:sldId id="798" r:id="rId39"/>
    <p:sldId id="799" r:id="rId40"/>
    <p:sldId id="785" r:id="rId41"/>
    <p:sldId id="786" r:id="rId42"/>
    <p:sldId id="787" r:id="rId43"/>
    <p:sldId id="788" r:id="rId44"/>
    <p:sldId id="789" r:id="rId45"/>
    <p:sldId id="790" r:id="rId46"/>
    <p:sldId id="791" r:id="rId47"/>
    <p:sldId id="801" r:id="rId48"/>
    <p:sldId id="792" r:id="rId49"/>
    <p:sldId id="793" r:id="rId50"/>
    <p:sldId id="652" r:id="rId51"/>
    <p:sldId id="745" r:id="rId52"/>
    <p:sldId id="622" r:id="rId53"/>
    <p:sldId id="746" r:id="rId54"/>
    <p:sldId id="644" r:id="rId55"/>
    <p:sldId id="1075" r:id="rId56"/>
    <p:sldId id="1074" r:id="rId57"/>
    <p:sldId id="670" r:id="rId58"/>
    <p:sldId id="721" r:id="rId59"/>
    <p:sldId id="736" r:id="rId60"/>
    <p:sldId id="739" r:id="rId61"/>
    <p:sldId id="738" r:id="rId62"/>
    <p:sldId id="770" r:id="rId63"/>
    <p:sldId id="771" r:id="rId64"/>
    <p:sldId id="769" r:id="rId65"/>
    <p:sldId id="742" r:id="rId66"/>
    <p:sldId id="628" r:id="rId67"/>
    <p:sldId id="722" r:id="rId68"/>
    <p:sldId id="784" r:id="rId69"/>
    <p:sldId id="735" r:id="rId70"/>
    <p:sldId id="1077" r:id="rId71"/>
    <p:sldId id="744" r:id="rId72"/>
    <p:sldId id="723" r:id="rId73"/>
    <p:sldId id="699" r:id="rId74"/>
    <p:sldId id="743" r:id="rId75"/>
    <p:sldId id="698" r:id="rId76"/>
    <p:sldId id="1079" r:id="rId77"/>
    <p:sldId id="719" r:id="rId78"/>
    <p:sldId id="718" r:id="rId79"/>
    <p:sldId id="726" r:id="rId80"/>
    <p:sldId id="706" r:id="rId81"/>
  </p:sldIdLst>
  <p:sldSz cx="12192000" cy="6858000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46DAB3"/>
    <a:srgbClr val="CD4EF0"/>
    <a:srgbClr val="1E1D1B"/>
    <a:srgbClr val="7D2E9C"/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28" autoAdjust="0"/>
    <p:restoredTop sz="87112" autoAdjust="0"/>
  </p:normalViewPr>
  <p:slideViewPr>
    <p:cSldViewPr>
      <p:cViewPr varScale="1">
        <p:scale>
          <a:sx n="100" d="100"/>
          <a:sy n="100" d="100"/>
        </p:scale>
        <p:origin x="612" y="72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13.03.2019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0506" y="9745479"/>
            <a:ext cx="3077137" cy="487488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13.03.2019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00" y="4861400"/>
            <a:ext cx="5680103" cy="4606317"/>
          </a:xfrm>
          <a:prstGeom prst="rect">
            <a:avLst/>
          </a:prstGeom>
        </p:spPr>
        <p:txBody>
          <a:bodyPr vert="horz" lIns="95500" tIns="47750" rIns="95500" bIns="4775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0506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253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0502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to attack:</a:t>
            </a:r>
          </a:p>
          <a:p>
            <a:pPr marL="171450" indent="-171450">
              <a:buFontTx/>
              <a:buChar char="-"/>
            </a:pPr>
            <a:r>
              <a:rPr lang="en-GB" dirty="0"/>
              <a:t>What if you have debugger?</a:t>
            </a:r>
          </a:p>
          <a:p>
            <a:pPr marL="171450" indent="-171450">
              <a:buFontTx/>
              <a:buChar char="-"/>
            </a:pPr>
            <a:r>
              <a:rPr lang="en-GB" dirty="0"/>
              <a:t>What if you have just breakpoint inside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d_j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 condition?</a:t>
            </a:r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1541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75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718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3A7963F5-7A64-4A3F-A54D-268BEEF39892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78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93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11175" y="719138"/>
            <a:ext cx="6359525" cy="35782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93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8333" y="4536093"/>
            <a:ext cx="5903454" cy="429926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56" rIns="95756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357602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3C449F82-3326-4D38-80B8-0EEF4AAD7E6B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80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24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11175" y="719138"/>
            <a:ext cx="6359525" cy="35782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24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8333" y="4536093"/>
            <a:ext cx="5903454" cy="429926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56" rIns="95756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841290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0105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7761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Problem: how to get</a:t>
            </a:r>
            <a:r>
              <a:rPr lang="en-US" baseline="0" dirty="0"/>
              <a:t> key where is necessary?</a:t>
            </a:r>
          </a:p>
          <a:p>
            <a:r>
              <a:rPr lang="en-US" baseline="0" dirty="0"/>
              <a:t> - generate on device</a:t>
            </a:r>
          </a:p>
          <a:p>
            <a:r>
              <a:rPr lang="en-US" baseline="0" dirty="0"/>
              <a:t> - import into device (securely)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A1809-5DDD-4ECB-9F89-CAEB4B28ADA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173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2452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AA95C7-00E6-4327-BFB8-A0A683E93892}" type="slidenum">
              <a:rPr lang="cs-CZ" altLang="cs-CZ"/>
              <a:pPr/>
              <a:t>19</a:t>
            </a:fld>
            <a:endParaRPr lang="cs-CZ" altLang="cs-CZ"/>
          </a:p>
        </p:txBody>
      </p:sp>
      <p:sp>
        <p:nvSpPr>
          <p:cNvPr id="1300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8113" y="741363"/>
            <a:ext cx="6583362" cy="3703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00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690595"/>
            <a:ext cx="5485805" cy="444569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95" tIns="46197" rIns="92395" bIns="46197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582198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237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6A740EA9-296E-405E-A84F-088AB6538329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30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22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11175" y="719138"/>
            <a:ext cx="6359525" cy="35782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22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8333" y="4536093"/>
            <a:ext cx="5903454" cy="429926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56" rIns="95756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694433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603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656" y="0"/>
            <a:ext cx="91923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r="63274"/>
          <a:stretch/>
        </p:blipFill>
        <p:spPr bwMode="auto">
          <a:xfrm>
            <a:off x="0" y="0"/>
            <a:ext cx="3375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35942" r="28807"/>
          <a:stretch/>
        </p:blipFill>
        <p:spPr bwMode="auto">
          <a:xfrm>
            <a:off x="3375992" y="0"/>
            <a:ext cx="32403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2001" y="476672"/>
            <a:ext cx="7671900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72000" y="3284984"/>
            <a:ext cx="7632245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672000" y="5254005"/>
            <a:ext cx="7632245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7104789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Trusted element 5.3.2019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1343217" cy="99377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24418" y="1412876"/>
            <a:ext cx="11233149" cy="23352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4418" y="3900488"/>
            <a:ext cx="11233149" cy="2336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3A3E5AF-C1CA-4A1B-92E6-5F4C16677ED2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>
          <a:xfrm>
            <a:off x="239185" y="6477000"/>
            <a:ext cx="8257116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cs-CZ"/>
              <a:t>| PV204 Trusted element 5.3.2019</a:t>
            </a:r>
          </a:p>
        </p:txBody>
      </p:sp>
    </p:spTree>
    <p:extLst>
      <p:ext uri="{BB962C8B-B14F-4D97-AF65-F5344CB8AC3E}">
        <p14:creationId xmlns:p14="http://schemas.microsoft.com/office/powerpoint/2010/main" val="2342045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1343217" cy="99377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24418" y="1412876"/>
            <a:ext cx="5513916" cy="48244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41534" y="1412876"/>
            <a:ext cx="5516033" cy="48244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9A17F67-ECC1-4A64-BAC1-6F22A261F2B9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>
          <a:xfrm>
            <a:off x="239185" y="6477000"/>
            <a:ext cx="8257116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cs-CZ"/>
              <a:t>| PV204 Trusted element 5.3.2019</a:t>
            </a:r>
          </a:p>
        </p:txBody>
      </p:sp>
    </p:spTree>
    <p:extLst>
      <p:ext uri="{BB962C8B-B14F-4D97-AF65-F5344CB8AC3E}">
        <p14:creationId xmlns:p14="http://schemas.microsoft.com/office/powerpoint/2010/main" val="262057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6264696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Trusted element 5.3.2019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6369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5376597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Trusted element 5.3.2019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2000" y="1844825"/>
            <a:ext cx="5274997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844825"/>
            <a:ext cx="53848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Trusted element 5.3.2019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91819" y="1916833"/>
            <a:ext cx="5386917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1819" y="2556594"/>
            <a:ext cx="5386917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75586" y="1916833"/>
            <a:ext cx="5389033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75586" y="2556594"/>
            <a:ext cx="5389033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Trusted element 5.3.2019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Trusted element 5.3.2019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Trusted element 5.3.2019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764705"/>
            <a:ext cx="4011084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764705"/>
            <a:ext cx="6815667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916832"/>
            <a:ext cx="4011084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Trusted element 5.3.2019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1052736"/>
            <a:ext cx="73152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Trusted element 5.3.2019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59508" y="0"/>
            <a:ext cx="10344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0344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70984" y="908720"/>
            <a:ext cx="10972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70984" y="1871664"/>
            <a:ext cx="109728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70985" y="6573838"/>
            <a:ext cx="529167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6251996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Trusted element 5.3.2019</a:t>
            </a:r>
            <a:endParaRPr lang="cs-CZ" dirty="0"/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7608168" y="6525344"/>
            <a:ext cx="4583832" cy="369332"/>
          </a:xfrm>
          <a:prstGeom prst="rect">
            <a:avLst/>
          </a:prstGeom>
          <a:solidFill>
            <a:srgbClr val="1E1D1B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                       www.crcs.cz/rsa  @</a:t>
            </a:r>
            <a:r>
              <a:rPr lang="en-GB" b="1" dirty="0" err="1">
                <a:solidFill>
                  <a:schemeClr val="bg1"/>
                </a:solidFill>
                <a:latin typeface="Calibri" panose="020F0502020204030204" pitchFamily="34" charset="0"/>
              </a:rPr>
              <a:t>CRoCS_MUNI</a:t>
            </a:r>
            <a:endParaRPr lang="en-GB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 userDrawn="1"/>
        </p:nvSpPr>
        <p:spPr>
          <a:xfrm>
            <a:off x="6600056" y="6138169"/>
            <a:ext cx="5760640" cy="431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4" r:id="rId11"/>
    <p:sldLayoutId id="2147483745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youtu.be/w7PT0nrK2BE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y.duke.edu/~rgb/General/dieharder.php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keychest.net/roc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crocs-muni/roca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rocs-muni/PowerTraceSimulato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sciencedirect.com/science/journal/15710661/157/3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0.png"/><Relationship Id="rId7" Type="http://schemas.openxmlformats.org/officeDocument/2006/relationships/image" Target="../media/image4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crypto.stanford.edu/~dabo/papers/ssl-timing.pdf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s://www.openssl.org/news/secadv_20030317.txt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eprint.iacr.org/2016/129.pdf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s://www.tau.ac.il/~tromer/papers/acoustic-20131218.pdf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cr.yp.to/antiforgery/cachetiming-20050414.pdf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edisct1/libsodium" TargetMode="External"/><Relationship Id="rId2" Type="http://schemas.openxmlformats.org/officeDocument/2006/relationships/hyperlink" Target="https://cr.yp.to/highspeed/coolnacl-20120725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bedded.com/print/4409695" TargetMode="External"/><Relationship Id="rId2" Type="http://schemas.openxmlformats.org/officeDocument/2006/relationships/hyperlink" Target="http://www.embedded.com/print/4408435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ncedirect.com/science/journal/15710661/157/3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PV204 Security technologies</a:t>
            </a:r>
            <a:endParaRPr lang="cs-CZ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479376" y="3284984"/>
            <a:ext cx="7632245" cy="1080120"/>
          </a:xfrm>
        </p:spPr>
        <p:txBody>
          <a:bodyPr/>
          <a:lstStyle/>
          <a:p>
            <a:r>
              <a:rPr lang="en-US" dirty="0"/>
              <a:t>Trust, trusted element, usage scenarios, side-channel attacks</a:t>
            </a:r>
            <a:endParaRPr lang="en-GB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54E0BA9-1A03-4880-95FF-7A92EF8C34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5098923"/>
            <a:ext cx="479636" cy="47963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1BC704C-8ECB-41D7-B24B-74A9FEE9E0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69" y="5167863"/>
            <a:ext cx="341759" cy="341759"/>
          </a:xfrm>
          <a:prstGeom prst="rect">
            <a:avLst/>
          </a:prstGeom>
        </p:spPr>
      </p:pic>
      <p:sp>
        <p:nvSpPr>
          <p:cNvPr id="10" name="Zástupný symbol pro text 3">
            <a:extLst>
              <a:ext uri="{FF2B5EF4-FFF2-40B4-BE49-F238E27FC236}">
                <a16:creationId xmlns:a16="http://schemas.microsoft.com/office/drawing/2014/main" id="{615BA8DC-1FE4-43F0-B44E-83F30312B1C1}"/>
              </a:ext>
            </a:extLst>
          </p:cNvPr>
          <p:cNvSpPr txBox="1">
            <a:spLocks/>
          </p:cNvSpPr>
          <p:nvPr/>
        </p:nvSpPr>
        <p:spPr bwMode="auto">
          <a:xfrm>
            <a:off x="327534" y="5661620"/>
            <a:ext cx="8560184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charset="0"/>
              <a:buNone/>
              <a:defRPr sz="1800" b="0" kern="1200">
                <a:solidFill>
                  <a:srgbClr val="1E4485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P</a:t>
            </a:r>
            <a:r>
              <a:rPr lang="en-US" b="1" dirty="0" err="1"/>
              <a:t>etr</a:t>
            </a:r>
            <a:r>
              <a:rPr lang="en-US" b="1" dirty="0"/>
              <a:t> </a:t>
            </a:r>
            <a:r>
              <a:rPr lang="cs-CZ" b="1" dirty="0" err="1"/>
              <a:t>Švenda</a:t>
            </a:r>
            <a:r>
              <a:rPr lang="cs-CZ" b="1" dirty="0"/>
              <a:t> </a:t>
            </a:r>
            <a:r>
              <a:rPr lang="en-GB" i="1" dirty="0"/>
              <a:t> </a:t>
            </a:r>
            <a:r>
              <a:rPr lang="cs-CZ" i="1" dirty="0"/>
              <a:t>       </a:t>
            </a:r>
            <a:r>
              <a:rPr lang="cs-CZ" b="1" i="1" dirty="0"/>
              <a:t>svenda@fi.muni.cz</a:t>
            </a:r>
            <a:r>
              <a:rPr lang="en-GB" b="1" i="1" dirty="0"/>
              <a:t>        @</a:t>
            </a:r>
            <a:r>
              <a:rPr lang="en-GB" b="1" i="1" dirty="0" err="1"/>
              <a:t>rngsec</a:t>
            </a:r>
            <a:r>
              <a:rPr lang="cs-CZ" b="1" dirty="0"/>
              <a:t> </a:t>
            </a:r>
            <a:endParaRPr lang="en-GB" b="1" dirty="0"/>
          </a:p>
          <a:p>
            <a:r>
              <a:rPr lang="en-GB" dirty="0"/>
              <a:t>Centre for Research on Cryptography and Security, </a:t>
            </a:r>
            <a:r>
              <a:rPr lang="en-US" dirty="0"/>
              <a:t>Masaryk University</a:t>
            </a:r>
          </a:p>
          <a:p>
            <a:endParaRPr lang="en-GB" dirty="0"/>
          </a:p>
          <a:p>
            <a:r>
              <a:rPr lang="cs-CZ" dirty="0"/>
              <a:t>	</a:t>
            </a:r>
            <a:endParaRPr lang="en-GB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Trusted computing base (TCB)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The set of all hardware, firmware, and/or software components that are critical to its security</a:t>
            </a:r>
          </a:p>
          <a:p>
            <a:r>
              <a:rPr lang="en-GB" sz="2400" dirty="0"/>
              <a:t>The vulnerabilities inside TCB might breach the security properties of the entire system</a:t>
            </a:r>
          </a:p>
          <a:p>
            <a:pPr lvl="1"/>
            <a:r>
              <a:rPr lang="en-GB" sz="2000" dirty="0"/>
              <a:t>E.g., server hardware + virtualization (VM) software</a:t>
            </a:r>
          </a:p>
          <a:p>
            <a:r>
              <a:rPr lang="en-GB" sz="2400" dirty="0"/>
              <a:t>The boundary of TCB is relevant to usage scenario</a:t>
            </a:r>
          </a:p>
          <a:p>
            <a:pPr lvl="1"/>
            <a:r>
              <a:rPr lang="en-GB" sz="2000" dirty="0"/>
              <a:t>TCB for datacentre admin is around HW + VM (to protect against compromise of underlying hardware and services)</a:t>
            </a:r>
          </a:p>
          <a:p>
            <a:pPr lvl="1"/>
            <a:r>
              <a:rPr lang="en-GB" sz="2000" dirty="0"/>
              <a:t>TCB for web server client also contains Apache web server</a:t>
            </a:r>
          </a:p>
          <a:p>
            <a:r>
              <a:rPr lang="en-GB" sz="2400" dirty="0"/>
              <a:t>Very important factor is size and attack surface of TCB</a:t>
            </a:r>
          </a:p>
          <a:p>
            <a:pPr lvl="1"/>
            <a:r>
              <a:rPr lang="en-GB" sz="2000" dirty="0"/>
              <a:t>Bigger size implies more space for bugs and vulnerabilities</a:t>
            </a:r>
          </a:p>
          <a:p>
            <a:pPr lvl="1"/>
            <a:endParaRPr lang="en-GB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5.3.2019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559465" y="6202918"/>
            <a:ext cx="5651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https://en.wikipedia.org/wiki/Trusted_computing_base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257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Cryptography on client</a:t>
            </a:r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5C8C09FA-0FFB-4B3C-B3B3-3AD94E026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5.3.2019</a:t>
            </a:r>
            <a:endParaRPr lang="cs-CZ" dirty="0"/>
          </a:p>
        </p:txBody>
      </p:sp>
      <p:pic>
        <p:nvPicPr>
          <p:cNvPr id="27652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3470128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Skupina 11"/>
          <p:cNvGrpSpPr/>
          <p:nvPr/>
        </p:nvGrpSpPr>
        <p:grpSpPr>
          <a:xfrm>
            <a:off x="1817452" y="1988840"/>
            <a:ext cx="1106024" cy="1171196"/>
            <a:chOff x="642877" y="4418044"/>
            <a:chExt cx="1106024" cy="1171196"/>
          </a:xfrm>
        </p:grpSpPr>
        <p:pic>
          <p:nvPicPr>
            <p:cNvPr id="27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77" y="4418044"/>
              <a:ext cx="1106024" cy="1106024"/>
            </a:xfrm>
            <a:prstGeom prst="rect">
              <a:avLst/>
            </a:prstGeom>
          </p:spPr>
        </p:pic>
        <p:pic>
          <p:nvPicPr>
            <p:cNvPr id="29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214" y="4957790"/>
              <a:ext cx="631450" cy="63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5" descr="D:\Documents\Obrázky\is2\Key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3236628" y="4401977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4088434"/>
            <a:ext cx="1436508" cy="1436508"/>
          </a:xfrm>
          <a:prstGeom prst="rect">
            <a:avLst/>
          </a:prstGeom>
        </p:spPr>
      </p:pic>
      <p:pic>
        <p:nvPicPr>
          <p:cNvPr id="18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3458280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D:\Documents\Obrázky\is2\Key-icon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5295250" y="4238577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617" y="2672430"/>
            <a:ext cx="1436508" cy="1436508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7236509" y="4147111"/>
            <a:ext cx="46682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Which parts are trusted?</a:t>
            </a:r>
            <a:endParaRPr lang="cs-CZ" sz="2400" dirty="0"/>
          </a:p>
          <a:p>
            <a:r>
              <a:rPr lang="en-US" sz="2400" dirty="0"/>
              <a:t>What are threats?</a:t>
            </a:r>
          </a:p>
          <a:p>
            <a:r>
              <a:rPr lang="en-US" sz="2400" dirty="0"/>
              <a:t>What are attacker models?</a:t>
            </a:r>
          </a:p>
          <a:p>
            <a:r>
              <a:rPr lang="en-US" sz="2400" dirty="0"/>
              <a:t>What is trusted computing base?</a:t>
            </a:r>
          </a:p>
        </p:txBody>
      </p:sp>
      <p:pic>
        <p:nvPicPr>
          <p:cNvPr id="16" name="Picture 5" descr="D:\Documents\Obrazky\questi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372" y="4451765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44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0.22031 0.2560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7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On client, but with secure hardware</a:t>
            </a:r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8AFC9F92-B3E5-4A8F-AF0B-84264AAA3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5.3.2019</a:t>
            </a:r>
            <a:endParaRPr lang="cs-CZ" dirty="0"/>
          </a:p>
        </p:txBody>
      </p:sp>
      <p:pic>
        <p:nvPicPr>
          <p:cNvPr id="27652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799" y="3228874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Skupina 11"/>
          <p:cNvGrpSpPr/>
          <p:nvPr/>
        </p:nvGrpSpPr>
        <p:grpSpPr>
          <a:xfrm>
            <a:off x="2006787" y="1871009"/>
            <a:ext cx="1106024" cy="1171196"/>
            <a:chOff x="642877" y="4418044"/>
            <a:chExt cx="1106024" cy="1171196"/>
          </a:xfrm>
        </p:grpSpPr>
        <p:pic>
          <p:nvPicPr>
            <p:cNvPr id="27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77" y="4418044"/>
              <a:ext cx="1106024" cy="1106024"/>
            </a:xfrm>
            <a:prstGeom prst="rect">
              <a:avLst/>
            </a:prstGeom>
          </p:spPr>
        </p:pic>
        <p:pic>
          <p:nvPicPr>
            <p:cNvPr id="29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214" y="4957790"/>
              <a:ext cx="631450" cy="63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Picture 9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236" y="2008226"/>
            <a:ext cx="1436508" cy="1436508"/>
          </a:xfrm>
          <a:prstGeom prst="rect">
            <a:avLst/>
          </a:prstGeom>
        </p:spPr>
      </p:pic>
      <p:pic>
        <p:nvPicPr>
          <p:cNvPr id="24" name="Picture 7" descr="D:\Documents\Obrázky\SmartCard\sim-card-md_gree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944" y="5125654"/>
            <a:ext cx="1074216" cy="1399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D:\Documents\Obrázky\is2\Key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3313593" y="4266621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52" y="4022167"/>
            <a:ext cx="1106024" cy="1106024"/>
          </a:xfrm>
          <a:prstGeom prst="rect">
            <a:avLst/>
          </a:prstGeom>
        </p:spPr>
      </p:pic>
      <p:pic>
        <p:nvPicPr>
          <p:cNvPr id="18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799" y="3228874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B8B99106-CE1F-45B8-9C25-6384002C2A3A}"/>
              </a:ext>
            </a:extLst>
          </p:cNvPr>
          <p:cNvSpPr txBox="1"/>
          <p:nvPr/>
        </p:nvSpPr>
        <p:spPr>
          <a:xfrm>
            <a:off x="6967326" y="3280564"/>
            <a:ext cx="46682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Which parts are trusted?</a:t>
            </a:r>
            <a:endParaRPr lang="cs-CZ" sz="2400" dirty="0"/>
          </a:p>
          <a:p>
            <a:r>
              <a:rPr lang="en-US" sz="2400" dirty="0"/>
              <a:t>What are threats?</a:t>
            </a:r>
          </a:p>
          <a:p>
            <a:r>
              <a:rPr lang="en-US" sz="2400" dirty="0"/>
              <a:t>What are attacker models?</a:t>
            </a:r>
          </a:p>
          <a:p>
            <a:r>
              <a:rPr lang="en-US" sz="2400" dirty="0"/>
              <a:t>What is trusted computing base?</a:t>
            </a:r>
          </a:p>
        </p:txBody>
      </p:sp>
      <p:pic>
        <p:nvPicPr>
          <p:cNvPr id="23" name="Picture 5" descr="D:\Documents\Obrazky\question.png">
            <a:extLst>
              <a:ext uri="{FF2B5EF4-FFF2-40B4-BE49-F238E27FC236}">
                <a16:creationId xmlns:a16="http://schemas.microsoft.com/office/drawing/2014/main" id="{88D2F904-089E-4B1B-BA17-F80F109B7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189" y="3585218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95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022E-16 L 0.33785 0.1398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92" y="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50382 0.4342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1" y="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Group activity: </a:t>
            </a:r>
            <a:r>
              <a:rPr lang="cs-CZ" dirty="0"/>
              <a:t>Make </a:t>
            </a:r>
            <a:r>
              <a:rPr lang="en-US" dirty="0"/>
              <a:t>trusted trustworthy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929871"/>
            <a:ext cx="11164408" cy="4149725"/>
          </a:xfrm>
        </p:spPr>
        <p:txBody>
          <a:bodyPr/>
          <a:lstStyle/>
          <a:p>
            <a:r>
              <a:rPr lang="en-GB" dirty="0"/>
              <a:t>Write 2 different examples of </a:t>
            </a:r>
            <a:r>
              <a:rPr lang="en-GB" u="sng" dirty="0"/>
              <a:t>trusted</a:t>
            </a:r>
            <a:r>
              <a:rPr lang="en-GB" dirty="0"/>
              <a:t> system you regularly use </a:t>
            </a:r>
          </a:p>
          <a:p>
            <a:r>
              <a:rPr lang="en-US" dirty="0"/>
              <a:t>Write down why exactly it needs to be trusted and with what operations</a:t>
            </a:r>
          </a:p>
          <a:p>
            <a:r>
              <a:rPr lang="en-GB" dirty="0"/>
              <a:t>(</a:t>
            </a:r>
            <a:r>
              <a:rPr lang="en-GB" dirty="0">
                <a:solidFill>
                  <a:srgbClr val="0070C0"/>
                </a:solidFill>
              </a:rPr>
              <a:t>5 minutes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US" dirty="0"/>
              <a:t>Pick one system and propose 3 changes to make it more </a:t>
            </a:r>
            <a:r>
              <a:rPr lang="en-US" u="sng" dirty="0"/>
              <a:t>trustworthy</a:t>
            </a:r>
            <a:r>
              <a:rPr lang="en-US" dirty="0"/>
              <a:t> </a:t>
            </a:r>
            <a:endParaRPr lang="en-GB" dirty="0"/>
          </a:p>
          <a:p>
            <a:r>
              <a:rPr lang="en-GB" dirty="0"/>
              <a:t>(</a:t>
            </a:r>
            <a:r>
              <a:rPr lang="en-GB" dirty="0">
                <a:solidFill>
                  <a:srgbClr val="0070C0"/>
                </a:solidFill>
              </a:rPr>
              <a:t>5 minutes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/>
              <a:t>Combine results found by groups</a:t>
            </a:r>
          </a:p>
          <a:p>
            <a:pPr marL="819150" lvl="1" indent="-457200">
              <a:buFont typeface="+mj-lt"/>
              <a:buAutoNum type="arabicPeriod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 Trusted element 5.3.2019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8AFD7E5-3BCF-415B-9663-7C90110DAA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306" y="115090"/>
            <a:ext cx="2544366" cy="145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9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726114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413792"/>
            <a:ext cx="8435280" cy="1143000"/>
          </a:xfrm>
        </p:spPr>
        <p:txBody>
          <a:bodyPr/>
          <a:lstStyle/>
          <a:p>
            <a:r>
              <a:rPr lang="en-US" altLang="cs-CZ" dirty="0"/>
              <a:t>Cryptography in cloud</a:t>
            </a:r>
            <a:endParaRPr lang="cs-CZ" dirty="0"/>
          </a:p>
        </p:txBody>
      </p:sp>
      <p:pic>
        <p:nvPicPr>
          <p:cNvPr id="27652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3822458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>
          <a:xfrm flipV="1">
            <a:off x="4122171" y="3822458"/>
            <a:ext cx="1152128" cy="12241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Skupina 11"/>
          <p:cNvGrpSpPr/>
          <p:nvPr/>
        </p:nvGrpSpPr>
        <p:grpSpPr>
          <a:xfrm>
            <a:off x="2166877" y="4418044"/>
            <a:ext cx="1106024" cy="1171196"/>
            <a:chOff x="642877" y="4418044"/>
            <a:chExt cx="1106024" cy="1171196"/>
          </a:xfrm>
        </p:grpSpPr>
        <p:pic>
          <p:nvPicPr>
            <p:cNvPr id="27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77" y="4418044"/>
              <a:ext cx="1106024" cy="1106024"/>
            </a:xfrm>
            <a:prstGeom prst="rect">
              <a:avLst/>
            </a:prstGeom>
          </p:spPr>
        </p:pic>
        <p:pic>
          <p:nvPicPr>
            <p:cNvPr id="29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214" y="4957790"/>
              <a:ext cx="631450" cy="63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5" descr="D:\Documents\Obrázky\is2\Key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2948596" y="4754307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652" y="4541523"/>
            <a:ext cx="1106024" cy="1106024"/>
          </a:xfrm>
          <a:prstGeom prst="rect">
            <a:avLst/>
          </a:prstGeom>
        </p:spPr>
      </p:pic>
      <p:pic>
        <p:nvPicPr>
          <p:cNvPr id="41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836712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Skupina 15"/>
          <p:cNvGrpSpPr/>
          <p:nvPr/>
        </p:nvGrpSpPr>
        <p:grpSpPr>
          <a:xfrm>
            <a:off x="8574033" y="1916955"/>
            <a:ext cx="1592630" cy="1592630"/>
            <a:chOff x="7050033" y="1916955"/>
            <a:chExt cx="1592630" cy="1592630"/>
          </a:xfrm>
        </p:grpSpPr>
        <p:pic>
          <p:nvPicPr>
            <p:cNvPr id="42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050033" y="19169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202433" y="20693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354833" y="22217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507233" y="23741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659633" y="25265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ovéPole 2"/>
          <p:cNvSpPr txBox="1"/>
          <p:nvPr/>
        </p:nvSpPr>
        <p:spPr>
          <a:xfrm>
            <a:off x="4765774" y="3501008"/>
            <a:ext cx="1766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WS API: JSON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6578461" y="4985828"/>
            <a:ext cx="39148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Which parts are trusted?</a:t>
            </a:r>
            <a:endParaRPr lang="cs-CZ" sz="2000" dirty="0"/>
          </a:p>
          <a:p>
            <a:r>
              <a:rPr lang="en-US" sz="2000" dirty="0"/>
              <a:t>What are threats?</a:t>
            </a:r>
          </a:p>
          <a:p>
            <a:r>
              <a:rPr lang="en-US" sz="2000" dirty="0"/>
              <a:t>What are attacker models?</a:t>
            </a:r>
          </a:p>
          <a:p>
            <a:r>
              <a:rPr lang="en-US" sz="2000" dirty="0"/>
              <a:t>What is trusted computing base?</a:t>
            </a:r>
          </a:p>
        </p:txBody>
      </p:sp>
      <p:pic>
        <p:nvPicPr>
          <p:cNvPr id="22" name="Picture 5" descr="D:\Documents\Obrazky\questi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374" y="5174541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5.3.2019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004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35347 -0.3277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74" y="-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34566 -0.3347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4" y="-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Trusted element</a:t>
            </a:r>
            <a:endParaRPr lang="en-GB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5.3.2019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8824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exactly can be trusted element (TE)?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Recall: Anything user entity of TE is willing to trust </a:t>
            </a:r>
            <a:r>
              <a:rPr lang="en-GB" sz="2400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sz="2000" dirty="0"/>
              <a:t>Depends on definition of “trust” and definition of “element”</a:t>
            </a:r>
          </a:p>
          <a:p>
            <a:pPr lvl="1"/>
            <a:r>
              <a:rPr lang="en-US" sz="2000" dirty="0"/>
              <a:t>We will use narrower definition</a:t>
            </a:r>
          </a:p>
          <a:p>
            <a:r>
              <a:rPr lang="en-US" sz="2400" dirty="0">
                <a:solidFill>
                  <a:srgbClr val="0070C0"/>
                </a:solidFill>
              </a:rPr>
              <a:t>Trusted element </a:t>
            </a:r>
            <a:r>
              <a:rPr lang="en-US" sz="2400" dirty="0"/>
              <a:t>is element (hardware, software or both) in the system intended </a:t>
            </a:r>
            <a:r>
              <a:rPr lang="en-US" sz="2400" dirty="0">
                <a:solidFill>
                  <a:srgbClr val="0070C0"/>
                </a:solidFill>
              </a:rPr>
              <a:t>to increase security</a:t>
            </a:r>
            <a:r>
              <a:rPr lang="en-US" sz="2400" i="1" dirty="0"/>
              <a:t> level </a:t>
            </a:r>
            <a:r>
              <a:rPr lang="en-US" sz="2400" dirty="0"/>
              <a:t>w.r.t. situation without the presence of such element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By storage of sensitive information (keys, measured values)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By enforcing integrity of execution of operation (firmware update)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By performing computation with confidential data (DRM)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By providing unforged reporting from untrusted environment (TPM)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…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5.3.2019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691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Typical examples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841227"/>
            <a:ext cx="8461250" cy="4149725"/>
          </a:xfrm>
        </p:spPr>
        <p:txBody>
          <a:bodyPr/>
          <a:lstStyle/>
          <a:p>
            <a:r>
              <a:rPr lang="en-GB" sz="1800" dirty="0">
                <a:solidFill>
                  <a:srgbClr val="0070C0"/>
                </a:solidFill>
              </a:rPr>
              <a:t>Payment smart card </a:t>
            </a:r>
          </a:p>
          <a:p>
            <a:pPr lvl="1"/>
            <a:r>
              <a:rPr lang="en-GB" sz="1600" dirty="0"/>
              <a:t>TE for issuing bank</a:t>
            </a:r>
          </a:p>
          <a:p>
            <a:r>
              <a:rPr lang="en-US" sz="1800" dirty="0">
                <a:solidFill>
                  <a:srgbClr val="0070C0"/>
                </a:solidFill>
              </a:rPr>
              <a:t>SIM card </a:t>
            </a:r>
          </a:p>
          <a:p>
            <a:pPr lvl="1"/>
            <a:r>
              <a:rPr lang="en-US" sz="1600" dirty="0"/>
              <a:t>TE for phone carriers</a:t>
            </a:r>
            <a:endParaRPr lang="en-GB" sz="1600" dirty="0"/>
          </a:p>
          <a:p>
            <a:r>
              <a:rPr lang="en-GB" sz="1800" dirty="0">
                <a:solidFill>
                  <a:srgbClr val="0070C0"/>
                </a:solidFill>
              </a:rPr>
              <a:t>Trusted Platform Module </a:t>
            </a:r>
            <a:r>
              <a:rPr lang="en-GB" sz="1800" dirty="0"/>
              <a:t>(TPM) </a:t>
            </a:r>
          </a:p>
          <a:p>
            <a:pPr lvl="1"/>
            <a:r>
              <a:rPr lang="en-GB" sz="1600" dirty="0"/>
              <a:t>TE for user as storage of </a:t>
            </a:r>
            <a:r>
              <a:rPr lang="en-GB" sz="1600" dirty="0" err="1"/>
              <a:t>Bitlocker</a:t>
            </a:r>
            <a:r>
              <a:rPr lang="en-GB" sz="1600" dirty="0"/>
              <a:t> keys, TE for remote entity during attestation</a:t>
            </a:r>
          </a:p>
          <a:p>
            <a:r>
              <a:rPr lang="en-GB" sz="1800" dirty="0">
                <a:solidFill>
                  <a:srgbClr val="0070C0"/>
                </a:solidFill>
              </a:rPr>
              <a:t>Trusted Execution Environment </a:t>
            </a:r>
            <a:r>
              <a:rPr lang="en-GB" sz="1800" dirty="0"/>
              <a:t>in mobile/set-top box </a:t>
            </a:r>
          </a:p>
          <a:p>
            <a:pPr lvl="1"/>
            <a:r>
              <a:rPr lang="en-GB" sz="1600" dirty="0"/>
              <a:t>TE for issuer for confidentiality and integrity of code</a:t>
            </a:r>
          </a:p>
          <a:p>
            <a:r>
              <a:rPr lang="en-GB" sz="1800" dirty="0">
                <a:solidFill>
                  <a:srgbClr val="0070C0"/>
                </a:solidFill>
              </a:rPr>
              <a:t>Hardware Security Module </a:t>
            </a:r>
            <a:r>
              <a:rPr lang="en-GB" sz="1800" dirty="0"/>
              <a:t>for TLS keys </a:t>
            </a:r>
          </a:p>
          <a:p>
            <a:pPr lvl="1"/>
            <a:r>
              <a:rPr lang="en-GB" sz="1600" dirty="0"/>
              <a:t>TE for web admin</a:t>
            </a:r>
          </a:p>
          <a:p>
            <a:r>
              <a:rPr lang="en-GB" sz="1800" dirty="0">
                <a:solidFill>
                  <a:srgbClr val="0070C0"/>
                </a:solidFill>
              </a:rPr>
              <a:t>Energy meter </a:t>
            </a:r>
          </a:p>
          <a:p>
            <a:pPr lvl="1"/>
            <a:r>
              <a:rPr lang="en-GB" sz="1600" dirty="0"/>
              <a:t>TE for utility company</a:t>
            </a:r>
          </a:p>
          <a:p>
            <a:r>
              <a:rPr lang="en-GB" sz="1800" dirty="0">
                <a:solidFill>
                  <a:srgbClr val="0070C0"/>
                </a:solidFill>
              </a:rPr>
              <a:t>Server under control </a:t>
            </a:r>
            <a:r>
              <a:rPr lang="en-GB" sz="1800" dirty="0"/>
              <a:t>of service provider </a:t>
            </a:r>
          </a:p>
          <a:p>
            <a:pPr lvl="1"/>
            <a:r>
              <a:rPr lang="en-GB" sz="1600" dirty="0"/>
              <a:t>TE for user – private data, TE for provider – business operation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5.3.2019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456041" y="1959224"/>
            <a:ext cx="3530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whom is TE trusted?</a:t>
            </a:r>
          </a:p>
        </p:txBody>
      </p:sp>
      <p:pic>
        <p:nvPicPr>
          <p:cNvPr id="7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3" y="1889522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41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373" y="177920"/>
            <a:ext cx="1512168" cy="151216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Risk management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830437"/>
            <a:ext cx="10105536" cy="4149725"/>
          </a:xfrm>
        </p:spPr>
        <p:txBody>
          <a:bodyPr/>
          <a:lstStyle/>
          <a:p>
            <a:r>
              <a:rPr lang="en-GB" dirty="0"/>
              <a:t>No system is completely secure (</a:t>
            </a:r>
            <a:r>
              <a:rPr lang="en-GB" dirty="0">
                <a:sym typeface="Symbol" panose="05050102010706020507" pitchFamily="18" charset="2"/>
              </a:rPr>
              <a:t> </a:t>
            </a:r>
            <a:r>
              <a:rPr lang="en-GB" dirty="0"/>
              <a:t>risk is present)</a:t>
            </a:r>
          </a:p>
          <a:p>
            <a:r>
              <a:rPr lang="en-GB" dirty="0"/>
              <a:t>Risk management allows to evaluate and eventually take additional protection measures </a:t>
            </a:r>
          </a:p>
          <a:p>
            <a:r>
              <a:rPr lang="en-GB" dirty="0"/>
              <a:t>Example: payment transaction limit </a:t>
            </a:r>
          </a:p>
          <a:p>
            <a:pPr lvl="1"/>
            <a:r>
              <a:rPr lang="en-GB" dirty="0"/>
              <a:t>“My account/card will never be compromised”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vs.</a:t>
            </a:r>
            <a:r>
              <a:rPr lang="en-GB" dirty="0"/>
              <a:t> “Even if compromised, the loss is bounded”</a:t>
            </a:r>
          </a:p>
          <a:p>
            <a:r>
              <a:rPr lang="en-GB" dirty="0"/>
              <a:t>Example: medical database</a:t>
            </a:r>
          </a:p>
          <a:p>
            <a:pPr lvl="1"/>
            <a:r>
              <a:rPr lang="en-GB" dirty="0"/>
              <a:t>central governmental DB vs. doctor’s local DB</a:t>
            </a:r>
          </a:p>
          <a:p>
            <a:r>
              <a:rPr lang="en-GB" dirty="0"/>
              <a:t>Good design practice is to allow for risk management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5.3.2019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51" y="5358497"/>
            <a:ext cx="621665" cy="621665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829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Trusted element </a:t>
            </a:r>
            <a:br>
              <a:rPr lang="en-US" altLang="cs-CZ" dirty="0"/>
            </a:br>
            <a:r>
              <a:rPr lang="en-US" altLang="cs-CZ" dirty="0"/>
              <a:t>Modes of usage</a:t>
            </a:r>
            <a:endParaRPr lang="cs-CZ" alt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 Trusted element 5.3.2019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98055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EA4378B-8AFE-4FCA-81DB-3613C209B3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F323FF-9B66-484D-855A-7B568A448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 Trusted element 5.3.2019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4B780B5-1526-42B3-A5CE-239C58A14F3A}"/>
              </a:ext>
            </a:extLst>
          </p:cNvPr>
          <p:cNvSpPr txBox="1"/>
          <p:nvPr/>
        </p:nvSpPr>
        <p:spPr>
          <a:xfrm>
            <a:off x="2429781" y="1104581"/>
            <a:ext cx="7455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What is untrusted, trusted and trustworthy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DEC15DF-9F64-41A5-92A8-8CA84E45F100}"/>
              </a:ext>
            </a:extLst>
          </p:cNvPr>
          <p:cNvSpPr txBox="1"/>
          <p:nvPr/>
        </p:nvSpPr>
        <p:spPr>
          <a:xfrm>
            <a:off x="3618602" y="2303818"/>
            <a:ext cx="249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Trusted Element (TE)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E2BDFA4-9716-4405-BB69-C069BFDD2D7A}"/>
              </a:ext>
            </a:extLst>
          </p:cNvPr>
          <p:cNvSpPr txBox="1"/>
          <p:nvPr/>
        </p:nvSpPr>
        <p:spPr>
          <a:xfrm>
            <a:off x="3760258" y="3550068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Modes of usage of TE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0E704F7-0436-4C40-9D07-52459FEFBB0F}"/>
              </a:ext>
            </a:extLst>
          </p:cNvPr>
          <p:cNvSpPr txBox="1"/>
          <p:nvPr/>
        </p:nvSpPr>
        <p:spPr>
          <a:xfrm>
            <a:off x="3487742" y="4589651"/>
            <a:ext cx="36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Attacks against trusted element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8BAFE2D-1A3F-48AF-A4E0-77380463DA49}"/>
              </a:ext>
            </a:extLst>
          </p:cNvPr>
          <p:cNvSpPr txBox="1"/>
          <p:nvPr/>
        </p:nvSpPr>
        <p:spPr>
          <a:xfrm>
            <a:off x="3790073" y="6054214"/>
            <a:ext cx="2540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Timing side-channels</a:t>
            </a: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C54AFD24-3C4E-46DE-ADBA-CB025B810D1F}"/>
              </a:ext>
            </a:extLst>
          </p:cNvPr>
          <p:cNvCxnSpPr>
            <a:cxnSpLocks/>
          </p:cNvCxnSpPr>
          <p:nvPr/>
        </p:nvCxnSpPr>
        <p:spPr>
          <a:xfrm>
            <a:off x="4955049" y="1718580"/>
            <a:ext cx="0" cy="5777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E1E95095-E4B3-4CFA-83C4-D17FE18D92D5}"/>
              </a:ext>
            </a:extLst>
          </p:cNvPr>
          <p:cNvCxnSpPr>
            <a:cxnSpLocks/>
          </p:cNvCxnSpPr>
          <p:nvPr/>
        </p:nvCxnSpPr>
        <p:spPr>
          <a:xfrm>
            <a:off x="4955048" y="2673150"/>
            <a:ext cx="1" cy="7158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>
            <a:extLst>
              <a:ext uri="{FF2B5EF4-FFF2-40B4-BE49-F238E27FC236}">
                <a16:creationId xmlns:a16="http://schemas.microsoft.com/office/drawing/2014/main" id="{FFB372E0-5428-4668-9651-4A857ED7BCD4}"/>
              </a:ext>
            </a:extLst>
          </p:cNvPr>
          <p:cNvCxnSpPr>
            <a:cxnSpLocks/>
          </p:cNvCxnSpPr>
          <p:nvPr/>
        </p:nvCxnSpPr>
        <p:spPr>
          <a:xfrm>
            <a:off x="4955048" y="4068150"/>
            <a:ext cx="0" cy="5343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>
            <a:extLst>
              <a:ext uri="{FF2B5EF4-FFF2-40B4-BE49-F238E27FC236}">
                <a16:creationId xmlns:a16="http://schemas.microsoft.com/office/drawing/2014/main" id="{A0CFD124-CAAB-4220-9A06-6D62D135201C}"/>
              </a:ext>
            </a:extLst>
          </p:cNvPr>
          <p:cNvCxnSpPr>
            <a:cxnSpLocks/>
          </p:cNvCxnSpPr>
          <p:nvPr/>
        </p:nvCxnSpPr>
        <p:spPr>
          <a:xfrm flipH="1">
            <a:off x="4933135" y="4958984"/>
            <a:ext cx="5716" cy="9912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486E8B49-9805-4EF7-92F8-79DC97EFE352}"/>
              </a:ext>
            </a:extLst>
          </p:cNvPr>
          <p:cNvSpPr txBox="1"/>
          <p:nvPr/>
        </p:nvSpPr>
        <p:spPr>
          <a:xfrm>
            <a:off x="2182848" y="5661249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Logical attacks</a:t>
            </a:r>
          </a:p>
        </p:txBody>
      </p:sp>
      <p:cxnSp>
        <p:nvCxnSpPr>
          <p:cNvPr id="49" name="Přímá spojnice se šipkou 48">
            <a:extLst>
              <a:ext uri="{FF2B5EF4-FFF2-40B4-BE49-F238E27FC236}">
                <a16:creationId xmlns:a16="http://schemas.microsoft.com/office/drawing/2014/main" id="{2AC9E4B9-7767-4CAB-853A-0B2AEB146401}"/>
              </a:ext>
            </a:extLst>
          </p:cNvPr>
          <p:cNvCxnSpPr>
            <a:cxnSpLocks/>
          </p:cNvCxnSpPr>
          <p:nvPr/>
        </p:nvCxnSpPr>
        <p:spPr>
          <a:xfrm flipH="1">
            <a:off x="3811405" y="4971862"/>
            <a:ext cx="368370" cy="6328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1792A24C-9061-4E21-8FAC-C5200B8B1A64}"/>
              </a:ext>
            </a:extLst>
          </p:cNvPr>
          <p:cNvSpPr txBox="1"/>
          <p:nvPr/>
        </p:nvSpPr>
        <p:spPr>
          <a:xfrm>
            <a:off x="5703623" y="5720844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Power analysis </a:t>
            </a:r>
          </a:p>
        </p:txBody>
      </p: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2566DFCC-8852-4682-9D2B-D01104A1ECE2}"/>
              </a:ext>
            </a:extLst>
          </p:cNvPr>
          <p:cNvCxnSpPr>
            <a:cxnSpLocks/>
          </p:cNvCxnSpPr>
          <p:nvPr/>
        </p:nvCxnSpPr>
        <p:spPr>
          <a:xfrm>
            <a:off x="5807968" y="4993689"/>
            <a:ext cx="349756" cy="6682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F55A81DD-4435-462B-B6F0-D0737922D766}"/>
              </a:ext>
            </a:extLst>
          </p:cNvPr>
          <p:cNvSpPr txBox="1"/>
          <p:nvPr/>
        </p:nvSpPr>
        <p:spPr>
          <a:xfrm>
            <a:off x="8794061" y="4602530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Protections and testing</a:t>
            </a:r>
          </a:p>
        </p:txBody>
      </p:sp>
      <p:cxnSp>
        <p:nvCxnSpPr>
          <p:cNvPr id="36" name="Přímá spojnice se šipkou 35">
            <a:extLst>
              <a:ext uri="{FF2B5EF4-FFF2-40B4-BE49-F238E27FC236}">
                <a16:creationId xmlns:a16="http://schemas.microsoft.com/office/drawing/2014/main" id="{AACA3FD7-B9B1-429E-89A7-BE76D98F97B0}"/>
              </a:ext>
            </a:extLst>
          </p:cNvPr>
          <p:cNvCxnSpPr>
            <a:cxnSpLocks/>
          </p:cNvCxnSpPr>
          <p:nvPr/>
        </p:nvCxnSpPr>
        <p:spPr>
          <a:xfrm flipV="1">
            <a:off x="7388767" y="4757896"/>
            <a:ext cx="1155415" cy="128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16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48" grpId="0"/>
      <p:bldP spid="30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76733347-E016-4995-8993-88D4DD8D2DC2}"/>
              </a:ext>
            </a:extLst>
          </p:cNvPr>
          <p:cNvGrpSpPr/>
          <p:nvPr/>
        </p:nvGrpSpPr>
        <p:grpSpPr>
          <a:xfrm>
            <a:off x="8214536" y="1405625"/>
            <a:ext cx="1009055" cy="1009055"/>
            <a:chOff x="6928316" y="1421829"/>
            <a:chExt cx="1009055" cy="1009055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03F14FDE-9D5E-4DBC-96B1-76F8C6ACF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8316" y="1421829"/>
              <a:ext cx="1009055" cy="1009055"/>
            </a:xfrm>
            <a:prstGeom prst="rect">
              <a:avLst/>
            </a:prstGeom>
          </p:spPr>
        </p:pic>
        <p:pic>
          <p:nvPicPr>
            <p:cNvPr id="9" name="Picture 3" descr="D:\Documents\Obrázky\Id-icon.png">
              <a:extLst>
                <a:ext uri="{FF2B5EF4-FFF2-40B4-BE49-F238E27FC236}">
                  <a16:creationId xmlns:a16="http://schemas.microsoft.com/office/drawing/2014/main" id="{5BCEA14A-0E82-4483-A885-1A622EE1A9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6819" y="1823197"/>
              <a:ext cx="432048" cy="43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Nadpis 5">
            <a:extLst>
              <a:ext uri="{FF2B5EF4-FFF2-40B4-BE49-F238E27FC236}">
                <a16:creationId xmlns:a16="http://schemas.microsoft.com/office/drawing/2014/main" id="{DAD53EDE-37FE-467F-98D4-BEB937CC3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Trusted (hardware) element - modes of usage</a:t>
            </a:r>
            <a:endParaRPr lang="en-GB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D916AC94-E907-4629-AB9B-4071B3091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cs-CZ" dirty="0"/>
              <a:t>Element carries fixed information</a:t>
            </a:r>
          </a:p>
          <a:p>
            <a:pPr marL="514350" indent="-514350">
              <a:buFont typeface="+mj-lt"/>
              <a:buAutoNum type="arabicPeriod"/>
            </a:pPr>
            <a:endParaRPr lang="en-US" altLang="cs-CZ" dirty="0"/>
          </a:p>
          <a:p>
            <a:pPr marL="514350" indent="-514350">
              <a:buFont typeface="+mj-lt"/>
              <a:buAutoNum type="arabicPeriod"/>
            </a:pPr>
            <a:r>
              <a:rPr lang="en-US" altLang="cs-CZ" dirty="0"/>
              <a:t>Element as </a:t>
            </a:r>
            <a:r>
              <a:rPr lang="cs-CZ" altLang="cs-CZ" dirty="0"/>
              <a:t>a </a:t>
            </a:r>
            <a:r>
              <a:rPr lang="en-US" altLang="cs-CZ" dirty="0"/>
              <a:t>secure carrier</a:t>
            </a:r>
          </a:p>
          <a:p>
            <a:pPr marL="514350" indent="-514350">
              <a:buFont typeface="+mj-lt"/>
              <a:buAutoNum type="arabicPeriod"/>
            </a:pPr>
            <a:endParaRPr lang="en-US" altLang="cs-CZ" dirty="0"/>
          </a:p>
          <a:p>
            <a:pPr marL="514350" indent="-514350">
              <a:buFont typeface="+mj-lt"/>
              <a:buAutoNum type="arabicPeriod"/>
            </a:pPr>
            <a:r>
              <a:rPr lang="en-US" altLang="cs-CZ" dirty="0"/>
              <a:t>Element as encryption/signing device</a:t>
            </a:r>
          </a:p>
          <a:p>
            <a:pPr marL="514350" indent="-514350">
              <a:buFont typeface="+mj-lt"/>
              <a:buAutoNum type="arabicPeriod"/>
            </a:pPr>
            <a:endParaRPr lang="en-US" altLang="cs-CZ" dirty="0"/>
          </a:p>
          <a:p>
            <a:pPr marL="514350" indent="-514350">
              <a:buFont typeface="+mj-lt"/>
              <a:buAutoNum type="arabicPeriod"/>
            </a:pPr>
            <a:r>
              <a:rPr lang="en-US" altLang="cs-CZ" dirty="0"/>
              <a:t>Element as programmable device</a:t>
            </a:r>
          </a:p>
          <a:p>
            <a:pPr marL="514350" indent="-514350">
              <a:buFont typeface="+mj-lt"/>
              <a:buAutoNum type="arabicPeriod"/>
            </a:pPr>
            <a:endParaRPr lang="en-US" altLang="cs-CZ" dirty="0"/>
          </a:p>
          <a:p>
            <a:pPr marL="514350" indent="-514350">
              <a:buFont typeface="+mj-lt"/>
              <a:buAutoNum type="arabicPeriod"/>
            </a:pPr>
            <a:r>
              <a:rPr lang="en-US" altLang="cs-CZ" dirty="0"/>
              <a:t>Element as root of trust (TPM)</a:t>
            </a:r>
          </a:p>
          <a:p>
            <a:pPr marL="514350" indent="-514350">
              <a:buFont typeface="+mj-lt"/>
              <a:buAutoNum type="arabicPeriod"/>
            </a:pPr>
            <a:endParaRPr lang="en-US" altLang="cs-CZ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FF3EED1-1987-4656-9AE6-2858D65EA2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907268-4C48-48CE-86E2-9739CF34D8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5.3.2019</a:t>
            </a:r>
            <a:endParaRPr lang="cs-CZ" dirty="0"/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55725D00-7A0C-429F-A2C7-C20E1E2885E0}"/>
              </a:ext>
            </a:extLst>
          </p:cNvPr>
          <p:cNvGrpSpPr/>
          <p:nvPr/>
        </p:nvGrpSpPr>
        <p:grpSpPr>
          <a:xfrm>
            <a:off x="8935086" y="2564965"/>
            <a:ext cx="1143000" cy="731838"/>
            <a:chOff x="6948264" y="2468687"/>
            <a:chExt cx="1143000" cy="731838"/>
          </a:xfrm>
        </p:grpSpPr>
        <p:pic>
          <p:nvPicPr>
            <p:cNvPr id="10" name="Picture 6" descr="sc">
              <a:extLst>
                <a:ext uri="{FF2B5EF4-FFF2-40B4-BE49-F238E27FC236}">
                  <a16:creationId xmlns:a16="http://schemas.microsoft.com/office/drawing/2014/main" id="{825C0319-D5A8-4D86-9B62-DB98A8F04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2468687"/>
              <a:ext cx="1143000" cy="731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key_icon">
              <a:extLst>
                <a:ext uri="{FF2B5EF4-FFF2-40B4-BE49-F238E27FC236}">
                  <a16:creationId xmlns:a16="http://schemas.microsoft.com/office/drawing/2014/main" id="{435EA083-006E-4017-82BD-1031B1B988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0264" y="2516312"/>
              <a:ext cx="342900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Obrázek 13">
            <a:extLst>
              <a:ext uri="{FF2B5EF4-FFF2-40B4-BE49-F238E27FC236}">
                <a16:creationId xmlns:a16="http://schemas.microsoft.com/office/drawing/2014/main" id="{8D92CE11-1B65-4199-A810-BC8E1B595E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352" y="5646808"/>
            <a:ext cx="1143595" cy="811408"/>
          </a:xfrm>
          <a:prstGeom prst="rect">
            <a:avLst/>
          </a:prstGeom>
        </p:spPr>
      </p:pic>
      <p:grpSp>
        <p:nvGrpSpPr>
          <p:cNvPr id="19" name="Skupina 18">
            <a:extLst>
              <a:ext uri="{FF2B5EF4-FFF2-40B4-BE49-F238E27FC236}">
                <a16:creationId xmlns:a16="http://schemas.microsoft.com/office/drawing/2014/main" id="{CC506F7D-381F-4F69-888F-E06F0577C6D6}"/>
              </a:ext>
            </a:extLst>
          </p:cNvPr>
          <p:cNvGrpSpPr/>
          <p:nvPr/>
        </p:nvGrpSpPr>
        <p:grpSpPr>
          <a:xfrm>
            <a:off x="8928824" y="3482507"/>
            <a:ext cx="1143000" cy="731838"/>
            <a:chOff x="7699589" y="3230711"/>
            <a:chExt cx="1143000" cy="731838"/>
          </a:xfrm>
        </p:grpSpPr>
        <p:grpSp>
          <p:nvGrpSpPr>
            <p:cNvPr id="16" name="Skupina 15">
              <a:extLst>
                <a:ext uri="{FF2B5EF4-FFF2-40B4-BE49-F238E27FC236}">
                  <a16:creationId xmlns:a16="http://schemas.microsoft.com/office/drawing/2014/main" id="{CB164B55-11B1-4FE6-9AB5-2CAD6E5FB53E}"/>
                </a:ext>
              </a:extLst>
            </p:cNvPr>
            <p:cNvGrpSpPr/>
            <p:nvPr/>
          </p:nvGrpSpPr>
          <p:grpSpPr>
            <a:xfrm>
              <a:off x="7699589" y="3230711"/>
              <a:ext cx="1143000" cy="731838"/>
              <a:chOff x="6948264" y="2468687"/>
              <a:chExt cx="1143000" cy="731838"/>
            </a:xfrm>
          </p:grpSpPr>
          <p:pic>
            <p:nvPicPr>
              <p:cNvPr id="17" name="Picture 6" descr="sc">
                <a:extLst>
                  <a:ext uri="{FF2B5EF4-FFF2-40B4-BE49-F238E27FC236}">
                    <a16:creationId xmlns:a16="http://schemas.microsoft.com/office/drawing/2014/main" id="{12D398C4-7E13-4FA1-854E-26DB07DCD1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8264" y="2468687"/>
                <a:ext cx="1143000" cy="7318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8" descr="key_icon">
                <a:extLst>
                  <a:ext uri="{FF2B5EF4-FFF2-40B4-BE49-F238E27FC236}">
                    <a16:creationId xmlns:a16="http://schemas.microsoft.com/office/drawing/2014/main" id="{0585C0FD-35A0-43BD-B6AD-4E8E5B519C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10264" y="2516312"/>
                <a:ext cx="342900" cy="3429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10" descr="word-file-icon">
              <a:extLst>
                <a:ext uri="{FF2B5EF4-FFF2-40B4-BE49-F238E27FC236}">
                  <a16:creationId xmlns:a16="http://schemas.microsoft.com/office/drawing/2014/main" id="{CD354030-BF90-48D8-A315-3C902B927F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6927" y="3390520"/>
              <a:ext cx="350838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08833D08-56CF-4981-B765-9C99F0418E66}"/>
              </a:ext>
            </a:extLst>
          </p:cNvPr>
          <p:cNvGrpSpPr/>
          <p:nvPr/>
        </p:nvGrpSpPr>
        <p:grpSpPr>
          <a:xfrm>
            <a:off x="8503038" y="4344122"/>
            <a:ext cx="1830146" cy="1205315"/>
            <a:chOff x="3131840" y="5015185"/>
            <a:chExt cx="2582862" cy="1654175"/>
          </a:xfrm>
        </p:grpSpPr>
        <p:pic>
          <p:nvPicPr>
            <p:cNvPr id="20" name="Picture 5" descr="sc">
              <a:extLst>
                <a:ext uri="{FF2B5EF4-FFF2-40B4-BE49-F238E27FC236}">
                  <a16:creationId xmlns:a16="http://schemas.microsoft.com/office/drawing/2014/main" id="{79535C78-CBFB-4F59-8C3A-22D7D6D0A7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5015185"/>
              <a:ext cx="2582862" cy="1654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9" descr="if_switch_naive">
              <a:extLst>
                <a:ext uri="{FF2B5EF4-FFF2-40B4-BE49-F238E27FC236}">
                  <a16:creationId xmlns:a16="http://schemas.microsoft.com/office/drawing/2014/main" id="{AA4BD89C-1728-4E38-832A-BF227D854E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440"/>
            <a:stretch>
              <a:fillRect/>
            </a:stretch>
          </p:blipFill>
          <p:spPr bwMode="auto">
            <a:xfrm>
              <a:off x="3203277" y="5626373"/>
              <a:ext cx="2447925" cy="950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0" descr="key_icon">
              <a:extLst>
                <a:ext uri="{FF2B5EF4-FFF2-40B4-BE49-F238E27FC236}">
                  <a16:creationId xmlns:a16="http://schemas.microsoft.com/office/drawing/2014/main" id="{D681D772-5B32-41E7-8ABC-FFB18FD1F6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2740" y="5243785"/>
              <a:ext cx="342900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1" descr="key_icon">
              <a:extLst>
                <a:ext uri="{FF2B5EF4-FFF2-40B4-BE49-F238E27FC236}">
                  <a16:creationId xmlns:a16="http://schemas.microsoft.com/office/drawing/2014/main" id="{5952A7C9-E96D-4158-B108-10E76A53D6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377" y="5161235"/>
              <a:ext cx="342900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2" descr="key_icon">
              <a:extLst>
                <a:ext uri="{FF2B5EF4-FFF2-40B4-BE49-F238E27FC236}">
                  <a16:creationId xmlns:a16="http://schemas.microsoft.com/office/drawing/2014/main" id="{9B57C43D-E75D-47F9-A613-9A29E033CB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477" y="5089798"/>
              <a:ext cx="342900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6859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155" y="4060304"/>
            <a:ext cx="1676400" cy="1676400"/>
          </a:xfrm>
          <a:prstGeom prst="rect">
            <a:avLst/>
          </a:prstGeom>
        </p:spPr>
      </p:pic>
      <p:sp>
        <p:nvSpPr>
          <p:cNvPr id="120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Element carries fixed information</a:t>
            </a:r>
            <a:endParaRPr lang="cs-CZ" altLang="cs-CZ" dirty="0"/>
          </a:p>
        </p:txBody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Fixed information ID transmitted, no secure channel</a:t>
            </a:r>
          </a:p>
          <a:p>
            <a:r>
              <a:rPr lang="en-US" altLang="cs-CZ" dirty="0"/>
              <a:t>Low cost solution (nothing “smart” needed)</a:t>
            </a:r>
          </a:p>
          <a:p>
            <a:r>
              <a:rPr lang="en-US" altLang="cs-CZ" dirty="0"/>
              <a:t>Problem: Attacker can eavesdrop and clone chip</a:t>
            </a:r>
          </a:p>
          <a:p>
            <a:endParaRPr lang="cs-CZ" altLang="cs-CZ" dirty="0"/>
          </a:p>
        </p:txBody>
      </p:sp>
      <p:sp>
        <p:nvSpPr>
          <p:cNvPr id="13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 Trusted element 5.3.2019</a:t>
            </a:r>
            <a:endParaRPr lang="en-GB" altLang="cs-CZ"/>
          </a:p>
        </p:txBody>
      </p:sp>
      <p:pic>
        <p:nvPicPr>
          <p:cNvPr id="1200133" name="Picture 5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4365105"/>
            <a:ext cx="16002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0135" name="AutoShape 7"/>
          <p:cNvSpPr>
            <a:spLocks noChangeArrowheads="1"/>
          </p:cNvSpPr>
          <p:nvPr/>
        </p:nvSpPr>
        <p:spPr bwMode="auto">
          <a:xfrm>
            <a:off x="3287688" y="4898504"/>
            <a:ext cx="1600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5122" name="Picture 2" descr="D:\Documents\Obrázky\SmartCard\card_cloner_800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88540" y="3772114"/>
            <a:ext cx="3228843" cy="242163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Documents\Obrázky\Id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4964456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Documents\Obrázky\Id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458" y="4834880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2458342" y="5741254"/>
            <a:ext cx="48734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Element is trusted with ID carriage</a:t>
            </a:r>
          </a:p>
          <a:p>
            <a:r>
              <a:rPr lang="en-US" sz="2400" dirty="0"/>
              <a:t>But is it trustworthy?</a:t>
            </a:r>
          </a:p>
        </p:txBody>
      </p:sp>
      <p:pic>
        <p:nvPicPr>
          <p:cNvPr id="12" name="Picture 5" descr="D:\Documents\Obrazky\questi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194" y="5746437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737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Element as </a:t>
            </a:r>
            <a:r>
              <a:rPr lang="cs-CZ" altLang="cs-CZ" dirty="0"/>
              <a:t>a </a:t>
            </a:r>
            <a:r>
              <a:rPr lang="en-US" altLang="cs-CZ" dirty="0"/>
              <a:t>secure carrier</a:t>
            </a:r>
            <a:endParaRPr lang="cs-CZ" altLang="cs-CZ" dirty="0"/>
          </a:p>
        </p:txBody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Key(s) stored on a card, loaded to a PC before encryption/signing/authentication, then erased</a:t>
            </a:r>
          </a:p>
          <a:p>
            <a:r>
              <a:rPr lang="en-US" altLang="cs-CZ" dirty="0"/>
              <a:t>High speed usage of key possible (&gt;&gt;MB/sec)</a:t>
            </a:r>
          </a:p>
          <a:p>
            <a:r>
              <a:rPr lang="en-US" altLang="cs-CZ" dirty="0"/>
              <a:t>Attacker with an access to PC during operation will obtain the key </a:t>
            </a:r>
          </a:p>
          <a:p>
            <a:pPr lvl="1"/>
            <a:r>
              <a:rPr lang="en-US" altLang="cs-CZ" dirty="0"/>
              <a:t>key protected for transport</a:t>
            </a:r>
            <a:r>
              <a:rPr lang="cs-CZ" altLang="cs-CZ" dirty="0"/>
              <a:t>, but</a:t>
            </a:r>
            <a:r>
              <a:rPr lang="en-US" altLang="cs-CZ" dirty="0"/>
              <a:t> not during the usage</a:t>
            </a:r>
          </a:p>
          <a:p>
            <a:pPr lvl="1"/>
            <a:endParaRPr lang="en-US" altLang="cs-CZ" dirty="0"/>
          </a:p>
          <a:p>
            <a:endParaRPr lang="cs-CZ" altLang="cs-CZ" dirty="0"/>
          </a:p>
        </p:txBody>
      </p:sp>
      <p:sp>
        <p:nvSpPr>
          <p:cNvPr id="13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 Trusted element 5.3.2019</a:t>
            </a:r>
            <a:endParaRPr lang="en-GB" altLang="cs-CZ"/>
          </a:p>
        </p:txBody>
      </p:sp>
      <p:grpSp>
        <p:nvGrpSpPr>
          <p:cNvPr id="1200132" name="Group 4"/>
          <p:cNvGrpSpPr>
            <a:grpSpLocks/>
          </p:cNvGrpSpPr>
          <p:nvPr/>
        </p:nvGrpSpPr>
        <p:grpSpPr bwMode="auto">
          <a:xfrm>
            <a:off x="3359150" y="4581526"/>
            <a:ext cx="5181600" cy="1266825"/>
            <a:chOff x="1152" y="3168"/>
            <a:chExt cx="3264" cy="798"/>
          </a:xfrm>
        </p:grpSpPr>
        <p:pic>
          <p:nvPicPr>
            <p:cNvPr id="1200133" name="Picture 5" descr="lapto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3168"/>
              <a:ext cx="1008" cy="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0134" name="Picture 6" descr="s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360"/>
              <a:ext cx="720" cy="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00135" name="AutoShape 7"/>
            <p:cNvSpPr>
              <a:spLocks noChangeArrowheads="1"/>
            </p:cNvSpPr>
            <p:nvPr/>
          </p:nvSpPr>
          <p:spPr bwMode="auto">
            <a:xfrm>
              <a:off x="2112" y="3504"/>
              <a:ext cx="1008" cy="19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1200136" name="Picture 8" descr="key_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390"/>
              <a:ext cx="216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0137" name="Picture 9" descr="key_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" y="3486"/>
              <a:ext cx="21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8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0138" name="Picture 10" descr="word-file-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3456"/>
              <a:ext cx="221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0139" name="Picture 11" descr="key_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456"/>
              <a:ext cx="21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8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ovéPole 13"/>
          <p:cNvSpPr txBox="1"/>
          <p:nvPr/>
        </p:nvSpPr>
        <p:spPr>
          <a:xfrm>
            <a:off x="2458342" y="5741254"/>
            <a:ext cx="69605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Element is trusted as confidential key storage,</a:t>
            </a:r>
          </a:p>
          <a:p>
            <a:r>
              <a:rPr lang="en-US" sz="2400" dirty="0"/>
              <a:t>but cannot perform (or not trusted with) operation </a:t>
            </a: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406" y="5845919"/>
            <a:ext cx="621665" cy="621665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1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2180" name="Picture 4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777" y="4371293"/>
            <a:ext cx="2274905" cy="180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Documents\Obrázky\SmartCard\gc-tp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463" y="4592263"/>
            <a:ext cx="2071809" cy="142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Element as root of trust (TPM)</a:t>
            </a:r>
            <a:endParaRPr lang="cs-CZ" altLang="cs-CZ" dirty="0"/>
          </a:p>
        </p:txBody>
      </p:sp>
      <p:sp>
        <p:nvSpPr>
          <p:cNvPr id="120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Secure boot process, remote attestation</a:t>
            </a:r>
          </a:p>
          <a:p>
            <a:r>
              <a:rPr lang="en-US" altLang="cs-CZ" dirty="0"/>
              <a:t>Element provides robust storage with integrity</a:t>
            </a:r>
          </a:p>
          <a:p>
            <a:r>
              <a:rPr lang="en-US" altLang="cs-CZ" dirty="0"/>
              <a:t>Application can verify before pass control (measured boot)</a:t>
            </a:r>
          </a:p>
          <a:p>
            <a:r>
              <a:rPr lang="en-US" altLang="cs-CZ" dirty="0"/>
              <a:t>Computer can authenticate with remote entity…</a:t>
            </a:r>
          </a:p>
          <a:p>
            <a:endParaRPr lang="en-US" altLang="cs-CZ" dirty="0"/>
          </a:p>
          <a:p>
            <a:pPr lvl="1"/>
            <a:endParaRPr lang="en-US" altLang="cs-CZ" dirty="0"/>
          </a:p>
          <a:p>
            <a:pPr lvl="1"/>
            <a:endParaRPr lang="en-US" altLang="cs-CZ" dirty="0"/>
          </a:p>
          <a:p>
            <a:endParaRPr lang="en-US" altLang="cs-CZ" dirty="0"/>
          </a:p>
          <a:p>
            <a:endParaRPr lang="cs-CZ" altLang="cs-CZ" dirty="0"/>
          </a:p>
        </p:txBody>
      </p:sp>
      <p:sp>
        <p:nvSpPr>
          <p:cNvPr id="14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en-US" altLang="cs-CZ"/>
              <a:t>| PV204 Trusted element 5.3.2019</a:t>
            </a:r>
            <a:endParaRPr lang="en-GB" altLang="cs-CZ"/>
          </a:p>
        </p:txBody>
      </p:sp>
      <p:pic>
        <p:nvPicPr>
          <p:cNvPr id="7170" name="Picture 2" descr="D:\Documents\Obrázky\SmartCard\Header_TPM_module_onboard_IMGP6409_wp_800px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9"/>
          <a:stretch/>
        </p:blipFill>
        <p:spPr bwMode="auto">
          <a:xfrm>
            <a:off x="4739681" y="4592262"/>
            <a:ext cx="2486948" cy="14358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2279577" y="6063680"/>
            <a:ext cx="6704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Element is trusted with integrity of stored values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406" y="5845919"/>
            <a:ext cx="621665" cy="621665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029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1156" name="Group 4"/>
          <p:cNvGrpSpPr>
            <a:grpSpLocks/>
          </p:cNvGrpSpPr>
          <p:nvPr/>
        </p:nvGrpSpPr>
        <p:grpSpPr bwMode="auto">
          <a:xfrm>
            <a:off x="4658816" y="5301209"/>
            <a:ext cx="5181600" cy="1266825"/>
            <a:chOff x="1152" y="3168"/>
            <a:chExt cx="3264" cy="798"/>
          </a:xfrm>
        </p:grpSpPr>
        <p:pic>
          <p:nvPicPr>
            <p:cNvPr id="1201157" name="Picture 5" descr="lapto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3168"/>
              <a:ext cx="1008" cy="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1158" name="Picture 6" descr="s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360"/>
              <a:ext cx="720" cy="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01159" name="AutoShape 7"/>
            <p:cNvSpPr>
              <a:spLocks noChangeArrowheads="1"/>
            </p:cNvSpPr>
            <p:nvPr/>
          </p:nvSpPr>
          <p:spPr bwMode="auto">
            <a:xfrm rot="10800000">
              <a:off x="2112" y="3504"/>
              <a:ext cx="1008" cy="19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1201160" name="Picture 8" descr="key_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390"/>
              <a:ext cx="216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1161" name="Picture 9" descr="word-file-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3456"/>
              <a:ext cx="221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1162" name="Picture 10" descr="word-file-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3456"/>
              <a:ext cx="221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0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Element as encryption/signing device</a:t>
            </a:r>
            <a:endParaRPr lang="cs-CZ" altLang="cs-CZ" dirty="0"/>
          </a:p>
        </p:txBody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PC just sends data </a:t>
            </a:r>
            <a:r>
              <a:rPr lang="cs-CZ" altLang="cs-CZ" dirty="0" err="1"/>
              <a:t>for</a:t>
            </a:r>
            <a:r>
              <a:rPr lang="en-US" altLang="cs-CZ" dirty="0"/>
              <a:t> encrypt</a:t>
            </a:r>
            <a:r>
              <a:rPr lang="cs-CZ" altLang="cs-CZ" dirty="0"/>
              <a:t>ion</a:t>
            </a:r>
            <a:r>
              <a:rPr lang="en-US" altLang="cs-CZ" dirty="0"/>
              <a:t>/signing…</a:t>
            </a:r>
          </a:p>
          <a:p>
            <a:r>
              <a:rPr lang="en-US" altLang="cs-CZ" dirty="0"/>
              <a:t>Key never leaves element</a:t>
            </a:r>
          </a:p>
          <a:p>
            <a:pPr lvl="1"/>
            <a:r>
              <a:rPr lang="en-US" altLang="cs-CZ" dirty="0"/>
              <a:t>personalized in secure environment</a:t>
            </a:r>
          </a:p>
          <a:p>
            <a:pPr lvl="1"/>
            <a:r>
              <a:rPr lang="en-US" altLang="cs-CZ" dirty="0"/>
              <a:t>protected during transport and usage </a:t>
            </a:r>
          </a:p>
          <a:p>
            <a:r>
              <a:rPr lang="en-US" altLang="cs-CZ" dirty="0"/>
              <a:t>Attacker must attack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en-US" altLang="cs-CZ" dirty="0"/>
              <a:t>element </a:t>
            </a:r>
          </a:p>
          <a:p>
            <a:pPr lvl="1"/>
            <a:r>
              <a:rPr lang="en-US" altLang="cs-CZ" dirty="0"/>
              <a:t>or wait until card is inserted and PIN entered!</a:t>
            </a:r>
          </a:p>
          <a:p>
            <a:r>
              <a:rPr lang="en-US" altLang="cs-CZ" dirty="0"/>
              <a:t>Potentially low speed encryption (~kB/sec)</a:t>
            </a:r>
          </a:p>
          <a:p>
            <a:pPr lvl="1"/>
            <a:r>
              <a:rPr lang="en-US" altLang="cs-CZ" dirty="0"/>
              <a:t>low communication speed / limited element performance</a:t>
            </a:r>
          </a:p>
          <a:p>
            <a:endParaRPr lang="cs-CZ" altLang="cs-CZ" dirty="0"/>
          </a:p>
        </p:txBody>
      </p:sp>
      <p:sp>
        <p:nvSpPr>
          <p:cNvPr id="12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 Trusted element 5.3.2019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749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Element as computational device</a:t>
            </a:r>
            <a:endParaRPr lang="cs-CZ" altLang="cs-CZ" dirty="0"/>
          </a:p>
        </p:txBody>
      </p:sp>
      <p:sp>
        <p:nvSpPr>
          <p:cNvPr id="120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PC just sends input for application on smart card</a:t>
            </a:r>
          </a:p>
          <a:p>
            <a:r>
              <a:rPr lang="en-US" altLang="cs-CZ" dirty="0"/>
              <a:t>Application code &amp; keys never leave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en-US" altLang="cs-CZ" dirty="0"/>
              <a:t>element</a:t>
            </a:r>
          </a:p>
          <a:p>
            <a:pPr lvl="1"/>
            <a:r>
              <a:rPr lang="en-US" altLang="cs-CZ" dirty="0"/>
              <a:t>Element can do complicated programmable actions</a:t>
            </a:r>
          </a:p>
          <a:p>
            <a:pPr lvl="1"/>
            <a:r>
              <a:rPr lang="en-US" altLang="cs-CZ" dirty="0"/>
              <a:t>Can open secure channels to other entity</a:t>
            </a:r>
          </a:p>
          <a:p>
            <a:pPr lvl="2"/>
            <a:r>
              <a:rPr lang="en-US" altLang="cs-CZ" dirty="0"/>
              <a:t>secure server, trusted time service…</a:t>
            </a:r>
          </a:p>
          <a:p>
            <a:pPr lvl="2"/>
            <a:r>
              <a:rPr lang="en-US" altLang="cs-CZ" dirty="0"/>
              <a:t>PC act as a transparent relay only (no access to data)</a:t>
            </a:r>
          </a:p>
          <a:p>
            <a:r>
              <a:rPr lang="en-US" altLang="cs-CZ" dirty="0"/>
              <a:t>Attacker must attack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en-US" altLang="cs-CZ" dirty="0"/>
              <a:t>element or input </a:t>
            </a:r>
          </a:p>
          <a:p>
            <a:pPr lvl="1"/>
            <a:endParaRPr lang="en-US" altLang="cs-CZ" dirty="0"/>
          </a:p>
          <a:p>
            <a:pPr lvl="1"/>
            <a:endParaRPr lang="en-US" altLang="cs-CZ" dirty="0"/>
          </a:p>
          <a:p>
            <a:endParaRPr lang="en-US" altLang="cs-CZ" dirty="0"/>
          </a:p>
          <a:p>
            <a:endParaRPr lang="cs-CZ" altLang="cs-CZ" dirty="0"/>
          </a:p>
        </p:txBody>
      </p:sp>
      <p:sp>
        <p:nvSpPr>
          <p:cNvPr id="14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en-US" altLang="cs-CZ"/>
              <a:t>| PV204 Trusted element 5.3.2019</a:t>
            </a:r>
            <a:endParaRPr lang="en-GB" altLang="cs-CZ"/>
          </a:p>
        </p:txBody>
      </p:sp>
      <p:pic>
        <p:nvPicPr>
          <p:cNvPr id="1202180" name="Picture 4" descr="lap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296" y="5050111"/>
            <a:ext cx="16002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2181" name="Picture 5" descr="s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5015186"/>
            <a:ext cx="2582862" cy="165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2182" name="AutoShape 6"/>
          <p:cNvSpPr>
            <a:spLocks noChangeArrowheads="1"/>
          </p:cNvSpPr>
          <p:nvPr/>
        </p:nvSpPr>
        <p:spPr bwMode="auto">
          <a:xfrm rot="10800000">
            <a:off x="7392145" y="5583510"/>
            <a:ext cx="1600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202183" name="Picture 7" descr="word-file-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696" y="5507310"/>
            <a:ext cx="35083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2184" name="Picture 8" descr="word-file-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145" y="5507310"/>
            <a:ext cx="35083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2185" name="Picture 9" descr="if_switch_nai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40"/>
          <a:stretch>
            <a:fillRect/>
          </a:stretch>
        </p:blipFill>
        <p:spPr bwMode="auto">
          <a:xfrm>
            <a:off x="4727278" y="5626373"/>
            <a:ext cx="2447925" cy="95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2186" name="Picture 10" descr="key_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740" y="5243785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2187" name="Picture 11" descr="key_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377" y="5161235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2188" name="Picture 12" descr="key_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477" y="5089798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server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5065713"/>
            <a:ext cx="1417303" cy="151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olný tvar 1"/>
          <p:cNvSpPr/>
          <p:nvPr/>
        </p:nvSpPr>
        <p:spPr>
          <a:xfrm>
            <a:off x="2927648" y="4797153"/>
            <a:ext cx="6369152" cy="798215"/>
          </a:xfrm>
          <a:custGeom>
            <a:avLst/>
            <a:gdLst>
              <a:gd name="connsiteX0" fmla="*/ 0 w 6369152"/>
              <a:gd name="connsiteY0" fmla="*/ 1566089 h 1566089"/>
              <a:gd name="connsiteX1" fmla="*/ 2705100 w 6369152"/>
              <a:gd name="connsiteY1" fmla="*/ 13514 h 1566089"/>
              <a:gd name="connsiteX2" fmla="*/ 6343650 w 6369152"/>
              <a:gd name="connsiteY2" fmla="*/ 842189 h 1566089"/>
              <a:gd name="connsiteX3" fmla="*/ 4419600 w 6369152"/>
              <a:gd name="connsiteY3" fmla="*/ 1385114 h 1566089"/>
              <a:gd name="connsiteX4" fmla="*/ 4419600 w 6369152"/>
              <a:gd name="connsiteY4" fmla="*/ 1385114 h 156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9152" h="1566089">
                <a:moveTo>
                  <a:pt x="0" y="1566089"/>
                </a:moveTo>
                <a:cubicBezTo>
                  <a:pt x="823912" y="850126"/>
                  <a:pt x="1647825" y="134164"/>
                  <a:pt x="2705100" y="13514"/>
                </a:cubicBezTo>
                <a:cubicBezTo>
                  <a:pt x="3762375" y="-107136"/>
                  <a:pt x="6057900" y="613589"/>
                  <a:pt x="6343650" y="842189"/>
                </a:cubicBezTo>
                <a:cubicBezTo>
                  <a:pt x="6629400" y="1070789"/>
                  <a:pt x="4419600" y="1385114"/>
                  <a:pt x="4419600" y="1385114"/>
                </a:cubicBezTo>
                <a:lnTo>
                  <a:pt x="4419600" y="1385114"/>
                </a:ln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Picture 12" descr="key_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5015185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Documents\Obrázky\Lock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5022124"/>
            <a:ext cx="423100" cy="4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key_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5085184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Documents\Obrázky\Lock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958" y="5093925"/>
            <a:ext cx="423100" cy="4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67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6D04A46D-B1C8-4960-BE3E-D2B7BB848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Trusted element shall be small (TCB) =&gt; Not whole system =&gt; How to extend desirable security properties from TE to whole system?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The trusted element itself can still be directly attacked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5.3.2019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5708677-F7D1-444C-AD56-CBBC1FEA5D08}"/>
              </a:ext>
            </a:extLst>
          </p:cNvPr>
          <p:cNvSpPr txBox="1"/>
          <p:nvPr/>
        </p:nvSpPr>
        <p:spPr>
          <a:xfrm>
            <a:off x="3431704" y="2132856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Is secure hardware trusted element a silver bullet?</a:t>
            </a:r>
          </a:p>
        </p:txBody>
      </p:sp>
      <p:pic>
        <p:nvPicPr>
          <p:cNvPr id="7" name="Picture 5" descr="D:\Documents\Obrazky\question.png">
            <a:extLst>
              <a:ext uri="{FF2B5EF4-FFF2-40B4-BE49-F238E27FC236}">
                <a16:creationId xmlns:a16="http://schemas.microsoft.com/office/drawing/2014/main" id="{36D64E37-30CD-4DD3-B2BB-22BA68B08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77" y="2063154"/>
            <a:ext cx="1225145" cy="122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37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C4A619-1339-4821-A4A4-B2AB7F546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Attacks against trusted element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4AE9B95-E5F5-4114-BF0E-CE3E84C68C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FB015D6-B7E1-4FBA-B5AD-C948C81DF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D85719-22EC-45D5-B7EF-698499728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5.3.2019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7383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hardware (TE) is not panacea!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Can be physically attacked</a:t>
            </a:r>
          </a:p>
          <a:p>
            <a:pPr lvl="1"/>
            <a:r>
              <a:rPr lang="en-GB" dirty="0"/>
              <a:t>Christopher </a:t>
            </a:r>
            <a:r>
              <a:rPr lang="en-GB" dirty="0" err="1"/>
              <a:t>Tarnovsky</a:t>
            </a:r>
            <a:r>
              <a:rPr lang="en-GB" dirty="0"/>
              <a:t>, </a:t>
            </a:r>
            <a:r>
              <a:rPr lang="en-GB" dirty="0" err="1"/>
              <a:t>BlackHat</a:t>
            </a:r>
            <a:r>
              <a:rPr lang="en-GB" dirty="0"/>
              <a:t> 2010</a:t>
            </a:r>
            <a:endParaRPr lang="en-US" dirty="0"/>
          </a:p>
          <a:p>
            <a:pPr lvl="1"/>
            <a:r>
              <a:rPr lang="en-US" dirty="0"/>
              <a:t>Infineon </a:t>
            </a:r>
            <a:r>
              <a:rPr lang="cs-CZ" dirty="0"/>
              <a:t>SLE 66 CL PE</a:t>
            </a:r>
            <a:r>
              <a:rPr lang="en-US" dirty="0"/>
              <a:t> TPM chip, bus read by tiny probes</a:t>
            </a:r>
            <a:r>
              <a:rPr lang="cs-CZ" dirty="0"/>
              <a:t> </a:t>
            </a:r>
            <a:endParaRPr lang="en-US" dirty="0"/>
          </a:p>
          <a:p>
            <a:pPr lvl="1"/>
            <a:r>
              <a:rPr lang="en-US" dirty="0"/>
              <a:t>9 months to carry the attack, $200k </a:t>
            </a:r>
          </a:p>
          <a:p>
            <a:pPr lvl="1"/>
            <a:r>
              <a:rPr lang="en-US" dirty="0">
                <a:hlinkClick r:id="rId2"/>
              </a:rPr>
              <a:t>https://youtu.be/w7PT0nrK2BE</a:t>
            </a:r>
            <a:r>
              <a:rPr lang="en-US" dirty="0"/>
              <a:t> (great video with details)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Attacked via vulnerable API implementation</a:t>
            </a:r>
          </a:p>
          <a:p>
            <a:pPr lvl="1"/>
            <a:r>
              <a:rPr lang="en-US" dirty="0"/>
              <a:t>IBM 4758 HSM (Export long key under short DES one)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Provides trusted anchor != trustworthy system</a:t>
            </a:r>
          </a:p>
          <a:p>
            <a:pPr lvl="1"/>
            <a:r>
              <a:rPr lang="en-US" dirty="0"/>
              <a:t>Weakness can be introduced later </a:t>
            </a:r>
          </a:p>
          <a:p>
            <a:pPr lvl="1"/>
            <a:r>
              <a:rPr lang="en-US" dirty="0"/>
              <a:t>E.g., bug in newly updated firmware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5.3.2019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1484785"/>
            <a:ext cx="2232248" cy="131144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399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35471"/>
            <a:ext cx="2338720" cy="213603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Bell’s </a:t>
            </a:r>
            <a:r>
              <a:rPr lang="cs-CZ" dirty="0"/>
              <a:t>Model 131-B2</a:t>
            </a:r>
            <a:r>
              <a:rPr lang="en-GB" dirty="0"/>
              <a:t> / </a:t>
            </a:r>
            <a:r>
              <a:rPr lang="en-GB" dirty="0" err="1"/>
              <a:t>Sigaba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Encryption device intended for US army, 1943</a:t>
            </a:r>
          </a:p>
          <a:p>
            <a:pPr lvl="1"/>
            <a:r>
              <a:rPr lang="en-US" dirty="0"/>
              <a:t>Oscilloscope patterns detected during usage</a:t>
            </a:r>
          </a:p>
          <a:p>
            <a:pPr lvl="1"/>
            <a:r>
              <a:rPr lang="en-US" dirty="0"/>
              <a:t>75 % of plaintexts intercepted from 80 </a:t>
            </a:r>
            <a:r>
              <a:rPr lang="en-US" dirty="0" err="1"/>
              <a:t>feets</a:t>
            </a:r>
            <a:endParaRPr lang="en-US" dirty="0"/>
          </a:p>
          <a:p>
            <a:pPr lvl="1"/>
            <a:r>
              <a:rPr lang="en-US" dirty="0"/>
              <a:t>Protection devised (security perimeter), but forgot after the war</a:t>
            </a:r>
          </a:p>
          <a:p>
            <a:r>
              <a:rPr lang="en-US" dirty="0"/>
              <a:t>CIA in 1951 – recovery over ¼ mile of power lines</a:t>
            </a:r>
          </a:p>
          <a:p>
            <a:r>
              <a:rPr lang="en-US" dirty="0">
                <a:sym typeface="Symbol" panose="05050102010706020507" pitchFamily="18" charset="2"/>
              </a:rPr>
              <a:t>Other countries also discovered the issue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Russia, Japan…</a:t>
            </a:r>
          </a:p>
          <a:p>
            <a:r>
              <a:rPr lang="en-US" dirty="0"/>
              <a:t>More research in use of (eavesdropping) and defense against (shielding) </a:t>
            </a:r>
            <a:r>
              <a:rPr lang="en-US" dirty="0">
                <a:sym typeface="Symbol" panose="05050102010706020507" pitchFamily="18" charset="2"/>
              </a:rPr>
              <a:t> TEMPEST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5.3.2019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740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D4B51E-9330-44A7-8EF7-2379B6926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40636FC-1870-46E1-8988-ECE02CFC6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FF0000"/>
                </a:solidFill>
              </a:rPr>
              <a:t>Group activity: </a:t>
            </a:r>
            <a:r>
              <a:rPr lang="cs-CZ" sz="2400" dirty="0">
                <a:solidFill>
                  <a:srgbClr val="FF0000"/>
                </a:solidFill>
              </a:rPr>
              <a:t>Make </a:t>
            </a:r>
            <a:r>
              <a:rPr lang="en-US" sz="2400" dirty="0">
                <a:solidFill>
                  <a:srgbClr val="FF0000"/>
                </a:solidFill>
              </a:rPr>
              <a:t>trusted trustworthy 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Took almost 20 minutes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Moderately interesting, but good opportunity to discuss nuances during answers collection </a:t>
            </a:r>
          </a:p>
          <a:p>
            <a:r>
              <a:rPr lang="en-GB" sz="2400" dirty="0">
                <a:solidFill>
                  <a:srgbClr val="FF0000"/>
                </a:solidFill>
              </a:rPr>
              <a:t>Lecture ended before </a:t>
            </a:r>
            <a:r>
              <a:rPr lang="en-US" sz="2400" dirty="0">
                <a:solidFill>
                  <a:srgbClr val="FF0000"/>
                </a:solidFill>
              </a:rPr>
              <a:t>Example: Remote extraction OpenSSL RSA slide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ROCA was covered only briefly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87F960F-B9E0-4795-8725-500E17BE48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DFED8B-E47F-4895-B140-D5275A59C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5.3.2019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1425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Common and realizable attacks on Trusted Element</a:t>
            </a:r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0984" y="1799555"/>
            <a:ext cx="10972800" cy="41497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cs-CZ" sz="2400" dirty="0"/>
              <a:t>Non-invasive attacks</a:t>
            </a:r>
          </a:p>
          <a:p>
            <a:pPr lvl="1"/>
            <a:r>
              <a:rPr lang="en-US" altLang="cs-CZ" sz="2000" dirty="0"/>
              <a:t>API-level attacks</a:t>
            </a:r>
          </a:p>
          <a:p>
            <a:pPr lvl="2"/>
            <a:r>
              <a:rPr lang="en-US" altLang="cs-CZ" sz="2000" dirty="0"/>
              <a:t>Incorrectly designed and implemented application</a:t>
            </a:r>
          </a:p>
          <a:p>
            <a:pPr lvl="2"/>
            <a:r>
              <a:rPr lang="en-US" altLang="cs-CZ" sz="2000" dirty="0"/>
              <a:t>Malfunctioning application (code bug, faulty generator)</a:t>
            </a:r>
          </a:p>
          <a:p>
            <a:pPr lvl="1"/>
            <a:r>
              <a:rPr lang="en-US" altLang="cs-CZ" sz="2000" dirty="0"/>
              <a:t>Communication-level attacks</a:t>
            </a:r>
          </a:p>
          <a:p>
            <a:pPr lvl="2"/>
            <a:r>
              <a:rPr lang="en-US" altLang="cs-CZ" sz="2000" dirty="0"/>
              <a:t>Observation and manipulation of communication channel</a:t>
            </a:r>
          </a:p>
          <a:p>
            <a:pPr lvl="1"/>
            <a:r>
              <a:rPr lang="en-US" altLang="cs-CZ" sz="2000" dirty="0"/>
              <a:t>Side-channel attacks</a:t>
            </a:r>
          </a:p>
          <a:p>
            <a:pPr lvl="2"/>
            <a:r>
              <a:rPr lang="en-US" altLang="cs-CZ" sz="2000" dirty="0"/>
              <a:t>Timing/power/EM/</a:t>
            </a:r>
            <a:r>
              <a:rPr lang="en-US" sz="2000" dirty="0"/>
              <a:t>acoustic/</a:t>
            </a:r>
            <a:r>
              <a:rPr lang="en-US" altLang="cs-CZ" sz="2000" dirty="0"/>
              <a:t>cache-usage/error… analysis attacks 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cs-CZ" sz="2400" dirty="0"/>
              <a:t>Semi-invasive attacks</a:t>
            </a:r>
          </a:p>
          <a:p>
            <a:pPr lvl="1"/>
            <a:r>
              <a:rPr lang="en-US" altLang="cs-CZ" sz="2000" dirty="0"/>
              <a:t>Fault induction attacks (power/light/clock glitches…)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cs-CZ" sz="2400" dirty="0"/>
              <a:t>Invasive attacks</a:t>
            </a:r>
          </a:p>
          <a:p>
            <a:pPr lvl="1"/>
            <a:r>
              <a:rPr lang="en-US" altLang="cs-CZ" sz="2000" dirty="0"/>
              <a:t>Dismantle chip, microprobes…</a:t>
            </a:r>
          </a:p>
        </p:txBody>
      </p:sp>
      <p:sp>
        <p:nvSpPr>
          <p:cNvPr id="105474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83432" y="6572250"/>
            <a:ext cx="2895600" cy="285750"/>
          </a:xfrm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cs-CZ" dirty="0"/>
              <a:t>| PV204 Trusted element 5.3.2019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26688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0985" y="901550"/>
            <a:ext cx="8748464" cy="792088"/>
          </a:xfrm>
        </p:spPr>
        <p:txBody>
          <a:bodyPr/>
          <a:lstStyle/>
          <a:p>
            <a:r>
              <a:rPr lang="en-US" sz="2800" dirty="0"/>
              <a:t>How to reason about attack and countermeasures?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6828" y="1767954"/>
            <a:ext cx="8389242" cy="41497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Where does an attack come from (principle)?</a:t>
            </a:r>
          </a:p>
          <a:p>
            <a:pPr lvl="1"/>
            <a:r>
              <a:rPr lang="en-US" sz="2000" dirty="0"/>
              <a:t>Understand the principles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Different hypothesis for the attack to be practical</a:t>
            </a:r>
          </a:p>
          <a:p>
            <a:pPr lvl="1"/>
            <a:r>
              <a:rPr lang="en-US" sz="2000" dirty="0"/>
              <a:t>More ways how to exploit the same weakness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Attack’s countermeasures by cancel of hypothesis</a:t>
            </a:r>
          </a:p>
          <a:p>
            <a:pPr lvl="1"/>
            <a:r>
              <a:rPr lang="en-US" sz="2000" dirty="0"/>
              <a:t>For every way you are aware of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Costs and benefits of the countermeasures</a:t>
            </a:r>
          </a:p>
          <a:p>
            <a:pPr lvl="1"/>
            <a:r>
              <a:rPr lang="en-US" sz="2000" dirty="0"/>
              <a:t>Cost of the assets protected</a:t>
            </a:r>
            <a:endParaRPr lang="cs-CZ" sz="2000" dirty="0"/>
          </a:p>
          <a:p>
            <a:pPr lvl="1"/>
            <a:r>
              <a:rPr lang="en-US" sz="2000" dirty="0"/>
              <a:t>Cost for an attacker to perform attack</a:t>
            </a:r>
          </a:p>
          <a:p>
            <a:pPr lvl="1"/>
            <a:r>
              <a:rPr lang="en-US" sz="2000" dirty="0"/>
              <a:t>Cost of a countermeasure</a:t>
            </a:r>
            <a:endParaRPr lang="en-US" sz="1800" dirty="0"/>
          </a:p>
          <a:p>
            <a:endParaRPr lang="en-US" sz="600" dirty="0"/>
          </a:p>
          <a:p>
            <a:r>
              <a:rPr lang="en-US" sz="2400" dirty="0"/>
              <a:t>Important: Consider Break Once, Run Everywhere (BORE)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5.3.2019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0" y="5573652"/>
            <a:ext cx="836686" cy="836686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044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500" dirty="0"/>
              <a:t>Where are the frequent problems with crypto </a:t>
            </a:r>
            <a:r>
              <a:rPr lang="en-GB" sz="2500" dirty="0" err="1"/>
              <a:t>algs</a:t>
            </a:r>
            <a:r>
              <a:rPr lang="en-GB" sz="2500" dirty="0"/>
              <a:t> nowadays?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Security mathematical algorithms</a:t>
            </a:r>
          </a:p>
          <a:p>
            <a:pPr lvl="1"/>
            <a:r>
              <a:rPr lang="en-GB" dirty="0"/>
              <a:t>OK, we have very strong ones (AES, SHA-3, RSA…) (but quantum computers)</a:t>
            </a:r>
          </a:p>
          <a:p>
            <a:r>
              <a:rPr lang="en-GB" dirty="0"/>
              <a:t>Implementation of algorithm</a:t>
            </a:r>
          </a:p>
          <a:p>
            <a:pPr lvl="1"/>
            <a:r>
              <a:rPr lang="en-GB" dirty="0"/>
              <a:t>Problems </a:t>
            </a:r>
            <a:r>
              <a:rPr lang="en-GB" dirty="0">
                <a:sym typeface="Symbol" panose="05050102010706020507" pitchFamily="18" charset="2"/>
              </a:rPr>
              <a:t> implementation attacks</a:t>
            </a:r>
            <a:r>
              <a:rPr lang="en-GB" dirty="0"/>
              <a:t> </a:t>
            </a:r>
          </a:p>
          <a:p>
            <a:r>
              <a:rPr lang="en-GB" dirty="0"/>
              <a:t>Randomness for keys</a:t>
            </a:r>
          </a:p>
          <a:p>
            <a:pPr lvl="1"/>
            <a:r>
              <a:rPr lang="en-GB" dirty="0"/>
              <a:t>Problems </a:t>
            </a:r>
            <a:r>
              <a:rPr lang="en-GB" dirty="0">
                <a:sym typeface="Symbol" panose="05050102010706020507" pitchFamily="18" charset="2"/>
              </a:rPr>
              <a:t> achievable brute-force attacks</a:t>
            </a:r>
            <a:r>
              <a:rPr lang="en-GB" dirty="0"/>
              <a:t> </a:t>
            </a:r>
          </a:p>
          <a:p>
            <a:r>
              <a:rPr lang="en-GB" dirty="0"/>
              <a:t>Key distribution</a:t>
            </a:r>
          </a:p>
          <a:p>
            <a:pPr lvl="1"/>
            <a:r>
              <a:rPr lang="en-GB" dirty="0"/>
              <a:t>Problems </a:t>
            </a:r>
            <a:r>
              <a:rPr lang="en-GB" dirty="0">
                <a:sym typeface="Symbol" panose="05050102010706020507" pitchFamily="18" charset="2"/>
              </a:rPr>
              <a:t> old keys, untrusted keys, key leakage</a:t>
            </a:r>
          </a:p>
          <a:p>
            <a:r>
              <a:rPr lang="en-GB" dirty="0">
                <a:sym typeface="Symbol" panose="05050102010706020507" pitchFamily="18" charset="2"/>
              </a:rPr>
              <a:t>Operation security</a:t>
            </a:r>
          </a:p>
          <a:p>
            <a:pPr lvl="1"/>
            <a:r>
              <a:rPr lang="en-GB" dirty="0"/>
              <a:t>Problems </a:t>
            </a:r>
            <a:r>
              <a:rPr lang="en-GB" dirty="0">
                <a:sym typeface="Symbol" panose="05050102010706020507" pitchFamily="18" charset="2"/>
              </a:rPr>
              <a:t> where we are using crypto, key leakage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5.3.2019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971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Non-invasive Logical attacks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Non-invasive attacks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5.3.2019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81637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Symbol" panose="05050102010706020507" pitchFamily="18" charset="2"/>
              </a:rPr>
              <a:t>What if </a:t>
            </a:r>
            <a:r>
              <a:rPr lang="en-GB" dirty="0"/>
              <a:t>faulty Truly Random Number Generator (TRNG)?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7008" y="1799555"/>
            <a:ext cx="10449552" cy="4149725"/>
          </a:xfrm>
        </p:spPr>
        <p:txBody>
          <a:bodyPr/>
          <a:lstStyle/>
          <a:p>
            <a:r>
              <a:rPr lang="en-GB" dirty="0"/>
              <a:t>Good source of randomness is critical </a:t>
            </a:r>
          </a:p>
          <a:p>
            <a:pPr lvl="1"/>
            <a:r>
              <a:rPr lang="en-GB" dirty="0"/>
              <a:t>TRNG can be weak or malfunctioning</a:t>
            </a:r>
          </a:p>
          <a:p>
            <a:r>
              <a:rPr lang="en-GB" dirty="0"/>
              <a:t>How to inspect TRNG correctness?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Analysis of TRNG implementation (but usually </a:t>
            </a:r>
            <a:r>
              <a:rPr lang="en-GB" dirty="0" err="1"/>
              <a:t>blackbox</a:t>
            </a:r>
            <a:r>
              <a:rPr lang="en-GB" dirty="0"/>
              <a:t>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Output data can be statistically tested (100MB-8GB stream, NIST STS, </a:t>
            </a:r>
            <a:r>
              <a:rPr lang="en-GB" dirty="0" err="1"/>
              <a:t>Dieharder</a:t>
            </a:r>
            <a:r>
              <a:rPr lang="en-GB" dirty="0"/>
              <a:t>, TestU01 batteries) </a:t>
            </a:r>
            <a:r>
              <a:rPr lang="en-GB" dirty="0">
                <a:hlinkClick r:id="rId2"/>
              </a:rPr>
              <a:t>http://www.phy.duke.edu/~rgb/General/dieharder.php</a:t>
            </a:r>
            <a:endParaRPr lang="en-GB" dirty="0"/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Behaviour in extreme condition (+70/-50</a:t>
            </a:r>
            <a:r>
              <a:rPr lang="cs-CZ" dirty="0"/>
              <a:t>° </a:t>
            </a:r>
            <a:r>
              <a:rPr lang="en-GB" dirty="0"/>
              <a:t>C, radiation…)</a:t>
            </a:r>
          </a:p>
          <a:p>
            <a:pPr lvl="2"/>
            <a:r>
              <a:rPr lang="en-GB" dirty="0"/>
              <a:t>Analyse data stream gathered during extreme conditions 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Simple power analysis of TRNG generation</a:t>
            </a:r>
          </a:p>
          <a:p>
            <a:pPr lvl="2"/>
            <a:r>
              <a:rPr lang="en-GB" dirty="0"/>
              <a:t>Is hidden/unknown operation present?</a:t>
            </a:r>
          </a:p>
          <a:p>
            <a:endParaRPr lang="en-GB" dirty="0"/>
          </a:p>
          <a:p>
            <a:pPr lvl="2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5.3.2019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342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Serial test: Histogram of 16bits patterns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700809"/>
            <a:ext cx="6542574" cy="4149725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5.3.2019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2564905"/>
            <a:ext cx="6793334" cy="4196259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2454388" y="1772817"/>
            <a:ext cx="4730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Normal distribution (expected)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767686" y="4365105"/>
            <a:ext cx="5360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Biased distribution (lower entropy)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20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64AB07-F708-4540-92BD-07BB92FC9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Algorithmic flaw in Infineon’s </a:t>
            </a:r>
            <a:r>
              <a:rPr lang="en-GB" dirty="0" err="1"/>
              <a:t>RSALib</a:t>
            </a:r>
            <a:r>
              <a:rPr lang="en-GB" dirty="0"/>
              <a:t> (CVE-2017-15361)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F7F4E6A-2567-4B52-A6BE-958EF4506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All keys generated by Infineon library are affected</a:t>
            </a:r>
          </a:p>
          <a:p>
            <a:r>
              <a:rPr lang="en-GB" sz="2400" dirty="0"/>
              <a:t>Practical factorization of common lengths 512/1024/2048b</a:t>
            </a:r>
          </a:p>
          <a:p>
            <a:r>
              <a:rPr lang="en-GB" sz="2400" dirty="0"/>
              <a:t>All public keys have unique “fingerprint” (easy to scan for)</a:t>
            </a:r>
          </a:p>
          <a:p>
            <a:pPr lvl="1"/>
            <a:r>
              <a:rPr lang="en-GB" sz="2000" dirty="0"/>
              <a:t>Tool for detection (public since 16</a:t>
            </a:r>
            <a:r>
              <a:rPr lang="en-GB" sz="2000" baseline="30000" dirty="0"/>
              <a:t>th</a:t>
            </a:r>
            <a:r>
              <a:rPr lang="en-GB" sz="2000" dirty="0"/>
              <a:t> October, try it!)</a:t>
            </a:r>
          </a:p>
          <a:p>
            <a:pPr lvl="1"/>
            <a:r>
              <a:rPr lang="en-GB" sz="2000" dirty="0">
                <a:hlinkClick r:id="rId3"/>
              </a:rPr>
              <a:t>https://keychest.net/roca</a:t>
            </a:r>
            <a:r>
              <a:rPr lang="en-GB" sz="2000" dirty="0"/>
              <a:t>, </a:t>
            </a:r>
            <a:r>
              <a:rPr lang="en-GB" sz="2000" dirty="0">
                <a:hlinkClick r:id="rId4"/>
              </a:rPr>
              <a:t>https://github.com/crocs-muni/roca/</a:t>
            </a:r>
            <a:endParaRPr lang="en-GB" sz="2000" dirty="0"/>
          </a:p>
          <a:p>
            <a:r>
              <a:rPr lang="en-GB" sz="2400" dirty="0"/>
              <a:t>Tool for factorization (made public by </a:t>
            </a:r>
            <a:r>
              <a:rPr lang="en-GB" sz="2400" dirty="0" err="1"/>
              <a:t>Lange&amp;Bernstein</a:t>
            </a:r>
            <a:r>
              <a:rPr lang="en-GB" sz="2400" dirty="0"/>
              <a:t>)</a:t>
            </a:r>
          </a:p>
          <a:p>
            <a:pPr lvl="1"/>
            <a:r>
              <a:rPr lang="en-GB" sz="2000" dirty="0"/>
              <a:t>Our implementation of factorization tool provided to Infineon in February 2017</a:t>
            </a:r>
          </a:p>
          <a:p>
            <a:pPr lvl="1"/>
            <a:r>
              <a:rPr lang="en-GB" sz="2000" dirty="0"/>
              <a:t>Random 2048b key: 6442450944000000 vCPU years</a:t>
            </a:r>
          </a:p>
          <a:p>
            <a:pPr lvl="1"/>
            <a:r>
              <a:rPr lang="en-GB" sz="2000" dirty="0"/>
              <a:t>Infineon 2048b </a:t>
            </a:r>
            <a:r>
              <a:rPr lang="en-GB" sz="1000" dirty="0"/>
              <a:t> </a:t>
            </a:r>
            <a:r>
              <a:rPr lang="en-GB" sz="2000" dirty="0"/>
              <a:t>key:                           </a:t>
            </a:r>
            <a:r>
              <a:rPr lang="en-GB" sz="2000" dirty="0">
                <a:solidFill>
                  <a:srgbClr val="FF0000"/>
                </a:solidFill>
              </a:rPr>
              <a:t>140</a:t>
            </a:r>
            <a:r>
              <a:rPr lang="en-GB" sz="2000" dirty="0"/>
              <a:t> vCPU years</a:t>
            </a:r>
          </a:p>
          <a:p>
            <a:endParaRPr lang="en-GB" sz="2400" dirty="0"/>
          </a:p>
          <a:p>
            <a:pPr lvl="1"/>
            <a:endParaRPr lang="en-GB" sz="2000" dirty="0"/>
          </a:p>
          <a:p>
            <a:endParaRPr lang="en-GB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09E6D56-DBA0-4412-B814-67087A6658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7552A2-DA98-44A6-94C6-B74E24EF7D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 Trusted element 5.3.2019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F8DBC3B-A9C1-4CAC-AC75-C9AC98AEE2C4}"/>
              </a:ext>
            </a:extLst>
          </p:cNvPr>
          <p:cNvSpPr txBox="1"/>
          <p:nvPr/>
        </p:nvSpPr>
        <p:spPr>
          <a:xfrm>
            <a:off x="7608169" y="129597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https://roca.crocs.fi.muni.cz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D174EA8E-9821-4086-97B8-5DA6195EF30E}"/>
              </a:ext>
            </a:extLst>
          </p:cNvPr>
          <p:cNvSpPr/>
          <p:nvPr/>
        </p:nvSpPr>
        <p:spPr>
          <a:xfrm>
            <a:off x="7606921" y="5805265"/>
            <a:ext cx="2953382" cy="71062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Attack is perfectly parallelizable 1000 cores =&gt; 1000x speedup</a:t>
            </a:r>
          </a:p>
        </p:txBody>
      </p:sp>
    </p:spTree>
    <p:extLst>
      <p:ext uri="{BB962C8B-B14F-4D97-AF65-F5344CB8AC3E}">
        <p14:creationId xmlns:p14="http://schemas.microsoft.com/office/powerpoint/2010/main" val="29337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7EA7D2-38E9-4D67-B3E0-436377B0F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Algorithmic flaw in Infineon’s </a:t>
            </a:r>
            <a:r>
              <a:rPr lang="en-GB" dirty="0" err="1"/>
              <a:t>RSALib</a:t>
            </a:r>
            <a:r>
              <a:rPr lang="en-GB" dirty="0"/>
              <a:t> (CVE-2017-15361)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5BE8B05A-3898-4CD2-9104-C1915AF7F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10" y="1776550"/>
            <a:ext cx="5697252" cy="4388754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31A8FF2-8A78-4AEC-B714-C586C41F48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4BDCB0E-FF3A-4802-9C2D-AFE371129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 Trusted element 5.3.2019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0E98A6C-E741-4BC3-8850-70D996AA6A06}"/>
              </a:ext>
            </a:extLst>
          </p:cNvPr>
          <p:cNvSpPr txBox="1"/>
          <p:nvPr/>
        </p:nvSpPr>
        <p:spPr>
          <a:xfrm>
            <a:off x="7713434" y="122312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https://roca.crocs.fi.muni.cz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980E9C35-48B9-4CD5-B86C-9C54FD8AD50B}"/>
              </a:ext>
            </a:extLst>
          </p:cNvPr>
          <p:cNvSpPr/>
          <p:nvPr/>
        </p:nvSpPr>
        <p:spPr>
          <a:xfrm>
            <a:off x="2062499" y="2395756"/>
            <a:ext cx="1998222" cy="5668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Austria, Estonia, Slovakia, Spain…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593FF3E0-27F8-4719-A0A8-05EC1ADB8B6A}"/>
              </a:ext>
            </a:extLst>
          </p:cNvPr>
          <p:cNvSpPr/>
          <p:nvPr/>
        </p:nvSpPr>
        <p:spPr>
          <a:xfrm>
            <a:off x="7824192" y="2121131"/>
            <a:ext cx="2817784" cy="103889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25-30% TPMs worldwide, </a:t>
            </a:r>
            <a:r>
              <a:rPr lang="en-GB" sz="1600" dirty="0" err="1"/>
              <a:t>Bitlocker</a:t>
            </a:r>
            <a:r>
              <a:rPr lang="en-GB" sz="1600" dirty="0"/>
              <a:t>, </a:t>
            </a:r>
            <a:r>
              <a:rPr lang="en-GB" sz="1600" dirty="0" err="1"/>
              <a:t>ChromeOS</a:t>
            </a:r>
            <a:r>
              <a:rPr lang="en-GB" sz="1600" dirty="0"/>
              <a:t>…</a:t>
            </a:r>
          </a:p>
          <a:p>
            <a:pPr algn="ctr"/>
            <a:r>
              <a:rPr lang="en-GB" sz="1600" dirty="0"/>
              <a:t>Firmware update available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5AED682D-6046-4D38-8C35-3E3BCFE79EEE}"/>
              </a:ext>
            </a:extLst>
          </p:cNvPr>
          <p:cNvSpPr/>
          <p:nvPr/>
        </p:nvSpPr>
        <p:spPr>
          <a:xfrm>
            <a:off x="1713089" y="4074229"/>
            <a:ext cx="2006647" cy="92665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Commit signing,</a:t>
            </a:r>
          </a:p>
          <a:p>
            <a:pPr algn="ctr"/>
            <a:r>
              <a:rPr lang="en-GB" sz="1600" dirty="0"/>
              <a:t>Application signing</a:t>
            </a:r>
          </a:p>
          <a:p>
            <a:pPr algn="ctr"/>
            <a:r>
              <a:rPr lang="en-GB" sz="1600" dirty="0"/>
              <a:t>GitHub, Maven…</a:t>
            </a: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32C75D69-E555-48C8-A4D8-7C554C97EC46}"/>
              </a:ext>
            </a:extLst>
          </p:cNvPr>
          <p:cNvSpPr/>
          <p:nvPr/>
        </p:nvSpPr>
        <p:spPr>
          <a:xfrm>
            <a:off x="2153562" y="5345065"/>
            <a:ext cx="1709682" cy="69692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Gemalto .NET</a:t>
            </a:r>
          </a:p>
          <a:p>
            <a:pPr algn="ctr"/>
            <a:r>
              <a:rPr lang="en-GB" sz="1600" dirty="0" err="1"/>
              <a:t>Yubikey</a:t>
            </a:r>
            <a:r>
              <a:rPr lang="en-GB" sz="1600" dirty="0"/>
              <a:t> 4…</a:t>
            </a: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F90DD806-0FF8-4E79-A640-B65B81B772E2}"/>
              </a:ext>
            </a:extLst>
          </p:cNvPr>
          <p:cNvSpPr/>
          <p:nvPr/>
        </p:nvSpPr>
        <p:spPr>
          <a:xfrm>
            <a:off x="4709383" y="5659968"/>
            <a:ext cx="1601670" cy="50533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/>
              <a:t>Yubikey</a:t>
            </a:r>
            <a:r>
              <a:rPr lang="en-GB" sz="1600" dirty="0"/>
              <a:t> 4…</a:t>
            </a:r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3368A50A-2961-4F33-B8AC-F2DE9F0171A4}"/>
              </a:ext>
            </a:extLst>
          </p:cNvPr>
          <p:cNvSpPr/>
          <p:nvPr/>
        </p:nvSpPr>
        <p:spPr>
          <a:xfrm>
            <a:off x="8373724" y="3970928"/>
            <a:ext cx="2268252" cy="92665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Very few keys, but all tied to SCADA management</a:t>
            </a:r>
          </a:p>
        </p:txBody>
      </p:sp>
    </p:spTree>
    <p:extLst>
      <p:ext uri="{BB962C8B-B14F-4D97-AF65-F5344CB8AC3E}">
        <p14:creationId xmlns:p14="http://schemas.microsoft.com/office/powerpoint/2010/main" val="307745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D3D73C-5D0B-457B-8C45-A67BD4E55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4" y="979935"/>
            <a:ext cx="8389242" cy="792088"/>
          </a:xfrm>
        </p:spPr>
        <p:txBody>
          <a:bodyPr/>
          <a:lstStyle/>
          <a:p>
            <a:r>
              <a:rPr lang="en-GB" dirty="0"/>
              <a:t>Flawed use of random data to make primes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30CE3AA9-90B7-4155-B0EC-7C85AA434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772817"/>
            <a:ext cx="8046894" cy="3341603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542C2E3-82E9-4C65-AD2D-6101F75361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E33111-F788-4B70-B821-9CDE246205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5.3.2019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3C48946-D9B8-4AF4-8EE8-EE0D5A997859}"/>
              </a:ext>
            </a:extLst>
          </p:cNvPr>
          <p:cNvSpPr txBox="1"/>
          <p:nvPr/>
        </p:nvSpPr>
        <p:spPr>
          <a:xfrm>
            <a:off x="8958320" y="4023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26AF941B-412A-46C0-903F-A57F4F41E973}"/>
              </a:ext>
            </a:extLst>
          </p:cNvPr>
          <p:cNvSpPr/>
          <p:nvPr/>
        </p:nvSpPr>
        <p:spPr>
          <a:xfrm>
            <a:off x="8184232" y="3159262"/>
            <a:ext cx="2387740" cy="86380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~310 bits of entropy </a:t>
            </a:r>
          </a:p>
          <a:p>
            <a:pPr algn="ctr"/>
            <a:r>
              <a:rPr lang="en-GB" dirty="0"/>
              <a:t>for 1024-bit prime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FBE6423A-D840-4E30-914C-23EA233ACF5D}"/>
              </a:ext>
            </a:extLst>
          </p:cNvPr>
          <p:cNvSpPr txBox="1">
            <a:spLocks/>
          </p:cNvSpPr>
          <p:nvPr/>
        </p:nvSpPr>
        <p:spPr bwMode="auto">
          <a:xfrm>
            <a:off x="833306" y="5114420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Factorization difficulty</a:t>
            </a:r>
            <a:endParaRPr lang="en-GB" sz="2000" dirty="0"/>
          </a:p>
          <a:p>
            <a:pPr lvl="1"/>
            <a:r>
              <a:rPr lang="en-GB" sz="2000" dirty="0"/>
              <a:t>Random 2048b key: 6442450944000000 vCPU years</a:t>
            </a:r>
          </a:p>
          <a:p>
            <a:pPr lvl="1"/>
            <a:r>
              <a:rPr lang="en-GB" sz="2000" dirty="0"/>
              <a:t>Infineon 2048b </a:t>
            </a:r>
            <a:r>
              <a:rPr lang="en-GB" sz="1000" dirty="0"/>
              <a:t> </a:t>
            </a:r>
            <a:r>
              <a:rPr lang="en-GB" sz="2000" dirty="0"/>
              <a:t>key:                           </a:t>
            </a:r>
            <a:r>
              <a:rPr lang="en-GB" sz="2000" dirty="0">
                <a:solidFill>
                  <a:srgbClr val="FF0000"/>
                </a:solidFill>
              </a:rPr>
              <a:t>140</a:t>
            </a:r>
            <a:r>
              <a:rPr lang="en-GB" sz="2000" dirty="0"/>
              <a:t> vCPU years</a:t>
            </a:r>
          </a:p>
          <a:p>
            <a:endParaRPr lang="en-GB" sz="2400" dirty="0"/>
          </a:p>
          <a:p>
            <a:pPr lvl="1"/>
            <a:endParaRPr lang="en-GB" sz="2000" dirty="0"/>
          </a:p>
          <a:p>
            <a:endParaRPr lang="en-GB" sz="2400" dirty="0"/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005E5F7E-BF30-45B3-B5A2-2622C17111BD}"/>
              </a:ext>
            </a:extLst>
          </p:cNvPr>
          <p:cNvSpPr/>
          <p:nvPr/>
        </p:nvSpPr>
        <p:spPr>
          <a:xfrm>
            <a:off x="6334180" y="1772817"/>
            <a:ext cx="3578245" cy="86380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Special structure of primes to facilitate its faster generation </a:t>
            </a:r>
          </a:p>
        </p:txBody>
      </p:sp>
    </p:spTree>
    <p:extLst>
      <p:ext uri="{BB962C8B-B14F-4D97-AF65-F5344CB8AC3E}">
        <p14:creationId xmlns:p14="http://schemas.microsoft.com/office/powerpoint/2010/main" val="248942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EF264F-08CB-457B-8709-F5C18DCD9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Transformation of prime to make the attack practical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A119F77-6A0D-442B-A2FE-FCD57EBF2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5F3725B-D453-4DE4-8DA6-0B1F12B442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863D13-4CD8-48EC-92EC-92F14D2F2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5.3.2019</a:t>
            </a:r>
            <a:endParaRPr lang="cs-CZ" dirty="0"/>
          </a:p>
        </p:txBody>
      </p:sp>
      <p:pic>
        <p:nvPicPr>
          <p:cNvPr id="6" name="Zástupný symbol pro obsah 6">
            <a:extLst>
              <a:ext uri="{FF2B5EF4-FFF2-40B4-BE49-F238E27FC236}">
                <a16:creationId xmlns:a16="http://schemas.microsoft.com/office/drawing/2014/main" id="{893C7545-401F-485F-A168-3E32A1C120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2"/>
          <a:stretch/>
        </p:blipFill>
        <p:spPr bwMode="auto">
          <a:xfrm>
            <a:off x="2507432" y="1952976"/>
            <a:ext cx="7164796" cy="438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5755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element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5.3.2019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75675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analysis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Non-invasive side-channel attacks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5.3.2019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90178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Basic setup for power analysis</a:t>
            </a:r>
            <a:br>
              <a:rPr lang="en-US" altLang="cs-CZ" dirty="0"/>
            </a:br>
            <a:endParaRPr lang="en-US" alt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en-US" altLang="cs-CZ"/>
              <a:t>| PV204 Trusted element 5.3.2019</a:t>
            </a:r>
            <a:endParaRPr lang="en-GB" altLang="cs-CZ"/>
          </a:p>
        </p:txBody>
      </p:sp>
      <p:pic>
        <p:nvPicPr>
          <p:cNvPr id="1307652" name="Picture 4" descr="osc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1341438"/>
            <a:ext cx="6554788" cy="506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7653" name="AutoShape 5"/>
          <p:cNvSpPr>
            <a:spLocks/>
          </p:cNvSpPr>
          <p:nvPr/>
        </p:nvSpPr>
        <p:spPr bwMode="auto">
          <a:xfrm>
            <a:off x="8640764" y="2925764"/>
            <a:ext cx="1627187" cy="422275"/>
          </a:xfrm>
          <a:prstGeom prst="borderCallout1">
            <a:avLst>
              <a:gd name="adj1" fmla="val 118046"/>
              <a:gd name="adj2" fmla="val 92977"/>
              <a:gd name="adj3" fmla="val 118046"/>
              <a:gd name="adj4" fmla="val -377269"/>
            </a:avLst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 type="oval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cs-CZ"/>
              <a:t>Smart card</a:t>
            </a:r>
          </a:p>
        </p:txBody>
      </p:sp>
      <p:sp>
        <p:nvSpPr>
          <p:cNvPr id="1307654" name="AutoShape 6"/>
          <p:cNvSpPr>
            <a:spLocks/>
          </p:cNvSpPr>
          <p:nvPr/>
        </p:nvSpPr>
        <p:spPr bwMode="auto">
          <a:xfrm>
            <a:off x="8545513" y="774701"/>
            <a:ext cx="1727200" cy="709613"/>
          </a:xfrm>
          <a:prstGeom prst="borderCallout1">
            <a:avLst>
              <a:gd name="adj1" fmla="val 110736"/>
              <a:gd name="adj2" fmla="val 93384"/>
              <a:gd name="adj3" fmla="val 110736"/>
              <a:gd name="adj4" fmla="val -236306"/>
            </a:avLst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 type="oval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cs-CZ"/>
              <a:t>Smart card reader </a:t>
            </a:r>
          </a:p>
        </p:txBody>
      </p:sp>
      <p:sp>
        <p:nvSpPr>
          <p:cNvPr id="1307655" name="AutoShape 7"/>
          <p:cNvSpPr>
            <a:spLocks/>
          </p:cNvSpPr>
          <p:nvPr/>
        </p:nvSpPr>
        <p:spPr bwMode="auto">
          <a:xfrm>
            <a:off x="8645525" y="3565526"/>
            <a:ext cx="1627188" cy="727075"/>
          </a:xfrm>
          <a:prstGeom prst="borderCallout1">
            <a:avLst>
              <a:gd name="adj1" fmla="val 110481"/>
              <a:gd name="adj2" fmla="val 92977"/>
              <a:gd name="adj3" fmla="val 110481"/>
              <a:gd name="adj4" fmla="val -274634"/>
            </a:avLst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 type="oval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cs-CZ"/>
              <a:t>Inverse card connector</a:t>
            </a:r>
          </a:p>
        </p:txBody>
      </p:sp>
      <p:sp>
        <p:nvSpPr>
          <p:cNvPr id="1307656" name="AutoShape 8"/>
          <p:cNvSpPr>
            <a:spLocks/>
          </p:cNvSpPr>
          <p:nvPr/>
        </p:nvSpPr>
        <p:spPr bwMode="auto">
          <a:xfrm>
            <a:off x="8543925" y="1843089"/>
            <a:ext cx="1727200" cy="433387"/>
          </a:xfrm>
          <a:prstGeom prst="borderCallout1">
            <a:avLst>
              <a:gd name="adj1" fmla="val 117583"/>
              <a:gd name="adj2" fmla="val 93384"/>
              <a:gd name="adj3" fmla="val 117583"/>
              <a:gd name="adj4" fmla="val -89523"/>
            </a:avLst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 type="oval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cs-CZ"/>
              <a:t>Oscilloscope</a:t>
            </a:r>
          </a:p>
        </p:txBody>
      </p:sp>
      <p:sp>
        <p:nvSpPr>
          <p:cNvPr id="1307657" name="AutoShape 9"/>
          <p:cNvSpPr>
            <a:spLocks/>
          </p:cNvSpPr>
          <p:nvPr/>
        </p:nvSpPr>
        <p:spPr bwMode="auto">
          <a:xfrm>
            <a:off x="8631239" y="5392739"/>
            <a:ext cx="1627187" cy="727075"/>
          </a:xfrm>
          <a:prstGeom prst="borderCallout1">
            <a:avLst>
              <a:gd name="adj1" fmla="val -10481"/>
              <a:gd name="adj2" fmla="val 92977"/>
              <a:gd name="adj3" fmla="val -10481"/>
              <a:gd name="adj4" fmla="val -207120"/>
            </a:avLst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 type="oval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cs-CZ"/>
              <a:t>Resistor </a:t>
            </a:r>
          </a:p>
          <a:p>
            <a:pPr algn="ctr"/>
            <a:r>
              <a:rPr lang="en-US" altLang="cs-CZ"/>
              <a:t>20-80 ohm</a:t>
            </a:r>
          </a:p>
        </p:txBody>
      </p:sp>
      <p:sp>
        <p:nvSpPr>
          <p:cNvPr id="1307658" name="AutoShape 10"/>
          <p:cNvSpPr>
            <a:spLocks/>
          </p:cNvSpPr>
          <p:nvPr/>
        </p:nvSpPr>
        <p:spPr bwMode="auto">
          <a:xfrm>
            <a:off x="8623300" y="4595813"/>
            <a:ext cx="1627188" cy="398462"/>
          </a:xfrm>
          <a:prstGeom prst="borderCallout1">
            <a:avLst>
              <a:gd name="adj1" fmla="val 119125"/>
              <a:gd name="adj2" fmla="val 92977"/>
              <a:gd name="adj3" fmla="val 119125"/>
              <a:gd name="adj4" fmla="val -155023"/>
            </a:avLst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 type="oval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cs-CZ"/>
              <a:t>Probe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95610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More advanced setup for power analysis</a:t>
            </a:r>
          </a:p>
        </p:txBody>
      </p:sp>
      <p:pic>
        <p:nvPicPr>
          <p:cNvPr id="1308676" name="Picture 4" descr="scsat04_board_nobounda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51246" y="2231728"/>
            <a:ext cx="5981585" cy="4149725"/>
          </a:xfrm>
        </p:spPr>
      </p:pic>
      <p:sp>
        <p:nvSpPr>
          <p:cNvPr id="10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1055440" y="6572250"/>
            <a:ext cx="2895600" cy="285750"/>
          </a:xfrm>
        </p:spPr>
        <p:txBody>
          <a:bodyPr/>
          <a:lstStyle/>
          <a:p>
            <a:r>
              <a:rPr lang="en-US" altLang="cs-CZ"/>
              <a:t>| PV204 Trusted element 5.3.2019</a:t>
            </a:r>
            <a:endParaRPr lang="en-GB" altLang="cs-CZ"/>
          </a:p>
        </p:txBody>
      </p:sp>
      <p:sp>
        <p:nvSpPr>
          <p:cNvPr id="1308677" name="AutoShape 5"/>
          <p:cNvSpPr>
            <a:spLocks/>
          </p:cNvSpPr>
          <p:nvPr/>
        </p:nvSpPr>
        <p:spPr bwMode="auto">
          <a:xfrm>
            <a:off x="5591175" y="6094114"/>
            <a:ext cx="1600200" cy="431800"/>
          </a:xfrm>
          <a:prstGeom prst="borderCallout2">
            <a:avLst>
              <a:gd name="adj1" fmla="val 26472"/>
              <a:gd name="adj2" fmla="val 104764"/>
              <a:gd name="adj3" fmla="val 26472"/>
              <a:gd name="adj4" fmla="val 131347"/>
              <a:gd name="adj5" fmla="val -87500"/>
              <a:gd name="adj6" fmla="val 157935"/>
            </a:avLst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 type="oval" w="med" len="med"/>
          </a:ln>
        </p:spPr>
        <p:txBody>
          <a:bodyPr/>
          <a:lstStyle/>
          <a:p>
            <a:pPr algn="ctr"/>
            <a:r>
              <a:rPr lang="en-US" altLang="cs-CZ">
                <a:latin typeface="Times New Roman" pitchFamily="18" charset="0"/>
                <a:cs typeface="Times New Roman" pitchFamily="18" charset="0"/>
              </a:rPr>
              <a:t>Ethernet</a:t>
            </a:r>
            <a:endParaRPr lang="cs-CZ" altLang="cs-CZ" b="0"/>
          </a:p>
        </p:txBody>
      </p:sp>
      <p:sp>
        <p:nvSpPr>
          <p:cNvPr id="1308678" name="AutoShape 6"/>
          <p:cNvSpPr>
            <a:spLocks/>
          </p:cNvSpPr>
          <p:nvPr/>
        </p:nvSpPr>
        <p:spPr bwMode="auto">
          <a:xfrm>
            <a:off x="4222751" y="1772940"/>
            <a:ext cx="1801813" cy="703263"/>
          </a:xfrm>
          <a:prstGeom prst="borderCallout2">
            <a:avLst>
              <a:gd name="adj1" fmla="val 16255"/>
              <a:gd name="adj2" fmla="val -4227"/>
              <a:gd name="adj3" fmla="val 16255"/>
              <a:gd name="adj4" fmla="val -38944"/>
              <a:gd name="adj5" fmla="val 368990"/>
              <a:gd name="adj6" fmla="val -29013"/>
            </a:avLst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 type="oval" w="med" len="med"/>
          </a:ln>
        </p:spPr>
        <p:txBody>
          <a:bodyPr/>
          <a:lstStyle/>
          <a:p>
            <a:pPr algn="ctr"/>
            <a:r>
              <a:rPr lang="en-US" altLang="cs-CZ">
                <a:latin typeface="Times New Roman" pitchFamily="18" charset="0"/>
                <a:cs typeface="Times New Roman" pitchFamily="18" charset="0"/>
              </a:rPr>
              <a:t>Tested smartcard</a:t>
            </a:r>
            <a:endParaRPr lang="cs-CZ" altLang="cs-CZ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cs-CZ" altLang="cs-CZ" b="0"/>
          </a:p>
        </p:txBody>
      </p:sp>
      <p:sp>
        <p:nvSpPr>
          <p:cNvPr id="1308679" name="AutoShape 7"/>
          <p:cNvSpPr>
            <a:spLocks/>
          </p:cNvSpPr>
          <p:nvPr/>
        </p:nvSpPr>
        <p:spPr bwMode="auto">
          <a:xfrm>
            <a:off x="6096001" y="1557040"/>
            <a:ext cx="2233613" cy="720725"/>
          </a:xfrm>
          <a:prstGeom prst="borderCallout2">
            <a:avLst>
              <a:gd name="adj1" fmla="val 15861"/>
              <a:gd name="adj2" fmla="val 103412"/>
              <a:gd name="adj3" fmla="val 15861"/>
              <a:gd name="adj4" fmla="val 119190"/>
              <a:gd name="adj5" fmla="val 204185"/>
              <a:gd name="adj6" fmla="val 135250"/>
            </a:avLst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 type="oval" w="med" len="med"/>
          </a:ln>
        </p:spPr>
        <p:txBody>
          <a:bodyPr/>
          <a:lstStyle/>
          <a:p>
            <a:pPr algn="ctr"/>
            <a:r>
              <a:rPr lang="en-US" altLang="cs-CZ">
                <a:latin typeface="Times New Roman" pitchFamily="18" charset="0"/>
                <a:cs typeface="Times New Roman" pitchFamily="18" charset="0"/>
              </a:rPr>
              <a:t>External power supply</a:t>
            </a:r>
            <a:endParaRPr lang="cs-CZ" altLang="cs-CZ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cs-CZ" altLang="cs-CZ" b="0"/>
          </a:p>
        </p:txBody>
      </p:sp>
      <p:sp>
        <p:nvSpPr>
          <p:cNvPr id="1308680" name="AutoShape 8"/>
          <p:cNvSpPr>
            <a:spLocks/>
          </p:cNvSpPr>
          <p:nvPr/>
        </p:nvSpPr>
        <p:spPr bwMode="auto">
          <a:xfrm>
            <a:off x="1992314" y="5878214"/>
            <a:ext cx="2447925" cy="719138"/>
          </a:xfrm>
          <a:prstGeom prst="borderCallout2">
            <a:avLst>
              <a:gd name="adj1" fmla="val 15894"/>
              <a:gd name="adj2" fmla="val 103111"/>
              <a:gd name="adj3" fmla="val 15894"/>
              <a:gd name="adj4" fmla="val 135537"/>
              <a:gd name="adj5" fmla="val -166005"/>
              <a:gd name="adj6" fmla="val 168417"/>
            </a:avLst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 type="oval" w="med" len="med"/>
          </a:ln>
        </p:spPr>
        <p:txBody>
          <a:bodyPr/>
          <a:lstStyle/>
          <a:p>
            <a:pPr algn="ctr"/>
            <a:r>
              <a:rPr lang="en-US" altLang="cs-CZ" dirty="0">
                <a:latin typeface="Times New Roman" pitchFamily="18" charset="0"/>
                <a:cs typeface="Times New Roman" pitchFamily="18" charset="0"/>
              </a:rPr>
              <a:t>SCSAT04 measurement board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cs-CZ" altLang="cs-CZ" b="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50422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Simple vs. differential power analysis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/>
              <a:t>Simple power analysis</a:t>
            </a:r>
          </a:p>
          <a:p>
            <a:pPr lvl="1"/>
            <a:r>
              <a:rPr lang="en-GB"/>
              <a:t>Direct observation of single / few power traces</a:t>
            </a:r>
          </a:p>
          <a:p>
            <a:pPr lvl="1"/>
            <a:r>
              <a:rPr lang="en-GB"/>
              <a:t>Visible operation =&gt; reverse engineering</a:t>
            </a:r>
          </a:p>
          <a:p>
            <a:pPr lvl="1"/>
            <a:r>
              <a:rPr lang="en-GB"/>
              <a:t>Visible patterns =&gt; data dependency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Differential power analysis</a:t>
            </a:r>
          </a:p>
          <a:p>
            <a:pPr lvl="1"/>
            <a:r>
              <a:rPr lang="en-GB"/>
              <a:t>Statistical processing of many power traces</a:t>
            </a:r>
          </a:p>
          <a:p>
            <a:pPr lvl="1"/>
            <a:r>
              <a:rPr lang="en-GB"/>
              <a:t>More subtle data dependencies found </a:t>
            </a:r>
          </a:p>
          <a:p>
            <a:pPr lvl="1"/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5.3.2019</a:t>
            </a:r>
            <a:endParaRPr lang="cs-CZ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r="10086" b="6750"/>
          <a:stretch>
            <a:fillRect/>
          </a:stretch>
        </p:blipFill>
        <p:spPr bwMode="auto">
          <a:xfrm>
            <a:off x="7608168" y="1871664"/>
            <a:ext cx="3168352" cy="216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DPAspik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8309" r="35096"/>
          <a:stretch/>
        </p:blipFill>
        <p:spPr>
          <a:xfrm>
            <a:off x="7781451" y="4255822"/>
            <a:ext cx="3858302" cy="1272398"/>
          </a:xfrm>
          <a:prstGeom prst="rect">
            <a:avLst/>
          </a:prstGeom>
        </p:spPr>
      </p:pic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8474383" y="4419596"/>
            <a:ext cx="339657" cy="931615"/>
          </a:xfrm>
          <a:prstGeom prst="ellips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091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z="2800" dirty="0"/>
              <a:t>Reverse engineering of JavaCard bytecode</a:t>
            </a:r>
            <a:endParaRPr lang="cs-CZ" altLang="cs-CZ" sz="2800" dirty="0"/>
          </a:p>
        </p:txBody>
      </p:sp>
      <p:sp>
        <p:nvSpPr>
          <p:cNvPr id="130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z="2400" dirty="0"/>
              <a:t>Goal: obtain code back from smart card</a:t>
            </a:r>
          </a:p>
          <a:p>
            <a:pPr lvl="1"/>
            <a:r>
              <a:rPr lang="en-US" altLang="cs-CZ" sz="2000" dirty="0" err="1"/>
              <a:t>JavaCard</a:t>
            </a:r>
            <a:r>
              <a:rPr lang="en-US" altLang="cs-CZ" sz="2000" dirty="0"/>
              <a:t> defines around 140 bytecode instructions </a:t>
            </a:r>
          </a:p>
          <a:p>
            <a:pPr lvl="1"/>
            <a:r>
              <a:rPr lang="en-US" altLang="cs-CZ" sz="2000" dirty="0"/>
              <a:t>JVM fetch instruction and execute it</a:t>
            </a:r>
          </a:p>
          <a:p>
            <a:endParaRPr lang="cs-CZ" altLang="cs-CZ" sz="2400" dirty="0"/>
          </a:p>
        </p:txBody>
      </p:sp>
      <p:sp>
        <p:nvSpPr>
          <p:cNvPr id="1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815658"/>
            <a:ext cx="2895600" cy="285750"/>
          </a:xfrm>
        </p:spPr>
        <p:txBody>
          <a:bodyPr/>
          <a:lstStyle/>
          <a:p>
            <a:r>
              <a:rPr lang="en-US" altLang="cs-CZ"/>
              <a:t>| PV204 Trusted element 5.3.2019</a:t>
            </a:r>
            <a:endParaRPr lang="en-GB" altLang="cs-CZ"/>
          </a:p>
        </p:txBody>
      </p:sp>
      <p:pic>
        <p:nvPicPr>
          <p:cNvPr id="1309700" name="Picture 4" descr="R32_JCBytecode_exampl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4691583"/>
            <a:ext cx="8569325" cy="1938338"/>
          </a:xfr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09701" name="Text Box 5"/>
          <p:cNvSpPr txBox="1">
            <a:spLocks noChangeArrowheads="1"/>
          </p:cNvSpPr>
          <p:nvPr/>
        </p:nvSpPr>
        <p:spPr bwMode="auto">
          <a:xfrm>
            <a:off x="1774825" y="3456508"/>
            <a:ext cx="4038600" cy="66675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>
                <a:solidFill>
                  <a:schemeClr val="accent2"/>
                </a:solidFill>
              </a:rPr>
              <a:t>(source code)</a:t>
            </a:r>
            <a:r>
              <a:rPr lang="cs-CZ" altLang="cs-CZ" b="0" i="1"/>
              <a:t> </a:t>
            </a:r>
            <a:endParaRPr lang="en-US" altLang="cs-CZ" b="0" i="1"/>
          </a:p>
          <a:p>
            <a:r>
              <a:rPr lang="cs-CZ" altLang="cs-CZ" b="0"/>
              <a:t>m_ram1[0] = (byte) (m_ram1[0] % 1); </a:t>
            </a:r>
          </a:p>
        </p:txBody>
      </p:sp>
      <p:sp>
        <p:nvSpPr>
          <p:cNvPr id="1309702" name="Text Box 6"/>
          <p:cNvSpPr txBox="1">
            <a:spLocks noChangeArrowheads="1"/>
          </p:cNvSpPr>
          <p:nvPr/>
        </p:nvSpPr>
        <p:spPr bwMode="auto">
          <a:xfrm>
            <a:off x="7104063" y="2592908"/>
            <a:ext cx="1936750" cy="2039938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 dirty="0">
                <a:solidFill>
                  <a:schemeClr val="accent2"/>
                </a:solidFill>
              </a:rPr>
              <a:t>(bytecode)</a:t>
            </a:r>
          </a:p>
          <a:p>
            <a:r>
              <a:rPr lang="en-US" altLang="cs-CZ" b="0" dirty="0" err="1"/>
              <a:t>getfield_a_this</a:t>
            </a:r>
            <a:r>
              <a:rPr lang="en-US" altLang="cs-CZ" b="0" dirty="0"/>
              <a:t> 0;</a:t>
            </a:r>
          </a:p>
          <a:p>
            <a:r>
              <a:rPr lang="en-US" altLang="cs-CZ" b="0" dirty="0"/>
              <a:t>sconst_0;</a:t>
            </a:r>
          </a:p>
          <a:p>
            <a:r>
              <a:rPr lang="en-US" altLang="cs-CZ" b="0" dirty="0" err="1"/>
              <a:t>baload</a:t>
            </a:r>
            <a:r>
              <a:rPr lang="en-US" altLang="cs-CZ" b="0" dirty="0"/>
              <a:t>;</a:t>
            </a:r>
          </a:p>
          <a:p>
            <a:r>
              <a:rPr lang="en-US" altLang="cs-CZ" b="0" dirty="0"/>
              <a:t>sconst_1;</a:t>
            </a:r>
          </a:p>
          <a:p>
            <a:r>
              <a:rPr lang="en-US" altLang="cs-CZ" b="0" dirty="0" err="1"/>
              <a:t>srem</a:t>
            </a:r>
            <a:r>
              <a:rPr lang="en-US" altLang="cs-CZ" b="0" dirty="0"/>
              <a:t>;</a:t>
            </a:r>
          </a:p>
          <a:p>
            <a:r>
              <a:rPr lang="en-US" altLang="cs-CZ" b="0" dirty="0" err="1"/>
              <a:t>bastore</a:t>
            </a:r>
            <a:r>
              <a:rPr lang="en-US" altLang="cs-CZ" b="0" dirty="0"/>
              <a:t>;</a:t>
            </a:r>
          </a:p>
        </p:txBody>
      </p:sp>
      <p:sp>
        <p:nvSpPr>
          <p:cNvPr id="1309703" name="Line 7"/>
          <p:cNvSpPr>
            <a:spLocks noChangeShapeType="1"/>
          </p:cNvSpPr>
          <p:nvPr/>
        </p:nvSpPr>
        <p:spPr bwMode="auto">
          <a:xfrm>
            <a:off x="5880101" y="3816871"/>
            <a:ext cx="115252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09704" name="Text Box 8"/>
          <p:cNvSpPr txBox="1">
            <a:spLocks noChangeArrowheads="1"/>
          </p:cNvSpPr>
          <p:nvPr/>
        </p:nvSpPr>
        <p:spPr bwMode="auto">
          <a:xfrm>
            <a:off x="5643563" y="4699521"/>
            <a:ext cx="153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>
                <a:solidFill>
                  <a:schemeClr val="accent2"/>
                </a:solidFill>
              </a:rPr>
              <a:t>(power trace)</a:t>
            </a:r>
            <a:endParaRPr lang="cs-CZ" altLang="cs-CZ" b="0" i="1">
              <a:solidFill>
                <a:schemeClr val="accent2"/>
              </a:solidFill>
            </a:endParaRPr>
          </a:p>
        </p:txBody>
      </p:sp>
      <p:sp>
        <p:nvSpPr>
          <p:cNvPr id="1309705" name="Text Box 9"/>
          <p:cNvSpPr txBox="1">
            <a:spLocks noChangeArrowheads="1"/>
          </p:cNvSpPr>
          <p:nvPr/>
        </p:nvSpPr>
        <p:spPr bwMode="auto">
          <a:xfrm>
            <a:off x="5911850" y="3456509"/>
            <a:ext cx="104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/>
              <a:t>compiler</a:t>
            </a:r>
            <a:endParaRPr lang="cs-CZ" altLang="cs-CZ" b="0" i="1"/>
          </a:p>
        </p:txBody>
      </p:sp>
      <p:grpSp>
        <p:nvGrpSpPr>
          <p:cNvPr id="1309706" name="Group 10"/>
          <p:cNvGrpSpPr>
            <a:grpSpLocks/>
          </p:cNvGrpSpPr>
          <p:nvPr/>
        </p:nvGrpSpPr>
        <p:grpSpPr bwMode="auto">
          <a:xfrm>
            <a:off x="9048750" y="3475558"/>
            <a:ext cx="1428750" cy="1060450"/>
            <a:chOff x="4740" y="2036"/>
            <a:chExt cx="900" cy="668"/>
          </a:xfrm>
        </p:grpSpPr>
        <p:sp>
          <p:nvSpPr>
            <p:cNvPr id="1309707" name="Line 11"/>
            <p:cNvSpPr>
              <a:spLocks noChangeShapeType="1"/>
            </p:cNvSpPr>
            <p:nvPr/>
          </p:nvSpPr>
          <p:spPr bwMode="auto">
            <a:xfrm>
              <a:off x="4785" y="2251"/>
              <a:ext cx="590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09708" name="Line 12"/>
            <p:cNvSpPr>
              <a:spLocks noChangeShapeType="1"/>
            </p:cNvSpPr>
            <p:nvPr/>
          </p:nvSpPr>
          <p:spPr bwMode="auto">
            <a:xfrm>
              <a:off x="5375" y="2251"/>
              <a:ext cx="0" cy="453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09709" name="Text Box 13"/>
            <p:cNvSpPr txBox="1">
              <a:spLocks noChangeArrowheads="1"/>
            </p:cNvSpPr>
            <p:nvPr/>
          </p:nvSpPr>
          <p:spPr bwMode="auto">
            <a:xfrm>
              <a:off x="4740" y="2036"/>
              <a:ext cx="9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cs-CZ" b="0" i="1"/>
                <a:t>oscilloscope</a:t>
              </a:r>
            </a:p>
          </p:txBody>
        </p:sp>
      </p:grp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>
          <a:xfrm>
            <a:off x="2027239" y="6817246"/>
            <a:ext cx="396875" cy="284162"/>
          </a:xfrm>
        </p:spPr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14987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Conditional jumps </a:t>
            </a:r>
            <a:endParaRPr lang="cs-CZ" altLang="cs-CZ"/>
          </a:p>
        </p:txBody>
      </p:sp>
      <p:sp>
        <p:nvSpPr>
          <p:cNvPr id="13107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z="2400" dirty="0"/>
              <a:t>may reveal sensitive info</a:t>
            </a:r>
          </a:p>
          <a:p>
            <a:r>
              <a:rPr lang="en-US" altLang="cs-CZ" sz="2400" dirty="0"/>
              <a:t>keys, internal branches, …  </a:t>
            </a:r>
            <a:endParaRPr lang="cs-CZ" altLang="cs-CZ" sz="24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45</a:t>
            </a:fld>
            <a:endParaRPr lang="cs-CZ" dirty="0"/>
          </a:p>
        </p:txBody>
      </p:sp>
      <p:sp>
        <p:nvSpPr>
          <p:cNvPr id="18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 Trusted element 5.3.2019</a:t>
            </a:r>
            <a:endParaRPr lang="en-GB" altLang="cs-CZ" dirty="0"/>
          </a:p>
        </p:txBody>
      </p:sp>
      <p:pic>
        <p:nvPicPr>
          <p:cNvPr id="1310723" name="Picture 3" descr="ifeq_w_nojump_cu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553" y="5169198"/>
            <a:ext cx="8497887" cy="1428750"/>
          </a:xfr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0726" name="Picture 6" descr="ifeq_w_jump_cu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553" y="3861098"/>
            <a:ext cx="8497887" cy="1327150"/>
          </a:xfr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10722" name="Text Box 2"/>
          <p:cNvSpPr txBox="1">
            <a:spLocks noChangeArrowheads="1"/>
          </p:cNvSpPr>
          <p:nvPr/>
        </p:nvSpPr>
        <p:spPr bwMode="auto">
          <a:xfrm>
            <a:off x="6205339" y="260648"/>
            <a:ext cx="2952750" cy="363061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cs-CZ" b="0" i="1">
                <a:solidFill>
                  <a:schemeClr val="accent2"/>
                </a:solidFill>
              </a:rPr>
              <a:t>(bytecode)</a:t>
            </a:r>
            <a:r>
              <a:rPr lang="cs-CZ" altLang="cs-CZ" b="0"/>
              <a:t> 	</a:t>
            </a:r>
            <a:endParaRPr lang="en-US" altLang="cs-CZ" b="0"/>
          </a:p>
          <a:p>
            <a:r>
              <a:rPr lang="en-US" altLang="cs-CZ" b="0"/>
              <a:t>     </a:t>
            </a:r>
            <a:r>
              <a:rPr lang="en-US" altLang="cs-CZ" sz="1600"/>
              <a:t>s</a:t>
            </a:r>
            <a:r>
              <a:rPr lang="cs-CZ" altLang="cs-CZ" sz="1600"/>
              <a:t>load_1;</a:t>
            </a:r>
          </a:p>
          <a:p>
            <a:r>
              <a:rPr lang="en-US" altLang="cs-CZ" sz="1600"/>
              <a:t>      </a:t>
            </a:r>
            <a:r>
              <a:rPr lang="cs-CZ" altLang="cs-CZ" sz="1600">
                <a:solidFill>
                  <a:srgbClr val="006600"/>
                </a:solidFill>
              </a:rPr>
              <a:t>ife</a:t>
            </a:r>
            <a:r>
              <a:rPr lang="en-US" altLang="cs-CZ" sz="1600">
                <a:solidFill>
                  <a:srgbClr val="006600"/>
                </a:solidFill>
              </a:rPr>
              <a:t>q_w</a:t>
            </a:r>
            <a:r>
              <a:rPr lang="cs-CZ" altLang="cs-CZ" sz="1600">
                <a:solidFill>
                  <a:srgbClr val="006600"/>
                </a:solidFill>
              </a:rPr>
              <a:t> L2;</a:t>
            </a:r>
          </a:p>
          <a:p>
            <a:r>
              <a:rPr lang="cs-CZ" altLang="cs-CZ" sz="1600"/>
              <a:t>L1:</a:t>
            </a:r>
            <a:r>
              <a:rPr lang="en-US" altLang="cs-CZ" sz="1600"/>
              <a:t> </a:t>
            </a:r>
            <a:r>
              <a:rPr lang="cs-CZ" altLang="cs-CZ" sz="1600"/>
              <a:t>getfield_a_this 0;</a:t>
            </a:r>
            <a:endParaRPr lang="en-US" altLang="cs-CZ" sz="1600"/>
          </a:p>
          <a:p>
            <a:r>
              <a:rPr lang="en-US" altLang="cs-CZ" sz="1600"/>
              <a:t>      </a:t>
            </a:r>
            <a:r>
              <a:rPr lang="cs-CZ" altLang="cs-CZ" sz="1600"/>
              <a:t>sconst_0;</a:t>
            </a:r>
          </a:p>
          <a:p>
            <a:r>
              <a:rPr lang="en-US" altLang="cs-CZ" sz="1600"/>
              <a:t>      </a:t>
            </a:r>
            <a:r>
              <a:rPr lang="cs-CZ" altLang="cs-CZ" sz="1600"/>
              <a:t>sconst_</a:t>
            </a:r>
            <a:r>
              <a:rPr lang="en-US" altLang="cs-CZ" sz="1600"/>
              <a:t>0</a:t>
            </a:r>
            <a:r>
              <a:rPr lang="cs-CZ" altLang="cs-CZ" sz="1600"/>
              <a:t>;</a:t>
            </a:r>
          </a:p>
          <a:p>
            <a:r>
              <a:rPr lang="en-US" altLang="cs-CZ" sz="1600"/>
              <a:t>      </a:t>
            </a:r>
            <a:r>
              <a:rPr lang="cs-CZ" altLang="cs-CZ" sz="1600"/>
              <a:t>bastore;</a:t>
            </a:r>
          </a:p>
          <a:p>
            <a:r>
              <a:rPr lang="en-US" altLang="cs-CZ" sz="1600"/>
              <a:t>      </a:t>
            </a:r>
            <a:r>
              <a:rPr lang="cs-CZ" altLang="cs-CZ" sz="1600"/>
              <a:t>goto L3;</a:t>
            </a:r>
          </a:p>
          <a:p>
            <a:r>
              <a:rPr lang="cs-CZ" altLang="cs-CZ" sz="1600"/>
              <a:t>L2:</a:t>
            </a:r>
            <a:r>
              <a:rPr lang="en-US" altLang="cs-CZ" sz="1600"/>
              <a:t> </a:t>
            </a:r>
            <a:r>
              <a:rPr lang="cs-CZ" altLang="cs-CZ" sz="1600"/>
              <a:t>getfield_a_this 0; </a:t>
            </a:r>
            <a:endParaRPr lang="en-US" altLang="cs-CZ" sz="1600"/>
          </a:p>
          <a:p>
            <a:r>
              <a:rPr lang="en-US" altLang="cs-CZ" sz="1600"/>
              <a:t>      </a:t>
            </a:r>
            <a:r>
              <a:rPr lang="cs-CZ" altLang="cs-CZ" sz="1600"/>
              <a:t>sconst_0;</a:t>
            </a:r>
          </a:p>
          <a:p>
            <a:r>
              <a:rPr lang="en-US" altLang="cs-CZ" sz="1600"/>
              <a:t>      </a:t>
            </a:r>
            <a:r>
              <a:rPr lang="cs-CZ" altLang="cs-CZ" sz="1600"/>
              <a:t>sconst_</a:t>
            </a:r>
            <a:r>
              <a:rPr lang="en-US" altLang="cs-CZ" sz="1600"/>
              <a:t>1</a:t>
            </a:r>
            <a:r>
              <a:rPr lang="cs-CZ" altLang="cs-CZ" sz="1600"/>
              <a:t>;</a:t>
            </a:r>
          </a:p>
          <a:p>
            <a:r>
              <a:rPr lang="en-US" altLang="cs-CZ" sz="1600"/>
              <a:t>      </a:t>
            </a:r>
            <a:r>
              <a:rPr lang="cs-CZ" altLang="cs-CZ" sz="1600"/>
              <a:t>bastore;</a:t>
            </a:r>
            <a:endParaRPr lang="en-US" altLang="cs-CZ" sz="1600"/>
          </a:p>
          <a:p>
            <a:r>
              <a:rPr lang="en-US" altLang="cs-CZ" b="0"/>
              <a:t>     </a:t>
            </a:r>
            <a:r>
              <a:rPr lang="cs-CZ" altLang="cs-CZ" sz="1600"/>
              <a:t>goto L3;</a:t>
            </a:r>
            <a:endParaRPr lang="en-US" altLang="cs-CZ" sz="1400"/>
          </a:p>
          <a:p>
            <a:r>
              <a:rPr lang="en-US" altLang="cs-CZ" sz="1600"/>
              <a:t>L3: …</a:t>
            </a:r>
            <a:endParaRPr lang="cs-CZ" altLang="cs-CZ" sz="1600"/>
          </a:p>
        </p:txBody>
      </p:sp>
      <p:sp>
        <p:nvSpPr>
          <p:cNvPr id="1310727" name="Rectangle 7"/>
          <p:cNvSpPr>
            <a:spLocks noChangeArrowheads="1"/>
          </p:cNvSpPr>
          <p:nvPr/>
        </p:nvSpPr>
        <p:spPr bwMode="auto">
          <a:xfrm>
            <a:off x="1992313" y="2565401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0"/>
              <a:t> </a:t>
            </a:r>
          </a:p>
        </p:txBody>
      </p:sp>
      <p:sp>
        <p:nvSpPr>
          <p:cNvPr id="1310728" name="Text Box 8"/>
          <p:cNvSpPr txBox="1">
            <a:spLocks noChangeArrowheads="1"/>
          </p:cNvSpPr>
          <p:nvPr/>
        </p:nvSpPr>
        <p:spPr bwMode="auto">
          <a:xfrm>
            <a:off x="2101652" y="2703810"/>
            <a:ext cx="3022600" cy="941388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>
                <a:solidFill>
                  <a:schemeClr val="accent2"/>
                </a:solidFill>
              </a:rPr>
              <a:t>(source code)</a:t>
            </a:r>
            <a:r>
              <a:rPr lang="cs-CZ" altLang="cs-CZ" b="0" i="1"/>
              <a:t> </a:t>
            </a:r>
            <a:endParaRPr lang="en-US" altLang="cs-CZ" b="0" i="1"/>
          </a:p>
          <a:p>
            <a:r>
              <a:rPr lang="cs-CZ" altLang="cs-CZ" b="0"/>
              <a:t>if (</a:t>
            </a:r>
            <a:r>
              <a:rPr lang="en-US" altLang="cs-CZ" b="0"/>
              <a:t>key</a:t>
            </a:r>
            <a:r>
              <a:rPr lang="cs-CZ" altLang="cs-CZ" b="0"/>
              <a:t> </a:t>
            </a:r>
            <a:r>
              <a:rPr lang="en-US" altLang="cs-CZ" b="0"/>
              <a:t>=</a:t>
            </a:r>
            <a:r>
              <a:rPr lang="cs-CZ" altLang="cs-CZ" b="0"/>
              <a:t>= 0) m_ram1[0] </a:t>
            </a:r>
            <a:r>
              <a:rPr lang="en-US" altLang="cs-CZ" b="0"/>
              <a:t>= 1;</a:t>
            </a:r>
          </a:p>
          <a:p>
            <a:r>
              <a:rPr lang="en-US" altLang="cs-CZ" b="0"/>
              <a:t>else </a:t>
            </a:r>
            <a:r>
              <a:rPr lang="cs-CZ" altLang="cs-CZ" b="0"/>
              <a:t>m_ram1[0] </a:t>
            </a:r>
            <a:r>
              <a:rPr lang="en-US" altLang="cs-CZ" b="0"/>
              <a:t>= 0;</a:t>
            </a:r>
            <a:endParaRPr lang="cs-CZ" altLang="cs-CZ" b="0"/>
          </a:p>
        </p:txBody>
      </p:sp>
      <p:sp>
        <p:nvSpPr>
          <p:cNvPr id="1310729" name="Text Box 9"/>
          <p:cNvSpPr txBox="1">
            <a:spLocks noChangeArrowheads="1"/>
          </p:cNvSpPr>
          <p:nvPr/>
        </p:nvSpPr>
        <p:spPr bwMode="auto">
          <a:xfrm>
            <a:off x="5097264" y="2919711"/>
            <a:ext cx="104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 dirty="0"/>
              <a:t>compiler</a:t>
            </a:r>
            <a:endParaRPr lang="cs-CZ" altLang="cs-CZ" b="0" i="1" dirty="0"/>
          </a:p>
        </p:txBody>
      </p:sp>
      <p:sp>
        <p:nvSpPr>
          <p:cNvPr id="1310730" name="Line 10"/>
          <p:cNvSpPr>
            <a:spLocks noChangeShapeType="1"/>
          </p:cNvSpPr>
          <p:nvPr/>
        </p:nvSpPr>
        <p:spPr bwMode="auto">
          <a:xfrm>
            <a:off x="5240139" y="3278485"/>
            <a:ext cx="8636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310731" name="Group 11"/>
          <p:cNvGrpSpPr>
            <a:grpSpLocks/>
          </p:cNvGrpSpPr>
          <p:nvPr/>
        </p:nvGrpSpPr>
        <p:grpSpPr bwMode="auto">
          <a:xfrm>
            <a:off x="9158089" y="2781598"/>
            <a:ext cx="1428750" cy="1060450"/>
            <a:chOff x="4740" y="2036"/>
            <a:chExt cx="900" cy="668"/>
          </a:xfrm>
        </p:grpSpPr>
        <p:sp>
          <p:nvSpPr>
            <p:cNvPr id="1310732" name="Line 12"/>
            <p:cNvSpPr>
              <a:spLocks noChangeShapeType="1"/>
            </p:cNvSpPr>
            <p:nvPr/>
          </p:nvSpPr>
          <p:spPr bwMode="auto">
            <a:xfrm>
              <a:off x="4785" y="2251"/>
              <a:ext cx="590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10733" name="Line 13"/>
            <p:cNvSpPr>
              <a:spLocks noChangeShapeType="1"/>
            </p:cNvSpPr>
            <p:nvPr/>
          </p:nvSpPr>
          <p:spPr bwMode="auto">
            <a:xfrm>
              <a:off x="5375" y="2251"/>
              <a:ext cx="0" cy="453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10734" name="Text Box 14"/>
            <p:cNvSpPr txBox="1">
              <a:spLocks noChangeArrowheads="1"/>
            </p:cNvSpPr>
            <p:nvPr/>
          </p:nvSpPr>
          <p:spPr bwMode="auto">
            <a:xfrm>
              <a:off x="4740" y="2036"/>
              <a:ext cx="9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cs-CZ" b="0" i="1" dirty="0"/>
                <a:t>oscilloscope</a:t>
              </a:r>
            </a:p>
          </p:txBody>
        </p:sp>
      </p:grpSp>
      <p:sp>
        <p:nvSpPr>
          <p:cNvPr id="1310735" name="Rectangle 15"/>
          <p:cNvSpPr>
            <a:spLocks noChangeArrowheads="1"/>
          </p:cNvSpPr>
          <p:nvPr/>
        </p:nvSpPr>
        <p:spPr bwMode="auto">
          <a:xfrm>
            <a:off x="5567164" y="3783311"/>
            <a:ext cx="2222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 dirty="0">
                <a:solidFill>
                  <a:schemeClr val="accent2"/>
                </a:solidFill>
              </a:rPr>
              <a:t>(power trace, k != 0)</a:t>
            </a:r>
            <a:endParaRPr lang="cs-CZ" altLang="cs-CZ" b="0" i="1" dirty="0">
              <a:solidFill>
                <a:schemeClr val="accent2"/>
              </a:solidFill>
            </a:endParaRPr>
          </a:p>
        </p:txBody>
      </p:sp>
      <p:sp>
        <p:nvSpPr>
          <p:cNvPr id="1310736" name="Rectangle 16"/>
          <p:cNvSpPr>
            <a:spLocks noChangeArrowheads="1"/>
          </p:cNvSpPr>
          <p:nvPr/>
        </p:nvSpPr>
        <p:spPr bwMode="auto">
          <a:xfrm>
            <a:off x="5557639" y="5162848"/>
            <a:ext cx="229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 dirty="0">
                <a:solidFill>
                  <a:schemeClr val="accent2"/>
                </a:solidFill>
              </a:rPr>
              <a:t>(power trace, k == 0)</a:t>
            </a:r>
            <a:endParaRPr lang="cs-CZ" altLang="cs-CZ" b="0" i="1" dirty="0">
              <a:solidFill>
                <a:schemeClr val="accent2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8040216" y="5427222"/>
            <a:ext cx="24032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Can you use </a:t>
            </a:r>
          </a:p>
          <a:p>
            <a:r>
              <a:rPr lang="en-US" sz="2800" dirty="0"/>
              <a:t>timing attack?</a:t>
            </a:r>
          </a:p>
        </p:txBody>
      </p:sp>
      <p:pic>
        <p:nvPicPr>
          <p:cNvPr id="24" name="Picture 5" descr="D:\Documents\Obrazky\ques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9" y="5561930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68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22" grpId="0" animBg="1"/>
      <p:bldP spid="1310729" grpId="0"/>
      <p:bldP spid="1310730" grpId="0" animBg="1"/>
      <p:bldP spid="1310735" grpId="0"/>
      <p:bldP spid="1310736" grpId="0"/>
      <p:bldP spid="2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Simple power analysis – data leakage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Data revealed directly when processed </a:t>
            </a:r>
          </a:p>
          <a:p>
            <a:pPr lvl="1"/>
            <a:r>
              <a:rPr lang="en-US" altLang="en-US" sz="2000" dirty="0"/>
              <a:t>e.g., Hamming weight of instruction argument</a:t>
            </a:r>
            <a:endParaRPr lang="cs-CZ" altLang="en-US" sz="2000" dirty="0"/>
          </a:p>
          <a:p>
            <a:pPr lvl="2"/>
            <a:r>
              <a:rPr lang="en-US" altLang="en-US" sz="2000" dirty="0"/>
              <a:t>hamming weight of separate bytes of key (2</a:t>
            </a:r>
            <a:r>
              <a:rPr lang="en-US" altLang="en-US" sz="2000" baseline="30000" dirty="0"/>
              <a:t>56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/>
              <a:t> 2</a:t>
            </a:r>
            <a:r>
              <a:rPr lang="en-US" altLang="en-US" sz="2000" baseline="30000" dirty="0"/>
              <a:t>38</a:t>
            </a:r>
            <a:r>
              <a:rPr lang="en-US" altLang="en-US" sz="2000" dirty="0"/>
              <a:t>)</a:t>
            </a:r>
          </a:p>
          <a:p>
            <a:pPr lvl="2"/>
            <a:endParaRPr lang="en-US" altLang="en-US" sz="2000" dirty="0"/>
          </a:p>
          <a:p>
            <a:pPr lvl="2"/>
            <a:endParaRPr lang="en-US" altLang="en-US" sz="2000" dirty="0"/>
          </a:p>
          <a:p>
            <a:pPr lvl="2"/>
            <a:endParaRPr lang="en-US" altLang="en-US" sz="2000" dirty="0"/>
          </a:p>
          <a:p>
            <a:pPr lvl="2"/>
            <a:endParaRPr lang="en-US" altLang="en-US" sz="2000" dirty="0"/>
          </a:p>
          <a:p>
            <a:pPr lvl="2"/>
            <a:endParaRPr lang="en-US" altLang="en-US" sz="2000" dirty="0"/>
          </a:p>
          <a:p>
            <a:pPr lvl="2"/>
            <a:endParaRPr lang="en-US" altLang="en-US" sz="2000" dirty="0"/>
          </a:p>
        </p:txBody>
      </p:sp>
      <p:pic>
        <p:nvPicPr>
          <p:cNvPr id="28058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r="10086" b="6750"/>
          <a:stretch>
            <a:fillRect/>
          </a:stretch>
        </p:blipFill>
        <p:spPr bwMode="auto">
          <a:xfrm>
            <a:off x="2999657" y="3061310"/>
            <a:ext cx="5141019" cy="351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3592" y="6572250"/>
            <a:ext cx="2895600" cy="285750"/>
          </a:xfrm>
        </p:spPr>
        <p:txBody>
          <a:bodyPr/>
          <a:lstStyle/>
          <a:p>
            <a:r>
              <a:rPr lang="en-US" altLang="cs-CZ"/>
              <a:t>| PV204 Trusted element 5.3.2019</a:t>
            </a:r>
            <a:endParaRPr lang="en-GB" alt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7692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9096C294-3002-491F-8BF5-5DA4E14D8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" t="12300" r="8754" b="5180"/>
          <a:stretch>
            <a:fillRect/>
          </a:stretch>
        </p:blipFill>
        <p:spPr bwMode="auto">
          <a:xfrm>
            <a:off x="8112224" y="1556792"/>
            <a:ext cx="3816350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568C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8EA48E3-C551-446B-99B4-DDBE9D8EC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Differential power analysis (DPA)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6AAEAD-3F59-475F-9F7B-51D5807CC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799555"/>
            <a:ext cx="8476109" cy="4149725"/>
          </a:xfrm>
        </p:spPr>
        <p:txBody>
          <a:bodyPr/>
          <a:lstStyle/>
          <a:p>
            <a:r>
              <a:rPr lang="en-GB" sz="2400" dirty="0"/>
              <a:t>DPA attack recovers secret key (e.g., AES)</a:t>
            </a:r>
          </a:p>
          <a:p>
            <a:r>
              <a:rPr lang="en-GB" sz="2400" dirty="0"/>
              <a:t>Requires large number of power traces (10</a:t>
            </a:r>
            <a:r>
              <a:rPr lang="en-GB" sz="2400" baseline="30000" dirty="0"/>
              <a:t>2</a:t>
            </a:r>
            <a:r>
              <a:rPr lang="en-GB" sz="2400" dirty="0"/>
              <a:t>-10</a:t>
            </a:r>
            <a:r>
              <a:rPr lang="en-GB" sz="2400" baseline="30000" dirty="0"/>
              <a:t>6</a:t>
            </a:r>
            <a:r>
              <a:rPr lang="en-GB" sz="2400" dirty="0"/>
              <a:t>)</a:t>
            </a:r>
          </a:p>
          <a:p>
            <a:pPr lvl="1"/>
            <a:r>
              <a:rPr lang="en-GB" sz="2000" dirty="0"/>
              <a:t>Every trace measured on AES key invocation with different input data</a:t>
            </a:r>
          </a:p>
          <a:p>
            <a:r>
              <a:rPr lang="en-GB" sz="2400" dirty="0"/>
              <a:t>Key recovered iteratively </a:t>
            </a:r>
          </a:p>
          <a:p>
            <a:pPr lvl="1"/>
            <a:r>
              <a:rPr lang="en-GB" sz="2000" dirty="0"/>
              <a:t>One recovered byte at the time (</a:t>
            </a:r>
            <a:r>
              <a:rPr lang="en-US" altLang="cs-CZ" sz="2000" dirty="0" err="1"/>
              <a:t>KEY</a:t>
            </a:r>
            <a:r>
              <a:rPr lang="en-US" altLang="cs-CZ" sz="2000" baseline="-25000" dirty="0" err="1"/>
              <a:t>i</a:t>
            </a:r>
            <a:r>
              <a:rPr lang="en-US" altLang="cs-CZ" sz="2000" dirty="0"/>
              <a:t> </a:t>
            </a:r>
            <a:r>
              <a:rPr lang="en-US" altLang="cs-CZ" sz="2000" dirty="0">
                <a:sym typeface="Symbol" pitchFamily="18" charset="2"/>
              </a:rPr>
              <a:t> </a:t>
            </a:r>
            <a:r>
              <a:rPr lang="en-US" altLang="cs-CZ" sz="2000" dirty="0" err="1">
                <a:sym typeface="Symbol" pitchFamily="18" charset="2"/>
              </a:rPr>
              <a:t>INPUT_DATA</a:t>
            </a:r>
            <a:r>
              <a:rPr lang="en-US" altLang="cs-CZ" sz="2000" baseline="-25000" dirty="0" err="1">
                <a:sym typeface="Symbol" pitchFamily="18" charset="2"/>
              </a:rPr>
              <a:t>i</a:t>
            </a:r>
            <a:r>
              <a:rPr lang="en-GB" sz="2000" dirty="0"/>
              <a:t>)</a:t>
            </a:r>
          </a:p>
          <a:p>
            <a:pPr lvl="1"/>
            <a:r>
              <a:rPr lang="en-GB" sz="2000" dirty="0"/>
              <a:t>Guess possible key byte value (0-255), group measurements, compute average, determine match</a:t>
            </a:r>
          </a:p>
          <a:p>
            <a:pPr lvl="1"/>
            <a:endParaRPr lang="en-GB" sz="2000" dirty="0"/>
          </a:p>
          <a:p>
            <a:endParaRPr lang="en-GB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9FD50D3-5530-41DB-8370-202F983EA4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47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1072AB-CBA9-475B-9311-EB58DD3054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5.3.2019</a:t>
            </a:r>
            <a:endParaRPr lang="cs-CZ" dirty="0"/>
          </a:p>
        </p:txBody>
      </p:sp>
      <p:pic>
        <p:nvPicPr>
          <p:cNvPr id="8" name="Picture 7" descr="DPAspikes">
            <a:extLst>
              <a:ext uri="{FF2B5EF4-FFF2-40B4-BE49-F238E27FC236}">
                <a16:creationId xmlns:a16="http://schemas.microsoft.com/office/drawing/2014/main" id="{CEB68580-CDFC-439D-980B-A94C60564D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9" r="12164"/>
          <a:stretch/>
        </p:blipFill>
        <p:spPr>
          <a:xfrm>
            <a:off x="1703514" y="5549394"/>
            <a:ext cx="4137025" cy="1008112"/>
          </a:xfrm>
          <a:prstGeom prst="rect">
            <a:avLst/>
          </a:prstGeom>
        </p:spPr>
      </p:pic>
      <p:sp>
        <p:nvSpPr>
          <p:cNvPr id="9" name="Oval 9">
            <a:extLst>
              <a:ext uri="{FF2B5EF4-FFF2-40B4-BE49-F238E27FC236}">
                <a16:creationId xmlns:a16="http://schemas.microsoft.com/office/drawing/2014/main" id="{169ED811-6C5F-41BE-AEBE-939D1A8AB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1111" y="5749756"/>
            <a:ext cx="287338" cy="720725"/>
          </a:xfrm>
          <a:prstGeom prst="ellips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0" name="Picture 7" descr="DPAspikes">
            <a:extLst>
              <a:ext uri="{FF2B5EF4-FFF2-40B4-BE49-F238E27FC236}">
                <a16:creationId xmlns:a16="http://schemas.microsoft.com/office/drawing/2014/main" id="{D215E392-CE8C-4EFA-B1BE-A0D08AC682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64" b="52121"/>
          <a:stretch/>
        </p:blipFill>
        <p:spPr bwMode="auto">
          <a:xfrm>
            <a:off x="1703513" y="4581128"/>
            <a:ext cx="4137025" cy="93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30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676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" t="12300" r="8754" b="5180"/>
          <a:stretch>
            <a:fillRect/>
          </a:stretch>
        </p:blipFill>
        <p:spPr>
          <a:xfrm>
            <a:off x="6816080" y="1281113"/>
            <a:ext cx="3816350" cy="2652712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3568C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491010"/>
            <a:ext cx="8507413" cy="993775"/>
          </a:xfrm>
        </p:spPr>
        <p:txBody>
          <a:bodyPr/>
          <a:lstStyle/>
          <a:p>
            <a:r>
              <a:rPr lang="en-US" altLang="cs-CZ" dirty="0"/>
              <a:t>Differential power analysis</a:t>
            </a:r>
          </a:p>
        </p:txBody>
      </p:sp>
      <p:pic>
        <p:nvPicPr>
          <p:cNvPr id="412679" name="Picture 7" descr="DPAspikes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9" r="12164"/>
          <a:stretch/>
        </p:blipFill>
        <p:spPr>
          <a:xfrm>
            <a:off x="6495480" y="5301208"/>
            <a:ext cx="4137025" cy="1008112"/>
          </a:xfr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A17F67-ECC1-4A64-BAC1-6F22A261F2B9}" type="slidenum">
              <a:rPr lang="cs-CZ" altLang="cs-CZ" smtClean="0"/>
              <a:pPr/>
              <a:t>48</a:t>
            </a:fld>
            <a:endParaRPr lang="cs-CZ" altLang="cs-CZ"/>
          </a:p>
        </p:txBody>
      </p:sp>
      <p:sp>
        <p:nvSpPr>
          <p:cNvPr id="8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altLang="cs-CZ"/>
              <a:t>| PV204 Trusted element 5.3.2019</a:t>
            </a:r>
          </a:p>
        </p:txBody>
      </p:sp>
      <p:sp>
        <p:nvSpPr>
          <p:cNvPr id="412681" name="Oval 9"/>
          <p:cNvSpPr>
            <a:spLocks noChangeArrowheads="1"/>
          </p:cNvSpPr>
          <p:nvPr/>
        </p:nvSpPr>
        <p:spPr bwMode="auto">
          <a:xfrm>
            <a:off x="7033077" y="5501570"/>
            <a:ext cx="287338" cy="720725"/>
          </a:xfrm>
          <a:prstGeom prst="ellips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4" name="Picture 7" descr="DPAspik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64" b="52121"/>
          <a:stretch/>
        </p:blipFill>
        <p:spPr bwMode="auto">
          <a:xfrm>
            <a:off x="6495479" y="4332942"/>
            <a:ext cx="4137025" cy="93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67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35360" y="1397882"/>
            <a:ext cx="5255815" cy="4824413"/>
          </a:xfrm>
        </p:spPr>
        <p:txBody>
          <a:bodyPr/>
          <a:lstStyle/>
          <a:p>
            <a:r>
              <a:rPr lang="en-US" altLang="cs-CZ" sz="1800" dirty="0"/>
              <a:t>Very Powerful attack on secret values (keys) </a:t>
            </a:r>
          </a:p>
          <a:p>
            <a:pPr lvl="1"/>
            <a:r>
              <a:rPr lang="en-US" altLang="cs-CZ" sz="1600" dirty="0"/>
              <a:t>E.g., KEY </a:t>
            </a:r>
            <a:r>
              <a:rPr lang="en-US" altLang="cs-CZ" sz="1600" dirty="0">
                <a:sym typeface="Symbol" pitchFamily="18" charset="2"/>
              </a:rPr>
              <a:t> INPUT_DATA  </a:t>
            </a:r>
            <a:endParaRPr lang="en-US" altLang="cs-CZ" sz="1600" dirty="0"/>
          </a:p>
          <a:p>
            <a:pPr>
              <a:buFont typeface="+mj-lt"/>
              <a:buAutoNum type="arabicPeriod"/>
            </a:pPr>
            <a:r>
              <a:rPr lang="en-US" altLang="cs-CZ" sz="1800" dirty="0"/>
              <a:t>Obtain multiple power traces with (fixed) key usage and variable data </a:t>
            </a:r>
          </a:p>
          <a:p>
            <a:pPr lvl="1"/>
            <a:r>
              <a:rPr lang="en-US" altLang="cs-CZ" sz="1600" dirty="0"/>
              <a:t>10</a:t>
            </a:r>
            <a:r>
              <a:rPr lang="en-US" altLang="cs-CZ" sz="1600" baseline="30000" dirty="0"/>
              <a:t>3</a:t>
            </a:r>
            <a:r>
              <a:rPr lang="en-US" altLang="cs-CZ" sz="1600" dirty="0"/>
              <a:t>-10</a:t>
            </a:r>
            <a:r>
              <a:rPr lang="en-US" altLang="cs-CZ" sz="1600" baseline="30000" dirty="0"/>
              <a:t>5</a:t>
            </a:r>
            <a:r>
              <a:rPr lang="en-US" altLang="cs-CZ" sz="1600" dirty="0"/>
              <a:t> traces with known I/O data =&gt; S(n)</a:t>
            </a:r>
          </a:p>
          <a:p>
            <a:pPr lvl="1"/>
            <a:r>
              <a:rPr lang="en-US" altLang="cs-CZ" sz="1600" dirty="0"/>
              <a:t>KEY </a:t>
            </a:r>
            <a:r>
              <a:rPr lang="en-US" altLang="cs-CZ" sz="1600" dirty="0">
                <a:sym typeface="Symbol" pitchFamily="18" charset="2"/>
              </a:rPr>
              <a:t> KNOWN_DATA  </a:t>
            </a:r>
          </a:p>
          <a:p>
            <a:pPr>
              <a:buFont typeface="+mj-lt"/>
              <a:buAutoNum type="arabicPeriod"/>
            </a:pPr>
            <a:r>
              <a:rPr lang="en-US" altLang="cs-CZ" sz="1800" dirty="0"/>
              <a:t>Guess key byte-per-byte</a:t>
            </a:r>
          </a:p>
          <a:p>
            <a:pPr lvl="1"/>
            <a:r>
              <a:rPr lang="en-US" altLang="cs-CZ" sz="1600" dirty="0"/>
              <a:t>All possible values of single byte tried (256)</a:t>
            </a:r>
          </a:p>
          <a:p>
            <a:pPr lvl="1"/>
            <a:r>
              <a:rPr lang="en-US" altLang="cs-CZ" sz="1600" dirty="0"/>
              <a:t>D = </a:t>
            </a:r>
            <a:r>
              <a:rPr lang="en-US" altLang="cs-CZ" sz="1600" dirty="0" err="1"/>
              <a:t>HammWeight</a:t>
            </a:r>
            <a:r>
              <a:rPr lang="en-US" altLang="cs-CZ" sz="1600" dirty="0"/>
              <a:t>(KEY </a:t>
            </a:r>
            <a:r>
              <a:rPr lang="en-US" altLang="cs-CZ" sz="1600" dirty="0">
                <a:sym typeface="Symbol" pitchFamily="18" charset="2"/>
              </a:rPr>
              <a:t> KNOWN_DATA &gt; 4) </a:t>
            </a:r>
            <a:endParaRPr lang="en-US" altLang="cs-CZ" sz="1600" dirty="0"/>
          </a:p>
          <a:p>
            <a:pPr lvl="1"/>
            <a:r>
              <a:rPr lang="en-US" altLang="cs-CZ" sz="1600" dirty="0"/>
              <a:t>Correct guess reveals correlation with traces</a:t>
            </a:r>
          </a:p>
          <a:p>
            <a:pPr lvl="1"/>
            <a:r>
              <a:rPr lang="en-US" altLang="cs-CZ" sz="1600" dirty="0"/>
              <a:t>Incorrect guess not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cs-CZ" sz="1800" dirty="0"/>
              <a:t>Divide and test approach</a:t>
            </a:r>
          </a:p>
          <a:p>
            <a:pPr lvl="1"/>
            <a:r>
              <a:rPr lang="en-US" altLang="cs-CZ" sz="1600" dirty="0"/>
              <a:t>Traces divided into 2 groups</a:t>
            </a:r>
          </a:p>
          <a:p>
            <a:pPr lvl="1"/>
            <a:r>
              <a:rPr lang="en-US" altLang="cs-CZ" sz="1600" dirty="0"/>
              <a:t>Groups are averaged A</a:t>
            </a:r>
            <a:r>
              <a:rPr lang="en-US" altLang="cs-CZ" sz="1600" baseline="-25000" dirty="0"/>
              <a:t>0</a:t>
            </a:r>
            <a:r>
              <a:rPr lang="en-US" altLang="cs-CZ" sz="1600" dirty="0"/>
              <a:t>,A</a:t>
            </a:r>
            <a:r>
              <a:rPr lang="en-US" altLang="cs-CZ" sz="1600" baseline="-25000" dirty="0"/>
              <a:t>1 </a:t>
            </a:r>
            <a:r>
              <a:rPr lang="en-US" altLang="cs-CZ" sz="1600" dirty="0"/>
              <a:t>(noise reduced)</a:t>
            </a:r>
          </a:p>
          <a:p>
            <a:pPr lvl="1"/>
            <a:r>
              <a:rPr lang="en-US" altLang="cs-CZ" sz="1600" dirty="0"/>
              <a:t>Subtract group’s averaged signals T(n)</a:t>
            </a:r>
          </a:p>
          <a:p>
            <a:pPr lvl="1"/>
            <a:r>
              <a:rPr lang="en-US" altLang="cs-CZ" sz="1600" dirty="0"/>
              <a:t>Significant peaks if guess was correct </a:t>
            </a:r>
          </a:p>
          <a:p>
            <a:r>
              <a:rPr lang="en-US" altLang="cs-CZ" sz="1800" dirty="0"/>
              <a:t>No need for knowledge of exact implementation</a:t>
            </a:r>
          </a:p>
          <a:p>
            <a:pPr lvl="1"/>
            <a:r>
              <a:rPr lang="en-US" altLang="cs-CZ" sz="1600" dirty="0"/>
              <a:t>big advantage</a:t>
            </a:r>
          </a:p>
        </p:txBody>
      </p:sp>
    </p:spTree>
    <p:extLst>
      <p:ext uri="{BB962C8B-B14F-4D97-AF65-F5344CB8AC3E}">
        <p14:creationId xmlns:p14="http://schemas.microsoft.com/office/powerpoint/2010/main" val="396965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8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Tool: DPA simulator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Generate simulated DPA traces</a:t>
            </a:r>
          </a:p>
          <a:p>
            <a:r>
              <a:rPr lang="en-US" dirty="0"/>
              <a:t>Perform DPA</a:t>
            </a:r>
          </a:p>
          <a:p>
            <a:r>
              <a:rPr lang="en-US" dirty="0"/>
              <a:t>Can be used to inspect influence of noise, number of traces…</a:t>
            </a:r>
          </a:p>
          <a:p>
            <a:pPr marL="342900" lvl="1" indent="-342900">
              <a:buClr>
                <a:srgbClr val="1E4485"/>
              </a:buClr>
              <a:buFont typeface="Arial" pitchFamily="34" charset="0"/>
              <a:buChar char="•"/>
            </a:pPr>
            <a:r>
              <a:rPr lang="en-US" sz="2400" dirty="0">
                <a:hlinkClick r:id="rId2"/>
              </a:rPr>
              <a:t>https://github.com/crocs-muni/PowerTraceSimulator</a:t>
            </a:r>
            <a:endParaRPr lang="en-US" sz="2400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5.3.2019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143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“Trusted” system (plain language)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871664"/>
            <a:ext cx="11521016" cy="4149725"/>
          </a:xfrm>
        </p:spPr>
        <p:txBody>
          <a:bodyPr/>
          <a:lstStyle/>
          <a:p>
            <a:r>
              <a:rPr lang="en-US" dirty="0"/>
              <a:t>Many different notions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System trusted by someone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System that you can’t verify and therefore must trust not to betray you</a:t>
            </a:r>
          </a:p>
          <a:p>
            <a:pPr lvl="1"/>
            <a:r>
              <a:rPr lang="en-US" dirty="0"/>
              <a:t>If a trusted component fails, security can be violated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System build according to rigorous criteria so you are willing to trust 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…</a:t>
            </a:r>
          </a:p>
          <a:p>
            <a:r>
              <a:rPr lang="en-US" dirty="0"/>
              <a:t>Why Trust is Bad for Security, D. </a:t>
            </a:r>
            <a:r>
              <a:rPr lang="en-US" dirty="0" err="1"/>
              <a:t>Gollman</a:t>
            </a:r>
            <a:r>
              <a:rPr lang="en-US" dirty="0"/>
              <a:t>, 2006</a:t>
            </a:r>
          </a:p>
          <a:p>
            <a:pPr lvl="1"/>
            <a:r>
              <a:rPr lang="en-US" sz="2000" dirty="0">
                <a:hlinkClick r:id="rId2"/>
              </a:rPr>
              <a:t>http://www.sciencedirect.com/science/journal/15710661/157/3</a:t>
            </a:r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5.3.2019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425" y="5481119"/>
            <a:ext cx="977206" cy="977206"/>
          </a:xfrm>
          <a:prstGeom prst="rect">
            <a:avLst/>
          </a:prstGeom>
        </p:spPr>
      </p:pic>
      <p:sp>
        <p:nvSpPr>
          <p:cNvPr id="7" name="Ohnutý roh 6"/>
          <p:cNvSpPr/>
          <p:nvPr/>
        </p:nvSpPr>
        <p:spPr>
          <a:xfrm>
            <a:off x="8256240" y="5471061"/>
            <a:ext cx="3672408" cy="956438"/>
          </a:xfrm>
          <a:prstGeom prst="foldedCorner">
            <a:avLst/>
          </a:prstGeom>
          <a:solidFill>
            <a:schemeClr val="accent6">
              <a:alpha val="6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We need more precise specification of Trust</a:t>
            </a:r>
          </a:p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213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attacks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Non-invasive side-channel attacks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5.3.2019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69650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Timing attack: principle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5.3.2019</a:t>
            </a:r>
            <a:endParaRPr lang="cs-CZ" dirty="0"/>
          </a:p>
        </p:txBody>
      </p:sp>
      <p:pic>
        <p:nvPicPr>
          <p:cNvPr id="6" name="Picture 7" descr="D:\Documents\Obrázky\SmartCard\sim-card-md_gre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736" y="2546835"/>
            <a:ext cx="1074216" cy="1399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Documents\Obrázky\is2\Key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5249321" y="2573042"/>
            <a:ext cx="832840" cy="83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47" y="4481541"/>
            <a:ext cx="1106024" cy="11060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447" y="4633941"/>
            <a:ext cx="1106024" cy="11060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087" y="4767905"/>
            <a:ext cx="1106024" cy="110602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216" y="3717032"/>
            <a:ext cx="1982537" cy="1387776"/>
          </a:xfrm>
          <a:prstGeom prst="rect">
            <a:avLst/>
          </a:prstGeom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3" y="1934969"/>
            <a:ext cx="666757" cy="666757"/>
          </a:xfrm>
          <a:prstGeom prst="rect">
            <a:avLst/>
          </a:prstGeom>
        </p:spPr>
      </p:pic>
      <p:pic>
        <p:nvPicPr>
          <p:cNvPr id="13" name="Picture 5" descr="D:\Documents\Obrázky\is2\Key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7390716" y="1934249"/>
            <a:ext cx="832840" cy="83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7333452" y="2018801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+</a:t>
            </a:r>
          </a:p>
        </p:txBody>
      </p:sp>
      <p:cxnSp>
        <p:nvCxnSpPr>
          <p:cNvPr id="16" name="Přímá spojnice se šipkou 15"/>
          <p:cNvCxnSpPr/>
          <p:nvPr/>
        </p:nvCxnSpPr>
        <p:spPr>
          <a:xfrm flipV="1">
            <a:off x="4671713" y="3501009"/>
            <a:ext cx="1131636" cy="1266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5" descr="devi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535" y="4195764"/>
            <a:ext cx="136683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8134196" y="2058282"/>
            <a:ext cx="1866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ym typeface="Symbol" panose="05050102010706020507" pitchFamily="18" charset="2"/>
              </a:rPr>
              <a:t> 57ms</a:t>
            </a:r>
            <a:r>
              <a:rPr lang="en-GB" sz="3200" b="1" dirty="0"/>
              <a:t> </a:t>
            </a:r>
          </a:p>
        </p:txBody>
      </p:sp>
      <p:pic>
        <p:nvPicPr>
          <p:cNvPr id="21" name="Picture 9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3" y="2741072"/>
            <a:ext cx="689871" cy="689871"/>
          </a:xfrm>
          <a:prstGeom prst="rect">
            <a:avLst/>
          </a:prstGeom>
        </p:spPr>
      </p:pic>
      <p:pic>
        <p:nvPicPr>
          <p:cNvPr id="22" name="Picture 5" descr="D:\Documents\Obrázky\is2\Key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7374736" y="2726337"/>
            <a:ext cx="832840" cy="83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/>
          <p:cNvSpPr txBox="1"/>
          <p:nvPr/>
        </p:nvSpPr>
        <p:spPr>
          <a:xfrm>
            <a:off x="7317472" y="2810889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+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8118216" y="2850370"/>
            <a:ext cx="1866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ym typeface="Symbol" panose="05050102010706020507" pitchFamily="18" charset="2"/>
              </a:rPr>
              <a:t> 49ms</a:t>
            </a:r>
            <a:r>
              <a:rPr lang="en-GB" sz="3200" b="1" dirty="0"/>
              <a:t> </a:t>
            </a:r>
          </a:p>
        </p:txBody>
      </p:sp>
      <p:pic>
        <p:nvPicPr>
          <p:cNvPr id="25" name="Picture 5" descr="D:\Documents\Obrázky\is2\Key-icon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8818798" y="5266242"/>
            <a:ext cx="832840" cy="83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51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3" grpId="0"/>
      <p:bldP spid="2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Zástupný symbol pro obsah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38" r="31330" b="13069"/>
          <a:stretch/>
        </p:blipFill>
        <p:spPr bwMode="auto">
          <a:xfrm>
            <a:off x="2279577" y="5202362"/>
            <a:ext cx="6894761" cy="175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519" y="5229201"/>
            <a:ext cx="1700396" cy="114630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992" y="548680"/>
            <a:ext cx="1982537" cy="138777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attacks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Execution of crypto algorithm takes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different time</a:t>
            </a:r>
            <a:r>
              <a:rPr lang="en-GB" sz="2400" dirty="0"/>
              <a:t> to process input data with some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dependence on secret value (secret/private key, secret operations…)</a:t>
            </a:r>
          </a:p>
          <a:p>
            <a:pPr marL="704850" lvl="1" indent="-342900">
              <a:buFont typeface="+mj-lt"/>
              <a:buAutoNum type="arabicPeriod"/>
            </a:pPr>
            <a:r>
              <a:rPr lang="en-GB" sz="1800" dirty="0"/>
              <a:t>Due to performance optimizations (developer, compiler)</a:t>
            </a:r>
          </a:p>
          <a:p>
            <a:pPr marL="704850" lvl="1" indent="-342900">
              <a:buFont typeface="+mj-lt"/>
              <a:buAutoNum type="arabicPeriod"/>
            </a:pPr>
            <a:r>
              <a:rPr lang="en-GB" sz="1800" dirty="0"/>
              <a:t>Due to conditional statements (branching)</a:t>
            </a:r>
          </a:p>
          <a:p>
            <a:pPr marL="704850" lvl="1" indent="-342900">
              <a:buFont typeface="+mj-lt"/>
              <a:buAutoNum type="arabicPeriod"/>
            </a:pPr>
            <a:r>
              <a:rPr lang="en-GB" sz="1800" dirty="0"/>
              <a:t>Due to cache misses</a:t>
            </a:r>
          </a:p>
          <a:p>
            <a:pPr marL="704850" lvl="1" indent="-342900">
              <a:buFont typeface="+mj-lt"/>
              <a:buAutoNum type="arabicPeriod"/>
            </a:pPr>
            <a:r>
              <a:rPr lang="en-GB" sz="1800" dirty="0"/>
              <a:t>Due to operations taking different number of CPU cycles </a:t>
            </a:r>
            <a:endParaRPr lang="en-US" sz="1800" dirty="0"/>
          </a:p>
          <a:p>
            <a:r>
              <a:rPr lang="en-US" sz="2400" dirty="0"/>
              <a:t>Measurement techniques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Start/stop time (aggregated time, local/remote measurement)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Power/EM trace (very precise if operation can be located)</a:t>
            </a:r>
          </a:p>
          <a:p>
            <a:pPr marL="819150" lvl="1" indent="-45720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5.3.2019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932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modular exponentiation (</a:t>
            </a:r>
            <a:r>
              <a:rPr lang="en-US" dirty="0" err="1"/>
              <a:t>modexp</a:t>
            </a:r>
            <a:r>
              <a:rPr lang="en-US" dirty="0"/>
              <a:t>) (RSA/DH…)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 = C</a:t>
            </a:r>
            <a:r>
              <a:rPr lang="en-GB" baseline="30000" dirty="0"/>
              <a:t>d</a:t>
            </a:r>
            <a:r>
              <a:rPr lang="en-GB" dirty="0"/>
              <a:t> mod N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M = C * C * C * … * C mod N</a:t>
            </a:r>
          </a:p>
          <a:p>
            <a:endParaRPr lang="en-GB" dirty="0"/>
          </a:p>
          <a:p>
            <a:r>
              <a:rPr lang="en-GB" dirty="0"/>
              <a:t>Easy, but extremely slow for large d (e.g., &gt;1000s bits for RSA)</a:t>
            </a:r>
          </a:p>
          <a:p>
            <a:pPr lvl="1"/>
            <a:r>
              <a:rPr lang="en-GB" dirty="0"/>
              <a:t>Faster algorithms exist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53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5.3.2019</a:t>
            </a:r>
            <a:endParaRPr lang="cs-CZ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1667508" y="2786860"/>
            <a:ext cx="2664296" cy="642140"/>
            <a:chOff x="827584" y="2276872"/>
            <a:chExt cx="2664296" cy="642140"/>
          </a:xfrm>
        </p:grpSpPr>
        <p:sp>
          <p:nvSpPr>
            <p:cNvPr id="11" name="Levá složená závorka 10"/>
            <p:cNvSpPr/>
            <p:nvPr/>
          </p:nvSpPr>
          <p:spPr>
            <a:xfrm rot="5400000">
              <a:off x="1982678" y="1409810"/>
              <a:ext cx="354108" cy="2664296"/>
            </a:xfrm>
            <a:prstGeom prst="lef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1763688" y="2276872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d-times</a:t>
              </a:r>
            </a:p>
          </p:txBody>
        </p:sp>
      </p:grpSp>
      <p:sp>
        <p:nvSpPr>
          <p:cNvPr id="9" name="TextovéPole 8"/>
          <p:cNvSpPr txBox="1"/>
          <p:nvPr/>
        </p:nvSpPr>
        <p:spPr>
          <a:xfrm>
            <a:off x="6528049" y="1898830"/>
            <a:ext cx="42242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Is there any dependency </a:t>
            </a:r>
          </a:p>
          <a:p>
            <a:r>
              <a:rPr lang="en-US" sz="2800" dirty="0"/>
              <a:t>of time on secret value?</a:t>
            </a:r>
          </a:p>
        </p:txBody>
      </p:sp>
      <p:pic>
        <p:nvPicPr>
          <p:cNvPr id="10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1" y="2033538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48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414" y="3749369"/>
            <a:ext cx="4937673" cy="15518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Faster </a:t>
            </a:r>
            <a:r>
              <a:rPr lang="en-US" dirty="0" err="1"/>
              <a:t>modexp</a:t>
            </a:r>
            <a:r>
              <a:rPr lang="en-US" dirty="0"/>
              <a:t>: Square and multiply algorithm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to measure?</a:t>
            </a:r>
          </a:p>
          <a:p>
            <a:pPr lvl="1"/>
            <a:r>
              <a:rPr lang="en-US" dirty="0"/>
              <a:t>Exact detection from simple power trace</a:t>
            </a:r>
          </a:p>
          <a:p>
            <a:pPr lvl="1"/>
            <a:r>
              <a:rPr lang="en-US" dirty="0"/>
              <a:t>Extraction from overall time of multiple measurements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5.3.2019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54</a:t>
            </a:fld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858304" y="4993432"/>
            <a:ext cx="4801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</a:rPr>
              <a:t>Gilbert Goodwill, http://www.embedded.com/print/4408435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495601" y="1712200"/>
            <a:ext cx="658225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7F00"/>
                </a:solidFill>
                <a:latin typeface="Comic Sans MS" panose="030F0702030302020204" pitchFamily="66" charset="0"/>
              </a:rPr>
              <a:t>// M = </a:t>
            </a:r>
            <a:r>
              <a:rPr lang="en-GB" sz="1600" dirty="0" err="1">
                <a:solidFill>
                  <a:srgbClr val="007F00"/>
                </a:solidFill>
                <a:latin typeface="Comic Sans MS" panose="030F0702030302020204" pitchFamily="66" charset="0"/>
              </a:rPr>
              <a:t>C^d</a:t>
            </a:r>
            <a:r>
              <a:rPr lang="en-GB" sz="1600" dirty="0">
                <a:solidFill>
                  <a:srgbClr val="007F00"/>
                </a:solidFill>
                <a:latin typeface="Comic Sans MS" panose="030F0702030302020204" pitchFamily="66" charset="0"/>
              </a:rPr>
              <a:t> mod N</a:t>
            </a:r>
          </a:p>
          <a:p>
            <a:r>
              <a:rPr lang="en-GB" sz="1600" dirty="0">
                <a:solidFill>
                  <a:srgbClr val="007F00"/>
                </a:solidFill>
                <a:latin typeface="Comic Sans MS" panose="030F0702030302020204" pitchFamily="66" charset="0"/>
              </a:rPr>
              <a:t>// Square and multiply algorithm</a:t>
            </a:r>
          </a:p>
          <a:p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C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 </a:t>
            </a:r>
            <a:r>
              <a:rPr lang="en-GB" sz="1600" dirty="0">
                <a:solidFill>
                  <a:srgbClr val="007F00"/>
                </a:solidFill>
                <a:latin typeface="Comic Sans MS" panose="030F0702030302020204" pitchFamily="66" charset="0"/>
              </a:rPr>
              <a:t>// start with </a:t>
            </a:r>
            <a:r>
              <a:rPr lang="en-GB" sz="1600" dirty="0" err="1">
                <a:solidFill>
                  <a:srgbClr val="007F00"/>
                </a:solidFill>
                <a:latin typeface="Comic Sans MS" panose="030F0702030302020204" pitchFamily="66" charset="0"/>
              </a:rPr>
              <a:t>ciphertext</a:t>
            </a:r>
            <a:endParaRPr lang="en-GB" sz="1600" dirty="0">
              <a:solidFill>
                <a:srgbClr val="007F00"/>
              </a:solidFill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for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j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Verdana" panose="020B0604030504040204" pitchFamily="34" charset="0"/>
              </a:rPr>
              <a:t>1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to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n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</a:t>
            </a:r>
            <a:r>
              <a:rPr lang="en-GB" sz="1600" dirty="0">
                <a:solidFill>
                  <a:srgbClr val="007F00"/>
                </a:solidFill>
                <a:latin typeface="Comic Sans MS" panose="030F0702030302020204" pitchFamily="66" charset="0"/>
              </a:rPr>
              <a:t>// process all bits of private exponent</a:t>
            </a: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*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 mod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N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</a:t>
            </a:r>
            <a:r>
              <a:rPr lang="en-GB" sz="1600" dirty="0">
                <a:solidFill>
                  <a:srgbClr val="007F00"/>
                </a:solidFill>
                <a:latin typeface="Comic Sans MS" panose="030F0702030302020204" pitchFamily="66" charset="0"/>
              </a:rPr>
              <a:t>// shift to next bit by x * x (always)</a:t>
            </a: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if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d_j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==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Verdana" panose="020B0604030504040204" pitchFamily="34" charset="0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</a:t>
            </a:r>
            <a:r>
              <a:rPr lang="en-GB" sz="1600" dirty="0">
                <a:solidFill>
                  <a:srgbClr val="007F00"/>
                </a:solidFill>
                <a:latin typeface="Comic Sans MS" panose="030F0702030302020204" pitchFamily="66" charset="0"/>
              </a:rPr>
              <a:t>// j-</a:t>
            </a:r>
            <a:r>
              <a:rPr lang="en-GB" sz="1600" dirty="0" err="1">
                <a:solidFill>
                  <a:srgbClr val="007F00"/>
                </a:solidFill>
                <a:latin typeface="Comic Sans MS" panose="030F0702030302020204" pitchFamily="66" charset="0"/>
              </a:rPr>
              <a:t>th</a:t>
            </a:r>
            <a:r>
              <a:rPr lang="en-GB" sz="1600" dirty="0">
                <a:solidFill>
                  <a:srgbClr val="007F00"/>
                </a:solidFill>
                <a:latin typeface="Comic Sans MS" panose="030F0702030302020204" pitchFamily="66" charset="0"/>
              </a:rPr>
              <a:t> bit of private exponent d</a:t>
            </a: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*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C mod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N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sz="1600" dirty="0">
                <a:solidFill>
                  <a:srgbClr val="007F00"/>
                </a:solidFill>
                <a:latin typeface="Comic Sans MS" panose="030F0702030302020204" pitchFamily="66" charset="0"/>
              </a:rPr>
              <a:t>// if 1 then multiple by </a:t>
            </a:r>
            <a:r>
              <a:rPr lang="en-GB" sz="1600" dirty="0" err="1">
                <a:solidFill>
                  <a:srgbClr val="007F00"/>
                </a:solidFill>
                <a:latin typeface="Comic Sans MS" panose="030F0702030302020204" pitchFamily="66" charset="0"/>
              </a:rPr>
              <a:t>Ciphertext</a:t>
            </a:r>
            <a:endParaRPr lang="en-GB" sz="1600" dirty="0">
              <a:solidFill>
                <a:srgbClr val="007F00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return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</a:t>
            </a:r>
            <a:r>
              <a:rPr lang="en-GB" sz="1600" dirty="0">
                <a:solidFill>
                  <a:srgbClr val="007F00"/>
                </a:solidFill>
                <a:latin typeface="Comic Sans MS" panose="030F0702030302020204" pitchFamily="66" charset="0"/>
              </a:rPr>
              <a:t>// plaintext M</a:t>
            </a:r>
          </a:p>
          <a:p>
            <a:endParaRPr lang="en-GB" sz="1600" dirty="0">
              <a:solidFill>
                <a:srgbClr val="007F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AutoShape 6"/>
          <p:cNvSpPr>
            <a:spLocks/>
          </p:cNvSpPr>
          <p:nvPr/>
        </p:nvSpPr>
        <p:spPr bwMode="auto">
          <a:xfrm rot="16200000">
            <a:off x="1176028" y="2997932"/>
            <a:ext cx="1752600" cy="742528"/>
          </a:xfrm>
          <a:prstGeom prst="borderCallout2">
            <a:avLst>
              <a:gd name="adj1" fmla="val 109586"/>
              <a:gd name="adj2" fmla="val 45322"/>
              <a:gd name="adj3" fmla="val 151805"/>
              <a:gd name="adj4" fmla="val 45651"/>
              <a:gd name="adj5" fmla="val 186998"/>
              <a:gd name="adj6" fmla="val 45585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/>
              <a:t>Executed only when </a:t>
            </a:r>
            <a:r>
              <a:rPr lang="en-GB" altLang="en-US" sz="1800" dirty="0" err="1"/>
              <a:t>d_j</a:t>
            </a:r>
            <a:r>
              <a:rPr lang="en-GB" altLang="en-US" sz="1800" dirty="0"/>
              <a:t> == 1 </a:t>
            </a:r>
            <a:endParaRPr lang="en-US" altLang="en-US" sz="1800" dirty="0"/>
          </a:p>
        </p:txBody>
      </p:sp>
      <p:sp>
        <p:nvSpPr>
          <p:cNvPr id="10" name="AutoShape 6"/>
          <p:cNvSpPr>
            <a:spLocks/>
          </p:cNvSpPr>
          <p:nvPr/>
        </p:nvSpPr>
        <p:spPr bwMode="auto">
          <a:xfrm>
            <a:off x="5882635" y="1542530"/>
            <a:ext cx="2013565" cy="446310"/>
          </a:xfrm>
          <a:prstGeom prst="borderCallout2">
            <a:avLst>
              <a:gd name="adj1" fmla="val 60902"/>
              <a:gd name="adj2" fmla="val -3687"/>
              <a:gd name="adj3" fmla="val 62550"/>
              <a:gd name="adj4" fmla="val -20893"/>
              <a:gd name="adj5" fmla="val 290512"/>
              <a:gd name="adj6" fmla="val -106698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/>
              <a:t>Executed always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11204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2FE8A6-4020-4EAD-BBB7-39B9A7680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Faster and more secure </a:t>
            </a:r>
            <a:r>
              <a:rPr lang="en-US" dirty="0" err="1"/>
              <a:t>modexp</a:t>
            </a:r>
            <a:r>
              <a:rPr lang="en-US" dirty="0"/>
              <a:t>: Montgomery ladder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0EE8EC-A0C6-41A6-AE89-BFCB30440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871664"/>
            <a:ext cx="11401680" cy="4149725"/>
          </a:xfrm>
        </p:spPr>
        <p:txBody>
          <a:bodyPr/>
          <a:lstStyle/>
          <a:p>
            <a:r>
              <a:rPr lang="en-US" dirty="0"/>
              <a:t>Computes </a:t>
            </a:r>
            <a:r>
              <a:rPr lang="en-US" dirty="0" err="1"/>
              <a:t>x</a:t>
            </a:r>
            <a:r>
              <a:rPr lang="en-US" baseline="30000" dirty="0" err="1"/>
              <a:t>d</a:t>
            </a:r>
            <a:r>
              <a:rPr lang="en-US" baseline="30000" dirty="0"/>
              <a:t> </a:t>
            </a:r>
            <a:r>
              <a:rPr lang="en-US" dirty="0"/>
              <a:t>mod N</a:t>
            </a:r>
          </a:p>
          <a:p>
            <a:r>
              <a:rPr lang="en-US" dirty="0"/>
              <a:t>Create binary expansion of d as d = (d</a:t>
            </a:r>
            <a:r>
              <a:rPr lang="en-US" baseline="-25000" dirty="0"/>
              <a:t>k-1</a:t>
            </a:r>
            <a:r>
              <a:rPr lang="en-US" dirty="0"/>
              <a:t>...d</a:t>
            </a:r>
            <a:r>
              <a:rPr lang="en-US" baseline="-25000" dirty="0"/>
              <a:t>0</a:t>
            </a:r>
            <a:r>
              <a:rPr lang="en-US" dirty="0"/>
              <a:t>) with d</a:t>
            </a:r>
            <a:r>
              <a:rPr lang="en-US" baseline="-25000" dirty="0"/>
              <a:t>k-1</a:t>
            </a:r>
            <a:r>
              <a:rPr lang="en-US" dirty="0"/>
              <a:t>=1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 aware: timing leakage still possible via cache side channel, non-constant time CPU instructions, variable k-1…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7D242CE-EC14-4A49-9495-7C3A3D1F28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4C1F22-0847-4BAC-8498-5528309F07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| PV204 Trusted element 5.3.2019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C0385B8-FA38-4B0A-98DF-56B5FDBAC580}"/>
              </a:ext>
            </a:extLst>
          </p:cNvPr>
          <p:cNvSpPr txBox="1"/>
          <p:nvPr/>
        </p:nvSpPr>
        <p:spPr>
          <a:xfrm>
            <a:off x="992658" y="2852936"/>
            <a:ext cx="251863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baseline="-25000" dirty="0">
                <a:solidFill>
                  <a:srgbClr val="000000"/>
                </a:solidFill>
                <a:latin typeface="Verdana" panose="020B0604030504040204" pitchFamily="34" charset="0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baseline="-25000" dirty="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baseline="30000" dirty="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endParaRPr lang="en-GB" baseline="300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pl-PL" b="1" dirty="0">
                <a:solidFill>
                  <a:srgbClr val="00007F"/>
                </a:solidFill>
                <a:latin typeface="Verdana" panose="020B0604030504040204" pitchFamily="34" charset="0"/>
              </a:rPr>
              <a:t>for</a:t>
            </a:r>
            <a:r>
              <a:rPr lang="pl-PL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j</a:t>
            </a:r>
            <a:r>
              <a:rPr lang="pl-PL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pl-PL" dirty="0">
                <a:solidFill>
                  <a:srgbClr val="000000"/>
                </a:solidFill>
                <a:latin typeface="Verdana" panose="020B0604030504040204" pitchFamily="34" charset="0"/>
              </a:rPr>
              <a:t>k</a:t>
            </a:r>
            <a:r>
              <a:rPr lang="pl-PL" b="1" dirty="0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pl-PL" dirty="0">
                <a:solidFill>
                  <a:srgbClr val="007F7F"/>
                </a:solidFill>
                <a:latin typeface="Verdana" panose="020B0604030504040204" pitchFamily="34" charset="0"/>
              </a:rPr>
              <a:t>2</a:t>
            </a:r>
            <a:r>
              <a:rPr lang="pl-PL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pl-PL" dirty="0">
                <a:solidFill>
                  <a:srgbClr val="000000"/>
                </a:solidFill>
                <a:latin typeface="Verdana" panose="020B0604030504040204" pitchFamily="34" charset="0"/>
              </a:rPr>
              <a:t>to</a:t>
            </a:r>
            <a:r>
              <a:rPr lang="pl-PL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pl-PL" dirty="0">
                <a:solidFill>
                  <a:srgbClr val="007F7F"/>
                </a:solidFill>
                <a:latin typeface="Verdana" panose="020B0604030504040204" pitchFamily="34" charset="0"/>
              </a:rPr>
              <a:t>0</a:t>
            </a:r>
            <a:r>
              <a:rPr lang="pl-PL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{</a:t>
            </a:r>
            <a:endParaRPr lang="pl-PL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if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d</a:t>
            </a:r>
            <a:r>
              <a:rPr lang="en-GB" baseline="-25000" dirty="0" err="1">
                <a:solidFill>
                  <a:srgbClr val="000000"/>
                </a:solidFill>
                <a:latin typeface="Verdana" panose="020B0604030504040204" pitchFamily="34" charset="0"/>
              </a:rPr>
              <a:t>j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007F7F"/>
                </a:solidFill>
                <a:latin typeface="Verdana" panose="020B0604030504040204" pitchFamily="34" charset="0"/>
              </a:rPr>
              <a:t>0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endParaRPr lang="pl-PL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baseline="-25000" dirty="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baseline="-25000" dirty="0">
                <a:solidFill>
                  <a:srgbClr val="000000"/>
                </a:solidFill>
                <a:latin typeface="Verdana" panose="020B0604030504040204" pitchFamily="34" charset="0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*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baseline="-25000" dirty="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baseline="-25000" dirty="0">
                <a:solidFill>
                  <a:srgbClr val="000000"/>
                </a:solidFill>
                <a:latin typeface="Verdana" panose="020B0604030504040204" pitchFamily="34" charset="0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baseline="-25000" dirty="0">
                <a:solidFill>
                  <a:srgbClr val="000000"/>
                </a:solidFill>
                <a:latin typeface="Verdana" panose="020B0604030504040204" pitchFamily="34" charset="0"/>
              </a:rPr>
              <a:t>1</a:t>
            </a:r>
            <a:r>
              <a:rPr lang="en-GB" baseline="30000" dirty="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endParaRPr lang="en-GB" baseline="300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  else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baseline="-25000" dirty="0">
                <a:solidFill>
                  <a:srgbClr val="000000"/>
                </a:solidFill>
                <a:latin typeface="Verdana" panose="020B0604030504040204" pitchFamily="34" charset="0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baseline="-25000" dirty="0">
                <a:solidFill>
                  <a:srgbClr val="000000"/>
                </a:solidFill>
                <a:latin typeface="Verdana" panose="020B0604030504040204" pitchFamily="34" charset="0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*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baseline="-25000" dirty="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baseline="-25000" dirty="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baseline="-25000" dirty="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en-GB" baseline="30000" dirty="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endParaRPr lang="en-GB" baseline="300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  x</a:t>
            </a:r>
            <a:r>
              <a:rPr lang="en-GB" baseline="-25000" dirty="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baseline="-25000" dirty="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 mod N </a:t>
            </a:r>
          </a:p>
          <a:p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  x</a:t>
            </a:r>
            <a:r>
              <a:rPr lang="en-GB" baseline="-25000" dirty="0">
                <a:solidFill>
                  <a:srgbClr val="000000"/>
                </a:solidFill>
                <a:latin typeface="Verdana" panose="020B0604030504040204" pitchFamily="34" charset="0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baseline="-25000" dirty="0">
                <a:solidFill>
                  <a:srgbClr val="000000"/>
                </a:solidFill>
                <a:latin typeface="Verdana" panose="020B0604030504040204" pitchFamily="34" charset="0"/>
              </a:rPr>
              <a:t>1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 mod N</a:t>
            </a:r>
          </a:p>
          <a:p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}</a:t>
            </a:r>
          </a:p>
          <a:p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return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baseline="-25000" dirty="0">
                <a:solidFill>
                  <a:srgbClr val="000000"/>
                </a:solidFill>
                <a:latin typeface="Verdana" panose="020B0604030504040204" pitchFamily="34" charset="0"/>
              </a:rPr>
              <a:t>1</a:t>
            </a:r>
            <a:endParaRPr lang="en-GB" baseline="-25000" dirty="0"/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3122DBE2-3B56-44AD-A9A0-157C277DBCEC}"/>
              </a:ext>
            </a:extLst>
          </p:cNvPr>
          <p:cNvSpPr/>
          <p:nvPr/>
        </p:nvSpPr>
        <p:spPr>
          <a:xfrm>
            <a:off x="3719736" y="3645024"/>
            <a:ext cx="6912768" cy="101524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/>
              <a:t>Both branches with </a:t>
            </a:r>
            <a:r>
              <a:rPr lang="en-US" altLang="en-US" dirty="0"/>
              <a:t>the </a:t>
            </a:r>
            <a:r>
              <a:rPr lang="en-GB" altLang="en-US" dirty="0"/>
              <a:t>same number and type of operations </a:t>
            </a:r>
          </a:p>
          <a:p>
            <a:pPr algn="ctr"/>
            <a:r>
              <a:rPr lang="en-GB" altLang="en-US" dirty="0"/>
              <a:t>(not unlike square and multiply on previous slide)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657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CB8B24-6B5A-4728-BACE-B2050E730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Botan</a:t>
            </a:r>
            <a:r>
              <a:rPr lang="en-US" dirty="0"/>
              <a:t> library, </a:t>
            </a:r>
            <a:r>
              <a:rPr lang="cs-CZ" dirty="0"/>
              <a:t>ECC, </a:t>
            </a:r>
            <a:r>
              <a:rPr lang="en-US" dirty="0"/>
              <a:t>CVE-2018-20187 </a:t>
            </a:r>
            <a:br>
              <a:rPr lang="en-US" dirty="0"/>
            </a:br>
            <a:r>
              <a:rPr lang="en-US" dirty="0"/>
              <a:t>(Jan </a:t>
            </a:r>
            <a:r>
              <a:rPr lang="cs-CZ" dirty="0"/>
              <a:t>Jančár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8DA4193-C06E-4759-B9FD-E9D5EE76C2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56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A6EFFE-CC2E-4718-A576-91183428EB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5.3.2019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84D2AD2-22D0-47A4-8878-6569E75B60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307253"/>
            <a:ext cx="8188560" cy="414972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A76CA82-DCEF-4B14-91CE-E704361FE2D1}"/>
              </a:ext>
            </a:extLst>
          </p:cNvPr>
          <p:cNvSpPr txBox="1"/>
          <p:nvPr/>
        </p:nvSpPr>
        <p:spPr>
          <a:xfrm>
            <a:off x="659512" y="1937921"/>
            <a:ext cx="680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Heatmap of private key MSBs to keygen time</a:t>
            </a:r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B193B174-DDFE-4ABB-8F1E-2B5D4A4F52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1750636"/>
            <a:ext cx="6443566" cy="2499191"/>
          </a:xfr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0EAE3B50-3746-4D8B-986C-EA3508E8E7CD}"/>
              </a:ext>
            </a:extLst>
          </p:cNvPr>
          <p:cNvSpPr txBox="1">
            <a:spLocks/>
          </p:cNvSpPr>
          <p:nvPr/>
        </p:nvSpPr>
        <p:spPr bwMode="auto">
          <a:xfrm>
            <a:off x="465584" y="1937921"/>
            <a:ext cx="109728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C8BECD35-01D7-4501-92D8-4AB02AAE41C5}"/>
              </a:ext>
            </a:extLst>
          </p:cNvPr>
          <p:cNvSpPr/>
          <p:nvPr/>
        </p:nvSpPr>
        <p:spPr>
          <a:xfrm>
            <a:off x="7896200" y="4486940"/>
            <a:ext cx="3672408" cy="160070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Montgomery ladder used, but leakage of exponent size via k</a:t>
            </a:r>
          </a:p>
          <a:p>
            <a:pPr algn="ctr"/>
            <a:endParaRPr lang="en-US" dirty="0"/>
          </a:p>
          <a:p>
            <a:pPr algn="ctr"/>
            <a:r>
              <a:rPr lang="pl-PL" b="1" dirty="0">
                <a:solidFill>
                  <a:srgbClr val="00007F"/>
                </a:solidFill>
                <a:latin typeface="Verdana" panose="020B0604030504040204" pitchFamily="34" charset="0"/>
              </a:rPr>
              <a:t>for</a:t>
            </a:r>
            <a:r>
              <a:rPr lang="pl-PL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j</a:t>
            </a:r>
            <a:r>
              <a:rPr lang="pl-PL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pl-PL" dirty="0">
                <a:solidFill>
                  <a:srgbClr val="000000"/>
                </a:solidFill>
                <a:latin typeface="Verdana" panose="020B0604030504040204" pitchFamily="34" charset="0"/>
              </a:rPr>
              <a:t>k</a:t>
            </a:r>
            <a:r>
              <a:rPr lang="pl-PL" b="1" dirty="0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pl-PL" dirty="0">
                <a:solidFill>
                  <a:srgbClr val="007F7F"/>
                </a:solidFill>
                <a:latin typeface="Verdana" panose="020B0604030504040204" pitchFamily="34" charset="0"/>
              </a:rPr>
              <a:t>2</a:t>
            </a:r>
            <a:r>
              <a:rPr lang="pl-PL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pl-PL" dirty="0">
                <a:solidFill>
                  <a:srgbClr val="000000"/>
                </a:solidFill>
                <a:latin typeface="Verdana" panose="020B0604030504040204" pitchFamily="34" charset="0"/>
              </a:rPr>
              <a:t>to</a:t>
            </a:r>
            <a:r>
              <a:rPr lang="pl-PL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pl-PL" dirty="0">
                <a:solidFill>
                  <a:srgbClr val="007F7F"/>
                </a:solidFill>
                <a:latin typeface="Verdana" panose="020B0604030504040204" pitchFamily="34" charset="0"/>
              </a:rPr>
              <a:t>0</a:t>
            </a:r>
            <a:r>
              <a:rPr lang="pl-PL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pl-PL" b="1" dirty="0">
                <a:solidFill>
                  <a:srgbClr val="00007F"/>
                </a:solidFill>
                <a:latin typeface="Verdana" panose="020B0604030504040204" pitchFamily="34" charset="0"/>
              </a:rPr>
              <a:t>do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56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Example: Remote extraction OpenSSL RSA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err="1"/>
              <a:t>Brumley</a:t>
            </a:r>
            <a:r>
              <a:rPr lang="en-US" sz="2000" dirty="0"/>
              <a:t>, </a:t>
            </a:r>
            <a:r>
              <a:rPr lang="cs-CZ" sz="2000" dirty="0" err="1"/>
              <a:t>Boneh</a:t>
            </a:r>
            <a:r>
              <a:rPr lang="en-US" sz="2000" dirty="0"/>
              <a:t>, Remote timing attacks are practical</a:t>
            </a:r>
            <a:endParaRPr lang="cs-CZ" sz="2000" dirty="0"/>
          </a:p>
          <a:p>
            <a:pPr lvl="1"/>
            <a:r>
              <a:rPr lang="cs-CZ" sz="1800" dirty="0">
                <a:hlinkClick r:id="rId2"/>
              </a:rPr>
              <a:t>https://crypto.stanford.edu/~dabo/papers/ssl-timing.pdf</a:t>
            </a:r>
            <a:endParaRPr lang="en-US" sz="1800" dirty="0"/>
          </a:p>
          <a:p>
            <a:r>
              <a:rPr lang="en-US" sz="2000" dirty="0"/>
              <a:t>Scenario: OpenSSL-based TLS with RSA on </a:t>
            </a:r>
            <a:r>
              <a:rPr lang="en-US" sz="2000" dirty="0">
                <a:solidFill>
                  <a:srgbClr val="0070C0"/>
                </a:solidFill>
              </a:rPr>
              <a:t>remote </a:t>
            </a:r>
            <a:r>
              <a:rPr lang="en-US" sz="2000" dirty="0"/>
              <a:t>server</a:t>
            </a:r>
          </a:p>
          <a:p>
            <a:pPr lvl="1"/>
            <a:r>
              <a:rPr lang="en-US" sz="1800" dirty="0"/>
              <a:t>Local network, but multiple routers</a:t>
            </a:r>
          </a:p>
          <a:p>
            <a:pPr lvl="1"/>
            <a:r>
              <a:rPr lang="en-US" sz="1800" dirty="0"/>
              <a:t>Attacker submits multiple </a:t>
            </a:r>
            <a:r>
              <a:rPr lang="en-US" sz="1800" dirty="0" err="1"/>
              <a:t>ciphertexts</a:t>
            </a:r>
            <a:r>
              <a:rPr lang="en-US" sz="1800" dirty="0"/>
              <a:t> and observe processing time (client)</a:t>
            </a:r>
          </a:p>
          <a:p>
            <a:r>
              <a:rPr lang="en-US" sz="2000" dirty="0"/>
              <a:t>OpenSSL’s RSA CRT implementation</a:t>
            </a:r>
          </a:p>
          <a:p>
            <a:pPr lvl="1"/>
            <a:r>
              <a:rPr lang="en-US" sz="1800" dirty="0"/>
              <a:t>Square and multiply with </a:t>
            </a:r>
            <a:r>
              <a:rPr lang="en-GB" sz="1800" dirty="0"/>
              <a:t>sliding windows exponentiation</a:t>
            </a:r>
          </a:p>
          <a:p>
            <a:pPr lvl="1"/>
            <a:r>
              <a:rPr lang="en-GB" sz="1800" dirty="0"/>
              <a:t>Modular multiplication in every step: x*y mod q (Montgomery alg.) </a:t>
            </a:r>
          </a:p>
          <a:p>
            <a:pPr lvl="1"/>
            <a:r>
              <a:rPr lang="en-GB" sz="1800" dirty="0"/>
              <a:t>From timing can be said if normal or Karatsuba was used</a:t>
            </a:r>
          </a:p>
          <a:p>
            <a:pPr lvl="2"/>
            <a:r>
              <a:rPr lang="en-GB" sz="1800" dirty="0"/>
              <a:t>If x and y has unequal size, normal multiplication is used (slower)</a:t>
            </a:r>
          </a:p>
          <a:p>
            <a:pPr lvl="2"/>
            <a:r>
              <a:rPr lang="en-GB" sz="1800" dirty="0"/>
              <a:t>If x and y has equal size, Karatsuba multiplication is used (faster)</a:t>
            </a:r>
          </a:p>
          <a:p>
            <a:r>
              <a:rPr lang="en-GB" sz="2000" dirty="0"/>
              <a:t>Attacker learns bits of prime by adaptively chosen </a:t>
            </a:r>
            <a:r>
              <a:rPr lang="en-GB" sz="2000" dirty="0" err="1"/>
              <a:t>ciphertexts</a:t>
            </a:r>
            <a:endParaRPr lang="en-GB" sz="2000" dirty="0"/>
          </a:p>
          <a:p>
            <a:pPr lvl="1"/>
            <a:r>
              <a:rPr lang="en-GB" sz="1800" dirty="0"/>
              <a:t>About 300k queries needed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57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5.3.2019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537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 introduced by OpenSSL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RSA </a:t>
            </a:r>
            <a:r>
              <a:rPr lang="cs-CZ" dirty="0" err="1"/>
              <a:t>blinding</a:t>
            </a:r>
            <a:r>
              <a:rPr lang="en-GB" dirty="0"/>
              <a:t>: </a:t>
            </a:r>
            <a:r>
              <a:rPr lang="cs-CZ" dirty="0" err="1"/>
              <a:t>RSA_blinding_on</a:t>
            </a:r>
            <a:r>
              <a:rPr lang="cs-CZ" dirty="0"/>
              <a:t>() </a:t>
            </a:r>
            <a:endParaRPr lang="en-US" dirty="0"/>
          </a:p>
          <a:p>
            <a:pPr lvl="1"/>
            <a:r>
              <a:rPr lang="cs-CZ" dirty="0">
                <a:hlinkClick r:id="rId2"/>
              </a:rPr>
              <a:t>https://www.openssl.org/news/secadv_20030317.txt</a:t>
            </a:r>
            <a:endParaRPr lang="en-US" dirty="0"/>
          </a:p>
          <a:p>
            <a:r>
              <a:rPr lang="en-GB" dirty="0"/>
              <a:t>Decryption without protection: M = c</a:t>
            </a:r>
            <a:r>
              <a:rPr lang="en-GB" baseline="30000" dirty="0"/>
              <a:t>d</a:t>
            </a:r>
            <a:r>
              <a:rPr lang="en-GB" dirty="0"/>
              <a:t> mod N</a:t>
            </a:r>
          </a:p>
          <a:p>
            <a:r>
              <a:rPr lang="en-GB" dirty="0"/>
              <a:t>Blinding of </a:t>
            </a:r>
            <a:r>
              <a:rPr lang="en-GB" dirty="0" err="1"/>
              <a:t>ciphertext</a:t>
            </a:r>
            <a:r>
              <a:rPr lang="en-GB" dirty="0"/>
              <a:t> </a:t>
            </a:r>
            <a:r>
              <a:rPr lang="en-GB" i="1" dirty="0"/>
              <a:t>c </a:t>
            </a:r>
            <a:r>
              <a:rPr lang="en-GB" dirty="0"/>
              <a:t>before decryption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Generate random value </a:t>
            </a:r>
            <a:r>
              <a:rPr lang="en-GB" i="1" dirty="0"/>
              <a:t>r</a:t>
            </a:r>
            <a:r>
              <a:rPr lang="en-GB" dirty="0"/>
              <a:t> and compute r</a:t>
            </a:r>
            <a:r>
              <a:rPr lang="en-GB" baseline="30000" dirty="0"/>
              <a:t>e</a:t>
            </a:r>
            <a:r>
              <a:rPr lang="en-GB" dirty="0"/>
              <a:t> mod N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Compute blinded </a:t>
            </a:r>
            <a:r>
              <a:rPr lang="en-GB" dirty="0" err="1"/>
              <a:t>ciphertext</a:t>
            </a:r>
            <a:r>
              <a:rPr lang="en-GB" dirty="0"/>
              <a:t> </a:t>
            </a:r>
            <a:r>
              <a:rPr lang="en-GB" i="1" dirty="0"/>
              <a:t>b = c * r</a:t>
            </a:r>
            <a:r>
              <a:rPr lang="en-GB" i="1" baseline="30000" dirty="0"/>
              <a:t>e</a:t>
            </a:r>
            <a:r>
              <a:rPr lang="en-GB" i="1" dirty="0"/>
              <a:t> mod N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Decrypt </a:t>
            </a:r>
            <a:r>
              <a:rPr lang="en-GB" i="1" dirty="0"/>
              <a:t>b</a:t>
            </a:r>
            <a:r>
              <a:rPr lang="en-GB" dirty="0"/>
              <a:t> and then divide result by </a:t>
            </a:r>
            <a:r>
              <a:rPr lang="en-GB" i="1" dirty="0"/>
              <a:t>r</a:t>
            </a:r>
            <a:endParaRPr lang="en-GB" i="1" baseline="30000" dirty="0"/>
          </a:p>
          <a:p>
            <a:pPr lvl="2"/>
            <a:r>
              <a:rPr lang="en-GB" i="1" dirty="0"/>
              <a:t>r</a:t>
            </a:r>
            <a:r>
              <a:rPr lang="en-GB" dirty="0"/>
              <a:t> is removed and only decrypted plaintext remains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58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5.3.2019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552" y="5517232"/>
            <a:ext cx="8423920" cy="60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2314550" y="3396309"/>
            <a:ext cx="7942288" cy="332836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Practical TEMPEST for $3000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ECDH Key-Extraction via Low-Bandwidth Electromagnetic Attacks on PCs</a:t>
            </a:r>
          </a:p>
          <a:p>
            <a:pPr lvl="1"/>
            <a:r>
              <a:rPr lang="en-GB" sz="2000" dirty="0">
                <a:hlinkClick r:id="rId3"/>
              </a:rPr>
              <a:t>https://eprint.iacr.org/2016/129.pdf</a:t>
            </a:r>
            <a:endParaRPr lang="en-GB" sz="2000" dirty="0"/>
          </a:p>
          <a:p>
            <a:r>
              <a:rPr lang="en-GB" sz="2400" dirty="0"/>
              <a:t>E-M trace captured (across a wall)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5.3.2019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491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415480" y="1628800"/>
            <a:ext cx="7772400" cy="4140175"/>
          </a:xfrm>
        </p:spPr>
        <p:txBody>
          <a:bodyPr/>
          <a:lstStyle/>
          <a:p>
            <a:pPr algn="ctr"/>
            <a:r>
              <a:rPr lang="en-US" dirty="0"/>
              <a:t>Untrusted </a:t>
            </a:r>
            <a:br>
              <a:rPr lang="en-US" dirty="0"/>
            </a:br>
            <a:r>
              <a:rPr lang="en-US" dirty="0"/>
              <a:t>VS.</a:t>
            </a:r>
            <a:br>
              <a:rPr lang="en-US" dirty="0"/>
            </a:br>
            <a:r>
              <a:rPr lang="en-US" dirty="0"/>
              <a:t>Trusted </a:t>
            </a:r>
            <a:br>
              <a:rPr lang="en-US" dirty="0"/>
            </a:br>
            <a:r>
              <a:rPr lang="en-US" dirty="0"/>
              <a:t>vs. </a:t>
            </a:r>
            <a:br>
              <a:rPr lang="en-US" dirty="0"/>
            </a:br>
            <a:r>
              <a:rPr lang="en-US" dirty="0"/>
              <a:t>Trustworthy </a:t>
            </a:r>
            <a:br>
              <a:rPr lang="en-US" dirty="0"/>
            </a:br>
            <a:endParaRPr lang="en-GB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5.3.2019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53955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Practical TEMPEST for $3000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ECDH implemented in latest </a:t>
            </a:r>
            <a:r>
              <a:rPr lang="en-GB" sz="2400" dirty="0" err="1"/>
              <a:t>GnuPG's</a:t>
            </a:r>
            <a:r>
              <a:rPr lang="en-GB" sz="2400" dirty="0"/>
              <a:t> </a:t>
            </a:r>
            <a:r>
              <a:rPr lang="en-GB" sz="2400" dirty="0" err="1"/>
              <a:t>Libgcrypt</a:t>
            </a:r>
            <a:endParaRPr lang="en-GB" sz="2400" dirty="0"/>
          </a:p>
          <a:p>
            <a:r>
              <a:rPr lang="en-GB" sz="2400" dirty="0"/>
              <a:t>Single chosen </a:t>
            </a:r>
            <a:r>
              <a:rPr lang="en-GB" sz="2400" dirty="0" err="1"/>
              <a:t>ciphertext</a:t>
            </a:r>
            <a:r>
              <a:rPr lang="en-GB" sz="2400" dirty="0"/>
              <a:t> – used operands directly visible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5.3.2019</a:t>
            </a:r>
            <a:endParaRPr lang="cs-CZ" dirty="0"/>
          </a:p>
        </p:txBody>
      </p:sp>
      <p:pic>
        <p:nvPicPr>
          <p:cNvPr id="7" name="Zástupný symbol pro obsa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1505" y="2924944"/>
            <a:ext cx="896800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996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How to evaluate attack severity?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was the cost? </a:t>
            </a:r>
          </a:p>
          <a:p>
            <a:pPr lvl="1"/>
            <a:r>
              <a:rPr lang="en-GB" dirty="0"/>
              <a:t>Not particularly high: $3000</a:t>
            </a:r>
          </a:p>
          <a:p>
            <a:r>
              <a:rPr lang="en-GB" dirty="0"/>
              <a:t>What was the targeted implementation? </a:t>
            </a:r>
          </a:p>
          <a:p>
            <a:pPr lvl="1"/>
            <a:r>
              <a:rPr lang="en-GB" dirty="0"/>
              <a:t>Widely used implementation: latest </a:t>
            </a:r>
            <a:r>
              <a:rPr lang="en-GB" dirty="0" err="1"/>
              <a:t>GnuPG's</a:t>
            </a:r>
            <a:r>
              <a:rPr lang="en-GB" dirty="0"/>
              <a:t> </a:t>
            </a:r>
            <a:r>
              <a:rPr lang="en-GB" dirty="0" err="1"/>
              <a:t>Libgcrypt</a:t>
            </a:r>
            <a:endParaRPr lang="en-GB" dirty="0"/>
          </a:p>
          <a:p>
            <a:r>
              <a:rPr lang="en-GB" dirty="0"/>
              <a:t>What were preconditions?</a:t>
            </a:r>
          </a:p>
          <a:p>
            <a:pPr lvl="1"/>
            <a:r>
              <a:rPr lang="en-GB" dirty="0"/>
              <a:t>Physical presence, but behind the wall</a:t>
            </a:r>
          </a:p>
          <a:p>
            <a:r>
              <a:rPr lang="en-GB" dirty="0"/>
              <a:t>Is it possible to mitigate the attack?</a:t>
            </a:r>
          </a:p>
          <a:p>
            <a:pPr lvl="1"/>
            <a:r>
              <a:rPr lang="en-GB" dirty="0"/>
              <a:t>Yes: fix in library, physical shielding of device, perimeter… </a:t>
            </a:r>
          </a:p>
          <a:p>
            <a:pPr lvl="1"/>
            <a:r>
              <a:rPr lang="en-GB" dirty="0"/>
              <a:t>What is the cost of mitigation?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61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5.3.2019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974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Acoustic side channel in </a:t>
            </a:r>
            <a:r>
              <a:rPr lang="en-US" dirty="0" err="1"/>
              <a:t>GnuPG</a:t>
            </a:r>
            <a:r>
              <a:rPr lang="en-US" dirty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RSA Key Extraction via Low-Bandwidth Acoustic Cryptanalysis</a:t>
            </a:r>
          </a:p>
          <a:p>
            <a:pPr lvl="1"/>
            <a:r>
              <a:rPr lang="en-US" sz="2000" dirty="0"/>
              <a:t>Insecure RSA computation in </a:t>
            </a:r>
            <a:r>
              <a:rPr lang="en-US" sz="2000" dirty="0" err="1"/>
              <a:t>GnuPG</a:t>
            </a:r>
            <a:endParaRPr lang="en-US" sz="2000" dirty="0"/>
          </a:p>
          <a:p>
            <a:pPr lvl="1"/>
            <a:r>
              <a:rPr lang="en-US" sz="2000" dirty="0">
                <a:hlinkClick r:id="rId2"/>
              </a:rPr>
              <a:t>https://www.tau.ac.il/~tromer/papers/acoustic-20131218.pdf</a:t>
            </a:r>
            <a:endParaRPr lang="en-US" sz="2000" dirty="0"/>
          </a:p>
          <a:p>
            <a:r>
              <a:rPr lang="en-US" sz="2400" dirty="0"/>
              <a:t>Acoustic emanation used as side-channel</a:t>
            </a:r>
          </a:p>
          <a:p>
            <a:pPr lvl="1"/>
            <a:r>
              <a:rPr lang="en-US" sz="2000" dirty="0"/>
              <a:t>4096-bit key extracted in one hour</a:t>
            </a:r>
          </a:p>
          <a:p>
            <a:pPr lvl="1"/>
            <a:r>
              <a:rPr lang="en-US" sz="2000" dirty="0"/>
              <a:t>Acoustic signal picked by mobile phone microphone 4 meters away</a:t>
            </a:r>
          </a:p>
          <a:p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5.3.2019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62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00" y="4221088"/>
            <a:ext cx="8939658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4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Cache-timing attack on AES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Attacks not limited to asymmetric cryptography</a:t>
            </a:r>
          </a:p>
          <a:p>
            <a:pPr lvl="1"/>
            <a:r>
              <a:rPr lang="cs-CZ" sz="2000" dirty="0"/>
              <a:t>Daniel</a:t>
            </a:r>
            <a:r>
              <a:rPr lang="en-US" sz="2000" dirty="0"/>
              <a:t> </a:t>
            </a:r>
            <a:r>
              <a:rPr lang="cs-CZ" sz="2000" dirty="0"/>
              <a:t>J.</a:t>
            </a:r>
            <a:r>
              <a:rPr lang="en-US" sz="2000" dirty="0"/>
              <a:t> </a:t>
            </a:r>
            <a:r>
              <a:rPr lang="cs-CZ" sz="2000" dirty="0" err="1"/>
              <a:t>Bernstein</a:t>
            </a:r>
            <a:r>
              <a:rPr lang="en-GB" sz="2000" dirty="0"/>
              <a:t>, </a:t>
            </a:r>
            <a:r>
              <a:rPr lang="cs-CZ" sz="1800" dirty="0">
                <a:hlinkClick r:id="rId2"/>
              </a:rPr>
              <a:t>http://cr.yp.to/antiforgery/cachetiming-20050414.pdf</a:t>
            </a:r>
            <a:endParaRPr lang="en-US" sz="1600" dirty="0"/>
          </a:p>
          <a:p>
            <a:r>
              <a:rPr lang="en-US" sz="2400" dirty="0"/>
              <a:t>Scenario: Operation with secret AES key on remote server</a:t>
            </a:r>
          </a:p>
          <a:p>
            <a:pPr lvl="1"/>
            <a:r>
              <a:rPr lang="en-US" sz="2000" dirty="0"/>
              <a:t>Key retrieved based on response time variations of table lookups cache hits/misses</a:t>
            </a:r>
          </a:p>
          <a:p>
            <a:pPr lvl="1"/>
            <a:r>
              <a:rPr lang="en-US" sz="2000" dirty="0"/>
              <a:t>2</a:t>
            </a:r>
            <a:r>
              <a:rPr lang="en-US" sz="2000" baseline="30000" dirty="0"/>
              <a:t>25</a:t>
            </a:r>
            <a:r>
              <a:rPr lang="en-US" sz="2000" dirty="0"/>
              <a:t> x 600B random packets + 2</a:t>
            </a:r>
            <a:r>
              <a:rPr lang="en-US" sz="2000" baseline="30000" dirty="0"/>
              <a:t>27 </a:t>
            </a:r>
            <a:r>
              <a:rPr lang="en-US" sz="2000" dirty="0"/>
              <a:t>x 400B + one minute brute-force search </a:t>
            </a:r>
            <a:endParaRPr lang="en-US" sz="2000" baseline="30000" dirty="0"/>
          </a:p>
          <a:p>
            <a:r>
              <a:rPr lang="en-US" sz="2400" dirty="0"/>
              <a:t>Very difficult to write high-speed but constant-time AES</a:t>
            </a:r>
          </a:p>
          <a:p>
            <a:pPr lvl="1"/>
            <a:r>
              <a:rPr lang="en-US" sz="2000" dirty="0"/>
              <a:t>Problem: table lookups are not constant-time</a:t>
            </a:r>
          </a:p>
          <a:p>
            <a:pPr lvl="1"/>
            <a:r>
              <a:rPr lang="en-US" sz="2000" dirty="0"/>
              <a:t>Not recognized </a:t>
            </a:r>
            <a:r>
              <a:rPr lang="cs-CZ" sz="2000" dirty="0"/>
              <a:t>/</a:t>
            </a:r>
            <a:r>
              <a:rPr lang="en-GB" sz="2000" dirty="0"/>
              <a:t> required</a:t>
            </a:r>
            <a:r>
              <a:rPr lang="en-US" sz="2000" dirty="0"/>
              <a:t> by NIST during AES competition</a:t>
            </a:r>
          </a:p>
          <a:p>
            <a:pPr lvl="1"/>
            <a:endParaRPr lang="cs-CZ" sz="2000" dirty="0"/>
          </a:p>
          <a:p>
            <a:r>
              <a:rPr lang="en-US" sz="2400" dirty="0"/>
              <a:t>Cache-time attacks now more relevant due to processes co-location (cloud)</a:t>
            </a:r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5.3.2019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912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side-channel attacks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5200" y="2029272"/>
            <a:ext cx="11109431" cy="4149725"/>
          </a:xfrm>
        </p:spPr>
        <p:txBody>
          <a:bodyPr/>
          <a:lstStyle/>
          <a:p>
            <a:r>
              <a:rPr lang="en-US" dirty="0"/>
              <a:t>Acoustic emanation </a:t>
            </a:r>
          </a:p>
          <a:p>
            <a:pPr lvl="1"/>
            <a:r>
              <a:rPr lang="en-US" dirty="0"/>
              <a:t>Keyboard clicks, capacitor noise</a:t>
            </a:r>
          </a:p>
          <a:p>
            <a:pPr lvl="1"/>
            <a:r>
              <a:rPr lang="en-US" dirty="0"/>
              <a:t>Speech eavesdropping based on high-speed camera</a:t>
            </a:r>
          </a:p>
          <a:p>
            <a:r>
              <a:rPr lang="en-US" dirty="0"/>
              <a:t>Cache-occupation side-channel</a:t>
            </a:r>
          </a:p>
          <a:p>
            <a:pPr lvl="1"/>
            <a:r>
              <a:rPr lang="en-US" dirty="0"/>
              <a:t>Cache miss has impact on duration of operation</a:t>
            </a:r>
            <a:endParaRPr lang="cs-CZ" dirty="0"/>
          </a:p>
          <a:p>
            <a:pPr lvl="1"/>
            <a:r>
              <a:rPr lang="en-US" dirty="0"/>
              <a:t>Other process can measure own cache hits/misses if cache is shared</a:t>
            </a:r>
          </a:p>
          <a:p>
            <a:r>
              <a:rPr lang="en-US" dirty="0"/>
              <a:t>Branch prediction side-channel (Meltdown, </a:t>
            </a:r>
            <a:r>
              <a:rPr lang="en-US" dirty="0" err="1"/>
              <a:t>Spectre</a:t>
            </a:r>
            <a:r>
              <a:rPr lang="en-US" dirty="0"/>
              <a:t>)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5.3.2019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743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Mitigations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65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5.3.2019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37561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Side-channels mitigation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Don’t use own implementation</a:t>
            </a:r>
          </a:p>
          <a:p>
            <a:pPr lvl="1"/>
            <a:r>
              <a:rPr lang="en-US" sz="2000" dirty="0"/>
              <a:t>Very hard to prevent side-channels</a:t>
            </a:r>
          </a:p>
          <a:p>
            <a:r>
              <a:rPr lang="en-US" sz="2400" dirty="0"/>
              <a:t>Don’t do data dependency</a:t>
            </a:r>
          </a:p>
          <a:p>
            <a:pPr lvl="1"/>
            <a:r>
              <a:rPr lang="en-US" sz="2000" dirty="0"/>
              <a:t>Fixed or completely randomized timings</a:t>
            </a:r>
          </a:p>
          <a:p>
            <a:r>
              <a:rPr lang="en-US" sz="2400" dirty="0"/>
              <a:t>Be very careful with optimizations</a:t>
            </a:r>
          </a:p>
          <a:p>
            <a:pPr lvl="1"/>
            <a:r>
              <a:rPr lang="en-US" sz="2000" dirty="0"/>
              <a:t>Data-dependent pre-computed tables </a:t>
            </a:r>
          </a:p>
          <a:p>
            <a:pPr lvl="1"/>
            <a:r>
              <a:rPr lang="en-US" sz="2000" dirty="0"/>
              <a:t>Data-dependent conditional branches (naïve Montgomery)</a:t>
            </a:r>
          </a:p>
          <a:p>
            <a:r>
              <a:rPr lang="en-US" sz="2400" dirty="0"/>
              <a:t>Lower layer leakage can be prevented on higher level</a:t>
            </a:r>
          </a:p>
          <a:p>
            <a:pPr lvl="1"/>
            <a:r>
              <a:rPr lang="en-US" sz="2000" dirty="0"/>
              <a:t>Blinding/masking…</a:t>
            </a:r>
          </a:p>
          <a:p>
            <a:pPr lvl="1"/>
            <a:r>
              <a:rPr lang="en-US" sz="2000" dirty="0"/>
              <a:t>Don’t use vulnerable constructions (</a:t>
            </a:r>
            <a:r>
              <a:rPr lang="en-US" sz="2000" dirty="0" err="1"/>
              <a:t>ifeq</a:t>
            </a:r>
            <a:r>
              <a:rPr lang="en-US" sz="2000" dirty="0"/>
              <a:t> instruction)</a:t>
            </a:r>
          </a:p>
          <a:p>
            <a:pPr lvl="1"/>
            <a:r>
              <a:rPr lang="en-US" sz="2000" dirty="0"/>
              <a:t>Implementation secure on higher level can be compromised on lower level</a:t>
            </a:r>
          </a:p>
          <a:p>
            <a:pPr lvl="1"/>
            <a:endParaRPr lang="en-US" sz="2000" dirty="0"/>
          </a:p>
          <a:p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5.3.2019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26723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Generic protection techniques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Shielding - preventing leakage outside </a:t>
            </a:r>
          </a:p>
          <a:p>
            <a:pPr lvl="1"/>
            <a:r>
              <a:rPr lang="en-GB" dirty="0"/>
              <a:t>Acoustic shielding, noisy environment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Creating additional “noise”</a:t>
            </a:r>
          </a:p>
          <a:p>
            <a:pPr lvl="1"/>
            <a:r>
              <a:rPr lang="en-GB" dirty="0"/>
              <a:t>Parallel software load, noisy power consumption circuits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Compensating for leakage</a:t>
            </a:r>
          </a:p>
          <a:p>
            <a:pPr lvl="1"/>
            <a:r>
              <a:rPr lang="en-GB" dirty="0"/>
              <a:t>Perform inverse computation/storage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Harden algorithm </a:t>
            </a:r>
          </a:p>
          <a:p>
            <a:pPr lvl="1"/>
            <a:r>
              <a:rPr lang="en-GB" dirty="0" err="1"/>
              <a:t>Ciphertext</a:t>
            </a:r>
            <a:r>
              <a:rPr lang="en-GB" dirty="0"/>
              <a:t> blinding…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5.3.2019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54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</a:t>
            </a:r>
            <a:r>
              <a:rPr lang="en-GB" dirty="0" err="1"/>
              <a:t>NaCl</a:t>
            </a:r>
            <a:r>
              <a:rPr lang="en-GB" dirty="0"/>
              <a:t> (“salt”) library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Relatively new cryptographic library (2012)</a:t>
            </a:r>
          </a:p>
          <a:p>
            <a:pPr lvl="1"/>
            <a:r>
              <a:rPr lang="en-GB" sz="1800" dirty="0"/>
              <a:t>Designed for usable security and side-channel resistance</a:t>
            </a:r>
          </a:p>
          <a:p>
            <a:pPr lvl="1"/>
            <a:r>
              <a:rPr lang="en-GB" sz="1800" dirty="0"/>
              <a:t>D. Bernstein, T. Lange, P. </a:t>
            </a:r>
            <a:r>
              <a:rPr lang="en-GB" sz="1800" dirty="0" err="1"/>
              <a:t>Schwabe</a:t>
            </a:r>
            <a:r>
              <a:rPr lang="en-GB" sz="1800" dirty="0"/>
              <a:t> </a:t>
            </a:r>
          </a:p>
          <a:p>
            <a:pPr lvl="1"/>
            <a:r>
              <a:rPr lang="en-GB" sz="1800" dirty="0">
                <a:hlinkClick r:id="rId2"/>
              </a:rPr>
              <a:t>https://cr.yp.to/highspeed/coolnacl-20120725.pdf</a:t>
            </a:r>
            <a:endParaRPr lang="en-GB" sz="1800" dirty="0"/>
          </a:p>
          <a:p>
            <a:pPr lvl="1"/>
            <a:r>
              <a:rPr lang="en-GB" sz="1800" dirty="0"/>
              <a:t>Actively developed fork is </a:t>
            </a:r>
            <a:r>
              <a:rPr lang="en-GB" sz="1800" dirty="0" err="1"/>
              <a:t>libsodium</a:t>
            </a:r>
            <a:r>
              <a:rPr lang="en-GB" sz="1800" dirty="0"/>
              <a:t> </a:t>
            </a:r>
            <a:r>
              <a:rPr lang="en-GB" sz="1800" dirty="0">
                <a:hlinkClick r:id="rId3"/>
              </a:rPr>
              <a:t>https://github.com/jedisct1/libsodium</a:t>
            </a:r>
            <a:endParaRPr lang="en-GB" sz="1800" dirty="0"/>
          </a:p>
          <a:p>
            <a:r>
              <a:rPr lang="en-GB" sz="2000" dirty="0"/>
              <a:t>Designed for usable security (hard to misuse)</a:t>
            </a:r>
          </a:p>
          <a:p>
            <a:pPr lvl="1"/>
            <a:r>
              <a:rPr lang="en-GB" sz="1800" dirty="0"/>
              <a:t>Fixed selection of good algorithms (AE: Poly1305, Sign: EC Curve25519)</a:t>
            </a:r>
          </a:p>
          <a:p>
            <a:pPr lvl="1"/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 = </a:t>
            </a:r>
            <a:r>
              <a:rPr lang="en-GB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crypto_box</a:t>
            </a: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m,n,pk,sk</a:t>
            </a: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 m = </a:t>
            </a:r>
            <a:r>
              <a:rPr lang="en-GB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crypto_box_open</a:t>
            </a: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c,n,pk,sk</a:t>
            </a: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GB" sz="2000" dirty="0"/>
              <a:t>Implemented to have constant-time execution</a:t>
            </a:r>
          </a:p>
          <a:p>
            <a:pPr lvl="1"/>
            <a:r>
              <a:rPr lang="en-GB" sz="1800" dirty="0"/>
              <a:t>No data flow from secrets to load addresses</a:t>
            </a:r>
          </a:p>
          <a:p>
            <a:pPr lvl="1"/>
            <a:r>
              <a:rPr lang="en-GB" sz="1800" dirty="0"/>
              <a:t>No data flow from secrets to branch conditions</a:t>
            </a:r>
          </a:p>
          <a:p>
            <a:pPr lvl="1"/>
            <a:r>
              <a:rPr lang="en-GB" sz="1800" dirty="0"/>
              <a:t>No padding oracles (recall CBC padding oracle in PA193)</a:t>
            </a:r>
          </a:p>
          <a:p>
            <a:pPr lvl="1"/>
            <a:r>
              <a:rPr lang="en-GB" sz="1800" dirty="0"/>
              <a:t>Centralizing randomness and avoiding unnecessary randomness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5.3.2019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893436"/>
            <a:ext cx="2441848" cy="5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9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test real implementation?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Be aware of various side-channels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Obtain measurement for given side-channel</a:t>
            </a:r>
          </a:p>
          <a:p>
            <a:pPr lvl="1"/>
            <a:r>
              <a:rPr lang="en-GB" dirty="0"/>
              <a:t>Many times (10</a:t>
            </a:r>
            <a:r>
              <a:rPr lang="en-GB" baseline="30000" dirty="0"/>
              <a:t>3 </a:t>
            </a:r>
            <a:r>
              <a:rPr lang="en-GB" dirty="0"/>
              <a:t>- 10</a:t>
            </a:r>
            <a:r>
              <a:rPr lang="en-GB" baseline="30000" dirty="0"/>
              <a:t>7</a:t>
            </a:r>
            <a:r>
              <a:rPr lang="en-GB" dirty="0"/>
              <a:t>), compute statistics</a:t>
            </a:r>
          </a:p>
          <a:p>
            <a:pPr lvl="1"/>
            <a:r>
              <a:rPr lang="en-GB" dirty="0"/>
              <a:t>Same input data and key</a:t>
            </a:r>
          </a:p>
          <a:p>
            <a:pPr lvl="1"/>
            <a:r>
              <a:rPr lang="en-GB" dirty="0"/>
              <a:t>Same key and different data </a:t>
            </a:r>
          </a:p>
          <a:p>
            <a:pPr lvl="1"/>
            <a:r>
              <a:rPr lang="en-GB" dirty="0"/>
              <a:t>Different keys and same data…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Compare groups of measured data</a:t>
            </a:r>
          </a:p>
          <a:p>
            <a:pPr lvl="1"/>
            <a:r>
              <a:rPr lang="en-GB" dirty="0"/>
              <a:t>Is difference visible? =&gt; potential leakage</a:t>
            </a:r>
          </a:p>
          <a:p>
            <a:pPr lvl="1"/>
            <a:r>
              <a:rPr lang="en-GB" dirty="0"/>
              <a:t>Is distribution uniform? Is distribution normal?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Try to measure again with better precision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5.3.2019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105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Untrusted system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itself explicitly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unable</a:t>
            </a:r>
            <a:r>
              <a:rPr lang="en-US" dirty="0"/>
              <a:t> to fulfill specified security policy</a:t>
            </a:r>
          </a:p>
          <a:p>
            <a:r>
              <a:rPr lang="en-US" dirty="0"/>
              <a:t>Additional layer of protection must be employed</a:t>
            </a:r>
          </a:p>
          <a:p>
            <a:pPr lvl="1"/>
            <a:r>
              <a:rPr lang="en-US" dirty="0"/>
              <a:t>E.g., Encryption of data before storage</a:t>
            </a:r>
          </a:p>
          <a:p>
            <a:pPr lvl="1"/>
            <a:r>
              <a:rPr lang="en-US" dirty="0"/>
              <a:t>E.g., Digital signature of email before send over network</a:t>
            </a:r>
          </a:p>
          <a:p>
            <a:pPr lvl="1"/>
            <a:r>
              <a:rPr lang="en-US" dirty="0"/>
              <a:t>E.g., End-to-end encryption in instant messaging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5.3.2019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241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Activity: Side-channels (10 minutes)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943571"/>
            <a:ext cx="11401680" cy="4149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dirty="0">
                <a:solidFill>
                  <a:srgbClr val="0070C0"/>
                </a:solidFill>
              </a:rPr>
              <a:t>Power consumption </a:t>
            </a:r>
            <a:r>
              <a:rPr lang="en-US" sz="2000" dirty="0"/>
              <a:t>of memory write instruction depends on the Hamming weight of stored byte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solidFill>
                  <a:srgbClr val="0070C0"/>
                </a:solidFill>
              </a:rPr>
              <a:t>Time required</a:t>
            </a:r>
            <a:r>
              <a:rPr lang="en-US" sz="2000" dirty="0"/>
              <a:t> to execute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</a:t>
            </a:r>
            <a:r>
              <a:rPr lang="en-US" sz="2000" dirty="0"/>
              <a:t> instruction (a++) is faster than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US" sz="2000" dirty="0"/>
              <a:t> instruction (</a:t>
            </a:r>
            <a:r>
              <a:rPr lang="en-US" sz="2000" dirty="0" err="1"/>
              <a:t>a+b</a:t>
            </a:r>
            <a:r>
              <a:rPr lang="en-US" sz="20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solidFill>
                  <a:srgbClr val="0070C0"/>
                </a:solidFill>
              </a:rPr>
              <a:t>Temperature</a:t>
            </a:r>
            <a:r>
              <a:rPr lang="en-US" sz="2000" dirty="0"/>
              <a:t> of CPU increases with every instruction executed (and CPU is cooled by fan)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GB" sz="2400" dirty="0"/>
              <a:t>For every listed side-channel, argue within the group (Google if necessary):</a:t>
            </a:r>
          </a:p>
          <a:p>
            <a:pPr lvl="1"/>
            <a:r>
              <a:rPr lang="en-US" sz="2000" dirty="0"/>
              <a:t>Propose an attack(s) based on the particular side-channel</a:t>
            </a:r>
          </a:p>
          <a:p>
            <a:pPr lvl="1"/>
            <a:r>
              <a:rPr lang="en-US" sz="2000" dirty="0"/>
              <a:t>What is the cost of required equipment? </a:t>
            </a:r>
          </a:p>
          <a:p>
            <a:pPr lvl="1"/>
            <a:r>
              <a:rPr lang="en-US" sz="2000" dirty="0"/>
              <a:t>What are possible options to mitigate the attack? </a:t>
            </a:r>
          </a:p>
          <a:p>
            <a:r>
              <a:rPr lang="en-US" sz="2400" dirty="0"/>
              <a:t>Order given side-channels by </a:t>
            </a:r>
          </a:p>
          <a:p>
            <a:pPr lvl="1"/>
            <a:r>
              <a:rPr lang="en-US" sz="2000" dirty="0"/>
              <a:t>Seriousness with respect to security impact</a:t>
            </a:r>
          </a:p>
          <a:p>
            <a:pPr lvl="1"/>
            <a:r>
              <a:rPr lang="en-US" sz="2000" dirty="0"/>
              <a:t>Difficulty to systematically mitigate the side-channel leakage</a:t>
            </a:r>
          </a:p>
          <a:p>
            <a:endParaRPr lang="en-GB" sz="2400" dirty="0"/>
          </a:p>
          <a:p>
            <a:endParaRPr lang="en-US" sz="2000" dirty="0"/>
          </a:p>
          <a:p>
            <a:endParaRPr lang="en-GB" sz="2000" dirty="0"/>
          </a:p>
          <a:p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 Trusted element 5.3.2019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70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8AFD7E5-3BCF-415B-9663-7C90110DAA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306" y="115090"/>
            <a:ext cx="2544366" cy="145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5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5.3.2019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71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749393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Morale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2780" y="1700808"/>
            <a:ext cx="8837595" cy="4149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Preventing implementation attacks is extra difficult</a:t>
            </a:r>
          </a:p>
          <a:p>
            <a:pPr lvl="1"/>
            <a:r>
              <a:rPr lang="en-GB" dirty="0"/>
              <a:t>Naïve code is often vulnerable</a:t>
            </a:r>
          </a:p>
          <a:p>
            <a:pPr lvl="2"/>
            <a:r>
              <a:rPr lang="en-GB" dirty="0"/>
              <a:t>Not aware of existing problems/attacks</a:t>
            </a:r>
          </a:p>
          <a:p>
            <a:pPr lvl="1"/>
            <a:r>
              <a:rPr lang="en-GB" dirty="0"/>
              <a:t>Optimized code is often vulnerable</a:t>
            </a:r>
          </a:p>
          <a:p>
            <a:pPr lvl="2"/>
            <a:r>
              <a:rPr lang="en-GB" dirty="0"/>
              <a:t>Time/power/acoustic… dependency on secret data</a:t>
            </a:r>
          </a:p>
          <a:p>
            <a:pPr lvl="2"/>
            <a:r>
              <a:rPr lang="en-GB" dirty="0"/>
              <a:t>Dangerous optimizations (Infineon primes)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Use well-known libraries instead of own code</a:t>
            </a:r>
          </a:p>
          <a:p>
            <a:pPr lvl="1"/>
            <a:r>
              <a:rPr lang="en-GB" dirty="0"/>
              <a:t>And follow security advisories and patch quickly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Security / mitigations are complex issues</a:t>
            </a:r>
          </a:p>
          <a:p>
            <a:pPr lvl="1"/>
            <a:r>
              <a:rPr lang="en-GB" dirty="0"/>
              <a:t>Underlying hardware can leak information as well </a:t>
            </a:r>
          </a:p>
          <a:p>
            <a:pPr lvl="1"/>
            <a:r>
              <a:rPr lang="en-GB" dirty="0"/>
              <a:t>Try to prevent large number of queries 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5.3.2019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221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Mandatory reading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G. Goodwill, Defending against side-channel attacks</a:t>
            </a:r>
          </a:p>
          <a:p>
            <a:pPr lvl="1"/>
            <a:r>
              <a:rPr lang="en-US" sz="2000" dirty="0">
                <a:hlinkClick r:id="rId2"/>
              </a:rPr>
              <a:t>http://www.embedded.com/print/4408435</a:t>
            </a:r>
            <a:endParaRPr lang="en-US" sz="2000" dirty="0"/>
          </a:p>
          <a:p>
            <a:pPr lvl="1"/>
            <a:r>
              <a:rPr lang="en-US" sz="2000" dirty="0">
                <a:hlinkClick r:id="rId3"/>
              </a:rPr>
              <a:t>http://www.embedded.com/print/4409695</a:t>
            </a:r>
            <a:endParaRPr lang="en-US" sz="2000" dirty="0"/>
          </a:p>
          <a:p>
            <a:r>
              <a:rPr lang="en-US" sz="2400" dirty="0"/>
              <a:t>Focus on:</a:t>
            </a:r>
          </a:p>
          <a:p>
            <a:pPr lvl="1"/>
            <a:r>
              <a:rPr lang="en-US" sz="2000" dirty="0"/>
              <a:t>What side channels are inspected?</a:t>
            </a:r>
          </a:p>
          <a:p>
            <a:pPr lvl="1"/>
            <a:r>
              <a:rPr lang="en-US" sz="2000" dirty="0"/>
              <a:t>What step in executed operation is misused for attack?</a:t>
            </a:r>
          </a:p>
          <a:p>
            <a:pPr lvl="1"/>
            <a:r>
              <a:rPr lang="en-US" sz="2000" dirty="0"/>
              <a:t>What are proposed defenses?</a:t>
            </a:r>
          </a:p>
          <a:p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5.3.2019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868230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Optional reading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Why Trust is Bad for Security, D. </a:t>
            </a:r>
            <a:r>
              <a:rPr lang="en-US" sz="2400" dirty="0" err="1"/>
              <a:t>Gollman</a:t>
            </a:r>
            <a:r>
              <a:rPr lang="en-US" sz="2400" dirty="0"/>
              <a:t>, 2006</a:t>
            </a:r>
          </a:p>
          <a:p>
            <a:pPr lvl="1"/>
            <a:r>
              <a:rPr lang="en-US" sz="2000" dirty="0">
                <a:hlinkClick r:id="rId2"/>
              </a:rPr>
              <a:t>http://www.sciencedirect.com/science/journal/15710661/157/3</a:t>
            </a:r>
            <a:endParaRPr lang="en-US" sz="2000" dirty="0"/>
          </a:p>
          <a:p>
            <a:r>
              <a:rPr lang="en-US" sz="2400" dirty="0"/>
              <a:t>Focus on:</a:t>
            </a:r>
          </a:p>
          <a:p>
            <a:pPr lvl="1"/>
            <a:r>
              <a:rPr lang="en-US" sz="2000" dirty="0"/>
              <a:t>Which definition of Trust </a:t>
            </a:r>
            <a:r>
              <a:rPr lang="en-US" sz="2000" dirty="0" err="1"/>
              <a:t>Gollman</a:t>
            </a:r>
            <a:r>
              <a:rPr lang="en-US" sz="2000" dirty="0"/>
              <a:t> uses?</a:t>
            </a:r>
          </a:p>
          <a:p>
            <a:pPr lvl="1"/>
            <a:r>
              <a:rPr lang="en-US" sz="2000" dirty="0"/>
              <a:t>Why </a:t>
            </a:r>
            <a:r>
              <a:rPr lang="en-US" sz="2000" dirty="0" err="1"/>
              <a:t>Gollman</a:t>
            </a:r>
            <a:r>
              <a:rPr lang="en-US" sz="2000" dirty="0"/>
              <a:t> claims that Trust is bad for security?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5.3.2019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86782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Trusted element is secure anchor in a system</a:t>
            </a:r>
          </a:p>
          <a:p>
            <a:pPr lvl="1"/>
            <a:r>
              <a:rPr lang="en-GB" dirty="0"/>
              <a:t>Understand why it is trusted and for whom</a:t>
            </a:r>
          </a:p>
          <a:p>
            <a:r>
              <a:rPr lang="en-GB" dirty="0"/>
              <a:t>Trusted element can be attacked</a:t>
            </a:r>
          </a:p>
          <a:p>
            <a:pPr lvl="1"/>
            <a:r>
              <a:rPr lang="en-GB" dirty="0"/>
              <a:t>Non-invasive, semi-invasive, invasive methods</a:t>
            </a:r>
          </a:p>
          <a:p>
            <a:r>
              <a:rPr lang="en-GB" dirty="0"/>
              <a:t>Side-channel attacks are very powerful techniques</a:t>
            </a:r>
          </a:p>
          <a:p>
            <a:pPr lvl="1"/>
            <a:r>
              <a:rPr lang="en-GB" dirty="0"/>
              <a:t>Attacks against particular implementation of algorithm</a:t>
            </a:r>
          </a:p>
          <a:p>
            <a:pPr lvl="1"/>
            <a:r>
              <a:rPr lang="en-GB" dirty="0"/>
              <a:t>Attack possible even when algorithm is secure (e.g., AES)</a:t>
            </a:r>
          </a:p>
          <a:p>
            <a:r>
              <a:rPr lang="en-GB" dirty="0"/>
              <a:t>Use well-know libraries instead own implementation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5.3.2019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40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48B96-90F4-4CF2-8263-FEB3A7E46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F13001A-0FBD-467A-974A-654300076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833F96-4832-450E-8FBF-2D020478C1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76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756B31-6E79-4874-94FC-A815AC7E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5.3.2019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407103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Semi-invasive attacks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5.3.2019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77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750324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Semi-invasive attacks</a:t>
            </a: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“Physical” manipulation (but card still working)</a:t>
            </a:r>
          </a:p>
          <a:p>
            <a:r>
              <a:rPr lang="en-US" altLang="cs-CZ" dirty="0"/>
              <a:t>Micro probes placed on the bus</a:t>
            </a:r>
          </a:p>
          <a:p>
            <a:pPr lvl="1"/>
            <a:r>
              <a:rPr lang="en-US" altLang="cs-CZ" dirty="0"/>
              <a:t>After removing epoxy layer</a:t>
            </a:r>
          </a:p>
          <a:p>
            <a:r>
              <a:rPr lang="en-US" altLang="cs-CZ" dirty="0"/>
              <a:t>Fault induction</a:t>
            </a:r>
          </a:p>
          <a:p>
            <a:pPr lvl="1"/>
            <a:r>
              <a:rPr lang="en-US" altLang="cs-CZ" dirty="0"/>
              <a:t>liquid nitrogen, power glitches, light flashes…</a:t>
            </a:r>
          </a:p>
          <a:p>
            <a:pPr lvl="1"/>
            <a:r>
              <a:rPr lang="en-US" altLang="cs-CZ" dirty="0"/>
              <a:t>modify memory (RAM, EEPROM), e.g., PIN counter</a:t>
            </a:r>
          </a:p>
          <a:p>
            <a:pPr lvl="1"/>
            <a:r>
              <a:rPr lang="en-US" altLang="cs-CZ" dirty="0"/>
              <a:t>modify instruction, e.g., conditional jump</a:t>
            </a:r>
          </a:p>
        </p:txBody>
      </p:sp>
      <p:sp>
        <p:nvSpPr>
          <p:cNvPr id="112642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cs-CZ"/>
              <a:t>| PV204 Trusted element 5.3.2019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95402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altLang="cs-CZ"/>
              <a:t>| PV204 Trusted element 5.3.2019</a:t>
            </a:r>
          </a:p>
        </p:txBody>
      </p:sp>
      <p:pic>
        <p:nvPicPr>
          <p:cNvPr id="376836" name="Picture 4" descr="PINverif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8213" y="1844675"/>
            <a:ext cx="7823200" cy="233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684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PIN verification procedure</a:t>
            </a:r>
            <a:endParaRPr lang="cs-CZ" altLang="cs-CZ"/>
          </a:p>
        </p:txBody>
      </p:sp>
      <p:sp>
        <p:nvSpPr>
          <p:cNvPr id="376842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992313" y="1412875"/>
            <a:ext cx="8424862" cy="4895850"/>
          </a:xfrm>
        </p:spPr>
        <p:txBody>
          <a:bodyPr/>
          <a:lstStyle/>
          <a:p>
            <a:pPr marL="0" indent="0"/>
            <a:r>
              <a:rPr lang="en-US" altLang="cs-CZ" sz="2500"/>
              <a:t> [Decrease counter, verify, increase] - correct</a:t>
            </a:r>
          </a:p>
          <a:p>
            <a:pPr marL="0" indent="0"/>
            <a:endParaRPr lang="en-US" altLang="cs-CZ" sz="2500"/>
          </a:p>
          <a:p>
            <a:pPr marL="0" indent="0"/>
            <a:endParaRPr lang="en-US" altLang="cs-CZ" sz="2500"/>
          </a:p>
          <a:p>
            <a:pPr marL="0" indent="0"/>
            <a:endParaRPr lang="en-US" altLang="cs-CZ" sz="2500"/>
          </a:p>
          <a:p>
            <a:pPr marL="0" indent="0"/>
            <a:endParaRPr lang="en-US" altLang="cs-CZ" sz="2500"/>
          </a:p>
          <a:p>
            <a:pPr marL="457200" lvl="1" indent="0"/>
            <a:endParaRPr lang="en-US" altLang="cs-CZ" sz="2200"/>
          </a:p>
          <a:p>
            <a:pPr marL="0" indent="0"/>
            <a:r>
              <a:rPr lang="en-US" altLang="cs-CZ" sz="2500"/>
              <a:t> [Verify, decrease/increase]</a:t>
            </a:r>
          </a:p>
          <a:p>
            <a:pPr marL="0" indent="0"/>
            <a:endParaRPr lang="cs-CZ" altLang="cs-CZ" sz="2500"/>
          </a:p>
        </p:txBody>
      </p:sp>
      <p:pic>
        <p:nvPicPr>
          <p:cNvPr id="376839" name="Picture 7" descr="PINverif_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1" y="4565650"/>
            <a:ext cx="8424863" cy="1887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A3E5AF-C1CA-4A1B-92E6-5F4C16677ED2}" type="slidenum">
              <a:rPr lang="cs-CZ" altLang="cs-CZ" smtClean="0"/>
              <a:pPr/>
              <a:t>79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69410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Trusted system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“…system that is relied upon to a specified extent to enforce a specified security policy. As such, a trusted system is one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whose failure may break a specified security policy</a:t>
            </a:r>
            <a:r>
              <a:rPr lang="en-US" i="1" dirty="0"/>
              <a:t>.” </a:t>
            </a:r>
            <a:r>
              <a:rPr lang="en-US" dirty="0"/>
              <a:t>(</a:t>
            </a:r>
            <a:r>
              <a:rPr lang="cs-CZ" dirty="0"/>
              <a:t>TCSEC</a:t>
            </a:r>
            <a:r>
              <a:rPr lang="en-US" dirty="0"/>
              <a:t>, </a:t>
            </a:r>
            <a:r>
              <a:rPr lang="cs-CZ" dirty="0"/>
              <a:t>Orange </a:t>
            </a:r>
            <a:r>
              <a:rPr lang="cs-CZ" dirty="0" err="1"/>
              <a:t>Book</a:t>
            </a:r>
            <a:r>
              <a:rPr lang="en-US" dirty="0"/>
              <a:t>)</a:t>
            </a:r>
          </a:p>
          <a:p>
            <a:r>
              <a:rPr lang="en-US" dirty="0"/>
              <a:t>Trusted subjects are those excepted from mandatory security policies (Bell </a:t>
            </a:r>
            <a:r>
              <a:rPr lang="en-US" dirty="0" err="1"/>
              <a:t>LaPadula</a:t>
            </a:r>
            <a:r>
              <a:rPr lang="en-US" dirty="0"/>
              <a:t> model)</a:t>
            </a:r>
          </a:p>
          <a:p>
            <a:r>
              <a:rPr lang="en-US" dirty="0"/>
              <a:t>User must trust (if wants to use the system)</a:t>
            </a:r>
          </a:p>
          <a:p>
            <a:pPr lvl="1"/>
            <a:r>
              <a:rPr lang="en-US" dirty="0"/>
              <a:t>E.g., you and your bank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5.3.2019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87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" t="64195" r="20477" b="1930"/>
          <a:stretch>
            <a:fillRect/>
          </a:stretch>
        </p:blipFill>
        <p:spPr bwMode="auto">
          <a:xfrm>
            <a:off x="3179764" y="981076"/>
            <a:ext cx="74882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417" t="64195" r="20477" b="193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57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Fault induction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/>
              <a:t>Attacker can induce bit faults in memory locations</a:t>
            </a:r>
          </a:p>
          <a:p>
            <a:pPr lvl="1"/>
            <a:r>
              <a:rPr lang="en-US" altLang="cs-CZ"/>
              <a:t>power glitch, flash light, radiation...</a:t>
            </a:r>
          </a:p>
          <a:p>
            <a:pPr lvl="1"/>
            <a:r>
              <a:rPr lang="en-US" altLang="cs-CZ"/>
              <a:t>harder to induce targeted then random fault</a:t>
            </a:r>
          </a:p>
          <a:p>
            <a:r>
              <a:rPr lang="en-US" altLang="cs-CZ"/>
              <a:t>Protection with shadow variable</a:t>
            </a:r>
          </a:p>
          <a:p>
            <a:pPr lvl="1"/>
            <a:r>
              <a:rPr lang="en-US" altLang="cs-CZ"/>
              <a:t>every variable has shadow counterpart</a:t>
            </a:r>
          </a:p>
          <a:p>
            <a:pPr lvl="1"/>
            <a:r>
              <a:rPr lang="en-US" altLang="cs-CZ"/>
              <a:t>shadow variable contains inverse value</a:t>
            </a:r>
          </a:p>
          <a:p>
            <a:pPr lvl="1"/>
            <a:r>
              <a:rPr lang="en-US" altLang="cs-CZ"/>
              <a:t>consistency is checked every read/write to memory  </a:t>
            </a:r>
          </a:p>
          <a:p>
            <a:endParaRPr lang="en-US" altLang="cs-CZ"/>
          </a:p>
          <a:p>
            <a:endParaRPr lang="en-US" altLang="cs-CZ"/>
          </a:p>
          <a:p>
            <a:r>
              <a:rPr lang="en-US" altLang="cs-CZ"/>
              <a:t>Robust protection, but cumbersome for developer</a:t>
            </a:r>
          </a:p>
        </p:txBody>
      </p:sp>
      <p:sp>
        <p:nvSpPr>
          <p:cNvPr id="115714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cs-CZ"/>
              <a:t>| PV204 Trusted element 5.3.2019</a:t>
            </a:r>
          </a:p>
        </p:txBody>
      </p:sp>
      <p:sp>
        <p:nvSpPr>
          <p:cNvPr id="115718" name="Rectangle 4"/>
          <p:cNvSpPr>
            <a:spLocks noChangeArrowheads="1"/>
          </p:cNvSpPr>
          <p:nvPr/>
        </p:nvSpPr>
        <p:spPr bwMode="auto">
          <a:xfrm>
            <a:off x="9048751" y="2276476"/>
            <a:ext cx="1439863" cy="360363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01011010</a:t>
            </a: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9048751" y="2852738"/>
            <a:ext cx="1439863" cy="360362"/>
          </a:xfrm>
          <a:prstGeom prst="rect">
            <a:avLst/>
          </a:prstGeom>
          <a:solidFill>
            <a:srgbClr val="C0C0C0"/>
          </a:solidFill>
          <a:ln w="936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808080"/>
                </a:solidFill>
              </a:rPr>
              <a:t>10100101</a:t>
            </a: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2279651" y="4940771"/>
            <a:ext cx="1439863" cy="360362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01011010</a:t>
            </a:r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2279651" y="5588471"/>
            <a:ext cx="1439863" cy="360362"/>
          </a:xfrm>
          <a:prstGeom prst="rect">
            <a:avLst/>
          </a:prstGeom>
          <a:solidFill>
            <a:srgbClr val="C0C0C0"/>
          </a:solidFill>
          <a:ln w="936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808080"/>
                </a:solidFill>
              </a:rPr>
              <a:t>10100101</a:t>
            </a:r>
          </a:p>
        </p:txBody>
      </p:sp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3794126" y="4961409"/>
            <a:ext cx="2987675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cs-CZ" i="1" dirty="0">
                <a:solidFill>
                  <a:srgbClr val="000000"/>
                </a:solidFill>
              </a:rPr>
              <a:t>if (a != ~</a:t>
            </a:r>
            <a:r>
              <a:rPr lang="en-US" altLang="cs-CZ" i="1" dirty="0" err="1">
                <a:solidFill>
                  <a:srgbClr val="000000"/>
                </a:solidFill>
              </a:rPr>
              <a:t>a_inv</a:t>
            </a:r>
            <a:r>
              <a:rPr lang="en-US" altLang="cs-CZ" i="1" dirty="0">
                <a:solidFill>
                  <a:srgbClr val="000000"/>
                </a:solidFill>
              </a:rPr>
              <a:t>) Exception();</a:t>
            </a:r>
            <a:r>
              <a:rPr lang="en-US" altLang="cs-CZ" b="1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buClrTx/>
              <a:buFontTx/>
              <a:buNone/>
            </a:pPr>
            <a:r>
              <a:rPr lang="en-US" altLang="cs-CZ" i="1" dirty="0">
                <a:solidFill>
                  <a:srgbClr val="000000"/>
                </a:solidFill>
              </a:rPr>
              <a:t>a = 0x55;</a:t>
            </a:r>
          </a:p>
          <a:p>
            <a:pPr eaLnBrk="1" hangingPunct="1">
              <a:buClrTx/>
              <a:buFontTx/>
              <a:buNone/>
            </a:pPr>
            <a:r>
              <a:rPr lang="en-US" altLang="cs-CZ" i="1" dirty="0" err="1">
                <a:solidFill>
                  <a:srgbClr val="000000"/>
                </a:solidFill>
              </a:rPr>
              <a:t>a_inv</a:t>
            </a:r>
            <a:r>
              <a:rPr lang="en-US" altLang="cs-CZ" i="1" dirty="0">
                <a:solidFill>
                  <a:srgbClr val="000000"/>
                </a:solidFill>
              </a:rPr>
              <a:t> = ~0x55;</a:t>
            </a:r>
          </a:p>
        </p:txBody>
      </p:sp>
      <p:sp>
        <p:nvSpPr>
          <p:cNvPr id="118793" name="Rectangle 9"/>
          <p:cNvSpPr>
            <a:spLocks noChangeArrowheads="1"/>
          </p:cNvSpPr>
          <p:nvPr/>
        </p:nvSpPr>
        <p:spPr bwMode="auto">
          <a:xfrm>
            <a:off x="6167438" y="4940771"/>
            <a:ext cx="1439862" cy="360362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01010101</a:t>
            </a:r>
          </a:p>
        </p:txBody>
      </p:sp>
      <p:sp>
        <p:nvSpPr>
          <p:cNvPr id="118794" name="Rectangle 10"/>
          <p:cNvSpPr>
            <a:spLocks noChangeArrowheads="1"/>
          </p:cNvSpPr>
          <p:nvPr/>
        </p:nvSpPr>
        <p:spPr bwMode="auto">
          <a:xfrm>
            <a:off x="6167438" y="5588471"/>
            <a:ext cx="1439862" cy="360362"/>
          </a:xfrm>
          <a:prstGeom prst="rect">
            <a:avLst/>
          </a:prstGeom>
          <a:solidFill>
            <a:srgbClr val="C0C0C0"/>
          </a:solidFill>
          <a:ln w="936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808080"/>
                </a:solidFill>
              </a:rPr>
              <a:t>10101010</a:t>
            </a:r>
          </a:p>
        </p:txBody>
      </p:sp>
      <p:sp>
        <p:nvSpPr>
          <p:cNvPr id="118795" name="Rectangle 11"/>
          <p:cNvSpPr>
            <a:spLocks noChangeArrowheads="1"/>
          </p:cNvSpPr>
          <p:nvPr/>
        </p:nvSpPr>
        <p:spPr bwMode="auto">
          <a:xfrm>
            <a:off x="6167438" y="4940771"/>
            <a:ext cx="1439862" cy="360362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01010000</a:t>
            </a:r>
          </a:p>
        </p:txBody>
      </p:sp>
      <p:sp>
        <p:nvSpPr>
          <p:cNvPr id="118796" name="Text Box 12"/>
          <p:cNvSpPr txBox="1">
            <a:spLocks noChangeArrowheads="1"/>
          </p:cNvSpPr>
          <p:nvPr/>
        </p:nvSpPr>
        <p:spPr bwMode="auto">
          <a:xfrm>
            <a:off x="7753351" y="4940772"/>
            <a:ext cx="292417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cs-CZ" i="1">
                <a:solidFill>
                  <a:srgbClr val="000000"/>
                </a:solidFill>
              </a:rPr>
              <a:t>if (a != ~a_inv) </a:t>
            </a:r>
            <a:r>
              <a:rPr lang="en-US" altLang="cs-CZ" i="1">
                <a:solidFill>
                  <a:srgbClr val="F02D32"/>
                </a:solidFill>
              </a:rPr>
              <a:t>Exception();</a:t>
            </a:r>
          </a:p>
          <a:p>
            <a:pPr eaLnBrk="1" hangingPunct="1">
              <a:buClrTx/>
              <a:buFontTx/>
              <a:buNone/>
            </a:pPr>
            <a:r>
              <a:rPr lang="en-US" altLang="cs-CZ" i="1">
                <a:solidFill>
                  <a:srgbClr val="000000"/>
                </a:solidFill>
              </a:rPr>
              <a:t>a = 0x13;</a:t>
            </a:r>
          </a:p>
        </p:txBody>
      </p:sp>
      <p:pic>
        <p:nvPicPr>
          <p:cNvPr id="115727" name="Picture 13"/>
          <p:cNvPicPr>
            <a:picLocks noChangeAspect="1" noChangeArrowheads="1"/>
          </p:cNvPicPr>
          <p:nvPr/>
        </p:nvPicPr>
        <p:blipFill>
          <a:blip r:embed="rId4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1" y="44450"/>
            <a:ext cx="1152525" cy="147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3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798" name="Text Box 14"/>
          <p:cNvSpPr txBox="1">
            <a:spLocks noChangeArrowheads="1"/>
          </p:cNvSpPr>
          <p:nvPr/>
        </p:nvSpPr>
        <p:spPr bwMode="auto">
          <a:xfrm>
            <a:off x="1552575" y="5012209"/>
            <a:ext cx="733191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cs-CZ" i="1">
                <a:solidFill>
                  <a:srgbClr val="000000"/>
                </a:solidFill>
              </a:rPr>
              <a:t>a</a:t>
            </a:r>
          </a:p>
          <a:p>
            <a:pPr eaLnBrk="1" hangingPunct="1">
              <a:buClrTx/>
              <a:buFontTx/>
              <a:buNone/>
            </a:pPr>
            <a:endParaRPr lang="en-US" altLang="cs-CZ" i="1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en-US" altLang="cs-CZ" i="1">
                <a:solidFill>
                  <a:srgbClr val="000000"/>
                </a:solidFill>
              </a:rPr>
              <a:t>a_inv</a:t>
            </a:r>
          </a:p>
        </p:txBody>
      </p:sp>
      <p:pic>
        <p:nvPicPr>
          <p:cNvPr id="118799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39" y="4796308"/>
            <a:ext cx="746125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15193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Trustworthy system (computer)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“Computer system where software, hardware, and procedures are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secure, available and functional and adhere to security practices</a:t>
            </a:r>
            <a:r>
              <a:rPr lang="en-US" i="1" dirty="0"/>
              <a:t>” </a:t>
            </a:r>
            <a:r>
              <a:rPr lang="en-US" dirty="0"/>
              <a:t>(</a:t>
            </a:r>
            <a:r>
              <a:rPr lang="en-GB" dirty="0"/>
              <a:t>Black's Law Dict.)</a:t>
            </a:r>
            <a:endParaRPr lang="en-US" i="1" dirty="0"/>
          </a:p>
          <a:p>
            <a:r>
              <a:rPr lang="en-US" dirty="0"/>
              <a:t>User have reasons to trust reasonably</a:t>
            </a:r>
          </a:p>
          <a:p>
            <a:r>
              <a:rPr lang="en-US" dirty="0"/>
              <a:t>Trustworthiness is subjective</a:t>
            </a:r>
          </a:p>
          <a:p>
            <a:pPr lvl="1"/>
            <a:r>
              <a:rPr lang="en-US" dirty="0"/>
              <a:t>Limited interface and hardware protections can increase trustworthiness (e.g., a</a:t>
            </a:r>
            <a:r>
              <a:rPr lang="en-US" sz="2400" dirty="0"/>
              <a:t>ppend-only log server</a:t>
            </a:r>
            <a:r>
              <a:rPr lang="en-US" dirty="0"/>
              <a:t>)</a:t>
            </a:r>
          </a:p>
          <a:p>
            <a:r>
              <a:rPr lang="en-US" dirty="0"/>
              <a:t>Example: Payment card - Trusted? Trustworthy?</a:t>
            </a:r>
          </a:p>
          <a:p>
            <a:endParaRPr lang="en-US" sz="1800" dirty="0"/>
          </a:p>
          <a:p>
            <a:r>
              <a:rPr lang="en-US" i="1" dirty="0"/>
              <a:t>Trusted</a:t>
            </a:r>
            <a:r>
              <a:rPr lang="en-US" dirty="0"/>
              <a:t> does not mean automatically </a:t>
            </a:r>
            <a:r>
              <a:rPr lang="en-US" i="1" dirty="0"/>
              <a:t>Trustworthy</a:t>
            </a:r>
          </a:p>
          <a:p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5.3.2019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5675154"/>
            <a:ext cx="621665" cy="621665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956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26023</TotalTime>
  <Words>4934</Words>
  <Application>Microsoft Office PowerPoint</Application>
  <PresentationFormat>Širokoúhlá obrazovka</PresentationFormat>
  <Paragraphs>864</Paragraphs>
  <Slides>80</Slides>
  <Notes>14</Notes>
  <HiddenSlides>18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80</vt:i4>
      </vt:variant>
    </vt:vector>
  </HeadingPairs>
  <TitlesOfParts>
    <vt:vector size="90" baseType="lpstr">
      <vt:lpstr>SimSun</vt:lpstr>
      <vt:lpstr>Arial</vt:lpstr>
      <vt:lpstr>Calibri</vt:lpstr>
      <vt:lpstr>Comic Sans MS</vt:lpstr>
      <vt:lpstr>Courier New</vt:lpstr>
      <vt:lpstr>Symbol</vt:lpstr>
      <vt:lpstr>Times New Roman</vt:lpstr>
      <vt:lpstr>Verdana</vt:lpstr>
      <vt:lpstr>Wingdings</vt:lpstr>
      <vt:lpstr>Motiv systému Office</vt:lpstr>
      <vt:lpstr>PV204 Security technologies</vt:lpstr>
      <vt:lpstr>Prezentace aplikace PowerPoint</vt:lpstr>
      <vt:lpstr>Prezentace aplikace PowerPoint</vt:lpstr>
      <vt:lpstr>Trusted element </vt:lpstr>
      <vt:lpstr>What is “Trusted” system (plain language)</vt:lpstr>
      <vt:lpstr>Untrusted  VS. Trusted  vs.  Trustworthy  </vt:lpstr>
      <vt:lpstr>Untrusted system</vt:lpstr>
      <vt:lpstr>Trusted system</vt:lpstr>
      <vt:lpstr>Trustworthy system (computer)</vt:lpstr>
      <vt:lpstr>Trusted computing base (TCB)</vt:lpstr>
      <vt:lpstr>Cryptography on client</vt:lpstr>
      <vt:lpstr>On client, but with secure hardware</vt:lpstr>
      <vt:lpstr>Group activity: Make trusted trustworthy</vt:lpstr>
      <vt:lpstr>Cryptography in cloud</vt:lpstr>
      <vt:lpstr>Trusted element</vt:lpstr>
      <vt:lpstr>What exactly can be trusted element (TE)?</vt:lpstr>
      <vt:lpstr>Typical examples</vt:lpstr>
      <vt:lpstr>Risk management</vt:lpstr>
      <vt:lpstr>Trusted element  Modes of usage</vt:lpstr>
      <vt:lpstr>Trusted (hardware) element - modes of usage</vt:lpstr>
      <vt:lpstr>Element carries fixed information</vt:lpstr>
      <vt:lpstr>Element as a secure carrier</vt:lpstr>
      <vt:lpstr>Element as root of trust (TPM)</vt:lpstr>
      <vt:lpstr>Element as encryption/signing device</vt:lpstr>
      <vt:lpstr>Element as computational device</vt:lpstr>
      <vt:lpstr>Prezentace aplikace PowerPoint</vt:lpstr>
      <vt:lpstr>Attacks against trusted element</vt:lpstr>
      <vt:lpstr>Trusted hardware (TE) is not panacea!</vt:lpstr>
      <vt:lpstr>Motivation: Bell’s Model 131-B2 / Sigaba</vt:lpstr>
      <vt:lpstr>Common and realizable attacks on Trusted Element</vt:lpstr>
      <vt:lpstr>How to reason about attack and countermeasures?</vt:lpstr>
      <vt:lpstr>Where are the frequent problems with crypto algs nowadays?</vt:lpstr>
      <vt:lpstr>Non-invasive Logical attacks</vt:lpstr>
      <vt:lpstr>What if faulty Truly Random Number Generator (TRNG)?</vt:lpstr>
      <vt:lpstr>Serial test: Histogram of 16bits patterns</vt:lpstr>
      <vt:lpstr>Algorithmic flaw in Infineon’s RSALib (CVE-2017-15361)</vt:lpstr>
      <vt:lpstr>Algorithmic flaw in Infineon’s RSALib (CVE-2017-15361)</vt:lpstr>
      <vt:lpstr>Flawed use of random data to make primes</vt:lpstr>
      <vt:lpstr>Transformation of prime to make the attack practical</vt:lpstr>
      <vt:lpstr>Power analysis </vt:lpstr>
      <vt:lpstr>Basic setup for power analysis </vt:lpstr>
      <vt:lpstr>More advanced setup for power analysis</vt:lpstr>
      <vt:lpstr>Simple vs. differential power analysis</vt:lpstr>
      <vt:lpstr>Reverse engineering of JavaCard bytecode</vt:lpstr>
      <vt:lpstr>Conditional jumps </vt:lpstr>
      <vt:lpstr>Simple power analysis – data leakage</vt:lpstr>
      <vt:lpstr>Differential power analysis (DPA)</vt:lpstr>
      <vt:lpstr>Differential power analysis</vt:lpstr>
      <vt:lpstr>Tool: DPA simulator</vt:lpstr>
      <vt:lpstr>Timing attacks</vt:lpstr>
      <vt:lpstr>Timing attack: principle</vt:lpstr>
      <vt:lpstr>Timing attacks</vt:lpstr>
      <vt:lpstr>Naïve modular exponentiation (modexp) (RSA/DH…)</vt:lpstr>
      <vt:lpstr>Faster modexp: Square and multiply algorithm</vt:lpstr>
      <vt:lpstr>Faster and more secure modexp: Montgomery ladder</vt:lpstr>
      <vt:lpstr>Example: Botan library, ECC, CVE-2018-20187  (Jan Jančár)</vt:lpstr>
      <vt:lpstr>Example: Remote extraction OpenSSL RSA</vt:lpstr>
      <vt:lpstr>Defense introduced by OpenSSL</vt:lpstr>
      <vt:lpstr>Example: Practical TEMPEST for $3000</vt:lpstr>
      <vt:lpstr>Example: Practical TEMPEST for $3000</vt:lpstr>
      <vt:lpstr>Example: How to evaluate attack severity?</vt:lpstr>
      <vt:lpstr>Example: Acoustic side channel in GnuPG </vt:lpstr>
      <vt:lpstr>Example: Cache-timing attack on AES</vt:lpstr>
      <vt:lpstr>Other types of side-channel attacks</vt:lpstr>
      <vt:lpstr>Mitigations</vt:lpstr>
      <vt:lpstr>Side-channels mitigation</vt:lpstr>
      <vt:lpstr>Generic protection techniques</vt:lpstr>
      <vt:lpstr>Example: NaCl (“salt”) library</vt:lpstr>
      <vt:lpstr>How to test real implementation?</vt:lpstr>
      <vt:lpstr>Activity: Side-channels (10 minutes)</vt:lpstr>
      <vt:lpstr>Conclusions</vt:lpstr>
      <vt:lpstr>Morale</vt:lpstr>
      <vt:lpstr>Mandatory reading</vt:lpstr>
      <vt:lpstr>Optional reading</vt:lpstr>
      <vt:lpstr>Conclusions</vt:lpstr>
      <vt:lpstr>Prezentace aplikace PowerPoint</vt:lpstr>
      <vt:lpstr>Semi-invasive attacks</vt:lpstr>
      <vt:lpstr>Semi-invasive attacks</vt:lpstr>
      <vt:lpstr>PIN verification procedure</vt:lpstr>
      <vt:lpstr>Fault induction</vt:lpstr>
    </vt:vector>
  </TitlesOfParts>
  <Company>Omega Design,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Svenda</cp:lastModifiedBy>
  <cp:revision>7538</cp:revision>
  <cp:lastPrinted>2013-10-10T13:54:53Z</cp:lastPrinted>
  <dcterms:created xsi:type="dcterms:W3CDTF">2012-06-27T07:21:19Z</dcterms:created>
  <dcterms:modified xsi:type="dcterms:W3CDTF">2019-03-13T07:14:44Z</dcterms:modified>
</cp:coreProperties>
</file>