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61" r:id="rId2"/>
    <p:sldId id="614" r:id="rId3"/>
    <p:sldId id="824" r:id="rId4"/>
    <p:sldId id="745" r:id="rId5"/>
    <p:sldId id="778" r:id="rId6"/>
    <p:sldId id="1128" r:id="rId7"/>
    <p:sldId id="638" r:id="rId8"/>
    <p:sldId id="1129" r:id="rId9"/>
    <p:sldId id="1130" r:id="rId10"/>
    <p:sldId id="873" r:id="rId11"/>
    <p:sldId id="642" r:id="rId12"/>
    <p:sldId id="643" r:id="rId13"/>
    <p:sldId id="644" r:id="rId14"/>
    <p:sldId id="886" r:id="rId15"/>
    <p:sldId id="776" r:id="rId16"/>
    <p:sldId id="861" r:id="rId17"/>
    <p:sldId id="1131" r:id="rId18"/>
    <p:sldId id="1089" r:id="rId19"/>
    <p:sldId id="823" r:id="rId20"/>
    <p:sldId id="779" r:id="rId21"/>
    <p:sldId id="1132" r:id="rId22"/>
    <p:sldId id="780" r:id="rId23"/>
    <p:sldId id="805" r:id="rId24"/>
    <p:sldId id="871" r:id="rId25"/>
    <p:sldId id="645" r:id="rId26"/>
    <p:sldId id="738" r:id="rId27"/>
    <p:sldId id="647" r:id="rId28"/>
    <p:sldId id="804" r:id="rId29"/>
    <p:sldId id="652" r:id="rId30"/>
    <p:sldId id="846" r:id="rId31"/>
    <p:sldId id="657" r:id="rId32"/>
    <p:sldId id="658" r:id="rId33"/>
    <p:sldId id="769" r:id="rId34"/>
    <p:sldId id="781" r:id="rId35"/>
    <p:sldId id="767" r:id="rId36"/>
    <p:sldId id="768" r:id="rId37"/>
    <p:sldId id="796" r:id="rId38"/>
    <p:sldId id="809" r:id="rId39"/>
    <p:sldId id="850" r:id="rId40"/>
    <p:sldId id="810" r:id="rId41"/>
    <p:sldId id="811" r:id="rId42"/>
    <p:sldId id="812" r:id="rId43"/>
    <p:sldId id="848" r:id="rId44"/>
    <p:sldId id="849" r:id="rId45"/>
    <p:sldId id="715" r:id="rId46"/>
    <p:sldId id="881" r:id="rId47"/>
    <p:sldId id="718" r:id="rId48"/>
    <p:sldId id="719" r:id="rId49"/>
    <p:sldId id="720" r:id="rId50"/>
    <p:sldId id="880" r:id="rId51"/>
    <p:sldId id="874" r:id="rId52"/>
    <p:sldId id="875" r:id="rId53"/>
    <p:sldId id="878" r:id="rId54"/>
    <p:sldId id="877" r:id="rId55"/>
    <p:sldId id="882" r:id="rId56"/>
    <p:sldId id="883" r:id="rId57"/>
    <p:sldId id="744" r:id="rId58"/>
    <p:sldId id="885" r:id="rId59"/>
    <p:sldId id="860" r:id="rId60"/>
    <p:sldId id="703" r:id="rId61"/>
    <p:sldId id="884" r:id="rId62"/>
    <p:sldId id="795" r:id="rId63"/>
    <p:sldId id="862" r:id="rId64"/>
    <p:sldId id="863" r:id="rId65"/>
    <p:sldId id="864" r:id="rId66"/>
    <p:sldId id="865" r:id="rId67"/>
    <p:sldId id="866" r:id="rId68"/>
    <p:sldId id="867" r:id="rId69"/>
    <p:sldId id="868" r:id="rId70"/>
    <p:sldId id="869" r:id="rId71"/>
    <p:sldId id="870" r:id="rId72"/>
    <p:sldId id="825" r:id="rId73"/>
    <p:sldId id="826" r:id="rId74"/>
    <p:sldId id="827" r:id="rId75"/>
    <p:sldId id="828" r:id="rId76"/>
    <p:sldId id="829" r:id="rId77"/>
    <p:sldId id="830" r:id="rId78"/>
    <p:sldId id="831" r:id="rId79"/>
    <p:sldId id="832" r:id="rId80"/>
    <p:sldId id="833" r:id="rId81"/>
    <p:sldId id="834" r:id="rId82"/>
    <p:sldId id="835" r:id="rId83"/>
    <p:sldId id="836" r:id="rId84"/>
    <p:sldId id="837" r:id="rId85"/>
    <p:sldId id="838" r:id="rId86"/>
    <p:sldId id="839" r:id="rId87"/>
    <p:sldId id="840" r:id="rId88"/>
    <p:sldId id="841" r:id="rId89"/>
    <p:sldId id="842" r:id="rId90"/>
    <p:sldId id="843" r:id="rId91"/>
    <p:sldId id="844" r:id="rId92"/>
    <p:sldId id="845" r:id="rId93"/>
    <p:sldId id="821" r:id="rId94"/>
    <p:sldId id="822" r:id="rId95"/>
    <p:sldId id="786" r:id="rId96"/>
    <p:sldId id="787" r:id="rId97"/>
    <p:sldId id="788" r:id="rId98"/>
    <p:sldId id="789" r:id="rId99"/>
    <p:sldId id="790" r:id="rId100"/>
    <p:sldId id="791" r:id="rId101"/>
    <p:sldId id="792" r:id="rId102"/>
    <p:sldId id="793" r:id="rId103"/>
    <p:sldId id="1133" r:id="rId104"/>
    <p:sldId id="817" r:id="rId105"/>
    <p:sldId id="799" r:id="rId106"/>
    <p:sldId id="802" r:id="rId107"/>
    <p:sldId id="813" r:id="rId108"/>
    <p:sldId id="814" r:id="rId109"/>
    <p:sldId id="815" r:id="rId110"/>
    <p:sldId id="816" r:id="rId111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8" autoAdjust="0"/>
    <p:restoredTop sz="87112" autoAdjust="0"/>
  </p:normalViewPr>
  <p:slideViewPr>
    <p:cSldViewPr>
      <p:cViewPr varScale="1">
        <p:scale>
          <a:sx n="82" d="100"/>
          <a:sy n="82" d="100"/>
        </p:scale>
        <p:origin x="42" y="48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19.03.2019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19.03.2019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A8F67E4-A3E6-4993-B877-B8062859D2A6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101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9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87856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8DC958AC-3552-4625-A86E-E78D90767B1B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103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8951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D56C32D-DBE4-449B-8814-E63E3FF5533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104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70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47440F0-3DF7-45B9-A926-3733804899F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755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47440F0-3DF7-45B9-A926-3733804899F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9404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7FAFB18-EA29-49BD-80B8-9DE399241C9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3701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FA04A3B0-0EAF-4DD2-8DDF-2DA02FF2573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8507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D56C32D-DBE4-449B-8814-E63E3FF5533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1130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9BDA9584-5FE5-4F20-90C8-12BE7A782B40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5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9509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F2594AC-E530-41E0-B5E6-362A9A33BB0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6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2389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D86F8321-36EE-4C06-869A-891A0E13F45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8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9793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19.3.2019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7A9633-68B8-4EFC-BDD0-D52B95C8A4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| PV204 Smartcards 19.3.2019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5823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19.3.2019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19.3.2019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19.3.2019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19.3.2019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19.3.2019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19.3.2019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19.3.2019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19.3.2019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SkI1tOUh_KeqV2wkQh834WUy7ahfHri_/view?usp=sharin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.muni.cz/~xsvenda/jcsuppor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kladata.com/IHWNXUB-yernblD2sdiK1zxxQco/5_javacard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cs.ru.nl/applications/smartcards/firewalltester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h4r05/javacard-gradle-template" TargetMode="External"/><Relationship Id="rId7" Type="http://schemas.openxmlformats.org/officeDocument/2006/relationships/hyperlink" Target="https://github.com/OpenCryptoProject/JCMathLib" TargetMode="External"/><Relationship Id="rId2" Type="http://schemas.openxmlformats.org/officeDocument/2006/relationships/hyperlink" Target="https://github.com/martinpaljak/ant-javac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EnigmaBridge/javacard-curated-list" TargetMode="External"/><Relationship Id="rId5" Type="http://schemas.openxmlformats.org/officeDocument/2006/relationships/hyperlink" Target="https://jcardsim.org/" TargetMode="External"/><Relationship Id="rId4" Type="http://schemas.openxmlformats.org/officeDocument/2006/relationships/hyperlink" Target="https://github.com/martinpaljak/AppletPlayground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ekladata.com/IHWNXUB-yernblD2sdiK1zxxQco/5_javacard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rtinpaljak/GlobalPlatformPro" TargetMode="External"/><Relationship Id="rId2" Type="http://schemas.openxmlformats.org/officeDocument/2006/relationships/hyperlink" Target="https://github.com/martinpaljak/AppletPlaygro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oracle.com/technetwork/java/javacard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10code.de/p-card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urceforge.net/projects/jopenpgpcard/" TargetMode="Externa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GB" dirty="0"/>
              <a:t>JavaCard platform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DA2426B-A6FD-4E2E-BB29-F4CC7BE3A3C6}"/>
              </a:ext>
            </a:extLst>
          </p:cNvPr>
          <p:cNvSpPr txBox="1"/>
          <p:nvPr/>
        </p:nvSpPr>
        <p:spPr>
          <a:xfrm>
            <a:off x="0" y="6165304"/>
            <a:ext cx="946284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/>
              <a:t>Please comment on slides with anything unclear, incorrect or suggestions for improvement</a:t>
            </a:r>
          </a:p>
          <a:p>
            <a:r>
              <a:rPr lang="en-GB" i="1" dirty="0">
                <a:hlinkClick r:id="rId5"/>
              </a:rPr>
              <a:t>https://drive.google.com/file/d/1SkI1tOUh_KeqV2wkQh834WUy7ahfHri_/view?usp=sharing</a:t>
            </a:r>
            <a:endParaRPr lang="en-GB" i="1" dirty="0"/>
          </a:p>
          <a:p>
            <a:endParaRPr lang="en-GB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4600"/>
            <a:ext cx="5112568" cy="727304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3260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GPG – keys generation finished</a:t>
            </a:r>
          </a:p>
        </p:txBody>
      </p:sp>
      <p:graphicFrame>
        <p:nvGraphicFramePr>
          <p:cNvPr id="809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248237" y="1871664"/>
          <a:ext cx="5787602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Image" r:id="rId3" imgW="8431746" imgH="6044444" progId="Photoshop.Image.11">
                  <p:embed/>
                </p:oleObj>
              </mc:Choice>
              <mc:Fallback>
                <p:oleObj name="Image" r:id="rId3" imgW="8431746" imgH="6044444" progId="Photoshop.Image.11">
                  <p:embed/>
                  <p:pic>
                    <p:nvPicPr>
                      <p:cNvPr id="80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237" y="1871664"/>
                        <a:ext cx="5787602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8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Smartcards 19.3.2019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3917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What we have…</a:t>
            </a: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Card with </a:t>
            </a:r>
            <a:r>
              <a:rPr lang="en-US" altLang="cs-CZ" dirty="0" err="1"/>
              <a:t>OpenPGP</a:t>
            </a:r>
            <a:r>
              <a:rPr lang="en-US" altLang="cs-CZ" dirty="0"/>
              <a:t>-compliant applet</a:t>
            </a:r>
          </a:p>
          <a:p>
            <a:r>
              <a:rPr lang="en-US" altLang="cs-CZ" dirty="0"/>
              <a:t>GPG generated </a:t>
            </a:r>
            <a:r>
              <a:rPr lang="en-US" altLang="cs-CZ" dirty="0" err="1"/>
              <a:t>private&amp;public</a:t>
            </a:r>
            <a:r>
              <a:rPr lang="en-US" altLang="cs-CZ" dirty="0"/>
              <a:t> </a:t>
            </a:r>
            <a:r>
              <a:rPr lang="en-US" altLang="cs-CZ" dirty="0" err="1"/>
              <a:t>keypairs</a:t>
            </a:r>
            <a:endParaRPr lang="en-US" altLang="cs-CZ" dirty="0"/>
          </a:p>
          <a:p>
            <a:pPr lvl="1"/>
            <a:r>
              <a:rPr lang="en-US" altLang="cs-CZ" dirty="0"/>
              <a:t>sign, </a:t>
            </a:r>
            <a:r>
              <a:rPr lang="en-US" altLang="cs-CZ" dirty="0" err="1"/>
              <a:t>enc</a:t>
            </a:r>
            <a:r>
              <a:rPr lang="en-US" altLang="cs-CZ" dirty="0"/>
              <a:t>, </a:t>
            </a:r>
            <a:r>
              <a:rPr lang="en-US" altLang="cs-CZ" dirty="0" err="1"/>
              <a:t>auth</a:t>
            </a:r>
            <a:endParaRPr lang="en-US" altLang="cs-CZ" dirty="0"/>
          </a:p>
          <a:p>
            <a:r>
              <a:rPr lang="en-US" altLang="cs-CZ" dirty="0"/>
              <a:t>Public keys exported from card and imported to local keyring</a:t>
            </a:r>
          </a:p>
          <a:p>
            <a:r>
              <a:rPr lang="en-US" altLang="cs-CZ" dirty="0"/>
              <a:t>Can be used to sign, encrypt message on command line</a:t>
            </a:r>
          </a:p>
          <a:p>
            <a:r>
              <a:rPr lang="en-US" altLang="cs-CZ" dirty="0"/>
              <a:t>Can be further integrated into applications</a:t>
            </a:r>
          </a:p>
          <a:p>
            <a:pPr lvl="1"/>
            <a:r>
              <a:rPr lang="en-US" altLang="cs-CZ" dirty="0"/>
              <a:t>Thunderbird + </a:t>
            </a:r>
            <a:r>
              <a:rPr lang="en-US" altLang="cs-CZ" dirty="0" err="1"/>
              <a:t>Enigmail</a:t>
            </a:r>
            <a:r>
              <a:rPr lang="en-US" altLang="cs-CZ" dirty="0"/>
              <a:t> + GPG</a:t>
            </a:r>
          </a:p>
        </p:txBody>
      </p:sp>
      <p:sp>
        <p:nvSpPr>
          <p:cNvPr id="8192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Smartcards 19.3.2019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449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(gpg –card-edit) Command&gt; list</a:t>
            </a:r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642518" y="1871664"/>
          <a:ext cx="499904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Image" r:id="rId3" imgW="8520635" imgH="7073016" progId="Photoshop.Image.11">
                  <p:embed/>
                </p:oleObj>
              </mc:Choice>
              <mc:Fallback>
                <p:oleObj name="Image" r:id="rId3" imgW="8520635" imgH="7073016" progId="Photoshop.Image.11">
                  <p:embed/>
                  <p:pic>
                    <p:nvPicPr>
                      <p:cNvPr id="82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518" y="1871664"/>
                        <a:ext cx="4999040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Smartcards 19.3.2019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1626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Using GPG with smart card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gpg --clearsign --output myfile.sig --sign myfile</a:t>
            </a:r>
          </a:p>
          <a:p>
            <a:pPr lvl="1"/>
            <a:r>
              <a:rPr lang="en-US" altLang="cs-CZ"/>
              <a:t>our public key is already imported to keyring</a:t>
            </a:r>
          </a:p>
          <a:p>
            <a:pPr lvl="1"/>
            <a:r>
              <a:rPr lang="en-US" altLang="cs-CZ"/>
              <a:t>PIN is required to sign (notice signature count so far)</a:t>
            </a:r>
          </a:p>
          <a:p>
            <a:pPr lvl="1"/>
            <a:r>
              <a:rPr lang="en-US" altLang="cs-CZ"/>
              <a:t>--clearsign causes output in BASE64</a:t>
            </a:r>
          </a:p>
          <a:p>
            <a:r>
              <a:rPr lang="en-US" altLang="cs-CZ"/>
              <a:t>gpg --verify myfile.sig</a:t>
            </a:r>
          </a:p>
          <a:p>
            <a:pPr lvl="1"/>
            <a:r>
              <a:rPr lang="en-US" altLang="cs-CZ"/>
              <a:t>smart card not required, public key in keyring</a:t>
            </a:r>
          </a:p>
          <a:p>
            <a:r>
              <a:rPr lang="en-US" altLang="cs-CZ"/>
              <a:t>gpg --output gpshell.log.gpg --recipient petr@svenda.com --encrypt gpshell.log</a:t>
            </a:r>
          </a:p>
          <a:p>
            <a:pPr lvl="1"/>
            <a:r>
              <a:rPr lang="en-US" altLang="cs-CZ"/>
              <a:t>smart card not required, public key in keyring</a:t>
            </a:r>
          </a:p>
          <a:p>
            <a:r>
              <a:rPr lang="en-US" altLang="cs-CZ"/>
              <a:t>gpg --decrypt gpshell.log.gpg</a:t>
            </a:r>
          </a:p>
        </p:txBody>
      </p:sp>
      <p:sp>
        <p:nvSpPr>
          <p:cNvPr id="8397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Smartcards 19.3.2019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826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More details about </a:t>
            </a:r>
            <a:r>
              <a:rPr lang="en-US" altLang="cs-CZ" dirty="0" err="1"/>
              <a:t>JavaCard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4754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Smartcards 19.3.2019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569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03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Smartcards 19.3.2019</a:t>
            </a:r>
            <a:endParaRPr lang="en-GB" altLang="cs-CZ"/>
          </a:p>
        </p:txBody>
      </p:sp>
      <p:sp>
        <p:nvSpPr>
          <p:cNvPr id="94822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– more to be discovered</a:t>
            </a:r>
          </a:p>
        </p:txBody>
      </p:sp>
      <p:sp>
        <p:nvSpPr>
          <p:cNvPr id="94822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 sz="2000" dirty="0"/>
              <a:t>Recursion is </a:t>
            </a:r>
            <a:r>
              <a:rPr lang="en-US" altLang="cs-CZ" sz="2000" dirty="0" err="1"/>
              <a:t>slooow</a:t>
            </a:r>
            <a:r>
              <a:rPr lang="en-US" altLang="cs-CZ" sz="2000" dirty="0"/>
              <a:t>...</a:t>
            </a:r>
          </a:p>
          <a:p>
            <a:r>
              <a:rPr lang="en-US" altLang="cs-CZ" sz="2000" dirty="0"/>
              <a:t>Memory allocation issues</a:t>
            </a:r>
          </a:p>
          <a:p>
            <a:pPr lvl="1"/>
            <a:r>
              <a:rPr lang="en-US" altLang="cs-CZ" sz="1800" dirty="0"/>
              <a:t>EEPROM vs. RAM allocations, </a:t>
            </a:r>
            <a:r>
              <a:rPr lang="en-US" altLang="cs-CZ" sz="1800" i="1" dirty="0"/>
              <a:t>new </a:t>
            </a:r>
            <a:r>
              <a:rPr lang="en-US" altLang="cs-CZ" sz="1800" dirty="0"/>
              <a:t>operator</a:t>
            </a:r>
          </a:p>
          <a:p>
            <a:pPr lvl="1"/>
            <a:r>
              <a:rPr lang="en-US" altLang="cs-CZ" sz="1800" dirty="0"/>
              <a:t>No (real-time) garbage collector!</a:t>
            </a:r>
            <a:endParaRPr lang="en-US" altLang="cs-CZ" sz="2000" dirty="0"/>
          </a:p>
          <a:p>
            <a:r>
              <a:rPr lang="en-US" altLang="cs-CZ" sz="2000" dirty="0"/>
              <a:t>Persistent objects</a:t>
            </a:r>
          </a:p>
          <a:p>
            <a:r>
              <a:rPr lang="en-US" altLang="cs-CZ" sz="2000" dirty="0"/>
              <a:t>Transactions, atomic operations</a:t>
            </a:r>
          </a:p>
          <a:p>
            <a:r>
              <a:rPr lang="en-US" altLang="cs-CZ" sz="2000" dirty="0" err="1"/>
              <a:t>JavaCard</a:t>
            </a:r>
            <a:r>
              <a:rPr lang="en-US" altLang="cs-CZ" sz="2000" dirty="0"/>
              <a:t> applet firewall</a:t>
            </a:r>
          </a:p>
          <a:p>
            <a:endParaRPr lang="en-US" altLang="cs-CZ" sz="2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166939" y="4549776"/>
          <a:ext cx="8072437" cy="1616075"/>
        </p:xfrm>
        <a:graphic>
          <a:graphicData uri="http://schemas.openxmlformats.org/drawingml/2006/table">
            <a:tbl>
              <a:tblPr/>
              <a:tblGrid>
                <a:gridCol w="8072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02D3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69696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31313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69696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function f(…)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   byte a[] = new byte[10];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   byte b[] = JCSystem.makeTransientByteArray(...);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   byte c;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0700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GPShell</a:t>
            </a:r>
            <a:r>
              <a:rPr lang="en-US" altLang="cs-CZ" dirty="0"/>
              <a:t> </a:t>
            </a:r>
            <a:r>
              <a:rPr lang="en-US" altLang="cs-CZ" dirty="0" err="1"/>
              <a:t>upload&amp;install</a:t>
            </a:r>
            <a:endParaRPr lang="en-US" altLang="cs-CZ" dirty="0"/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Upload and install converted *.cap file</a:t>
            </a:r>
          </a:p>
          <a:p>
            <a:pPr lvl="1"/>
            <a:r>
              <a:rPr lang="en-US" altLang="cs-CZ" sz="2000" dirty="0" err="1"/>
              <a:t>GPShell</a:t>
            </a:r>
            <a:r>
              <a:rPr lang="en-US" altLang="cs-CZ" sz="2000" dirty="0"/>
              <a:t> tool with script specific for target card</a:t>
            </a:r>
          </a:p>
          <a:p>
            <a:pPr lvl="1"/>
            <a:r>
              <a:rPr lang="en-US" altLang="cs-CZ" sz="2000" dirty="0"/>
              <a:t>GP SCP channel version (mode_201, mode_211)</a:t>
            </a:r>
          </a:p>
          <a:p>
            <a:pPr lvl="1"/>
            <a:r>
              <a:rPr lang="en-US" altLang="cs-CZ" sz="2000" dirty="0"/>
              <a:t>select </a:t>
            </a:r>
            <a:r>
              <a:rPr lang="en-US" altLang="cs-CZ" sz="2000" dirty="0" err="1"/>
              <a:t>CardManager</a:t>
            </a:r>
            <a:r>
              <a:rPr lang="en-US" altLang="cs-CZ" sz="2000" dirty="0"/>
              <a:t> by AID (various AIDs)</a:t>
            </a:r>
          </a:p>
          <a:p>
            <a:pPr lvl="1"/>
            <a:r>
              <a:rPr lang="en-US" altLang="cs-CZ" sz="2000" dirty="0"/>
              <a:t>authenticate and open secure channel (</a:t>
            </a:r>
            <a:r>
              <a:rPr lang="en-US" altLang="cs-CZ" sz="2000" dirty="0" err="1"/>
              <a:t>open_sc</a:t>
            </a:r>
            <a:r>
              <a:rPr lang="en-US" altLang="cs-CZ" sz="2000" dirty="0"/>
              <a:t>)</a:t>
            </a:r>
          </a:p>
          <a:p>
            <a:pPr lvl="1"/>
            <a:r>
              <a:rPr lang="en-US" altLang="cs-CZ" sz="2000" dirty="0"/>
              <a:t>delete previous applet version (1. applet, 2. package)</a:t>
            </a:r>
          </a:p>
          <a:p>
            <a:pPr lvl="1"/>
            <a:r>
              <a:rPr lang="en-US" altLang="cs-CZ" sz="2000" dirty="0"/>
              <a:t>load and install (install command, many </a:t>
            </a:r>
            <a:r>
              <a:rPr lang="en-US" altLang="cs-CZ" sz="2000" dirty="0" err="1"/>
              <a:t>params</a:t>
            </a:r>
            <a:r>
              <a:rPr lang="en-US" altLang="cs-CZ" sz="2000" dirty="0"/>
              <a:t>)</a:t>
            </a:r>
          </a:p>
          <a:p>
            <a:pPr lvl="1"/>
            <a:r>
              <a:rPr lang="en-US" altLang="cs-CZ" sz="2000" dirty="0"/>
              <a:t>install may pass personalization data (master key…)</a:t>
            </a:r>
          </a:p>
          <a:p>
            <a:r>
              <a:rPr lang="en-US" altLang="cs-CZ" sz="2400" dirty="0"/>
              <a:t>Check applet functionality</a:t>
            </a:r>
          </a:p>
          <a:p>
            <a:pPr lvl="1"/>
            <a:r>
              <a:rPr lang="en-US" altLang="cs-CZ" sz="2000" dirty="0"/>
              <a:t>from </a:t>
            </a:r>
            <a:r>
              <a:rPr lang="en-US" altLang="cs-CZ" sz="2000" dirty="0" err="1"/>
              <a:t>GPShell</a:t>
            </a:r>
            <a:r>
              <a:rPr lang="en-US" altLang="cs-CZ" sz="2000" dirty="0"/>
              <a:t> script,  no need for secure channel</a:t>
            </a:r>
          </a:p>
          <a:p>
            <a:pPr lvl="1"/>
            <a:r>
              <a:rPr lang="en-US" altLang="cs-CZ" sz="2000" dirty="0"/>
              <a:t>select your applet by AID (select –AID xxx)</a:t>
            </a:r>
          </a:p>
          <a:p>
            <a:pPr lvl="1"/>
            <a:r>
              <a:rPr lang="en-US" altLang="cs-CZ" sz="2000" dirty="0"/>
              <a:t>send test APDU (</a:t>
            </a:r>
            <a:r>
              <a:rPr lang="en-US" altLang="cs-CZ" sz="2000" dirty="0" err="1"/>
              <a:t>send_apdu</a:t>
            </a:r>
            <a:r>
              <a:rPr lang="en-US" altLang="cs-CZ" sz="2000" dirty="0"/>
              <a:t> -APDU xxx)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5073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03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Smartcards 19.3.2019</a:t>
            </a:r>
            <a:endParaRPr lang="en-GB" altLang="cs-CZ"/>
          </a:p>
        </p:txBody>
      </p:sp>
      <p:sp>
        <p:nvSpPr>
          <p:cNvPr id="9512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– PIN verification</a:t>
            </a:r>
          </a:p>
        </p:txBody>
      </p:sp>
      <p:sp>
        <p:nvSpPr>
          <p:cNvPr id="95129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Image/code for PIN verification</a:t>
            </a:r>
          </a:p>
          <a:p>
            <a:pPr lvl="1"/>
            <a:r>
              <a:rPr lang="en-US" altLang="cs-CZ"/>
              <a:t>Vulnerable to transaction rollback</a:t>
            </a:r>
          </a:p>
          <a:p>
            <a:endParaRPr lang="en-US" alt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2166938" y="2926048"/>
          <a:ext cx="7929562" cy="3383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29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public class </a:t>
                      </a:r>
                      <a:r>
                        <a:rPr lang="en-US" sz="2400" dirty="0" err="1">
                          <a:latin typeface="Consolas" pitchFamily="49" charset="0"/>
                          <a:cs typeface="Consolas" pitchFamily="49" charset="0"/>
                        </a:rPr>
                        <a:t>OwnerPIN</a:t>
                      </a:r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implements PIN {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byte </a:t>
                      </a:r>
                      <a:r>
                        <a:rPr lang="en-US" sz="24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; // persistent counter </a:t>
                      </a:r>
                    </a:p>
                    <a:p>
                      <a:endParaRPr lang="en-US" sz="24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</a:t>
                      </a:r>
                      <a:r>
                        <a:rPr lang="en-US" sz="2400" dirty="0" err="1">
                          <a:latin typeface="Consolas" pitchFamily="49" charset="0"/>
                          <a:cs typeface="Consolas" pitchFamily="49" charset="0"/>
                        </a:rPr>
                        <a:t>boolean</a:t>
                      </a:r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check(...) {  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    ...  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    </a:t>
                      </a:r>
                      <a:r>
                        <a:rPr lang="en-US" sz="24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--;  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    ...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}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4937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03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Smartcards 19.3.2019</a:t>
            </a:r>
            <a:endParaRPr lang="en-GB" altLang="cs-CZ"/>
          </a:p>
        </p:txBody>
      </p:sp>
      <p:sp>
        <p:nvSpPr>
          <p:cNvPr id="95232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/>
              <a:t>JavaCard – PIN verification done better</a:t>
            </a:r>
          </a:p>
        </p:txBody>
      </p:sp>
      <p:sp>
        <p:nvSpPr>
          <p:cNvPr id="95232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Non-atomic operations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952625" y="2382094"/>
          <a:ext cx="8286750" cy="4359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8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927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public class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OwnerPIN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implements PIN {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byte[]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= new byte[1]; // persistent counter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byte[] temps =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JCSystem.makeTransientByteArray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(1,</a:t>
                      </a:r>
                    </a:p>
                    <a:p>
                      <a:r>
                        <a:rPr lang="en-US" sz="2000" baseline="0" dirty="0">
                          <a:latin typeface="Consolas" pitchFamily="49" charset="0"/>
                          <a:cs typeface="Consolas" pitchFamily="49" charset="0"/>
                        </a:rPr>
                        <a:t>               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JCSystem.CLEAR_ON_RESET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);</a:t>
                      </a:r>
                    </a:p>
                    <a:p>
                      <a:endParaRPr lang="en-US" sz="20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boolean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check(...) {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...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temps[0] =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[0] - 1;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// update the try counter non-atomically: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Util.arrayCopyNonAtomic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(temps, 0,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, 0, 1);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...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}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2049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03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Smartcards 19.3.2019</a:t>
            </a:r>
            <a:endParaRPr lang="en-GB" altLang="cs-CZ"/>
          </a:p>
        </p:txBody>
      </p:sp>
      <p:sp>
        <p:nvSpPr>
          <p:cNvPr id="9533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/>
              <a:t>JavaCard – Atomic vs. Non-Atomic</a:t>
            </a:r>
          </a:p>
        </p:txBody>
      </p:sp>
      <p:sp>
        <p:nvSpPr>
          <p:cNvPr id="95334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Persistent memory updates</a:t>
            </a:r>
          </a:p>
          <a:p>
            <a:pPr lvl="1"/>
            <a:r>
              <a:rPr lang="en-US" altLang="cs-CZ"/>
              <a:t>Two ways of updating</a:t>
            </a:r>
          </a:p>
          <a:p>
            <a:pPr lvl="1"/>
            <a:r>
              <a:rPr lang="en-US" altLang="cs-CZ"/>
              <a:t>FillArrayNonAtomic, CopyArrayNonAtomic</a:t>
            </a:r>
          </a:p>
          <a:p>
            <a:r>
              <a:rPr lang="en-US" altLang="cs-CZ"/>
              <a:t>Code refactoring</a:t>
            </a:r>
          </a:p>
          <a:p>
            <a:pPr lvl="1"/>
            <a:r>
              <a:rPr lang="en-US" altLang="cs-CZ"/>
              <a:t>Original short/byte values have to be converted to arrays[1]</a:t>
            </a:r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109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01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2.x not supporting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No dynamic class loading</a:t>
            </a:r>
            <a:endParaRPr lang="cs-CZ" altLang="cs-CZ" sz="2400" dirty="0"/>
          </a:p>
          <a:p>
            <a:r>
              <a:rPr lang="en-US" altLang="cs-CZ" sz="2400" dirty="0"/>
              <a:t>No Security manager</a:t>
            </a:r>
            <a:endParaRPr lang="cs-CZ" altLang="cs-CZ" sz="2400" dirty="0"/>
          </a:p>
          <a:p>
            <a:r>
              <a:rPr lang="en-US" altLang="cs-CZ" sz="2400" dirty="0"/>
              <a:t>No Threads and synchronization</a:t>
            </a:r>
            <a:endParaRPr lang="cs-CZ" altLang="cs-CZ" sz="2400" dirty="0"/>
          </a:p>
          <a:p>
            <a:r>
              <a:rPr lang="en-US" altLang="cs-CZ" sz="2400" dirty="0"/>
              <a:t>No Object cloning, finalization</a:t>
            </a:r>
            <a:endParaRPr lang="cs-CZ" altLang="cs-CZ" sz="2400" dirty="0"/>
          </a:p>
          <a:p>
            <a:r>
              <a:rPr lang="en-US" altLang="cs-CZ" sz="2400" dirty="0"/>
              <a:t>No Large primitive data types </a:t>
            </a:r>
          </a:p>
          <a:p>
            <a:pPr lvl="1"/>
            <a:r>
              <a:rPr lang="en-US" altLang="cs-CZ" sz="2000" dirty="0"/>
              <a:t>float, double, long and char</a:t>
            </a:r>
          </a:p>
          <a:p>
            <a:pPr lvl="1"/>
            <a:r>
              <a:rPr lang="en-US" altLang="cs-CZ" sz="2000" dirty="0"/>
              <a:t>usually not even </a:t>
            </a:r>
            <a:r>
              <a:rPr lang="en-US" altLang="cs-CZ" sz="2000" dirty="0" err="1"/>
              <a:t>int</a:t>
            </a:r>
            <a:r>
              <a:rPr lang="en-US" altLang="cs-CZ" sz="2000" dirty="0"/>
              <a:t> (4 bytes) data type</a:t>
            </a:r>
          </a:p>
          <a:p>
            <a:r>
              <a:rPr lang="en-US" altLang="cs-CZ" sz="2400" dirty="0"/>
              <a:t>Most of std. classes missing</a:t>
            </a:r>
          </a:p>
          <a:p>
            <a:pPr lvl="1"/>
            <a:r>
              <a:rPr lang="en-US" altLang="cs-CZ" sz="2000" dirty="0"/>
              <a:t>most of </a:t>
            </a:r>
            <a:r>
              <a:rPr lang="en-US" altLang="cs-CZ" sz="2000" dirty="0" err="1"/>
              <a:t>java.lang</a:t>
            </a:r>
            <a:r>
              <a:rPr lang="en-US" altLang="cs-CZ" sz="2000" dirty="0"/>
              <a:t>, Object and </a:t>
            </a:r>
            <a:r>
              <a:rPr lang="en-US" altLang="cs-CZ" sz="2000" dirty="0" err="1"/>
              <a:t>Throwable</a:t>
            </a:r>
            <a:r>
              <a:rPr lang="en-US" altLang="cs-CZ" sz="2000" dirty="0"/>
              <a:t> in limited form</a:t>
            </a:r>
          </a:p>
          <a:p>
            <a:r>
              <a:rPr lang="en-US" altLang="cs-CZ" sz="2400" dirty="0"/>
              <a:t>Limited garbage collection</a:t>
            </a:r>
          </a:p>
          <a:p>
            <a:pPr lvl="1"/>
            <a:r>
              <a:rPr lang="en-US" altLang="cs-CZ" sz="2000" dirty="0"/>
              <a:t>Newer cards supports, but slow and not always unreliable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2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03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Smartcards 19.3.2019</a:t>
            </a:r>
            <a:endParaRPr lang="en-GB" altLang="cs-CZ"/>
          </a:p>
        </p:txBody>
      </p:sp>
      <p:sp>
        <p:nvSpPr>
          <p:cNvPr id="9543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– Atomic vs. Non-Atomic</a:t>
            </a:r>
          </a:p>
        </p:txBody>
      </p:sp>
      <p:sp>
        <p:nvSpPr>
          <p:cNvPr id="95437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Non-deterministic variable rollback</a:t>
            </a:r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r>
              <a:rPr lang="en-US" altLang="cs-CZ"/>
              <a:t>Result dependency on the commands order</a:t>
            </a:r>
          </a:p>
          <a:p>
            <a:pPr lvl="1"/>
            <a:r>
              <a:rPr lang="en-US" altLang="cs-CZ" b="1">
                <a:solidFill>
                  <a:srgbClr val="FF0000"/>
                </a:solidFill>
              </a:rPr>
              <a:t>a[0] == 0 </a:t>
            </a:r>
            <a:r>
              <a:rPr lang="en-US" altLang="cs-CZ" b="1"/>
              <a:t>vs. </a:t>
            </a:r>
            <a:r>
              <a:rPr lang="en-US" altLang="cs-CZ" b="1">
                <a:solidFill>
                  <a:srgbClr val="FF0000"/>
                </a:solidFill>
              </a:rPr>
              <a:t>a[0] == 2</a:t>
            </a:r>
          </a:p>
          <a:p>
            <a:endParaRPr lang="en-US" alt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2095500" y="2437434"/>
          <a:ext cx="8001000" cy="20716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168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a[0] = 0</a:t>
                      </a:r>
                    </a:p>
                    <a:p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beginTransaction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()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a[0] = 1;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</a:t>
                      </a:r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arrayFillNonAtomic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(a,0,1,2);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// a[0] = 2;</a:t>
                      </a:r>
                    </a:p>
                    <a:p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abortTransaction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()</a:t>
                      </a:r>
                    </a:p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a[0] = 0;</a:t>
                      </a:r>
                    </a:p>
                    <a:p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beginTransaction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</a:t>
                      </a:r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arrayFillNonAtomic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(a,0,1,2); 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// a[0] = 2;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a[0] = 1;</a:t>
                      </a:r>
                    </a:p>
                    <a:p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abortTransaction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4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2.x supports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988" y="1700808"/>
            <a:ext cx="10844603" cy="4149725"/>
          </a:xfrm>
        </p:spPr>
        <p:txBody>
          <a:bodyPr/>
          <a:lstStyle/>
          <a:p>
            <a:r>
              <a:rPr lang="en-US" altLang="cs-CZ" sz="2400" dirty="0"/>
              <a:t>Standard benefits of the Java language</a:t>
            </a:r>
          </a:p>
          <a:p>
            <a:pPr lvl="1"/>
            <a:r>
              <a:rPr lang="en-US" altLang="cs-CZ" sz="2000" dirty="0"/>
              <a:t>data encapsulation, safe memory management, packages, etc.</a:t>
            </a:r>
            <a:endParaRPr lang="cs-CZ" altLang="cs-CZ" sz="2000" dirty="0"/>
          </a:p>
          <a:p>
            <a:r>
              <a:rPr lang="en-US" altLang="cs-CZ" sz="2400" dirty="0"/>
              <a:t>Applet isolation based on the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firewall</a:t>
            </a:r>
          </a:p>
          <a:p>
            <a:pPr lvl="1"/>
            <a:r>
              <a:rPr lang="en-US" altLang="cs-CZ" sz="2000" dirty="0"/>
              <a:t>applets cannot directly communicate with each other</a:t>
            </a:r>
          </a:p>
          <a:p>
            <a:pPr lvl="1"/>
            <a:r>
              <a:rPr lang="en-US" altLang="cs-CZ" sz="2000" dirty="0"/>
              <a:t>special interface (Shareable) for cross applets interaction</a:t>
            </a:r>
            <a:endParaRPr lang="cs-CZ" altLang="cs-CZ" sz="2000" dirty="0"/>
          </a:p>
          <a:p>
            <a:r>
              <a:rPr lang="en-US" altLang="cs-CZ" sz="2400" dirty="0"/>
              <a:t>Atomic operations using transaction mode</a:t>
            </a:r>
            <a:endParaRPr lang="cs-CZ" altLang="cs-CZ" sz="2400" dirty="0"/>
          </a:p>
          <a:p>
            <a:r>
              <a:rPr lang="en-US" altLang="cs-CZ" sz="2400" dirty="0"/>
              <a:t>Transient data (buffer placed in RAM)</a:t>
            </a:r>
          </a:p>
          <a:p>
            <a:pPr lvl="1"/>
            <a:r>
              <a:rPr lang="en-US" altLang="cs-CZ" sz="2000" dirty="0"/>
              <a:t>fast and automatically cleared</a:t>
            </a:r>
            <a:endParaRPr lang="cs-CZ" altLang="cs-CZ" sz="2000" dirty="0"/>
          </a:p>
          <a:p>
            <a:r>
              <a:rPr lang="en-US" altLang="cs-CZ" sz="2400" dirty="0"/>
              <a:t>A rich cryptography API </a:t>
            </a:r>
          </a:p>
          <a:p>
            <a:pPr lvl="1"/>
            <a:r>
              <a:rPr lang="en-US" altLang="cs-CZ" sz="2000" dirty="0"/>
              <a:t>accelerated by cryptographic co-processor</a:t>
            </a:r>
            <a:endParaRPr lang="cs-CZ" altLang="cs-CZ" sz="2000" dirty="0"/>
          </a:p>
          <a:p>
            <a:r>
              <a:rPr lang="en-US" altLang="cs-CZ" sz="2400" dirty="0"/>
              <a:t>Secure (remote) communication with the terminal</a:t>
            </a:r>
          </a:p>
          <a:p>
            <a:pPr lvl="1"/>
            <a:r>
              <a:rPr lang="en-US" altLang="cs-CZ" sz="2000" dirty="0"/>
              <a:t>if </a:t>
            </a:r>
            <a:r>
              <a:rPr lang="en-US" altLang="cs-CZ" sz="2000" dirty="0" err="1"/>
              <a:t>GlobalPlatform</a:t>
            </a:r>
            <a:r>
              <a:rPr lang="en-US" altLang="cs-CZ" sz="2000" dirty="0"/>
              <a:t> compliant (secure messaging, security domains)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7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JavaCard 3.0.x (most recent 3.0.5 from 2015)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Major release of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specification</a:t>
            </a:r>
          </a:p>
          <a:p>
            <a:pPr lvl="1"/>
            <a:r>
              <a:rPr lang="en-US" altLang="cs-CZ" sz="2000" dirty="0"/>
              <a:t>significant changes in development logic</a:t>
            </a:r>
          </a:p>
          <a:p>
            <a:pPr lvl="1"/>
            <a:r>
              <a:rPr lang="en-US" altLang="cs-CZ" sz="2000" dirty="0"/>
              <a:t>two separate branches – Classic and Connected edition</a:t>
            </a:r>
          </a:p>
          <a:p>
            <a:r>
              <a:rPr lang="en-US" altLang="cs-CZ" sz="2400" dirty="0" err="1"/>
              <a:t>JavaCard</a:t>
            </a:r>
            <a:r>
              <a:rPr lang="en-US" altLang="cs-CZ" sz="2400" dirty="0"/>
              <a:t> 3.x Classic Edition </a:t>
            </a:r>
          </a:p>
          <a:p>
            <a:pPr lvl="1"/>
            <a:r>
              <a:rPr lang="en-US" altLang="cs-CZ" sz="2000" dirty="0"/>
              <a:t>legacy version, extended JC 2.x</a:t>
            </a:r>
          </a:p>
          <a:p>
            <a:pPr lvl="1"/>
            <a:r>
              <a:rPr lang="en-US" altLang="cs-CZ" sz="2000" dirty="0"/>
              <a:t>APDU-oriented communication </a:t>
            </a:r>
          </a:p>
          <a:p>
            <a:r>
              <a:rPr lang="en-US" altLang="cs-CZ" sz="2400" dirty="0" err="1"/>
              <a:t>JavaCard</a:t>
            </a:r>
            <a:r>
              <a:rPr lang="en-US" altLang="cs-CZ" sz="2400" dirty="0"/>
              <a:t> 3.x Connected Edition </a:t>
            </a:r>
          </a:p>
          <a:p>
            <a:pPr lvl="1"/>
            <a:r>
              <a:rPr lang="en-US" altLang="cs-CZ" sz="2000" dirty="0"/>
              <a:t>smart card perceived as web server (Servlet API)</a:t>
            </a:r>
          </a:p>
          <a:p>
            <a:pPr lvl="1"/>
            <a:r>
              <a:rPr lang="en-US" altLang="cs-CZ" sz="2000" dirty="0"/>
              <a:t>TCP/IP network capability, HTTP(s), TLS</a:t>
            </a:r>
          </a:p>
          <a:p>
            <a:pPr lvl="1"/>
            <a:r>
              <a:rPr lang="en-US" altLang="cs-CZ" sz="2000" dirty="0"/>
              <a:t>supports Java 6 language features (generics, annotations…) </a:t>
            </a:r>
          </a:p>
          <a:p>
            <a:pPr lvl="1"/>
            <a:r>
              <a:rPr lang="en-US" altLang="cs-CZ" sz="2000" dirty="0"/>
              <a:t>move towards more powerful target devices</a:t>
            </a:r>
          </a:p>
          <a:p>
            <a:pPr lvl="1"/>
            <a:r>
              <a:rPr lang="en-US" altLang="cs-CZ" sz="2000" dirty="0"/>
              <a:t>focused on different segment then classic smart cards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3" name="Šrafovaná šipka doprava 2"/>
          <p:cNvSpPr/>
          <p:nvPr/>
        </p:nvSpPr>
        <p:spPr>
          <a:xfrm rot="10800000">
            <a:off x="7784641" y="4207619"/>
            <a:ext cx="1080120" cy="792088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2D0D1E6-FB46-4687-8EE8-06D4F58D6AAD}"/>
              </a:ext>
            </a:extLst>
          </p:cNvPr>
          <p:cNvSpPr/>
          <p:nvPr/>
        </p:nvSpPr>
        <p:spPr>
          <a:xfrm>
            <a:off x="8472264" y="4941168"/>
            <a:ext cx="3276848" cy="141505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Connected edition is not used so far (potentially dead?)</a:t>
            </a:r>
          </a:p>
        </p:txBody>
      </p:sp>
    </p:spTree>
    <p:extLst>
      <p:ext uri="{BB962C8B-B14F-4D97-AF65-F5344CB8AC3E}">
        <p14:creationId xmlns:p14="http://schemas.microsoft.com/office/powerpoint/2010/main" val="8860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JavaCard 3.1 (2018)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Focus on IoT</a:t>
            </a:r>
          </a:p>
          <a:p>
            <a:r>
              <a:rPr lang="en-US" altLang="cs-CZ" sz="2400" dirty="0"/>
              <a:t>Not much experience yet (no devices)</a:t>
            </a:r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57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Version support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Need to know supported version for your card</a:t>
            </a:r>
          </a:p>
          <a:p>
            <a:pPr lvl="1"/>
            <a:r>
              <a:rPr lang="en-US" altLang="cs-CZ" dirty="0"/>
              <a:t>convertor adds version identification of packages used to binary cap file</a:t>
            </a:r>
          </a:p>
          <a:p>
            <a:pPr lvl="1"/>
            <a:r>
              <a:rPr lang="en-US" altLang="cs-CZ" dirty="0"/>
              <a:t>If converted with unsupported version, upload to card fails</a:t>
            </a:r>
          </a:p>
          <a:p>
            <a:r>
              <a:rPr lang="en-US" altLang="cs-CZ" dirty="0"/>
              <a:t>Supported version can be obtained from card</a:t>
            </a:r>
          </a:p>
          <a:p>
            <a:pPr lvl="1"/>
            <a:r>
              <a:rPr lang="en-GB" dirty="0" err="1"/>
              <a:t>JCSystem.getVersion</a:t>
            </a:r>
            <a:r>
              <a:rPr lang="en-GB" dirty="0"/>
              <a:t>()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[</a:t>
            </a:r>
            <a:r>
              <a:rPr lang="en-GB" dirty="0" err="1"/>
              <a:t>Major.Minor</a:t>
            </a:r>
            <a:r>
              <a:rPr lang="en-GB" dirty="0"/>
              <a:t>]</a:t>
            </a:r>
          </a:p>
          <a:p>
            <a:pPr lvl="1"/>
            <a:r>
              <a:rPr lang="en-GB" altLang="cs-CZ" dirty="0"/>
              <a:t>See </a:t>
            </a:r>
            <a:r>
              <a:rPr lang="en-GB" altLang="cs-CZ" dirty="0">
                <a:hlinkClick r:id="rId2"/>
              </a:rPr>
              <a:t>https://www.fi.muni.cz/~xsvenda/jcsupport.html</a:t>
            </a:r>
            <a:endParaRPr lang="en-US" altLang="cs-CZ" dirty="0"/>
          </a:p>
          <a:p>
            <a:r>
              <a:rPr lang="en-US" altLang="cs-CZ" dirty="0"/>
              <a:t>Available cards supports mostly 2.x specification or 3.x (newer cards)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8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JavaCard</a:t>
            </a:r>
            <a:r>
              <a:rPr lang="en-GB" dirty="0"/>
              <a:t> applet firewall – runtime checks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8330" y="1916833"/>
            <a:ext cx="5292984" cy="4149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pic>
        <p:nvPicPr>
          <p:cNvPr id="9" name="Picture 2" descr="blank_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4" y="1978336"/>
            <a:ext cx="6408626" cy="41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 rot="16200000">
            <a:off x="1031173" y="2377510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Applet1</a:t>
            </a:r>
            <a:endParaRPr lang="cs-CZ" altLang="cs-CZ" b="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847529" y="6192243"/>
            <a:ext cx="840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Inspired by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http://ekladata.com/IHWNXUB-yernblD2sdiK1zxxQco/5_javacard.pdf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978661" y="5386636"/>
            <a:ext cx="4626619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cs-CZ" dirty="0" err="1"/>
              <a:t>SmartCard</a:t>
            </a:r>
            <a:r>
              <a:rPr lang="en-US" altLang="cs-CZ" dirty="0"/>
              <a:t> hardware</a:t>
            </a:r>
            <a:endParaRPr lang="en-GB" dirty="0"/>
          </a:p>
        </p:txBody>
      </p:sp>
      <p:sp>
        <p:nvSpPr>
          <p:cNvPr id="15" name="Zaoblený obdélník 14"/>
          <p:cNvSpPr/>
          <p:nvPr/>
        </p:nvSpPr>
        <p:spPr>
          <a:xfrm>
            <a:off x="996767" y="4254276"/>
            <a:ext cx="4608512" cy="1046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cs-CZ" dirty="0" err="1"/>
              <a:t>JavaCard</a:t>
            </a:r>
            <a:r>
              <a:rPr lang="en-US" altLang="cs-CZ" dirty="0"/>
              <a:t> runtime environment (JCRE)</a:t>
            </a:r>
          </a:p>
          <a:p>
            <a:pPr algn="ctr"/>
            <a:r>
              <a:rPr lang="en-US" altLang="cs-CZ" dirty="0"/>
              <a:t>JCRE = JCVM + API</a:t>
            </a:r>
            <a:endParaRPr lang="en-GB" dirty="0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6200000">
            <a:off x="2106956" y="2368377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Applet2</a:t>
            </a:r>
            <a:endParaRPr lang="cs-CZ" altLang="cs-CZ" b="0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6200000">
            <a:off x="3229884" y="2368378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Applet3</a:t>
            </a:r>
            <a:endParaRPr lang="cs-CZ" altLang="cs-CZ" b="0" dirty="0"/>
          </a:p>
        </p:txBody>
      </p:sp>
      <p:sp>
        <p:nvSpPr>
          <p:cNvPr id="19" name="Obdélník 18"/>
          <p:cNvSpPr/>
          <p:nvPr/>
        </p:nvSpPr>
        <p:spPr>
          <a:xfrm rot="5400000">
            <a:off x="1115604" y="3075259"/>
            <a:ext cx="1876442" cy="1539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bdélník 19"/>
          <p:cNvSpPr/>
          <p:nvPr/>
        </p:nvSpPr>
        <p:spPr>
          <a:xfrm rot="5400000">
            <a:off x="2226989" y="3059355"/>
            <a:ext cx="1860100" cy="1693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délník 17"/>
          <p:cNvSpPr/>
          <p:nvPr/>
        </p:nvSpPr>
        <p:spPr>
          <a:xfrm>
            <a:off x="978661" y="3998483"/>
            <a:ext cx="4626619" cy="1329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aoblený obdélník 20"/>
          <p:cNvSpPr/>
          <p:nvPr/>
        </p:nvSpPr>
        <p:spPr>
          <a:xfrm>
            <a:off x="1194685" y="4869060"/>
            <a:ext cx="93610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APDU</a:t>
            </a:r>
          </a:p>
        </p:txBody>
      </p:sp>
      <p:sp>
        <p:nvSpPr>
          <p:cNvPr id="22" name="Zahnutá šipka doprava 21"/>
          <p:cNvSpPr/>
          <p:nvPr/>
        </p:nvSpPr>
        <p:spPr>
          <a:xfrm>
            <a:off x="479376" y="2636912"/>
            <a:ext cx="684472" cy="25201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784247" y="2323778"/>
            <a:ext cx="610467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cs-CZ" sz="2400" dirty="0">
                <a:solidFill>
                  <a:srgbClr val="FF0000"/>
                </a:solidFill>
              </a:rPr>
              <a:t>Access</a:t>
            </a:r>
            <a:r>
              <a:rPr lang="en-US" altLang="cs-CZ" sz="2400" dirty="0"/>
              <a:t> to other applet’s methods and attributes </a:t>
            </a:r>
            <a:r>
              <a:rPr lang="en-US" altLang="cs-CZ" sz="2400" dirty="0">
                <a:solidFill>
                  <a:srgbClr val="FF0000"/>
                </a:solidFill>
              </a:rPr>
              <a:t>prevented</a:t>
            </a:r>
          </a:p>
          <a:p>
            <a:pPr lvl="1"/>
            <a:r>
              <a:rPr lang="en-US" altLang="cs-CZ" sz="2000" dirty="0"/>
              <a:t>Even if </a:t>
            </a:r>
            <a:r>
              <a:rPr lang="en-US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altLang="cs-CZ" sz="2000" dirty="0"/>
              <a:t> </a:t>
            </a:r>
          </a:p>
          <a:p>
            <a:r>
              <a:rPr lang="en-US" altLang="cs-CZ" sz="2400" dirty="0"/>
              <a:t>Applets </a:t>
            </a:r>
            <a:r>
              <a:rPr lang="en-US" altLang="cs-CZ" sz="2400" dirty="0">
                <a:solidFill>
                  <a:srgbClr val="0070C0"/>
                </a:solidFill>
              </a:rPr>
              <a:t>can access specific JCRE objects</a:t>
            </a:r>
            <a:endParaRPr lang="en-US" altLang="cs-CZ" sz="2000" dirty="0"/>
          </a:p>
          <a:p>
            <a:r>
              <a:rPr lang="en-US" altLang="cs-CZ" sz="2400" dirty="0">
                <a:solidFill>
                  <a:srgbClr val="00B050"/>
                </a:solidFill>
              </a:rPr>
              <a:t>JCRE can access all applets </a:t>
            </a:r>
            <a:r>
              <a:rPr lang="en-US" altLang="cs-CZ" sz="2400" dirty="0"/>
              <a:t>(no restriction)</a:t>
            </a:r>
          </a:p>
          <a:p>
            <a:r>
              <a:rPr lang="en-US" altLang="cs-CZ" sz="2400" dirty="0">
                <a:solidFill>
                  <a:schemeClr val="accent6">
                    <a:lumMod val="75000"/>
                  </a:schemeClr>
                </a:solidFill>
              </a:rPr>
              <a:t>Static attributes </a:t>
            </a:r>
            <a:r>
              <a:rPr lang="en-GB" altLang="cs-CZ" sz="2400" dirty="0"/>
              <a:t>of</a:t>
            </a:r>
            <a:r>
              <a:rPr lang="cs-CZ" altLang="cs-CZ" sz="2400" dirty="0"/>
              <a:t> </a:t>
            </a:r>
            <a:r>
              <a:rPr lang="en-US" altLang="cs-CZ" sz="2400" dirty="0"/>
              <a:t>package </a:t>
            </a:r>
            <a:r>
              <a:rPr lang="en-GB" altLang="cs-CZ" sz="2400" dirty="0"/>
              <a:t>accessible by </a:t>
            </a:r>
            <a:r>
              <a:rPr lang="en-US" altLang="cs-CZ" sz="2400" dirty="0">
                <a:solidFill>
                  <a:schemeClr val="accent6">
                    <a:lumMod val="75000"/>
                  </a:schemeClr>
                </a:solidFill>
              </a:rPr>
              <a:t>all its applets</a:t>
            </a:r>
            <a:r>
              <a:rPr lang="en-US" altLang="cs-CZ" sz="2400" dirty="0"/>
              <a:t>!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1194684" y="3202994"/>
            <a:ext cx="1685384" cy="732647"/>
          </a:xfrm>
          <a:prstGeom prst="flowChartAlternateProcess">
            <a:avLst/>
          </a:prstGeom>
          <a:solidFill>
            <a:schemeClr val="accent3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cs-CZ" dirty="0"/>
          </a:p>
          <a:p>
            <a:pPr algn="ctr"/>
            <a:r>
              <a:rPr lang="en-US" altLang="cs-CZ" dirty="0"/>
              <a:t>Cap file 1</a:t>
            </a:r>
            <a:endParaRPr lang="cs-CZ" altLang="cs-CZ" b="0" dirty="0"/>
          </a:p>
        </p:txBody>
      </p:sp>
      <p:sp>
        <p:nvSpPr>
          <p:cNvPr id="25" name="Zaoblený obdélník 24"/>
          <p:cNvSpPr/>
          <p:nvPr/>
        </p:nvSpPr>
        <p:spPr>
          <a:xfrm>
            <a:off x="1410708" y="3233758"/>
            <a:ext cx="1295872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Static data</a:t>
            </a:r>
          </a:p>
        </p:txBody>
      </p:sp>
      <p:sp>
        <p:nvSpPr>
          <p:cNvPr id="28" name="Zahnutá šipka dolů 27"/>
          <p:cNvSpPr/>
          <p:nvPr/>
        </p:nvSpPr>
        <p:spPr>
          <a:xfrm>
            <a:off x="1627962" y="2081161"/>
            <a:ext cx="862867" cy="459180"/>
          </a:xfrm>
          <a:prstGeom prst="curvedDownArrow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Blesk 28"/>
          <p:cNvSpPr/>
          <p:nvPr/>
        </p:nvSpPr>
        <p:spPr>
          <a:xfrm>
            <a:off x="1930591" y="1841360"/>
            <a:ext cx="180502" cy="529256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ahnutá šipka doprava 29"/>
          <p:cNvSpPr/>
          <p:nvPr/>
        </p:nvSpPr>
        <p:spPr>
          <a:xfrm>
            <a:off x="568608" y="2931344"/>
            <a:ext cx="605294" cy="1577777"/>
          </a:xfrm>
          <a:prstGeom prst="curvedRightArrow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Blesk 30"/>
          <p:cNvSpPr/>
          <p:nvPr/>
        </p:nvSpPr>
        <p:spPr>
          <a:xfrm>
            <a:off x="583803" y="3227183"/>
            <a:ext cx="180502" cy="529256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ahnutá šipka doprava 32"/>
          <p:cNvSpPr/>
          <p:nvPr/>
        </p:nvSpPr>
        <p:spPr>
          <a:xfrm>
            <a:off x="903986" y="2564904"/>
            <a:ext cx="478803" cy="1019888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Zahnutá šipka doleva 33"/>
          <p:cNvSpPr/>
          <p:nvPr/>
        </p:nvSpPr>
        <p:spPr>
          <a:xfrm>
            <a:off x="2740681" y="2636913"/>
            <a:ext cx="479227" cy="918269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3363841" y="3202994"/>
            <a:ext cx="1685384" cy="732647"/>
          </a:xfrm>
          <a:prstGeom prst="flowChartAlternateProcess">
            <a:avLst/>
          </a:prstGeom>
          <a:solidFill>
            <a:schemeClr val="accent3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cs-CZ" dirty="0"/>
          </a:p>
          <a:p>
            <a:pPr algn="ctr"/>
            <a:r>
              <a:rPr lang="en-US" altLang="cs-CZ" dirty="0"/>
              <a:t>Cap file 2</a:t>
            </a:r>
            <a:endParaRPr lang="cs-CZ" altLang="cs-CZ" b="0" dirty="0"/>
          </a:p>
        </p:txBody>
      </p:sp>
      <p:sp>
        <p:nvSpPr>
          <p:cNvPr id="32" name="Zahnutá šipka nahoru 31"/>
          <p:cNvSpPr/>
          <p:nvPr/>
        </p:nvSpPr>
        <p:spPr>
          <a:xfrm rot="15918285">
            <a:off x="3302335" y="3153938"/>
            <a:ext cx="1925185" cy="656508"/>
          </a:xfrm>
          <a:prstGeom prst="curvedUp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</a:t>
            </a:r>
            <a:r>
              <a:rPr lang="en-US" dirty="0" err="1"/>
              <a:t>JavaCard</a:t>
            </a:r>
            <a:r>
              <a:rPr lang="en-US" dirty="0"/>
              <a:t> </a:t>
            </a:r>
            <a:r>
              <a:rPr lang="en-US" dirty="0" err="1"/>
              <a:t>appS</a:t>
            </a:r>
            <a:endParaRPr lang="en-US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06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activity: complex development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2853"/>
            <a:ext cx="11403590" cy="3112294"/>
          </a:xfrm>
        </p:spPr>
        <p:txBody>
          <a:bodyPr/>
          <a:lstStyle/>
          <a:p>
            <a:r>
              <a:rPr lang="en-GB" dirty="0"/>
              <a:t>Write down all steps that take place during development</a:t>
            </a:r>
          </a:p>
          <a:p>
            <a:pPr lvl="1"/>
            <a:r>
              <a:rPr lang="en-GB" dirty="0"/>
              <a:t>Write code, compile, CI…</a:t>
            </a:r>
          </a:p>
          <a:p>
            <a:r>
              <a:rPr lang="en-GB" dirty="0"/>
              <a:t>Separate groups: Development, Testing, Delivery, Support</a:t>
            </a:r>
          </a:p>
          <a:p>
            <a:pPr lvl="1"/>
            <a:r>
              <a:rPr lang="en-GB" dirty="0"/>
              <a:t>Pre-printed structure</a:t>
            </a:r>
          </a:p>
          <a:p>
            <a:r>
              <a:rPr lang="en-GB" dirty="0"/>
              <a:t>(</a:t>
            </a:r>
            <a:r>
              <a:rPr lang="en-GB" dirty="0">
                <a:solidFill>
                  <a:srgbClr val="0070C0"/>
                </a:solidFill>
              </a:rPr>
              <a:t>7 minutes</a:t>
            </a:r>
            <a:r>
              <a:rPr lang="en-GB" dirty="0"/>
              <a:t>)</a:t>
            </a:r>
          </a:p>
          <a:p>
            <a:r>
              <a:rPr lang="en-GB" dirty="0"/>
              <a:t>Collect areas into mind-mapping software</a:t>
            </a:r>
          </a:p>
          <a:p>
            <a:r>
              <a:rPr lang="en-GB" dirty="0"/>
              <a:t>Add and discuss relevant tools/steps from JavaCard world</a:t>
            </a:r>
          </a:p>
          <a:p>
            <a:r>
              <a:rPr lang="en-GB" dirty="0"/>
              <a:t>(</a:t>
            </a:r>
            <a:r>
              <a:rPr lang="en-GB" dirty="0">
                <a:solidFill>
                  <a:srgbClr val="0070C0"/>
                </a:solidFill>
              </a:rPr>
              <a:t>10 minutes</a:t>
            </a:r>
            <a:r>
              <a:rPr lang="en-GB" dirty="0"/>
              <a:t>)</a:t>
            </a:r>
          </a:p>
          <a:p>
            <a:endParaRPr lang="en-GB" dirty="0"/>
          </a:p>
          <a:p>
            <a:pPr marL="614363" lvl="1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Smartcards 19.3.2019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AFD7E5-3BCF-415B-9663-7C90110DA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45" y="114074"/>
            <a:ext cx="2628355" cy="15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Desktop vs. smart card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Following slides will be marked with icon based on where it is executed</a:t>
            </a:r>
          </a:p>
          <a:p>
            <a:endParaRPr lang="en-GB" sz="3200" dirty="0"/>
          </a:p>
          <a:p>
            <a:r>
              <a:rPr lang="en-GB" sz="3200" dirty="0"/>
              <a:t>       Process executed on host (PC/NTB…)</a:t>
            </a:r>
          </a:p>
          <a:p>
            <a:endParaRPr lang="en-GB" sz="3200" dirty="0"/>
          </a:p>
          <a:p>
            <a:r>
              <a:rPr lang="en-GB" sz="3200" dirty="0"/>
              <a:t>       Process executed inside smart card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19" y="460053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335843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5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JavaCard 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Lecture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JavaCard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algorithms, secure usage, performance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JCVM mode of operation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On-card, off-card code verification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OpenPlatform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– applet installation 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Lab: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Programming of simple communication application (Java)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Programming basic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JavaCard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2.x applet 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JavaCard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18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03389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>
                <a:solidFill>
                  <a:srgbClr val="FFFFFF"/>
                </a:solidFill>
                <a:latin typeface="Times New Roman" panose="02020603050405020304" pitchFamily="18" charset="0"/>
              </a:rPr>
              <a:t>| PV204 Smartcards 19.3.2019</a:t>
            </a:r>
          </a:p>
        </p:txBody>
      </p:sp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51775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319089"/>
            <a:ext cx="8507413" cy="993775"/>
          </a:xfrm>
        </p:spPr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693864" y="404814"/>
            <a:ext cx="7155077" cy="5911491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example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import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javacard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framework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.*;</a:t>
            </a:r>
          </a:p>
          <a:p>
            <a:pPr eaLnBrk="1" hangingPunct="1">
              <a:buClrTx/>
              <a:buFontTx/>
              <a:buNone/>
            </a:pPr>
            <a:endParaRPr lang="en-US" altLang="cs-CZ" sz="14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class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extends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protected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register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bArray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bOffset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bLength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new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boolean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true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process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get the APDU buffer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getBuffer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ignore the applet select command dispached to the process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selectingApplet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APDU instruction parser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OFFSET_CLA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CLA_MYCLASS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&amp;&amp;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INS_MYINS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))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else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SW_INS_NOT_SUPPORTED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/* ... */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7751763" y="476251"/>
            <a:ext cx="2665412" cy="720725"/>
          </a:xfrm>
          <a:prstGeom prst="borderCallout2">
            <a:avLst>
              <a:gd name="adj1" fmla="val 15861"/>
              <a:gd name="adj2" fmla="val -2861"/>
              <a:gd name="adj3" fmla="val 15861"/>
              <a:gd name="adj4" fmla="val -57176"/>
              <a:gd name="adj5" fmla="val 41852"/>
              <a:gd name="adj6" fmla="val -11369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include packages from javacard.*</a:t>
            </a: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>
            <a:off x="7751763" y="1268413"/>
            <a:ext cx="2660650" cy="431800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42542"/>
              <a:gd name="adj5" fmla="val -13602"/>
              <a:gd name="adj6" fmla="val -8382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extends Applet</a:t>
            </a:r>
          </a:p>
        </p:txBody>
      </p:sp>
      <p:sp>
        <p:nvSpPr>
          <p:cNvPr id="41990" name="AutoShape 6"/>
          <p:cNvSpPr>
            <a:spLocks/>
          </p:cNvSpPr>
          <p:nvPr/>
        </p:nvSpPr>
        <p:spPr bwMode="auto">
          <a:xfrm>
            <a:off x="7751763" y="2205039"/>
            <a:ext cx="2665412" cy="935037"/>
          </a:xfrm>
          <a:prstGeom prst="borderCallout2">
            <a:avLst>
              <a:gd name="adj1" fmla="val 12222"/>
              <a:gd name="adj2" fmla="val -2861"/>
              <a:gd name="adj3" fmla="val 12222"/>
              <a:gd name="adj4" fmla="val -71352"/>
              <a:gd name="adj5" fmla="val -62986"/>
              <a:gd name="adj6" fmla="val -14276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only once, do all allocations&amp;init HERE</a:t>
            </a:r>
          </a:p>
        </p:txBody>
      </p:sp>
      <p:sp>
        <p:nvSpPr>
          <p:cNvPr id="41991" name="AutoShape 7"/>
          <p:cNvSpPr>
            <a:spLocks/>
          </p:cNvSpPr>
          <p:nvPr/>
        </p:nvSpPr>
        <p:spPr bwMode="auto">
          <a:xfrm>
            <a:off x="7751763" y="3213100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71116"/>
              <a:gd name="adj5" fmla="val -22306"/>
              <a:gd name="adj6" fmla="val -14228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on application select, do all temporaries preparation HERE</a:t>
            </a:r>
          </a:p>
        </p:txBody>
      </p:sp>
      <p:sp>
        <p:nvSpPr>
          <p:cNvPr id="41992" name="AutoShape 8"/>
          <p:cNvSpPr>
            <a:spLocks/>
          </p:cNvSpPr>
          <p:nvPr/>
        </p:nvSpPr>
        <p:spPr bwMode="auto">
          <a:xfrm>
            <a:off x="7751763" y="4797425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59917"/>
              <a:gd name="adj5" fmla="val -91667"/>
              <a:gd name="adj6" fmla="val -11941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for every incoming APDU, parse and call your code HERE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491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JC development process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pic>
        <p:nvPicPr>
          <p:cNvPr id="1284100" name="Picture 4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277070"/>
            <a:ext cx="2768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4102" name="Picture 6" descr="blank_card"/>
          <p:cNvPicPr>
            <a:picLocks noChangeAspect="1" noChangeArrowheads="1"/>
          </p:cNvPicPr>
          <p:nvPr/>
        </p:nvPicPr>
        <p:blipFill>
          <a:blip r:embed="rId3">
            <a:lum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788371"/>
            <a:ext cx="2916238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4103" name="AutoShape 7"/>
          <p:cNvSpPr>
            <a:spLocks noChangeArrowheads="1"/>
          </p:cNvSpPr>
          <p:nvPr/>
        </p:nvSpPr>
        <p:spPr bwMode="auto">
          <a:xfrm>
            <a:off x="7608889" y="764183"/>
            <a:ext cx="2592387" cy="792163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6. Write user Java app </a:t>
            </a:r>
          </a:p>
          <a:p>
            <a:pPr algn="ctr"/>
            <a:r>
              <a:rPr lang="en-US" altLang="cs-CZ" b="0"/>
              <a:t>(javax.smartcardio.*)</a:t>
            </a:r>
          </a:p>
        </p:txBody>
      </p:sp>
      <p:sp>
        <p:nvSpPr>
          <p:cNvPr id="1284109" name="AutoShape 13"/>
          <p:cNvSpPr>
            <a:spLocks noChangeArrowheads="1"/>
          </p:cNvSpPr>
          <p:nvPr/>
        </p:nvSpPr>
        <p:spPr bwMode="auto">
          <a:xfrm>
            <a:off x="2135189" y="1629370"/>
            <a:ext cx="30956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en-US" altLang="cs-CZ" b="0" dirty="0"/>
              <a:t>Extends</a:t>
            </a:r>
          </a:p>
          <a:p>
            <a:pPr algn="ctr"/>
            <a:r>
              <a:rPr lang="en-US" altLang="cs-CZ" b="0" dirty="0" err="1"/>
              <a:t>javacard.framework.Applet</a:t>
            </a:r>
            <a:r>
              <a:rPr lang="en-US" altLang="cs-CZ" b="0" dirty="0"/>
              <a:t> </a:t>
            </a:r>
            <a:endParaRPr lang="cs-CZ" altLang="cs-CZ" b="0" dirty="0"/>
          </a:p>
        </p:txBody>
      </p:sp>
      <p:sp>
        <p:nvSpPr>
          <p:cNvPr id="1284111" name="AutoShape 15"/>
          <p:cNvSpPr>
            <a:spLocks noChangeArrowheads="1"/>
          </p:cNvSpPr>
          <p:nvPr/>
        </p:nvSpPr>
        <p:spPr bwMode="auto">
          <a:xfrm>
            <a:off x="2711451" y="2853332"/>
            <a:ext cx="30956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2. Compile Java</a:t>
            </a:r>
            <a:r>
              <a:rPr lang="en-US" altLang="cs-CZ" b="0" dirty="0">
                <a:sym typeface="Symbol"/>
              </a:rPr>
              <a:t></a:t>
            </a:r>
            <a:r>
              <a:rPr lang="en-US" altLang="cs-CZ" b="0" dirty="0"/>
              <a:t>*.class </a:t>
            </a:r>
          </a:p>
          <a:p>
            <a:pPr algn="ctr"/>
            <a:r>
              <a:rPr lang="en-US" altLang="cs-CZ" b="0" dirty="0"/>
              <a:t>(Java 1.3 binary format)</a:t>
            </a:r>
            <a:endParaRPr lang="cs-CZ" altLang="cs-CZ" b="0" dirty="0"/>
          </a:p>
        </p:txBody>
      </p:sp>
      <p:sp>
        <p:nvSpPr>
          <p:cNvPr id="1284112" name="AutoShape 16"/>
          <p:cNvSpPr>
            <a:spLocks noChangeArrowheads="1"/>
          </p:cNvSpPr>
          <p:nvPr/>
        </p:nvSpPr>
        <p:spPr bwMode="auto">
          <a:xfrm>
            <a:off x="3432176" y="4077295"/>
            <a:ext cx="30956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3. Convert *.class</a:t>
            </a:r>
            <a:r>
              <a:rPr lang="en-US" altLang="cs-CZ" dirty="0">
                <a:sym typeface="Symbol"/>
              </a:rPr>
              <a:t></a:t>
            </a:r>
            <a:r>
              <a:rPr lang="en-US" altLang="cs-CZ" b="0" dirty="0"/>
              <a:t>*.jar/cap </a:t>
            </a:r>
          </a:p>
          <a:p>
            <a:pPr algn="ctr"/>
            <a:r>
              <a:rPr lang="en-US" altLang="cs-CZ" b="0" dirty="0"/>
              <a:t>(</a:t>
            </a:r>
            <a:r>
              <a:rPr lang="en-US" altLang="cs-CZ" b="0" dirty="0" err="1"/>
              <a:t>JavaCard</a:t>
            </a:r>
            <a:r>
              <a:rPr lang="en-US" altLang="cs-CZ" b="0" dirty="0"/>
              <a:t> Convertor)</a:t>
            </a:r>
            <a:endParaRPr lang="cs-CZ" altLang="cs-CZ" b="0" dirty="0"/>
          </a:p>
        </p:txBody>
      </p:sp>
      <p:sp>
        <p:nvSpPr>
          <p:cNvPr id="1284113" name="AutoShape 17"/>
          <p:cNvSpPr>
            <a:spLocks noChangeArrowheads="1"/>
          </p:cNvSpPr>
          <p:nvPr/>
        </p:nvSpPr>
        <p:spPr bwMode="auto">
          <a:xfrm>
            <a:off x="4295801" y="5301257"/>
            <a:ext cx="3527400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4. Upload *.jar/cap</a:t>
            </a:r>
          </a:p>
          <a:p>
            <a:pPr algn="ctr"/>
            <a:r>
              <a:rPr lang="en-US" altLang="cs-CZ" dirty="0">
                <a:sym typeface="Symbol"/>
              </a:rPr>
              <a:t> </a:t>
            </a:r>
            <a:r>
              <a:rPr lang="en-US" altLang="cs-CZ" b="0" dirty="0"/>
              <a:t>smart card (</a:t>
            </a:r>
            <a:r>
              <a:rPr lang="en-US" altLang="cs-CZ" b="0" dirty="0" err="1"/>
              <a:t>GPPro</a:t>
            </a:r>
            <a:r>
              <a:rPr lang="en-US" altLang="cs-CZ" b="0" dirty="0"/>
              <a:t>/</a:t>
            </a:r>
            <a:r>
              <a:rPr lang="en-US" altLang="cs-CZ" b="0" dirty="0" err="1"/>
              <a:t>GPShell</a:t>
            </a:r>
            <a:r>
              <a:rPr lang="en-US" altLang="cs-CZ" b="0" dirty="0"/>
              <a:t>)</a:t>
            </a:r>
            <a:endParaRPr lang="cs-CZ" altLang="cs-CZ" b="0" dirty="0"/>
          </a:p>
        </p:txBody>
      </p:sp>
      <p:sp>
        <p:nvSpPr>
          <p:cNvPr id="1284114" name="AutoShape 18"/>
          <p:cNvSpPr>
            <a:spLocks noChangeArrowheads="1"/>
          </p:cNvSpPr>
          <p:nvPr/>
        </p:nvSpPr>
        <p:spPr bwMode="auto">
          <a:xfrm>
            <a:off x="7751764" y="4293195"/>
            <a:ext cx="2447925" cy="863600"/>
          </a:xfrm>
          <a:prstGeom prst="flowChartAlternateProcess">
            <a:avLst/>
          </a:prstGeom>
          <a:solidFill>
            <a:srgbClr val="3399FF">
              <a:alpha val="58000"/>
            </a:srgbClr>
          </a:solidFill>
          <a:ln w="2540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5. Install applet </a:t>
            </a:r>
          </a:p>
          <a:p>
            <a:pPr algn="ctr"/>
            <a:r>
              <a:rPr lang="en-US" altLang="cs-CZ" b="0" dirty="0"/>
              <a:t>(</a:t>
            </a:r>
            <a:r>
              <a:rPr lang="en-US" altLang="cs-CZ" b="0" dirty="0" err="1"/>
              <a:t>GPPro</a:t>
            </a:r>
            <a:r>
              <a:rPr lang="en-US" altLang="cs-CZ" b="0" dirty="0"/>
              <a:t>/</a:t>
            </a:r>
            <a:r>
              <a:rPr lang="en-US" altLang="cs-CZ" b="0" dirty="0" err="1"/>
              <a:t>GPShell</a:t>
            </a:r>
            <a:r>
              <a:rPr lang="en-US" altLang="cs-CZ" b="0" dirty="0"/>
              <a:t>)</a:t>
            </a:r>
            <a:endParaRPr lang="cs-CZ" altLang="cs-CZ" b="0" dirty="0"/>
          </a:p>
        </p:txBody>
      </p:sp>
      <p:sp>
        <p:nvSpPr>
          <p:cNvPr id="1284116" name="AutoShape 20"/>
          <p:cNvSpPr>
            <a:spLocks noChangeArrowheads="1"/>
          </p:cNvSpPr>
          <p:nvPr/>
        </p:nvSpPr>
        <p:spPr bwMode="auto">
          <a:xfrm>
            <a:off x="8759825" y="1484908"/>
            <a:ext cx="287338" cy="2879725"/>
          </a:xfrm>
          <a:prstGeom prst="upDownArrow">
            <a:avLst>
              <a:gd name="adj1" fmla="val 50000"/>
              <a:gd name="adj2" fmla="val 200442"/>
            </a:avLst>
          </a:prstGeom>
          <a:solidFill>
            <a:srgbClr val="00FF00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84115" name="AutoShape 19"/>
          <p:cNvSpPr>
            <a:spLocks noChangeArrowheads="1"/>
          </p:cNvSpPr>
          <p:nvPr/>
        </p:nvSpPr>
        <p:spPr bwMode="auto">
          <a:xfrm>
            <a:off x="7751764" y="2277070"/>
            <a:ext cx="24479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7. Use applet on </a:t>
            </a:r>
          </a:p>
          <a:p>
            <a:pPr algn="ctr"/>
            <a:r>
              <a:rPr lang="en-US" altLang="cs-CZ" b="0"/>
              <a:t>smart card (APDU)</a:t>
            </a:r>
            <a:endParaRPr lang="cs-CZ" altLang="cs-CZ" b="0"/>
          </a:p>
        </p:txBody>
      </p:sp>
    </p:spTree>
    <p:extLst>
      <p:ext uri="{BB962C8B-B14F-4D97-AF65-F5344CB8AC3E}">
        <p14:creationId xmlns:p14="http://schemas.microsoft.com/office/powerpoint/2010/main" val="10709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103" grpId="0" animBg="1"/>
      <p:bldP spid="1284109" grpId="0" animBg="1"/>
      <p:bldP spid="1284111" grpId="0" animBg="1"/>
      <p:bldP spid="1284112" grpId="0" animBg="1"/>
      <p:bldP spid="1284113" grpId="0" animBg="1"/>
      <p:bldP spid="1284114" grpId="0" animBg="1"/>
      <p:bldP spid="1284116" grpId="0" animBg="1"/>
      <p:bldP spid="12841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JavaCard</a:t>
            </a:r>
            <a:r>
              <a:rPr lang="en-US" dirty="0"/>
              <a:t> application running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Uploaded package – application binary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Installed applet from package – running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Applet is “running” until deleted from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Applet is suspended when power is lost</a:t>
            </a:r>
          </a:p>
          <a:p>
            <a:pPr lvl="1"/>
            <a:r>
              <a:rPr lang="en-US" sz="1800" dirty="0"/>
              <a:t>Transient data inside RAM are erased</a:t>
            </a:r>
          </a:p>
          <a:p>
            <a:pPr lvl="1"/>
            <a:r>
              <a:rPr lang="en-US" sz="1800" dirty="0"/>
              <a:t>Persistent data inside EEPROM remain</a:t>
            </a:r>
          </a:p>
          <a:p>
            <a:pPr lvl="1"/>
            <a:r>
              <a:rPr lang="en-US" sz="1800" dirty="0"/>
              <a:t>Currently executed method is interrupted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When power is resumed</a:t>
            </a:r>
          </a:p>
          <a:p>
            <a:pPr lvl="1"/>
            <a:r>
              <a:rPr lang="en-US" sz="1800" dirty="0"/>
              <a:t>Unfinished transactions are rolled back</a:t>
            </a:r>
          </a:p>
          <a:p>
            <a:pPr lvl="1"/>
            <a:r>
              <a:rPr lang="en-US" sz="1800" dirty="0"/>
              <a:t>Applet continues to run with the same persistent state</a:t>
            </a:r>
          </a:p>
          <a:p>
            <a:pPr lvl="1"/>
            <a:r>
              <a:rPr lang="en-US" sz="1800" dirty="0"/>
              <a:t>Applet waits for new command (does </a:t>
            </a:r>
            <a:r>
              <a:rPr lang="en-US" sz="1800" i="1" dirty="0"/>
              <a:t>not</a:t>
            </a:r>
            <a:r>
              <a:rPr lang="en-US" sz="1800" dirty="0"/>
              <a:t> continue with interrupted method)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Applet is deleted by service command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89237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0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On-card, off-card code verification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Off-card verification</a:t>
            </a:r>
          </a:p>
          <a:p>
            <a:pPr lvl="1"/>
            <a:r>
              <a:rPr lang="en-US" dirty="0"/>
              <a:t>Basic </a:t>
            </a:r>
            <a:r>
              <a:rPr lang="en-US" dirty="0" err="1"/>
              <a:t>JavaCard</a:t>
            </a:r>
            <a:r>
              <a:rPr lang="en-US" dirty="0"/>
              <a:t> constraints </a:t>
            </a:r>
          </a:p>
          <a:p>
            <a:pPr lvl="1"/>
            <a:r>
              <a:rPr lang="en-US" dirty="0"/>
              <a:t>Possibly additional checks (e.g., type consistency when using Shareable interface)</a:t>
            </a:r>
          </a:p>
          <a:p>
            <a:pPr lvl="1"/>
            <a:r>
              <a:rPr lang="en-US" dirty="0"/>
              <a:t>Full-blown static analysis possible</a:t>
            </a:r>
          </a:p>
          <a:p>
            <a:pPr lvl="1"/>
            <a:r>
              <a:rPr lang="en-US" dirty="0"/>
              <a:t>Applet can be digitally signed</a:t>
            </a:r>
          </a:p>
          <a:p>
            <a:r>
              <a:rPr lang="en-US" dirty="0"/>
              <a:t>On-card verification </a:t>
            </a:r>
          </a:p>
          <a:p>
            <a:pPr lvl="1"/>
            <a:r>
              <a:rPr lang="en-US" dirty="0"/>
              <a:t>Limited resources available</a:t>
            </a:r>
          </a:p>
          <a:p>
            <a:pPr lvl="1"/>
            <a:r>
              <a:rPr lang="en-US" dirty="0"/>
              <a:t>Proprietary checks by JC platform implementation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44371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41" y="160849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OpenPlatform</a:t>
            </a:r>
            <a:r>
              <a:rPr lang="en-US" dirty="0"/>
              <a:t> Package/applet upload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Security domain selection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Secure channel establishment – security domain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Package (cap file) upload</a:t>
            </a:r>
          </a:p>
          <a:p>
            <a:pPr lvl="1"/>
            <a:r>
              <a:rPr lang="en-US" dirty="0"/>
              <a:t>Local upload in trusted environment</a:t>
            </a:r>
          </a:p>
          <a:p>
            <a:pPr lvl="1"/>
            <a:r>
              <a:rPr lang="en-US" dirty="0"/>
              <a:t>Remote upload with relayed secure channel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Applet installation</a:t>
            </a:r>
          </a:p>
          <a:p>
            <a:pPr lvl="1"/>
            <a:r>
              <a:rPr lang="en-US" dirty="0"/>
              <a:t>Separate instance from package binary with unique AID</a:t>
            </a:r>
          </a:p>
          <a:p>
            <a:pPr lvl="1"/>
            <a:r>
              <a:rPr lang="en-US" dirty="0"/>
              <a:t>Applet privileges and other parameters passed</a:t>
            </a:r>
          </a:p>
          <a:p>
            <a:pPr lvl="1"/>
            <a:r>
              <a:rPr lang="en-US" dirty="0"/>
              <a:t>Applet specific installation data passed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00281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03" y="39099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4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Developing simple applet</a:t>
            </a:r>
            <a:endParaRPr lang="en-US" alt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807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JavaCard – </a:t>
            </a:r>
            <a:r>
              <a:rPr lang="en-US" altLang="cs-CZ"/>
              <a:t>My f</a:t>
            </a:r>
            <a:r>
              <a:rPr lang="cs-CZ" altLang="cs-CZ"/>
              <a:t>irst </a:t>
            </a:r>
            <a:r>
              <a:rPr lang="en-US" altLang="cs-CZ"/>
              <a:t>a</a:t>
            </a:r>
            <a:r>
              <a:rPr lang="cs-CZ" altLang="cs-CZ"/>
              <a:t>pplet</a:t>
            </a:r>
            <a:endParaRPr lang="en-US" altLang="cs-CZ" dirty="0"/>
          </a:p>
        </p:txBody>
      </p:sp>
      <p:sp>
        <p:nvSpPr>
          <p:cNvPr id="947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/>
              <a:t>Desktop Java vs. </a:t>
            </a:r>
            <a:r>
              <a:rPr lang="en-US" altLang="cs-CZ" sz="2400" dirty="0" err="1"/>
              <a:t>JavaCard</a:t>
            </a:r>
            <a:endParaRPr lang="en-US" altLang="cs-CZ" sz="2400" dirty="0"/>
          </a:p>
          <a:p>
            <a:pPr lvl="1"/>
            <a:r>
              <a:rPr lang="en-US" altLang="cs-CZ" sz="2000" dirty="0"/>
              <a:t>PHP vs. C </a:t>
            </a:r>
            <a:r>
              <a:rPr lang="en-US" altLang="cs-CZ" sz="2000" dirty="0">
                <a:sym typeface="Wingdings" pitchFamily="2" charset="2"/>
              </a:rPr>
              <a:t></a:t>
            </a:r>
            <a:endParaRPr lang="en-US" altLang="cs-CZ" sz="2000" dirty="0"/>
          </a:p>
          <a:p>
            <a:r>
              <a:rPr lang="en-US" altLang="cs-CZ" sz="2400" dirty="0"/>
              <a:t>No modern programming features</a:t>
            </a:r>
          </a:p>
          <a:p>
            <a:pPr lvl="1"/>
            <a:r>
              <a:rPr lang="en-US" altLang="cs-CZ" sz="2000" dirty="0"/>
              <a:t>No threads, no generics, no iterators…</a:t>
            </a:r>
          </a:p>
          <a:p>
            <a:r>
              <a:rPr lang="en-US" altLang="cs-CZ" sz="2400" dirty="0"/>
              <a:t>Limited type system</a:t>
            </a:r>
          </a:p>
          <a:p>
            <a:pPr lvl="1"/>
            <a:r>
              <a:rPr lang="en-US" altLang="cs-CZ" sz="2000" dirty="0"/>
              <a:t>Usually no </a:t>
            </a:r>
            <a:r>
              <a:rPr lang="en-US" altLang="cs-CZ" sz="2000" dirty="0" err="1"/>
              <a:t>ints</a:t>
            </a:r>
            <a:r>
              <a:rPr lang="en-US" altLang="cs-CZ" sz="2000" dirty="0"/>
              <a:t> (short </a:t>
            </a:r>
            <a:r>
              <a:rPr lang="en-US" altLang="cs-CZ" sz="2000" dirty="0" err="1"/>
              <a:t>int</a:t>
            </a:r>
            <a:r>
              <a:rPr lang="en-US" altLang="cs-CZ" sz="2000" dirty="0"/>
              <a:t> and byte only), no floats, no Strings</a:t>
            </a:r>
          </a:p>
          <a:p>
            <a:r>
              <a:rPr lang="en-US" sz="2400" dirty="0"/>
              <a:t>Fun with signed 16-bits values</a:t>
            </a:r>
          </a:p>
          <a:p>
            <a:pPr lvl="1"/>
            <a:r>
              <a:rPr lang="en-US" sz="2000" dirty="0" err="1"/>
              <a:t>JavaCard</a:t>
            </a:r>
            <a:r>
              <a:rPr lang="en-US" sz="2000" dirty="0"/>
              <a:t> is usually 16-bit platform (short)</a:t>
            </a:r>
          </a:p>
          <a:p>
            <a:pPr lvl="1"/>
            <a:r>
              <a:rPr lang="en-US" sz="2000" dirty="0"/>
              <a:t>(short) typecast must be performed on intermediate results</a:t>
            </a:r>
          </a:p>
          <a:p>
            <a:pPr lvl="1"/>
            <a:r>
              <a:rPr lang="en-US" sz="2000" dirty="0"/>
              <a:t>Shorts are signed =&gt; to obtain unsigned byte</a:t>
            </a:r>
          </a:p>
          <a:p>
            <a:pPr lvl="2"/>
            <a:r>
              <a:rPr lang="en-US" sz="2000" dirty="0"/>
              <a:t>Convert to short with &amp; 0x00ff</a:t>
            </a:r>
          </a:p>
          <a:p>
            <a:endParaRPr lang="en-US" altLang="cs-CZ" sz="2400" dirty="0"/>
          </a:p>
          <a:p>
            <a:pPr lvl="1"/>
            <a:endParaRPr lang="en-US" altLang="cs-CZ" sz="2000" dirty="0"/>
          </a:p>
          <a:p>
            <a:pPr lvl="1"/>
            <a:endParaRPr lang="en-US" altLang="cs-CZ" sz="200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Smartcards 19.3.2019</a:t>
            </a:r>
            <a:endParaRPr lang="en-GB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4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Necessary tools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3200" dirty="0"/>
              <a:t>Several tool chains available </a:t>
            </a:r>
          </a:p>
          <a:p>
            <a:pPr lvl="1"/>
            <a:r>
              <a:rPr lang="en-US" altLang="cs-CZ" sz="2800" dirty="0"/>
              <a:t>both commercial (RADIII, </a:t>
            </a:r>
            <a:r>
              <a:rPr lang="en-US" altLang="cs-CZ" sz="2800" dirty="0" err="1"/>
              <a:t>JCOPTools</a:t>
            </a:r>
            <a:r>
              <a:rPr lang="en-US" altLang="cs-CZ" sz="2800" dirty="0"/>
              <a:t>, G&amp;D JCS Suite)</a:t>
            </a:r>
          </a:p>
          <a:p>
            <a:pPr lvl="1"/>
            <a:r>
              <a:rPr lang="en-US" altLang="cs-CZ" sz="2800" dirty="0"/>
              <a:t>and free (Sun JC SDK, </a:t>
            </a:r>
            <a:r>
              <a:rPr lang="en-US" altLang="cs-CZ" sz="2800" dirty="0" err="1"/>
              <a:t>AppletPlayground</a:t>
            </a:r>
            <a:r>
              <a:rPr lang="en-US" altLang="cs-CZ" sz="2800" dirty="0"/>
              <a:t>…)</a:t>
            </a:r>
          </a:p>
          <a:p>
            <a:r>
              <a:rPr lang="en-US" altLang="cs-CZ" sz="3200" dirty="0"/>
              <a:t>We will use:</a:t>
            </a:r>
          </a:p>
          <a:p>
            <a:pPr lvl="1"/>
            <a:r>
              <a:rPr lang="en-US" altLang="cs-CZ" sz="2800" dirty="0"/>
              <a:t>Java Standard Edition Development Kit 1.3 or later</a:t>
            </a:r>
          </a:p>
          <a:p>
            <a:pPr lvl="1"/>
            <a:r>
              <a:rPr lang="en-US" altLang="cs-CZ" sz="2800" dirty="0"/>
              <a:t>ant-</a:t>
            </a:r>
            <a:r>
              <a:rPr lang="en-US" altLang="cs-CZ" sz="2800" dirty="0" err="1"/>
              <a:t>javacard</a:t>
            </a:r>
            <a:r>
              <a:rPr lang="en-US" altLang="cs-CZ" sz="2800" dirty="0"/>
              <a:t> a</a:t>
            </a:r>
            <a:r>
              <a:rPr lang="en-US" sz="2800" dirty="0"/>
              <a:t>nt task for building JC applets</a:t>
            </a:r>
            <a:endParaRPr lang="en-US" altLang="cs-CZ" sz="2800" dirty="0"/>
          </a:p>
          <a:p>
            <a:pPr lvl="2"/>
            <a:r>
              <a:rPr lang="en-US" altLang="cs-CZ" sz="2800" dirty="0"/>
              <a:t>Apache Ant 1.7 or later, JavaCard Development Kit 2.2.2</a:t>
            </a:r>
          </a:p>
          <a:p>
            <a:pPr lvl="1"/>
            <a:r>
              <a:rPr lang="en-US" altLang="cs-CZ" sz="2800" dirty="0"/>
              <a:t>NetBeans 6.8 or later as IDE</a:t>
            </a:r>
          </a:p>
          <a:p>
            <a:pPr lvl="1"/>
            <a:r>
              <a:rPr lang="en-US" altLang="cs-CZ" sz="2800" dirty="0" err="1"/>
              <a:t>GlobalPlatformPro</a:t>
            </a:r>
            <a:r>
              <a:rPr lang="en-US" altLang="cs-CZ" sz="2800" dirty="0"/>
              <a:t> for applets management</a:t>
            </a:r>
          </a:p>
          <a:p>
            <a:pPr lvl="1"/>
            <a:endParaRPr lang="en-US" altLang="cs-CZ" sz="2800" dirty="0"/>
          </a:p>
          <a:p>
            <a:pPr lvl="1"/>
            <a:endParaRPr lang="en-US" altLang="cs-CZ" sz="28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099" y="173489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03389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>
                <a:solidFill>
                  <a:srgbClr val="FFFFFF"/>
                </a:solidFill>
                <a:latin typeface="Times New Roman" panose="02020603050405020304" pitchFamily="18" charset="0"/>
              </a:rPr>
              <a:t>| PV204 Smartcards 19.3.2019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319089"/>
            <a:ext cx="8507413" cy="993775"/>
          </a:xfrm>
        </p:spPr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693864" y="404814"/>
            <a:ext cx="7155077" cy="5911491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example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import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javacard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framework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.*;</a:t>
            </a:r>
          </a:p>
          <a:p>
            <a:pPr eaLnBrk="1" hangingPunct="1">
              <a:buClrTx/>
              <a:buFontTx/>
              <a:buNone/>
            </a:pPr>
            <a:endParaRPr lang="en-US" altLang="cs-CZ" sz="14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class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extends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protected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register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bArray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bOffset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bLength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new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boolean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true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process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get the APDU buffer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getBuffer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ignore the applet select command dispached to the process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selectingApplet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APDU instruction parser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OFFSET_CLA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CLA_MYCLASS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&amp;&amp;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INS_MYINS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))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else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SW_INS_NOT_SUPPORTED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/* ... */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7751763" y="476251"/>
            <a:ext cx="2665412" cy="720725"/>
          </a:xfrm>
          <a:prstGeom prst="borderCallout2">
            <a:avLst>
              <a:gd name="adj1" fmla="val 15861"/>
              <a:gd name="adj2" fmla="val -2861"/>
              <a:gd name="adj3" fmla="val 15861"/>
              <a:gd name="adj4" fmla="val -57176"/>
              <a:gd name="adj5" fmla="val 41852"/>
              <a:gd name="adj6" fmla="val -11369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include packages from javacard.*</a:t>
            </a: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>
            <a:off x="7751763" y="1268413"/>
            <a:ext cx="2660650" cy="431800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42542"/>
              <a:gd name="adj5" fmla="val -13602"/>
              <a:gd name="adj6" fmla="val -8382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extends Applet</a:t>
            </a:r>
          </a:p>
        </p:txBody>
      </p:sp>
      <p:sp>
        <p:nvSpPr>
          <p:cNvPr id="41990" name="AutoShape 6"/>
          <p:cNvSpPr>
            <a:spLocks/>
          </p:cNvSpPr>
          <p:nvPr/>
        </p:nvSpPr>
        <p:spPr bwMode="auto">
          <a:xfrm>
            <a:off x="7751763" y="2205039"/>
            <a:ext cx="2665412" cy="935037"/>
          </a:xfrm>
          <a:prstGeom prst="borderCallout2">
            <a:avLst>
              <a:gd name="adj1" fmla="val 12222"/>
              <a:gd name="adj2" fmla="val -2861"/>
              <a:gd name="adj3" fmla="val 12222"/>
              <a:gd name="adj4" fmla="val -71352"/>
              <a:gd name="adj5" fmla="val -62986"/>
              <a:gd name="adj6" fmla="val -14276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only once, do all allocations&amp;init HERE</a:t>
            </a:r>
          </a:p>
        </p:txBody>
      </p:sp>
      <p:sp>
        <p:nvSpPr>
          <p:cNvPr id="41991" name="AutoShape 7"/>
          <p:cNvSpPr>
            <a:spLocks/>
          </p:cNvSpPr>
          <p:nvPr/>
        </p:nvSpPr>
        <p:spPr bwMode="auto">
          <a:xfrm>
            <a:off x="7751763" y="3213100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71116"/>
              <a:gd name="adj5" fmla="val -22306"/>
              <a:gd name="adj6" fmla="val -14228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on application select, do all temporaries preparation HERE</a:t>
            </a:r>
          </a:p>
        </p:txBody>
      </p:sp>
      <p:sp>
        <p:nvSpPr>
          <p:cNvPr id="41992" name="AutoShape 8"/>
          <p:cNvSpPr>
            <a:spLocks/>
          </p:cNvSpPr>
          <p:nvPr/>
        </p:nvSpPr>
        <p:spPr bwMode="auto">
          <a:xfrm>
            <a:off x="7751763" y="4797425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59917"/>
              <a:gd name="adj5" fmla="val -91667"/>
              <a:gd name="adj6" fmla="val -11941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for every incoming APDU, parse and call your code HERE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23349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Simple </a:t>
            </a:r>
            <a:r>
              <a:rPr lang="en-US" altLang="cs-CZ" dirty="0" err="1"/>
              <a:t>JavaCard</a:t>
            </a:r>
            <a:r>
              <a:rPr lang="en-US" altLang="cs-CZ" dirty="0"/>
              <a:t> applet - code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Subclass </a:t>
            </a:r>
            <a:r>
              <a:rPr lang="en-US" altLang="cs-CZ" dirty="0" err="1"/>
              <a:t>javacard.framework.Applet</a:t>
            </a: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Allocate all necessary resources in constructor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Select suitable CLA and INS for your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Parse incoming APDU in </a:t>
            </a:r>
            <a:r>
              <a:rPr lang="en-US" altLang="cs-CZ" dirty="0" err="1"/>
              <a:t>Applet.process</a:t>
            </a:r>
            <a:r>
              <a:rPr lang="en-US" altLang="cs-CZ" dirty="0"/>
              <a:t>()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Call your method when your CLA and INS are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Get incoming data from APDU object (</a:t>
            </a:r>
            <a:r>
              <a:rPr lang="en-US" altLang="cs-CZ" dirty="0" err="1"/>
              <a:t>getBuffer</a:t>
            </a:r>
            <a:r>
              <a:rPr lang="en-US" altLang="cs-CZ" dirty="0"/>
              <a:t>(), </a:t>
            </a:r>
            <a:r>
              <a:rPr lang="en-US" altLang="cs-CZ" dirty="0" err="1"/>
              <a:t>setIncomingAndReceive</a:t>
            </a:r>
            <a:r>
              <a:rPr lang="en-US" altLang="cs-CZ" dirty="0"/>
              <a:t>())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Use/modify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Send response (</a:t>
            </a:r>
            <a:r>
              <a:rPr lang="en-US" altLang="cs-CZ" dirty="0" err="1"/>
              <a:t>setOutgoingAndSend</a:t>
            </a:r>
            <a:r>
              <a:rPr lang="en-US" altLang="cs-CZ" dirty="0"/>
              <a:t>()) 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3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JavaCard</a:t>
            </a:r>
            <a:r>
              <a:rPr lang="en-GB" dirty="0"/>
              <a:t> programming platform</a:t>
            </a:r>
          </a:p>
          <a:p>
            <a:r>
              <a:rPr lang="en-GB" dirty="0"/>
              <a:t>Skeleton of </a:t>
            </a:r>
            <a:r>
              <a:rPr lang="en-GB" dirty="0" err="1"/>
              <a:t>JavaCard</a:t>
            </a:r>
            <a:r>
              <a:rPr lang="en-GB" dirty="0"/>
              <a:t> applet</a:t>
            </a:r>
          </a:p>
          <a:p>
            <a:r>
              <a:rPr lang="en-GB" dirty="0"/>
              <a:t>How to upload and communicate with</a:t>
            </a:r>
          </a:p>
          <a:p>
            <a:r>
              <a:rPr lang="en-GB" dirty="0"/>
              <a:t>Best practices – security and performance</a:t>
            </a:r>
          </a:p>
          <a:p>
            <a:r>
              <a:rPr lang="en-GB" dirty="0"/>
              <a:t>Supplementary materials</a:t>
            </a:r>
          </a:p>
          <a:p>
            <a:pPr lvl="1"/>
            <a:r>
              <a:rPr lang="en-GB" dirty="0"/>
              <a:t>Simple signature applet</a:t>
            </a:r>
          </a:p>
          <a:p>
            <a:pPr lvl="1"/>
            <a:r>
              <a:rPr lang="en-GB" dirty="0"/>
              <a:t>Simple symmetric cryptography applet</a:t>
            </a:r>
          </a:p>
          <a:p>
            <a:endParaRPr lang="en-GB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87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select() method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Method called when applet is set as active</a:t>
            </a:r>
          </a:p>
          <a:p>
            <a:pPr lvl="1"/>
            <a:r>
              <a:rPr lang="en-US" altLang="cs-CZ" dirty="0"/>
              <a:t>for subsequent APDU commands</a:t>
            </a:r>
          </a:p>
          <a:p>
            <a:pPr lvl="1"/>
            <a:r>
              <a:rPr lang="en-US" altLang="cs-CZ" dirty="0"/>
              <a:t>begin of the session</a:t>
            </a:r>
          </a:p>
          <a:p>
            <a:pPr lvl="1"/>
            <a:r>
              <a:rPr lang="en-US" altLang="cs-CZ" dirty="0"/>
              <a:t>use for session data </a:t>
            </a:r>
            <a:r>
              <a:rPr lang="en-US" altLang="cs-CZ" dirty="0" err="1"/>
              <a:t>init</a:t>
            </a:r>
            <a:r>
              <a:rPr lang="en-US" altLang="cs-CZ" dirty="0"/>
              <a:t> (clear keys, reset state…)</a:t>
            </a:r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r>
              <a:rPr lang="en-US" altLang="cs-CZ" dirty="0"/>
              <a:t>deselect()</a:t>
            </a:r>
          </a:p>
          <a:p>
            <a:pPr lvl="1"/>
            <a:r>
              <a:rPr lang="en-US" altLang="cs-CZ" dirty="0"/>
              <a:t>similar, but when applet usage finish</a:t>
            </a:r>
          </a:p>
          <a:p>
            <a:pPr lvl="1"/>
            <a:r>
              <a:rPr lang="en-US" altLang="cs-CZ" dirty="0"/>
              <a:t>may not be called (sudden power drop) =&gt; clear in select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1324036" name="Text Box 4"/>
          <p:cNvSpPr txBox="1">
            <a:spLocks noChangeArrowheads="1"/>
          </p:cNvSpPr>
          <p:nvPr/>
        </p:nvSpPr>
        <p:spPr bwMode="auto">
          <a:xfrm>
            <a:off x="6384032" y="3717032"/>
            <a:ext cx="5413375" cy="207803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public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void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select()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{ </a:t>
            </a:r>
            <a:r>
              <a:rPr lang="en-US" altLang="cs-CZ" b="0" dirty="0">
                <a:solidFill>
                  <a:srgbClr val="007F00"/>
                </a:solidFill>
              </a:rPr>
              <a:t>// CLEAR ALL SESSION DATA</a:t>
            </a:r>
          </a:p>
          <a:p>
            <a:r>
              <a:rPr lang="en-US" altLang="cs-CZ" sz="1600" dirty="0">
                <a:solidFill>
                  <a:srgbClr val="000000"/>
                </a:solidFill>
              </a:rPr>
              <a:t>        chv1.reset();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7F00"/>
                </a:solidFill>
              </a:rPr>
              <a:t>// Reset </a:t>
            </a:r>
            <a:r>
              <a:rPr lang="en-US" altLang="cs-CZ" sz="1600" dirty="0" err="1">
                <a:solidFill>
                  <a:srgbClr val="007F00"/>
                </a:solidFill>
              </a:rPr>
              <a:t>OwnerPIN</a:t>
            </a:r>
            <a:r>
              <a:rPr lang="en-US" altLang="cs-CZ" sz="1600" dirty="0">
                <a:solidFill>
                  <a:srgbClr val="007F00"/>
                </a:solidFill>
              </a:rPr>
              <a:t> verification status</a:t>
            </a:r>
          </a:p>
          <a:p>
            <a:r>
              <a:rPr lang="en-US" altLang="cs-CZ" sz="1600" dirty="0">
                <a:solidFill>
                  <a:srgbClr val="808080"/>
                </a:solidFill>
              </a:rPr>
              <a:t>        </a:t>
            </a:r>
            <a:r>
              <a:rPr lang="en-US" altLang="cs-CZ" sz="1600" dirty="0" err="1">
                <a:solidFill>
                  <a:srgbClr val="000000"/>
                </a:solidFill>
              </a:rPr>
              <a:t>remainingDataLength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;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7F00"/>
                </a:solidFill>
              </a:rPr>
              <a:t>// Set states etc.</a:t>
            </a:r>
          </a:p>
          <a:p>
            <a:r>
              <a:rPr lang="en-US" altLang="cs-CZ" sz="1600" dirty="0">
                <a:solidFill>
                  <a:srgbClr val="808080"/>
                </a:solidFill>
              </a:rPr>
              <a:t>        </a:t>
            </a:r>
            <a:r>
              <a:rPr lang="en-US" altLang="cs-CZ" sz="1600" dirty="0">
                <a:solidFill>
                  <a:srgbClr val="007F00"/>
                </a:solidFill>
              </a:rPr>
              <a:t>// If card is not blocked, return true. </a:t>
            </a:r>
          </a:p>
          <a:p>
            <a:r>
              <a:rPr lang="en-US" altLang="cs-CZ" sz="1600" dirty="0">
                <a:solidFill>
                  <a:srgbClr val="007F00"/>
                </a:solidFill>
              </a:rPr>
              <a:t>        // If false is returned, applet is not selectable </a:t>
            </a:r>
          </a:p>
          <a:p>
            <a:r>
              <a:rPr lang="en-US" altLang="cs-CZ" sz="1600" dirty="0">
                <a:solidFill>
                  <a:srgbClr val="808080"/>
                </a:solidFill>
              </a:rPr>
              <a:t>       </a:t>
            </a:r>
            <a:r>
              <a:rPr lang="en-US" altLang="cs-CZ" sz="1600" dirty="0">
                <a:solidFill>
                  <a:srgbClr val="00007F"/>
                </a:solidFill>
              </a:rPr>
              <a:t>if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(!blocked)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return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true</a:t>
            </a:r>
            <a:r>
              <a:rPr lang="en-US" altLang="cs-CZ" sz="1600" dirty="0">
                <a:solidFill>
                  <a:srgbClr val="000000"/>
                </a:solidFill>
              </a:rPr>
              <a:t>;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dirty="0">
                <a:solidFill>
                  <a:srgbClr val="808080"/>
                </a:solidFill>
              </a:rPr>
              <a:t>       </a:t>
            </a:r>
            <a:r>
              <a:rPr lang="en-US" altLang="cs-CZ" sz="1600" dirty="0">
                <a:solidFill>
                  <a:srgbClr val="00007F"/>
                </a:solidFill>
              </a:rPr>
              <a:t>else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return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false</a:t>
            </a:r>
            <a:r>
              <a:rPr lang="en-US" altLang="cs-CZ" sz="1600" dirty="0">
                <a:solidFill>
                  <a:srgbClr val="000000"/>
                </a:solidFill>
              </a:rPr>
              <a:t>;</a:t>
            </a:r>
            <a:endParaRPr lang="en-US" altLang="cs-CZ" sz="1600" dirty="0">
              <a:solidFill>
                <a:srgbClr val="808080"/>
              </a:solidFill>
            </a:endParaRPr>
          </a:p>
          <a:p>
            <a:r>
              <a:rPr lang="en-US" altLang="cs-CZ" sz="1600" dirty="0">
                <a:solidFill>
                  <a:srgbClr val="808080"/>
                </a:solidFill>
              </a:rPr>
              <a:t>    </a:t>
            </a:r>
            <a:r>
              <a:rPr lang="en-US" altLang="cs-CZ" sz="16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884" y="21498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3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Sending and receiving data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javacard.framework.APDU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cs-CZ" dirty="0"/>
              <a:t>incoming and outgoing data in APDU object</a:t>
            </a:r>
          </a:p>
          <a:p>
            <a:r>
              <a:rPr lang="en-US" altLang="cs-CZ" dirty="0"/>
              <a:t>Obtaining just </a:t>
            </a:r>
            <a:r>
              <a:rPr lang="en-US" altLang="cs-CZ" dirty="0" err="1"/>
              <a:t>apdu</a:t>
            </a:r>
            <a:r>
              <a:rPr lang="en-US" altLang="cs-CZ" dirty="0"/>
              <a:t> header </a:t>
            </a:r>
          </a:p>
          <a:p>
            <a:pPr lvl="1"/>
            <a:r>
              <a:rPr lang="en-US" altLang="cs-CZ" dirty="0" err="1"/>
              <a:t>APDU.getBuffer</a:t>
            </a:r>
            <a:r>
              <a:rPr lang="en-US" altLang="cs-CZ" dirty="0"/>
              <a:t>()</a:t>
            </a:r>
          </a:p>
          <a:p>
            <a:r>
              <a:rPr lang="en-US" altLang="cs-CZ" dirty="0"/>
              <a:t>Receive data from terminal</a:t>
            </a:r>
          </a:p>
          <a:p>
            <a:pPr lvl="1"/>
            <a:r>
              <a:rPr lang="en-US" altLang="cs-CZ" dirty="0" err="1"/>
              <a:t>APDU.setIncomingAndReceive</a:t>
            </a:r>
            <a:r>
              <a:rPr lang="en-US" altLang="cs-CZ" dirty="0"/>
              <a:t>()</a:t>
            </a:r>
          </a:p>
          <a:p>
            <a:r>
              <a:rPr lang="en-US" altLang="cs-CZ" dirty="0"/>
              <a:t>Send outgoing data </a:t>
            </a:r>
          </a:p>
          <a:p>
            <a:pPr lvl="1"/>
            <a:r>
              <a:rPr lang="en-US" altLang="cs-CZ" dirty="0" err="1"/>
              <a:t>APDU.setOutgoingAndSend</a:t>
            </a:r>
            <a:r>
              <a:rPr lang="en-US" altLang="cs-CZ" dirty="0"/>
              <a:t>()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1498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Sending and receiving data – source code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1306628" name="Text Box 4"/>
          <p:cNvSpPr txBox="1">
            <a:spLocks noChangeArrowheads="1"/>
          </p:cNvSpPr>
          <p:nvPr/>
        </p:nvSpPr>
        <p:spPr bwMode="auto">
          <a:xfrm>
            <a:off x="548216" y="1871664"/>
            <a:ext cx="1081020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 dirty="0">
                <a:solidFill>
                  <a:srgbClr val="00007F"/>
                </a:solidFill>
              </a:rPr>
              <a:t>private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dirty="0">
                <a:solidFill>
                  <a:srgbClr val="00007F"/>
                </a:solidFill>
              </a:rPr>
              <a:t>void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b="0" dirty="0" err="1">
                <a:solidFill>
                  <a:srgbClr val="000000"/>
                </a:solidFill>
              </a:rPr>
              <a:t>ReceiveSendData</a:t>
            </a:r>
            <a:r>
              <a:rPr lang="en-US" altLang="cs-CZ" sz="2400" dirty="0">
                <a:solidFill>
                  <a:srgbClr val="000000"/>
                </a:solidFill>
              </a:rPr>
              <a:t>(</a:t>
            </a:r>
            <a:r>
              <a:rPr lang="en-US" altLang="cs-CZ" sz="2400" b="0" dirty="0">
                <a:solidFill>
                  <a:srgbClr val="000000"/>
                </a:solidFill>
              </a:rPr>
              <a:t>APDU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b="0" dirty="0" err="1">
                <a:solidFill>
                  <a:srgbClr val="000000"/>
                </a:solidFill>
              </a:rPr>
              <a:t>apdu</a:t>
            </a:r>
            <a:r>
              <a:rPr lang="en-US" altLang="cs-CZ" sz="2400" dirty="0">
                <a:solidFill>
                  <a:srgbClr val="000000"/>
                </a:solidFill>
              </a:rPr>
              <a:t>)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dirty="0">
                <a:solidFill>
                  <a:srgbClr val="000000"/>
                </a:solidFill>
              </a:rPr>
              <a:t>{</a:t>
            </a:r>
            <a:endParaRPr lang="en-US" altLang="cs-CZ" sz="2400" b="0" dirty="0">
              <a:solidFill>
                <a:srgbClr val="808080"/>
              </a:solidFill>
            </a:endParaRPr>
          </a:p>
          <a:p>
            <a:r>
              <a:rPr lang="en-US" altLang="cs-CZ" sz="2400" b="0" dirty="0">
                <a:solidFill>
                  <a:srgbClr val="808080"/>
                </a:solidFill>
              </a:rPr>
              <a:t>     </a:t>
            </a:r>
            <a:r>
              <a:rPr lang="en-US" altLang="cs-CZ" sz="2400" b="0" dirty="0">
                <a:solidFill>
                  <a:srgbClr val="000000"/>
                </a:solidFill>
              </a:rPr>
              <a:t>byte</a:t>
            </a:r>
            <a:r>
              <a:rPr lang="en-US" altLang="cs-CZ" sz="2400" dirty="0">
                <a:solidFill>
                  <a:srgbClr val="000000"/>
                </a:solidFill>
              </a:rPr>
              <a:t>[]</a:t>
            </a:r>
            <a:r>
              <a:rPr lang="en-US" altLang="cs-CZ" sz="2400" b="0" dirty="0">
                <a:solidFill>
                  <a:srgbClr val="808080"/>
                </a:solidFill>
              </a:rPr>
              <a:t>    </a:t>
            </a:r>
            <a:r>
              <a:rPr lang="en-US" altLang="cs-CZ" sz="2400" b="0" dirty="0" err="1">
                <a:solidFill>
                  <a:srgbClr val="000000"/>
                </a:solidFill>
              </a:rPr>
              <a:t>apdubuf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dirty="0">
                <a:solidFill>
                  <a:srgbClr val="000000"/>
                </a:solidFill>
              </a:rPr>
              <a:t>=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b="0" dirty="0" err="1">
                <a:solidFill>
                  <a:srgbClr val="000000"/>
                </a:solidFill>
              </a:rPr>
              <a:t>apdu</a:t>
            </a:r>
            <a:r>
              <a:rPr lang="en-US" altLang="cs-CZ" sz="2400" dirty="0" err="1">
                <a:solidFill>
                  <a:srgbClr val="000000"/>
                </a:solidFill>
              </a:rPr>
              <a:t>.</a:t>
            </a:r>
            <a:r>
              <a:rPr lang="en-US" altLang="cs-CZ" sz="2400" b="0" dirty="0" err="1">
                <a:solidFill>
                  <a:srgbClr val="000000"/>
                </a:solidFill>
              </a:rPr>
              <a:t>getBuffer</a:t>
            </a:r>
            <a:r>
              <a:rPr lang="en-US" altLang="cs-CZ" sz="2400" dirty="0">
                <a:solidFill>
                  <a:srgbClr val="000000"/>
                </a:solidFill>
              </a:rPr>
              <a:t>();</a:t>
            </a:r>
            <a:r>
              <a:rPr lang="en-US" altLang="cs-CZ" sz="2400" b="0" dirty="0">
                <a:solidFill>
                  <a:srgbClr val="808080"/>
                </a:solidFill>
              </a:rPr>
              <a:t>     </a:t>
            </a:r>
            <a:r>
              <a:rPr lang="en-US" altLang="cs-CZ" sz="2400" b="0" dirty="0">
                <a:solidFill>
                  <a:srgbClr val="007F00"/>
                </a:solidFill>
              </a:rPr>
              <a:t>// Get just APDU header (5 bytes)</a:t>
            </a:r>
          </a:p>
          <a:p>
            <a:r>
              <a:rPr lang="en-US" altLang="cs-CZ" sz="2400" b="0" dirty="0">
                <a:solidFill>
                  <a:srgbClr val="808080"/>
                </a:solidFill>
              </a:rPr>
              <a:t>     </a:t>
            </a:r>
            <a:r>
              <a:rPr lang="en-US" altLang="cs-CZ" sz="2400" dirty="0">
                <a:solidFill>
                  <a:srgbClr val="00007F"/>
                </a:solidFill>
              </a:rPr>
              <a:t>short</a:t>
            </a:r>
            <a:r>
              <a:rPr lang="en-US" altLang="cs-CZ" sz="2400" b="0" dirty="0">
                <a:solidFill>
                  <a:srgbClr val="808080"/>
                </a:solidFill>
              </a:rPr>
              <a:t>     </a:t>
            </a:r>
            <a:r>
              <a:rPr lang="en-US" altLang="cs-CZ" sz="24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dirty="0">
                <a:solidFill>
                  <a:srgbClr val="000000"/>
                </a:solidFill>
              </a:rPr>
              <a:t>=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b="0" dirty="0" err="1">
                <a:solidFill>
                  <a:srgbClr val="000000"/>
                </a:solidFill>
              </a:rPr>
              <a:t>apdu</a:t>
            </a:r>
            <a:r>
              <a:rPr lang="en-US" altLang="cs-CZ" sz="2400" dirty="0" err="1">
                <a:solidFill>
                  <a:srgbClr val="000000"/>
                </a:solidFill>
              </a:rPr>
              <a:t>.</a:t>
            </a:r>
            <a:r>
              <a:rPr lang="en-US" altLang="cs-CZ" sz="2400" b="0" dirty="0" err="1">
                <a:solidFill>
                  <a:srgbClr val="000000"/>
                </a:solidFill>
              </a:rPr>
              <a:t>setIncomingAndReceive</a:t>
            </a:r>
            <a:r>
              <a:rPr lang="en-US" altLang="cs-CZ" sz="2400" dirty="0">
                <a:solidFill>
                  <a:srgbClr val="000000"/>
                </a:solidFill>
              </a:rPr>
              <a:t>();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b="0" dirty="0">
                <a:solidFill>
                  <a:srgbClr val="007F00"/>
                </a:solidFill>
              </a:rPr>
              <a:t>// Get all incoming data</a:t>
            </a:r>
          </a:p>
          <a:p>
            <a:r>
              <a:rPr lang="en-US" altLang="cs-CZ" sz="2400" b="0" dirty="0">
                <a:solidFill>
                  <a:srgbClr val="808080"/>
                </a:solidFill>
              </a:rPr>
              <a:t>     </a:t>
            </a:r>
            <a:r>
              <a:rPr lang="en-US" altLang="cs-CZ" sz="2400" b="0" dirty="0">
                <a:solidFill>
                  <a:srgbClr val="007F00"/>
                </a:solidFill>
              </a:rPr>
              <a:t>// DO SOMETHING WITH INPUT DATA </a:t>
            </a:r>
          </a:p>
          <a:p>
            <a:r>
              <a:rPr lang="en-US" altLang="cs-CZ" sz="2400" b="0" dirty="0">
                <a:solidFill>
                  <a:srgbClr val="007F00"/>
                </a:solidFill>
              </a:rPr>
              <a:t>     // STARTING FROM </a:t>
            </a:r>
            <a:r>
              <a:rPr lang="en-US" altLang="cs-CZ" sz="2400" b="0" dirty="0" err="1">
                <a:solidFill>
                  <a:srgbClr val="007F00"/>
                </a:solidFill>
              </a:rPr>
              <a:t>apdubuf</a:t>
            </a:r>
            <a:r>
              <a:rPr lang="en-US" altLang="cs-CZ" sz="2400" b="0" dirty="0">
                <a:solidFill>
                  <a:srgbClr val="007F00"/>
                </a:solidFill>
              </a:rPr>
              <a:t>[ISO7816.OFFSET_CDATA]</a:t>
            </a:r>
          </a:p>
          <a:p>
            <a:r>
              <a:rPr lang="en-US" altLang="cs-CZ" sz="2400" b="0" dirty="0">
                <a:solidFill>
                  <a:srgbClr val="808080"/>
                </a:solidFill>
              </a:rPr>
              <a:t>     </a:t>
            </a:r>
            <a:r>
              <a:rPr lang="en-US" altLang="cs-CZ" sz="2400" b="0" dirty="0">
                <a:solidFill>
                  <a:srgbClr val="007F00"/>
                </a:solidFill>
              </a:rPr>
              <a:t>// ...</a:t>
            </a:r>
          </a:p>
          <a:p>
            <a:r>
              <a:rPr lang="en-US" altLang="cs-CZ" sz="2400" b="0" dirty="0">
                <a:solidFill>
                  <a:srgbClr val="808080"/>
                </a:solidFill>
              </a:rPr>
              <a:t>     </a:t>
            </a:r>
            <a:r>
              <a:rPr lang="en-US" altLang="cs-CZ" sz="2400" b="0" dirty="0">
                <a:solidFill>
                  <a:srgbClr val="007F00"/>
                </a:solidFill>
              </a:rPr>
              <a:t>// FILL SOMETHING TO OUTPUT (</a:t>
            </a:r>
            <a:r>
              <a:rPr lang="en-US" altLang="cs-CZ" sz="2400" b="0" dirty="0" err="1">
                <a:solidFill>
                  <a:srgbClr val="007F00"/>
                </a:solidFill>
              </a:rPr>
              <a:t>apdubuf</a:t>
            </a:r>
            <a:r>
              <a:rPr lang="en-US" altLang="cs-CZ" sz="2400" b="0" dirty="0">
                <a:solidFill>
                  <a:srgbClr val="007F00"/>
                </a:solidFill>
              </a:rPr>
              <a:t> again)</a:t>
            </a:r>
          </a:p>
          <a:p>
            <a:r>
              <a:rPr lang="en-US" altLang="cs-CZ" sz="2400" b="0" dirty="0">
                <a:solidFill>
                  <a:srgbClr val="808080"/>
                </a:solidFill>
              </a:rPr>
              <a:t>     </a:t>
            </a:r>
            <a:r>
              <a:rPr lang="en-US" altLang="cs-CZ" sz="2400" b="0" dirty="0" err="1">
                <a:solidFill>
                  <a:srgbClr val="000000"/>
                </a:solidFill>
              </a:rPr>
              <a:t>Util</a:t>
            </a:r>
            <a:r>
              <a:rPr lang="en-US" altLang="cs-CZ" sz="2400" dirty="0" err="1">
                <a:solidFill>
                  <a:srgbClr val="000000"/>
                </a:solidFill>
              </a:rPr>
              <a:t>.</a:t>
            </a:r>
            <a:r>
              <a:rPr lang="en-US" altLang="cs-CZ" sz="2400" b="0" dirty="0" err="1">
                <a:solidFill>
                  <a:srgbClr val="000000"/>
                </a:solidFill>
              </a:rPr>
              <a:t>arrayFillNonAtomic</a:t>
            </a:r>
            <a:r>
              <a:rPr lang="en-US" altLang="cs-CZ" sz="2400" dirty="0">
                <a:solidFill>
                  <a:srgbClr val="000000"/>
                </a:solidFill>
              </a:rPr>
              <a:t>(</a:t>
            </a:r>
            <a:r>
              <a:rPr lang="en-US" altLang="cs-CZ" sz="2400" b="0" dirty="0" err="1">
                <a:solidFill>
                  <a:srgbClr val="000000"/>
                </a:solidFill>
              </a:rPr>
              <a:t>apdubuf</a:t>
            </a:r>
            <a:r>
              <a:rPr lang="en-US" altLang="cs-CZ" sz="2400" dirty="0">
                <a:solidFill>
                  <a:srgbClr val="000000"/>
                </a:solidFill>
              </a:rPr>
              <a:t>,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b="0" dirty="0">
                <a:solidFill>
                  <a:srgbClr val="000000"/>
                </a:solidFill>
              </a:rPr>
              <a:t>ISO7816</a:t>
            </a:r>
            <a:r>
              <a:rPr lang="en-US" altLang="cs-CZ" sz="2400" dirty="0">
                <a:solidFill>
                  <a:srgbClr val="000000"/>
                </a:solidFill>
              </a:rPr>
              <a:t>.</a:t>
            </a:r>
            <a:r>
              <a:rPr lang="en-US" altLang="cs-CZ" sz="2400" b="0" dirty="0">
                <a:solidFill>
                  <a:srgbClr val="000000"/>
                </a:solidFill>
              </a:rPr>
              <a:t>OFFSET_CDATA</a:t>
            </a:r>
            <a:r>
              <a:rPr lang="en-US" altLang="cs-CZ" sz="2400" dirty="0">
                <a:solidFill>
                  <a:srgbClr val="000000"/>
                </a:solidFill>
              </a:rPr>
              <a:t>,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b="0" dirty="0">
                <a:solidFill>
                  <a:srgbClr val="007F7F"/>
                </a:solidFill>
              </a:rPr>
              <a:t>10</a:t>
            </a:r>
            <a:r>
              <a:rPr lang="en-US" altLang="cs-CZ" sz="2400" dirty="0">
                <a:solidFill>
                  <a:srgbClr val="000000"/>
                </a:solidFill>
              </a:rPr>
              <a:t>,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dirty="0">
                <a:solidFill>
                  <a:srgbClr val="000000"/>
                </a:solidFill>
              </a:rPr>
              <a:t>(</a:t>
            </a:r>
            <a:r>
              <a:rPr lang="en-US" altLang="cs-CZ" sz="2400" b="0" dirty="0">
                <a:solidFill>
                  <a:srgbClr val="000000"/>
                </a:solidFill>
              </a:rPr>
              <a:t>byte</a:t>
            </a:r>
            <a:r>
              <a:rPr lang="en-US" altLang="cs-CZ" sz="2400" dirty="0">
                <a:solidFill>
                  <a:srgbClr val="000000"/>
                </a:solidFill>
              </a:rPr>
              <a:t>)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b="0" dirty="0">
                <a:solidFill>
                  <a:srgbClr val="007F7F"/>
                </a:solidFill>
              </a:rPr>
              <a:t>1</a:t>
            </a:r>
            <a:r>
              <a:rPr lang="en-US" altLang="cs-CZ" sz="2400" dirty="0">
                <a:solidFill>
                  <a:srgbClr val="000000"/>
                </a:solidFill>
              </a:rPr>
              <a:t>);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2400" b="0" dirty="0">
                <a:solidFill>
                  <a:srgbClr val="808080"/>
                </a:solidFill>
              </a:rPr>
              <a:t>     </a:t>
            </a:r>
            <a:r>
              <a:rPr lang="en-US" altLang="cs-CZ" sz="2400" b="0" dirty="0">
                <a:solidFill>
                  <a:srgbClr val="007F00"/>
                </a:solidFill>
              </a:rPr>
              <a:t>// SEND OUTGOING BUFFER</a:t>
            </a:r>
          </a:p>
          <a:p>
            <a:r>
              <a:rPr lang="en-US" altLang="cs-CZ" sz="2400" b="0" dirty="0">
                <a:solidFill>
                  <a:srgbClr val="808080"/>
                </a:solidFill>
              </a:rPr>
              <a:t>     </a:t>
            </a:r>
            <a:r>
              <a:rPr lang="en-US" altLang="cs-CZ" sz="2400" b="0" dirty="0" err="1">
                <a:solidFill>
                  <a:srgbClr val="000000"/>
                </a:solidFill>
              </a:rPr>
              <a:t>apdu</a:t>
            </a:r>
            <a:r>
              <a:rPr lang="en-US" altLang="cs-CZ" sz="2400" dirty="0" err="1">
                <a:solidFill>
                  <a:srgbClr val="000000"/>
                </a:solidFill>
              </a:rPr>
              <a:t>.</a:t>
            </a:r>
            <a:r>
              <a:rPr lang="en-US" altLang="cs-CZ" sz="2400" b="0" dirty="0" err="1">
                <a:solidFill>
                  <a:srgbClr val="000000"/>
                </a:solidFill>
              </a:rPr>
              <a:t>setOutgoingAndSend</a:t>
            </a:r>
            <a:r>
              <a:rPr lang="en-US" altLang="cs-CZ" sz="2400" dirty="0">
                <a:solidFill>
                  <a:srgbClr val="000000"/>
                </a:solidFill>
              </a:rPr>
              <a:t>(</a:t>
            </a:r>
            <a:r>
              <a:rPr lang="en-US" altLang="cs-CZ" sz="2400" b="0" dirty="0">
                <a:solidFill>
                  <a:srgbClr val="000000"/>
                </a:solidFill>
              </a:rPr>
              <a:t>ISO7816</a:t>
            </a:r>
            <a:r>
              <a:rPr lang="en-US" altLang="cs-CZ" sz="2400" dirty="0">
                <a:solidFill>
                  <a:srgbClr val="000000"/>
                </a:solidFill>
              </a:rPr>
              <a:t>.</a:t>
            </a:r>
            <a:r>
              <a:rPr lang="en-US" altLang="cs-CZ" sz="2400" b="0" dirty="0">
                <a:solidFill>
                  <a:srgbClr val="000000"/>
                </a:solidFill>
              </a:rPr>
              <a:t>OFFSET_CDATA</a:t>
            </a:r>
            <a:r>
              <a:rPr lang="en-US" altLang="cs-CZ" sz="2400" dirty="0">
                <a:solidFill>
                  <a:srgbClr val="000000"/>
                </a:solidFill>
              </a:rPr>
              <a:t>,</a:t>
            </a:r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b="0" dirty="0">
                <a:solidFill>
                  <a:srgbClr val="007F7F"/>
                </a:solidFill>
              </a:rPr>
              <a:t>10</a:t>
            </a:r>
            <a:r>
              <a:rPr lang="en-US" altLang="cs-CZ" sz="2400" dirty="0">
                <a:solidFill>
                  <a:srgbClr val="000000"/>
                </a:solidFill>
              </a:rPr>
              <a:t>);</a:t>
            </a:r>
            <a:endParaRPr lang="en-US" altLang="cs-CZ" sz="2400" b="0" dirty="0">
              <a:solidFill>
                <a:srgbClr val="808080"/>
              </a:solidFill>
            </a:endParaRPr>
          </a:p>
          <a:p>
            <a:r>
              <a:rPr lang="en-US" altLang="cs-CZ" sz="2400" b="0" dirty="0">
                <a:solidFill>
                  <a:srgbClr val="808080"/>
                </a:solidFill>
              </a:rPr>
              <a:t> </a:t>
            </a:r>
            <a:r>
              <a:rPr lang="en-US" altLang="cs-CZ" sz="2400" dirty="0">
                <a:solidFill>
                  <a:srgbClr val="000000"/>
                </a:solidFill>
              </a:rPr>
              <a:t>}</a:t>
            </a:r>
            <a:endParaRPr lang="en-US" altLang="cs-CZ" sz="2400" b="0" dirty="0"/>
          </a:p>
          <a:p>
            <a:endParaRPr lang="en-US" alt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969" y="21498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50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Communication with smart card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631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03389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>
                <a:solidFill>
                  <a:srgbClr val="FFFFFF"/>
                </a:solidFill>
                <a:latin typeface="Times New Roman" panose="02020603050405020304" pitchFamily="18" charset="0"/>
              </a:rPr>
              <a:t>| PV204 Smartcards 19.3.2019</a:t>
            </a:r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0910" y="661596"/>
            <a:ext cx="8507413" cy="9937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dirty="0" err="1"/>
              <a:t>JavaCard</a:t>
            </a:r>
            <a:r>
              <a:rPr lang="en-US" altLang="cs-CZ" dirty="0"/>
              <a:t> communication lifecycle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2022" y="1632822"/>
            <a:ext cx="8675687" cy="4991100"/>
          </a:xfrm>
        </p:spPr>
        <p:txBody>
          <a:bodyPr/>
          <a:lstStyle/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>
                <a:solidFill>
                  <a:srgbClr val="808080"/>
                </a:solidFill>
              </a:rPr>
              <a:t>(Applet is already installed, APPLET_AID)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Reset card (plug smart card in, software reset)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Send SELECT command (00 a4 04 00 APPLET_AID)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received by Card Manager application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SC: sets our applet active, select() method is always called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Send any APDU command (any of your choice)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SC: received by process() method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SC: Process incoming data on card, prepare outgoing data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encryption,  signature…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Receive any outgoing data 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additional special readout APDU might be required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>
                <a:solidFill>
                  <a:srgbClr val="808080"/>
                </a:solidFill>
              </a:rPr>
              <a:t>PC: Repeat again from step 4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(Send DESELECT command)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SC: deselect() method might be called</a:t>
            </a:r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0" y="3861048"/>
            <a:ext cx="373063" cy="1799655"/>
          </a:xfrm>
          <a:custGeom>
            <a:avLst/>
            <a:gdLst>
              <a:gd name="T0" fmla="*/ 300038 w 235"/>
              <a:gd name="T1" fmla="*/ 1943100 h 1224"/>
              <a:gd name="T2" fmla="*/ 12700 w 235"/>
              <a:gd name="T3" fmla="*/ 719138 h 1224"/>
              <a:gd name="T4" fmla="*/ 373063 w 235"/>
              <a:gd name="T5" fmla="*/ 0 h 12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" h="1224">
                <a:moveTo>
                  <a:pt x="189" y="1224"/>
                </a:moveTo>
                <a:cubicBezTo>
                  <a:pt x="94" y="940"/>
                  <a:pt x="0" y="657"/>
                  <a:pt x="8" y="453"/>
                </a:cubicBezTo>
                <a:cubicBezTo>
                  <a:pt x="16" y="249"/>
                  <a:pt x="175" y="75"/>
                  <a:pt x="235" y="0"/>
                </a:cubicBezTo>
              </a:path>
            </a:pathLst>
          </a:custGeom>
          <a:noFill/>
          <a:ln w="2556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61" y="-5649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21212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20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Java javax.smartcardio.* API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List readers available in system</a:t>
            </a:r>
          </a:p>
          <a:p>
            <a:pPr lvl="1"/>
            <a:r>
              <a:rPr lang="en-US" altLang="cs-CZ" dirty="0" err="1"/>
              <a:t>TerminalFactory.terminals</a:t>
            </a:r>
            <a:r>
              <a:rPr lang="en-US" altLang="cs-CZ" dirty="0"/>
              <a:t>()</a:t>
            </a:r>
          </a:p>
          <a:p>
            <a:pPr lvl="1"/>
            <a:r>
              <a:rPr lang="en-US" altLang="cs-CZ" dirty="0"/>
              <a:t>identified by index </a:t>
            </a:r>
            <a:r>
              <a:rPr lang="en-US" altLang="cs-CZ" dirty="0" err="1"/>
              <a:t>CardTerminal.get</a:t>
            </a:r>
            <a:r>
              <a:rPr lang="en-US" altLang="cs-CZ" dirty="0"/>
              <a:t>(index)</a:t>
            </a:r>
          </a:p>
          <a:p>
            <a:pPr lvl="1"/>
            <a:r>
              <a:rPr lang="en-US" altLang="cs-CZ" dirty="0"/>
              <a:t>readable string (</a:t>
            </a:r>
            <a:r>
              <a:rPr lang="en-US" altLang="cs-CZ" dirty="0" err="1"/>
              <a:t>Gemplus</a:t>
            </a:r>
            <a:r>
              <a:rPr lang="en-US" altLang="cs-CZ" dirty="0"/>
              <a:t> </a:t>
            </a:r>
            <a:r>
              <a:rPr lang="en-US" altLang="cs-CZ" dirty="0" err="1"/>
              <a:t>GemPC</a:t>
            </a:r>
            <a:r>
              <a:rPr lang="en-US" altLang="cs-CZ" dirty="0"/>
              <a:t> Card Reader 0)</a:t>
            </a:r>
          </a:p>
          <a:p>
            <a:r>
              <a:rPr lang="en-US" altLang="cs-CZ" dirty="0"/>
              <a:t>Connect to target card</a:t>
            </a:r>
          </a:p>
          <a:p>
            <a:pPr lvl="1"/>
            <a:r>
              <a:rPr lang="en-US" altLang="cs-CZ" dirty="0"/>
              <a:t>Check for card (</a:t>
            </a:r>
            <a:r>
              <a:rPr lang="en-US" altLang="cs-CZ" dirty="0" err="1"/>
              <a:t>CardTerminal.isCardPresent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connect to Card (</a:t>
            </a:r>
            <a:r>
              <a:rPr lang="en-US" altLang="cs-CZ" dirty="0" err="1"/>
              <a:t>CardTerminal.connect</a:t>
            </a:r>
            <a:r>
              <a:rPr lang="en-US" altLang="cs-CZ" dirty="0"/>
              <a:t>("*"))</a:t>
            </a:r>
          </a:p>
          <a:p>
            <a:pPr lvl="1"/>
            <a:r>
              <a:rPr lang="en-US" altLang="cs-CZ" dirty="0"/>
              <a:t>get channel (</a:t>
            </a:r>
            <a:r>
              <a:rPr lang="en-US" altLang="cs-CZ" dirty="0" err="1"/>
              <a:t>Card.getBasicChannel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reset card and get ATR (</a:t>
            </a:r>
            <a:r>
              <a:rPr lang="en-US" altLang="cs-CZ" dirty="0" err="1"/>
              <a:t>Card.getATR</a:t>
            </a:r>
            <a:r>
              <a:rPr lang="en-US" altLang="cs-CZ" dirty="0"/>
              <a:t>())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6" name="Ohnutý roh 5"/>
          <p:cNvSpPr/>
          <p:nvPr/>
        </p:nvSpPr>
        <p:spPr>
          <a:xfrm>
            <a:off x="7411157" y="5461219"/>
            <a:ext cx="4755696" cy="976664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Already used in labs last week – </a:t>
            </a:r>
            <a:r>
              <a:rPr lang="en-GB" sz="2400" dirty="0" err="1">
                <a:solidFill>
                  <a:schemeClr val="tx1"/>
                </a:solidFill>
              </a:rPr>
              <a:t>SimpleAPDU</a:t>
            </a:r>
            <a:r>
              <a:rPr lang="en-GB" sz="2400" dirty="0">
                <a:solidFill>
                  <a:schemeClr val="tx1"/>
                </a:solidFill>
              </a:rPr>
              <a:t> project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03" y="5460677"/>
            <a:ext cx="977206" cy="977206"/>
          </a:xfrm>
          <a:prstGeom prst="rect">
            <a:avLst/>
          </a:prstGeom>
        </p:spPr>
      </p:pic>
      <p:pic>
        <p:nvPicPr>
          <p:cNvPr id="8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960" y="64658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Java javax.smartcardio.* API (2)</a:t>
            </a:r>
          </a:p>
        </p:txBody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Select applet on card</a:t>
            </a:r>
          </a:p>
          <a:p>
            <a:pPr lvl="1"/>
            <a:r>
              <a:rPr lang="en-US" altLang="cs-CZ" sz="2000" dirty="0"/>
              <a:t>send APDU with header 00 a4 04 00 LC APPLET_AID</a:t>
            </a:r>
          </a:p>
          <a:p>
            <a:r>
              <a:rPr lang="en-US" altLang="cs-CZ" sz="2400" dirty="0"/>
              <a:t>Send APDU to invoke method</a:t>
            </a:r>
          </a:p>
          <a:p>
            <a:pPr lvl="1"/>
            <a:r>
              <a:rPr lang="en-US" altLang="cs-CZ" sz="2000" dirty="0"/>
              <a:t>prepare APDU buffer (byte array)</a:t>
            </a:r>
          </a:p>
          <a:p>
            <a:pPr lvl="1"/>
            <a:r>
              <a:rPr lang="en-US" altLang="cs-CZ" sz="2000" dirty="0"/>
              <a:t>create </a:t>
            </a:r>
            <a:r>
              <a:rPr lang="en-US" altLang="cs-CZ" sz="2000" dirty="0" err="1"/>
              <a:t>CommandAPDU</a:t>
            </a:r>
            <a:r>
              <a:rPr lang="en-US" altLang="cs-CZ" sz="2000" dirty="0"/>
              <a:t> from byte array</a:t>
            </a:r>
          </a:p>
          <a:p>
            <a:pPr lvl="1"/>
            <a:r>
              <a:rPr lang="en-US" altLang="cs-CZ" sz="2000" dirty="0"/>
              <a:t>send </a:t>
            </a:r>
            <a:r>
              <a:rPr lang="en-US" altLang="cs-CZ" sz="2000" dirty="0" err="1"/>
              <a:t>CommandAPDU</a:t>
            </a:r>
            <a:r>
              <a:rPr lang="en-US" altLang="cs-CZ" sz="2000" dirty="0"/>
              <a:t> via </a:t>
            </a:r>
            <a:r>
              <a:rPr lang="en-US" altLang="cs-CZ" sz="2000" dirty="0" err="1"/>
              <a:t>CardChannel.transmit</a:t>
            </a:r>
            <a:r>
              <a:rPr lang="en-US" altLang="cs-CZ" sz="2000" dirty="0"/>
              <a:t>()</a:t>
            </a:r>
          </a:p>
          <a:p>
            <a:pPr lvl="1"/>
            <a:r>
              <a:rPr lang="en-US" altLang="cs-CZ" sz="2000" dirty="0"/>
              <a:t>check for response data (getSW1() == 0x61)</a:t>
            </a:r>
          </a:p>
          <a:p>
            <a:pPr lvl="1"/>
            <a:r>
              <a:rPr lang="en-US" altLang="cs-CZ" sz="2000" dirty="0"/>
              <a:t>read available response data by 00 C0 00 00 SW2 </a:t>
            </a:r>
          </a:p>
          <a:p>
            <a:r>
              <a:rPr lang="en-US" altLang="cs-CZ" sz="2400" dirty="0"/>
              <a:t>Process response </a:t>
            </a:r>
          </a:p>
          <a:p>
            <a:pPr lvl="1"/>
            <a:r>
              <a:rPr lang="en-US" altLang="cs-CZ" sz="2000" dirty="0"/>
              <a:t>status should be </a:t>
            </a:r>
            <a:r>
              <a:rPr lang="en-US" altLang="cs-CZ" sz="2000" dirty="0" err="1"/>
              <a:t>ResponseAPDU.getSW</a:t>
            </a:r>
            <a:r>
              <a:rPr lang="en-US" altLang="cs-CZ" sz="2000" dirty="0"/>
              <a:t>() == 0x9000</a:t>
            </a:r>
          </a:p>
          <a:p>
            <a:pPr lvl="1"/>
            <a:r>
              <a:rPr lang="en-US" altLang="cs-CZ" sz="2000" dirty="0"/>
              <a:t>returned data </a:t>
            </a:r>
            <a:r>
              <a:rPr lang="en-US" altLang="cs-CZ" sz="2000" dirty="0" err="1"/>
              <a:t>ResponseAPDU.getData</a:t>
            </a:r>
            <a:r>
              <a:rPr lang="en-US" altLang="cs-CZ" sz="2000" dirty="0"/>
              <a:t>()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08" y="157667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Response APDU (R-APDU)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Response data + status word (2 bytes)</a:t>
            </a:r>
          </a:p>
          <a:p>
            <a:pPr lvl="1"/>
            <a:r>
              <a:rPr lang="en-US" altLang="cs-CZ"/>
              <a:t>0x9000 - SW_NO_ERROR, OK</a:t>
            </a:r>
          </a:p>
          <a:p>
            <a:pPr lvl="1"/>
            <a:r>
              <a:rPr lang="en-US" altLang="cs-CZ"/>
              <a:t>0x61** -  SW_BYTES_REMAINING_**</a:t>
            </a:r>
          </a:p>
          <a:p>
            <a:pPr lvl="1"/>
            <a:r>
              <a:rPr lang="en-US" altLang="cs-CZ"/>
              <a:t>see javacard.framework.ISO7816 interface</a:t>
            </a:r>
          </a:p>
          <a:p>
            <a:pPr lvl="1"/>
            <a:r>
              <a:rPr lang="en-US" altLang="cs-CZ"/>
              <a:t>other status possible (GlobalPlatform, user defined) </a:t>
            </a:r>
          </a:p>
          <a:p>
            <a:r>
              <a:rPr lang="en-US" altLang="cs-CZ"/>
              <a:t>May require special command to read out</a:t>
            </a:r>
          </a:p>
          <a:p>
            <a:pPr lvl="1"/>
            <a:r>
              <a:rPr lang="en-US" altLang="cs-CZ"/>
              <a:t>first response is just status word (0x61**)</a:t>
            </a:r>
          </a:p>
          <a:p>
            <a:pPr lvl="1"/>
            <a:r>
              <a:rPr lang="en-US" altLang="cs-CZ"/>
              <a:t>00 C0 00 00 ** or C0 C0 00 00 ** APDU</a:t>
            </a:r>
          </a:p>
          <a:p>
            <a:pPr lvl="2"/>
            <a:r>
              <a:rPr lang="en-US" altLang="cs-CZ"/>
              <a:t>** is number of bytes to read out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08" y="157667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89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Debugging applet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530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46" y="0"/>
            <a:ext cx="7237708" cy="6858000"/>
          </a:xfrm>
          <a:prstGeom prst="rect">
            <a:avLst/>
          </a:prstGeom>
        </p:spPr>
      </p:pic>
      <p:pic>
        <p:nvPicPr>
          <p:cNvPr id="7" name="CYYaF4cU0AAlaa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9616" y="1765300"/>
            <a:ext cx="6912768" cy="50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vs. multi-application smart cards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One program only</a:t>
            </a:r>
          </a:p>
          <a:p>
            <a:r>
              <a:rPr lang="en-US" dirty="0"/>
              <a:t>Stored persistently in ROM or EEPROM</a:t>
            </a:r>
          </a:p>
          <a:p>
            <a:r>
              <a:rPr lang="en-US" dirty="0"/>
              <a:t>Written in machine code</a:t>
            </a:r>
          </a:p>
          <a:p>
            <a:pPr lvl="1"/>
            <a:r>
              <a:rPr lang="en-US" dirty="0"/>
              <a:t>Chip specific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Multiple applications at the same time</a:t>
            </a:r>
          </a:p>
          <a:p>
            <a:r>
              <a:rPr lang="en-US" dirty="0"/>
              <a:t>Stored in EEPROM</a:t>
            </a:r>
          </a:p>
          <a:p>
            <a:r>
              <a:rPr lang="en-US" dirty="0"/>
              <a:t>Written in higher-level language</a:t>
            </a:r>
            <a:endParaRPr lang="cs-CZ" dirty="0"/>
          </a:p>
          <a:p>
            <a:pPr lvl="1"/>
            <a:r>
              <a:rPr lang="en-US" dirty="0"/>
              <a:t>Interpreted from bytecode</a:t>
            </a:r>
          </a:p>
          <a:p>
            <a:pPr lvl="1"/>
            <a:r>
              <a:rPr lang="en-US" dirty="0"/>
              <a:t>Portable </a:t>
            </a:r>
          </a:p>
          <a:p>
            <a:r>
              <a:rPr lang="en-US" dirty="0"/>
              <a:t>Application can be later managed (remotely)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2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Debugging applets: simulator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smartcard is designed to protect application</a:t>
            </a:r>
          </a:p>
          <a:p>
            <a:pPr lvl="1"/>
            <a:r>
              <a:rPr lang="en-GB" dirty="0"/>
              <a:t>Debugger cannot be connected to running application</a:t>
            </a:r>
          </a:p>
          <a:p>
            <a:r>
              <a:rPr lang="en-GB" dirty="0"/>
              <a:t>Option 1: use card simulator (jcardsim.org)</a:t>
            </a:r>
          </a:p>
          <a:p>
            <a:pPr lvl="1"/>
            <a:r>
              <a:rPr lang="en-GB" dirty="0"/>
              <a:t>Simulation of </a:t>
            </a:r>
            <a:r>
              <a:rPr lang="en-GB" dirty="0" err="1"/>
              <a:t>JavaCard</a:t>
            </a:r>
            <a:r>
              <a:rPr lang="en-GB" dirty="0"/>
              <a:t> 2.2.2 (based on </a:t>
            </a:r>
            <a:r>
              <a:rPr lang="en-GB" dirty="0" err="1"/>
              <a:t>BouncyCastle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Very helpful, allows for direct debugging (labs)</a:t>
            </a:r>
          </a:p>
          <a:p>
            <a:pPr lvl="1"/>
            <a:r>
              <a:rPr lang="en-GB" dirty="0"/>
              <a:t>Catch of logical flaws etc.</a:t>
            </a:r>
          </a:p>
          <a:p>
            <a:pPr lvl="1"/>
            <a:r>
              <a:rPr lang="en-GB" dirty="0"/>
              <a:t>Allows to write automated unit and integration tests!</a:t>
            </a:r>
          </a:p>
          <a:p>
            <a:r>
              <a:rPr lang="en-GB" dirty="0"/>
              <a:t>Problem: Real limitations of cards are missing</a:t>
            </a:r>
          </a:p>
          <a:p>
            <a:pPr lvl="1"/>
            <a:r>
              <a:rPr lang="en-GB" dirty="0"/>
              <a:t>supported algorithms, memory, execution speed…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08" y="157667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Debugging applets: real cards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8389242" cy="4149725"/>
          </a:xfrm>
        </p:spPr>
        <p:txBody>
          <a:bodyPr/>
          <a:lstStyle/>
          <a:p>
            <a:r>
              <a:rPr lang="en-GB" dirty="0"/>
              <a:t>Option 2: use real cards</a:t>
            </a:r>
          </a:p>
          <a:p>
            <a:pPr lvl="1"/>
            <a:r>
              <a:rPr lang="en-GB" dirty="0"/>
              <a:t>Cannot directly connect debugger, no logging strings…</a:t>
            </a:r>
          </a:p>
          <a:p>
            <a:r>
              <a:rPr lang="en-GB" dirty="0"/>
              <a:t>Debugging based on error messages</a:t>
            </a:r>
          </a:p>
          <a:p>
            <a:pPr lvl="1"/>
            <a:r>
              <a:rPr lang="en-GB" dirty="0"/>
              <a:t>Use multiple custom errors rather than ISO7816 errors</a:t>
            </a:r>
          </a:p>
          <a:p>
            <a:pPr lvl="1"/>
            <a:r>
              <a:rPr lang="en-GB" dirty="0"/>
              <a:t>Distinct errors tell you where problem (might) happened </a:t>
            </a:r>
          </a:p>
          <a:p>
            <a:r>
              <a:rPr lang="en-GB" dirty="0"/>
              <a:t>Problem: operation may end with unspecific 0x6f00</a:t>
            </a:r>
          </a:p>
          <a:p>
            <a:pPr lvl="1"/>
            <a:r>
              <a:rPr lang="en-GB" dirty="0"/>
              <a:t>Any uncaught exception on card (other than </a:t>
            </a:r>
            <a:r>
              <a:rPr lang="en-GB" dirty="0" err="1"/>
              <a:t>ISOException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Solution1: Capture on card, translate to </a:t>
            </a:r>
            <a:r>
              <a:rPr lang="en-GB" dirty="0" err="1"/>
              <a:t>ISOException</a:t>
            </a:r>
            <a:endParaRPr lang="en-GB" dirty="0"/>
          </a:p>
          <a:p>
            <a:pPr lvl="1"/>
            <a:r>
              <a:rPr lang="en-GB" dirty="0"/>
              <a:t>Solution2: Locate problematic command by insertion of </a:t>
            </a:r>
            <a:r>
              <a:rPr lang="en-GB" dirty="0" err="1"/>
              <a:t>ISOException.throwIt</a:t>
            </a:r>
            <a:r>
              <a:rPr lang="en-GB" dirty="0"/>
              <a:t>(0x666); and recompile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8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causes for exception on card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9190" y="1916832"/>
            <a:ext cx="8640762" cy="4149725"/>
          </a:xfrm>
        </p:spPr>
        <p:txBody>
          <a:bodyPr/>
          <a:lstStyle/>
          <a:p>
            <a:r>
              <a:rPr lang="en-GB" sz="2000" dirty="0"/>
              <a:t>Writing behind allocated array</a:t>
            </a:r>
          </a:p>
          <a:p>
            <a:r>
              <a:rPr lang="en-GB" sz="2000" dirty="0"/>
              <a:t>Using Key that was </a:t>
            </a:r>
            <a:r>
              <a:rPr lang="en-GB" sz="2000" dirty="0" err="1"/>
              <a:t>Key.clear</a:t>
            </a:r>
            <a:r>
              <a:rPr lang="en-GB" sz="2000" dirty="0"/>
              <a:t>() before</a:t>
            </a:r>
          </a:p>
          <a:p>
            <a:r>
              <a:rPr lang="en-GB" sz="2000" dirty="0"/>
              <a:t>Insufficient memory to complete operation</a:t>
            </a:r>
          </a:p>
          <a:p>
            <a:r>
              <a:rPr lang="en-GB" sz="2000" dirty="0" err="1"/>
              <a:t>Cipher.init</a:t>
            </a:r>
            <a:r>
              <a:rPr lang="en-GB" sz="2000" dirty="0"/>
              <a:t>() with uninitialized Key</a:t>
            </a:r>
          </a:p>
          <a:p>
            <a:r>
              <a:rPr lang="en-GB" sz="2000" dirty="0"/>
              <a:t>Import of RSA key into real card generated by software outside card (e.g., </a:t>
            </a:r>
            <a:r>
              <a:rPr lang="en-GB" sz="2000" dirty="0" err="1"/>
              <a:t>getP</a:t>
            </a:r>
            <a:r>
              <a:rPr lang="en-GB" sz="2000" dirty="0"/>
              <a:t>() </a:t>
            </a:r>
            <a:r>
              <a:rPr lang="en-GB" sz="2000" dirty="0" err="1"/>
              <a:t>len</a:t>
            </a:r>
            <a:r>
              <a:rPr lang="en-GB" sz="2000" dirty="0"/>
              <a:t> == 64 vs. 65B for RSA1024)</a:t>
            </a:r>
          </a:p>
          <a:p>
            <a:r>
              <a:rPr lang="en-GB" sz="2000" dirty="0"/>
              <a:t>Storing reference of APDU object </a:t>
            </a:r>
            <a:r>
              <a:rPr lang="en-GB" sz="2000" dirty="0" err="1"/>
              <a:t>localAPDU</a:t>
            </a:r>
            <a:r>
              <a:rPr lang="en-GB" sz="2000" dirty="0"/>
              <a:t> = </a:t>
            </a:r>
            <a:r>
              <a:rPr lang="en-GB" sz="2000" dirty="0" err="1"/>
              <a:t>origAPDU</a:t>
            </a:r>
            <a:r>
              <a:rPr lang="en-GB" sz="2000" dirty="0"/>
              <a:t>;</a:t>
            </a:r>
          </a:p>
          <a:p>
            <a:r>
              <a:rPr lang="en-GB" sz="2000" dirty="0"/>
              <a:t>Decryption of value stored in byte[] array with raw RSA with most significant bit == 1 (set first byte of array to 0xff to verify)</a:t>
            </a:r>
          </a:p>
          <a:p>
            <a:r>
              <a:rPr lang="en-GB" sz="2000" dirty="0"/>
              <a:t>Set CRT RSA key using invalid values for given part - e.g. setDP1()</a:t>
            </a:r>
          </a:p>
          <a:p>
            <a:r>
              <a:rPr lang="en-GB" sz="2000" dirty="0"/>
              <a:t>Too many nested calls, no free space on stack for arguments</a:t>
            </a:r>
          </a:p>
          <a:p>
            <a:r>
              <a:rPr lang="en-GB" sz="2000" dirty="0"/>
              <a:t>… and many more </a:t>
            </a:r>
            <a:r>
              <a:rPr lang="en-GB" sz="2000" dirty="0">
                <a:sym typeface="Wingdings" panose="05000000000000000000" pitchFamily="2" charset="2"/>
              </a:rPr>
              <a:t></a:t>
            </a:r>
          </a:p>
          <a:p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474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4436" y="-134456"/>
            <a:ext cx="8229600" cy="792088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Getting more than 0x6f00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58752" y="502781"/>
            <a:ext cx="753905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process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javacard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framework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ignore the applet select command dispatched to the process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selectingApplet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try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       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… Standard APDU command dispatching...    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            throw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Our exception from code, just re-emit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ArrayIndexOutOfBoundsException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SW_ArrayIndexOutOfBoundsException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ArithmeticException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SW_ArithmeticException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ArrayStoreException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SW_ArrayStoreException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NullPointerException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SW_NullPointerException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NegativeArraySizeException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SW_NegativeArraySizeException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CryptoException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SW_CryptoException_prefix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SystemException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SW_SystemException_prefix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PINException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SW_PINException_prefix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TransactionException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SW_TransactionException_prefix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CardRuntimeException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SW_CardRuntimeException_prefix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Consts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97884" y="4679731"/>
            <a:ext cx="5539722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0xff01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SW_ArrayIndexOutOfBoundsException</a:t>
            </a:r>
            <a:r>
              <a:rPr lang="en-GB" sz="7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0xff02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SW_ArithmeticException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0xff03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SW_ArrayStoreException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0xff04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SW_NullPointerException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0xff05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SW_NegativeArraySizeException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0xff06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SW_CryptoException_prefix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0xf100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SW_SystemException_prefix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0xf200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SW_PINException_prefix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0xf300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SW_TransactionException_prefix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0xf400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SW_CardRuntimeException_prefix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0xf500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8112224" y="2820069"/>
            <a:ext cx="2439524" cy="1231861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17238"/>
              <a:gd name="adj5" fmla="val 113770"/>
              <a:gd name="adj6" fmla="val -4530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b="1" dirty="0">
                <a:solidFill>
                  <a:srgbClr val="000000"/>
                </a:solidFill>
              </a:rPr>
              <a:t>Some exceptions provide additional information (code). Propagate it further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6674536" y="1484784"/>
            <a:ext cx="3456384" cy="508132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17238"/>
              <a:gd name="adj5" fmla="val 105613"/>
              <a:gd name="adj6" fmla="val -72121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 dirty="0">
                <a:solidFill>
                  <a:srgbClr val="000000"/>
                </a:solidFill>
              </a:rPr>
              <a:t>Our exception, just re-emit </a:t>
            </a:r>
          </a:p>
        </p:txBody>
      </p:sp>
    </p:spTree>
    <p:extLst>
      <p:ext uri="{BB962C8B-B14F-4D97-AF65-F5344CB8AC3E}">
        <p14:creationId xmlns:p14="http://schemas.microsoft.com/office/powerpoint/2010/main" val="24029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Debugging using custom commands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Addition of custom commands to “dump” interesting parts of data</a:t>
            </a:r>
          </a:p>
          <a:p>
            <a:pPr lvl="1"/>
            <a:r>
              <a:rPr lang="en-GB" dirty="0"/>
              <a:t>Intermediate values of internal arrays, unwrapped keys…</a:t>
            </a:r>
          </a:p>
          <a:p>
            <a:r>
              <a:rPr lang="en-GB" dirty="0"/>
              <a:t>Should obey to </a:t>
            </a:r>
            <a:r>
              <a:rPr lang="en-GB" i="1" dirty="0"/>
              <a:t>Secure by default principle</a:t>
            </a:r>
          </a:p>
          <a:p>
            <a:pPr lvl="1"/>
            <a:r>
              <a:rPr lang="en-GB" dirty="0"/>
              <a:t>Debugging possibility should be enabled only on intention </a:t>
            </a:r>
          </a:p>
          <a:p>
            <a:pPr lvl="1"/>
            <a:r>
              <a:rPr lang="en-GB" dirty="0"/>
              <a:t>E.g., specific flag in installation data which cannot be enabled later (by an attacker)</a:t>
            </a:r>
          </a:p>
          <a:p>
            <a:pPr lvl="1"/>
            <a:r>
              <a:rPr lang="en-GB" dirty="0"/>
              <a:t>Don’t let debugging code into release!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25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Best practices (for applet developers)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896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23E5D-187C-4AE1-B5F5-2378028D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9F27F-62AC-4341-863B-3A6B5C0AA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916832"/>
            <a:ext cx="9673488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Expect that your device is leaking in time/power channel. Which option will you use?</a:t>
            </a:r>
          </a:p>
          <a:p>
            <a:pPr lvl="1"/>
            <a:r>
              <a:rPr lang="en-GB" dirty="0"/>
              <a:t>AES from </a:t>
            </a:r>
            <a:r>
              <a:rPr lang="en-GB" dirty="0" err="1"/>
              <a:t>hw</a:t>
            </a:r>
            <a:r>
              <a:rPr lang="en-GB" dirty="0"/>
              <a:t> coprocessor or software re-implementation? </a:t>
            </a:r>
          </a:p>
          <a:p>
            <a:pPr lvl="1"/>
            <a:r>
              <a:rPr lang="en-GB" dirty="0"/>
              <a:t>Short-term sensitive data stored in EEPROM or RAM?</a:t>
            </a:r>
          </a:p>
          <a:p>
            <a:pPr lvl="1"/>
            <a:r>
              <a:rPr lang="en-GB" dirty="0"/>
              <a:t>Persistent sensitive data in EEPROM or encrypted object?</a:t>
            </a:r>
          </a:p>
          <a:p>
            <a:pPr lvl="1"/>
            <a:r>
              <a:rPr lang="en-GB" dirty="0"/>
              <a:t>Conditional jumps on sensitive value?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Expect that attacker can successfully induct faults (random change of bit(s) in device memory). </a:t>
            </a:r>
          </a:p>
          <a:p>
            <a:pPr lvl="1"/>
            <a:r>
              <a:rPr lang="en-GB" dirty="0"/>
              <a:t>Suggest defensive options for applet’s source code</a:t>
            </a:r>
          </a:p>
          <a:p>
            <a:pPr lvl="1"/>
            <a:r>
              <a:rPr lang="en-GB" dirty="0"/>
              <a:t>Change in RAM, EEPROM, instruction pointer, CPU flags…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13FD8F-CF2C-40C4-A6AC-A7921ACDA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CC5199-F5BE-4811-99AE-1AA20833F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5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(1)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827297"/>
            <a:ext cx="10177544" cy="4149725"/>
          </a:xfrm>
        </p:spPr>
        <p:txBody>
          <a:bodyPr/>
          <a:lstStyle/>
          <a:p>
            <a:r>
              <a:rPr lang="en-US" altLang="cs-CZ" sz="2400" dirty="0"/>
              <a:t>Use API algorithms/modes rather than your own</a:t>
            </a:r>
          </a:p>
          <a:p>
            <a:pPr lvl="1"/>
            <a:r>
              <a:rPr lang="en-US" altLang="cs-CZ" sz="2000" dirty="0"/>
              <a:t>API algorithms fast and protected in cryptographic hardware</a:t>
            </a:r>
          </a:p>
          <a:p>
            <a:pPr lvl="1"/>
            <a:r>
              <a:rPr lang="en-US" altLang="cs-CZ" sz="2000" dirty="0"/>
              <a:t>general-purpose processor leaks more information (side-channels)</a:t>
            </a:r>
            <a:endParaRPr lang="cs-CZ" altLang="cs-CZ" sz="2000" dirty="0"/>
          </a:p>
          <a:p>
            <a:r>
              <a:rPr lang="en-US" altLang="cs-CZ" sz="2400" dirty="0"/>
              <a:t>Store session data in RAM </a:t>
            </a:r>
          </a:p>
          <a:p>
            <a:pPr lvl="1"/>
            <a:r>
              <a:rPr lang="en-US" altLang="cs-CZ" sz="2000" dirty="0"/>
              <a:t>faster and more secure against power analysis</a:t>
            </a:r>
          </a:p>
          <a:p>
            <a:pPr lvl="1"/>
            <a:r>
              <a:rPr lang="en-US" altLang="cs-CZ" sz="2000" dirty="0"/>
              <a:t>EEPROM has limited number of rewrites (10</a:t>
            </a:r>
            <a:r>
              <a:rPr lang="en-US" altLang="cs-CZ" sz="2000" baseline="30000" dirty="0"/>
              <a:t>5</a:t>
            </a:r>
            <a:r>
              <a:rPr lang="en-US" altLang="cs-CZ" sz="2000" dirty="0"/>
              <a:t> - 10</a:t>
            </a:r>
            <a:r>
              <a:rPr lang="en-US" altLang="cs-CZ" sz="2000" baseline="30000" dirty="0"/>
              <a:t>6</a:t>
            </a:r>
            <a:r>
              <a:rPr lang="en-US" altLang="cs-CZ" sz="2000" dirty="0"/>
              <a:t> writes)</a:t>
            </a:r>
            <a:endParaRPr lang="cs-CZ" altLang="cs-CZ" sz="2000" dirty="0"/>
          </a:p>
          <a:p>
            <a:r>
              <a:rPr lang="en-US" altLang="cs-CZ" sz="2400" dirty="0"/>
              <a:t>Never store keys, PINs or sensitive data in primitive arrays </a:t>
            </a:r>
          </a:p>
          <a:p>
            <a:pPr lvl="1"/>
            <a:r>
              <a:rPr lang="en-US" altLang="cs-CZ" sz="2000" dirty="0"/>
              <a:t>use specialized objects like </a:t>
            </a:r>
            <a:r>
              <a:rPr lang="en-US" altLang="cs-CZ" sz="2000" dirty="0" err="1"/>
              <a:t>OwnerPIN</a:t>
            </a:r>
            <a:r>
              <a:rPr lang="en-US" altLang="cs-CZ" sz="2000" dirty="0"/>
              <a:t> and Key </a:t>
            </a:r>
          </a:p>
          <a:p>
            <a:pPr lvl="1"/>
            <a:r>
              <a:rPr lang="en-US" altLang="cs-CZ" sz="2000" dirty="0"/>
              <a:t>better protected against power, fault and memory read-out attacks</a:t>
            </a:r>
          </a:p>
          <a:p>
            <a:pPr lvl="1"/>
            <a:r>
              <a:rPr lang="en-US" altLang="cs-CZ" sz="2000" dirty="0"/>
              <a:t>If not possible, generate random key in Key object, encrypt large data with this key and store only encrypted data</a:t>
            </a:r>
          </a:p>
          <a:p>
            <a:r>
              <a:rPr lang="en-US" altLang="cs-CZ" sz="2400" dirty="0"/>
              <a:t>Make checksum on stored sensitive data (=&gt; detect fault)</a:t>
            </a:r>
          </a:p>
          <a:p>
            <a:pPr lvl="1"/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884" y="215076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5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(2)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Erase unused keys and sensitive arrays</a:t>
            </a:r>
          </a:p>
          <a:p>
            <a:pPr lvl="1"/>
            <a:r>
              <a:rPr lang="en-US" altLang="cs-CZ" dirty="0"/>
              <a:t>use specialized method if exists (</a:t>
            </a:r>
            <a:r>
              <a:rPr lang="en-US" altLang="cs-CZ" dirty="0" err="1"/>
              <a:t>Key.clearKey</a:t>
            </a:r>
            <a:r>
              <a:rPr lang="en-US" altLang="cs-CZ" dirty="0"/>
              <a:t>()) </a:t>
            </a:r>
          </a:p>
          <a:p>
            <a:pPr lvl="1"/>
            <a:r>
              <a:rPr lang="en-US" altLang="cs-CZ" dirty="0"/>
              <a:t>or overwrite with random data (</a:t>
            </a:r>
            <a:r>
              <a:rPr lang="en-US" altLang="cs-CZ" dirty="0" err="1"/>
              <a:t>Random.generate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Perform always before start of new session</a:t>
            </a:r>
            <a:endParaRPr lang="cs-CZ" altLang="cs-CZ" dirty="0"/>
          </a:p>
          <a:p>
            <a:r>
              <a:rPr lang="en-US" altLang="cs-CZ" dirty="0"/>
              <a:t>Use transactions to ensure atomic operations </a:t>
            </a:r>
          </a:p>
          <a:p>
            <a:pPr lvl="1"/>
            <a:r>
              <a:rPr lang="en-US" altLang="cs-CZ" dirty="0"/>
              <a:t>power supply can be interrupted inside code execution</a:t>
            </a:r>
          </a:p>
          <a:p>
            <a:pPr lvl="1"/>
            <a:r>
              <a:rPr lang="en-US" altLang="cs-CZ" dirty="0"/>
              <a:t>be aware of attacks by interrupted transactions - rollback attack  </a:t>
            </a:r>
            <a:endParaRPr lang="cs-CZ" altLang="cs-CZ" dirty="0"/>
          </a:p>
          <a:p>
            <a:r>
              <a:rPr lang="en-US" altLang="cs-CZ" dirty="0"/>
              <a:t>Do not use conditional jumps with sensitive data</a:t>
            </a:r>
          </a:p>
          <a:p>
            <a:pPr lvl="1"/>
            <a:r>
              <a:rPr lang="en-US" altLang="cs-CZ" dirty="0"/>
              <a:t>branching after condition is recognizable with power analysis =&gt; timing/power leakage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1498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9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(3)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Allocate all necessary resources in constructor </a:t>
            </a:r>
          </a:p>
          <a:p>
            <a:pPr lvl="1"/>
            <a:r>
              <a:rPr lang="en-US" altLang="cs-CZ" sz="2000" dirty="0"/>
              <a:t>applet installation usually in trusted environment</a:t>
            </a:r>
          </a:p>
          <a:p>
            <a:pPr lvl="1"/>
            <a:r>
              <a:rPr lang="en-US" altLang="cs-CZ" sz="2000" dirty="0"/>
              <a:t>prevent attacks based on limiting available resources</a:t>
            </a:r>
          </a:p>
          <a:p>
            <a:r>
              <a:rPr lang="en-US" altLang="cs-CZ" sz="2400" dirty="0"/>
              <a:t>Don’t use static attributes (except constants)</a:t>
            </a:r>
          </a:p>
          <a:p>
            <a:pPr lvl="1"/>
            <a:r>
              <a:rPr lang="en-US" altLang="cs-CZ" sz="2000" dirty="0"/>
              <a:t>Static attribute is shared between multiple instances of applet (bypass applet firewall)</a:t>
            </a:r>
          </a:p>
          <a:p>
            <a:pPr lvl="1"/>
            <a:r>
              <a:rPr lang="en-US" altLang="cs-CZ" sz="2000" dirty="0"/>
              <a:t>Static </a:t>
            </a:r>
            <a:r>
              <a:rPr lang="en-US" altLang="cs-CZ" sz="2000" dirty="0" err="1"/>
              <a:t>ptr</a:t>
            </a:r>
            <a:r>
              <a:rPr lang="en-US" altLang="cs-CZ" sz="2000" dirty="0"/>
              <a:t> to array/engine filled by dynamic allocation cannot be removed until package is removed from card (memory “leak”)  </a:t>
            </a:r>
          </a:p>
          <a:p>
            <a:r>
              <a:rPr lang="en-US" altLang="cs-CZ" sz="2400" dirty="0"/>
              <a:t>Use automata-based programming model</a:t>
            </a:r>
          </a:p>
          <a:p>
            <a:pPr lvl="1"/>
            <a:r>
              <a:rPr lang="en-US" altLang="cs-CZ" sz="2000" dirty="0"/>
              <a:t>well defined states (e.g., user PIN verified)</a:t>
            </a:r>
          </a:p>
          <a:p>
            <a:pPr lvl="1"/>
            <a:r>
              <a:rPr lang="en-US" altLang="cs-CZ" sz="2000" dirty="0"/>
              <a:t>well defined transitions and allowed method calls</a:t>
            </a:r>
          </a:p>
          <a:p>
            <a:pPr lvl="1"/>
            <a:endParaRPr lang="en-US" altLang="cs-CZ" sz="24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5" descr="laptop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-181114"/>
            <a:ext cx="8477914" cy="41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1775520" y="6572250"/>
            <a:ext cx="2895600" cy="285750"/>
          </a:xfrm>
        </p:spPr>
        <p:txBody>
          <a:bodyPr/>
          <a:lstStyle/>
          <a:p>
            <a:r>
              <a:rPr lang="en-US"/>
              <a:t>| PV204 Smartcards 19.3.2019</a:t>
            </a:r>
            <a:endParaRPr lang="cs-CZ" dirty="0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4671120" y="1280530"/>
            <a:ext cx="2962662" cy="74483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/>
              <a:t>Libraries</a:t>
            </a:r>
          </a:p>
          <a:p>
            <a:pPr algn="ctr"/>
            <a:r>
              <a:rPr lang="en-US" altLang="cs-CZ" dirty="0"/>
              <a:t>PKCS#11, </a:t>
            </a:r>
            <a:r>
              <a:rPr lang="en-US" altLang="cs-CZ" dirty="0" err="1"/>
              <a:t>OpenSC</a:t>
            </a:r>
            <a:r>
              <a:rPr lang="en-US" altLang="cs-CZ" dirty="0"/>
              <a:t>, JMRTD</a:t>
            </a: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2382105" y="2116324"/>
            <a:ext cx="7148912" cy="573889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/>
              <a:t>Smartcard control language API </a:t>
            </a:r>
          </a:p>
          <a:p>
            <a:pPr algn="ctr"/>
            <a:r>
              <a:rPr lang="en-GB" dirty="0"/>
              <a:t>C/C# </a:t>
            </a:r>
            <a:r>
              <a:rPr lang="en-GB" dirty="0" err="1"/>
              <a:t>WinSCard.h</a:t>
            </a:r>
            <a:r>
              <a:rPr lang="en-GB" dirty="0"/>
              <a:t>, Java </a:t>
            </a:r>
            <a:r>
              <a:rPr lang="en-US" altLang="cs-CZ" dirty="0" err="1"/>
              <a:t>java.smartcardio</a:t>
            </a:r>
            <a:r>
              <a:rPr lang="en-US" altLang="cs-CZ" dirty="0"/>
              <a:t>.*, Python </a:t>
            </a:r>
            <a:r>
              <a:rPr lang="en-US" altLang="cs-CZ" dirty="0" err="1"/>
              <a:t>pyscard</a:t>
            </a:r>
            <a:endParaRPr lang="cs-CZ" altLang="cs-CZ" b="0" dirty="0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2356529" y="2765722"/>
            <a:ext cx="7174488" cy="748195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/>
              <a:t>System smartcard interface: Windows’s PC/SC, Linux’s PC/SC-lite</a:t>
            </a:r>
          </a:p>
          <a:p>
            <a:pPr algn="ctr"/>
            <a:r>
              <a:rPr lang="en-US" altLang="cs-CZ" dirty="0"/>
              <a:t>Manage readers and cards, Transmit ISO7816-4’s APDU</a:t>
            </a:r>
          </a:p>
        </p:txBody>
      </p:sp>
      <p:sp>
        <p:nvSpPr>
          <p:cNvPr id="12" name="Vývojový diagram: zpoždění 11"/>
          <p:cNvSpPr/>
          <p:nvPr/>
        </p:nvSpPr>
        <p:spPr>
          <a:xfrm rot="16200000">
            <a:off x="4946822" y="3597909"/>
            <a:ext cx="1080120" cy="1134149"/>
          </a:xfrm>
          <a:prstGeom prst="flowChartDe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Skupina 18"/>
          <p:cNvGrpSpPr/>
          <p:nvPr/>
        </p:nvGrpSpPr>
        <p:grpSpPr>
          <a:xfrm>
            <a:off x="6185988" y="3624922"/>
            <a:ext cx="1134149" cy="1080120"/>
            <a:chOff x="7020272" y="3686216"/>
            <a:chExt cx="1134149" cy="1080120"/>
          </a:xfrm>
        </p:grpSpPr>
        <p:sp>
          <p:nvSpPr>
            <p:cNvPr id="13" name="Vývojový diagram: zpoždění 12"/>
            <p:cNvSpPr/>
            <p:nvPr/>
          </p:nvSpPr>
          <p:spPr>
            <a:xfrm rot="16200000">
              <a:off x="7047287" y="3659201"/>
              <a:ext cx="1080120" cy="1134149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54626" y="3977459"/>
              <a:ext cx="692166" cy="681326"/>
            </a:xfrm>
            <a:prstGeom prst="rect">
              <a:avLst/>
            </a:prstGeom>
          </p:spPr>
        </p:pic>
      </p:grp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714745" y="309179"/>
            <a:ext cx="1816273" cy="1732872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Custom app with </a:t>
            </a:r>
          </a:p>
          <a:p>
            <a:pPr algn="ctr"/>
            <a:r>
              <a:rPr lang="en-US" altLang="cs-CZ" dirty="0"/>
              <a:t>direct control</a:t>
            </a:r>
            <a:endParaRPr lang="en-US" altLang="cs-CZ" b="0" dirty="0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671120" y="382715"/>
            <a:ext cx="2962662" cy="805705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PC application via library: </a:t>
            </a:r>
          </a:p>
          <a:p>
            <a:pPr algn="ctr"/>
            <a:r>
              <a:rPr lang="en-US" altLang="cs-CZ" b="0" dirty="0"/>
              <a:t>browser TLS, PDF sign…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356530" y="364279"/>
            <a:ext cx="2232025" cy="1677772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PC application </a:t>
            </a:r>
          </a:p>
          <a:p>
            <a:pPr algn="ctr"/>
            <a:r>
              <a:rPr lang="en-US" altLang="cs-CZ" b="0" dirty="0"/>
              <a:t>with direct control:</a:t>
            </a:r>
          </a:p>
          <a:p>
            <a:pPr algn="ctr"/>
            <a:r>
              <a:rPr lang="en-US" altLang="cs-CZ" dirty="0" err="1"/>
              <a:t>GnuPG</a:t>
            </a:r>
            <a:r>
              <a:rPr lang="en-US" altLang="cs-CZ" dirty="0"/>
              <a:t>, </a:t>
            </a:r>
            <a:r>
              <a:rPr lang="en-US" altLang="cs-CZ" dirty="0" err="1"/>
              <a:t>GPShell</a:t>
            </a:r>
            <a:endParaRPr lang="en-US" altLang="cs-CZ" b="0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4086882" y="4581129"/>
            <a:ext cx="4198211" cy="2324443"/>
            <a:chOff x="5552511" y="2941498"/>
            <a:chExt cx="2843213" cy="1790700"/>
          </a:xfrm>
        </p:grpSpPr>
        <p:pic>
          <p:nvPicPr>
            <p:cNvPr id="22" name="Picture 14" descr="blank_ca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511" y="2941498"/>
              <a:ext cx="2843213" cy="179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67380" y="3513608"/>
              <a:ext cx="485289" cy="477689"/>
            </a:xfrm>
            <a:prstGeom prst="rect">
              <a:avLst/>
            </a:prstGeom>
          </p:spPr>
        </p:pic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99657" y="4725145"/>
            <a:ext cx="6840759" cy="952505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/>
              <a:t>API: EMV, GSM, PIV, </a:t>
            </a:r>
            <a:r>
              <a:rPr lang="en-US" altLang="cs-CZ" dirty="0" err="1"/>
              <a:t>OpenPGP</a:t>
            </a:r>
            <a:r>
              <a:rPr lang="en-US" altLang="cs-CZ" dirty="0"/>
              <a:t>, ICAO 9303 (BAC/EAC/SAC) </a:t>
            </a:r>
          </a:p>
          <a:p>
            <a:pPr algn="ctr"/>
            <a:r>
              <a:rPr lang="en-US" altLang="cs-CZ" dirty="0" err="1"/>
              <a:t>OpenPlatform</a:t>
            </a:r>
            <a:r>
              <a:rPr lang="en-US" altLang="cs-CZ" dirty="0"/>
              <a:t>, ISO7816-4 </a:t>
            </a:r>
            <a:r>
              <a:rPr lang="en-US" altLang="cs-CZ" dirty="0" err="1"/>
              <a:t>cmds</a:t>
            </a:r>
            <a:r>
              <a:rPr lang="en-US" altLang="cs-CZ" dirty="0"/>
              <a:t>, custom APDU</a:t>
            </a:r>
            <a:endParaRPr lang="cs-CZ" altLang="cs-CZ" b="0" dirty="0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4295801" y="6021412"/>
            <a:ext cx="3744416" cy="719956"/>
          </a:xfrm>
          <a:prstGeom prst="flowChartAlternateProcess">
            <a:avLst/>
          </a:prstGeom>
          <a:solidFill>
            <a:schemeClr val="accent6">
              <a:lumMod val="75000"/>
              <a:alpha val="58000"/>
            </a:schemeClr>
          </a:solidFill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cs-CZ" dirty="0"/>
              <a:t>SC app programming: </a:t>
            </a:r>
          </a:p>
          <a:p>
            <a:pPr algn="ctr"/>
            <a:r>
              <a:rPr lang="en-US" altLang="cs-CZ" dirty="0" err="1"/>
              <a:t>JavaCard</a:t>
            </a:r>
            <a:r>
              <a:rPr lang="en-US" altLang="cs-CZ" dirty="0"/>
              <a:t>, </a:t>
            </a:r>
            <a:r>
              <a:rPr lang="en-US" altLang="cs-CZ" dirty="0" err="1"/>
              <a:t>MultOS</a:t>
            </a:r>
            <a:r>
              <a:rPr lang="en-US" altLang="cs-CZ" dirty="0"/>
              <a:t>, .NET</a:t>
            </a:r>
            <a:endParaRPr lang="cs-CZ" altLang="cs-CZ" b="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4851" r="45091" b="50000"/>
          <a:stretch/>
        </p:blipFill>
        <p:spPr>
          <a:xfrm>
            <a:off x="5116366" y="3924411"/>
            <a:ext cx="741033" cy="601215"/>
          </a:xfrm>
          <a:prstGeom prst="rect">
            <a:avLst/>
          </a:prstGeom>
        </p:spPr>
      </p:pic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4368900" y="3573016"/>
            <a:ext cx="3527301" cy="1042290"/>
          </a:xfrm>
          <a:prstGeom prst="flowChartAlternateProcess">
            <a:avLst/>
          </a:prstGeom>
          <a:solidFill>
            <a:schemeClr val="accent1">
              <a:alpha val="86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cs-CZ" dirty="0"/>
              <a:t>Readers</a:t>
            </a:r>
          </a:p>
          <a:p>
            <a:pPr algn="ctr"/>
            <a:r>
              <a:rPr lang="en-US" altLang="cs-CZ" b="0" dirty="0"/>
              <a:t>Contact: ISO7816-2,3 (T=0/1)</a:t>
            </a:r>
          </a:p>
          <a:p>
            <a:pPr algn="ctr"/>
            <a:r>
              <a:rPr lang="en-US" altLang="cs-CZ" dirty="0"/>
              <a:t>Contactless: ISO 14443 (T=CL)</a:t>
            </a:r>
            <a:endParaRPr lang="cs-CZ" altLang="cs-CZ" b="0" dirty="0"/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5591945" y="5835550"/>
            <a:ext cx="1944687" cy="431800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Card application </a:t>
            </a:r>
            <a:r>
              <a:rPr lang="en-GB" altLang="cs-CZ" b="0" dirty="0"/>
              <a:t>3</a:t>
            </a:r>
            <a:endParaRPr lang="cs-CZ" altLang="cs-CZ" b="0" dirty="0"/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>
            <a:off x="5375451" y="5683150"/>
            <a:ext cx="1944687" cy="431800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Card application 2</a:t>
            </a:r>
            <a:endParaRPr lang="cs-CZ" altLang="cs-CZ" b="0" dirty="0"/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5042134" y="5542041"/>
            <a:ext cx="1944687" cy="431800"/>
          </a:xfrm>
          <a:prstGeom prst="flowChartAlternateProcess">
            <a:avLst/>
          </a:prstGeom>
          <a:solidFill>
            <a:srgbClr val="00FF00">
              <a:alpha val="83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cs-CZ" b="0" dirty="0"/>
              <a:t>Card application 1</a:t>
            </a:r>
            <a:endParaRPr lang="cs-CZ" altLang="cs-CZ" b="0" dirty="0"/>
          </a:p>
        </p:txBody>
      </p:sp>
      <p:sp>
        <p:nvSpPr>
          <p:cNvPr id="2" name="Bublinový popisek s obousměrnou vodorovnou šipkou 1"/>
          <p:cNvSpPr/>
          <p:nvPr/>
        </p:nvSpPr>
        <p:spPr>
          <a:xfrm rot="16200000">
            <a:off x="7482281" y="3591146"/>
            <a:ext cx="1710874" cy="1133187"/>
          </a:xfrm>
          <a:prstGeom prst="leftRightArrowCallout">
            <a:avLst/>
          </a:prstGeom>
          <a:solidFill>
            <a:schemeClr val="accent2">
              <a:lumMod val="60000"/>
              <a:lumOff val="40000"/>
              <a:alpha val="5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APDU packet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575720" y="5196034"/>
            <a:ext cx="6677714" cy="167777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r>
              <a:rPr lang="en-US" altLang="cs-CZ" sz="2000" b="1" dirty="0"/>
              <a:t>Our focus today</a:t>
            </a:r>
          </a:p>
        </p:txBody>
      </p:sp>
    </p:spTree>
    <p:extLst>
      <p:ext uri="{BB962C8B-B14F-4D97-AF65-F5344CB8AC3E}">
        <p14:creationId xmlns:p14="http://schemas.microsoft.com/office/powerpoint/2010/main" val="18464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(4)</a:t>
            </a:r>
            <a:endParaRPr lang="en-US" altLang="cs-CZ" dirty="0"/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Treat exceptions properly</a:t>
            </a:r>
          </a:p>
          <a:p>
            <a:pPr lvl="1"/>
            <a:r>
              <a:rPr lang="en-US" altLang="cs-CZ" dirty="0"/>
              <a:t>Do not let uncaught native exceptions to propagate from the card</a:t>
            </a:r>
          </a:p>
          <a:p>
            <a:pPr lvl="1"/>
            <a:r>
              <a:rPr lang="en-US" altLang="cs-CZ" dirty="0"/>
              <a:t>Do not let your code to cause basic exceptions like </a:t>
            </a:r>
            <a:r>
              <a:rPr lang="en-US" altLang="cs-CZ" dirty="0" err="1"/>
              <a:t>OutOfBoundsException</a:t>
            </a:r>
            <a:r>
              <a:rPr lang="en-US" altLang="cs-CZ" dirty="0"/>
              <a:t> or </a:t>
            </a:r>
            <a:r>
              <a:rPr lang="en-US" altLang="cs-CZ" dirty="0" err="1"/>
              <a:t>NullPointerExceptions</a:t>
            </a:r>
            <a:r>
              <a:rPr lang="en-US" altLang="cs-CZ" dirty="0"/>
              <a:t>…</a:t>
            </a:r>
          </a:p>
          <a:p>
            <a:endParaRPr lang="en-US" altLang="cs-CZ" dirty="0"/>
          </a:p>
          <a:p>
            <a:pPr lvl="1"/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50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Security hints: fault induction (1)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799555"/>
            <a:ext cx="10249552" cy="4149725"/>
          </a:xfrm>
        </p:spPr>
        <p:txBody>
          <a:bodyPr/>
          <a:lstStyle/>
          <a:p>
            <a:r>
              <a:rPr lang="en-US" altLang="cs-CZ" sz="2400" dirty="0"/>
              <a:t>Cryptographic algorithms are sensitive to fault induction</a:t>
            </a:r>
          </a:p>
          <a:p>
            <a:pPr lvl="1"/>
            <a:r>
              <a:rPr lang="en-US" altLang="cs-CZ" sz="2000" dirty="0"/>
              <a:t>Single signature with fault from RSA-CRT may leak the private key</a:t>
            </a:r>
          </a:p>
          <a:p>
            <a:pPr lvl="1"/>
            <a:r>
              <a:rPr lang="en-US" altLang="cs-CZ" sz="2000" dirty="0"/>
              <a:t>Perform operation twice and compare results</a:t>
            </a:r>
          </a:p>
          <a:p>
            <a:pPr lvl="1"/>
            <a:r>
              <a:rPr lang="en-US" altLang="cs-CZ" sz="2000" dirty="0"/>
              <a:t>Perform reverse operation and compare (e.g., verify after sign) </a:t>
            </a:r>
          </a:p>
          <a:p>
            <a:r>
              <a:rPr lang="en-US" altLang="cs-CZ" sz="2400" dirty="0"/>
              <a:t>Use constants with large hamming distance</a:t>
            </a:r>
          </a:p>
          <a:p>
            <a:pPr lvl="1"/>
            <a:r>
              <a:rPr lang="en-US" altLang="cs-CZ" sz="2000" dirty="0"/>
              <a:t>Induced fault in variable will likely cause unknown value  </a:t>
            </a:r>
          </a:p>
          <a:p>
            <a:pPr lvl="1"/>
            <a:r>
              <a:rPr lang="en-US" altLang="cs-CZ" sz="2000" dirty="0"/>
              <a:t>Use 0xA5 and 0x5A instead of 0 and 1 (correspondingly for more)</a:t>
            </a:r>
          </a:p>
          <a:p>
            <a:pPr lvl="1"/>
            <a:r>
              <a:rPr lang="en-US" altLang="cs-CZ" sz="2000" dirty="0"/>
              <a:t>Don’t use values 0x00 and 0xff (easier to force all bits to 0 or 1)</a:t>
            </a:r>
          </a:p>
          <a:p>
            <a:r>
              <a:rPr lang="en-US" altLang="cs-CZ" sz="2400" dirty="0"/>
              <a:t>Check that all sub-functions were executed [</a:t>
            </a:r>
            <a:r>
              <a:rPr lang="en-US" altLang="cs-CZ" sz="2400" dirty="0" err="1"/>
              <a:t>Fault.Flow</a:t>
            </a:r>
            <a:r>
              <a:rPr lang="en-US" altLang="cs-CZ" sz="2400" dirty="0"/>
              <a:t>]</a:t>
            </a:r>
          </a:p>
          <a:p>
            <a:pPr lvl="1"/>
            <a:r>
              <a:rPr lang="en-US" altLang="cs-CZ" sz="2000" dirty="0"/>
              <a:t>Fault may force program stack or stack to skip some code</a:t>
            </a:r>
          </a:p>
          <a:p>
            <a:pPr lvl="1"/>
            <a:r>
              <a:rPr lang="en-US" altLang="cs-CZ" sz="2000" dirty="0"/>
              <a:t>Idea: Add defined value to flow counter inside target sub-function, check later for expected sum. Add also in branches.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8411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1F3CCA-A0E7-4747-9D5B-2F7C5C4D5F05}"/>
              </a:ext>
            </a:extLst>
          </p:cNvPr>
          <p:cNvSpPr txBox="1"/>
          <p:nvPr/>
        </p:nvSpPr>
        <p:spPr>
          <a:xfrm>
            <a:off x="1652514" y="735414"/>
            <a:ext cx="8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Secure Application Programming in the presence of Side Channel Attacks,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Riscure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Security hints: fault induction (2)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741657"/>
            <a:ext cx="8229600" cy="4149725"/>
          </a:xfrm>
        </p:spPr>
        <p:txBody>
          <a:bodyPr/>
          <a:lstStyle/>
          <a:p>
            <a:r>
              <a:rPr lang="en-US" altLang="cs-CZ" sz="2400" dirty="0"/>
              <a:t>Replace single condition check by complementary check</a:t>
            </a:r>
          </a:p>
          <a:p>
            <a:pPr lvl="1"/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conditionalValue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 is sensitive value</a:t>
            </a:r>
          </a:p>
          <a:p>
            <a:pPr lvl="1"/>
            <a:r>
              <a:rPr lang="en-GB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Do not use </a:t>
            </a:r>
            <a:r>
              <a:rPr lang="en-GB" altLang="cs-CZ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boolean</a:t>
            </a:r>
            <a:r>
              <a:rPr lang="en-GB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values for sensitive decisions</a:t>
            </a:r>
            <a:endParaRPr lang="en-US" altLang="cs-CZ" sz="2000" dirty="0"/>
          </a:p>
          <a:p>
            <a:endParaRPr lang="en-US" altLang="cs-CZ" sz="1600" dirty="0"/>
          </a:p>
          <a:p>
            <a:pPr lvl="1"/>
            <a:endParaRPr lang="en-US" altLang="cs-CZ" sz="1600" dirty="0"/>
          </a:p>
          <a:p>
            <a:pPr lvl="1"/>
            <a:endParaRPr lang="en-US" altLang="cs-CZ" sz="1600" dirty="0"/>
          </a:p>
          <a:p>
            <a:endParaRPr lang="en-US" altLang="cs-CZ" sz="2400" dirty="0"/>
          </a:p>
          <a:p>
            <a:endParaRPr lang="en-US" altLang="cs-CZ" sz="2400" dirty="0"/>
          </a:p>
          <a:p>
            <a:r>
              <a:rPr lang="en-US" altLang="cs-CZ" sz="2400" dirty="0"/>
              <a:t>Verify number of actually performed loop iterations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8411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1F3CCA-A0E7-4747-9D5B-2F7C5C4D5F05}"/>
              </a:ext>
            </a:extLst>
          </p:cNvPr>
          <p:cNvSpPr txBox="1"/>
          <p:nvPr/>
        </p:nvSpPr>
        <p:spPr>
          <a:xfrm>
            <a:off x="1652514" y="735414"/>
            <a:ext cx="8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Secure Application Programming in the presence of Side Channel Attacks,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Riscure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E817FE-0F18-417D-A391-D2326A2242A0}"/>
              </a:ext>
            </a:extLst>
          </p:cNvPr>
          <p:cNvSpPr txBox="1"/>
          <p:nvPr/>
        </p:nvSpPr>
        <p:spPr>
          <a:xfrm>
            <a:off x="1942725" y="2984752"/>
            <a:ext cx="5422510" cy="160043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conditionalValue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Verdana" panose="020B0604030504040204" pitchFamily="34" charset="0"/>
              </a:rPr>
              <a:t>0x3CA5965A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enter critical path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. . .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(~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conditionalValue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!=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Verdana" panose="020B0604030504040204" pitchFamily="34" charset="0"/>
              </a:rPr>
              <a:t>0xC35A69A5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faultDetect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fail if complement not equal to 0xC35A69A5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. . .</a:t>
            </a:r>
          </a:p>
          <a:p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DDFE501-3763-45C2-B551-56188309AE92}"/>
              </a:ext>
            </a:extLst>
          </p:cNvPr>
          <p:cNvSpPr txBox="1"/>
          <p:nvPr/>
        </p:nvSpPr>
        <p:spPr>
          <a:xfrm>
            <a:off x="1844557" y="5070155"/>
            <a:ext cx="5618846" cy="15696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++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important loop that must be completed</a:t>
            </a:r>
          </a:p>
          <a:p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//. . .</a:t>
            </a:r>
          </a:p>
          <a:p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!=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loop not completed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faultDetect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750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Security hints: fault induction (3)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Insert random delays around sensitive operations</a:t>
            </a:r>
          </a:p>
          <a:p>
            <a:pPr lvl="1"/>
            <a:r>
              <a:rPr lang="en-US" altLang="cs-CZ" dirty="0"/>
              <a:t>Randomization makes targeted faults more difficult</a:t>
            </a:r>
          </a:p>
          <a:p>
            <a:pPr lvl="1"/>
            <a:r>
              <a:rPr lang="en-US" altLang="cs-CZ" dirty="0"/>
              <a:t>for loop with random number of iterations (for every run)</a:t>
            </a:r>
          </a:p>
          <a:p>
            <a:r>
              <a:rPr lang="en-US" altLang="cs-CZ" dirty="0"/>
              <a:t>Monitor and respond to detected induced faults</a:t>
            </a:r>
          </a:p>
          <a:p>
            <a:pPr lvl="1"/>
            <a:r>
              <a:rPr lang="en-US" altLang="cs-CZ" dirty="0"/>
              <a:t>If fault is detected (using previous methods), increase fault counter. </a:t>
            </a:r>
          </a:p>
          <a:p>
            <a:pPr lvl="1"/>
            <a:r>
              <a:rPr lang="en-US" altLang="cs-CZ" dirty="0"/>
              <a:t>Erase keys / lock card after reaching some threshold (~10)</a:t>
            </a:r>
          </a:p>
          <a:p>
            <a:pPr lvl="2"/>
            <a:r>
              <a:rPr lang="en-US" altLang="cs-CZ" dirty="0"/>
              <a:t>Natural causes may occasionally cause fault =&gt; &gt; 1</a:t>
            </a:r>
          </a:p>
          <a:p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8411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1F3CCA-A0E7-4747-9D5B-2F7C5C4D5F05}"/>
              </a:ext>
            </a:extLst>
          </p:cNvPr>
          <p:cNvSpPr txBox="1"/>
          <p:nvPr/>
        </p:nvSpPr>
        <p:spPr>
          <a:xfrm>
            <a:off x="1652514" y="735414"/>
            <a:ext cx="8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Secure Application Programming in the presence of Side Channel Attacks,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Riscure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2A931-1A8C-4B15-B3C9-8CEE42D4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and when to apply protections</a:t>
            </a:r>
            <a:endParaRPr lang="en-GB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6A9A843-FAE9-4390-81EE-C34FE9FA5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22" y="1871664"/>
            <a:ext cx="6453433" cy="414972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9B6AC4-974C-40AB-B17D-6920E0E547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9B6187-3CEB-4267-B42D-930157D9F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6A4162-E3B1-4345-A62B-7647D7B62206}"/>
              </a:ext>
            </a:extLst>
          </p:cNvPr>
          <p:cNvSpPr txBox="1"/>
          <p:nvPr/>
        </p:nvSpPr>
        <p:spPr>
          <a:xfrm>
            <a:off x="8040216" y="5445224"/>
            <a:ext cx="132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Riscure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C02BDAF-7F02-4E23-B7D4-F9430FCB1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1871664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700915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Execution speed hints (1)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Big difference between RAM and EEPROM memory</a:t>
            </a:r>
          </a:p>
          <a:p>
            <a:pPr lvl="1"/>
            <a:r>
              <a:rPr lang="en-US" altLang="cs-CZ" sz="2000" dirty="0"/>
              <a:t>new allocates in EEPROM (persistent, but slow)</a:t>
            </a:r>
          </a:p>
          <a:p>
            <a:pPr lvl="2"/>
            <a:r>
              <a:rPr lang="en-US" altLang="cs-CZ" sz="2000" dirty="0"/>
              <a:t>do not use EEPROM for temporary data</a:t>
            </a:r>
          </a:p>
          <a:p>
            <a:pPr lvl="2"/>
            <a:r>
              <a:rPr lang="en-US" altLang="cs-CZ" sz="2000" dirty="0"/>
              <a:t>do not use for sensitive data (keys)</a:t>
            </a:r>
          </a:p>
          <a:p>
            <a:pPr lvl="1"/>
            <a:r>
              <a:rPr lang="en-US" altLang="cs-CZ" sz="2000" dirty="0" err="1"/>
              <a:t>JCSystem.getTransientByteArray</a:t>
            </a:r>
            <a:r>
              <a:rPr lang="en-US" altLang="cs-CZ" sz="2000" dirty="0"/>
              <a:t>() for RAM buffer</a:t>
            </a:r>
          </a:p>
          <a:p>
            <a:pPr lvl="1"/>
            <a:r>
              <a:rPr lang="en-US" altLang="cs-CZ" sz="2000" dirty="0"/>
              <a:t>local variables automatically in RAM</a:t>
            </a:r>
          </a:p>
          <a:p>
            <a:r>
              <a:rPr lang="en-US" altLang="cs-CZ" sz="2400" dirty="0"/>
              <a:t>Use algorithms from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API and utility methods</a:t>
            </a:r>
          </a:p>
          <a:p>
            <a:pPr lvl="1"/>
            <a:r>
              <a:rPr lang="en-US" altLang="cs-CZ" sz="2000" dirty="0"/>
              <a:t>much faster, cryptographic co-processor</a:t>
            </a:r>
          </a:p>
          <a:p>
            <a:r>
              <a:rPr lang="en-US" altLang="cs-CZ" sz="2400" dirty="0"/>
              <a:t>Allocate all necessary resources in constructor</a:t>
            </a:r>
          </a:p>
          <a:p>
            <a:pPr lvl="1"/>
            <a:r>
              <a:rPr lang="en-US" altLang="cs-CZ" sz="2000" dirty="0"/>
              <a:t>executed during installation (only once)</a:t>
            </a:r>
          </a:p>
          <a:p>
            <a:pPr lvl="1"/>
            <a:r>
              <a:rPr lang="en-US" altLang="cs-CZ" sz="2000" dirty="0"/>
              <a:t>either you get everything you want or not install at all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1498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9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Execution speed hints (2)</a:t>
            </a:r>
          </a:p>
        </p:txBody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799555"/>
            <a:ext cx="8558212" cy="4149725"/>
          </a:xfrm>
        </p:spPr>
        <p:txBody>
          <a:bodyPr/>
          <a:lstStyle/>
          <a:p>
            <a:r>
              <a:rPr lang="en-US" altLang="cs-CZ" dirty="0"/>
              <a:t>Garbage collection limited or not available</a:t>
            </a:r>
          </a:p>
          <a:p>
            <a:pPr lvl="1"/>
            <a:r>
              <a:rPr lang="en-US" altLang="cs-CZ" dirty="0"/>
              <a:t>do not use </a:t>
            </a:r>
            <a:r>
              <a:rPr lang="en-US" alt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altLang="cs-CZ" dirty="0"/>
              <a:t> except in constructor</a:t>
            </a:r>
          </a:p>
          <a:p>
            <a:r>
              <a:rPr lang="en-US" altLang="cs-CZ" dirty="0"/>
              <a:t>Use copy-free style of methods</a:t>
            </a:r>
          </a:p>
          <a:p>
            <a:pPr lvl="1"/>
            <a:r>
              <a:rPr lang="en-US" altLang="cs-CZ" dirty="0"/>
              <a:t>foo(byte[] buffer, short </a:t>
            </a:r>
            <a:r>
              <a:rPr lang="en-US" altLang="cs-CZ" dirty="0" err="1"/>
              <a:t>start_offset</a:t>
            </a:r>
            <a:r>
              <a:rPr lang="en-US" altLang="cs-CZ" dirty="0"/>
              <a:t>, short length)</a:t>
            </a:r>
          </a:p>
          <a:p>
            <a:r>
              <a:rPr lang="en-US" altLang="cs-CZ" dirty="0"/>
              <a:t>Do not use recursion or frequent function calls</a:t>
            </a:r>
          </a:p>
          <a:p>
            <a:pPr lvl="1"/>
            <a:r>
              <a:rPr lang="en-US" altLang="cs-CZ" dirty="0"/>
              <a:t>slow, function context overhead</a:t>
            </a:r>
          </a:p>
          <a:p>
            <a:r>
              <a:rPr lang="en-US" altLang="cs-CZ" dirty="0"/>
              <a:t>Do not use OO design extensively (slow)</a:t>
            </a:r>
          </a:p>
          <a:p>
            <a:r>
              <a:rPr lang="en-US" altLang="cs-CZ" dirty="0"/>
              <a:t>Keep Cipher or Signature objects initialized</a:t>
            </a:r>
          </a:p>
          <a:p>
            <a:pPr lvl="1"/>
            <a:r>
              <a:rPr lang="en-US" altLang="cs-CZ" dirty="0"/>
              <a:t>if possible (e.g., fixed master key for subsequent derivation)</a:t>
            </a:r>
          </a:p>
          <a:p>
            <a:pPr lvl="1"/>
            <a:r>
              <a:rPr lang="en-US" altLang="cs-CZ" dirty="0"/>
              <a:t>initialization with key takes non-trivial time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92614"/>
            <a:ext cx="3620219" cy="2947514"/>
          </a:xfrm>
          <a:prstGeom prst="rect">
            <a:avLst/>
          </a:prstGeom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03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Smartcards 19.3.2019</a:t>
            </a:r>
            <a:endParaRPr lang="en-GB" altLang="cs-CZ"/>
          </a:p>
        </p:txBody>
      </p:sp>
      <p:sp>
        <p:nvSpPr>
          <p:cNvPr id="9574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applet firewall issues</a:t>
            </a:r>
          </a:p>
        </p:txBody>
      </p:sp>
      <p:sp>
        <p:nvSpPr>
          <p:cNvPr id="95744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 sz="2400" dirty="0"/>
              <a:t>Main defense for separation of multiple applets</a:t>
            </a:r>
          </a:p>
          <a:p>
            <a:r>
              <a:rPr lang="en-US" altLang="cs-CZ" sz="2400" dirty="0"/>
              <a:t>Platform implementations differ</a:t>
            </a:r>
          </a:p>
          <a:p>
            <a:pPr lvl="1"/>
            <a:r>
              <a:rPr lang="en-US" altLang="cs-CZ" sz="2000" dirty="0"/>
              <a:t>Usually due to the unclear and complex specification</a:t>
            </a:r>
          </a:p>
          <a:p>
            <a:r>
              <a:rPr lang="en-US" altLang="cs-CZ" sz="2400" dirty="0"/>
              <a:t>If problem exists then is out of developer’s control</a:t>
            </a:r>
          </a:p>
          <a:p>
            <a:r>
              <a:rPr lang="en-US" altLang="cs-CZ" sz="2400" dirty="0"/>
              <a:t>Firewall Tester project (W. </a:t>
            </a:r>
            <a:r>
              <a:rPr lang="en-US" altLang="cs-CZ" sz="2400" dirty="0" err="1"/>
              <a:t>Mostowski</a:t>
            </a:r>
            <a:r>
              <a:rPr lang="en-US" altLang="cs-CZ" sz="2400" dirty="0"/>
              <a:t>)</a:t>
            </a:r>
          </a:p>
          <a:p>
            <a:pPr lvl="1"/>
            <a:r>
              <a:rPr lang="en-US" altLang="cs-CZ" sz="2000" dirty="0"/>
              <a:t>Open and free, the goal is to test the platform</a:t>
            </a:r>
          </a:p>
          <a:p>
            <a:pPr lvl="1"/>
            <a:r>
              <a:rPr lang="en-US" altLang="cs-CZ" sz="2000" dirty="0">
                <a:hlinkClick r:id="rId3"/>
              </a:rPr>
              <a:t>http://www.sos.cs.ru.nl/applications/smartcards/firewalltester/</a:t>
            </a:r>
            <a:endParaRPr lang="en-US" altLang="cs-CZ" sz="2000" dirty="0"/>
          </a:p>
          <a:p>
            <a:pPr lvl="1"/>
            <a:endParaRPr lang="en-US" altLang="cs-CZ" sz="2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2389188" y="4760312"/>
          <a:ext cx="7643813" cy="17373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4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6725">
                <a:tc>
                  <a:txBody>
                    <a:bodyPr/>
                    <a:lstStyle/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[] array1, array2; // persistent variables</a:t>
                      </a:r>
                    </a:p>
                    <a:p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short[] </a:t>
                      </a:r>
                      <a:r>
                        <a:rPr lang="en-US" sz="1800" kern="1200" dirty="0" err="1">
                          <a:latin typeface="Consolas" pitchFamily="49" charset="0"/>
                          <a:cs typeface="Consolas" pitchFamily="49" charset="0"/>
                        </a:rPr>
                        <a:t>localArray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 = null; // local</a:t>
                      </a:r>
                      <a:r>
                        <a:rPr lang="en-US" sz="1800" kern="1200" baseline="0" dirty="0">
                          <a:latin typeface="Consolas" pitchFamily="49" charset="0"/>
                          <a:cs typeface="Consolas" pitchFamily="49" charset="0"/>
                        </a:rPr>
                        <a:t> array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JCSystem.beginTransaction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	array1 =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new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[1];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	array2 =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localArray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 = array1;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 // </a:t>
                      </a:r>
                      <a:r>
                        <a:rPr lang="en-US" sz="1800" kern="1200" baseline="0" dirty="0">
                          <a:latin typeface="Consolas" pitchFamily="49" charset="0"/>
                          <a:cs typeface="Consolas" pitchFamily="49" charset="0"/>
                        </a:rPr>
                        <a:t>dangling reference!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JCSystem.abortTransaction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  <a:endParaRPr lang="en-US" sz="180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1439" marR="91439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E56B127-4BAE-429C-92F9-5E651BC9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Relevant open-source projects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3C4946-F680-4321-B921-601490DBF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Easy building of applets</a:t>
            </a:r>
          </a:p>
          <a:p>
            <a:pPr lvl="1"/>
            <a:r>
              <a:rPr lang="en-GB" sz="1800" dirty="0">
                <a:hlinkClick r:id="rId2"/>
              </a:rPr>
              <a:t>https://github.com/martinpaljak/ant-javacard</a:t>
            </a:r>
            <a:endParaRPr lang="en-GB" sz="1800" dirty="0"/>
          </a:p>
          <a:p>
            <a:pPr lvl="1"/>
            <a:r>
              <a:rPr lang="en-GB" sz="1800" dirty="0">
                <a:hlinkClick r:id="rId3"/>
              </a:rPr>
              <a:t>https://github.com/ph4r05/javacard-gradle-template</a:t>
            </a:r>
            <a:endParaRPr lang="en-GB" sz="1800" dirty="0"/>
          </a:p>
          <a:p>
            <a:r>
              <a:rPr lang="en-GB" sz="2000" dirty="0" err="1"/>
              <a:t>AppletPlayground</a:t>
            </a:r>
            <a:r>
              <a:rPr lang="en-GB" sz="2000" dirty="0"/>
              <a:t> (ready to “fiddle” with applets)</a:t>
            </a:r>
          </a:p>
          <a:p>
            <a:pPr lvl="1"/>
            <a:r>
              <a:rPr lang="en-GB" sz="1800" dirty="0">
                <a:hlinkClick r:id="rId4"/>
              </a:rPr>
              <a:t>https://github.com/martinpaljak/AppletPlayground</a:t>
            </a:r>
            <a:endParaRPr lang="en-GB" sz="1800" dirty="0"/>
          </a:p>
          <a:p>
            <a:r>
              <a:rPr lang="en-GB" sz="2000" dirty="0"/>
              <a:t>Card simulator </a:t>
            </a:r>
            <a:r>
              <a:rPr lang="en-GB" sz="2000" dirty="0">
                <a:hlinkClick r:id="rId5"/>
              </a:rPr>
              <a:t>https://jcardsim.org</a:t>
            </a:r>
            <a:endParaRPr lang="en-GB" sz="2000" dirty="0"/>
          </a:p>
          <a:p>
            <a:r>
              <a:rPr lang="en-GB" sz="2000" dirty="0"/>
              <a:t>Profiling performance</a:t>
            </a:r>
          </a:p>
          <a:p>
            <a:pPr lvl="1"/>
            <a:r>
              <a:rPr lang="en-GB" sz="1800" dirty="0">
                <a:hlinkClick r:id=""/>
              </a:rPr>
              <a:t>https://github.com/crocs-muni/JCAlgTest</a:t>
            </a:r>
          </a:p>
          <a:p>
            <a:pPr lvl="1"/>
            <a:r>
              <a:rPr lang="en-GB" sz="1800" dirty="0">
                <a:hlinkClick r:id=""/>
              </a:rPr>
              <a:t>https://github.com/OpenCryptoProject/JCProfiler</a:t>
            </a:r>
            <a:endParaRPr lang="en-GB" sz="1800" dirty="0"/>
          </a:p>
          <a:p>
            <a:r>
              <a:rPr lang="en-GB" sz="2000" dirty="0"/>
              <a:t>Curated list of </a:t>
            </a:r>
            <a:r>
              <a:rPr lang="en-GB" sz="2000" dirty="0" err="1"/>
              <a:t>JavaCard</a:t>
            </a:r>
            <a:r>
              <a:rPr lang="en-GB" sz="2000" dirty="0"/>
              <a:t> applets</a:t>
            </a:r>
          </a:p>
          <a:p>
            <a:pPr lvl="1"/>
            <a:r>
              <a:rPr lang="en-GB" sz="1800" dirty="0">
                <a:hlinkClick r:id="rId6"/>
              </a:rPr>
              <a:t>https://github.com/EnigmaBridge/javacard-curated-list</a:t>
            </a:r>
            <a:endParaRPr lang="en-GB" sz="1800" dirty="0"/>
          </a:p>
          <a:p>
            <a:r>
              <a:rPr lang="en-GB" sz="2200" dirty="0"/>
              <a:t>Low-level </a:t>
            </a:r>
            <a:r>
              <a:rPr lang="en-GB" sz="2200" dirty="0" err="1"/>
              <a:t>ECPoint</a:t>
            </a:r>
            <a:r>
              <a:rPr lang="en-GB" sz="2200" dirty="0"/>
              <a:t> library</a:t>
            </a:r>
          </a:p>
          <a:p>
            <a:pPr lvl="1"/>
            <a:r>
              <a:rPr lang="en-GB" sz="1800" dirty="0">
                <a:hlinkClick r:id="rId7"/>
              </a:rPr>
              <a:t>https://github.com/OpenCryptoProject/JCMathLib</a:t>
            </a:r>
            <a:r>
              <a:rPr lang="en-GB" sz="1800" dirty="0"/>
              <a:t>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E73A09-2B11-4871-8CD1-52CA88853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5F32FD-A14A-4F55-A721-E3271692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8367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Mandatory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z="2800" dirty="0"/>
              <a:t>Mandatory</a:t>
            </a:r>
          </a:p>
          <a:p>
            <a:pPr lvl="1"/>
            <a:r>
              <a:rPr lang="en-GB" altLang="cs-CZ" sz="2400" dirty="0"/>
              <a:t>Secure Application Programming in the presence of Side Channel Attacks, </a:t>
            </a:r>
            <a:r>
              <a:rPr lang="en-GB" altLang="cs-CZ" sz="2400" dirty="0" err="1"/>
              <a:t>Riscure</a:t>
            </a:r>
            <a:endParaRPr lang="en-GB" altLang="cs-CZ" sz="2400" dirty="0"/>
          </a:p>
          <a:p>
            <a:pPr lvl="2"/>
            <a:r>
              <a:rPr lang="en-GB" altLang="cs-CZ" sz="2400" dirty="0"/>
              <a:t>IS, Riscure_Whitepaper_Side_Channel_Patterns.pdf</a:t>
            </a:r>
            <a:endParaRPr lang="en-US" altLang="cs-CZ" sz="2400" dirty="0"/>
          </a:p>
          <a:p>
            <a:r>
              <a:rPr lang="en-US" altLang="cs-CZ" sz="2800" dirty="0"/>
              <a:t>Optional </a:t>
            </a:r>
          </a:p>
          <a:p>
            <a:pPr lvl="1"/>
            <a:r>
              <a:rPr lang="en-US" altLang="cs-CZ" sz="2400" dirty="0"/>
              <a:t>Gemalto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developers guide</a:t>
            </a:r>
          </a:p>
          <a:p>
            <a:pPr lvl="2"/>
            <a:r>
              <a:rPr lang="en-US" altLang="cs-CZ" sz="2400" dirty="0"/>
              <a:t>IS, Gemalto_JavaCard_DevelGuide.pdf</a:t>
            </a:r>
          </a:p>
          <a:p>
            <a:pPr lvl="1"/>
            <a:r>
              <a:rPr lang="en-US" altLang="cs-CZ" sz="2400" dirty="0"/>
              <a:t>Java Card lecture, Erik Poll, </a:t>
            </a:r>
            <a:r>
              <a:rPr lang="en-US" altLang="cs-CZ" sz="2400" dirty="0" err="1"/>
              <a:t>Radboud</a:t>
            </a:r>
            <a:r>
              <a:rPr lang="en-US" altLang="cs-CZ" sz="2400" dirty="0"/>
              <a:t> Uni</a:t>
            </a:r>
          </a:p>
          <a:p>
            <a:pPr lvl="2"/>
            <a:r>
              <a:rPr lang="en-GB" sz="1800" dirty="0">
                <a:hlinkClick r:id="rId2"/>
              </a:rPr>
              <a:t>http://ekladata.com/IHWNXUB-yernblD2sdiK1zxxQco/5_javacard.pdf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9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92674"/>
            <a:ext cx="9144000" cy="2904174"/>
          </a:xfrm>
          <a:prstGeom prst="rect">
            <a:avLst/>
          </a:prstGeom>
        </p:spPr>
      </p:pic>
      <p:sp>
        <p:nvSpPr>
          <p:cNvPr id="1188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basics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A9633-68B8-4EFC-BDD0-D52B95C8A4D2}" type="slidenum">
              <a:rPr lang="cs-CZ" altLang="cs-CZ" smtClean="0"/>
              <a:pPr/>
              <a:t>6</a:t>
            </a:fld>
            <a:endParaRPr lang="cs-CZ" altLang="cs-CZ"/>
          </a:p>
        </p:txBody>
      </p:sp>
      <p:pic>
        <p:nvPicPr>
          <p:cNvPr id="8" name="Picture 4" descr="226px-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27" y="903361"/>
            <a:ext cx="1576983" cy="28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07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Summary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Smart cards are programmable (</a:t>
            </a:r>
            <a:r>
              <a:rPr lang="en-US" altLang="cs-CZ" dirty="0" err="1"/>
              <a:t>JavaCard</a:t>
            </a:r>
            <a:r>
              <a:rPr lang="en-US" altLang="cs-CZ" dirty="0"/>
              <a:t>)</a:t>
            </a:r>
          </a:p>
          <a:p>
            <a:pPr lvl="1"/>
            <a:r>
              <a:rPr lang="en-US" altLang="cs-CZ" dirty="0"/>
              <a:t>reasonable cryptographic API </a:t>
            </a:r>
          </a:p>
          <a:p>
            <a:pPr lvl="1"/>
            <a:r>
              <a:rPr lang="en-US" altLang="cs-CZ" dirty="0"/>
              <a:t>coprocessor for fast cryptographic operations</a:t>
            </a:r>
          </a:p>
          <a:p>
            <a:pPr lvl="1"/>
            <a:r>
              <a:rPr lang="en-US" altLang="cs-CZ" dirty="0"/>
              <a:t>multiple applications coexist securely on single card</a:t>
            </a:r>
          </a:p>
          <a:p>
            <a:pPr lvl="1"/>
            <a:r>
              <a:rPr lang="en-US" altLang="cs-CZ" dirty="0"/>
              <a:t>Secure execution environment</a:t>
            </a:r>
          </a:p>
          <a:p>
            <a:r>
              <a:rPr lang="en-US" altLang="cs-CZ" dirty="0"/>
              <a:t>Standard Java 6 API for communication exists</a:t>
            </a:r>
          </a:p>
          <a:p>
            <a:r>
              <a:rPr lang="en-US" altLang="cs-CZ" dirty="0"/>
              <a:t>PKI applet can be developed with free tools</a:t>
            </a:r>
          </a:p>
          <a:p>
            <a:pPr lvl="1"/>
            <a:r>
              <a:rPr lang="en-US" altLang="cs-CZ" dirty="0"/>
              <a:t>PIN protection, on-card key generation, signature…</a:t>
            </a:r>
          </a:p>
          <a:p>
            <a:r>
              <a:rPr lang="en-US" altLang="cs-CZ" dirty="0" err="1"/>
              <a:t>JavaCard</a:t>
            </a:r>
            <a:r>
              <a:rPr lang="en-US" altLang="cs-CZ" dirty="0"/>
              <a:t> is not full Java – optimizations, security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6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7222F-BDF2-42BD-AD4B-D175F3FA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89042F-ACBA-43C8-863C-9A923715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EA65B4-9563-4CA3-A8DE-266D027DE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2A9112-36DE-416D-8598-5C089AD5A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5697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Supplementary materials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398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and dirty start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964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and dirty start – </a:t>
            </a:r>
            <a:r>
              <a:rPr lang="en-GB" dirty="0" err="1"/>
              <a:t>OpenPGP</a:t>
            </a:r>
            <a:r>
              <a:rPr lang="en-GB" dirty="0"/>
              <a:t> applet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Get </a:t>
            </a:r>
            <a:r>
              <a:rPr lang="en-GB" dirty="0" err="1"/>
              <a:t>JavaCard</a:t>
            </a:r>
            <a:r>
              <a:rPr lang="en-GB" dirty="0"/>
              <a:t> smart card and reader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Install Java SDK and ant build environment</a:t>
            </a:r>
          </a:p>
          <a:p>
            <a:pPr lvl="1"/>
            <a:r>
              <a:rPr lang="en-GB" dirty="0"/>
              <a:t>Don’t forget to set proper paths (</a:t>
            </a:r>
            <a:r>
              <a:rPr lang="en-GB" dirty="0" err="1"/>
              <a:t>javac</a:t>
            </a:r>
            <a:r>
              <a:rPr lang="en-GB" dirty="0"/>
              <a:t>, ant)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Download </a:t>
            </a:r>
            <a:r>
              <a:rPr lang="en-GB" dirty="0" err="1"/>
              <a:t>AppletPlayground</a:t>
            </a:r>
            <a:r>
              <a:rPr lang="en-GB" dirty="0"/>
              <a:t> project</a:t>
            </a:r>
          </a:p>
          <a:p>
            <a:pPr lvl="1"/>
            <a:r>
              <a:rPr lang="en-GB" dirty="0">
                <a:hlinkClick r:id="rId2"/>
              </a:rPr>
              <a:t>https://github.com/martinpaljak/AppletPlayground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Download </a:t>
            </a:r>
            <a:r>
              <a:rPr lang="en-GB" dirty="0" err="1"/>
              <a:t>GlobalPlatformPro</a:t>
            </a:r>
            <a:r>
              <a:rPr lang="en-GB" dirty="0"/>
              <a:t> uploader</a:t>
            </a:r>
          </a:p>
          <a:p>
            <a:pPr lvl="1"/>
            <a:r>
              <a:rPr lang="en-GB" dirty="0">
                <a:hlinkClick r:id="rId3"/>
              </a:rPr>
              <a:t>https://github.com/martinpaljak/GlobalPlatformPro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08" y="157667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Compile and convert applets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&gt; ant toys</a:t>
            </a:r>
          </a:p>
          <a:p>
            <a:pPr lvl="1"/>
            <a:r>
              <a:rPr lang="en-GB" dirty="0"/>
              <a:t>‘toys’ is </a:t>
            </a:r>
            <a:r>
              <a:rPr lang="en-GB" i="1" dirty="0"/>
              <a:t>ant</a:t>
            </a:r>
            <a:r>
              <a:rPr lang="en-GB" dirty="0"/>
              <a:t> build target inside build.xml</a:t>
            </a:r>
          </a:p>
          <a:p>
            <a:pPr lvl="1"/>
            <a:r>
              <a:rPr lang="en-GB" dirty="0"/>
              <a:t>Compiles source with Java compiler (</a:t>
            </a:r>
            <a:r>
              <a:rPr lang="en-GB" dirty="0" err="1"/>
              <a:t>javac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Convert with </a:t>
            </a:r>
            <a:r>
              <a:rPr lang="en-GB" dirty="0" err="1"/>
              <a:t>javacard</a:t>
            </a:r>
            <a:r>
              <a:rPr lang="en-GB" dirty="0"/>
              <a:t> convertor</a:t>
            </a:r>
          </a:p>
          <a:p>
            <a:r>
              <a:rPr lang="en-GB" dirty="0"/>
              <a:t>(use &gt; ant </a:t>
            </a:r>
            <a:r>
              <a:rPr lang="en-GB" dirty="0" err="1"/>
              <a:t>simpleapplet</a:t>
            </a:r>
            <a:r>
              <a:rPr lang="en-GB" dirty="0"/>
              <a:t> to build only our applet)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4061541"/>
            <a:ext cx="6230134" cy="2477169"/>
          </a:xfrm>
          <a:prstGeom prst="rect">
            <a:avLst/>
          </a:prstGeom>
        </p:spPr>
      </p:pic>
      <p:pic>
        <p:nvPicPr>
          <p:cNvPr id="9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08" y="157667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Manage applets on smart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GlobalPlatformPro</a:t>
            </a:r>
            <a:r>
              <a:rPr lang="en-GB" dirty="0"/>
              <a:t> tool</a:t>
            </a:r>
          </a:p>
          <a:p>
            <a:pPr lvl="1"/>
            <a:r>
              <a:rPr lang="en-GB" dirty="0"/>
              <a:t>Authenticates against </a:t>
            </a:r>
            <a:r>
              <a:rPr lang="en-GB" dirty="0" err="1"/>
              <a:t>CardManager</a:t>
            </a:r>
            <a:endParaRPr lang="en-GB" dirty="0"/>
          </a:p>
          <a:p>
            <a:pPr lvl="1"/>
            <a:r>
              <a:rPr lang="en-GB" dirty="0"/>
              <a:t>Establish secure channel with CM</a:t>
            </a:r>
          </a:p>
          <a:p>
            <a:pPr lvl="1"/>
            <a:r>
              <a:rPr lang="en-GB" dirty="0"/>
              <a:t>Manage applets (list/upload/delete)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2058992" y="3754776"/>
            <a:ext cx="78534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Auto-detected ISD AID: A000000003000000</a:t>
            </a:r>
          </a:p>
          <a:p>
            <a:r>
              <a:rPr lang="en-GB" sz="1600" dirty="0"/>
              <a:t>Host challenge: BD525E5585006202</a:t>
            </a:r>
          </a:p>
          <a:p>
            <a:r>
              <a:rPr lang="en-GB" sz="1600" dirty="0"/>
              <a:t>Card challenge: 05211C9591C58232</a:t>
            </a:r>
          </a:p>
          <a:p>
            <a:r>
              <a:rPr lang="en-GB" sz="1600" dirty="0"/>
              <a:t>Card reports SCP02 with version 255 keys</a:t>
            </a:r>
          </a:p>
          <a:p>
            <a:r>
              <a:rPr lang="en-GB" sz="1600" dirty="0"/>
              <a:t>Master keys:</a:t>
            </a:r>
          </a:p>
          <a:p>
            <a:r>
              <a:rPr lang="en-GB" sz="1600" dirty="0"/>
              <a:t>Version 0</a:t>
            </a:r>
          </a:p>
          <a:p>
            <a:r>
              <a:rPr lang="en-GB" sz="1600" dirty="0"/>
              <a:t>ENC: Ver:0 ID:0 Type:DES3 Len:16 Value:404142434445464748494A4B4C4D4E4F</a:t>
            </a:r>
          </a:p>
          <a:p>
            <a:r>
              <a:rPr lang="en-GB" sz="1600" dirty="0"/>
              <a:t>MAC: Ver:0 ID:0 Type:DES3 Len:16 Value:404142434445464748494A4B4C4D4E4F</a:t>
            </a:r>
          </a:p>
          <a:p>
            <a:r>
              <a:rPr lang="en-GB" sz="1600" dirty="0"/>
              <a:t>KEK: Ver:0 ID:0 Type:DES3 Len:16 Value:404142434445464748494A4B4C4D4E4F</a:t>
            </a:r>
          </a:p>
          <a:p>
            <a:r>
              <a:rPr lang="en-GB" sz="1600" dirty="0"/>
              <a:t>Sequence counter: 0521</a:t>
            </a:r>
          </a:p>
        </p:txBody>
      </p:sp>
      <p:pic>
        <p:nvPicPr>
          <p:cNvPr id="9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08" y="157667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48380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1974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775520" y="908721"/>
            <a:ext cx="8712968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&gt;</a:t>
            </a:r>
            <a:r>
              <a:rPr lang="en-GB" sz="2800" dirty="0" err="1"/>
              <a:t>gp</a:t>
            </a:r>
            <a:r>
              <a:rPr lang="en-GB" sz="2800" dirty="0"/>
              <a:t> -list –verbose</a:t>
            </a:r>
          </a:p>
          <a:p>
            <a:endParaRPr lang="en-GB" sz="2000" dirty="0"/>
          </a:p>
          <a:p>
            <a:r>
              <a:rPr lang="en-GB" sz="900" dirty="0"/>
              <a:t>Reader: </a:t>
            </a:r>
            <a:r>
              <a:rPr lang="en-GB" sz="900" dirty="0" err="1"/>
              <a:t>Gemplus</a:t>
            </a:r>
            <a:r>
              <a:rPr lang="en-GB" sz="900" dirty="0"/>
              <a:t> USB </a:t>
            </a:r>
            <a:r>
              <a:rPr lang="en-GB" sz="900" dirty="0" err="1"/>
              <a:t>SmartCard</a:t>
            </a:r>
            <a:r>
              <a:rPr lang="en-GB" sz="900" dirty="0"/>
              <a:t> Reader 0</a:t>
            </a:r>
          </a:p>
          <a:p>
            <a:r>
              <a:rPr lang="en-GB" sz="900" dirty="0"/>
              <a:t>ATR: 3BF81300008131FE454A434F5076323431B7</a:t>
            </a:r>
          </a:p>
          <a:p>
            <a:r>
              <a:rPr lang="en-GB" sz="900" dirty="0"/>
              <a:t>More information about your card:</a:t>
            </a:r>
          </a:p>
          <a:p>
            <a:r>
              <a:rPr lang="en-GB" sz="900" dirty="0"/>
              <a:t>    http://smartcard-atr.appspot.com/parse?ATR=3BF81300008131FE454A434F507632343</a:t>
            </a:r>
          </a:p>
          <a:p>
            <a:r>
              <a:rPr lang="en-GB" sz="900" dirty="0"/>
              <a:t>1B7</a:t>
            </a:r>
          </a:p>
          <a:p>
            <a:endParaRPr lang="en-GB" sz="900" dirty="0"/>
          </a:p>
          <a:p>
            <a:r>
              <a:rPr lang="en-GB" sz="900" dirty="0"/>
              <a:t>Auto-detected ISD AID: A000000003000000</a:t>
            </a:r>
          </a:p>
          <a:p>
            <a:r>
              <a:rPr lang="en-GB" sz="900" dirty="0"/>
              <a:t>Host challenge: 10FFA96848D9EB62</a:t>
            </a:r>
          </a:p>
          <a:p>
            <a:r>
              <a:rPr lang="en-GB" sz="900" dirty="0"/>
              <a:t>Card challenge: 0520E372F35B4818</a:t>
            </a:r>
          </a:p>
          <a:p>
            <a:r>
              <a:rPr lang="en-GB" sz="900" dirty="0"/>
              <a:t>Card reports SCP02 with version 255 keys</a:t>
            </a:r>
          </a:p>
          <a:p>
            <a:r>
              <a:rPr lang="en-GB" sz="900" dirty="0"/>
              <a:t>Master keys:</a:t>
            </a:r>
          </a:p>
          <a:p>
            <a:r>
              <a:rPr lang="en-GB" sz="900" dirty="0"/>
              <a:t>Version 0</a:t>
            </a:r>
          </a:p>
          <a:p>
            <a:r>
              <a:rPr lang="en-GB" sz="900" dirty="0"/>
              <a:t>ENC: Ver:0 ID:0 Type:DES3 Len:16 Value:404142434445464748494A4B4C4D4E4F</a:t>
            </a:r>
          </a:p>
          <a:p>
            <a:r>
              <a:rPr lang="en-GB" sz="900" dirty="0"/>
              <a:t>MAC: Ver:0 ID:0 Type:DES3 Len:16 Value:404142434445464748494A4B4C4D4E4F</a:t>
            </a:r>
          </a:p>
          <a:p>
            <a:r>
              <a:rPr lang="en-GB" sz="900" dirty="0"/>
              <a:t>KEK: Ver:0 ID:0 Type:DES3 Len:16 Value:404142434445464748494A4B4C4D4E4F</a:t>
            </a:r>
          </a:p>
          <a:p>
            <a:r>
              <a:rPr lang="en-GB" sz="900" dirty="0" err="1"/>
              <a:t>Sequnce</a:t>
            </a:r>
            <a:r>
              <a:rPr lang="en-GB" sz="900" dirty="0"/>
              <a:t> counter: 0520</a:t>
            </a:r>
          </a:p>
          <a:p>
            <a:r>
              <a:rPr lang="en-GB" sz="900" dirty="0"/>
              <a:t>Derived session keys:</a:t>
            </a:r>
          </a:p>
          <a:p>
            <a:r>
              <a:rPr lang="en-GB" sz="900" dirty="0"/>
              <a:t>Version 0</a:t>
            </a:r>
          </a:p>
          <a:p>
            <a:r>
              <a:rPr lang="en-GB" sz="900" dirty="0"/>
              <a:t>ENC: Ver:0 ID:0 Type:DES3 Len:16 Value:654E72AAADA31F0A7B5567160DE4C5A7</a:t>
            </a:r>
          </a:p>
          <a:p>
            <a:r>
              <a:rPr lang="en-GB" sz="900" dirty="0"/>
              <a:t>MAC: Ver:0 ID:0 Type:DES3 Len:16 Value:C6883A00AB6E56384B845A5A6F68CA6C</a:t>
            </a:r>
          </a:p>
          <a:p>
            <a:r>
              <a:rPr lang="en-GB" sz="900" dirty="0"/>
              <a:t>KEK: Ver:0 ID:0 Type:DES3 Len:16 Value:3875213C9F2123EB01AA420DC83C18F0</a:t>
            </a:r>
          </a:p>
          <a:p>
            <a:r>
              <a:rPr lang="en-GB" sz="900" dirty="0"/>
              <a:t>Verified card cryptogram: 62CBE443B3F4FB80</a:t>
            </a:r>
          </a:p>
          <a:p>
            <a:r>
              <a:rPr lang="en-GB" sz="900" dirty="0"/>
              <a:t>Calculated host cryptogram: 9AAC671F9B1E0630</a:t>
            </a:r>
          </a:p>
          <a:p>
            <a:r>
              <a:rPr lang="en-GB" sz="1600" b="1" dirty="0"/>
              <a:t>AID: A000000003000000 (|........|)</a:t>
            </a:r>
          </a:p>
          <a:p>
            <a:r>
              <a:rPr lang="en-GB" sz="1600" b="1" dirty="0"/>
              <a:t>     ISD OP_READY: Security Domain, Card lock, Card terminate, Default selected, CVM (PIN) management</a:t>
            </a:r>
          </a:p>
          <a:p>
            <a:endParaRPr lang="en-GB" sz="1600" b="1" dirty="0"/>
          </a:p>
          <a:p>
            <a:r>
              <a:rPr lang="en-GB" sz="1600" b="1" dirty="0"/>
              <a:t>AID: A0000000035350 (|.....SP|)</a:t>
            </a:r>
          </a:p>
          <a:p>
            <a:r>
              <a:rPr lang="en-GB" sz="1600" b="1" dirty="0"/>
              <a:t>     </a:t>
            </a:r>
            <a:r>
              <a:rPr lang="en-GB" sz="1600" b="1" dirty="0" err="1"/>
              <a:t>ExM</a:t>
            </a:r>
            <a:r>
              <a:rPr lang="en-GB" sz="1600" b="1" dirty="0"/>
              <a:t> LOADED: (none)</a:t>
            </a:r>
          </a:p>
          <a:p>
            <a:r>
              <a:rPr lang="en-GB" sz="1600" b="1" dirty="0"/>
              <a:t>     A000000003535041 (|.....SPA|)</a:t>
            </a:r>
          </a:p>
        </p:txBody>
      </p:sp>
      <p:pic>
        <p:nvPicPr>
          <p:cNvPr id="9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08" y="157667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49" y="356271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942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Upload applet to smart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(already converted applet *.cap is assumed)</a:t>
            </a:r>
          </a:p>
          <a:p>
            <a:r>
              <a:rPr lang="en-GB" dirty="0"/>
              <a:t>&gt; </a:t>
            </a:r>
            <a:r>
              <a:rPr lang="en-GB" dirty="0" err="1"/>
              <a:t>gp</a:t>
            </a:r>
            <a:r>
              <a:rPr lang="en-GB" dirty="0"/>
              <a:t> --</a:t>
            </a:r>
            <a:r>
              <a:rPr lang="en-GB" dirty="0" err="1"/>
              <a:t>instal</a:t>
            </a:r>
            <a:r>
              <a:rPr lang="en-GB" dirty="0"/>
              <a:t> </a:t>
            </a:r>
            <a:r>
              <a:rPr lang="en-GB" dirty="0" err="1"/>
              <a:t>OpenPGPApplet.cap</a:t>
            </a:r>
            <a:r>
              <a:rPr lang="en-GB" dirty="0"/>
              <a:t> –verbose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Hint: test with </a:t>
            </a:r>
            <a:r>
              <a:rPr lang="en-GB" dirty="0" err="1"/>
              <a:t>gpg</a:t>
            </a:r>
            <a:r>
              <a:rPr lang="en-GB" dirty="0"/>
              <a:t> --card-edit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595674" y="2996952"/>
            <a:ext cx="92528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CAP file (v2.1) generated on Sat Oct 03 15:13:58 CEST 2015</a:t>
            </a:r>
          </a:p>
          <a:p>
            <a:r>
              <a:rPr lang="en-GB" sz="2000" dirty="0"/>
              <a:t>By Sun Microsystems Inc. converter 1.3 with JDK 1.8.0_60 (Oracle Corporation)</a:t>
            </a:r>
          </a:p>
          <a:p>
            <a:r>
              <a:rPr lang="en-GB" sz="2000" dirty="0"/>
              <a:t>Package: </a:t>
            </a:r>
            <a:r>
              <a:rPr lang="en-GB" sz="2000" dirty="0" err="1"/>
              <a:t>openpgpcard</a:t>
            </a:r>
            <a:r>
              <a:rPr lang="en-GB" sz="2000" dirty="0"/>
              <a:t> v0.0 with AID D27600012401</a:t>
            </a:r>
          </a:p>
          <a:p>
            <a:r>
              <a:rPr lang="en-GB" sz="2000" dirty="0"/>
              <a:t>Applet: </a:t>
            </a:r>
            <a:r>
              <a:rPr lang="en-GB" sz="2000" dirty="0" err="1"/>
              <a:t>OpenPGPApplet</a:t>
            </a:r>
            <a:r>
              <a:rPr lang="en-GB" sz="2000" dirty="0"/>
              <a:t> with AID D2760001240102000000000000010000</a:t>
            </a:r>
          </a:p>
          <a:p>
            <a:r>
              <a:rPr lang="en-GB" sz="2000" dirty="0"/>
              <a:t>Import: A0000000620101 v1.3</a:t>
            </a:r>
          </a:p>
          <a:p>
            <a:r>
              <a:rPr lang="en-GB" sz="2000" dirty="0"/>
              <a:t>Import: A0000000620201 v1.3</a:t>
            </a:r>
          </a:p>
          <a:p>
            <a:r>
              <a:rPr lang="en-GB" sz="2000" dirty="0"/>
              <a:t>Import: A0000000620102 v1.3</a:t>
            </a:r>
          </a:p>
          <a:p>
            <a:r>
              <a:rPr lang="en-GB" sz="2000" dirty="0"/>
              <a:t>Import: A0000000620001 v1.0</a:t>
            </a:r>
          </a:p>
          <a:p>
            <a:r>
              <a:rPr lang="en-GB" sz="2000" dirty="0"/>
              <a:t>Cap loaded</a:t>
            </a:r>
          </a:p>
        </p:txBody>
      </p:sp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08" y="157667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1" y="348380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7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OpenPlatform</a:t>
            </a:r>
            <a:r>
              <a:rPr lang="en-US" dirty="0"/>
              <a:t> Package/applet upload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Security domain selection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Secure channel establishment – security domain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Package upload</a:t>
            </a:r>
          </a:p>
          <a:p>
            <a:pPr lvl="1"/>
            <a:r>
              <a:rPr lang="en-US" dirty="0"/>
              <a:t>Local upload in trusted environment</a:t>
            </a:r>
          </a:p>
          <a:p>
            <a:pPr lvl="1"/>
            <a:r>
              <a:rPr lang="en-US" dirty="0"/>
              <a:t>Remote upload with relayed secure channel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Applet installation</a:t>
            </a:r>
          </a:p>
          <a:p>
            <a:pPr lvl="1"/>
            <a:r>
              <a:rPr lang="en-US" dirty="0"/>
              <a:t>Separate instance from package binary with unique AID</a:t>
            </a:r>
          </a:p>
          <a:p>
            <a:pPr lvl="1"/>
            <a:r>
              <a:rPr lang="en-US" dirty="0"/>
              <a:t>Applet privileges and other parameters passed</a:t>
            </a:r>
          </a:p>
          <a:p>
            <a:pPr lvl="1"/>
            <a:r>
              <a:rPr lang="en-US" dirty="0"/>
              <a:t>Applet specific installation data passed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08" y="157667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1" y="348380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endParaRPr lang="en-US" altLang="cs-CZ" dirty="0"/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916832"/>
            <a:ext cx="10897624" cy="4149725"/>
          </a:xfrm>
        </p:spPr>
        <p:txBody>
          <a:bodyPr/>
          <a:lstStyle/>
          <a:p>
            <a:r>
              <a:rPr lang="en-US" altLang="cs-CZ" sz="3200" dirty="0"/>
              <a:t>Maintained by Java Card Forum (since 1997) </a:t>
            </a:r>
          </a:p>
          <a:p>
            <a:r>
              <a:rPr lang="en-US" altLang="cs-CZ" sz="3200" dirty="0"/>
              <a:t>Cross-platform and cross-vendor applet interoperability</a:t>
            </a:r>
          </a:p>
          <a:p>
            <a:r>
              <a:rPr lang="en-US" altLang="cs-CZ" sz="3200" dirty="0"/>
              <a:t>Freely available specifications and development kits</a:t>
            </a:r>
          </a:p>
          <a:p>
            <a:pPr lvl="1"/>
            <a:r>
              <a:rPr lang="en-US" altLang="cs-CZ" sz="2800" dirty="0">
                <a:hlinkClick r:id="rId2"/>
              </a:rPr>
              <a:t>http://www.oracle.com/technetwork/java/javacard/index.html</a:t>
            </a:r>
            <a:r>
              <a:rPr lang="en-US" altLang="cs-CZ" sz="2800" dirty="0"/>
              <a:t> </a:t>
            </a:r>
          </a:p>
          <a:p>
            <a:r>
              <a:rPr lang="en-US" altLang="cs-CZ" sz="3200" dirty="0" err="1"/>
              <a:t>JavaCard</a:t>
            </a:r>
            <a:r>
              <a:rPr lang="en-US" altLang="cs-CZ" sz="3200" dirty="0"/>
              <a:t> applet is Java-like application </a:t>
            </a:r>
          </a:p>
          <a:p>
            <a:pPr lvl="1"/>
            <a:r>
              <a:rPr lang="en-US" altLang="cs-CZ" sz="2800" dirty="0"/>
              <a:t>uploaded to a smart card </a:t>
            </a:r>
          </a:p>
          <a:p>
            <a:pPr lvl="1"/>
            <a:r>
              <a:rPr lang="en-US" altLang="cs-CZ" sz="2800" dirty="0"/>
              <a:t>executed by the JCVM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pic>
        <p:nvPicPr>
          <p:cNvPr id="1208324" name="Picture 4" descr="JC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51" y="4669411"/>
            <a:ext cx="40338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s\Obrázky\SmartCard\firts_javacard_1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612" y="116633"/>
            <a:ext cx="2507926" cy="16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6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Communicate with smart card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&gt; </a:t>
            </a:r>
            <a:r>
              <a:rPr lang="en-GB" dirty="0" err="1"/>
              <a:t>gp</a:t>
            </a:r>
            <a:r>
              <a:rPr lang="en-GB" dirty="0"/>
              <a:t> --</a:t>
            </a:r>
            <a:r>
              <a:rPr lang="en-GB" dirty="0" err="1"/>
              <a:t>apdu</a:t>
            </a:r>
            <a:r>
              <a:rPr lang="en-GB" dirty="0"/>
              <a:t>  </a:t>
            </a:r>
            <a:r>
              <a:rPr lang="en-GB" dirty="0" err="1"/>
              <a:t>apdu_in_hex</a:t>
            </a:r>
            <a:r>
              <a:rPr lang="en-GB" dirty="0"/>
              <a:t> --debug</a:t>
            </a:r>
          </a:p>
          <a:p>
            <a:r>
              <a:rPr lang="en-GB" dirty="0"/>
              <a:t>Example for SimpleApplet.java</a:t>
            </a:r>
          </a:p>
          <a:p>
            <a:pPr lvl="1"/>
            <a:r>
              <a:rPr lang="en-GB" dirty="0" err="1"/>
              <a:t>gp</a:t>
            </a:r>
            <a:r>
              <a:rPr lang="en-GB" dirty="0"/>
              <a:t> –-</a:t>
            </a:r>
            <a:r>
              <a:rPr lang="en-GB" dirty="0" err="1"/>
              <a:t>apdu</a:t>
            </a:r>
            <a:r>
              <a:rPr lang="en-GB" dirty="0"/>
              <a:t> B0541000 -d (generate random numbers)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703513" y="3444676"/>
            <a:ext cx="863787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&gt;gp --</a:t>
            </a:r>
            <a:r>
              <a:rPr lang="en-GB" dirty="0" err="1"/>
              <a:t>apdu</a:t>
            </a:r>
            <a:r>
              <a:rPr lang="en-GB" dirty="0"/>
              <a:t> B0541000 -d</a:t>
            </a:r>
          </a:p>
          <a:p>
            <a:r>
              <a:rPr lang="en-GB" dirty="0"/>
              <a:t>[*] </a:t>
            </a:r>
            <a:r>
              <a:rPr lang="en-GB" dirty="0" err="1"/>
              <a:t>Gemplus</a:t>
            </a:r>
            <a:r>
              <a:rPr lang="en-GB" dirty="0"/>
              <a:t> USB </a:t>
            </a:r>
            <a:r>
              <a:rPr lang="en-GB" dirty="0" err="1"/>
              <a:t>SmartCard</a:t>
            </a:r>
            <a:r>
              <a:rPr lang="en-GB" dirty="0"/>
              <a:t> Reader 0</a:t>
            </a:r>
          </a:p>
          <a:p>
            <a:r>
              <a:rPr lang="en-GB" sz="1600" dirty="0" err="1"/>
              <a:t>SCardConnect</a:t>
            </a:r>
            <a:r>
              <a:rPr lang="en-GB" sz="1600" dirty="0"/>
              <a:t>("</a:t>
            </a:r>
            <a:r>
              <a:rPr lang="en-GB" sz="1600" dirty="0" err="1"/>
              <a:t>Gemplus</a:t>
            </a:r>
            <a:r>
              <a:rPr lang="en-GB" sz="1600" dirty="0"/>
              <a:t> USB </a:t>
            </a:r>
            <a:r>
              <a:rPr lang="en-GB" sz="1600" dirty="0" err="1"/>
              <a:t>SmartCard</a:t>
            </a:r>
            <a:r>
              <a:rPr lang="en-GB" sz="1600" dirty="0"/>
              <a:t> Reader 0", T=*) -&gt; T=1, 3BF81300008131FE454A</a:t>
            </a:r>
          </a:p>
          <a:p>
            <a:r>
              <a:rPr lang="en-GB" sz="1600" dirty="0"/>
              <a:t>434F5076323431B7</a:t>
            </a:r>
          </a:p>
          <a:p>
            <a:r>
              <a:rPr lang="en-GB" sz="1600" dirty="0" err="1"/>
              <a:t>SCardBeginTransaction</a:t>
            </a:r>
            <a:r>
              <a:rPr lang="en-GB" sz="1600" dirty="0"/>
              <a:t>("</a:t>
            </a:r>
            <a:r>
              <a:rPr lang="en-GB" sz="1600" dirty="0" err="1"/>
              <a:t>Gemplus</a:t>
            </a:r>
            <a:r>
              <a:rPr lang="en-GB" sz="1600" dirty="0"/>
              <a:t> USB </a:t>
            </a:r>
            <a:r>
              <a:rPr lang="en-GB" sz="1600" dirty="0" err="1"/>
              <a:t>SmartCard</a:t>
            </a:r>
            <a:r>
              <a:rPr lang="en-GB" sz="1600" dirty="0"/>
              <a:t> Reader 0")</a:t>
            </a:r>
          </a:p>
          <a:p>
            <a:r>
              <a:rPr lang="en-GB" sz="2000" b="1" dirty="0"/>
              <a:t>A&gt;&gt; T=1 (4+0000) B0541000</a:t>
            </a:r>
          </a:p>
          <a:p>
            <a:r>
              <a:rPr lang="en-GB" sz="2000" b="1" dirty="0"/>
              <a:t>A&lt;&lt; (0016+2) (32ms) 801D52307393AC0AB1CC242F6905B7C5 9000</a:t>
            </a:r>
          </a:p>
        </p:txBody>
      </p:sp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08" y="157667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1" y="348380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Delete applet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&gt; </a:t>
            </a:r>
            <a:r>
              <a:rPr lang="en-GB" dirty="0" err="1"/>
              <a:t>gp</a:t>
            </a:r>
            <a:r>
              <a:rPr lang="en-GB" dirty="0"/>
              <a:t> --delete D27600012401 --</a:t>
            </a:r>
            <a:r>
              <a:rPr lang="en-GB" dirty="0" err="1"/>
              <a:t>deletedeps</a:t>
            </a:r>
            <a:endParaRPr lang="en-GB" dirty="0"/>
          </a:p>
          <a:p>
            <a:endParaRPr lang="en-GB" dirty="0"/>
          </a:p>
          <a:p>
            <a:r>
              <a:rPr lang="en-GB" dirty="0"/>
              <a:t>(Verify that applet was deleted by </a:t>
            </a:r>
            <a:r>
              <a:rPr lang="en-GB" dirty="0" err="1"/>
              <a:t>gp</a:t>
            </a:r>
            <a:r>
              <a:rPr lang="en-GB" dirty="0"/>
              <a:t> –list)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08" y="157667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1" y="348380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7207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Developing simple PKI applet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1875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PKI-relevant </a:t>
            </a:r>
            <a:r>
              <a:rPr lang="en-US" altLang="cs-CZ" dirty="0" err="1"/>
              <a:t>JavaCard</a:t>
            </a:r>
            <a:r>
              <a:rPr lang="en-US" altLang="cs-CZ" dirty="0"/>
              <a:t> API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Access controlled by PIN</a:t>
            </a:r>
          </a:p>
          <a:p>
            <a:pPr lvl="1"/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javacard.security.OwnerPIN</a:t>
            </a:r>
            <a:r>
              <a:rPr lang="en-US" altLang="cs-CZ" dirty="0"/>
              <a:t> </a:t>
            </a:r>
          </a:p>
          <a:p>
            <a:r>
              <a:rPr lang="en-US" altLang="cs-CZ" dirty="0"/>
              <a:t>Asymmetric cryptography keys</a:t>
            </a:r>
          </a:p>
          <a:p>
            <a:pPr lvl="1"/>
            <a:r>
              <a:rPr lang="en-US" altLang="cs-CZ" dirty="0" err="1"/>
              <a:t>javacard.security.KeyPair</a:t>
            </a:r>
            <a:r>
              <a:rPr lang="en-US" altLang="cs-CZ" dirty="0"/>
              <a:t>, </a:t>
            </a:r>
            <a:r>
              <a:rPr lang="en-US" altLang="cs-CZ" dirty="0" err="1"/>
              <a:t>PublicKey</a:t>
            </a:r>
            <a:r>
              <a:rPr lang="en-US" altLang="cs-CZ" dirty="0"/>
              <a:t>, </a:t>
            </a:r>
            <a:r>
              <a:rPr lang="en-US" altLang="cs-CZ" dirty="0" err="1"/>
              <a:t>PrivateKey</a:t>
            </a:r>
            <a:endParaRPr lang="en-US" altLang="cs-CZ" dirty="0"/>
          </a:p>
          <a:p>
            <a:r>
              <a:rPr lang="en-US" altLang="cs-CZ" dirty="0"/>
              <a:t>Digital signatures</a:t>
            </a:r>
          </a:p>
          <a:p>
            <a:pPr lvl="1"/>
            <a:r>
              <a:rPr lang="en-US" altLang="cs-CZ" dirty="0" err="1"/>
              <a:t>javacard.security.Signature</a:t>
            </a:r>
            <a:endParaRPr lang="en-US" altLang="cs-CZ" dirty="0"/>
          </a:p>
          <a:p>
            <a:r>
              <a:rPr lang="en-US" altLang="cs-CZ" dirty="0"/>
              <a:t>Asymmetric encryption</a:t>
            </a:r>
          </a:p>
          <a:p>
            <a:pPr lvl="1"/>
            <a:r>
              <a:rPr lang="en-US" altLang="cs-CZ" dirty="0" err="1"/>
              <a:t>javacard.security.Cipher</a:t>
            </a:r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PIN verification functionality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javacard.framework.OwnerPIN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/>
              <a:t>Management functions (available for “admin”)</a:t>
            </a:r>
          </a:p>
          <a:p>
            <a:pPr lvl="1"/>
            <a:r>
              <a:rPr lang="en-US" altLang="cs-CZ" dirty="0"/>
              <a:t>Create PIN (new </a:t>
            </a:r>
            <a:r>
              <a:rPr lang="en-US" altLang="cs-CZ" dirty="0" err="1"/>
              <a:t>OwnerPIN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Set initial PIN value (</a:t>
            </a:r>
            <a:r>
              <a:rPr lang="en-US" altLang="cs-CZ" dirty="0" err="1"/>
              <a:t>OwnerPIN.update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Unblock PIN (</a:t>
            </a:r>
            <a:r>
              <a:rPr lang="en-US" altLang="cs-CZ" dirty="0" err="1"/>
              <a:t>OwnerPIN</a:t>
            </a:r>
            <a:r>
              <a:rPr lang="en-US" altLang="cs-CZ" dirty="0"/>
              <a:t>. </a:t>
            </a:r>
            <a:r>
              <a:rPr lang="en-US" altLang="cs-CZ" dirty="0" err="1"/>
              <a:t>resetAndUnblock</a:t>
            </a:r>
            <a:r>
              <a:rPr lang="en-US" altLang="cs-CZ" dirty="0"/>
              <a:t>())</a:t>
            </a:r>
          </a:p>
          <a:p>
            <a:r>
              <a:rPr lang="en-US" altLang="cs-CZ" dirty="0"/>
              <a:t>Common usage functions (available to user)</a:t>
            </a:r>
          </a:p>
          <a:p>
            <a:pPr lvl="1"/>
            <a:r>
              <a:rPr lang="en-US" altLang="cs-CZ" dirty="0"/>
              <a:t>Verify supplied PIN (</a:t>
            </a:r>
            <a:r>
              <a:rPr lang="en-US" altLang="cs-CZ" dirty="0" err="1"/>
              <a:t>OwnerPIN.check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Check if was verified (</a:t>
            </a:r>
            <a:r>
              <a:rPr lang="en-US" altLang="cs-CZ" dirty="0" err="1"/>
              <a:t>OwnerPIN.isValidated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Get remaining tries (</a:t>
            </a:r>
            <a:r>
              <a:rPr lang="en-US" altLang="cs-CZ" dirty="0" err="1"/>
              <a:t>OwnerPIN.getTriesRemaining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Set new value (</a:t>
            </a:r>
            <a:r>
              <a:rPr lang="en-US" altLang="cs-CZ" dirty="0" err="1"/>
              <a:t>OwnerPIN.update</a:t>
            </a:r>
            <a:r>
              <a:rPr lang="en-US" altLang="cs-CZ" dirty="0"/>
              <a:t>())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8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PIN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2027239" y="1988841"/>
            <a:ext cx="68405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sz="1600" dirty="0">
                <a:solidFill>
                  <a:srgbClr val="007F00"/>
                </a:solidFill>
              </a:rPr>
              <a:t>// CREATE PIN OBJECT (try limit == 5, max. PIN length == 4) </a:t>
            </a:r>
          </a:p>
          <a:p>
            <a:r>
              <a:rPr lang="en-US" altLang="cs-CZ" sz="1600" dirty="0" err="1">
                <a:solidFill>
                  <a:srgbClr val="000000"/>
                </a:solidFill>
              </a:rPr>
              <a:t>OwnerPIN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new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 err="1">
                <a:solidFill>
                  <a:srgbClr val="000000"/>
                </a:solidFill>
              </a:rPr>
              <a:t>OwnerPIN</a:t>
            </a:r>
            <a:r>
              <a:rPr lang="en-US" altLang="cs-CZ" sz="1600" dirty="0">
                <a:solidFill>
                  <a:srgbClr val="000000"/>
                </a:solidFill>
              </a:rPr>
              <a:t>((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7F7F"/>
                </a:solidFill>
              </a:rPr>
              <a:t>5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7F7F"/>
                </a:solidFill>
              </a:rPr>
              <a:t>4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dirty="0">
              <a:solidFill>
                <a:srgbClr val="808080"/>
              </a:solidFill>
            </a:endParaRPr>
          </a:p>
          <a:p>
            <a:r>
              <a:rPr lang="en-US" altLang="cs-CZ" sz="1600" dirty="0">
                <a:solidFill>
                  <a:srgbClr val="007F00"/>
                </a:solidFill>
              </a:rPr>
              <a:t>// SET CORRECT PIN VALUE </a:t>
            </a:r>
          </a:p>
          <a:p>
            <a:r>
              <a:rPr lang="en-US" altLang="cs-CZ" sz="1600" dirty="0" err="1">
                <a:solidFill>
                  <a:srgbClr val="000000"/>
                </a:solidFill>
              </a:rPr>
              <a:t>m_pin.update</a:t>
            </a:r>
            <a:r>
              <a:rPr lang="en-US" altLang="cs-CZ" sz="1600" dirty="0">
                <a:solidFill>
                  <a:srgbClr val="000000"/>
                </a:solidFill>
              </a:rPr>
              <a:t>(INIT_PIN,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 err="1">
                <a:solidFill>
                  <a:srgbClr val="000000"/>
                </a:solidFill>
              </a:rPr>
              <a:t>INIT_PIN.length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dirty="0">
              <a:solidFill>
                <a:srgbClr val="808080"/>
              </a:solidFill>
            </a:endParaRPr>
          </a:p>
          <a:p>
            <a:r>
              <a:rPr lang="en-US" altLang="cs-CZ" sz="1600" dirty="0">
                <a:solidFill>
                  <a:srgbClr val="007F00"/>
                </a:solidFill>
              </a:rPr>
              <a:t>// VERIFY CORRECTNESS OF SUPPLIED PIN</a:t>
            </a:r>
          </a:p>
          <a:p>
            <a:r>
              <a:rPr lang="en-US" altLang="cs-CZ" sz="1600" dirty="0" err="1">
                <a:solidFill>
                  <a:srgbClr val="00007F"/>
                </a:solidFill>
              </a:rPr>
              <a:t>boolean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correct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 err="1">
                <a:solidFill>
                  <a:srgbClr val="000000"/>
                </a:solidFill>
              </a:rPr>
              <a:t>m_pin.check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 err="1">
                <a:solidFill>
                  <a:srgbClr val="000000"/>
                </a:solidFill>
              </a:rPr>
              <a:t>array_with_pin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 err="1">
                <a:solidFill>
                  <a:srgbClr val="000000"/>
                </a:solidFill>
              </a:rPr>
              <a:t>array_with_pin.length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dirty="0">
              <a:solidFill>
                <a:srgbClr val="808080"/>
              </a:solidFill>
            </a:endParaRPr>
          </a:p>
          <a:p>
            <a:r>
              <a:rPr lang="en-US" altLang="cs-CZ" sz="1600" dirty="0">
                <a:solidFill>
                  <a:srgbClr val="007F00"/>
                </a:solidFill>
              </a:rPr>
              <a:t>// GET REMAING PIN TRIES</a:t>
            </a:r>
          </a:p>
          <a:p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j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 err="1">
                <a:solidFill>
                  <a:srgbClr val="000000"/>
                </a:solidFill>
              </a:rPr>
              <a:t>m_pin.getTriesRemaining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endParaRPr lang="en-US" altLang="cs-CZ" sz="1600" dirty="0">
              <a:solidFill>
                <a:srgbClr val="808080"/>
              </a:solidFill>
            </a:endParaRPr>
          </a:p>
          <a:p>
            <a:r>
              <a:rPr lang="en-US" altLang="cs-CZ" sz="1600" dirty="0">
                <a:solidFill>
                  <a:srgbClr val="007F00"/>
                </a:solidFill>
              </a:rPr>
              <a:t>// RESET PIN RETRY COUNTER AND UNBLOCK IF BLOCKED</a:t>
            </a:r>
          </a:p>
          <a:p>
            <a:r>
              <a:rPr lang="en-US" altLang="cs-CZ" sz="1600" dirty="0" err="1">
                <a:solidFill>
                  <a:srgbClr val="000000"/>
                </a:solidFill>
              </a:rPr>
              <a:t>m_pin.resetAndUnblock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887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Digital signature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Management functions</a:t>
            </a:r>
          </a:p>
          <a:p>
            <a:pPr lvl="1"/>
            <a:r>
              <a:rPr lang="en-US" altLang="cs-CZ" dirty="0"/>
              <a:t>Generate new key pair (</a:t>
            </a:r>
            <a:r>
              <a:rPr lang="en-US" altLang="cs-CZ" dirty="0" err="1"/>
              <a:t>KeyPair</a:t>
            </a:r>
            <a:r>
              <a:rPr lang="en-US" altLang="cs-CZ" dirty="0"/>
              <a:t>().</a:t>
            </a:r>
            <a:r>
              <a:rPr lang="en-US" altLang="cs-CZ" dirty="0" err="1"/>
              <a:t>genKeyPair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Export public key (</a:t>
            </a:r>
            <a:r>
              <a:rPr lang="en-US" altLang="cs-CZ" dirty="0" err="1"/>
              <a:t>KeyPair</a:t>
            </a:r>
            <a:r>
              <a:rPr lang="en-US" altLang="cs-CZ" dirty="0"/>
              <a:t>().</a:t>
            </a:r>
            <a:r>
              <a:rPr lang="en-US" altLang="cs-CZ" dirty="0" err="1"/>
              <a:t>getPublic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(export private key) (</a:t>
            </a:r>
            <a:r>
              <a:rPr lang="en-US" altLang="cs-CZ" dirty="0" err="1"/>
              <a:t>KeyPair</a:t>
            </a:r>
            <a:r>
              <a:rPr lang="en-US" altLang="cs-CZ" dirty="0"/>
              <a:t>().</a:t>
            </a:r>
            <a:r>
              <a:rPr lang="en-US" altLang="cs-CZ" dirty="0" err="1"/>
              <a:t>getPrivate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create Signature object (</a:t>
            </a:r>
            <a:r>
              <a:rPr lang="en-US" altLang="cs-CZ" dirty="0" err="1"/>
              <a:t>Signature.getInstance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 err="1"/>
              <a:t>init</a:t>
            </a:r>
            <a:r>
              <a:rPr lang="en-US" altLang="cs-CZ" dirty="0"/>
              <a:t> with public/private key (</a:t>
            </a:r>
            <a:r>
              <a:rPr lang="en-US" altLang="cs-CZ" dirty="0" err="1"/>
              <a:t>Signature.init</a:t>
            </a:r>
            <a:r>
              <a:rPr lang="en-US" altLang="cs-CZ" dirty="0"/>
              <a:t>())</a:t>
            </a:r>
          </a:p>
          <a:p>
            <a:r>
              <a:rPr lang="en-US" altLang="cs-CZ" dirty="0"/>
              <a:t>Common usage functions</a:t>
            </a:r>
          </a:p>
          <a:p>
            <a:pPr lvl="1"/>
            <a:r>
              <a:rPr lang="en-US" altLang="cs-CZ" dirty="0"/>
              <a:t>sign message (</a:t>
            </a:r>
            <a:r>
              <a:rPr lang="en-US" altLang="cs-CZ" dirty="0" err="1"/>
              <a:t>Signature.update</a:t>
            </a:r>
            <a:r>
              <a:rPr lang="en-US" altLang="cs-CZ" dirty="0"/>
              <a:t>(), </a:t>
            </a:r>
            <a:r>
              <a:rPr lang="en-US" altLang="cs-CZ" dirty="0" err="1"/>
              <a:t>Signature.sign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verify signature (</a:t>
            </a:r>
            <a:r>
              <a:rPr lang="en-US" altLang="cs-CZ" dirty="0" err="1"/>
              <a:t>Signature.update</a:t>
            </a:r>
            <a:r>
              <a:rPr lang="en-US" altLang="cs-CZ" dirty="0"/>
              <a:t>(),verify()) 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0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On-card asymmetric key generation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javacard.security.KeyPair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/>
              <a:t>Key pair is generated directly on smart card</a:t>
            </a:r>
          </a:p>
          <a:p>
            <a:pPr lvl="1"/>
            <a:r>
              <a:rPr lang="en-US" altLang="cs-CZ" dirty="0"/>
              <a:t>very good entropy source (TRNG)</a:t>
            </a:r>
          </a:p>
          <a:p>
            <a:pPr lvl="1"/>
            <a:r>
              <a:rPr lang="en-US" altLang="cs-CZ" dirty="0"/>
              <a:t>private key never leaves the card (unless you allow in code)</a:t>
            </a:r>
          </a:p>
          <a:p>
            <a:pPr lvl="1"/>
            <a:r>
              <a:rPr lang="en-US" altLang="cs-CZ" dirty="0"/>
              <a:t>fast sign/verify operation</a:t>
            </a:r>
          </a:p>
          <a:p>
            <a:r>
              <a:rPr lang="en-US" altLang="cs-CZ" dirty="0"/>
              <a:t>But who is sending data to sign/decrypt?</a:t>
            </a:r>
          </a:p>
          <a:p>
            <a:pPr lvl="1"/>
            <a:r>
              <a:rPr lang="en-US" altLang="cs-CZ" dirty="0"/>
              <a:t>protect signature method by </a:t>
            </a:r>
            <a:r>
              <a:rPr lang="en-US" altLang="cs-CZ" dirty="0" err="1"/>
              <a:t>PIN.isValidated</a:t>
            </a:r>
            <a:r>
              <a:rPr lang="en-US" altLang="cs-CZ" dirty="0"/>
              <a:t>() check </a:t>
            </a:r>
          </a:p>
          <a:p>
            <a:pPr lvl="1"/>
            <a:r>
              <a:rPr lang="en-US" altLang="cs-CZ" dirty="0"/>
              <a:t>use secure channel to prevent injection of attacker’s message</a:t>
            </a:r>
          </a:p>
          <a:p>
            <a:pPr lvl="1"/>
            <a:r>
              <a:rPr lang="en-US" altLang="cs-CZ" dirty="0"/>
              <a:t>terminal still must be trustworthy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Key generation -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1992313" y="2060575"/>
            <a:ext cx="84963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sz="1600" dirty="0">
                <a:solidFill>
                  <a:srgbClr val="007F00"/>
                </a:solidFill>
              </a:rPr>
              <a:t>// CREATE RSA KEYS AND PAIR</a:t>
            </a:r>
          </a:p>
          <a:p>
            <a:r>
              <a:rPr lang="en-US" altLang="cs-CZ" sz="1600" dirty="0" err="1">
                <a:solidFill>
                  <a:srgbClr val="000000"/>
                </a:solidFill>
              </a:rPr>
              <a:t>m_keyPair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new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 err="1">
                <a:solidFill>
                  <a:srgbClr val="000000"/>
                </a:solidFill>
              </a:rPr>
              <a:t>KeyPair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 err="1">
                <a:solidFill>
                  <a:srgbClr val="000000"/>
                </a:solidFill>
              </a:rPr>
              <a:t>KeyPair.ALG_RSA_CRT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KeyBuilder.LENGTH_RSA_1024);</a:t>
            </a:r>
            <a:endParaRPr lang="en-US" altLang="cs-CZ" sz="1600" dirty="0">
              <a:solidFill>
                <a:srgbClr val="808080"/>
              </a:solidFill>
            </a:endParaRPr>
          </a:p>
          <a:p>
            <a:endParaRPr lang="en-US" altLang="cs-CZ" sz="1600" dirty="0">
              <a:solidFill>
                <a:srgbClr val="808080"/>
              </a:solidFill>
            </a:endParaRPr>
          </a:p>
          <a:p>
            <a:r>
              <a:rPr lang="en-US" altLang="cs-CZ" sz="1600" dirty="0">
                <a:solidFill>
                  <a:srgbClr val="007F00"/>
                </a:solidFill>
              </a:rPr>
              <a:t>// STARTS ON-CARD KEY GENERATION PROCESS</a:t>
            </a:r>
          </a:p>
          <a:p>
            <a:r>
              <a:rPr lang="en-US" altLang="cs-CZ" sz="1600" dirty="0" err="1">
                <a:solidFill>
                  <a:srgbClr val="000000"/>
                </a:solidFill>
              </a:rPr>
              <a:t>m_keyPair.genKeyPair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</a:p>
          <a:p>
            <a:endParaRPr lang="en-US" altLang="cs-CZ" sz="1600" dirty="0">
              <a:solidFill>
                <a:srgbClr val="808080"/>
              </a:solidFill>
            </a:endParaRPr>
          </a:p>
          <a:p>
            <a:r>
              <a:rPr lang="en-US" altLang="cs-CZ" sz="1600" dirty="0">
                <a:solidFill>
                  <a:srgbClr val="007F00"/>
                </a:solidFill>
              </a:rPr>
              <a:t>// OBTAIN REFERENCES TO PRIVATE AND PUBLIC KEY OBJECT</a:t>
            </a:r>
          </a:p>
          <a:p>
            <a:r>
              <a:rPr lang="en-US" altLang="cs-CZ" sz="1600" dirty="0" err="1">
                <a:solidFill>
                  <a:srgbClr val="000000"/>
                </a:solidFill>
              </a:rPr>
              <a:t>m_publicKey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 err="1">
                <a:solidFill>
                  <a:srgbClr val="000000"/>
                </a:solidFill>
              </a:rPr>
              <a:t>m_keyPair.getPublic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endParaRPr lang="en-US" altLang="cs-CZ" sz="1600" dirty="0">
              <a:solidFill>
                <a:srgbClr val="808080"/>
              </a:solidFill>
            </a:endParaRPr>
          </a:p>
          <a:p>
            <a:r>
              <a:rPr lang="en-US" altLang="cs-CZ" sz="1600" dirty="0" err="1">
                <a:solidFill>
                  <a:srgbClr val="000000"/>
                </a:solidFill>
              </a:rPr>
              <a:t>m_privateKey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 err="1">
                <a:solidFill>
                  <a:srgbClr val="000000"/>
                </a:solidFill>
              </a:rPr>
              <a:t>m_keyPair.getPrivate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endParaRPr lang="en-US" altLang="cs-CZ" sz="1600" dirty="0">
              <a:solidFill>
                <a:srgbClr val="808080"/>
              </a:solidFill>
            </a:endParaRPr>
          </a:p>
          <a:p>
            <a:endParaRPr lang="en-US" altLang="cs-CZ" sz="1600" dirty="0">
              <a:solidFill>
                <a:srgbClr val="808080"/>
              </a:solidFill>
            </a:endParaRPr>
          </a:p>
        </p:txBody>
      </p:sp>
      <p:sp>
        <p:nvSpPr>
          <p:cNvPr id="8" name="Ohnutý roh 7"/>
          <p:cNvSpPr/>
          <p:nvPr/>
        </p:nvSpPr>
        <p:spPr>
          <a:xfrm>
            <a:off x="2539558" y="4883164"/>
            <a:ext cx="7516882" cy="1527526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Example shows RSA 1024b – not recommended</a:t>
            </a:r>
          </a:p>
          <a:p>
            <a:pPr algn="ctr"/>
            <a:r>
              <a:rPr lang="en-US" altLang="cs-CZ" sz="2400" dirty="0">
                <a:solidFill>
                  <a:srgbClr val="000000"/>
                </a:solidFill>
              </a:rPr>
              <a:t>Use KeyBuilder.LENGTH_RSA_2048 instead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(But 2 APDUs are required to transmit signature back)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882622"/>
            <a:ext cx="977206" cy="977206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3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Public (private) key export/import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Obtain algorithm-specific key object from </a:t>
            </a:r>
            <a:r>
              <a:rPr lang="en-US" altLang="cs-CZ" sz="2400" dirty="0" err="1"/>
              <a:t>KeyPair</a:t>
            </a:r>
            <a:endParaRPr lang="en-US" altLang="cs-CZ" sz="2400" dirty="0"/>
          </a:p>
          <a:p>
            <a:pPr lvl="1"/>
            <a:r>
              <a:rPr lang="en-US" altLang="cs-CZ" sz="2000" dirty="0"/>
              <a:t>e.g., </a:t>
            </a:r>
            <a:r>
              <a:rPr lang="en-US" altLang="cs-CZ" sz="2000" dirty="0" err="1"/>
              <a:t>RSAPublicKey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pubKey</a:t>
            </a:r>
            <a:r>
              <a:rPr lang="en-US" altLang="cs-CZ" sz="2000" dirty="0"/>
              <a:t> = </a:t>
            </a:r>
            <a:r>
              <a:rPr lang="en-US" altLang="cs-CZ" sz="2000" dirty="0" err="1"/>
              <a:t>keyPair.getPublic</a:t>
            </a:r>
            <a:r>
              <a:rPr lang="en-US" altLang="cs-CZ" sz="2000" dirty="0"/>
              <a:t>();</a:t>
            </a:r>
          </a:p>
          <a:p>
            <a:pPr lvl="1"/>
            <a:r>
              <a:rPr lang="en-US" altLang="cs-CZ" sz="2000" dirty="0"/>
              <a:t>get exponent and modulus </a:t>
            </a:r>
          </a:p>
          <a:p>
            <a:pPr lvl="2"/>
            <a:r>
              <a:rPr lang="en-US" altLang="cs-CZ" sz="2000" dirty="0" err="1"/>
              <a:t>getExponent</a:t>
            </a:r>
            <a:r>
              <a:rPr lang="en-US" altLang="cs-CZ" sz="2000" dirty="0"/>
              <a:t>() &amp; </a:t>
            </a:r>
            <a:r>
              <a:rPr lang="en-US" altLang="cs-CZ" sz="2000" dirty="0" err="1"/>
              <a:t>getModulus</a:t>
            </a:r>
            <a:r>
              <a:rPr lang="en-US" altLang="cs-CZ" sz="2000" dirty="0"/>
              <a:t>() methods</a:t>
            </a:r>
          </a:p>
          <a:p>
            <a:pPr lvl="1"/>
            <a:r>
              <a:rPr lang="en-US" altLang="cs-CZ" sz="2000" dirty="0"/>
              <a:t>send it back to terminal via APDU</a:t>
            </a:r>
          </a:p>
          <a:p>
            <a:r>
              <a:rPr lang="en-US" altLang="cs-CZ" sz="2400" dirty="0"/>
              <a:t>Similar situation with key import</a:t>
            </a:r>
          </a:p>
          <a:p>
            <a:pPr lvl="1"/>
            <a:r>
              <a:rPr lang="en-US" altLang="cs-CZ" sz="2000" dirty="0" err="1"/>
              <a:t>setExponent</a:t>
            </a:r>
            <a:r>
              <a:rPr lang="en-US" altLang="cs-CZ" sz="2000" dirty="0"/>
              <a:t>() &amp; </a:t>
            </a:r>
            <a:r>
              <a:rPr lang="en-US" altLang="cs-CZ" sz="2000" dirty="0" err="1"/>
              <a:t>setModulus</a:t>
            </a:r>
            <a:r>
              <a:rPr lang="en-US" altLang="cs-CZ" sz="2000" dirty="0"/>
              <a:t>() methods</a:t>
            </a:r>
          </a:p>
          <a:p>
            <a:r>
              <a:rPr lang="en-US" altLang="cs-CZ" sz="2400" dirty="0"/>
              <a:t>Private key export</a:t>
            </a:r>
          </a:p>
          <a:p>
            <a:pPr lvl="1"/>
            <a:r>
              <a:rPr lang="en-US" altLang="cs-CZ" sz="2000" dirty="0"/>
              <a:t>It is up to you if your code will allow private key export (usually not)</a:t>
            </a:r>
          </a:p>
          <a:p>
            <a:pPr lvl="1"/>
            <a:r>
              <a:rPr lang="en-US" altLang="cs-CZ" sz="2000" dirty="0"/>
              <a:t>Otherwise similar as for </a:t>
            </a:r>
            <a:r>
              <a:rPr lang="en-US" altLang="cs-CZ" sz="2000" dirty="0" err="1"/>
              <a:t>RSAPublicKey</a:t>
            </a:r>
            <a:endParaRPr lang="en-US" altLang="cs-CZ" sz="2000" dirty="0"/>
          </a:p>
          <a:p>
            <a:pPr lvl="1"/>
            <a:r>
              <a:rPr lang="en-US" altLang="cs-CZ" sz="2000" dirty="0"/>
              <a:t>more parameters with </a:t>
            </a:r>
            <a:r>
              <a:rPr lang="en-US" altLang="cs-CZ" sz="2000" dirty="0" err="1"/>
              <a:t>RSAPrivateCrtKey</a:t>
            </a:r>
            <a:r>
              <a:rPr lang="en-US" altLang="cs-CZ" sz="2000" dirty="0"/>
              <a:t> (CRT mode)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394" name="Picture 2" descr="blank_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333" y="4256558"/>
            <a:ext cx="2916237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1395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944" y="1160933"/>
            <a:ext cx="2768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1398" name="AutoShape 6"/>
          <p:cNvSpPr>
            <a:spLocks noChangeArrowheads="1"/>
          </p:cNvSpPr>
          <p:nvPr/>
        </p:nvSpPr>
        <p:spPr bwMode="auto">
          <a:xfrm>
            <a:off x="8433494" y="1486371"/>
            <a:ext cx="2160588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User Application</a:t>
            </a:r>
            <a:endParaRPr lang="cs-CZ" altLang="cs-CZ" b="0" dirty="0"/>
          </a:p>
        </p:txBody>
      </p:sp>
      <p:sp>
        <p:nvSpPr>
          <p:cNvPr id="1211399" name="AutoShape 7"/>
          <p:cNvSpPr>
            <a:spLocks noChangeArrowheads="1"/>
          </p:cNvSpPr>
          <p:nvPr/>
        </p:nvSpPr>
        <p:spPr bwMode="auto">
          <a:xfrm>
            <a:off x="8400158" y="2816696"/>
            <a:ext cx="2160587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PC/SC library</a:t>
            </a:r>
            <a:endParaRPr lang="cs-CZ" altLang="cs-CZ" b="0"/>
          </a:p>
        </p:txBody>
      </p:sp>
      <p:sp>
        <p:nvSpPr>
          <p:cNvPr id="1211400" name="Line 8"/>
          <p:cNvSpPr>
            <a:spLocks noChangeShapeType="1"/>
          </p:cNvSpPr>
          <p:nvPr/>
        </p:nvSpPr>
        <p:spPr bwMode="auto">
          <a:xfrm>
            <a:off x="8111232" y="3969221"/>
            <a:ext cx="2628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1401" name="AutoShape 9"/>
          <p:cNvSpPr>
            <a:spLocks noChangeArrowheads="1"/>
          </p:cNvSpPr>
          <p:nvPr/>
        </p:nvSpPr>
        <p:spPr bwMode="auto">
          <a:xfrm>
            <a:off x="9441557" y="2168996"/>
            <a:ext cx="182562" cy="576262"/>
          </a:xfrm>
          <a:prstGeom prst="upDownArrow">
            <a:avLst>
              <a:gd name="adj1" fmla="val 50000"/>
              <a:gd name="adj2" fmla="val 63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11402" name="AutoShape 10"/>
          <p:cNvSpPr>
            <a:spLocks noChangeArrowheads="1"/>
          </p:cNvSpPr>
          <p:nvPr/>
        </p:nvSpPr>
        <p:spPr bwMode="auto">
          <a:xfrm>
            <a:off x="8471595" y="4545483"/>
            <a:ext cx="936625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Applet1</a:t>
            </a:r>
            <a:endParaRPr lang="cs-CZ" altLang="cs-CZ" b="0"/>
          </a:p>
        </p:txBody>
      </p:sp>
      <p:sp>
        <p:nvSpPr>
          <p:cNvPr id="1211403" name="AutoShape 11"/>
          <p:cNvSpPr>
            <a:spLocks noChangeArrowheads="1"/>
          </p:cNvSpPr>
          <p:nvPr/>
        </p:nvSpPr>
        <p:spPr bwMode="auto">
          <a:xfrm>
            <a:off x="9119295" y="4688358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Applet2</a:t>
            </a:r>
            <a:endParaRPr lang="cs-CZ" altLang="cs-CZ" b="0"/>
          </a:p>
        </p:txBody>
      </p:sp>
      <p:sp>
        <p:nvSpPr>
          <p:cNvPr id="1211404" name="AutoShape 12"/>
          <p:cNvSpPr>
            <a:spLocks noChangeArrowheads="1"/>
          </p:cNvSpPr>
          <p:nvPr/>
        </p:nvSpPr>
        <p:spPr bwMode="auto">
          <a:xfrm>
            <a:off x="9408219" y="3464397"/>
            <a:ext cx="287338" cy="1368425"/>
          </a:xfrm>
          <a:prstGeom prst="upDownArrow">
            <a:avLst>
              <a:gd name="adj1" fmla="val 50000"/>
              <a:gd name="adj2" fmla="val 952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11405" name="Rectangle 13"/>
          <p:cNvSpPr>
            <a:spLocks noChangeArrowheads="1"/>
          </p:cNvSpPr>
          <p:nvPr/>
        </p:nvSpPr>
        <p:spPr bwMode="auto">
          <a:xfrm>
            <a:off x="8616057" y="5337646"/>
            <a:ext cx="17272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JCVM</a:t>
            </a:r>
          </a:p>
        </p:txBody>
      </p:sp>
      <p:sp>
        <p:nvSpPr>
          <p:cNvPr id="1211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applets</a:t>
            </a:r>
            <a:endParaRPr lang="cs-CZ" altLang="cs-CZ" dirty="0"/>
          </a:p>
        </p:txBody>
      </p:sp>
      <p:sp>
        <p:nvSpPr>
          <p:cNvPr id="1211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Written in restricted Java syntax </a:t>
            </a:r>
          </a:p>
          <a:p>
            <a:pPr lvl="1"/>
            <a:r>
              <a:rPr lang="en-US" altLang="cs-CZ" dirty="0"/>
              <a:t>byte/short (</a:t>
            </a:r>
            <a:r>
              <a:rPr lang="en-US" altLang="cs-CZ" dirty="0" err="1"/>
              <a:t>int</a:t>
            </a:r>
            <a:r>
              <a:rPr lang="en-US" altLang="cs-CZ" dirty="0"/>
              <a:t>) only, missing most of Java objects</a:t>
            </a:r>
          </a:p>
          <a:p>
            <a:r>
              <a:rPr lang="en-US" altLang="cs-CZ" dirty="0"/>
              <a:t>Compiled using standard Java compiler</a:t>
            </a:r>
          </a:p>
          <a:p>
            <a:r>
              <a:rPr lang="en-US" altLang="cs-CZ" dirty="0"/>
              <a:t>Converted using </a:t>
            </a:r>
            <a:r>
              <a:rPr lang="en-US" altLang="cs-CZ" dirty="0" err="1"/>
              <a:t>JavaCard</a:t>
            </a:r>
            <a:r>
              <a:rPr lang="en-US" altLang="cs-CZ" dirty="0"/>
              <a:t> converter </a:t>
            </a:r>
          </a:p>
          <a:p>
            <a:pPr lvl="1"/>
            <a:r>
              <a:rPr lang="en-US" altLang="cs-CZ" dirty="0"/>
              <a:t>check bytecode for restrictions</a:t>
            </a:r>
          </a:p>
          <a:p>
            <a:pPr lvl="1"/>
            <a:r>
              <a:rPr lang="en-US" altLang="cs-CZ" dirty="0"/>
              <a:t>can be signed, encrypted…</a:t>
            </a:r>
          </a:p>
          <a:p>
            <a:r>
              <a:rPr lang="en-US" altLang="cs-CZ" dirty="0"/>
              <a:t>Uploaded and installed into smartcard	</a:t>
            </a:r>
          </a:p>
          <a:p>
            <a:pPr lvl="1"/>
            <a:r>
              <a:rPr lang="en-US" altLang="cs-CZ" dirty="0"/>
              <a:t>executed in JC Virtual Machine (JCVM)</a:t>
            </a:r>
          </a:p>
          <a:p>
            <a:r>
              <a:rPr lang="en-US" altLang="cs-CZ" dirty="0"/>
              <a:t>Communication using APDU commands</a:t>
            </a:r>
          </a:p>
          <a:p>
            <a:pPr lvl="1"/>
            <a:r>
              <a:rPr lang="en-US" altLang="cs-CZ" dirty="0"/>
              <a:t>small packets with header</a:t>
            </a:r>
          </a:p>
          <a:p>
            <a:pPr lvl="1"/>
            <a:endParaRPr lang="en-US" altLang="cs-CZ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8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javacard.security.Signature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Both symmetric and asymmetric crypto signatures</a:t>
            </a:r>
          </a:p>
          <a:p>
            <a:pPr lvl="1"/>
            <a:r>
              <a:rPr lang="en-US" altLang="cs-CZ" sz="2000" dirty="0"/>
              <a:t>RSA_SHA_PKCS1 (always), ECDSA_SHA, DSA (less common) </a:t>
            </a:r>
          </a:p>
          <a:p>
            <a:pPr lvl="1"/>
            <a:r>
              <a:rPr lang="en-US" altLang="cs-CZ" sz="2000" dirty="0"/>
              <a:t>DES_MAC8_NOPAD (always), ISO9797 (common), AES (common)</a:t>
            </a:r>
          </a:p>
          <a:p>
            <a:pPr lvl="1"/>
            <a:r>
              <a:rPr lang="en-US" altLang="cs-CZ" sz="2000" dirty="0"/>
              <a:t>check in advance what your card supports (</a:t>
            </a:r>
            <a:r>
              <a:rPr lang="en-US" altLang="cs-CZ" sz="2000" dirty="0" err="1"/>
              <a:t>JCAlgTester</a:t>
            </a:r>
            <a:r>
              <a:rPr lang="en-US" altLang="cs-CZ" sz="2000" dirty="0"/>
              <a:t>)</a:t>
            </a:r>
          </a:p>
          <a:p>
            <a:r>
              <a:rPr lang="en-US" altLang="cs-CZ" sz="2400" dirty="0"/>
              <a:t>Message hashing done on card (asymmetric sign)</a:t>
            </a:r>
          </a:p>
          <a:p>
            <a:pPr lvl="1"/>
            <a:r>
              <a:rPr lang="en-US" altLang="cs-CZ" sz="2000" dirty="0"/>
              <a:t>message received in single or multiple APDUs</a:t>
            </a:r>
          </a:p>
          <a:p>
            <a:pPr lvl="1"/>
            <a:r>
              <a:rPr lang="en-US" altLang="cs-CZ" sz="2000" dirty="0" err="1"/>
              <a:t>Signature.update</a:t>
            </a:r>
            <a:r>
              <a:rPr lang="en-US" altLang="cs-CZ" sz="2000" dirty="0"/>
              <a:t>(), </a:t>
            </a:r>
            <a:r>
              <a:rPr lang="en-US" altLang="cs-CZ" sz="2000" dirty="0" err="1"/>
              <a:t>Signature.sign</a:t>
            </a:r>
            <a:r>
              <a:rPr lang="en-US" altLang="cs-CZ" sz="2000" dirty="0"/>
              <a:t>()</a:t>
            </a:r>
          </a:p>
          <a:p>
            <a:r>
              <a:rPr lang="en-US" altLang="cs-CZ" sz="2400" dirty="0"/>
              <a:t>If you need just sign of message hash</a:t>
            </a:r>
          </a:p>
          <a:p>
            <a:pPr lvl="1"/>
            <a:r>
              <a:rPr lang="en-US" altLang="cs-CZ" sz="2000" dirty="0"/>
              <a:t>use Cipher object to perform asymmetric crypto operation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Signature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1302532" name="Text Box 4"/>
          <p:cNvSpPr txBox="1">
            <a:spLocks noChangeArrowheads="1"/>
          </p:cNvSpPr>
          <p:nvPr/>
        </p:nvSpPr>
        <p:spPr bwMode="auto">
          <a:xfrm>
            <a:off x="2063750" y="2157413"/>
            <a:ext cx="78867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>
                <a:solidFill>
                  <a:srgbClr val="007F00"/>
                </a:solidFill>
              </a:rPr>
              <a:t>// CREATE SIGNATURE OBJECT</a:t>
            </a:r>
          </a:p>
          <a:p>
            <a:r>
              <a:rPr lang="en-US" altLang="cs-CZ" sz="1600">
                <a:solidFill>
                  <a:srgbClr val="000000"/>
                </a:solidFill>
              </a:rPr>
              <a:t>Signature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m_sign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=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Signature.getInstance(Signature.ALG_RSA_SHA_PKCS1,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false);</a:t>
            </a:r>
            <a:endParaRPr lang="en-US" altLang="cs-CZ" sz="1600">
              <a:solidFill>
                <a:srgbClr val="808080"/>
              </a:solidFill>
            </a:endParaRPr>
          </a:p>
          <a:p>
            <a:r>
              <a:rPr lang="en-US" altLang="cs-CZ" sz="1600">
                <a:solidFill>
                  <a:srgbClr val="007F00"/>
                </a:solidFill>
              </a:rPr>
              <a:t>// INIT WITH PRIVATE KEY</a:t>
            </a:r>
          </a:p>
          <a:p>
            <a:r>
              <a:rPr lang="en-US" altLang="cs-CZ" sz="1600">
                <a:solidFill>
                  <a:srgbClr val="000000"/>
                </a:solidFill>
              </a:rPr>
              <a:t>m_sign.init(m_privateKey,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Signature.MODE_SIGN);</a:t>
            </a:r>
            <a:endParaRPr lang="en-US" altLang="cs-CZ" sz="1600">
              <a:solidFill>
                <a:srgbClr val="808080"/>
              </a:solidFill>
            </a:endParaRPr>
          </a:p>
          <a:p>
            <a:endParaRPr lang="en-US" altLang="cs-CZ" sz="1600">
              <a:solidFill>
                <a:srgbClr val="808080"/>
              </a:solidFill>
            </a:endParaRPr>
          </a:p>
          <a:p>
            <a:r>
              <a:rPr lang="en-US" altLang="cs-CZ" sz="1600">
                <a:solidFill>
                  <a:srgbClr val="007F00"/>
                </a:solidFill>
              </a:rPr>
              <a:t>// SIGN INCOMING BUFFER</a:t>
            </a:r>
          </a:p>
          <a:p>
            <a:r>
              <a:rPr lang="en-US" altLang="cs-CZ" sz="1600">
                <a:solidFill>
                  <a:srgbClr val="000000"/>
                </a:solidFill>
              </a:rPr>
              <a:t>signLen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=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m_sign.sign(apdubuf,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ISO7816.OFFSET_CDATA,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>
                <a:solidFill>
                  <a:srgbClr val="00007F"/>
                </a:solidFill>
              </a:rPr>
              <a:t>byte</a:t>
            </a:r>
            <a:r>
              <a:rPr lang="en-US" altLang="cs-CZ" sz="1600">
                <a:solidFill>
                  <a:srgbClr val="000000"/>
                </a:solidFill>
              </a:rPr>
              <a:t>)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dataLen,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>
                <a:solidFill>
                  <a:srgbClr val="808080"/>
                </a:solidFill>
              </a:rPr>
              <a:t>                                     </a:t>
            </a:r>
            <a:r>
              <a:rPr lang="en-US" altLang="cs-CZ" sz="1600">
                <a:solidFill>
                  <a:srgbClr val="000000"/>
                </a:solidFill>
              </a:rPr>
              <a:t>m_ramArray,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>
                <a:solidFill>
                  <a:srgbClr val="00007F"/>
                </a:solidFill>
              </a:rPr>
              <a:t>byte</a:t>
            </a:r>
            <a:r>
              <a:rPr lang="en-US" altLang="cs-CZ" sz="1600">
                <a:solidFill>
                  <a:srgbClr val="000000"/>
                </a:solidFill>
              </a:rPr>
              <a:t>)</a:t>
            </a:r>
            <a:r>
              <a:rPr lang="en-US" altLang="cs-CZ" sz="160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7F7F"/>
                </a:solidFill>
              </a:rPr>
              <a:t>0</a:t>
            </a:r>
            <a:r>
              <a:rPr lang="en-US" altLang="cs-CZ" sz="1600">
                <a:solidFill>
                  <a:srgbClr val="000000"/>
                </a:solidFill>
              </a:rPr>
              <a:t>);</a:t>
            </a:r>
            <a:endParaRPr lang="en-US" altLang="cs-CZ" sz="1600"/>
          </a:p>
          <a:p>
            <a:endParaRPr lang="en-US" altLang="cs-CZ" sz="16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97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Asymmetric encryption 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err="1"/>
              <a:t>javacardx.crypto.Cipher</a:t>
            </a:r>
            <a:endParaRPr lang="en-US" altLang="cs-CZ" dirty="0"/>
          </a:p>
          <a:p>
            <a:r>
              <a:rPr lang="en-US" altLang="cs-CZ" dirty="0"/>
              <a:t>Usage similar to Signature object</a:t>
            </a:r>
          </a:p>
          <a:p>
            <a:pPr lvl="1"/>
            <a:r>
              <a:rPr lang="en-US" altLang="cs-CZ" dirty="0"/>
              <a:t>generate key pair</a:t>
            </a:r>
          </a:p>
          <a:p>
            <a:pPr lvl="1"/>
            <a:r>
              <a:rPr lang="en-US" altLang="cs-CZ" dirty="0"/>
              <a:t>export/import public key</a:t>
            </a:r>
          </a:p>
          <a:p>
            <a:pPr lvl="1"/>
            <a:r>
              <a:rPr lang="en-US" altLang="cs-CZ" dirty="0"/>
              <a:t>initialize Key and set mode (MODE_ENCRYPT/DECRYPT)</a:t>
            </a:r>
          </a:p>
          <a:p>
            <a:pPr lvl="1"/>
            <a:r>
              <a:rPr lang="en-US" altLang="cs-CZ" dirty="0"/>
              <a:t>process incoming data (</a:t>
            </a:r>
            <a:r>
              <a:rPr lang="en-US" altLang="cs-CZ" dirty="0" err="1"/>
              <a:t>Cipher.update</a:t>
            </a:r>
            <a:r>
              <a:rPr lang="en-US" altLang="cs-CZ" dirty="0"/>
              <a:t>(), </a:t>
            </a:r>
            <a:r>
              <a:rPr lang="en-US" altLang="cs-CZ" dirty="0" err="1"/>
              <a:t>doFinal</a:t>
            </a:r>
            <a:r>
              <a:rPr lang="en-US" altLang="cs-CZ" dirty="0"/>
              <a:t>())</a:t>
            </a:r>
          </a:p>
          <a:p>
            <a:r>
              <a:rPr lang="en-US" altLang="cs-CZ" dirty="0"/>
              <a:t>Supported algorithms </a:t>
            </a:r>
          </a:p>
          <a:p>
            <a:pPr lvl="1"/>
            <a:r>
              <a:rPr lang="en-US" altLang="cs-CZ" dirty="0"/>
              <a:t>RSA_NOPAD (always), RSA_PKCS1 (almost always)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Demo - symmetric cryptography applet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5335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Random numbers 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javacard.security.RandomData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/>
              <a:t>Two versions of random generator</a:t>
            </a:r>
          </a:p>
          <a:p>
            <a:pPr lvl="1"/>
            <a:r>
              <a:rPr lang="en-US" altLang="cs-CZ" dirty="0"/>
              <a:t>ALG_SECURE_RANDOM (truly random)</a:t>
            </a:r>
          </a:p>
          <a:p>
            <a:pPr lvl="1"/>
            <a:r>
              <a:rPr lang="cs-CZ" altLang="cs-CZ" dirty="0"/>
              <a:t>ALG_PSEUDO_RANDOM</a:t>
            </a:r>
            <a:r>
              <a:rPr lang="en-US" altLang="cs-CZ" dirty="0"/>
              <a:t> (deterministic from seed)</a:t>
            </a:r>
          </a:p>
          <a:p>
            <a:r>
              <a:rPr lang="en-US" altLang="cs-CZ" dirty="0"/>
              <a:t>Generate random block</a:t>
            </a:r>
          </a:p>
          <a:p>
            <a:pPr lvl="1"/>
            <a:r>
              <a:rPr lang="en-US" altLang="cs-CZ" dirty="0" err="1"/>
              <a:t>RandomData.generateData</a:t>
            </a:r>
            <a:r>
              <a:rPr lang="en-US" altLang="cs-CZ" dirty="0"/>
              <a:t>()</a:t>
            </a:r>
          </a:p>
          <a:p>
            <a:r>
              <a:rPr lang="en-US" altLang="cs-CZ" dirty="0"/>
              <a:t>Very fast and high quality output</a:t>
            </a:r>
          </a:p>
          <a:p>
            <a:pPr lvl="1"/>
            <a:r>
              <a:rPr lang="en-US" altLang="cs-CZ" dirty="0"/>
              <a:t>bottleneck is usually card-to-terminal link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6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RandomData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1234949" name="Text Box 5"/>
          <p:cNvSpPr txBox="1">
            <a:spLocks noChangeArrowheads="1"/>
          </p:cNvSpPr>
          <p:nvPr/>
        </p:nvSpPr>
        <p:spPr bwMode="auto">
          <a:xfrm>
            <a:off x="1803400" y="2565400"/>
            <a:ext cx="8864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cs-CZ">
                <a:solidFill>
                  <a:srgbClr val="00007F"/>
                </a:solidFill>
              </a:rPr>
              <a:t>private</a:t>
            </a:r>
            <a:r>
              <a:rPr lang="it-IT" altLang="cs-CZ" b="0">
                <a:solidFill>
                  <a:srgbClr val="808080"/>
                </a:solidFill>
              </a:rPr>
              <a:t> </a:t>
            </a:r>
            <a:r>
              <a:rPr lang="it-IT" altLang="cs-CZ" b="0">
                <a:solidFill>
                  <a:srgbClr val="000000"/>
                </a:solidFill>
              </a:rPr>
              <a:t>RandomData</a:t>
            </a:r>
            <a:r>
              <a:rPr lang="it-IT" altLang="cs-CZ" b="0">
                <a:solidFill>
                  <a:srgbClr val="808080"/>
                </a:solidFill>
              </a:rPr>
              <a:t>     </a:t>
            </a:r>
            <a:r>
              <a:rPr lang="it-IT" altLang="cs-CZ" b="0">
                <a:solidFill>
                  <a:srgbClr val="000000"/>
                </a:solidFill>
              </a:rPr>
              <a:t>m_rngRandom</a:t>
            </a:r>
            <a:r>
              <a:rPr lang="it-IT" altLang="cs-CZ" b="0">
                <a:solidFill>
                  <a:srgbClr val="808080"/>
                </a:solidFill>
              </a:rPr>
              <a:t> </a:t>
            </a:r>
            <a:r>
              <a:rPr lang="it-IT" altLang="cs-CZ">
                <a:solidFill>
                  <a:srgbClr val="000000"/>
                </a:solidFill>
              </a:rPr>
              <a:t>=</a:t>
            </a:r>
            <a:r>
              <a:rPr lang="it-IT" altLang="cs-CZ" b="0">
                <a:solidFill>
                  <a:srgbClr val="808080"/>
                </a:solidFill>
              </a:rPr>
              <a:t> </a:t>
            </a:r>
            <a:r>
              <a:rPr lang="it-IT" altLang="cs-CZ" b="0">
                <a:solidFill>
                  <a:srgbClr val="000000"/>
                </a:solidFill>
              </a:rPr>
              <a:t>null</a:t>
            </a:r>
            <a:r>
              <a:rPr lang="it-IT" altLang="cs-CZ">
                <a:solidFill>
                  <a:srgbClr val="000000"/>
                </a:solidFill>
              </a:rPr>
              <a:t>;</a:t>
            </a:r>
            <a:endParaRPr lang="it-IT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CREATE RNG OBJECT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m_rngRandom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=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RandomData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getInstance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RandomData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ALG_SECURE_RANDOM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GENERATE RANDOM BLOCK WITH 16 BYTES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m_rngRandom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generateData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array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ARRAY_ONE_BLOCK_16B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endParaRPr lang="en-US" altLang="cs-CZ" b="0"/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4292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Key generation and initialization 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Allocation and initialization of the key object (</a:t>
            </a:r>
            <a:r>
              <a:rPr lang="en-US" altLang="cs-CZ" dirty="0" err="1"/>
              <a:t>KeyBuilder.buildKey</a:t>
            </a:r>
            <a:r>
              <a:rPr lang="en-US" altLang="cs-CZ" dirty="0"/>
              <a:t>())</a:t>
            </a:r>
            <a:endParaRPr lang="cs-CZ" altLang="cs-CZ" dirty="0"/>
          </a:p>
          <a:p>
            <a:r>
              <a:rPr lang="en-US" altLang="cs-CZ" dirty="0"/>
              <a:t>Receive (or generate random) key value</a:t>
            </a:r>
          </a:p>
          <a:p>
            <a:r>
              <a:rPr lang="en-US" altLang="cs-CZ" dirty="0"/>
              <a:t>Set key value (</a:t>
            </a:r>
            <a:r>
              <a:rPr lang="en-US" altLang="cs-CZ" dirty="0" err="1"/>
              <a:t>AESKey.setKey</a:t>
            </a:r>
            <a:r>
              <a:rPr lang="en-US" altLang="cs-CZ" dirty="0"/>
              <a:t>())</a:t>
            </a:r>
            <a:endParaRPr lang="cs-CZ" altLang="cs-CZ" dirty="0"/>
          </a:p>
          <a:p>
            <a:endParaRPr lang="en-US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1251333" name="Text Box 5"/>
          <p:cNvSpPr txBox="1">
            <a:spLocks noChangeArrowheads="1"/>
          </p:cNvSpPr>
          <p:nvPr/>
        </p:nvSpPr>
        <p:spPr bwMode="auto">
          <a:xfrm>
            <a:off x="2135189" y="3826784"/>
            <a:ext cx="82057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600" dirty="0">
                <a:solidFill>
                  <a:srgbClr val="007F00"/>
                </a:solidFill>
              </a:rPr>
              <a:t>// …. INICIALIZATION SOMEWHERE (IN CONSTRUCT)</a:t>
            </a:r>
          </a:p>
          <a:p>
            <a:r>
              <a:rPr lang="en-US" altLang="cs-CZ" sz="1600" dirty="0">
                <a:solidFill>
                  <a:srgbClr val="007F00"/>
                </a:solidFill>
              </a:rPr>
              <a:t>// CREATE AES KEY OBJECT</a:t>
            </a:r>
          </a:p>
          <a:p>
            <a:r>
              <a:rPr lang="en-US" altLang="cs-CZ" sz="1600" dirty="0" err="1">
                <a:solidFill>
                  <a:srgbClr val="000000"/>
                </a:solidFill>
              </a:rPr>
              <a:t>AESKey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 err="1">
                <a:solidFill>
                  <a:srgbClr val="000000"/>
                </a:solidFill>
              </a:rPr>
              <a:t>m_desKey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 err="1">
                <a:solidFill>
                  <a:srgbClr val="000000"/>
                </a:solidFill>
              </a:rPr>
              <a:t>AESKey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 err="1">
                <a:solidFill>
                  <a:srgbClr val="000000"/>
                </a:solidFill>
              </a:rPr>
              <a:t>KeyBuilder.buildKey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 err="1">
                <a:solidFill>
                  <a:srgbClr val="000000"/>
                </a:solidFill>
              </a:rPr>
              <a:t>KeyBuilder.TYPE_AES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dirty="0">
                <a:solidFill>
                  <a:srgbClr val="808080"/>
                </a:solidFill>
              </a:rPr>
              <a:t>    </a:t>
            </a:r>
            <a:r>
              <a:rPr lang="en-US" altLang="cs-CZ" sz="1600" dirty="0">
                <a:solidFill>
                  <a:srgbClr val="000000"/>
                </a:solidFill>
              </a:rPr>
              <a:t>KeyBuilder.LENGTH_AES_256,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false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dirty="0">
              <a:solidFill>
                <a:srgbClr val="808080"/>
              </a:solidFill>
            </a:endParaRPr>
          </a:p>
          <a:p>
            <a:r>
              <a:rPr lang="en-US" altLang="cs-CZ" sz="1600" dirty="0">
                <a:solidFill>
                  <a:srgbClr val="007F00"/>
                </a:solidFill>
              </a:rPr>
              <a:t>// Generate random data to be used as key</a:t>
            </a:r>
          </a:p>
          <a:p>
            <a:r>
              <a:rPr lang="en-US" altLang="cs-CZ" sz="1600" dirty="0" err="1">
                <a:solidFill>
                  <a:srgbClr val="000000"/>
                </a:solidFill>
              </a:rPr>
              <a:t>m_rngRandom.generateData</a:t>
            </a:r>
            <a:r>
              <a:rPr lang="en-US" altLang="cs-CZ" sz="1600" dirty="0">
                <a:solidFill>
                  <a:srgbClr val="000000"/>
                </a:solidFill>
              </a:rPr>
              <a:t>(array,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dirty="0">
                <a:solidFill>
                  <a:srgbClr val="808080"/>
                </a:solidFill>
              </a:rPr>
              <a:t>   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 err="1">
                <a:solidFill>
                  <a:srgbClr val="000000"/>
                </a:solidFill>
              </a:rPr>
              <a:t>KeyBuilder</a:t>
            </a:r>
            <a:r>
              <a:rPr lang="en-US" altLang="cs-CZ" sz="1600" dirty="0">
                <a:solidFill>
                  <a:srgbClr val="000000"/>
                </a:solidFill>
              </a:rPr>
              <a:t>.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KeyBuilder.LENGTH_AES_256/</a:t>
            </a:r>
            <a:r>
              <a:rPr lang="en-US" altLang="cs-CZ" sz="1600" dirty="0">
                <a:solidFill>
                  <a:srgbClr val="007F7F"/>
                </a:solidFill>
              </a:rPr>
              <a:t>8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dirty="0">
              <a:solidFill>
                <a:srgbClr val="808080"/>
              </a:solidFill>
            </a:endParaRPr>
          </a:p>
          <a:p>
            <a:endParaRPr lang="en-US" altLang="cs-CZ" sz="1600" dirty="0">
              <a:solidFill>
                <a:srgbClr val="808080"/>
              </a:solidFill>
            </a:endParaRPr>
          </a:p>
          <a:p>
            <a:r>
              <a:rPr lang="en-US" altLang="cs-CZ" sz="1600" dirty="0">
                <a:solidFill>
                  <a:srgbClr val="007F00"/>
                </a:solidFill>
              </a:rPr>
              <a:t>// SET KEY VALUE</a:t>
            </a:r>
          </a:p>
          <a:p>
            <a:r>
              <a:rPr lang="en-US" altLang="cs-CZ" sz="1600" dirty="0" err="1">
                <a:solidFill>
                  <a:srgbClr val="000000"/>
                </a:solidFill>
              </a:rPr>
              <a:t>m_aesKey.setKey</a:t>
            </a:r>
            <a:r>
              <a:rPr lang="en-US" altLang="cs-CZ" sz="1600" dirty="0">
                <a:solidFill>
                  <a:srgbClr val="000000"/>
                </a:solidFill>
              </a:rPr>
              <a:t>(array,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2524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Symmetric cryptography encryption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javacard.security.Cipher</a:t>
            </a:r>
            <a:r>
              <a:rPr lang="en-US" altLang="cs-CZ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altLang="cs-CZ" dirty="0"/>
              <a:t>Allocate and initialize cipher object </a:t>
            </a:r>
          </a:p>
          <a:p>
            <a:pPr lvl="1"/>
            <a:r>
              <a:rPr lang="en-US" altLang="cs-CZ" dirty="0" err="1"/>
              <a:t>Cipher.getInstance</a:t>
            </a:r>
            <a:r>
              <a:rPr lang="en-US" altLang="cs-CZ" dirty="0"/>
              <a:t>(), </a:t>
            </a:r>
            <a:r>
              <a:rPr lang="en-US" altLang="cs-CZ" dirty="0" err="1"/>
              <a:t>Cipher.init</a:t>
            </a:r>
            <a:r>
              <a:rPr lang="en-US" altLang="cs-CZ" dirty="0"/>
              <a:t>()</a:t>
            </a:r>
            <a:endParaRPr lang="cs-CZ" altLang="cs-CZ" dirty="0"/>
          </a:p>
          <a:p>
            <a:r>
              <a:rPr lang="en-US" altLang="cs-CZ" dirty="0"/>
              <a:t>Encrypt or decrypt data </a:t>
            </a:r>
          </a:p>
          <a:p>
            <a:pPr lvl="1"/>
            <a:r>
              <a:rPr lang="en-US" altLang="cs-CZ" dirty="0" err="1"/>
              <a:t>Cipher.update</a:t>
            </a:r>
            <a:r>
              <a:rPr lang="en-US" altLang="cs-CZ" dirty="0"/>
              <a:t>(), </a:t>
            </a:r>
            <a:r>
              <a:rPr lang="en-US" altLang="cs-CZ" dirty="0" err="1"/>
              <a:t>Cipher.doFinal</a:t>
            </a:r>
            <a:r>
              <a:rPr lang="en-US" altLang="cs-CZ" dirty="0"/>
              <a:t>()</a:t>
            </a:r>
            <a:endParaRPr lang="cs-CZ" altLang="cs-CZ" dirty="0"/>
          </a:p>
          <a:p>
            <a:endParaRPr lang="en-US" altLang="cs-CZ" dirty="0"/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4617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Encryption with 3DES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1304580" name="Text Box 4"/>
          <p:cNvSpPr txBox="1">
            <a:spLocks noChangeArrowheads="1"/>
          </p:cNvSpPr>
          <p:nvPr/>
        </p:nvSpPr>
        <p:spPr bwMode="auto">
          <a:xfrm>
            <a:off x="1991544" y="1844824"/>
            <a:ext cx="780256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200" dirty="0">
                <a:solidFill>
                  <a:srgbClr val="007F00"/>
                </a:solidFill>
              </a:rPr>
              <a:t>// INIT CIPHER WITH KEY FOR ENCRYPT DIRECTION</a:t>
            </a:r>
          </a:p>
          <a:p>
            <a:r>
              <a:rPr lang="en-US" altLang="cs-CZ" sz="1200" dirty="0" err="1">
                <a:solidFill>
                  <a:srgbClr val="000000"/>
                </a:solidFill>
              </a:rPr>
              <a:t>m_encryptCipher.init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dirty="0" err="1">
                <a:solidFill>
                  <a:srgbClr val="000000"/>
                </a:solidFill>
              </a:rPr>
              <a:t>m_desKey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 err="1">
                <a:solidFill>
                  <a:srgbClr val="000000"/>
                </a:solidFill>
              </a:rPr>
              <a:t>Cipher.MODE_ENCRYPT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dirty="0">
              <a:solidFill>
                <a:srgbClr val="808080"/>
              </a:solidFill>
            </a:endParaRPr>
          </a:p>
          <a:p>
            <a:r>
              <a:rPr lang="en-US" altLang="cs-CZ" sz="1200" dirty="0">
                <a:solidFill>
                  <a:srgbClr val="007F00"/>
                </a:solidFill>
              </a:rPr>
              <a:t>//….</a:t>
            </a:r>
          </a:p>
          <a:p>
            <a:endParaRPr lang="en-US" altLang="cs-CZ" sz="1200" dirty="0">
              <a:solidFill>
                <a:srgbClr val="808080"/>
              </a:solidFill>
            </a:endParaRPr>
          </a:p>
          <a:p>
            <a:r>
              <a:rPr lang="en-US" altLang="cs-CZ" sz="1200" dirty="0">
                <a:solidFill>
                  <a:srgbClr val="007F00"/>
                </a:solidFill>
              </a:rPr>
              <a:t>// ENCRYPT INCOMING BUFFER</a:t>
            </a:r>
          </a:p>
          <a:p>
            <a:r>
              <a:rPr lang="en-US" altLang="cs-CZ" sz="1200" dirty="0">
                <a:solidFill>
                  <a:srgbClr val="00007F"/>
                </a:solidFill>
              </a:rPr>
              <a:t>void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Encrypt(APDU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{</a:t>
            </a:r>
            <a:endParaRPr lang="en-US" altLang="cs-CZ" sz="1200" dirty="0">
              <a:solidFill>
                <a:srgbClr val="808080"/>
              </a:solidFill>
            </a:endParaRPr>
          </a:p>
          <a:p>
            <a:r>
              <a:rPr lang="en-US" altLang="cs-CZ" sz="120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0000"/>
                </a:solidFill>
              </a:rPr>
              <a:t>byte[]</a:t>
            </a:r>
            <a:r>
              <a:rPr lang="en-US" altLang="cs-CZ" sz="1200" dirty="0">
                <a:solidFill>
                  <a:srgbClr val="808080"/>
                </a:solidFill>
              </a:rPr>
              <a:t>    </a:t>
            </a:r>
            <a:r>
              <a:rPr lang="en-US" altLang="cs-CZ" sz="1200" dirty="0" err="1">
                <a:solidFill>
                  <a:srgbClr val="000000"/>
                </a:solidFill>
              </a:rPr>
              <a:t>apdubuf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=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 err="1">
                <a:solidFill>
                  <a:srgbClr val="000000"/>
                </a:solidFill>
              </a:rPr>
              <a:t>apdu.getBuffer</a:t>
            </a:r>
            <a:r>
              <a:rPr lang="en-US" altLang="cs-CZ" sz="1200" dirty="0">
                <a:solidFill>
                  <a:srgbClr val="000000"/>
                </a:solidFill>
              </a:rPr>
              <a:t>();</a:t>
            </a:r>
            <a:endParaRPr lang="en-US" altLang="cs-CZ" sz="1200" dirty="0">
              <a:solidFill>
                <a:srgbClr val="808080"/>
              </a:solidFill>
            </a:endParaRPr>
          </a:p>
          <a:p>
            <a:r>
              <a:rPr lang="en-US" altLang="cs-CZ" sz="120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007F"/>
                </a:solidFill>
              </a:rPr>
              <a:t>short</a:t>
            </a:r>
            <a:r>
              <a:rPr lang="en-US" altLang="cs-CZ" sz="1200" dirty="0">
                <a:solidFill>
                  <a:srgbClr val="808080"/>
                </a:solidFill>
              </a:rPr>
              <a:t>     </a:t>
            </a:r>
            <a:r>
              <a:rPr lang="en-US" altLang="cs-CZ" sz="120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=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 err="1">
                <a:solidFill>
                  <a:srgbClr val="000000"/>
                </a:solidFill>
              </a:rPr>
              <a:t>apdu.setIncomingAndReceive</a:t>
            </a:r>
            <a:r>
              <a:rPr lang="en-US" altLang="cs-CZ" sz="1200" dirty="0">
                <a:solidFill>
                  <a:srgbClr val="000000"/>
                </a:solidFill>
              </a:rPr>
              <a:t>();</a:t>
            </a:r>
            <a:endParaRPr lang="en-US" altLang="cs-CZ" sz="1200" dirty="0">
              <a:solidFill>
                <a:srgbClr val="808080"/>
              </a:solidFill>
            </a:endParaRPr>
          </a:p>
          <a:p>
            <a:endParaRPr lang="en-US" altLang="cs-CZ" sz="1200" dirty="0">
              <a:solidFill>
                <a:srgbClr val="808080"/>
              </a:solidFill>
            </a:endParaRPr>
          </a:p>
          <a:p>
            <a:r>
              <a:rPr lang="en-US" altLang="cs-CZ" sz="120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7F00"/>
                </a:solidFill>
              </a:rPr>
              <a:t>// CHECK EXPECTED LENGTH (MULTIPLY OF 64 bites)</a:t>
            </a:r>
          </a:p>
          <a:p>
            <a:r>
              <a:rPr lang="en-US" altLang="cs-CZ" sz="120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007F"/>
                </a:solidFill>
              </a:rPr>
              <a:t>if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((</a:t>
            </a:r>
            <a:r>
              <a:rPr lang="en-US" altLang="cs-CZ" sz="120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%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7F7F"/>
                </a:solidFill>
              </a:rPr>
              <a:t>8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!=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7F7F"/>
                </a:solidFill>
              </a:rPr>
              <a:t>0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 err="1">
                <a:solidFill>
                  <a:srgbClr val="000000"/>
                </a:solidFill>
              </a:rPr>
              <a:t>ISOException.throwIt</a:t>
            </a:r>
            <a:r>
              <a:rPr lang="en-US" altLang="cs-CZ" sz="1200" dirty="0">
                <a:solidFill>
                  <a:srgbClr val="000000"/>
                </a:solidFill>
              </a:rPr>
              <a:t>(SW_CIPHER_DATA_LENGTH_BAD);</a:t>
            </a:r>
            <a:endParaRPr lang="en-US" altLang="cs-CZ" sz="1200" dirty="0">
              <a:solidFill>
                <a:srgbClr val="808080"/>
              </a:solidFill>
            </a:endParaRPr>
          </a:p>
          <a:p>
            <a:endParaRPr lang="en-US" altLang="cs-CZ" sz="1200" dirty="0">
              <a:solidFill>
                <a:srgbClr val="808080"/>
              </a:solidFill>
            </a:endParaRPr>
          </a:p>
          <a:p>
            <a:r>
              <a:rPr lang="en-US" altLang="cs-CZ" sz="120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7F00"/>
                </a:solidFill>
              </a:rPr>
              <a:t>// ENCRYPT INCOMING BUFFER</a:t>
            </a:r>
          </a:p>
          <a:p>
            <a:r>
              <a:rPr lang="en-US" altLang="cs-CZ" sz="120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 err="1">
                <a:solidFill>
                  <a:srgbClr val="000000"/>
                </a:solidFill>
              </a:rPr>
              <a:t>m_encryptCipher.doFinal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dirty="0" err="1">
                <a:solidFill>
                  <a:srgbClr val="000000"/>
                </a:solidFill>
              </a:rPr>
              <a:t>apdubuf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ISO7816.OFFSET_CDATA,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 err="1">
                <a:solidFill>
                  <a:srgbClr val="000000"/>
                </a:solidFill>
              </a:rPr>
              <a:t>m_ramArray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dirty="0">
                <a:solidFill>
                  <a:srgbClr val="00007F"/>
                </a:solidFill>
              </a:rPr>
              <a:t>short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7F7F"/>
                </a:solidFill>
              </a:rPr>
              <a:t>0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dirty="0">
              <a:solidFill>
                <a:srgbClr val="808080"/>
              </a:solidFill>
            </a:endParaRPr>
          </a:p>
          <a:p>
            <a:endParaRPr lang="en-US" altLang="cs-CZ" sz="1200" dirty="0">
              <a:solidFill>
                <a:srgbClr val="808080"/>
              </a:solidFill>
            </a:endParaRPr>
          </a:p>
          <a:p>
            <a:r>
              <a:rPr lang="en-US" altLang="cs-CZ" sz="120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7F00"/>
                </a:solidFill>
              </a:rPr>
              <a:t>// COPY ENCRYPTED DATA INTO OUTGOING BUFFER</a:t>
            </a:r>
          </a:p>
          <a:p>
            <a:r>
              <a:rPr lang="en-US" altLang="cs-CZ" sz="120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 err="1">
                <a:solidFill>
                  <a:srgbClr val="000000"/>
                </a:solidFill>
              </a:rPr>
              <a:t>Util.arrayCopyNonAtomic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dirty="0" err="1">
                <a:solidFill>
                  <a:srgbClr val="000000"/>
                </a:solidFill>
              </a:rPr>
              <a:t>m_ramArray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dirty="0">
                <a:solidFill>
                  <a:srgbClr val="00007F"/>
                </a:solidFill>
              </a:rPr>
              <a:t>short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7F7F"/>
                </a:solidFill>
              </a:rPr>
              <a:t>0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 err="1">
                <a:solidFill>
                  <a:srgbClr val="000000"/>
                </a:solidFill>
              </a:rPr>
              <a:t>apdubuf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ISO7816.OFFSET_CDATA,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dirty="0">
              <a:solidFill>
                <a:srgbClr val="808080"/>
              </a:solidFill>
            </a:endParaRPr>
          </a:p>
          <a:p>
            <a:endParaRPr lang="en-US" altLang="cs-CZ" sz="1200" dirty="0">
              <a:solidFill>
                <a:srgbClr val="808080"/>
              </a:solidFill>
            </a:endParaRPr>
          </a:p>
          <a:p>
            <a:r>
              <a:rPr lang="en-US" altLang="cs-CZ" sz="120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7F00"/>
                </a:solidFill>
              </a:rPr>
              <a:t>// SEND OUTGOING BUFFER</a:t>
            </a:r>
          </a:p>
          <a:p>
            <a:r>
              <a:rPr lang="en-US" altLang="cs-CZ" sz="120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 err="1">
                <a:solidFill>
                  <a:srgbClr val="000000"/>
                </a:solidFill>
              </a:rPr>
              <a:t>apdu.setOutgoingAndSend</a:t>
            </a:r>
            <a:r>
              <a:rPr lang="en-US" altLang="cs-CZ" sz="1200" dirty="0">
                <a:solidFill>
                  <a:srgbClr val="000000"/>
                </a:solidFill>
              </a:rPr>
              <a:t>(ISO7816.OFFSET_CDATA,</a:t>
            </a:r>
            <a:r>
              <a:rPr lang="en-US" altLang="cs-CZ" sz="1200" dirty="0">
                <a:solidFill>
                  <a:srgbClr val="808080"/>
                </a:solidFill>
              </a:rPr>
              <a:t> </a:t>
            </a:r>
            <a:r>
              <a:rPr lang="en-US" altLang="cs-CZ" sz="120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dirty="0">
              <a:solidFill>
                <a:srgbClr val="808080"/>
              </a:solidFill>
            </a:endParaRPr>
          </a:p>
          <a:p>
            <a:r>
              <a:rPr lang="en-US" altLang="cs-CZ" sz="1200" dirty="0">
                <a:solidFill>
                  <a:srgbClr val="000000"/>
                </a:solidFill>
              </a:rPr>
              <a:t>}</a:t>
            </a:r>
            <a:endParaRPr lang="en-US" altLang="cs-CZ" sz="12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6722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Message authentication code (MAC)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javacard.security.Signature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/>
              <a:t>Usage similar to asymmetric signatures</a:t>
            </a:r>
          </a:p>
          <a:p>
            <a:r>
              <a:rPr lang="en-US" altLang="cs-CZ" dirty="0"/>
              <a:t>Create signature object for target MAC algorithm</a:t>
            </a:r>
          </a:p>
          <a:p>
            <a:r>
              <a:rPr lang="en-US" altLang="cs-CZ" dirty="0"/>
              <a:t>Initialize with symmetric cryptography key</a:t>
            </a:r>
          </a:p>
          <a:p>
            <a:r>
              <a:rPr lang="en-US" altLang="cs-CZ" dirty="0"/>
              <a:t>Supported algorithms </a:t>
            </a:r>
          </a:p>
          <a:p>
            <a:pPr lvl="1"/>
            <a:r>
              <a:rPr lang="en-US" altLang="cs-CZ" dirty="0"/>
              <a:t>DES_MAC8 (always), AES_MAC8 (increasingly common)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2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versions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err="1"/>
              <a:t>JavaCard</a:t>
            </a:r>
            <a:r>
              <a:rPr lang="en-US" altLang="cs-CZ" sz="2400" dirty="0"/>
              <a:t> 2.1.x/2.2.x (2001-2003)</a:t>
            </a:r>
          </a:p>
          <a:p>
            <a:pPr lvl="1"/>
            <a:r>
              <a:rPr lang="en-US" altLang="cs-CZ" sz="2000" dirty="0"/>
              <a:t>widely supported versions</a:t>
            </a:r>
          </a:p>
          <a:p>
            <a:pPr lvl="1"/>
            <a:r>
              <a:rPr lang="en-US" altLang="cs-CZ" sz="2000" dirty="0"/>
              <a:t>basic symmetric and asymmetric cryptography algorithms</a:t>
            </a:r>
          </a:p>
          <a:p>
            <a:pPr lvl="1"/>
            <a:r>
              <a:rPr lang="en-US" altLang="cs-CZ" sz="2000" dirty="0"/>
              <a:t>PIN, hash functions, random number generation</a:t>
            </a:r>
          </a:p>
          <a:p>
            <a:pPr lvl="1"/>
            <a:r>
              <a:rPr lang="en-US" altLang="cs-CZ" sz="2000" dirty="0"/>
              <a:t>transactions, utility functions</a:t>
            </a:r>
          </a:p>
          <a:p>
            <a:r>
              <a:rPr lang="en-US" altLang="cs-CZ" sz="2400" dirty="0" err="1"/>
              <a:t>JavaCard</a:t>
            </a:r>
            <a:r>
              <a:rPr lang="en-US" altLang="cs-CZ" sz="2400" dirty="0"/>
              <a:t> 2.2.2 (2006)</a:t>
            </a:r>
          </a:p>
          <a:p>
            <a:pPr lvl="1"/>
            <a:r>
              <a:rPr lang="en-US" altLang="cs-CZ" sz="2000" dirty="0"/>
              <a:t>last version from 2.x series</a:t>
            </a:r>
          </a:p>
          <a:p>
            <a:pPr lvl="1"/>
            <a:r>
              <a:rPr lang="en-US" altLang="cs-CZ" sz="2000" dirty="0"/>
              <a:t>significantly extended support for algorithms and new concepts</a:t>
            </a:r>
          </a:p>
          <a:p>
            <a:pPr lvl="2"/>
            <a:r>
              <a:rPr lang="en-US" altLang="cs-CZ" sz="2000" dirty="0"/>
              <a:t>long “extended” APDUs, </a:t>
            </a:r>
            <a:r>
              <a:rPr lang="en-US" altLang="cs-CZ" sz="2000" dirty="0" err="1"/>
              <a:t>BigNumber</a:t>
            </a:r>
            <a:r>
              <a:rPr lang="en-US" altLang="cs-CZ" sz="2000" dirty="0"/>
              <a:t> support, biometrics</a:t>
            </a:r>
          </a:p>
          <a:p>
            <a:pPr lvl="2"/>
            <a:r>
              <a:rPr lang="en-US" altLang="cs-CZ" sz="2000" dirty="0"/>
              <a:t>external memory usage, fast array manipulation methods…</a:t>
            </a:r>
          </a:p>
          <a:p>
            <a:r>
              <a:rPr lang="en-US" altLang="cs-CZ" sz="2400" dirty="0" err="1"/>
              <a:t>JavaCard</a:t>
            </a:r>
            <a:r>
              <a:rPr lang="en-US" altLang="cs-CZ" sz="2400" dirty="0"/>
              <a:t> 3.x (2009)</a:t>
            </a:r>
          </a:p>
          <a:p>
            <a:pPr lvl="1"/>
            <a:r>
              <a:rPr lang="en-US" altLang="cs-CZ" sz="2000" dirty="0"/>
              <a:t>classic and connected editions, later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9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MAC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Example based on 3DES, can be AES as well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1242117" name="Text Box 5"/>
          <p:cNvSpPr txBox="1">
            <a:spLocks noChangeArrowheads="1"/>
          </p:cNvSpPr>
          <p:nvPr/>
        </p:nvSpPr>
        <p:spPr bwMode="auto">
          <a:xfrm>
            <a:off x="1992313" y="1874614"/>
            <a:ext cx="8424862" cy="3970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cs-CZ" sz="1400" dirty="0">
                <a:solidFill>
                  <a:srgbClr val="00007F"/>
                </a:solidFill>
              </a:rPr>
              <a:t>private</a:t>
            </a:r>
            <a:r>
              <a:rPr lang="it-IT" altLang="cs-CZ" sz="1400" dirty="0">
                <a:solidFill>
                  <a:srgbClr val="808080"/>
                </a:solidFill>
              </a:rPr>
              <a:t>   </a:t>
            </a:r>
            <a:r>
              <a:rPr lang="it-IT" altLang="cs-CZ" sz="1400" dirty="0">
                <a:solidFill>
                  <a:srgbClr val="000000"/>
                </a:solidFill>
              </a:rPr>
              <a:t>Signature</a:t>
            </a:r>
            <a:r>
              <a:rPr lang="it-IT" altLang="cs-CZ" sz="1400" dirty="0">
                <a:solidFill>
                  <a:srgbClr val="808080"/>
                </a:solidFill>
              </a:rPr>
              <a:t>      </a:t>
            </a:r>
            <a:r>
              <a:rPr lang="it-IT" altLang="cs-CZ" sz="1400" dirty="0">
                <a:solidFill>
                  <a:srgbClr val="000000"/>
                </a:solidFill>
              </a:rPr>
              <a:t>m_sessionCBCMAC</a:t>
            </a:r>
            <a:r>
              <a:rPr lang="it-IT" altLang="cs-CZ" sz="1400" dirty="0">
                <a:solidFill>
                  <a:srgbClr val="808080"/>
                </a:solidFill>
              </a:rPr>
              <a:t> </a:t>
            </a:r>
            <a:r>
              <a:rPr lang="it-IT" altLang="cs-CZ" sz="1400" dirty="0">
                <a:solidFill>
                  <a:srgbClr val="000000"/>
                </a:solidFill>
              </a:rPr>
              <a:t>=</a:t>
            </a:r>
            <a:r>
              <a:rPr lang="it-IT" altLang="cs-CZ" sz="1400" dirty="0">
                <a:solidFill>
                  <a:srgbClr val="808080"/>
                </a:solidFill>
              </a:rPr>
              <a:t> </a:t>
            </a:r>
            <a:r>
              <a:rPr lang="it-IT" altLang="cs-CZ" sz="1400" dirty="0">
                <a:solidFill>
                  <a:srgbClr val="000000"/>
                </a:solidFill>
              </a:rPr>
              <a:t>null;</a:t>
            </a:r>
            <a:endParaRPr lang="it-IT" altLang="cs-CZ" sz="1400" dirty="0">
              <a:solidFill>
                <a:srgbClr val="808080"/>
              </a:solidFill>
            </a:endParaRPr>
          </a:p>
          <a:p>
            <a:r>
              <a:rPr lang="en-US" altLang="cs-CZ" sz="1400" dirty="0">
                <a:solidFill>
                  <a:srgbClr val="00007F"/>
                </a:solidFill>
              </a:rPr>
              <a:t>private</a:t>
            </a:r>
            <a:r>
              <a:rPr lang="en-US" altLang="cs-CZ" sz="1400" dirty="0">
                <a:solidFill>
                  <a:srgbClr val="808080"/>
                </a:solidFill>
              </a:rPr>
              <a:t>   </a:t>
            </a:r>
            <a:r>
              <a:rPr lang="en-US" altLang="cs-CZ" sz="1400" dirty="0" err="1">
                <a:solidFill>
                  <a:srgbClr val="000000"/>
                </a:solidFill>
              </a:rPr>
              <a:t>DESKey</a:t>
            </a:r>
            <a:r>
              <a:rPr lang="en-US" altLang="cs-CZ" sz="1400" dirty="0">
                <a:solidFill>
                  <a:srgbClr val="808080"/>
                </a:solidFill>
              </a:rPr>
              <a:t>         </a:t>
            </a:r>
            <a:r>
              <a:rPr lang="en-US" altLang="cs-CZ" sz="140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=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null;</a:t>
            </a:r>
            <a:endParaRPr lang="en-US" altLang="cs-CZ" sz="1400" dirty="0">
              <a:solidFill>
                <a:srgbClr val="808080"/>
              </a:solidFill>
            </a:endParaRPr>
          </a:p>
          <a:p>
            <a:endParaRPr lang="en-US" altLang="cs-CZ" sz="1400" dirty="0">
              <a:solidFill>
                <a:srgbClr val="808080"/>
              </a:solidFill>
            </a:endParaRPr>
          </a:p>
          <a:p>
            <a:r>
              <a:rPr lang="en-US" altLang="cs-CZ" sz="1400" dirty="0">
                <a:solidFill>
                  <a:srgbClr val="007F00"/>
                </a:solidFill>
              </a:rPr>
              <a:t>// CREATE SIGNATURE OBJECT</a:t>
            </a:r>
          </a:p>
          <a:p>
            <a:r>
              <a:rPr lang="en-US" altLang="cs-CZ" sz="1400" dirty="0" err="1">
                <a:solidFill>
                  <a:srgbClr val="000000"/>
                </a:solidFill>
              </a:rPr>
              <a:t>m_sessionCBCMAC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=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 err="1">
                <a:solidFill>
                  <a:srgbClr val="000000"/>
                </a:solidFill>
              </a:rPr>
              <a:t>Signature.getInstance</a:t>
            </a:r>
            <a:r>
              <a:rPr lang="en-US" altLang="cs-CZ" sz="1400" dirty="0">
                <a:solidFill>
                  <a:srgbClr val="000000"/>
                </a:solidFill>
              </a:rPr>
              <a:t>(Signature.ALG_DES_MAC8_NOPAD,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false);</a:t>
            </a:r>
            <a:endParaRPr lang="en-US" altLang="cs-CZ" sz="1400" dirty="0">
              <a:solidFill>
                <a:srgbClr val="808080"/>
              </a:solidFill>
            </a:endParaRPr>
          </a:p>
          <a:p>
            <a:r>
              <a:rPr lang="en-US" altLang="cs-CZ" sz="1400" dirty="0">
                <a:solidFill>
                  <a:srgbClr val="007F00"/>
                </a:solidFill>
              </a:rPr>
              <a:t>// CREATE KEY USED IN MAC</a:t>
            </a:r>
          </a:p>
          <a:p>
            <a:r>
              <a:rPr lang="en-US" altLang="cs-CZ" sz="140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=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dirty="0" err="1">
                <a:solidFill>
                  <a:srgbClr val="000000"/>
                </a:solidFill>
              </a:rPr>
              <a:t>DESKey</a:t>
            </a:r>
            <a:r>
              <a:rPr lang="en-US" altLang="cs-CZ" sz="1400" dirty="0">
                <a:solidFill>
                  <a:srgbClr val="000000"/>
                </a:solidFill>
              </a:rPr>
              <a:t>)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 err="1">
                <a:solidFill>
                  <a:srgbClr val="000000"/>
                </a:solidFill>
              </a:rPr>
              <a:t>KeyBuilder.buildKey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dirty="0" err="1">
                <a:solidFill>
                  <a:srgbClr val="000000"/>
                </a:solidFill>
              </a:rPr>
              <a:t>KeyBuilder.TYPE_DES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KeyBuilder.LENGTH_DES3_3KEY,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false);</a:t>
            </a:r>
            <a:endParaRPr lang="en-US" altLang="cs-CZ" sz="1400" dirty="0">
              <a:solidFill>
                <a:srgbClr val="808080"/>
              </a:solidFill>
            </a:endParaRPr>
          </a:p>
          <a:p>
            <a:endParaRPr lang="en-US" altLang="cs-CZ" sz="1400" dirty="0">
              <a:solidFill>
                <a:srgbClr val="808080"/>
              </a:solidFill>
            </a:endParaRPr>
          </a:p>
          <a:p>
            <a:r>
              <a:rPr lang="en-US" altLang="cs-CZ" sz="1400" dirty="0">
                <a:solidFill>
                  <a:srgbClr val="007F00"/>
                </a:solidFill>
              </a:rPr>
              <a:t>// INITIALIZE SIGNATURE DES KEY</a:t>
            </a:r>
          </a:p>
          <a:p>
            <a:r>
              <a:rPr lang="en-US" altLang="cs-CZ" sz="1400" dirty="0">
                <a:solidFill>
                  <a:srgbClr val="000000"/>
                </a:solidFill>
              </a:rPr>
              <a:t>m_session3DesKey.setKey(</a:t>
            </a:r>
            <a:r>
              <a:rPr lang="en-US" altLang="cs-CZ" sz="1400" dirty="0" err="1">
                <a:solidFill>
                  <a:srgbClr val="000000"/>
                </a:solidFill>
              </a:rPr>
              <a:t>m_ram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dirty="0">
                <a:solidFill>
                  <a:srgbClr val="00007F"/>
                </a:solidFill>
              </a:rPr>
              <a:t>short</a:t>
            </a:r>
            <a:r>
              <a:rPr lang="en-US" altLang="cs-CZ" sz="1400" dirty="0">
                <a:solidFill>
                  <a:srgbClr val="000000"/>
                </a:solidFill>
              </a:rPr>
              <a:t>)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7F7F"/>
                </a:solidFill>
              </a:rPr>
              <a:t>0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dirty="0">
              <a:solidFill>
                <a:srgbClr val="808080"/>
              </a:solidFill>
            </a:endParaRPr>
          </a:p>
          <a:p>
            <a:r>
              <a:rPr lang="en-US" altLang="cs-CZ" sz="1400" dirty="0">
                <a:solidFill>
                  <a:srgbClr val="007F00"/>
                </a:solidFill>
              </a:rPr>
              <a:t>// SET KEY INTO SIGNATURE OBJECT</a:t>
            </a:r>
          </a:p>
          <a:p>
            <a:r>
              <a:rPr lang="en-US" altLang="cs-CZ" sz="1400" dirty="0" err="1">
                <a:solidFill>
                  <a:srgbClr val="000000"/>
                </a:solidFill>
              </a:rPr>
              <a:t>m_sessionCBCMAC.init</a:t>
            </a:r>
            <a:r>
              <a:rPr lang="en-US" altLang="cs-CZ" sz="1400" dirty="0">
                <a:solidFill>
                  <a:srgbClr val="000000"/>
                </a:solidFill>
              </a:rPr>
              <a:t>(m_session3DesKey,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 err="1">
                <a:solidFill>
                  <a:srgbClr val="000000"/>
                </a:solidFill>
              </a:rPr>
              <a:t>Signature.MODE_SIGN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dirty="0">
              <a:solidFill>
                <a:srgbClr val="808080"/>
              </a:solidFill>
            </a:endParaRPr>
          </a:p>
          <a:p>
            <a:endParaRPr lang="en-US" altLang="cs-CZ" sz="1400" dirty="0">
              <a:solidFill>
                <a:srgbClr val="808080"/>
              </a:solidFill>
            </a:endParaRPr>
          </a:p>
          <a:p>
            <a:r>
              <a:rPr lang="en-US" altLang="cs-CZ" sz="1400" dirty="0">
                <a:solidFill>
                  <a:srgbClr val="007F00"/>
                </a:solidFill>
              </a:rPr>
              <a:t>// GENERATE SIGNATURE OF buff ARRAY, STORE INTO </a:t>
            </a:r>
            <a:r>
              <a:rPr lang="en-US" altLang="cs-CZ" sz="1400" dirty="0" err="1">
                <a:solidFill>
                  <a:srgbClr val="007F00"/>
                </a:solidFill>
              </a:rPr>
              <a:t>m_ram</a:t>
            </a:r>
            <a:r>
              <a:rPr lang="en-US" altLang="cs-CZ" sz="1400" dirty="0">
                <a:solidFill>
                  <a:srgbClr val="007F00"/>
                </a:solidFill>
              </a:rPr>
              <a:t> ARRAY</a:t>
            </a:r>
          </a:p>
          <a:p>
            <a:r>
              <a:rPr lang="en-US" altLang="cs-CZ" sz="1400" dirty="0" err="1">
                <a:solidFill>
                  <a:srgbClr val="000000"/>
                </a:solidFill>
              </a:rPr>
              <a:t>m_sessionCBCMAC.sign</a:t>
            </a:r>
            <a:r>
              <a:rPr lang="en-US" altLang="cs-CZ" sz="1400" dirty="0">
                <a:solidFill>
                  <a:srgbClr val="000000"/>
                </a:solidFill>
              </a:rPr>
              <a:t>(buff,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ISO7816.OFFSET_CDATA,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length,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 err="1">
                <a:solidFill>
                  <a:srgbClr val="000000"/>
                </a:solidFill>
              </a:rPr>
              <a:t>m_ram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dirty="0">
                <a:solidFill>
                  <a:srgbClr val="00007F"/>
                </a:solidFill>
              </a:rPr>
              <a:t>short</a:t>
            </a:r>
            <a:r>
              <a:rPr lang="en-US" altLang="cs-CZ" sz="1400" dirty="0">
                <a:solidFill>
                  <a:srgbClr val="000000"/>
                </a:solidFill>
              </a:rPr>
              <a:t>)</a:t>
            </a:r>
            <a:r>
              <a:rPr lang="en-US" altLang="cs-CZ" sz="140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7F7F"/>
                </a:solidFill>
              </a:rPr>
              <a:t>0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dirty="0">
              <a:solidFill>
                <a:srgbClr val="808080"/>
              </a:solidFill>
            </a:endParaRPr>
          </a:p>
          <a:p>
            <a:endParaRPr lang="en-US" altLang="cs-CZ" sz="1400" dirty="0"/>
          </a:p>
          <a:p>
            <a:endParaRPr lang="en-US" altLang="cs-CZ" sz="1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5600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Data hashing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7238" y="1772817"/>
            <a:ext cx="8229600" cy="4149725"/>
          </a:xfrm>
        </p:spPr>
        <p:txBody>
          <a:bodyPr/>
          <a:lstStyle/>
          <a:p>
            <a:r>
              <a:rPr lang="en-US" altLang="cs-CZ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javacard.security.MessageDigest</a:t>
            </a:r>
            <a:endParaRPr lang="en-US" altLang="cs-CZ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sz="2400" dirty="0"/>
              <a:t>Create hashing object for target algorithm</a:t>
            </a:r>
          </a:p>
          <a:p>
            <a:pPr lvl="1"/>
            <a:r>
              <a:rPr lang="en-US" altLang="cs-CZ" sz="2000" dirty="0" err="1"/>
              <a:t>MessageDigest.getInstance</a:t>
            </a:r>
            <a:r>
              <a:rPr lang="en-US" altLang="cs-CZ" sz="2000" dirty="0"/>
              <a:t>()</a:t>
            </a:r>
            <a:endParaRPr lang="cs-CZ" altLang="cs-CZ" sz="2000" dirty="0"/>
          </a:p>
          <a:p>
            <a:r>
              <a:rPr lang="en-US" altLang="cs-CZ" sz="2400" dirty="0"/>
              <a:t>Reset internal state of hash object</a:t>
            </a:r>
          </a:p>
          <a:p>
            <a:pPr lvl="1"/>
            <a:r>
              <a:rPr lang="en-US" altLang="cs-CZ" sz="2000" dirty="0" err="1"/>
              <a:t>MessageDigest.reset</a:t>
            </a:r>
            <a:r>
              <a:rPr lang="en-US" altLang="cs-CZ" sz="2000" dirty="0"/>
              <a:t>()</a:t>
            </a:r>
            <a:endParaRPr lang="cs-CZ" altLang="cs-CZ" sz="2000" dirty="0"/>
          </a:p>
          <a:p>
            <a:r>
              <a:rPr lang="en-US" altLang="cs-CZ" sz="2400" dirty="0"/>
              <a:t>Process all parts of data </a:t>
            </a:r>
          </a:p>
          <a:p>
            <a:pPr lvl="1"/>
            <a:r>
              <a:rPr lang="en-US" altLang="cs-CZ" sz="2000" dirty="0" err="1"/>
              <a:t>MessageDigest.update</a:t>
            </a:r>
            <a:r>
              <a:rPr lang="en-US" altLang="cs-CZ" sz="2000" dirty="0"/>
              <a:t>()</a:t>
            </a:r>
          </a:p>
          <a:p>
            <a:r>
              <a:rPr lang="en-US" altLang="cs-CZ" sz="2400" dirty="0"/>
              <a:t>Compute final hash digest </a:t>
            </a:r>
          </a:p>
          <a:p>
            <a:pPr lvl="1"/>
            <a:r>
              <a:rPr lang="en-US" altLang="cs-CZ" sz="2000" dirty="0" err="1"/>
              <a:t>MessageDigest.doFinal</a:t>
            </a:r>
            <a:r>
              <a:rPr lang="en-US" altLang="cs-CZ" sz="2000" dirty="0"/>
              <a:t>()</a:t>
            </a:r>
          </a:p>
          <a:p>
            <a:r>
              <a:rPr lang="en-US" altLang="cs-CZ" sz="2400" dirty="0"/>
              <a:t>Supported algorithms </a:t>
            </a:r>
          </a:p>
          <a:p>
            <a:pPr lvl="1"/>
            <a:r>
              <a:rPr lang="en-US" altLang="cs-CZ" sz="2000" dirty="0"/>
              <a:t>MD5, SHA-1 (always), </a:t>
            </a:r>
            <a:r>
              <a:rPr lang="cs-CZ" altLang="cs-CZ" sz="2000" dirty="0"/>
              <a:t>SHA-256</a:t>
            </a:r>
            <a:r>
              <a:rPr lang="en-US" altLang="cs-CZ" sz="2000" dirty="0"/>
              <a:t> (increasingly common)</a:t>
            </a:r>
          </a:p>
          <a:p>
            <a:pPr lvl="1"/>
            <a:r>
              <a:rPr lang="en-US" altLang="cs-CZ" sz="2000" dirty="0"/>
              <a:t>related to supported Signature algorithms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8257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Data hashing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Smartcards 19.3.2019</a:t>
            </a:r>
            <a:endParaRPr lang="en-GB" altLang="cs-CZ"/>
          </a:p>
        </p:txBody>
      </p:sp>
      <p:sp>
        <p:nvSpPr>
          <p:cNvPr id="1249285" name="Text Box 5"/>
          <p:cNvSpPr txBox="1">
            <a:spLocks noChangeArrowheads="1"/>
          </p:cNvSpPr>
          <p:nvPr/>
        </p:nvSpPr>
        <p:spPr bwMode="auto">
          <a:xfrm>
            <a:off x="2279650" y="1628775"/>
            <a:ext cx="77406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>
                <a:solidFill>
                  <a:srgbClr val="007F00"/>
                </a:solidFill>
              </a:rPr>
              <a:t>// CREATE SHA-1 OBJECT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MessageDigest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=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MessageDigest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getInstance</a:t>
            </a:r>
            <a:r>
              <a:rPr lang="en-US" altLang="cs-CZ">
                <a:solidFill>
                  <a:srgbClr val="000000"/>
                </a:solidFill>
              </a:rPr>
              <a:t>(</a:t>
            </a:r>
          </a:p>
          <a:p>
            <a:r>
              <a:rPr lang="en-US" altLang="cs-CZ">
                <a:solidFill>
                  <a:srgbClr val="000000"/>
                </a:solidFill>
              </a:rPr>
              <a:t>   </a:t>
            </a:r>
            <a:r>
              <a:rPr lang="en-US" altLang="cs-CZ" b="0">
                <a:solidFill>
                  <a:srgbClr val="000000"/>
                </a:solidFill>
              </a:rPr>
              <a:t>MessageDigest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ALG_SHA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7F"/>
                </a:solidFill>
              </a:rPr>
              <a:t>false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RESET HASH ENGINE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reset</a:t>
            </a:r>
            <a:r>
              <a:rPr lang="en-US" altLang="cs-CZ">
                <a:solidFill>
                  <a:srgbClr val="000000"/>
                </a:solidFill>
              </a:rPr>
              <a:t>();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PROCESS ALL PARTS OF DATA </a:t>
            </a:r>
          </a:p>
          <a:p>
            <a:r>
              <a:rPr lang="en-US" altLang="cs-CZ">
                <a:solidFill>
                  <a:srgbClr val="00007F"/>
                </a:solidFill>
              </a:rPr>
              <a:t>while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next_part_to_hash_available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{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update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length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>
                <a:solidFill>
                  <a:srgbClr val="000000"/>
                </a:solidFill>
              </a:rPr>
              <a:t>}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FINALIZE HASH VALUE (WHEN LAST PART OF DATA IS AVAILABLE)</a:t>
            </a:r>
          </a:p>
          <a:p>
            <a:r>
              <a:rPr lang="en-US" altLang="cs-CZ" b="0">
                <a:solidFill>
                  <a:srgbClr val="007F00"/>
                </a:solidFill>
              </a:rPr>
              <a:t>// AND OBTAIN RESULTING HASH VALUE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doFinal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length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b="0">
                <a:solidFill>
                  <a:srgbClr val="808080"/>
                </a:solidFill>
              </a:rPr>
              <a:t>   </a:t>
            </a:r>
            <a:r>
              <a:rPr lang="en-US" altLang="cs-CZ" b="0">
                <a:solidFill>
                  <a:srgbClr val="000000"/>
                </a:solidFill>
              </a:rPr>
              <a:t>out_hash_array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51982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GPPro</a:t>
            </a:r>
            <a:r>
              <a:rPr lang="en-US" dirty="0"/>
              <a:t> – M. </a:t>
            </a:r>
            <a:r>
              <a:rPr lang="en-US" dirty="0" err="1"/>
              <a:t>Paljak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1944" y="647428"/>
            <a:ext cx="4896544" cy="602193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cs-CZ" sz="900" b="1" dirty="0"/>
              <a:t>gp.exe -</a:t>
            </a:r>
            <a:r>
              <a:rPr lang="cs-CZ" sz="900" b="1" dirty="0" err="1"/>
              <a:t>install</a:t>
            </a:r>
            <a:r>
              <a:rPr lang="cs-CZ" sz="900" b="1" dirty="0"/>
              <a:t> </a:t>
            </a:r>
            <a:r>
              <a:rPr lang="en-US" sz="900" b="1" dirty="0"/>
              <a:t>applet</a:t>
            </a:r>
            <a:r>
              <a:rPr lang="cs-CZ" sz="900" b="1" dirty="0"/>
              <a:t>.cap -</a:t>
            </a:r>
            <a:r>
              <a:rPr lang="cs-CZ" sz="900" b="1" dirty="0" err="1"/>
              <a:t>verbose</a:t>
            </a:r>
            <a:r>
              <a:rPr lang="cs-CZ" sz="900" b="1" dirty="0"/>
              <a:t> </a:t>
            </a:r>
          </a:p>
          <a:p>
            <a:pPr marL="0" indent="0">
              <a:buNone/>
            </a:pPr>
            <a:r>
              <a:rPr lang="cs-CZ" sz="900" dirty="0" err="1"/>
              <a:t>Reader</a:t>
            </a:r>
            <a:r>
              <a:rPr lang="cs-CZ" sz="900" dirty="0"/>
              <a:t>: OMNIKEY AG Smart </a:t>
            </a: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Reader</a:t>
            </a:r>
            <a:r>
              <a:rPr lang="cs-CZ" sz="900" dirty="0"/>
              <a:t> USB 0</a:t>
            </a:r>
          </a:p>
          <a:p>
            <a:pPr marL="0" indent="0">
              <a:buNone/>
            </a:pPr>
            <a:r>
              <a:rPr lang="cs-CZ" sz="900" dirty="0"/>
              <a:t>ATR: 3BF81800008031FE450073C8401300900092</a:t>
            </a:r>
          </a:p>
          <a:p>
            <a:pPr marL="0" indent="0">
              <a:buNone/>
            </a:pPr>
            <a:r>
              <a:rPr lang="cs-CZ" sz="900" dirty="0"/>
              <a:t>More </a:t>
            </a:r>
            <a:r>
              <a:rPr lang="cs-CZ" sz="900" dirty="0" err="1"/>
              <a:t>information</a:t>
            </a:r>
            <a:r>
              <a:rPr lang="cs-CZ" sz="900" dirty="0"/>
              <a:t> </a:t>
            </a:r>
            <a:r>
              <a:rPr lang="cs-CZ" sz="900" dirty="0" err="1"/>
              <a:t>about</a:t>
            </a:r>
            <a:r>
              <a:rPr lang="cs-CZ" sz="900" dirty="0"/>
              <a:t> </a:t>
            </a:r>
            <a:r>
              <a:rPr lang="cs-CZ" sz="900" dirty="0" err="1"/>
              <a:t>your</a:t>
            </a:r>
            <a:r>
              <a:rPr lang="cs-CZ" sz="900" dirty="0"/>
              <a:t> </a:t>
            </a:r>
            <a:r>
              <a:rPr lang="cs-CZ" sz="900" dirty="0" err="1"/>
              <a:t>card</a:t>
            </a:r>
            <a:r>
              <a:rPr lang="cs-CZ" sz="900" dirty="0"/>
              <a:t>: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cs-CZ" sz="900" dirty="0"/>
              <a:t>http://smartcard-atr.appspot.com/parse?ATR=3BF81800008031FE450073C8401300900092</a:t>
            </a:r>
          </a:p>
          <a:p>
            <a:pPr marL="0" indent="0">
              <a:buNone/>
            </a:pPr>
            <a:endParaRPr lang="cs-CZ" sz="900" dirty="0"/>
          </a:p>
          <a:p>
            <a:pPr marL="0" indent="0">
              <a:buNone/>
            </a:pPr>
            <a:r>
              <a:rPr lang="cs-CZ" sz="900" dirty="0"/>
              <a:t>Auto-</a:t>
            </a:r>
            <a:r>
              <a:rPr lang="cs-CZ" sz="900" dirty="0" err="1"/>
              <a:t>detected</a:t>
            </a:r>
            <a:r>
              <a:rPr lang="cs-CZ" sz="900" dirty="0"/>
              <a:t> ISD AID: A000000003000000</a:t>
            </a:r>
          </a:p>
          <a:p>
            <a:pPr marL="0" indent="0">
              <a:buNone/>
            </a:pPr>
            <a:r>
              <a:rPr lang="cs-CZ" sz="900" dirty="0"/>
              <a:t>Host </a:t>
            </a:r>
            <a:r>
              <a:rPr lang="cs-CZ" sz="900" dirty="0" err="1"/>
              <a:t>challenge</a:t>
            </a:r>
            <a:r>
              <a:rPr lang="cs-CZ" sz="900" dirty="0"/>
              <a:t>: 764D6A0982DC5E17</a:t>
            </a:r>
          </a:p>
          <a:p>
            <a:pPr marL="0" indent="0">
              <a:buNone/>
            </a:pP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challenge</a:t>
            </a:r>
            <a:r>
              <a:rPr lang="cs-CZ" sz="900" dirty="0"/>
              <a:t>: 0005112D5C02E152</a:t>
            </a:r>
          </a:p>
          <a:p>
            <a:pPr marL="0" indent="0">
              <a:buNone/>
            </a:pP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reports</a:t>
            </a:r>
            <a:r>
              <a:rPr lang="cs-CZ" sz="900" dirty="0"/>
              <a:t> SCP02 </a:t>
            </a:r>
            <a:r>
              <a:rPr lang="cs-CZ" sz="900" dirty="0" err="1"/>
              <a:t>with</a:t>
            </a:r>
            <a:r>
              <a:rPr lang="cs-CZ" sz="900" dirty="0"/>
              <a:t> </a:t>
            </a:r>
            <a:r>
              <a:rPr lang="cs-CZ" sz="900" dirty="0" err="1"/>
              <a:t>version</a:t>
            </a:r>
            <a:r>
              <a:rPr lang="cs-CZ" sz="900" dirty="0"/>
              <a:t> 1 </a:t>
            </a:r>
            <a:r>
              <a:rPr lang="cs-CZ" sz="900" dirty="0" err="1"/>
              <a:t>keys</a:t>
            </a:r>
            <a:endParaRPr lang="cs-CZ" sz="900" dirty="0"/>
          </a:p>
          <a:p>
            <a:pPr marL="0" indent="0">
              <a:buNone/>
            </a:pPr>
            <a:r>
              <a:rPr lang="cs-CZ" sz="900" dirty="0"/>
              <a:t>Master </a:t>
            </a:r>
            <a:r>
              <a:rPr lang="cs-CZ" sz="900" dirty="0" err="1"/>
              <a:t>keys</a:t>
            </a:r>
            <a:r>
              <a:rPr lang="cs-CZ" sz="900" dirty="0"/>
              <a:t>:</a:t>
            </a:r>
          </a:p>
          <a:p>
            <a:pPr marL="0" indent="0">
              <a:buNone/>
            </a:pPr>
            <a:r>
              <a:rPr lang="cs-CZ" sz="900" dirty="0" err="1"/>
              <a:t>Version</a:t>
            </a:r>
            <a:r>
              <a:rPr lang="cs-CZ" sz="900" dirty="0"/>
              <a:t> 0</a:t>
            </a:r>
          </a:p>
          <a:p>
            <a:pPr marL="0" indent="0">
              <a:buNone/>
            </a:pPr>
            <a:r>
              <a:rPr lang="cs-CZ" sz="900" dirty="0"/>
              <a:t>ENC: Ver:0 ID:0 Type:DES3 Len:16 Value:404142434445464748494A4B4C4D4E4F</a:t>
            </a:r>
          </a:p>
          <a:p>
            <a:pPr marL="0" indent="0">
              <a:buNone/>
            </a:pPr>
            <a:r>
              <a:rPr lang="cs-CZ" sz="900" dirty="0"/>
              <a:t>MAC: Ver:0 ID:0 Type:DES3 Len:16 Value:404142434445464748494A4B4C4D4E4F</a:t>
            </a:r>
          </a:p>
          <a:p>
            <a:pPr marL="0" indent="0">
              <a:buNone/>
            </a:pPr>
            <a:r>
              <a:rPr lang="cs-CZ" sz="900" dirty="0"/>
              <a:t>KEK: Ver:0 ID:0 Type:DES3 Len:16 Value:404142434445464748494A4B4C4D4E4F</a:t>
            </a:r>
          </a:p>
          <a:p>
            <a:pPr marL="0" indent="0">
              <a:buNone/>
            </a:pPr>
            <a:r>
              <a:rPr lang="cs-CZ" sz="900" dirty="0" err="1"/>
              <a:t>Diversififed</a:t>
            </a:r>
            <a:r>
              <a:rPr lang="cs-CZ" sz="900" dirty="0"/>
              <a:t> master </a:t>
            </a:r>
            <a:r>
              <a:rPr lang="cs-CZ" sz="900" dirty="0" err="1"/>
              <a:t>keys</a:t>
            </a:r>
            <a:r>
              <a:rPr lang="cs-CZ" sz="900" dirty="0"/>
              <a:t>:</a:t>
            </a:r>
          </a:p>
          <a:p>
            <a:pPr marL="0" indent="0">
              <a:buNone/>
            </a:pPr>
            <a:r>
              <a:rPr lang="cs-CZ" sz="900" dirty="0" err="1"/>
              <a:t>Version</a:t>
            </a:r>
            <a:r>
              <a:rPr lang="cs-CZ" sz="900" dirty="0"/>
              <a:t> 0</a:t>
            </a:r>
          </a:p>
          <a:p>
            <a:pPr marL="0" indent="0">
              <a:buNone/>
            </a:pPr>
            <a:r>
              <a:rPr lang="cs-CZ" sz="900" dirty="0"/>
              <a:t>ENC: Ver:0 ID:0 Type:DES3 Len:16 Value:8D16CDB90D9A1BCB9C3B208FB491DFF6</a:t>
            </a:r>
          </a:p>
          <a:p>
            <a:pPr marL="0" indent="0">
              <a:buNone/>
            </a:pPr>
            <a:r>
              <a:rPr lang="cs-CZ" sz="900" dirty="0"/>
              <a:t>MAC: Ver:0 ID:0 Type:DES3 Len:16 Value:D3A3DD0DB2C1F84F79E3BC0EF4B0A78E</a:t>
            </a:r>
          </a:p>
          <a:p>
            <a:pPr marL="0" indent="0">
              <a:buNone/>
            </a:pPr>
            <a:r>
              <a:rPr lang="cs-CZ" sz="900" dirty="0"/>
              <a:t>KEK: Ver:0 ID:0 Type:DES3 Len:16 Value:F80C3E807D4C57293B651693ED999448</a:t>
            </a:r>
          </a:p>
          <a:p>
            <a:pPr marL="0" indent="0">
              <a:buNone/>
            </a:pPr>
            <a:r>
              <a:rPr lang="cs-CZ" sz="900" dirty="0" err="1"/>
              <a:t>Sequnce</a:t>
            </a:r>
            <a:r>
              <a:rPr lang="cs-CZ" sz="900" dirty="0"/>
              <a:t> </a:t>
            </a:r>
            <a:r>
              <a:rPr lang="cs-CZ" sz="900" dirty="0" err="1"/>
              <a:t>counter</a:t>
            </a:r>
            <a:r>
              <a:rPr lang="cs-CZ" sz="900" dirty="0"/>
              <a:t>: 0005</a:t>
            </a:r>
          </a:p>
          <a:p>
            <a:pPr marL="0" indent="0">
              <a:buNone/>
            </a:pPr>
            <a:r>
              <a:rPr lang="cs-CZ" sz="900" dirty="0" err="1"/>
              <a:t>Derived</a:t>
            </a:r>
            <a:r>
              <a:rPr lang="cs-CZ" sz="900" dirty="0"/>
              <a:t> session </a:t>
            </a:r>
            <a:r>
              <a:rPr lang="cs-CZ" sz="900" dirty="0" err="1"/>
              <a:t>keys</a:t>
            </a:r>
            <a:r>
              <a:rPr lang="cs-CZ" sz="900" dirty="0"/>
              <a:t>:</a:t>
            </a:r>
          </a:p>
          <a:p>
            <a:pPr marL="0" indent="0">
              <a:buNone/>
            </a:pPr>
            <a:r>
              <a:rPr lang="cs-CZ" sz="900" dirty="0" err="1"/>
              <a:t>Version</a:t>
            </a:r>
            <a:r>
              <a:rPr lang="cs-CZ" sz="900" dirty="0"/>
              <a:t> 0</a:t>
            </a:r>
          </a:p>
          <a:p>
            <a:pPr marL="0" indent="0">
              <a:buNone/>
            </a:pPr>
            <a:r>
              <a:rPr lang="cs-CZ" sz="900" dirty="0"/>
              <a:t>ENC: Ver:0 ID:0 Type:DES3 Len:16 Value:6BCC8856C64D5A6090A603C5FFBA7F4F</a:t>
            </a:r>
          </a:p>
          <a:p>
            <a:pPr marL="0" indent="0">
              <a:buNone/>
            </a:pPr>
            <a:r>
              <a:rPr lang="cs-CZ" sz="900" dirty="0"/>
              <a:t>MAC: Ver:0 ID:0 Type:DES3 Len:16 Value:3BDCE52AE932EFF43E506C498BAC9F21</a:t>
            </a:r>
          </a:p>
          <a:p>
            <a:pPr marL="0" indent="0">
              <a:buNone/>
            </a:pPr>
            <a:r>
              <a:rPr lang="cs-CZ" sz="900" dirty="0"/>
              <a:t>KEK: Ver:0 ID:0 Type:DES3 Len:16 Value:FFC30797EFA7EC37A28E4485052EA21D</a:t>
            </a:r>
          </a:p>
          <a:p>
            <a:pPr marL="0" indent="0">
              <a:buNone/>
            </a:pPr>
            <a:r>
              <a:rPr lang="cs-CZ" sz="900" dirty="0" err="1"/>
              <a:t>Verified</a:t>
            </a:r>
            <a:r>
              <a:rPr lang="cs-CZ" sz="900" dirty="0"/>
              <a:t> </a:t>
            </a: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cryptogram</a:t>
            </a:r>
            <a:r>
              <a:rPr lang="cs-CZ" sz="900" dirty="0"/>
              <a:t>: 37C4139407A2F0DD</a:t>
            </a:r>
          </a:p>
          <a:p>
            <a:pPr marL="0" indent="0">
              <a:buNone/>
            </a:pPr>
            <a:r>
              <a:rPr lang="cs-CZ" sz="900" dirty="0" err="1"/>
              <a:t>Calculated</a:t>
            </a:r>
            <a:r>
              <a:rPr lang="cs-CZ" sz="900" dirty="0"/>
              <a:t> host </a:t>
            </a:r>
            <a:r>
              <a:rPr lang="cs-CZ" sz="900" dirty="0" err="1"/>
              <a:t>cryptogram</a:t>
            </a:r>
            <a:r>
              <a:rPr lang="cs-CZ" sz="900" dirty="0"/>
              <a:t>: A9376B4721194AFA</a:t>
            </a:r>
          </a:p>
          <a:p>
            <a:pPr marL="0" indent="0">
              <a:buNone/>
            </a:pPr>
            <a:r>
              <a:rPr lang="cs-CZ" sz="900" dirty="0"/>
              <a:t>CAP </a:t>
            </a:r>
            <a:r>
              <a:rPr lang="cs-CZ" sz="900" dirty="0" err="1"/>
              <a:t>file</a:t>
            </a:r>
            <a:r>
              <a:rPr lang="cs-CZ" sz="900" dirty="0"/>
              <a:t> (v2.1) </a:t>
            </a:r>
            <a:r>
              <a:rPr lang="cs-CZ" sz="900" dirty="0" err="1"/>
              <a:t>generated</a:t>
            </a:r>
            <a:r>
              <a:rPr lang="cs-CZ" sz="900" dirty="0"/>
              <a:t> on </a:t>
            </a:r>
            <a:r>
              <a:rPr lang="cs-CZ" sz="900" dirty="0" err="1"/>
              <a:t>Tue</a:t>
            </a:r>
            <a:r>
              <a:rPr lang="cs-CZ" sz="900" dirty="0"/>
              <a:t> </a:t>
            </a:r>
            <a:r>
              <a:rPr lang="cs-CZ" sz="900" dirty="0" err="1"/>
              <a:t>Aug</a:t>
            </a:r>
            <a:r>
              <a:rPr lang="cs-CZ" sz="900" dirty="0"/>
              <a:t> 04 14:34:51 CEST 2015</a:t>
            </a:r>
          </a:p>
          <a:p>
            <a:pPr marL="0" indent="0">
              <a:buNone/>
            </a:pPr>
            <a:r>
              <a:rPr lang="cs-CZ" sz="900" dirty="0"/>
              <a:t>By Sun </a:t>
            </a:r>
            <a:r>
              <a:rPr lang="cs-CZ" sz="900" dirty="0" err="1"/>
              <a:t>Microsystems</a:t>
            </a:r>
            <a:r>
              <a:rPr lang="cs-CZ" sz="900" dirty="0"/>
              <a:t> Inc. </a:t>
            </a:r>
            <a:r>
              <a:rPr lang="cs-CZ" sz="900" dirty="0" err="1"/>
              <a:t>converter</a:t>
            </a:r>
            <a:r>
              <a:rPr lang="cs-CZ" sz="900" dirty="0"/>
              <a:t> 1.3 </a:t>
            </a:r>
            <a:r>
              <a:rPr lang="cs-CZ" sz="900" dirty="0" err="1"/>
              <a:t>with</a:t>
            </a:r>
            <a:r>
              <a:rPr lang="cs-CZ" sz="900" dirty="0"/>
              <a:t> JDK 1.8.0_31 (</a:t>
            </a:r>
            <a:r>
              <a:rPr lang="cs-CZ" sz="900" dirty="0" err="1"/>
              <a:t>Oracle</a:t>
            </a:r>
            <a:r>
              <a:rPr lang="cs-CZ" sz="900" dirty="0"/>
              <a:t> </a:t>
            </a:r>
            <a:r>
              <a:rPr lang="cs-CZ" sz="900" dirty="0" err="1"/>
              <a:t>Corporation</a:t>
            </a:r>
            <a:r>
              <a:rPr lang="cs-CZ" sz="900" dirty="0"/>
              <a:t>)</a:t>
            </a:r>
          </a:p>
          <a:p>
            <a:pPr marL="0" indent="0">
              <a:buNone/>
            </a:pPr>
            <a:r>
              <a:rPr lang="cs-CZ" sz="900" dirty="0" err="1"/>
              <a:t>Package</a:t>
            </a:r>
            <a:r>
              <a:rPr lang="cs-CZ" sz="900" dirty="0"/>
              <a:t>: </a:t>
            </a:r>
            <a:r>
              <a:rPr lang="cs-CZ" sz="900" dirty="0" err="1"/>
              <a:t>AlgTest</a:t>
            </a:r>
            <a:r>
              <a:rPr lang="cs-CZ" sz="900" dirty="0"/>
              <a:t> v1.0 </a:t>
            </a:r>
            <a:r>
              <a:rPr lang="cs-CZ" sz="900" dirty="0" err="1"/>
              <a:t>with</a:t>
            </a:r>
            <a:r>
              <a:rPr lang="cs-CZ" sz="900" dirty="0"/>
              <a:t> AID 6D797061636B616731</a:t>
            </a:r>
          </a:p>
          <a:p>
            <a:pPr marL="0" indent="0">
              <a:buNone/>
            </a:pPr>
            <a:r>
              <a:rPr lang="cs-CZ" sz="900" dirty="0"/>
              <a:t>Applet: </a:t>
            </a:r>
            <a:r>
              <a:rPr lang="cs-CZ" sz="900" dirty="0" err="1"/>
              <a:t>JCAlgTestApplet</a:t>
            </a:r>
            <a:r>
              <a:rPr lang="cs-CZ" sz="900" dirty="0"/>
              <a:t> </a:t>
            </a:r>
            <a:r>
              <a:rPr lang="cs-CZ" sz="900" dirty="0" err="1"/>
              <a:t>with</a:t>
            </a:r>
            <a:r>
              <a:rPr lang="cs-CZ" sz="900" dirty="0"/>
              <a:t> AID 6D7970616330303031</a:t>
            </a:r>
          </a:p>
          <a:p>
            <a:pPr marL="0" indent="0">
              <a:buNone/>
            </a:pPr>
            <a:r>
              <a:rPr lang="cs-CZ" sz="900" dirty="0"/>
              <a:t>Import: A0000000620001 v1.0</a:t>
            </a:r>
          </a:p>
          <a:p>
            <a:pPr marL="0" indent="0">
              <a:buNone/>
            </a:pPr>
            <a:r>
              <a:rPr lang="cs-CZ" sz="900" dirty="0"/>
              <a:t>Import: A0000000620102 v1.2</a:t>
            </a:r>
          </a:p>
          <a:p>
            <a:pPr marL="0" indent="0">
              <a:buNone/>
            </a:pPr>
            <a:r>
              <a:rPr lang="cs-CZ" sz="900" dirty="0"/>
              <a:t>Import: A0000000620101 v1.2</a:t>
            </a:r>
          </a:p>
          <a:p>
            <a:pPr marL="0" indent="0">
              <a:buNone/>
            </a:pPr>
            <a:r>
              <a:rPr lang="cs-CZ" sz="900" dirty="0"/>
              <a:t>CAP </a:t>
            </a:r>
            <a:r>
              <a:rPr lang="cs-CZ" sz="900" dirty="0" err="1"/>
              <a:t>loaded</a:t>
            </a:r>
            <a:endParaRPr lang="cs-CZ" sz="9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19.3.2019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4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03389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>
                <a:solidFill>
                  <a:srgbClr val="FFFFFF"/>
                </a:solidFill>
                <a:latin typeface="Times New Roman" panose="02020603050405020304" pitchFamily="18" charset="0"/>
              </a:rPr>
              <a:t>| PV204 Smartcards 19.3.2019</a:t>
            </a:r>
          </a:p>
        </p:txBody>
      </p:sp>
      <p:sp>
        <p:nvSpPr>
          <p:cNvPr id="7782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274639"/>
            <a:ext cx="8507413" cy="9937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dirty="0" err="1"/>
              <a:t>GPShell</a:t>
            </a:r>
            <a:r>
              <a:rPr lang="en-US" altLang="cs-CZ" dirty="0"/>
              <a:t> script – another tool for upload</a:t>
            </a: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412876"/>
            <a:ext cx="8424862" cy="4918075"/>
          </a:xfrm>
        </p:spPr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1528764" y="1196975"/>
            <a:ext cx="9007123" cy="5265160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7F7F00"/>
                </a:solidFill>
                <a:latin typeface="Verdana" panose="020B0604030504040204" pitchFamily="34" charset="0"/>
              </a:rPr>
              <a:t># Install &amp; configure script for Gemalto TOP IM GX4, mother key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mode_201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gemXpressoPro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enable_trace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establish_context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card_connect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A000000018434D00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open_sc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security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3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keyind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keyver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key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47454d5850524553534f53414d504c45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delete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AID_GPShell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delete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AID_GPShell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file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shortName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cap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sdAID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A000000018434D00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nvCodeLimit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4000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priv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7F7F00"/>
                </a:solidFill>
                <a:latin typeface="Verdana" panose="020B0604030504040204" pitchFamily="34" charset="0"/>
              </a:rPr>
              <a:t># test selection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AID_GPShell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card_disconnect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release_context</a:t>
            </a:r>
          </a:p>
        </p:txBody>
      </p:sp>
      <p:sp>
        <p:nvSpPr>
          <p:cNvPr id="80900" name="AutoShape 4"/>
          <p:cNvSpPr>
            <a:spLocks/>
          </p:cNvSpPr>
          <p:nvPr/>
        </p:nvSpPr>
        <p:spPr bwMode="auto">
          <a:xfrm>
            <a:off x="7608888" y="1600201"/>
            <a:ext cx="3059112" cy="720725"/>
          </a:xfrm>
          <a:prstGeom prst="borderCallout2">
            <a:avLst>
              <a:gd name="adj1" fmla="val 15861"/>
              <a:gd name="adj2" fmla="val -2491"/>
              <a:gd name="adj3" fmla="val 15861"/>
              <a:gd name="adj4" fmla="val -64037"/>
              <a:gd name="adj5" fmla="val 16958"/>
              <a:gd name="adj6" fmla="val -128023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Connect to reader and card</a:t>
            </a:r>
          </a:p>
        </p:txBody>
      </p:sp>
      <p:sp>
        <p:nvSpPr>
          <p:cNvPr id="80901" name="AutoShape 5"/>
          <p:cNvSpPr>
            <a:spLocks/>
          </p:cNvSpPr>
          <p:nvPr/>
        </p:nvSpPr>
        <p:spPr bwMode="auto">
          <a:xfrm>
            <a:off x="7608888" y="2420939"/>
            <a:ext cx="3059112" cy="720725"/>
          </a:xfrm>
          <a:prstGeom prst="borderCallout2">
            <a:avLst>
              <a:gd name="adj1" fmla="val 15861"/>
              <a:gd name="adj2" fmla="val -2491"/>
              <a:gd name="adj3" fmla="val 15861"/>
              <a:gd name="adj4" fmla="val -42866"/>
              <a:gd name="adj5" fmla="val 65639"/>
              <a:gd name="adj6" fmla="val -8484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Select Card Manager application</a:t>
            </a:r>
          </a:p>
        </p:txBody>
      </p:sp>
      <p:sp>
        <p:nvSpPr>
          <p:cNvPr id="80902" name="AutoShape 6"/>
          <p:cNvSpPr>
            <a:spLocks/>
          </p:cNvSpPr>
          <p:nvPr/>
        </p:nvSpPr>
        <p:spPr bwMode="auto">
          <a:xfrm>
            <a:off x="7608888" y="3500439"/>
            <a:ext cx="3059112" cy="936625"/>
          </a:xfrm>
          <a:prstGeom prst="borderCallout2">
            <a:avLst>
              <a:gd name="adj1" fmla="val 12204"/>
              <a:gd name="adj2" fmla="val -2491"/>
              <a:gd name="adj3" fmla="val 12204"/>
              <a:gd name="adj4" fmla="val -29009"/>
              <a:gd name="adj5" fmla="val -171"/>
              <a:gd name="adj6" fmla="val -56616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Authenticate and establish secure channel (OpenPlatform)</a:t>
            </a:r>
          </a:p>
        </p:txBody>
      </p:sp>
      <p:sp>
        <p:nvSpPr>
          <p:cNvPr id="80903" name="AutoShape 7"/>
          <p:cNvSpPr>
            <a:spLocks/>
          </p:cNvSpPr>
          <p:nvPr/>
        </p:nvSpPr>
        <p:spPr bwMode="auto">
          <a:xfrm>
            <a:off x="7608888" y="4797426"/>
            <a:ext cx="3059112" cy="936625"/>
          </a:xfrm>
          <a:prstGeom prst="borderCallout2">
            <a:avLst>
              <a:gd name="adj1" fmla="val 12204"/>
              <a:gd name="adj2" fmla="val -2491"/>
              <a:gd name="adj3" fmla="val 12204"/>
              <a:gd name="adj4" fmla="val -28181"/>
              <a:gd name="adj5" fmla="val -84407"/>
              <a:gd name="adj6" fmla="val -5495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Delete previous version of our applet (instance first, package second)</a:t>
            </a:r>
          </a:p>
        </p:txBody>
      </p:sp>
      <p:sp>
        <p:nvSpPr>
          <p:cNvPr id="80904" name="AutoShape 8"/>
          <p:cNvSpPr>
            <a:spLocks/>
          </p:cNvSpPr>
          <p:nvPr/>
        </p:nvSpPr>
        <p:spPr bwMode="auto">
          <a:xfrm>
            <a:off x="7608888" y="5784850"/>
            <a:ext cx="3059112" cy="647700"/>
          </a:xfrm>
          <a:prstGeom prst="borderCallout2">
            <a:avLst>
              <a:gd name="adj1" fmla="val 17648"/>
              <a:gd name="adj2" fmla="val -2491"/>
              <a:gd name="adj3" fmla="val 17648"/>
              <a:gd name="adj4" fmla="val -36898"/>
              <a:gd name="adj5" fmla="val -154903"/>
              <a:gd name="adj6" fmla="val -72806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Upload and install file *.cap with applet</a:t>
            </a:r>
          </a:p>
        </p:txBody>
      </p:sp>
      <p:sp>
        <p:nvSpPr>
          <p:cNvPr id="80905" name="AutoShape 9"/>
          <p:cNvSpPr>
            <a:spLocks/>
          </p:cNvSpPr>
          <p:nvPr/>
        </p:nvSpPr>
        <p:spPr bwMode="auto">
          <a:xfrm>
            <a:off x="4295776" y="6021388"/>
            <a:ext cx="3059113" cy="647700"/>
          </a:xfrm>
          <a:prstGeom prst="borderCallout2">
            <a:avLst>
              <a:gd name="adj1" fmla="val 17648"/>
              <a:gd name="adj2" fmla="val -2491"/>
              <a:gd name="adj3" fmla="val 17648"/>
              <a:gd name="adj4" fmla="val -29630"/>
              <a:gd name="adj5" fmla="val -54167"/>
              <a:gd name="adj6" fmla="val -5806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Try to select newly installed applet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531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Demo: OpenPGP applet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4754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Smartcards 19.3.2019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924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OpenPGP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Standard for PGP/GPG compliant applications</a:t>
            </a:r>
          </a:p>
          <a:p>
            <a:r>
              <a:rPr lang="en-US" altLang="cs-CZ" dirty="0"/>
              <a:t>Includes specification for card with private key(s)</a:t>
            </a:r>
          </a:p>
          <a:p>
            <a:pPr lvl="1"/>
            <a:r>
              <a:rPr lang="en-US" altLang="cs-CZ" dirty="0"/>
              <a:t>openpgp-card-1.0.pdf</a:t>
            </a:r>
          </a:p>
          <a:p>
            <a:r>
              <a:rPr lang="en-US" altLang="cs-CZ" dirty="0"/>
              <a:t>Supported (to some extend) in </a:t>
            </a:r>
            <a:r>
              <a:rPr lang="en-US" altLang="cs-CZ" dirty="0" err="1"/>
              <a:t>GnuPG</a:t>
            </a:r>
            <a:endParaRPr lang="en-US" altLang="cs-CZ" dirty="0"/>
          </a:p>
          <a:p>
            <a:r>
              <a:rPr lang="en-US" altLang="cs-CZ" dirty="0"/>
              <a:t>Pre-personalized </a:t>
            </a:r>
            <a:r>
              <a:rPr lang="en-US" altLang="cs-CZ" dirty="0" err="1"/>
              <a:t>OpenPGP</a:t>
            </a:r>
            <a:r>
              <a:rPr lang="en-US" altLang="cs-CZ" dirty="0"/>
              <a:t> cards available</a:t>
            </a:r>
          </a:p>
          <a:p>
            <a:pPr lvl="1"/>
            <a:r>
              <a:rPr lang="en-US" altLang="cs-CZ" dirty="0">
                <a:hlinkClick r:id="rId3"/>
              </a:rPr>
              <a:t>http://www.g10code.de/p-card.html</a:t>
            </a:r>
          </a:p>
          <a:p>
            <a:r>
              <a:rPr lang="en-US" altLang="cs-CZ" dirty="0"/>
              <a:t>Open source Java Card applet available</a:t>
            </a:r>
          </a:p>
          <a:p>
            <a:pPr lvl="1"/>
            <a:r>
              <a:rPr lang="en-US" altLang="cs-CZ" dirty="0" err="1"/>
              <a:t>JOpenPGPCard</a:t>
            </a:r>
            <a:endParaRPr lang="en-US" altLang="cs-CZ" dirty="0"/>
          </a:p>
          <a:p>
            <a:pPr lvl="1"/>
            <a:r>
              <a:rPr lang="en-US" altLang="cs-CZ" dirty="0">
                <a:hlinkClick r:id="rId4"/>
              </a:rPr>
              <a:t>http://sourceforge.net/projects/jopenpgpcard/</a:t>
            </a:r>
          </a:p>
          <a:p>
            <a:pPr lvl="1"/>
            <a:r>
              <a:rPr lang="en-US" altLang="cs-CZ" dirty="0"/>
              <a:t>our card can be used</a:t>
            </a:r>
          </a:p>
        </p:txBody>
      </p:sp>
      <p:sp>
        <p:nvSpPr>
          <p:cNvPr id="75778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Smartcards 19.3.2019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481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JOpenPGPCard applet</a:t>
            </a: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Main parts</a:t>
            </a:r>
          </a:p>
          <a:p>
            <a:pPr lvl="1"/>
            <a:r>
              <a:rPr lang="en-US" altLang="cs-CZ"/>
              <a:t>two level of PIN protection</a:t>
            </a:r>
          </a:p>
          <a:p>
            <a:pPr lvl="1"/>
            <a:r>
              <a:rPr lang="en-US" altLang="cs-CZ"/>
              <a:t>on-card keys generation, public key export</a:t>
            </a:r>
          </a:p>
          <a:p>
            <a:pPr lvl="1"/>
            <a:r>
              <a:rPr lang="en-US" altLang="cs-CZ"/>
              <a:t>on-card encryption/signature</a:t>
            </a:r>
          </a:p>
          <a:p>
            <a:r>
              <a:rPr lang="en-US" altLang="cs-CZ"/>
              <a:t>Compilation and upload</a:t>
            </a:r>
          </a:p>
          <a:p>
            <a:pPr lvl="1"/>
            <a:r>
              <a:rPr lang="en-US" altLang="cs-CZ"/>
              <a:t>Project settings (preconfigured)</a:t>
            </a:r>
          </a:p>
          <a:p>
            <a:pPr lvl="1"/>
            <a:r>
              <a:rPr lang="en-US" altLang="cs-CZ"/>
              <a:t>AID (given in OpenPGP specification)</a:t>
            </a:r>
          </a:p>
          <a:p>
            <a:pPr lvl="1"/>
            <a:r>
              <a:rPr lang="en-US" altLang="cs-CZ"/>
              <a:t>GPShell script</a:t>
            </a:r>
          </a:p>
          <a:p>
            <a:r>
              <a:rPr lang="en-US" altLang="cs-CZ"/>
              <a:t>Compile and upload applet to card</a:t>
            </a:r>
          </a:p>
        </p:txBody>
      </p:sp>
      <p:sp>
        <p:nvSpPr>
          <p:cNvPr id="7680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Smartcards 19.3.2019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726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Compilation and upload</a:t>
            </a: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gpg --card-edit</a:t>
            </a:r>
          </a:p>
          <a:p>
            <a:r>
              <a:rPr lang="en-US" altLang="cs-CZ"/>
              <a:t>Command&gt; admin</a:t>
            </a:r>
          </a:p>
          <a:p>
            <a:r>
              <a:rPr lang="en-US" altLang="cs-CZ"/>
              <a:t>Command&gt; help</a:t>
            </a:r>
          </a:p>
          <a:p>
            <a:r>
              <a:rPr lang="en-US" altLang="cs-CZ"/>
              <a:t>Command&gt; generate</a:t>
            </a:r>
          </a:p>
          <a:p>
            <a:pPr lvl="1"/>
            <a:r>
              <a:rPr lang="en-US" altLang="cs-CZ"/>
              <a:t>follow the instructions (default PINs)</a:t>
            </a:r>
          </a:p>
          <a:p>
            <a:pPr lvl="1"/>
            <a:r>
              <a:rPr lang="en-US" altLang="cs-CZ"/>
              <a:t>signature, decryption and authentication key</a:t>
            </a:r>
          </a:p>
          <a:p>
            <a:pPr lvl="1"/>
            <a:r>
              <a:rPr lang="en-US" altLang="cs-CZ"/>
              <a:t>private keys generated directly on the card</a:t>
            </a:r>
          </a:p>
          <a:p>
            <a:pPr lvl="1"/>
            <a:r>
              <a:rPr lang="en-US" altLang="cs-CZ"/>
              <a:t>public keys exported to GPG keyring</a:t>
            </a:r>
          </a:p>
          <a:p>
            <a:r>
              <a:rPr lang="en-US" altLang="cs-CZ"/>
              <a:t>Change your PIN by Command&gt; passwd</a:t>
            </a:r>
          </a:p>
        </p:txBody>
      </p:sp>
      <p:sp>
        <p:nvSpPr>
          <p:cNvPr id="7885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Smartcards 19.3.2019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441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GPG --card-edit</a:t>
            </a:r>
          </a:p>
        </p:txBody>
      </p:sp>
      <p:graphicFrame>
        <p:nvGraphicFramePr>
          <p:cNvPr id="7987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239519" y="1871664"/>
          <a:ext cx="580503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Image" r:id="rId3" imgW="8457143" imgH="6044444" progId="Photoshop.Image.11">
                  <p:embed/>
                </p:oleObj>
              </mc:Choice>
              <mc:Fallback>
                <p:oleObj name="Image" r:id="rId3" imgW="8457143" imgH="6044444" progId="Photoshop.Image.11">
                  <p:embed/>
                  <p:pic>
                    <p:nvPicPr>
                      <p:cNvPr id="79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519" y="1871664"/>
                        <a:ext cx="580503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Smartcards 19.3.2019</a:t>
            </a:r>
          </a:p>
        </p:txBody>
      </p:sp>
      <p:sp>
        <p:nvSpPr>
          <p:cNvPr id="262151" name="AutoShape 7"/>
          <p:cNvSpPr>
            <a:spLocks/>
          </p:cNvSpPr>
          <p:nvPr/>
        </p:nvSpPr>
        <p:spPr bwMode="auto">
          <a:xfrm>
            <a:off x="6096001" y="5105400"/>
            <a:ext cx="3059113" cy="457200"/>
          </a:xfrm>
          <a:prstGeom prst="borderCallout2">
            <a:avLst>
              <a:gd name="adj1" fmla="val 15861"/>
              <a:gd name="adj2" fmla="val -2491"/>
              <a:gd name="adj3" fmla="val 21144"/>
              <a:gd name="adj4" fmla="val -25324"/>
              <a:gd name="adj5" fmla="val 75347"/>
              <a:gd name="adj6" fmla="val -55218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No keys generated yet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1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27059</TotalTime>
  <Words>8782</Words>
  <Application>Microsoft Office PowerPoint</Application>
  <PresentationFormat>Širokoúhlá obrazovka</PresentationFormat>
  <Paragraphs>1435</Paragraphs>
  <Slides>110</Slides>
  <Notes>12</Notes>
  <HiddenSlides>7</HiddenSlides>
  <MMClips>1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110</vt:i4>
      </vt:variant>
    </vt:vector>
  </HeadingPairs>
  <TitlesOfParts>
    <vt:vector size="122" baseType="lpstr">
      <vt:lpstr>SimSun</vt:lpstr>
      <vt:lpstr>Arial</vt:lpstr>
      <vt:lpstr>Calibri</vt:lpstr>
      <vt:lpstr>Comic Sans MS</vt:lpstr>
      <vt:lpstr>Consolas</vt:lpstr>
      <vt:lpstr>Courier New</vt:lpstr>
      <vt:lpstr>Symbol</vt:lpstr>
      <vt:lpstr>Times New Roman</vt:lpstr>
      <vt:lpstr>Verdana</vt:lpstr>
      <vt:lpstr>Wingdings</vt:lpstr>
      <vt:lpstr>Motiv systému Office</vt:lpstr>
      <vt:lpstr>Image</vt:lpstr>
      <vt:lpstr>PV204 Security technologies</vt:lpstr>
      <vt:lpstr>JavaCard platform</vt:lpstr>
      <vt:lpstr>Overview</vt:lpstr>
      <vt:lpstr>Old vs. multi-application smart cards</vt:lpstr>
      <vt:lpstr>Prezentace aplikace PowerPoint</vt:lpstr>
      <vt:lpstr>JavaCard basics</vt:lpstr>
      <vt:lpstr>JavaCard</vt:lpstr>
      <vt:lpstr>JavaCard applets</vt:lpstr>
      <vt:lpstr>JavaCard versions</vt:lpstr>
      <vt:lpstr>Prezentace aplikace PowerPoint</vt:lpstr>
      <vt:lpstr>JavaCard 2.x not supporting</vt:lpstr>
      <vt:lpstr>JavaCard 2.x supports</vt:lpstr>
      <vt:lpstr>JavaCard 3.0.x (most recent 3.0.5 from 2015)</vt:lpstr>
      <vt:lpstr>JavaCard 3.1 (2018)</vt:lpstr>
      <vt:lpstr>Version support</vt:lpstr>
      <vt:lpstr>JavaCard applet firewall – runtime checks</vt:lpstr>
      <vt:lpstr>Developing JavaCard appS</vt:lpstr>
      <vt:lpstr>Group activity: complex development</vt:lpstr>
      <vt:lpstr>Desktop vs. smart card</vt:lpstr>
      <vt:lpstr>Prezentace aplikace PowerPoint</vt:lpstr>
      <vt:lpstr>JC development process</vt:lpstr>
      <vt:lpstr>JavaCard application running model</vt:lpstr>
      <vt:lpstr>On-card, off-card code verification</vt:lpstr>
      <vt:lpstr>OpenPlatform Package/applet upload </vt:lpstr>
      <vt:lpstr>Developing simple applet</vt:lpstr>
      <vt:lpstr>JavaCard – My first applet</vt:lpstr>
      <vt:lpstr>Necessary tools</vt:lpstr>
      <vt:lpstr>Prezentace aplikace PowerPoint</vt:lpstr>
      <vt:lpstr>Simple JavaCard applet - code</vt:lpstr>
      <vt:lpstr>select() method</vt:lpstr>
      <vt:lpstr>Sending and receiving data</vt:lpstr>
      <vt:lpstr>Sending and receiving data – source code</vt:lpstr>
      <vt:lpstr>Communication with smart card</vt:lpstr>
      <vt:lpstr>JavaCard communication lifecycle</vt:lpstr>
      <vt:lpstr>Java javax.smartcardio.* API</vt:lpstr>
      <vt:lpstr>Java javax.smartcardio.* API (2)</vt:lpstr>
      <vt:lpstr>Response APDU (R-APDU)</vt:lpstr>
      <vt:lpstr>Debugging applet</vt:lpstr>
      <vt:lpstr>Prezentace aplikace PowerPoint</vt:lpstr>
      <vt:lpstr>1. Debugging applets: simulator</vt:lpstr>
      <vt:lpstr>2. Debugging applets: real cards</vt:lpstr>
      <vt:lpstr>Possible causes for exception on card</vt:lpstr>
      <vt:lpstr>Getting more than 0x6f00</vt:lpstr>
      <vt:lpstr>Debugging using custom commands</vt:lpstr>
      <vt:lpstr>Best practices (for applet developers)</vt:lpstr>
      <vt:lpstr>Quiz</vt:lpstr>
      <vt:lpstr>Security hints (1)</vt:lpstr>
      <vt:lpstr>Security hints (2)</vt:lpstr>
      <vt:lpstr>Security hints (3)</vt:lpstr>
      <vt:lpstr>Security hints (4)</vt:lpstr>
      <vt:lpstr>Security hints: fault induction (1)</vt:lpstr>
      <vt:lpstr>Security hints: fault induction (2)</vt:lpstr>
      <vt:lpstr>Security hints: fault induction (3)</vt:lpstr>
      <vt:lpstr>How and when to apply protections</vt:lpstr>
      <vt:lpstr>Execution speed hints (1)</vt:lpstr>
      <vt:lpstr>Execution speed hints (2)</vt:lpstr>
      <vt:lpstr>JavaCard applet firewall issues</vt:lpstr>
      <vt:lpstr>Relevant open-source projects </vt:lpstr>
      <vt:lpstr>Mandatory reading</vt:lpstr>
      <vt:lpstr>Summary</vt:lpstr>
      <vt:lpstr>Prezentace aplikace PowerPoint</vt:lpstr>
      <vt:lpstr>Supplementary materials</vt:lpstr>
      <vt:lpstr>Quick and dirty start</vt:lpstr>
      <vt:lpstr>Quick and dirty start – OpenPGP applet</vt:lpstr>
      <vt:lpstr>1. Compile and convert applets </vt:lpstr>
      <vt:lpstr>2. Manage applets on smart card</vt:lpstr>
      <vt:lpstr>Prezentace aplikace PowerPoint</vt:lpstr>
      <vt:lpstr>3. Upload applet to smart card</vt:lpstr>
      <vt:lpstr>OpenPlatform Package/applet upload </vt:lpstr>
      <vt:lpstr>4. Communicate with smart card </vt:lpstr>
      <vt:lpstr>5. Delete applet</vt:lpstr>
      <vt:lpstr>Developing simple PKI applet</vt:lpstr>
      <vt:lpstr>PKI-relevant JavaCard API</vt:lpstr>
      <vt:lpstr>PIN verification functionality</vt:lpstr>
      <vt:lpstr>PIN code</vt:lpstr>
      <vt:lpstr>Digital signature</vt:lpstr>
      <vt:lpstr>On-card asymmetric key generation</vt:lpstr>
      <vt:lpstr>Key generation - source code</vt:lpstr>
      <vt:lpstr>Public (private) key export/import</vt:lpstr>
      <vt:lpstr>javacard.security.Signature</vt:lpstr>
      <vt:lpstr>Signature – source code</vt:lpstr>
      <vt:lpstr>Asymmetric encryption </vt:lpstr>
      <vt:lpstr>Demo - symmetric cryptography applet</vt:lpstr>
      <vt:lpstr>Random numbers </vt:lpstr>
      <vt:lpstr>RandomData – source code</vt:lpstr>
      <vt:lpstr>Key generation and initialization </vt:lpstr>
      <vt:lpstr>Symmetric cryptography encryption</vt:lpstr>
      <vt:lpstr>Encryption with 3DES – source code</vt:lpstr>
      <vt:lpstr>Message authentication code (MAC)</vt:lpstr>
      <vt:lpstr>MAC – source code</vt:lpstr>
      <vt:lpstr>Data hashing</vt:lpstr>
      <vt:lpstr>Data hashing – source code</vt:lpstr>
      <vt:lpstr>GPPro – M. Paljak</vt:lpstr>
      <vt:lpstr>GPShell script – another tool for upload</vt:lpstr>
      <vt:lpstr>Demo: OpenPGP applet</vt:lpstr>
      <vt:lpstr>OpenPGP</vt:lpstr>
      <vt:lpstr>JOpenPGPCard applet</vt:lpstr>
      <vt:lpstr>Compilation and upload</vt:lpstr>
      <vt:lpstr>GPG --card-edit</vt:lpstr>
      <vt:lpstr>GPG – keys generation finished</vt:lpstr>
      <vt:lpstr>What we have…</vt:lpstr>
      <vt:lpstr>(gpg –card-edit) Command&gt; list</vt:lpstr>
      <vt:lpstr>Using GPG with smart card</vt:lpstr>
      <vt:lpstr>More details about JavaCard</vt:lpstr>
      <vt:lpstr>JavaCard – more to be discovered</vt:lpstr>
      <vt:lpstr>GPShell upload&amp;install</vt:lpstr>
      <vt:lpstr>JavaCard – PIN verification</vt:lpstr>
      <vt:lpstr>JavaCard – PIN verification done better</vt:lpstr>
      <vt:lpstr>JavaCard – Atomic vs. Non-Atomic</vt:lpstr>
      <vt:lpstr>JavaCard – Atomic vs. Non-Atomic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7700</cp:revision>
  <cp:lastPrinted>2013-10-10T13:54:53Z</cp:lastPrinted>
  <dcterms:created xsi:type="dcterms:W3CDTF">2012-06-27T07:21:19Z</dcterms:created>
  <dcterms:modified xsi:type="dcterms:W3CDTF">2019-03-19T16:42:54Z</dcterms:modified>
</cp:coreProperties>
</file>