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61" r:id="rId2"/>
    <p:sldId id="868" r:id="rId3"/>
    <p:sldId id="692" r:id="rId4"/>
    <p:sldId id="1136" r:id="rId5"/>
    <p:sldId id="1137" r:id="rId6"/>
    <p:sldId id="781" r:id="rId7"/>
    <p:sldId id="770" r:id="rId8"/>
    <p:sldId id="762" r:id="rId9"/>
    <p:sldId id="760" r:id="rId10"/>
    <p:sldId id="1138" r:id="rId11"/>
    <p:sldId id="790" r:id="rId12"/>
    <p:sldId id="787" r:id="rId13"/>
    <p:sldId id="763" r:id="rId14"/>
    <p:sldId id="772" r:id="rId15"/>
    <p:sldId id="765" r:id="rId16"/>
    <p:sldId id="766" r:id="rId17"/>
    <p:sldId id="767" r:id="rId18"/>
    <p:sldId id="764" r:id="rId19"/>
    <p:sldId id="817" r:id="rId20"/>
    <p:sldId id="818" r:id="rId21"/>
    <p:sldId id="819" r:id="rId22"/>
    <p:sldId id="820" r:id="rId23"/>
    <p:sldId id="1139" r:id="rId24"/>
    <p:sldId id="816" r:id="rId25"/>
    <p:sldId id="1140" r:id="rId26"/>
    <p:sldId id="825" r:id="rId27"/>
    <p:sldId id="1141" r:id="rId28"/>
    <p:sldId id="1142" r:id="rId29"/>
    <p:sldId id="828" r:id="rId30"/>
    <p:sldId id="1143" r:id="rId31"/>
    <p:sldId id="1144" r:id="rId32"/>
    <p:sldId id="1145" r:id="rId33"/>
    <p:sldId id="1146" r:id="rId34"/>
    <p:sldId id="903" r:id="rId35"/>
    <p:sldId id="902" r:id="rId36"/>
    <p:sldId id="1147" r:id="rId37"/>
    <p:sldId id="899" r:id="rId38"/>
    <p:sldId id="898" r:id="rId39"/>
    <p:sldId id="756" r:id="rId40"/>
    <p:sldId id="755" r:id="rId41"/>
    <p:sldId id="757" r:id="rId42"/>
    <p:sldId id="1148" r:id="rId43"/>
    <p:sldId id="1149" r:id="rId44"/>
    <p:sldId id="1150" r:id="rId45"/>
    <p:sldId id="1151" r:id="rId46"/>
    <p:sldId id="832" r:id="rId47"/>
    <p:sldId id="834" r:id="rId48"/>
    <p:sldId id="1154" r:id="rId49"/>
    <p:sldId id="1155" r:id="rId50"/>
    <p:sldId id="865" r:id="rId51"/>
    <p:sldId id="754" r:id="rId52"/>
    <p:sldId id="826" r:id="rId53"/>
    <p:sldId id="836" r:id="rId54"/>
    <p:sldId id="866" r:id="rId55"/>
    <p:sldId id="888" r:id="rId56"/>
    <p:sldId id="863" r:id="rId57"/>
    <p:sldId id="1152" r:id="rId58"/>
    <p:sldId id="1153" r:id="rId59"/>
    <p:sldId id="1156" r:id="rId60"/>
    <p:sldId id="740" r:id="rId61"/>
    <p:sldId id="741" r:id="rId62"/>
    <p:sldId id="739" r:id="rId63"/>
    <p:sldId id="831" r:id="rId64"/>
    <p:sldId id="841" r:id="rId65"/>
    <p:sldId id="743" r:id="rId66"/>
    <p:sldId id="848" r:id="rId67"/>
    <p:sldId id="889" r:id="rId68"/>
    <p:sldId id="904" r:id="rId69"/>
    <p:sldId id="905" r:id="rId70"/>
    <p:sldId id="847" r:id="rId71"/>
    <p:sldId id="840" r:id="rId72"/>
    <p:sldId id="735" r:id="rId73"/>
    <p:sldId id="728" r:id="rId74"/>
    <p:sldId id="1157" r:id="rId75"/>
  </p:sldIdLst>
  <p:sldSz cx="12192000" cy="6858000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46DAB3"/>
    <a:srgbClr val="CD4EF0"/>
    <a:srgbClr val="1E1D1B"/>
    <a:srgbClr val="7D2E9C"/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28" autoAdjust="0"/>
    <p:restoredTop sz="87112" autoAdjust="0"/>
  </p:normalViewPr>
  <p:slideViewPr>
    <p:cSldViewPr>
      <p:cViewPr varScale="1">
        <p:scale>
          <a:sx n="100" d="100"/>
          <a:sy n="100" d="100"/>
        </p:scale>
        <p:origin x="612" y="72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02.04.2019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6" y="9745479"/>
            <a:ext cx="3077137" cy="487488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02.04.2019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00" y="4861400"/>
            <a:ext cx="5680103" cy="4606317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6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25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488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223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36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39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7713"/>
            <a:ext cx="4960937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4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56" tIns="47878" rIns="95756" bIns="47878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0455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42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" y="747713"/>
            <a:ext cx="6615113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4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56" tIns="47878" rIns="95756" bIns="47878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687213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46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" y="747713"/>
            <a:ext cx="6615113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4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56" tIns="47878" rIns="95756" bIns="47878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1065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59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" y="747713"/>
            <a:ext cx="6615113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4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56" tIns="47878" rIns="95756" bIns="47878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795996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6" y="0"/>
            <a:ext cx="91923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r="63274"/>
          <a:stretch/>
        </p:blipFill>
        <p:spPr bwMode="auto">
          <a:xfrm>
            <a:off x="0" y="0"/>
            <a:ext cx="3375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35942" r="28807"/>
          <a:stretch/>
        </p:blipFill>
        <p:spPr bwMode="auto">
          <a:xfrm>
            <a:off x="3375992" y="0"/>
            <a:ext cx="32403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2001" y="476672"/>
            <a:ext cx="7671900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2000" y="3284984"/>
            <a:ext cx="7632245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672000" y="5254005"/>
            <a:ext cx="7632245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7104789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12.3.2019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646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12.3.2019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6369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5376597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12.3.2019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2000" y="1844825"/>
            <a:ext cx="5274997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844825"/>
            <a:ext cx="53848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12.3.2019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91819" y="1916833"/>
            <a:ext cx="5386917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1819" y="2556594"/>
            <a:ext cx="5386917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5586" y="1916833"/>
            <a:ext cx="5389033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5586" y="2556594"/>
            <a:ext cx="5389033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12.3.2019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12.3.2019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12.3.2019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764705"/>
            <a:ext cx="4011084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764705"/>
            <a:ext cx="6815667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916832"/>
            <a:ext cx="4011084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12.3.2019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1052736"/>
            <a:ext cx="73152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12.3.2019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59508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70984" y="908720"/>
            <a:ext cx="10972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70984" y="1871664"/>
            <a:ext cx="109728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70985" y="6573838"/>
            <a:ext cx="529167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519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12.3.2019</a:t>
            </a:r>
            <a:endParaRPr lang="cs-CZ" dirty="0"/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7608168" y="6525344"/>
            <a:ext cx="4583832" cy="369332"/>
          </a:xfrm>
          <a:prstGeom prst="rect">
            <a:avLst/>
          </a:prstGeom>
          <a:solidFill>
            <a:srgbClr val="1E1D1B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www.crcs.cz/rsa  @</a:t>
            </a:r>
            <a:r>
              <a:rPr lang="en-GB" b="1" dirty="0" err="1">
                <a:solidFill>
                  <a:schemeClr val="bg1"/>
                </a:solidFill>
                <a:latin typeface="Calibri" panose="020F0502020204030204" pitchFamily="34" charset="0"/>
              </a:rPr>
              <a:t>CRoCS_MUNI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 userDrawn="1"/>
        </p:nvSpPr>
        <p:spPr>
          <a:xfrm>
            <a:off x="6600056" y="6138169"/>
            <a:ext cx="5760640" cy="431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invisiblethingslab.com/resources/bh09usa/Attacking%20Intel%20BIOS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trustedcomputinggroup.org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romium.org/chromium-os/chromiumos-design-docs/verified-boot-crypto" TargetMode="External"/><Relationship Id="rId2" Type="http://schemas.openxmlformats.org/officeDocument/2006/relationships/hyperlink" Target="https://www.chromium.org/chromium-os/chromiumos-design-docs/verified-boo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www.chromium.org/developers/design-documents/tpm-usage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msdn.com/b/olivnie/archive/2013/01/09/windows-8-trusted-boot-secure-boot-measured-boot.aspx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pulsesecurity.co.nz/articles/TPM-sniff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crosoft/TSS.MSR" TargetMode="External"/><Relationship Id="rId7" Type="http://schemas.openxmlformats.org/officeDocument/2006/relationships/hyperlink" Target="http://security.polito.it/trusted-computing/trousers-for-windows/" TargetMode="External"/><Relationship Id="rId2" Type="http://schemas.openxmlformats.org/officeDocument/2006/relationships/hyperlink" Target="https://research.microsoft.com/en-us/downloads/74c45746-24ad-4cb7-ba4b-0c6df2f92d5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ourceforge.net/projects/trousers/files/tpm-tools/" TargetMode="External"/><Relationship Id="rId5" Type="http://schemas.openxmlformats.org/officeDocument/2006/relationships/hyperlink" Target="http://trousers.sourceforge.net/" TargetMode="External"/><Relationship Id="rId4" Type="http://schemas.openxmlformats.org/officeDocument/2006/relationships/hyperlink" Target="https://mbt.codeplex.com/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l.com/content/dam/www/public/us/en/documents/guides/intel-txt-software-development-guide.pdf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sourceforge.net/projects/tboot/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susecLab/SgxPectre" TargetMode="External"/><Relationship Id="rId2" Type="http://schemas.openxmlformats.org/officeDocument/2006/relationships/hyperlink" Target="https://github.com/lsds/spectre-attack-sg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eshadowattack.eu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theinvisiblethings.blogspot.cz/2013/08/thoughts-on-intels-upcoming-software.html" TargetMode="External"/><Relationship Id="rId2" Type="http://schemas.openxmlformats.org/officeDocument/2006/relationships/hyperlink" Target="https://software.intel.com/en-us/sgx-sd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heinvisiblethings.blogspot.cz/2013/09/thoughts-on-intels-upcoming-software.html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nu.org/philosophy/can-you-trust.html" TargetMode="External"/><Relationship Id="rId2" Type="http://schemas.openxmlformats.org/officeDocument/2006/relationships/hyperlink" Target="http://lwn.net/Articles/447381/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eekstuff.com/2011/02/linux-boot-proces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hyperlink" Target="http://social.technet.microsoft.com/wiki/contents/articles/11341.the-windows-7-boot-process-sbsl.aspx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PV204 Security technologies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479376" y="3284984"/>
            <a:ext cx="7632245" cy="1080120"/>
          </a:xfrm>
        </p:spPr>
        <p:txBody>
          <a:bodyPr/>
          <a:lstStyle/>
          <a:p>
            <a:r>
              <a:rPr lang="en-GB"/>
              <a:t>Trusted Boot, TPM, SGX</a:t>
            </a:r>
            <a:endParaRPr lang="en-GB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54E0BA9-1A03-4880-95FF-7A92EF8C34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5098923"/>
            <a:ext cx="479636" cy="47963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1BC704C-8ECB-41D7-B24B-74A9FEE9E0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69" y="5167863"/>
            <a:ext cx="341759" cy="341759"/>
          </a:xfrm>
          <a:prstGeom prst="rect">
            <a:avLst/>
          </a:prstGeom>
        </p:spPr>
      </p:pic>
      <p:sp>
        <p:nvSpPr>
          <p:cNvPr id="10" name="Zástupný symbol pro text 3">
            <a:extLst>
              <a:ext uri="{FF2B5EF4-FFF2-40B4-BE49-F238E27FC236}">
                <a16:creationId xmlns:a16="http://schemas.microsoft.com/office/drawing/2014/main" id="{615BA8DC-1FE4-43F0-B44E-83F30312B1C1}"/>
              </a:ext>
            </a:extLst>
          </p:cNvPr>
          <p:cNvSpPr txBox="1">
            <a:spLocks/>
          </p:cNvSpPr>
          <p:nvPr/>
        </p:nvSpPr>
        <p:spPr bwMode="auto">
          <a:xfrm>
            <a:off x="327534" y="5661620"/>
            <a:ext cx="856018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charset="0"/>
              <a:buNone/>
              <a:defRPr sz="1800" b="0" kern="1200">
                <a:solidFill>
                  <a:srgbClr val="1E4485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P</a:t>
            </a:r>
            <a:r>
              <a:rPr lang="en-US" b="1" dirty="0" err="1"/>
              <a:t>etr</a:t>
            </a:r>
            <a:r>
              <a:rPr lang="en-US" b="1" dirty="0"/>
              <a:t> </a:t>
            </a:r>
            <a:r>
              <a:rPr lang="cs-CZ" b="1" dirty="0" err="1"/>
              <a:t>Švenda</a:t>
            </a:r>
            <a:r>
              <a:rPr lang="cs-CZ" b="1" dirty="0"/>
              <a:t> </a:t>
            </a:r>
            <a:r>
              <a:rPr lang="en-GB" i="1" dirty="0"/>
              <a:t> </a:t>
            </a:r>
            <a:r>
              <a:rPr lang="cs-CZ" i="1" dirty="0"/>
              <a:t>       </a:t>
            </a:r>
            <a:r>
              <a:rPr lang="cs-CZ" b="1" i="1" dirty="0"/>
              <a:t>svenda@fi.muni.cz</a:t>
            </a:r>
            <a:r>
              <a:rPr lang="en-GB" b="1" i="1" dirty="0"/>
              <a:t>        @</a:t>
            </a:r>
            <a:r>
              <a:rPr lang="en-GB" b="1" i="1" dirty="0" err="1"/>
              <a:t>rngsec</a:t>
            </a:r>
            <a:r>
              <a:rPr lang="cs-CZ" b="1" dirty="0"/>
              <a:t> </a:t>
            </a:r>
            <a:endParaRPr lang="en-GB" b="1" dirty="0"/>
          </a:p>
          <a:p>
            <a:r>
              <a:rPr lang="en-GB" dirty="0"/>
              <a:t>Centre for Research on Cryptography and Security, </a:t>
            </a:r>
            <a:r>
              <a:rPr lang="en-US" dirty="0"/>
              <a:t>Masaryk University</a:t>
            </a:r>
          </a:p>
          <a:p>
            <a:endParaRPr lang="en-GB" dirty="0"/>
          </a:p>
          <a:p>
            <a:r>
              <a:rPr lang="cs-CZ" dirty="0"/>
              <a:t>	</a:t>
            </a:r>
            <a:endParaRPr lang="en-GB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15270" y="4291029"/>
            <a:ext cx="2916634" cy="792088"/>
          </a:xfrm>
        </p:spPr>
        <p:txBody>
          <a:bodyPr/>
          <a:lstStyle/>
          <a:p>
            <a:pPr algn="ctr"/>
            <a:r>
              <a:rPr lang="en-GB" dirty="0"/>
              <a:t>“Verified” boot</a:t>
            </a:r>
            <a:br>
              <a:rPr lang="en-GB" dirty="0"/>
            </a:br>
            <a:r>
              <a:rPr lang="en-GB" dirty="0"/>
              <a:t>(signatures)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2" name="Nadpis 1"/>
          <p:cNvSpPr txBox="1">
            <a:spLocks/>
          </p:cNvSpPr>
          <p:nvPr/>
        </p:nvSpPr>
        <p:spPr bwMode="auto">
          <a:xfrm>
            <a:off x="6423704" y="4293096"/>
            <a:ext cx="348872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pPr algn="ctr"/>
            <a:r>
              <a:rPr lang="en-GB" dirty="0"/>
              <a:t>“Measured” boot</a:t>
            </a:r>
          </a:p>
          <a:p>
            <a:pPr algn="ctr"/>
            <a:r>
              <a:rPr lang="en-GB" dirty="0"/>
              <a:t>(cumulative hash)</a:t>
            </a:r>
          </a:p>
        </p:txBody>
      </p:sp>
      <p:sp>
        <p:nvSpPr>
          <p:cNvPr id="53" name="Nadpis 1"/>
          <p:cNvSpPr txBox="1">
            <a:spLocks/>
          </p:cNvSpPr>
          <p:nvPr/>
        </p:nvSpPr>
        <p:spPr bwMode="auto">
          <a:xfrm>
            <a:off x="4007768" y="1623733"/>
            <a:ext cx="324036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pPr algn="ctr"/>
            <a:r>
              <a:rPr lang="en-GB" sz="4000" dirty="0"/>
              <a:t>Trusted boot</a:t>
            </a:r>
          </a:p>
        </p:txBody>
      </p:sp>
      <p:sp>
        <p:nvSpPr>
          <p:cNvPr id="11" name="Šipka doprava 10"/>
          <p:cNvSpPr/>
          <p:nvPr/>
        </p:nvSpPr>
        <p:spPr>
          <a:xfrm rot="7596834">
            <a:off x="4046622" y="3265049"/>
            <a:ext cx="1368152" cy="425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Šipka doprava 53"/>
          <p:cNvSpPr/>
          <p:nvPr/>
        </p:nvSpPr>
        <p:spPr>
          <a:xfrm rot="3131844">
            <a:off x="5855454" y="3265047"/>
            <a:ext cx="1368152" cy="425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bdélník 11"/>
          <p:cNvSpPr/>
          <p:nvPr/>
        </p:nvSpPr>
        <p:spPr>
          <a:xfrm>
            <a:off x="5735960" y="2564904"/>
            <a:ext cx="4536504" cy="31683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bdélník 54"/>
          <p:cNvSpPr/>
          <p:nvPr/>
        </p:nvSpPr>
        <p:spPr>
          <a:xfrm>
            <a:off x="1307468" y="2564830"/>
            <a:ext cx="4536504" cy="31683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2863292-6DF4-4E18-BB89-64DDADD91F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712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Šrafovaná šipka doprava 44"/>
          <p:cNvSpPr/>
          <p:nvPr/>
        </p:nvSpPr>
        <p:spPr>
          <a:xfrm rot="16200000">
            <a:off x="3506831" y="3796016"/>
            <a:ext cx="2736304" cy="439759"/>
          </a:xfrm>
          <a:prstGeom prst="stripedRightArrow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27238" y="908720"/>
            <a:ext cx="2916634" cy="792088"/>
          </a:xfrm>
        </p:spPr>
        <p:txBody>
          <a:bodyPr/>
          <a:lstStyle/>
          <a:p>
            <a:r>
              <a:rPr lang="en-GB" dirty="0"/>
              <a:t>“Verified” boot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4171850" y="5146990"/>
            <a:ext cx="1440160" cy="504056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BIOS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4171850" y="4504649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MBR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4173551" y="3853641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GRUB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4171850" y="3211300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Kernel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158587" y="2100167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User app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672390" y="272309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…</a:t>
            </a:r>
          </a:p>
        </p:txBody>
      </p:sp>
      <p:sp>
        <p:nvSpPr>
          <p:cNvPr id="18" name="Zahnutá šipka dolů 17"/>
          <p:cNvSpPr/>
          <p:nvPr/>
        </p:nvSpPr>
        <p:spPr>
          <a:xfrm rot="16200000">
            <a:off x="3462822" y="5019267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802615" y="4996173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756537" y="4204085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1756537" y="3526054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27" name="Zahnutá šipka dolů 26"/>
          <p:cNvSpPr/>
          <p:nvPr/>
        </p:nvSpPr>
        <p:spPr>
          <a:xfrm rot="16200000">
            <a:off x="3453969" y="4257913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Zahnutá šipka dolů 27"/>
          <p:cNvSpPr/>
          <p:nvPr/>
        </p:nvSpPr>
        <p:spPr>
          <a:xfrm rot="16200000">
            <a:off x="3425612" y="3479574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Zahnutá šipka dolů 28"/>
          <p:cNvSpPr/>
          <p:nvPr/>
        </p:nvSpPr>
        <p:spPr>
          <a:xfrm rot="16200000">
            <a:off x="3453969" y="2464830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1756537" y="2498616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34" name="Zahnutá šipka doprava 33"/>
          <p:cNvSpPr/>
          <p:nvPr/>
        </p:nvSpPr>
        <p:spPr>
          <a:xfrm rot="10800000">
            <a:off x="5805513" y="4898668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6176828" y="5133899"/>
            <a:ext cx="403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H(MBR))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6176829" y="4319983"/>
            <a:ext cx="418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H(GRUB))</a:t>
            </a:r>
          </a:p>
        </p:txBody>
      </p:sp>
      <p:sp>
        <p:nvSpPr>
          <p:cNvPr id="37" name="Zahnutá šipka doprava 36"/>
          <p:cNvSpPr/>
          <p:nvPr/>
        </p:nvSpPr>
        <p:spPr>
          <a:xfrm rot="10800000">
            <a:off x="5807968" y="4193341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Zahnutá šipka doprava 37"/>
          <p:cNvSpPr/>
          <p:nvPr/>
        </p:nvSpPr>
        <p:spPr>
          <a:xfrm rot="10800000">
            <a:off x="5807968" y="3482430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Zahnutá šipka doprava 38"/>
          <p:cNvSpPr/>
          <p:nvPr/>
        </p:nvSpPr>
        <p:spPr>
          <a:xfrm rot="10800000">
            <a:off x="5738161" y="2308585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6168009" y="3646562"/>
            <a:ext cx="418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H(Kernel))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6178281" y="2493250"/>
            <a:ext cx="445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H(User app))</a:t>
            </a:r>
          </a:p>
        </p:txBody>
      </p:sp>
      <p:sp>
        <p:nvSpPr>
          <p:cNvPr id="44" name="AutoShape 6"/>
          <p:cNvSpPr>
            <a:spLocks/>
          </p:cNvSpPr>
          <p:nvPr/>
        </p:nvSpPr>
        <p:spPr bwMode="auto">
          <a:xfrm>
            <a:off x="5981872" y="5999861"/>
            <a:ext cx="4002561" cy="412445"/>
          </a:xfrm>
          <a:prstGeom prst="borderCallout2">
            <a:avLst>
              <a:gd name="adj1" fmla="val 60902"/>
              <a:gd name="adj2" fmla="val -3687"/>
              <a:gd name="adj3" fmla="val 60114"/>
              <a:gd name="adj4" fmla="val -12859"/>
              <a:gd name="adj5" fmla="val -112612"/>
              <a:gd name="adj6" fmla="val -24116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000" dirty="0"/>
              <a:t>Nothing =&gt; BIOS is Root of Trust</a:t>
            </a:r>
            <a:endParaRPr lang="en-US" altLang="en-US" sz="2000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2245043" y="5660522"/>
            <a:ext cx="2528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What verifies or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measures BIOS?</a:t>
            </a:r>
          </a:p>
        </p:txBody>
      </p:sp>
      <p:pic>
        <p:nvPicPr>
          <p:cNvPr id="47" name="Picture 5" descr="D:\Documents\Obrazky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35" y="5666824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Obdélník 47"/>
          <p:cNvSpPr/>
          <p:nvPr/>
        </p:nvSpPr>
        <p:spPr>
          <a:xfrm>
            <a:off x="4091485" y="4474048"/>
            <a:ext cx="1605289" cy="5635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bdélník 48"/>
          <p:cNvSpPr/>
          <p:nvPr/>
        </p:nvSpPr>
        <p:spPr>
          <a:xfrm>
            <a:off x="4105215" y="3824166"/>
            <a:ext cx="1605289" cy="5635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bdélník 49"/>
          <p:cNvSpPr/>
          <p:nvPr/>
        </p:nvSpPr>
        <p:spPr>
          <a:xfrm>
            <a:off x="4105215" y="3180952"/>
            <a:ext cx="1605289" cy="5635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bdélník 50"/>
          <p:cNvSpPr/>
          <p:nvPr/>
        </p:nvSpPr>
        <p:spPr>
          <a:xfrm>
            <a:off x="4048848" y="2067140"/>
            <a:ext cx="1605289" cy="5635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ovéPole 41"/>
          <p:cNvSpPr txBox="1"/>
          <p:nvPr/>
        </p:nvSpPr>
        <p:spPr>
          <a:xfrm>
            <a:off x="6176828" y="5568140"/>
            <a:ext cx="193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RESET: PCR = 0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5109889" y="1653312"/>
            <a:ext cx="5606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PCR = H(…H(H(0|H(MBR))|H(GRUB)…H(User app))</a:t>
            </a:r>
          </a:p>
        </p:txBody>
      </p:sp>
      <p:sp>
        <p:nvSpPr>
          <p:cNvPr id="5" name="TextovéPole 4"/>
          <p:cNvSpPr txBox="1"/>
          <p:nvPr/>
        </p:nvSpPr>
        <p:spPr>
          <a:xfrm rot="16200000">
            <a:off x="7608255" y="203374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=&gt;</a:t>
            </a:r>
          </a:p>
        </p:txBody>
      </p:sp>
      <p:sp>
        <p:nvSpPr>
          <p:cNvPr id="52" name="Nadpis 1"/>
          <p:cNvSpPr txBox="1">
            <a:spLocks/>
          </p:cNvSpPr>
          <p:nvPr/>
        </p:nvSpPr>
        <p:spPr bwMode="auto">
          <a:xfrm>
            <a:off x="6135672" y="910787"/>
            <a:ext cx="348872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GB" dirty="0"/>
              <a:t>“Measured” boot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7F22C2B-F6E4-417F-870E-5280E8433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755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9" grpId="0"/>
      <p:bldP spid="21" grpId="0"/>
      <p:bldP spid="25" grpId="0"/>
      <p:bldP spid="27" grpId="0" animBg="1"/>
      <p:bldP spid="28" grpId="0" animBg="1"/>
      <p:bldP spid="29" grpId="0" animBg="1"/>
      <p:bldP spid="30" grpId="0"/>
      <p:bldP spid="34" grpId="0" animBg="1"/>
      <p:bldP spid="35" grpId="0"/>
      <p:bldP spid="36" grpId="0"/>
      <p:bldP spid="37" grpId="0" animBg="1"/>
      <p:bldP spid="38" grpId="0" animBg="1"/>
      <p:bldP spid="39" grpId="0" animBg="1"/>
      <p:bldP spid="40" grpId="0"/>
      <p:bldP spid="41" grpId="0"/>
      <p:bldP spid="44" grpId="0" animBg="1"/>
      <p:bldP spid="46" grpId="0"/>
      <p:bldP spid="48" grpId="0" animBg="1"/>
      <p:bldP spid="49" grpId="0" animBg="1"/>
      <p:bldP spid="50" grpId="0" animBg="1"/>
      <p:bldP spid="51" grpId="0" animBg="1"/>
      <p:bldP spid="42" grpId="0"/>
      <p:bldP spid="43" grpId="0"/>
      <p:bldP spid="5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Root of trust (for verified/measured boot)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Verified and Measured boot need some </a:t>
            </a:r>
            <a:r>
              <a:rPr lang="en-GB" sz="2400" dirty="0">
                <a:solidFill>
                  <a:srgbClr val="0070C0"/>
                </a:solidFill>
              </a:rPr>
              <a:t>root of trust</a:t>
            </a:r>
          </a:p>
          <a:p>
            <a:pPr lvl="1"/>
            <a:r>
              <a:rPr lang="en-GB" sz="2000" dirty="0"/>
              <a:t>Initial piece of code that nobody verifies/measures</a:t>
            </a:r>
          </a:p>
          <a:p>
            <a:r>
              <a:rPr lang="en-GB" sz="2400" dirty="0"/>
              <a:t>Static root of trust</a:t>
            </a:r>
          </a:p>
          <a:p>
            <a:pPr lvl="1"/>
            <a:r>
              <a:rPr lang="en-GB" sz="2000" dirty="0"/>
              <a:t>Start building trusted chain after reset of whole device</a:t>
            </a:r>
          </a:p>
          <a:p>
            <a:r>
              <a:rPr lang="en-GB" sz="2400" dirty="0"/>
              <a:t>Dynamic root of trust</a:t>
            </a:r>
          </a:p>
          <a:p>
            <a:pPr lvl="1"/>
            <a:r>
              <a:rPr lang="en-GB" sz="2000" dirty="0"/>
              <a:t>Start building trusted chain without reset of device (faster)</a:t>
            </a:r>
          </a:p>
          <a:p>
            <a:r>
              <a:rPr lang="en-GB" sz="2400" dirty="0"/>
              <a:t>What can be root of trust?</a:t>
            </a:r>
          </a:p>
          <a:p>
            <a:pPr lvl="1"/>
            <a:r>
              <a:rPr lang="en-GB" sz="2000" dirty="0"/>
              <a:t>static root of trust: BIOS, UEFI firmware, Intel Boot Guard</a:t>
            </a:r>
          </a:p>
          <a:p>
            <a:pPr lvl="1"/>
            <a:r>
              <a:rPr lang="en-GB" sz="2000" dirty="0"/>
              <a:t>dynamic root of trust: Intel TXT, Intel SGX</a:t>
            </a:r>
          </a:p>
          <a:p>
            <a:r>
              <a:rPr lang="en-GB" sz="2400" dirty="0"/>
              <a:t>Root of trust requires special protection</a:t>
            </a:r>
          </a:p>
          <a:p>
            <a:pPr lvl="1"/>
            <a:r>
              <a:rPr lang="en-GB" sz="2000" dirty="0"/>
              <a:t>As nobody verifies than nobody will detect eventual modification</a:t>
            </a:r>
          </a:p>
          <a:p>
            <a:pPr lvl="1"/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1CEBE75-952A-4B61-8F51-2F560E7D0A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76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BIOS as root of trust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836713"/>
            <a:ext cx="10753608" cy="4149725"/>
          </a:xfrm>
        </p:spPr>
        <p:txBody>
          <a:bodyPr/>
          <a:lstStyle/>
          <a:p>
            <a:r>
              <a:rPr lang="en-GB" dirty="0"/>
              <a:t>First code executed on CPU of target machine</a:t>
            </a:r>
          </a:p>
          <a:p>
            <a:r>
              <a:rPr lang="en-GB" dirty="0"/>
              <a:t>Privileged access to hardware</a:t>
            </a:r>
          </a:p>
          <a:p>
            <a:pPr lvl="1"/>
            <a:r>
              <a:rPr lang="en-GB" dirty="0"/>
              <a:t>E.g., can write into memory of OS code via DMA</a:t>
            </a:r>
          </a:p>
          <a:p>
            <a:r>
              <a:rPr lang="en-GB" dirty="0"/>
              <a:t>Provides code for System Management Mode (SMM)</a:t>
            </a:r>
          </a:p>
          <a:p>
            <a:pPr lvl="1"/>
            <a:r>
              <a:rPr lang="en-GB" dirty="0"/>
              <a:t>Routines executed during the whole platform runtime</a:t>
            </a:r>
          </a:p>
          <a:p>
            <a:pPr lvl="1"/>
            <a:r>
              <a:rPr lang="en-GB" dirty="0"/>
              <a:t>x86 feature since 386, all normal execution is suspended</a:t>
            </a:r>
          </a:p>
          <a:p>
            <a:pPr lvl="1"/>
            <a:r>
              <a:rPr lang="en-GB" dirty="0"/>
              <a:t>Used for power management, memory errors, hardware-assisted debugger…</a:t>
            </a:r>
          </a:p>
          <a:p>
            <a:pPr lvl="1"/>
            <a:r>
              <a:rPr lang="en-GB" dirty="0"/>
              <a:t>Very powerful mode (=&gt; also target of “ring -2” rootkits)</a:t>
            </a:r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407" y="35888"/>
            <a:ext cx="2443134" cy="1818035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FF7552-3ADB-4D4C-89D8-1606F69207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451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BIOS – security considerations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BIOS verifies integrity of next module to run?</a:t>
            </a:r>
          </a:p>
          <a:p>
            <a:r>
              <a:rPr lang="en-GB" dirty="0"/>
              <a:t>Where public key(s) for verification are stored?</a:t>
            </a:r>
          </a:p>
          <a:p>
            <a:r>
              <a:rPr lang="en-GB" dirty="0"/>
              <a:t>How to handle updates of signing keys?</a:t>
            </a:r>
          </a:p>
          <a:p>
            <a:r>
              <a:rPr lang="en-GB" dirty="0"/>
              <a:t>How BIOS checks signatures on its own updates?</a:t>
            </a:r>
          </a:p>
          <a:p>
            <a:r>
              <a:rPr lang="en-GB" dirty="0"/>
              <a:t>How BIOS can be compromised?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5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9" y="4087848"/>
            <a:ext cx="2088419" cy="20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D815EF-69D6-471A-8A4D-35EE8D26BC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293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BIOS can be compromised?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916832"/>
            <a:ext cx="10681600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400" dirty="0"/>
              <a:t>Maliciously written by BIOS vendor (backdoor)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Replacement of genuine BIOS by malicious one </a:t>
            </a:r>
          </a:p>
          <a:p>
            <a:pPr lvl="1"/>
            <a:r>
              <a:rPr lang="en-GB" sz="2000" dirty="0"/>
              <a:t>By physical flash (SPI programmer) of BIOS code</a:t>
            </a:r>
          </a:p>
          <a:p>
            <a:pPr lvl="1"/>
            <a:r>
              <a:rPr lang="en-GB" sz="2000" dirty="0"/>
              <a:t>By lack of flashing protection mechanism by original BIOS</a:t>
            </a:r>
          </a:p>
          <a:p>
            <a:pPr lvl="1"/>
            <a:r>
              <a:rPr lang="en-GB" sz="2000" dirty="0"/>
              <a:t>By code logic flaws in BIOS locking mechanisms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Modification of other code/data used by BIOS</a:t>
            </a:r>
          </a:p>
          <a:p>
            <a:pPr lvl="1"/>
            <a:r>
              <a:rPr lang="en-GB" sz="2000" dirty="0"/>
              <a:t>Bug in parsing unsigned data…</a:t>
            </a:r>
            <a:endParaRPr lang="en-GB" sz="2400" dirty="0"/>
          </a:p>
          <a:p>
            <a:r>
              <a:rPr lang="en-GB" sz="2400" dirty="0"/>
              <a:t>Currently used protections:	</a:t>
            </a:r>
          </a:p>
          <a:p>
            <a:pPr lvl="1"/>
            <a:r>
              <a:rPr lang="en-GB" sz="2000" dirty="0"/>
              <a:t>Chipset-enforced protection of flash memory with BIOS</a:t>
            </a:r>
          </a:p>
          <a:p>
            <a:pPr lvl="1"/>
            <a:r>
              <a:rPr lang="en-GB" sz="2000" dirty="0"/>
              <a:t>BIOS signature verification before new version is written</a:t>
            </a:r>
          </a:p>
          <a:p>
            <a:pPr lvl="1"/>
            <a:r>
              <a:rPr lang="en-GB" sz="2000" dirty="0"/>
              <a:t>Hardware-aided check of executed code (TPM, TXT, SGX)</a:t>
            </a:r>
          </a:p>
          <a:p>
            <a:pPr lvl="1"/>
            <a:r>
              <a:rPr lang="en-GB" sz="2000" dirty="0"/>
              <a:t>Check of BIOS signature before execution by CPU (IBG) </a:t>
            </a:r>
          </a:p>
          <a:p>
            <a:pPr lvl="1"/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617205-CC7F-42B5-A1C0-4F7C5724DA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411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BIOS write locking – “locks”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Prevent unauthorized BIOS flash (from host OS)</a:t>
            </a:r>
          </a:p>
          <a:p>
            <a:r>
              <a:rPr lang="en-GB" dirty="0"/>
              <a:t>Allow for authorized BIOS changes</a:t>
            </a:r>
          </a:p>
          <a:p>
            <a:pPr lvl="1"/>
            <a:r>
              <a:rPr lang="en-GB" dirty="0"/>
              <a:t>BIOS upgrade, signing keys update</a:t>
            </a:r>
          </a:p>
          <a:p>
            <a:pPr lvl="1"/>
            <a:r>
              <a:rPr lang="en-GB" dirty="0"/>
              <a:t>Change of persistent configurations (boot device…)</a:t>
            </a:r>
          </a:p>
          <a:p>
            <a:r>
              <a:rPr lang="en-GB" dirty="0"/>
              <a:t>Locking mechanism (locks) for BIOS memory write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Locks are unlocked after reboot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Signature on new BIOS version is verified by old BIOS, and new is flashed eventually (before locking locks)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BIOS configuration (boot device priority) is written before locking locks 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Locks locked before handling execution to other code</a:t>
            </a:r>
          </a:p>
          <a:p>
            <a:pPr marL="819150" lvl="1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1F804B4-867C-4FF5-A771-5BF482CA8B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100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Attacks against BIOS locks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1384" y="1969421"/>
            <a:ext cx="11233247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800" dirty="0"/>
              <a:t>Attacks typically via BIOS code vulnerability</a:t>
            </a:r>
          </a:p>
          <a:p>
            <a:pPr lvl="1"/>
            <a:r>
              <a:rPr lang="en-GB" sz="2400" dirty="0"/>
              <a:t>BIOS usually does not takes (much) user input, but may parse BIOS update blob with some parts unsigned (logo)</a:t>
            </a:r>
          </a:p>
          <a:p>
            <a:pPr lvl="1"/>
            <a:r>
              <a:rPr lang="en-GB" sz="2400" dirty="0"/>
              <a:t>Buffer overflow in logo parsing =&gt; Locks are not locked yet =&gt; write own BIOS </a:t>
            </a:r>
          </a:p>
          <a:p>
            <a:pPr lvl="1"/>
            <a:r>
              <a:rPr lang="en-GB" sz="2000" dirty="0">
                <a:hlinkClick r:id="rId2"/>
              </a:rPr>
              <a:t>http://invisiblethingslab.com/resources/bh09usa/Attacking%20Intel%20BIOS.pdf</a:t>
            </a:r>
            <a:endParaRPr lang="en-GB" sz="20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Write into flash memory by SPI programmer</a:t>
            </a:r>
          </a:p>
          <a:p>
            <a:pPr lvl="1"/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002984" y="4872840"/>
            <a:ext cx="81426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Which one is more serious? Different attacker models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1. Is remote, but patchable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2. Is local attacker, but requires design changes to prevent</a:t>
            </a:r>
          </a:p>
        </p:txBody>
      </p:sp>
      <p:pic>
        <p:nvPicPr>
          <p:cNvPr id="6" name="Picture 5" descr="D:\Documents\Obrazky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4935166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3F2E4E-D974-429C-8318-E9D8ABBA6B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374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0" t="26068" r="20742" b="26139"/>
          <a:stretch/>
        </p:blipFill>
        <p:spPr>
          <a:xfrm>
            <a:off x="7715672" y="-27384"/>
            <a:ext cx="2952328" cy="132553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Impact: Attack against Tails live-CD distro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Tails is live-CD Linux distribution</a:t>
            </a:r>
          </a:p>
          <a:p>
            <a:r>
              <a:rPr lang="en-GB" sz="2400" dirty="0"/>
              <a:t>Designed to provide security even on previously compromised computer</a:t>
            </a:r>
          </a:p>
          <a:p>
            <a:pPr lvl="1"/>
            <a:r>
              <a:rPr lang="en-GB" sz="2000" dirty="0"/>
              <a:t>Boot complete fresh OS from live-CD + security tools</a:t>
            </a:r>
          </a:p>
          <a:p>
            <a:r>
              <a:rPr lang="en-GB" sz="2400" dirty="0"/>
              <a:t>Attack 1: Physical BIOS modification</a:t>
            </a:r>
          </a:p>
          <a:p>
            <a:pPr lvl="1"/>
            <a:r>
              <a:rPr lang="en-GB" sz="2000" dirty="0"/>
              <a:t>Modified BIOS inserts malicious code into Tails during boot time</a:t>
            </a:r>
          </a:p>
          <a:p>
            <a:pPr lvl="1"/>
            <a:r>
              <a:rPr lang="en-GB" sz="2000" dirty="0"/>
              <a:t>Known thread, physical access to computer assumed</a:t>
            </a:r>
          </a:p>
          <a:p>
            <a:r>
              <a:rPr lang="en-GB" sz="2400" dirty="0"/>
              <a:t>Attack 2: SMM rootkit (</a:t>
            </a:r>
            <a:r>
              <a:rPr lang="en-GB" sz="2400" dirty="0" err="1"/>
              <a:t>LightEater</a:t>
            </a:r>
            <a:r>
              <a:rPr lang="en-GB" sz="2400" dirty="0"/>
              <a:t>)</a:t>
            </a:r>
          </a:p>
          <a:p>
            <a:pPr lvl="1"/>
            <a:r>
              <a:rPr lang="en-GB" sz="2000" dirty="0"/>
              <a:t>Bug in BIOS exploited by remote party to modify SMM routines</a:t>
            </a:r>
          </a:p>
          <a:p>
            <a:r>
              <a:rPr lang="en-GB" sz="2400" dirty="0"/>
              <a:t>Main issue: Tails tries to start with clean erased computer, but some elements still persist erase (BIOS modifications)  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D6CCCC-1724-4D5E-BAB9-0883E4E29B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543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 Boot Guard (IBG)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F2BF2B7-16BB-478B-9932-8D55A981CF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6665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Booting chain of programs</a:t>
            </a:r>
          </a:p>
          <a:p>
            <a:r>
              <a:rPr lang="en-GB" dirty="0"/>
              <a:t>BIOS as root of trust</a:t>
            </a:r>
          </a:p>
          <a:p>
            <a:r>
              <a:rPr lang="en-GB" dirty="0"/>
              <a:t>Verified and Measured boot</a:t>
            </a:r>
          </a:p>
          <a:p>
            <a:r>
              <a:rPr lang="en-GB" dirty="0"/>
              <a:t>Trusted boot in the wild</a:t>
            </a:r>
          </a:p>
          <a:p>
            <a:pPr lvl="1"/>
            <a:r>
              <a:rPr lang="en-GB" dirty="0"/>
              <a:t>Trusted Platform Module</a:t>
            </a:r>
          </a:p>
          <a:p>
            <a:pPr lvl="1"/>
            <a:r>
              <a:rPr lang="en-GB" dirty="0"/>
              <a:t>Chromium, Windows 8/10, UEFI…</a:t>
            </a:r>
          </a:p>
          <a:p>
            <a:r>
              <a:rPr lang="en-US" altLang="cs-CZ" dirty="0"/>
              <a:t>Dynamic root of trust</a:t>
            </a:r>
          </a:p>
          <a:p>
            <a:pPr lvl="1"/>
            <a:r>
              <a:rPr lang="en-US" altLang="cs-CZ" dirty="0"/>
              <a:t>Intel’s TXT, SGX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B25A4BD-DB3B-4024-91A0-B256A5E2C0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0162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 Boot Guard (IBG)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916832"/>
            <a:ext cx="10609592" cy="4149725"/>
          </a:xfrm>
        </p:spPr>
        <p:txBody>
          <a:bodyPr/>
          <a:lstStyle/>
          <a:p>
            <a:r>
              <a:rPr lang="en-GB" dirty="0"/>
              <a:t>Recently (2014) introduced feature to protect BIOS</a:t>
            </a:r>
          </a:p>
          <a:p>
            <a:pPr lvl="1"/>
            <a:r>
              <a:rPr lang="en-GB" dirty="0"/>
              <a:t>Piece of trusted processor-provided, ROM-based code</a:t>
            </a:r>
          </a:p>
          <a:p>
            <a:pPr lvl="1"/>
            <a:r>
              <a:rPr lang="en-GB" dirty="0"/>
              <a:t>Runs first after reset, verifies </a:t>
            </a:r>
            <a:r>
              <a:rPr lang="en-GB" i="1" dirty="0"/>
              <a:t>Initial Boot Block (IBB)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“Measured” boot mode (TPM-based)</a:t>
            </a:r>
          </a:p>
          <a:p>
            <a:pPr lvl="1"/>
            <a:r>
              <a:rPr lang="en-GB" dirty="0"/>
              <a:t>Passively extends TPM’s PCRs by hash of IBB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“Verified” boot mode (digital signature)</a:t>
            </a:r>
          </a:p>
          <a:p>
            <a:pPr lvl="1"/>
            <a:r>
              <a:rPr lang="en-GB" dirty="0"/>
              <a:t>OEM vendor hardcodes public key via fuses into CPU</a:t>
            </a:r>
          </a:p>
          <a:p>
            <a:pPr lvl="1"/>
            <a:r>
              <a:rPr lang="en-GB" dirty="0"/>
              <a:t>Intel Boot Guard checks signature of IBB by OEM’s key</a:t>
            </a:r>
          </a:p>
          <a:p>
            <a:pPr lvl="1"/>
            <a:r>
              <a:rPr lang="en-GB" dirty="0"/>
              <a:t>Only vendor-approved IBB=&gt;BIOS=&gt;OS is executed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Combination of measured and verified mode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EB18985-80F5-4521-8DD5-29A01DD994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383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aoblený obdélník 42"/>
          <p:cNvSpPr/>
          <p:nvPr/>
        </p:nvSpPr>
        <p:spPr>
          <a:xfrm>
            <a:off x="4151784" y="5146990"/>
            <a:ext cx="1440160" cy="504056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BIOS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 Boot Guard – new root of trust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4151784" y="5146990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BIOS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4171850" y="4504649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MBR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4173551" y="3853641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GRUB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4171850" y="3211300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Kernel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158587" y="2100167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User app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672390" y="272309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…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4053977" y="5819556"/>
            <a:ext cx="1649381" cy="720645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Intel Boot Guard (CPU)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802615" y="5761321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18" name="Zahnutá šipka dolů 17"/>
          <p:cNvSpPr/>
          <p:nvPr/>
        </p:nvSpPr>
        <p:spPr>
          <a:xfrm rot="16200000">
            <a:off x="3462822" y="5019267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802615" y="4996173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756537" y="4204085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1756537" y="3526054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26" name="Zahnutá šipka dolů 25"/>
          <p:cNvSpPr/>
          <p:nvPr/>
        </p:nvSpPr>
        <p:spPr>
          <a:xfrm rot="16200000">
            <a:off x="3472816" y="5782751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Zahnutá šipka dolů 26"/>
          <p:cNvSpPr/>
          <p:nvPr/>
        </p:nvSpPr>
        <p:spPr>
          <a:xfrm rot="16200000">
            <a:off x="3453969" y="4257913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Zahnutá šipka dolů 27"/>
          <p:cNvSpPr/>
          <p:nvPr/>
        </p:nvSpPr>
        <p:spPr>
          <a:xfrm rot="16200000">
            <a:off x="3425612" y="3479574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Zahnutá šipka dolů 28"/>
          <p:cNvSpPr/>
          <p:nvPr/>
        </p:nvSpPr>
        <p:spPr>
          <a:xfrm rot="16200000">
            <a:off x="3453969" y="2464830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1756537" y="2498616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32" name="Zahnutá šipka doprava 31"/>
          <p:cNvSpPr/>
          <p:nvPr/>
        </p:nvSpPr>
        <p:spPr>
          <a:xfrm rot="10800000">
            <a:off x="5747961" y="5652712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6168008" y="5887943"/>
            <a:ext cx="352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H(BIOS-IBB)</a:t>
            </a:r>
          </a:p>
        </p:txBody>
      </p:sp>
      <p:sp>
        <p:nvSpPr>
          <p:cNvPr id="34" name="Zahnutá šipka doprava 33"/>
          <p:cNvSpPr/>
          <p:nvPr/>
        </p:nvSpPr>
        <p:spPr>
          <a:xfrm rot="10800000">
            <a:off x="5756781" y="4898668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6176828" y="5133899"/>
            <a:ext cx="403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H(MBR))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6176829" y="4319983"/>
            <a:ext cx="418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H(GRUB))</a:t>
            </a:r>
          </a:p>
        </p:txBody>
      </p:sp>
      <p:sp>
        <p:nvSpPr>
          <p:cNvPr id="37" name="Zahnutá šipka doprava 36"/>
          <p:cNvSpPr/>
          <p:nvPr/>
        </p:nvSpPr>
        <p:spPr>
          <a:xfrm rot="10800000">
            <a:off x="5759236" y="4193341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Zahnutá šipka doprava 37"/>
          <p:cNvSpPr/>
          <p:nvPr/>
        </p:nvSpPr>
        <p:spPr>
          <a:xfrm rot="10800000">
            <a:off x="5759236" y="3482430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Zahnutá šipka doprava 38"/>
          <p:cNvSpPr/>
          <p:nvPr/>
        </p:nvSpPr>
        <p:spPr>
          <a:xfrm rot="10800000">
            <a:off x="5689429" y="2308585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6168009" y="3646562"/>
            <a:ext cx="418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H(Kernel))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6178281" y="2493250"/>
            <a:ext cx="445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H(User app))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154454" y="6180685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IBG: Measured mode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1676402" y="6132703"/>
            <a:ext cx="212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IBG: Verified mode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C6B6D0C9-387A-4C8C-8FFD-E921928F97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786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7" grpId="0"/>
      <p:bldP spid="26" grpId="0" animBg="1"/>
      <p:bldP spid="32" grpId="0" animBg="1"/>
      <p:bldP spid="33" grpId="0"/>
      <p:bldP spid="5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 Boot Guard – security improvements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916832"/>
            <a:ext cx="8389242" cy="4149725"/>
          </a:xfrm>
        </p:spPr>
        <p:txBody>
          <a:bodyPr/>
          <a:lstStyle/>
          <a:p>
            <a:r>
              <a:rPr lang="en-GB" dirty="0"/>
              <a:t>What attacks are mitigated by Intel Boot Guard?</a:t>
            </a:r>
          </a:p>
          <a:p>
            <a:r>
              <a:rPr lang="en-GB" dirty="0"/>
              <a:t>Direct BIOS flash by SPI programmer</a:t>
            </a:r>
          </a:p>
          <a:p>
            <a:pPr lvl="1"/>
            <a:r>
              <a:rPr lang="en-GB" dirty="0"/>
              <a:t>Mitigated, signature/measurement mismatch</a:t>
            </a:r>
          </a:p>
          <a:p>
            <a:r>
              <a:rPr lang="en-GB" dirty="0"/>
              <a:t>Remote change of BIOS / BIOS data</a:t>
            </a:r>
          </a:p>
          <a:p>
            <a:pPr lvl="1"/>
            <a:r>
              <a:rPr lang="en-GB" dirty="0"/>
              <a:t>Mitigated, signature/measurement mismatch</a:t>
            </a:r>
          </a:p>
          <a:p>
            <a:r>
              <a:rPr lang="en-GB" dirty="0"/>
              <a:t>Other bug(s) in BIOS code</a:t>
            </a:r>
          </a:p>
          <a:p>
            <a:pPr lvl="1"/>
            <a:r>
              <a:rPr lang="en-GB" dirty="0"/>
              <a:t>Not mitigated, signed code still contains bug</a:t>
            </a:r>
          </a:p>
          <a:p>
            <a:pPr lvl="1"/>
            <a:endParaRPr lang="en-GB" dirty="0"/>
          </a:p>
          <a:p>
            <a:r>
              <a:rPr lang="en-GB" dirty="0"/>
              <a:t>Any new attacks opened by IBG?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7585FC7-BB90-4ADA-8DF2-77342166C7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48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hard is to incorporate backdoor?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OEM vendor can sign </a:t>
            </a:r>
            <a:r>
              <a:rPr lang="en-GB" dirty="0" err="1"/>
              <a:t>backdoored</a:t>
            </a:r>
            <a:r>
              <a:rPr lang="en-GB" dirty="0"/>
              <a:t> BIOS</a:t>
            </a:r>
          </a:p>
          <a:p>
            <a:pPr lvl="1"/>
            <a:r>
              <a:rPr lang="en-GB" dirty="0"/>
              <a:t>But multiple OEM vendors exist, open-source </a:t>
            </a:r>
            <a:r>
              <a:rPr lang="en-GB" dirty="0" err="1"/>
              <a:t>coreboot</a:t>
            </a:r>
            <a:endParaRPr lang="en-GB" dirty="0"/>
          </a:p>
          <a:p>
            <a:r>
              <a:rPr lang="en-GB" dirty="0"/>
              <a:t>Intel Boot Guard is written by Intel only</a:t>
            </a:r>
          </a:p>
          <a:p>
            <a:pPr lvl="1"/>
            <a:r>
              <a:rPr lang="en-GB" dirty="0"/>
              <a:t>But OEM fuses own verification public key, right?</a:t>
            </a:r>
          </a:p>
          <a:p>
            <a:pPr lvl="1"/>
            <a:r>
              <a:rPr lang="en-GB" dirty="0"/>
              <a:t>But it is the IBG code that actually verifies</a:t>
            </a:r>
          </a:p>
          <a:p>
            <a:r>
              <a:rPr lang="en-GB" dirty="0"/>
              <a:t>Trivial backdoor (inside IBG code inside CPU)</a:t>
            </a:r>
          </a:p>
          <a:p>
            <a:pPr lvl="1"/>
            <a:r>
              <a:rPr lang="en-GB" dirty="0"/>
              <a:t>if (IBB[SOME_OFFSET] == BACKDOOR_MAGIC) then always load provided BIOS (no signature check)</a:t>
            </a:r>
          </a:p>
          <a:p>
            <a:pPr lvl="1"/>
            <a:r>
              <a:rPr lang="en-GB" dirty="0"/>
              <a:t>Or possibly verify by some other public key (secure even when BACKDOOR_MAGIC is leaked)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D0FCF6-DC28-4ED5-ABDC-3101366F20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380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45"/>
          <a:stretch/>
        </p:blipFill>
        <p:spPr>
          <a:xfrm>
            <a:off x="7854678" y="44624"/>
            <a:ext cx="2849835" cy="23042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Short summary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700808"/>
            <a:ext cx="10753608" cy="4149725"/>
          </a:xfrm>
        </p:spPr>
        <p:txBody>
          <a:bodyPr/>
          <a:lstStyle/>
          <a:p>
            <a:r>
              <a:rPr lang="en-GB" dirty="0"/>
              <a:t>Signature-based “verified” boot approach </a:t>
            </a:r>
          </a:p>
          <a:p>
            <a:pPr lvl="1"/>
            <a:r>
              <a:rPr lang="en-GB" dirty="0"/>
              <a:t>Whitelisting approach – run only what is signed</a:t>
            </a:r>
          </a:p>
          <a:p>
            <a:pPr lvl="1"/>
            <a:r>
              <a:rPr lang="en-GB" dirty="0"/>
              <a:t>Robust signature process needed (trust in private key owner) </a:t>
            </a:r>
          </a:p>
          <a:p>
            <a:pPr lvl="1"/>
            <a:r>
              <a:rPr lang="en-GB" dirty="0"/>
              <a:t>Integrity of verification public key is critical</a:t>
            </a:r>
          </a:p>
          <a:p>
            <a:pPr lvl="1"/>
            <a:r>
              <a:rPr lang="en-GB" dirty="0"/>
              <a:t>Key management is necessary (multiple keys, key updates)</a:t>
            </a:r>
          </a:p>
          <a:p>
            <a:r>
              <a:rPr lang="en-GB" dirty="0"/>
              <a:t>“Measured” boot approach</a:t>
            </a:r>
          </a:p>
          <a:p>
            <a:pPr lvl="1"/>
            <a:r>
              <a:rPr lang="en-GB" dirty="0"/>
              <a:t>Un-</a:t>
            </a:r>
            <a:r>
              <a:rPr lang="en-GB" dirty="0" err="1"/>
              <a:t>spoofable</a:t>
            </a:r>
            <a:r>
              <a:rPr lang="en-GB" dirty="0"/>
              <a:t> log of hashes of executed code</a:t>
            </a:r>
          </a:p>
          <a:p>
            <a:pPr lvl="1"/>
            <a:r>
              <a:rPr lang="en-GB" dirty="0"/>
              <a:t>Can be remotely verified (remote attestation, explained later)</a:t>
            </a:r>
          </a:p>
          <a:p>
            <a:r>
              <a:rPr lang="en-GB" dirty="0"/>
              <a:t>Root of trust needs to be protected</a:t>
            </a:r>
          </a:p>
          <a:p>
            <a:pPr lvl="1"/>
            <a:r>
              <a:rPr lang="en-GB" dirty="0"/>
              <a:t>Historically was BIOS (+ update signatures + write locks)</a:t>
            </a:r>
          </a:p>
          <a:p>
            <a:pPr lvl="1"/>
            <a:r>
              <a:rPr lang="en-GB" dirty="0"/>
              <a:t>Recently Intel Boot Guard inside CPU (signature of BIOS)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3898CB-9A64-4CE4-94F5-4C258D76E2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491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Trusted platform module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AD4A5F2-6924-4CDA-9963-A5994A197B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7934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7" y="2492896"/>
            <a:ext cx="2277867" cy="156551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TPM hardware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7408" y="1942035"/>
            <a:ext cx="8389242" cy="4149725"/>
          </a:xfrm>
        </p:spPr>
        <p:txBody>
          <a:bodyPr/>
          <a:lstStyle/>
          <a:p>
            <a:r>
              <a:rPr lang="en-US" sz="2400" dirty="0"/>
              <a:t>Cryptographic smart card connected/inside to device</a:t>
            </a:r>
          </a:p>
          <a:p>
            <a:pPr lvl="1"/>
            <a:r>
              <a:rPr lang="en-US" sz="2000" dirty="0"/>
              <a:t>Secure storage, secure crypto environment…</a:t>
            </a:r>
          </a:p>
          <a:p>
            <a:pPr lvl="1"/>
            <a:r>
              <a:rPr lang="en-US" sz="2000" dirty="0"/>
              <a:t>(But not programmable </a:t>
            </a:r>
            <a:r>
              <a:rPr lang="en-US" sz="2000" dirty="0" err="1"/>
              <a:t>JavaCard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</a:t>
            </a:r>
            <a:r>
              <a:rPr lang="en-US" sz="2000" dirty="0"/>
              <a:t>)</a:t>
            </a:r>
          </a:p>
          <a:p>
            <a:r>
              <a:rPr lang="en-US" sz="2400" dirty="0"/>
              <a:t>Physical placement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Additional chip on motherboard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Incorporated inside CPU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Incorporated in peripheral (Ethernet card)</a:t>
            </a:r>
          </a:p>
          <a:p>
            <a:r>
              <a:rPr lang="en-US" sz="2400" dirty="0"/>
              <a:t>Accessed during boot time</a:t>
            </a:r>
          </a:p>
          <a:p>
            <a:pPr lvl="1"/>
            <a:r>
              <a:rPr lang="en-US" sz="2000" dirty="0"/>
              <a:t>“Measured” boot (TPM’s PCR registers)</a:t>
            </a:r>
          </a:p>
          <a:p>
            <a:pPr lvl="1"/>
            <a:r>
              <a:rPr lang="en-US" sz="2000" dirty="0" err="1"/>
              <a:t>Bitlocker</a:t>
            </a:r>
            <a:r>
              <a:rPr lang="en-US" sz="2000" dirty="0"/>
              <a:t> encrypted drive keys</a:t>
            </a:r>
          </a:p>
          <a:p>
            <a:r>
              <a:rPr lang="en-US" sz="2400" dirty="0"/>
              <a:t>Accessed later (private key operation)</a:t>
            </a:r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3074" name="Picture 2" descr="D:\Documents\Obrázky\TPM_As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061" y="4566708"/>
            <a:ext cx="2361134" cy="200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370" y="156430"/>
            <a:ext cx="1983110" cy="1785605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7D96982-B77D-4405-B6BC-39056542FD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211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platform module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6" name="Picture 2" descr="D:\Documents\Obrázky\TP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542" y="1619536"/>
            <a:ext cx="7056784" cy="475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502380" y="6279384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Author: </a:t>
            </a:r>
            <a:r>
              <a:rPr lang="cs-CZ" i="1" dirty="0" err="1">
                <a:solidFill>
                  <a:schemeClr val="bg1">
                    <a:lumMod val="65000"/>
                  </a:schemeClr>
                </a:solidFill>
              </a:rPr>
              <a:t>Guillaume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65000"/>
                  </a:schemeClr>
                </a:solidFill>
              </a:rPr>
              <a:t>Piolle</a:t>
            </a:r>
            <a:endParaRPr lang="cs-CZ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0955718-CE83-43EA-9DCD-7D70CDE270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0007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Platform Module (TPM)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ISO/IEC 11889 </a:t>
            </a:r>
            <a:r>
              <a:rPr lang="en-US" sz="2400" dirty="0"/>
              <a:t>standard for secure crypto-processor </a:t>
            </a:r>
          </a:p>
          <a:p>
            <a:r>
              <a:rPr lang="en-US" sz="2400" dirty="0"/>
              <a:t>Versions published by Trusted Computing Group </a:t>
            </a:r>
          </a:p>
          <a:p>
            <a:pPr lvl="1"/>
            <a:r>
              <a:rPr lang="en-US" sz="2000" dirty="0">
                <a:hlinkClick r:id="rId2"/>
              </a:rPr>
              <a:t>https://trustedcomputinggroup.org </a:t>
            </a:r>
            <a:endParaRPr lang="en-US" sz="2000" dirty="0"/>
          </a:p>
          <a:p>
            <a:pPr lvl="1"/>
            <a:r>
              <a:rPr lang="en-US" sz="2000" dirty="0"/>
              <a:t>TPM</a:t>
            </a:r>
            <a:r>
              <a:rPr lang="cs-CZ" sz="2000" dirty="0"/>
              <a:t> </a:t>
            </a:r>
            <a:r>
              <a:rPr lang="en-US" sz="2000" dirty="0"/>
              <a:t>1.2 (2011)</a:t>
            </a:r>
          </a:p>
          <a:p>
            <a:pPr lvl="1"/>
            <a:r>
              <a:rPr lang="en-US" sz="2000" dirty="0"/>
              <a:t>TPM 2</a:t>
            </a:r>
            <a:r>
              <a:rPr lang="cs-CZ" sz="2000" dirty="0"/>
              <a:t>.</a:t>
            </a:r>
            <a:r>
              <a:rPr lang="en-US" sz="2000" dirty="0"/>
              <a:t>0 (</a:t>
            </a:r>
            <a:r>
              <a:rPr lang="cs-CZ" sz="2000" dirty="0"/>
              <a:t>201</a:t>
            </a:r>
            <a:r>
              <a:rPr lang="en-GB" sz="2000" dirty="0"/>
              <a:t>6</a:t>
            </a:r>
            <a:r>
              <a:rPr lang="cs-CZ" sz="2000" dirty="0"/>
              <a:t>, </a:t>
            </a:r>
            <a:r>
              <a:rPr lang="en-US" sz="2000" dirty="0"/>
              <a:t>not compatible with 1.2, but downgrade switch)</a:t>
            </a:r>
          </a:p>
          <a:p>
            <a:r>
              <a:rPr lang="en-GB" sz="2400" dirty="0"/>
              <a:t>Tools to communicate with TPM</a:t>
            </a:r>
          </a:p>
          <a:p>
            <a:pPr lvl="1"/>
            <a:r>
              <a:rPr lang="en-GB" sz="2000" dirty="0"/>
              <a:t>Windows: Microsoft </a:t>
            </a:r>
            <a:r>
              <a:rPr lang="en-GB" sz="2000" dirty="0" err="1"/>
              <a:t>PCPTool</a:t>
            </a:r>
            <a:r>
              <a:rPr lang="en-GB" sz="2000" dirty="0"/>
              <a:t>, TSS.MSR, Windows API</a:t>
            </a:r>
          </a:p>
          <a:p>
            <a:pPr lvl="1"/>
            <a:r>
              <a:rPr lang="en-GB" sz="2000" dirty="0"/>
              <a:t>Linux: </a:t>
            </a:r>
            <a:r>
              <a:rPr lang="en-GB" sz="2000" dirty="0" err="1"/>
              <a:t>tpm_tools</a:t>
            </a:r>
            <a:r>
              <a:rPr lang="en-GB" sz="2000" dirty="0"/>
              <a:t>, tpm2_tools, GUI </a:t>
            </a:r>
            <a:r>
              <a:rPr lang="en-GB" sz="2000" dirty="0" err="1"/>
              <a:t>TPMManager</a:t>
            </a:r>
            <a:endParaRPr lang="en-GB" sz="16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883CDAB-1CF1-444E-86D2-16E44287AC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5746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TPM 1.2 vs. TPM 2.0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3558219"/>
            <a:ext cx="9148611" cy="2772743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001179" y="6156012"/>
            <a:ext cx="5703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https://en.wikipedia.org/wiki/Trusted_Platform_Module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653720" y="1941538"/>
            <a:ext cx="8389242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TPM 2.0 introduced algorithm flexibility (no fixed SHA-1)</a:t>
            </a:r>
          </a:p>
          <a:p>
            <a:pPr lvl="1"/>
            <a:r>
              <a:rPr lang="en-US" sz="2000" dirty="0"/>
              <a:t>If (some) algorithm is broken, no need to create “TPM 3.0”  </a:t>
            </a:r>
          </a:p>
          <a:p>
            <a:r>
              <a:rPr lang="en-US" sz="2400" dirty="0"/>
              <a:t>TPM 2.0 often supports legacy API 1.2 (switch in BIOS)</a:t>
            </a:r>
          </a:p>
          <a:p>
            <a:r>
              <a:rPr lang="en-US" sz="2400" dirty="0"/>
              <a:t>TPM 2.0 seems to focus on IoT-like devices (support TLS)</a:t>
            </a:r>
            <a:endParaRPr lang="cs-CZ" sz="24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C93CC7-D8DC-4EF8-B636-D39A0EDEC0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407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– untrusted host platform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role of operating system</a:t>
            </a:r>
          </a:p>
          <a:p>
            <a:pPr lvl="1"/>
            <a:r>
              <a:rPr lang="en-US" dirty="0"/>
              <a:t>Isolate processed</a:t>
            </a:r>
          </a:p>
          <a:p>
            <a:pPr lvl="1"/>
            <a:r>
              <a:rPr lang="en-US" dirty="0"/>
              <a:t>Manage privileges, authorize operations</a:t>
            </a:r>
          </a:p>
          <a:p>
            <a:r>
              <a:rPr lang="en-US" dirty="0"/>
              <a:t>But how to deal with </a:t>
            </a:r>
          </a:p>
          <a:p>
            <a:pPr lvl="1"/>
            <a:r>
              <a:rPr lang="en-US" dirty="0"/>
              <a:t>Debugger, disassembler</a:t>
            </a:r>
          </a:p>
          <a:p>
            <a:pPr lvl="1"/>
            <a:r>
              <a:rPr lang="en-US" dirty="0"/>
              <a:t>Intercepted multimedia output</a:t>
            </a:r>
          </a:p>
          <a:p>
            <a:pPr lvl="1"/>
            <a:r>
              <a:rPr lang="en-US" dirty="0"/>
              <a:t>Malware run along with banking app</a:t>
            </a:r>
          </a:p>
          <a:p>
            <a:pPr lvl="1"/>
            <a:r>
              <a:rPr lang="en-US" dirty="0" err="1"/>
              <a:t>Keyloggers</a:t>
            </a:r>
            <a:r>
              <a:rPr lang="en-US" dirty="0"/>
              <a:t>, Evil maid</a:t>
            </a:r>
          </a:p>
          <a:p>
            <a:pPr lvl="1"/>
            <a:r>
              <a:rPr lang="en-US" dirty="0"/>
              <a:t>System administrators, Service providers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6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3789040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21EC72-DCC0-41B4-B43A-EA1C0313A8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677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Provided security functions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“Measured” boot with remote attestation</a:t>
            </a:r>
          </a:p>
          <a:p>
            <a:pPr lvl="1"/>
            <a:r>
              <a:rPr lang="en-US" dirty="0"/>
              <a:t>Provide signed log of what executed on platform (PCR)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Storage of keys (disk encryption, private keys…)</a:t>
            </a:r>
          </a:p>
          <a:p>
            <a:pPr lvl="1"/>
            <a:r>
              <a:rPr lang="en-US" dirty="0"/>
              <a:t>Can be additionally password protected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Binding and Sealing of data</a:t>
            </a:r>
          </a:p>
          <a:p>
            <a:pPr lvl="1"/>
            <a:r>
              <a:rPr lang="en-US" dirty="0"/>
              <a:t>Encryption key wrapped by concrete TPM’s public key  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Platform integrity</a:t>
            </a:r>
          </a:p>
          <a:p>
            <a:pPr lvl="1"/>
            <a:r>
              <a:rPr lang="en-US" dirty="0"/>
              <a:t>Software will not start if current PCR value is not right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CC8038-B5EF-4077-A751-AA28460542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104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TPM Trusted Software Stack stack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600639"/>
            <a:ext cx="7560840" cy="4537927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82688" y="6233696"/>
            <a:ext cx="7798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Infineon, http://www.cs.unh.edu/~it666/reading_list/Hardware/tpm_fundamentals.pdf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799CBA1-8CDC-4400-9987-FA846395BE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7632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TPM PCR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799555"/>
            <a:ext cx="8389242" cy="4149725"/>
          </a:xfrm>
        </p:spPr>
        <p:txBody>
          <a:bodyPr/>
          <a:lstStyle/>
          <a:p>
            <a:r>
              <a:rPr lang="en-GB" dirty="0"/>
              <a:t>Platform Configuration Register (PCR)</a:t>
            </a:r>
          </a:p>
          <a:p>
            <a:r>
              <a:rPr lang="en-GB" dirty="0"/>
              <a:t>Measurement cumulatively stored in PCR</a:t>
            </a:r>
          </a:p>
          <a:p>
            <a:pPr lvl="1"/>
            <a:r>
              <a:rPr lang="en-GB" dirty="0"/>
              <a:t>measurement = SHA1(next block to execute)</a:t>
            </a:r>
          </a:p>
          <a:p>
            <a:pPr lvl="1"/>
            <a:r>
              <a:rPr lang="en-GB" dirty="0"/>
              <a:t>PCR[</a:t>
            </a:r>
            <a:r>
              <a:rPr lang="en-GB" dirty="0" err="1"/>
              <a:t>i</a:t>
            </a:r>
            <a:r>
              <a:rPr lang="en-GB" dirty="0"/>
              <a:t>] = SHA1(PCR[</a:t>
            </a:r>
            <a:r>
              <a:rPr lang="en-GB" dirty="0" err="1"/>
              <a:t>i</a:t>
            </a:r>
            <a:r>
              <a:rPr lang="en-GB" dirty="0"/>
              <a:t>] | </a:t>
            </a:r>
            <a:r>
              <a:rPr lang="en-GB" dirty="0" err="1"/>
              <a:t>new_measurement</a:t>
            </a:r>
            <a:r>
              <a:rPr lang="en-GB" dirty="0"/>
              <a:t>) </a:t>
            </a:r>
          </a:p>
          <a:p>
            <a:pPr lvl="1"/>
            <a:r>
              <a:rPr lang="en-GB" dirty="0"/>
              <a:t>Current block measure &amp; store next before passing control</a:t>
            </a:r>
          </a:p>
          <a:p>
            <a:r>
              <a:rPr lang="en-GB" dirty="0"/>
              <a:t>PCR cannot be erased until reboot</a:t>
            </a:r>
          </a:p>
          <a:p>
            <a:pPr lvl="1"/>
            <a:r>
              <a:rPr lang="en-GB" dirty="0"/>
              <a:t>Every part that was executed is stored</a:t>
            </a:r>
          </a:p>
          <a:p>
            <a:pPr lvl="1"/>
            <a:r>
              <a:rPr lang="en-GB" dirty="0"/>
              <a:t>Possible to perform after-the-fact verification what executed</a:t>
            </a:r>
          </a:p>
          <a:p>
            <a:r>
              <a:rPr lang="en-GB" dirty="0"/>
              <a:t>Idea: boot what you want, but PCR will hold trace</a:t>
            </a:r>
          </a:p>
          <a:p>
            <a:r>
              <a:rPr lang="en-GB" dirty="0"/>
              <a:t>Multiple PCRs to support finer grained reporting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543" y="-2182"/>
            <a:ext cx="1799109" cy="314315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009536-4336-4E5C-8246-27C7DBA632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215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09" y="-2182"/>
            <a:ext cx="1386942" cy="242307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Platform attestation – PCR registers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/>
              <a:t>W:</a:t>
            </a:r>
            <a:r>
              <a:rPr lang="en-GB" sz="2800" dirty="0"/>
              <a:t> PCPTool.exe </a:t>
            </a:r>
            <a:r>
              <a:rPr lang="en-GB" sz="2800" dirty="0" err="1"/>
              <a:t>GetPCRs</a:t>
            </a:r>
            <a:endParaRPr lang="en-GB" sz="2400" dirty="0"/>
          </a:p>
          <a:p>
            <a:r>
              <a:rPr lang="en-GB" sz="2800" b="1" dirty="0"/>
              <a:t>L:</a:t>
            </a:r>
            <a:r>
              <a:rPr lang="en-GB" sz="2800" dirty="0"/>
              <a:t> cat `find /sys/class/ -name "tpm0"`/device/</a:t>
            </a:r>
            <a:r>
              <a:rPr lang="en-GB" sz="2800" dirty="0" err="1"/>
              <a:t>pcrs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176" y="2852936"/>
            <a:ext cx="10310608" cy="4032448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5267DBD-655B-45B7-8EB2-2A30E4BFD6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0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Remote attestation of platform state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1872193"/>
            <a:ext cx="8208912" cy="4149725"/>
          </a:xfrm>
        </p:spPr>
        <p:txBody>
          <a:bodyPr/>
          <a:lstStyle/>
          <a:p>
            <a:r>
              <a:rPr lang="en-GB" dirty="0"/>
              <a:t>So you measured your boot. How to prove your state to remote party?</a:t>
            </a:r>
          </a:p>
          <a:p>
            <a:endParaRPr lang="en-GB" dirty="0"/>
          </a:p>
          <a:p>
            <a:r>
              <a:rPr lang="en-GB" dirty="0"/>
              <a:t>Idea: 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Take PCR values (inside TPM)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Sign it (inside TPM) by TPM’s private key (AIK)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Remote party holds public key and can verify signature =&gt; trust in authenticity of PCR values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5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1871663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9A3378-737E-4079-A21B-FC2B1234FA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939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Remote attestation of platform state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Apps running on your computer measured in PCRs</a:t>
            </a:r>
          </a:p>
          <a:p>
            <a:r>
              <a:rPr lang="en-GB" dirty="0"/>
              <a:t>Your TPM contains unique Endorsement key</a:t>
            </a:r>
          </a:p>
          <a:p>
            <a:r>
              <a:rPr lang="en-GB" dirty="0"/>
              <a:t>You can generate Attestation key inside TPM (AIK)</a:t>
            </a:r>
          </a:p>
          <a:p>
            <a:pPr lvl="1"/>
            <a:r>
              <a:rPr lang="en-GB" dirty="0"/>
              <a:t>And sign AIK by Endorsement key (inside TPM)</a:t>
            </a:r>
          </a:p>
          <a:p>
            <a:r>
              <a:rPr lang="en-GB" dirty="0"/>
              <a:t>You can sign your PCRs by AIK (inside TPM)</a:t>
            </a:r>
          </a:p>
          <a:p>
            <a:r>
              <a:rPr lang="en-GB" dirty="0"/>
              <a:t>Remote party can verify signature on AIK key</a:t>
            </a:r>
          </a:p>
          <a:p>
            <a:pPr lvl="1"/>
            <a:r>
              <a:rPr lang="en-GB" dirty="0"/>
              <a:t>Using public key of Endorsement key</a:t>
            </a:r>
          </a:p>
          <a:p>
            <a:r>
              <a:rPr lang="en-GB" dirty="0"/>
              <a:t>Remote party can verify signature on PCRs</a:t>
            </a:r>
          </a:p>
          <a:p>
            <a:pPr lvl="1"/>
            <a:r>
              <a:rPr lang="en-GB" dirty="0"/>
              <a:t>Using public key of AIK key</a:t>
            </a:r>
          </a:p>
          <a:p>
            <a:r>
              <a:rPr lang="en-GB" dirty="0"/>
              <a:t>Remote party now knows “what” you are running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B2CC3CB-EED3-49B5-9625-1527D38415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786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Remote attestation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Multiple PCRs to support finer grained reporting</a:t>
            </a:r>
          </a:p>
          <a:p>
            <a:pPr lvl="1"/>
            <a:r>
              <a:rPr lang="en-GB" sz="2000" dirty="0"/>
              <a:t>not just single cumulative value</a:t>
            </a:r>
          </a:p>
          <a:p>
            <a:r>
              <a:rPr lang="en-GB" sz="2400" dirty="0"/>
              <a:t>Multiple PCRs available </a:t>
            </a:r>
          </a:p>
          <a:p>
            <a:pPr lvl="1"/>
            <a:r>
              <a:rPr lang="en-GB" sz="2000" dirty="0"/>
              <a:t>BIOS, ROM, Memory Block Register [index 0-4]</a:t>
            </a:r>
          </a:p>
          <a:p>
            <a:pPr lvl="1"/>
            <a:r>
              <a:rPr lang="en-GB" sz="2000" dirty="0"/>
              <a:t>OS loaders [5-7], Operating System [8-15]</a:t>
            </a:r>
          </a:p>
          <a:p>
            <a:pPr lvl="1"/>
            <a:r>
              <a:rPr lang="en-GB" sz="2000" dirty="0"/>
              <a:t>Debug [16], Localities, Trusted OS [17-22]</a:t>
            </a:r>
          </a:p>
          <a:p>
            <a:pPr lvl="1"/>
            <a:r>
              <a:rPr lang="en-GB" sz="2000" dirty="0"/>
              <a:t>Application specific [23]</a:t>
            </a:r>
          </a:p>
          <a:p>
            <a:r>
              <a:rPr lang="en-GB" sz="2400" dirty="0"/>
              <a:t>What is PCR measurement good for?</a:t>
            </a:r>
          </a:p>
          <a:p>
            <a:pPr lvl="1"/>
            <a:r>
              <a:rPr lang="en-GB" sz="2000" dirty="0"/>
              <a:t>PCR content can be signed by TPM’s private key and exported</a:t>
            </a:r>
          </a:p>
          <a:p>
            <a:pPr lvl="1"/>
            <a:r>
              <a:rPr lang="en-GB" sz="2000" dirty="0"/>
              <a:t>List of applications claimed to be executed (=&gt; PCR expected value can be recomputed by remote party) </a:t>
            </a:r>
          </a:p>
          <a:p>
            <a:pPr lvl="1"/>
            <a:r>
              <a:rPr lang="en-GB" sz="2000" dirty="0"/>
              <a:t>=&gt; Remote attestation</a:t>
            </a:r>
          </a:p>
          <a:p>
            <a:pPr lvl="1"/>
            <a:endParaRPr lang="en-GB" sz="2000" dirty="0"/>
          </a:p>
          <a:p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3938F1F-4E07-41E2-BBBD-7A61328FA6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158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Platform attestation – PCR registers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75521" y="1544480"/>
            <a:ext cx="6003567" cy="53399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PlatformAttestation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"30591"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&lt;Magic&gt;PADS&lt;!--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0x53444150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--&gt;&lt;/Magic&gt;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&lt;Platform&gt;TPM_VERSION_12&lt;/Platform&gt;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HeaderSize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28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HeaderSize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PcrValues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"480"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"0"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8cb1a2e093cf41c1a726bab3e10bc1750180bbc5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&gt;b2a83b0ebf2f8374299a5b2bdfc31ea955ad7236&lt;/PCR&gt;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"2"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&gt;b2a83b0ebf2f8374299a5b2bdfc31ea955ad7236&lt;/PCR&gt;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"3"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&gt;b2a83b0ebf2f8374299a5b2bdfc31ea955ad7236&lt;/PCR&gt;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"4"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68fffb7e5c5f6e6461b3527a0694f41ebd07e4e1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"5"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8e33d52190def152c9939e9dd9b0ea84da25d29b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"6"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&gt;b2a83b0ebf2f8374299a5b2bdfc31ea955ad7236&lt;/PCR&gt;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"7"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&gt;b2a83b0ebf2f8374299a5b2bdfc31ea955ad7236&lt;/PCR&gt;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da-DK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"8"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a-DK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0000000000000000000000000000000000000000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da-DK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da-DK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"9"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a-DK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0000000000000000000000000000000000000000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da-DK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da-DK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"10"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a-DK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0000000000000000000000000000000000000000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da-DK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"11"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&gt;b2a83b0ebf2f8374299a5b2bdfc31ea955ad7236&lt;/PCR&gt;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"12"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7c84e69cd581eefd7ebe1406666711fd4fda8aa8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pt-BR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pt-BR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"13"</a:t>
            </a:r>
            <a:r>
              <a:rPr lang="pt-BR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pt-BR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01788a8a31f2dafcd9fe58c5a11701e187687d49</a:t>
            </a:r>
            <a:r>
              <a:rPr lang="pt-BR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pt-BR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"14"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26cda47f1db41bedc2c2b1e6c91311c98b4e2246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da-DK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"15"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a-DK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0000000000000000000000000000000000000000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da-DK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da-DK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"16"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a-DK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0000000000000000000000000000000000000000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da-DK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"17"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ffffffffffffffffffffffffffffffffffffffff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"18"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ffffffffffffffffffffffffffffffffffffffff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"19"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ffffffffffffffffffffffffffffffffffffffff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"20"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ffffffffffffffffffffffffffffffffffffffff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"21"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ffffffffffffffffffffffffffffffffffffffff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"22"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ffffffffffffffffffffffffffffffffffffffff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da-DK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"23"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a-DK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0000000000000000000000000000000000000000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da-DK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PcrValues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GB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B83FC5-7FE7-4C76-AA72-823F0839BE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07931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4760245"/>
            <a:ext cx="10794677" cy="227613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TPM platform info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Provides information about your platform state</a:t>
            </a:r>
          </a:p>
          <a:p>
            <a:r>
              <a:rPr lang="en-GB" sz="2400" dirty="0"/>
              <a:t>Included in PCR12 (Operating System information)</a:t>
            </a:r>
          </a:p>
          <a:p>
            <a:pPr lvl="1"/>
            <a:endParaRPr lang="en-GB" sz="20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grpSp>
        <p:nvGrpSpPr>
          <p:cNvPr id="8" name="Skupina 7"/>
          <p:cNvGrpSpPr/>
          <p:nvPr/>
        </p:nvGrpSpPr>
        <p:grpSpPr>
          <a:xfrm>
            <a:off x="1487488" y="2636913"/>
            <a:ext cx="11665296" cy="2666123"/>
            <a:chOff x="-36512" y="2923117"/>
            <a:chExt cx="11665296" cy="2666123"/>
          </a:xfrm>
        </p:grpSpPr>
        <p:sp>
          <p:nvSpPr>
            <p:cNvPr id="5" name="TextovéPole 4"/>
            <p:cNvSpPr txBox="1"/>
            <p:nvPr/>
          </p:nvSpPr>
          <p:spPr>
            <a:xfrm>
              <a:off x="-36512" y="3002004"/>
              <a:ext cx="5976316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PlatformCounters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44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OsResumeCount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2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OsResumeCount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0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66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179136858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0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64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179136858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PlatformAttestation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5652468" y="3034695"/>
              <a:ext cx="5976316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PlatformCounters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45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OsResumeCount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0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OsResumeCount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0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67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179136858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0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67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179136858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PlatformAttestation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4005266" y="2923117"/>
              <a:ext cx="16225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0070C0"/>
                  </a:solidFill>
                </a:rPr>
                <a:t>Reboot =&gt;</a:t>
              </a:r>
            </a:p>
          </p:txBody>
        </p:sp>
      </p:grp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CE44A7E6-8C2F-4444-A507-136D3E9736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17261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Trusted boot – real implementations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Trusted boot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090D410-E66C-4AC2-B4B9-600667A4E6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9370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Code signing (e.g., Microsoft </a:t>
            </a:r>
            <a:r>
              <a:rPr lang="en-GB" dirty="0" err="1"/>
              <a:t>AuthentiCode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Application binary is signed, PKI used to verify certificate</a:t>
            </a:r>
          </a:p>
          <a:p>
            <a:pPr lvl="1"/>
            <a:r>
              <a:rPr lang="en-GB" dirty="0"/>
              <a:t>If not signed, user is notified</a:t>
            </a:r>
          </a:p>
          <a:p>
            <a:pPr lvl="1"/>
            <a:r>
              <a:rPr lang="en-GB" dirty="0"/>
              <a:t>Mandatory signing for selected applications (drivers…)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3734464"/>
            <a:ext cx="4726310" cy="228692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825408" y="4817948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Signed == Secure?</a:t>
            </a:r>
          </a:p>
        </p:txBody>
      </p:sp>
      <p:pic>
        <p:nvPicPr>
          <p:cNvPr id="7" name="Picture 5" descr="D:\Documents\Obrazky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1" y="4603078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637D80D-0E2C-4BEE-8403-8B022F9648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901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Verified boot - </a:t>
            </a:r>
            <a:r>
              <a:rPr lang="cs-CZ"/>
              <a:t>Chromium 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Starts with read-only part of firmware/BIOS (root of trust)</a:t>
            </a:r>
          </a:p>
          <a:p>
            <a:pPr lvl="1"/>
            <a:r>
              <a:rPr lang="en-US" sz="2000" dirty="0"/>
              <a:t>Cannot be forged, but also cannot be not updated</a:t>
            </a:r>
          </a:p>
          <a:p>
            <a:pPr lvl="1"/>
            <a:r>
              <a:rPr lang="en-US" sz="2000" dirty="0"/>
              <a:t>Contains permanently stored root RSA public key</a:t>
            </a:r>
          </a:p>
          <a:p>
            <a:r>
              <a:rPr lang="en-US" sz="2400" dirty="0"/>
              <a:t>“Verified” boot strategy is used </a:t>
            </a:r>
          </a:p>
          <a:p>
            <a:pPr lvl="1"/>
            <a:r>
              <a:rPr lang="en-US" sz="2000" dirty="0"/>
              <a:t>Verifies that all executed code is from Chromium OS source tree</a:t>
            </a:r>
          </a:p>
          <a:p>
            <a:pPr lvl="1"/>
            <a:r>
              <a:rPr lang="en-US" sz="2000" dirty="0"/>
              <a:t>Code signatures verified by (shorter) keys signed by root key</a:t>
            </a:r>
          </a:p>
          <a:p>
            <a:pPr lvl="2"/>
            <a:r>
              <a:rPr lang="en-US" sz="2000" dirty="0"/>
              <a:t>speed tradeoff + possibility to update compromised keys </a:t>
            </a:r>
          </a:p>
          <a:p>
            <a:r>
              <a:rPr lang="en-US" sz="2400" dirty="0"/>
              <a:t>Does not completely prevent user to boot other OSes</a:t>
            </a:r>
          </a:p>
          <a:p>
            <a:pPr lvl="1"/>
            <a:r>
              <a:rPr lang="en-US" sz="2000" dirty="0"/>
              <a:t>Developer mode turned on =&gt; signature on kernel not checked</a:t>
            </a:r>
          </a:p>
          <a:p>
            <a:pPr lvl="1"/>
            <a:r>
              <a:rPr lang="en-US" sz="2000" dirty="0"/>
              <a:t>TPM is used to provide mode reporting (normal/</a:t>
            </a:r>
            <a:r>
              <a:rPr lang="en-US" sz="2000" dirty="0" err="1"/>
              <a:t>devel</a:t>
            </a:r>
            <a:r>
              <a:rPr lang="en-US" sz="2000" dirty="0"/>
              <a:t>/recovery)</a:t>
            </a:r>
          </a:p>
          <a:p>
            <a:r>
              <a:rPr lang="cs-CZ" sz="1600" dirty="0">
                <a:hlinkClick r:id="rId2"/>
              </a:rPr>
              <a:t>https://www.chromium.org/chromium-os/chromiumos-design-docs/verified-boot</a:t>
            </a:r>
            <a:endParaRPr lang="en-GB" sz="1600" dirty="0"/>
          </a:p>
          <a:p>
            <a:r>
              <a:rPr lang="en-US" sz="1600" dirty="0">
                <a:hlinkClick r:id="rId3"/>
              </a:rPr>
              <a:t>https://www.chromium.org/chromium-os/chromiumos-design-docs/verified-boot-crypto</a:t>
            </a:r>
            <a:endParaRPr lang="cs-CZ" sz="16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265" y="564587"/>
            <a:ext cx="1331640" cy="1331640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397836-A4A9-415A-9C3C-326523EF47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618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Chromium OS uses of TPM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Limited remote attestation (PCR[0] used)</a:t>
            </a:r>
          </a:p>
          <a:p>
            <a:pPr lvl="1"/>
            <a:r>
              <a:rPr lang="en-GB" sz="2000" dirty="0"/>
              <a:t>to store developer and recovery mode switches</a:t>
            </a:r>
          </a:p>
          <a:p>
            <a:r>
              <a:rPr lang="en-GB" sz="2400" dirty="0"/>
              <a:t>Prevent rollback attack</a:t>
            </a:r>
          </a:p>
          <a:p>
            <a:pPr lvl="1"/>
            <a:r>
              <a:rPr lang="en-GB" sz="2000" dirty="0"/>
              <a:t>Prevented by strictly increasing version of key &amp; firmware</a:t>
            </a:r>
          </a:p>
          <a:p>
            <a:pPr lvl="1"/>
            <a:r>
              <a:rPr lang="en-GB" sz="2000" dirty="0"/>
              <a:t>Version is written in TPM’s NV RAM location, only read-only firmware can update this location</a:t>
            </a:r>
          </a:p>
          <a:p>
            <a:pPr lvl="1"/>
            <a:r>
              <a:rPr lang="en-GB" sz="2000" dirty="0"/>
              <a:t>Key version prevents update to older (compromised) key</a:t>
            </a:r>
          </a:p>
          <a:p>
            <a:pPr lvl="1"/>
            <a:r>
              <a:rPr lang="en-GB" sz="2000" dirty="0"/>
              <a:t>Firmware version prevents update to vulnerable firmware</a:t>
            </a:r>
          </a:p>
          <a:p>
            <a:r>
              <a:rPr lang="en-GB" sz="2400" dirty="0"/>
              <a:t>Store selected user’s private keys (secure storage)</a:t>
            </a:r>
          </a:p>
          <a:p>
            <a:r>
              <a:rPr lang="en-GB" sz="2400" dirty="0"/>
              <a:t>Wrap selected disk encryption keys by TPM’s system key</a:t>
            </a:r>
          </a:p>
          <a:p>
            <a:r>
              <a:rPr lang="en-GB" sz="2000" dirty="0">
                <a:hlinkClick r:id="rId2"/>
              </a:rPr>
              <a:t>https://www.chromium.org/developers/design-documents/tpm-usage</a:t>
            </a:r>
            <a:endParaRPr lang="en-GB" sz="2000" dirty="0"/>
          </a:p>
          <a:p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265" y="564587"/>
            <a:ext cx="1331640" cy="133164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3391B5-79A2-4143-9265-7D80832625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950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xfrm>
            <a:off x="926523" y="4365104"/>
            <a:ext cx="7954143" cy="1362075"/>
          </a:xfrm>
        </p:spPr>
        <p:txBody>
          <a:bodyPr/>
          <a:lstStyle/>
          <a:p>
            <a:r>
              <a:rPr lang="en-US" altLang="cs-CZ" dirty="0"/>
              <a:t>UEFI secure boot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Secured and Trusted Boot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Trusted boot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36FE613-796A-4FEB-B8C9-3A94C1C464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17272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UEFI secure boot principles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Platform key (RSA 2048b, PK) for authentication of platform owner</a:t>
            </a:r>
          </a:p>
          <a:p>
            <a:r>
              <a:rPr lang="en-US" dirty="0"/>
              <a:t>Key exchange keys (KEKs) for authentication of other components (drivers, OS components…)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“</a:t>
            </a:r>
            <a:r>
              <a:rPr lang="en-US" dirty="0"/>
              <a:t>S</a:t>
            </a:r>
            <a:r>
              <a:rPr lang="cs-CZ" dirty="0" err="1"/>
              <a:t>etup</a:t>
            </a:r>
            <a:r>
              <a:rPr lang="cs-CZ" dirty="0"/>
              <a:t>" mode</a:t>
            </a:r>
            <a:r>
              <a:rPr lang="en-US" dirty="0"/>
              <a:t> – platform key (PK) is not loaded yet</a:t>
            </a:r>
          </a:p>
          <a:p>
            <a:pPr lvl="1"/>
            <a:r>
              <a:rPr lang="en-US" dirty="0"/>
              <a:t>Everybody can write its own platform key (become owner)</a:t>
            </a:r>
          </a:p>
          <a:p>
            <a:pPr lvl="1"/>
            <a:r>
              <a:rPr lang="en-US" dirty="0"/>
              <a:t>Once PK is written, switch to “user” mode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“User” mode</a:t>
            </a:r>
          </a:p>
          <a:p>
            <a:pPr lvl="1"/>
            <a:r>
              <a:rPr lang="en-US" dirty="0"/>
              <a:t>New keys (PKs, KEKs) can be written only if signed by PK</a:t>
            </a:r>
          </a:p>
          <a:p>
            <a:pPr lvl="1"/>
            <a:r>
              <a:rPr lang="en-US" dirty="0"/>
              <a:t>New software components loaded only if signed by KEKs</a:t>
            </a:r>
          </a:p>
          <a:p>
            <a:pPr lvl="1"/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C2D109-823A-4835-B620-94D8A5C52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133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" name="Objekt 6" descr="The potential boot process from system power on for a conventional BIOS system"/>
          <p:cNvGraphicFramePr>
            <a:graphicFrameLocks noChangeAspect="1"/>
          </p:cNvGraphicFramePr>
          <p:nvPr>
            <p:extLst/>
          </p:nvPr>
        </p:nvGraphicFramePr>
        <p:xfrm>
          <a:off x="2279576" y="692697"/>
          <a:ext cx="7632848" cy="5787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r:id="rId3" imgW="9940047" imgH="7579120" progId="Visio.Drawing.11">
                  <p:embed/>
                </p:oleObj>
              </mc:Choice>
              <mc:Fallback>
                <p:oleObj r:id="rId3" imgW="9940047" imgH="7579120" progId="Visio.Drawing.11">
                  <p:embed/>
                  <p:pic>
                    <p:nvPicPr>
                      <p:cNvPr id="7" name="Objekt 6" descr="The potential boot process from system power on for a conventional BIOS system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576" y="692697"/>
                        <a:ext cx="7632848" cy="57879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1847528" y="6309321"/>
            <a:ext cx="7936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Microsoft, Secured Boot and Measured Boot: Hardening Early Boot Components Against Malware</a:t>
            </a:r>
            <a:endParaRPr lang="cs-CZ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1C2CFED-B85C-4E8F-A802-23A68ECD29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69431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" name="Objekt 6" descr="Diagram illustrating the potential measured boot process for UEFI platforms"/>
          <p:cNvGraphicFramePr>
            <a:graphicFrameLocks noChangeAspect="1"/>
          </p:cNvGraphicFramePr>
          <p:nvPr>
            <p:extLst/>
          </p:nvPr>
        </p:nvGraphicFramePr>
        <p:xfrm>
          <a:off x="1919536" y="764704"/>
          <a:ext cx="7920880" cy="5759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r:id="rId3" imgW="10093798" imgH="7439461" progId="Visio.Drawing.11">
                  <p:embed/>
                </p:oleObj>
              </mc:Choice>
              <mc:Fallback>
                <p:oleObj r:id="rId3" imgW="10093798" imgH="7439461" progId="Visio.Drawing.11">
                  <p:embed/>
                  <p:pic>
                    <p:nvPicPr>
                      <p:cNvPr id="7" name="Objekt 6" descr="Diagram illustrating the potential measured boot process for UEFI platforms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536" y="764704"/>
                        <a:ext cx="7920880" cy="57595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2F901C4-183C-4E2E-9C29-8E9C2C7554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61849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xfrm>
            <a:off x="963084" y="4365104"/>
            <a:ext cx="7954143" cy="1362075"/>
          </a:xfrm>
        </p:spPr>
        <p:txBody>
          <a:bodyPr/>
          <a:lstStyle/>
          <a:p>
            <a:r>
              <a:rPr lang="en-US" altLang="cs-CZ" dirty="0"/>
              <a:t>Windows 8/10 trusted boot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Secured and Trusted Boot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Trusted boot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6BD775D-6E33-4EEA-99BC-C2F8666807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2996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ocuments\Obrázky\bootProces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4"/>
          <a:stretch/>
        </p:blipFill>
        <p:spPr bwMode="auto">
          <a:xfrm>
            <a:off x="7392144" y="1196752"/>
            <a:ext cx="3419872" cy="583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8/10 trusted boot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7320" y="1799555"/>
            <a:ext cx="6546791" cy="4149725"/>
          </a:xfrm>
        </p:spPr>
        <p:txBody>
          <a:bodyPr/>
          <a:lstStyle/>
          <a:p>
            <a:r>
              <a:rPr lang="en-US" dirty="0"/>
              <a:t>Certified Windows 8/10 devices have trusted boot by default</a:t>
            </a:r>
          </a:p>
          <a:p>
            <a:pPr lvl="1"/>
            <a:r>
              <a:rPr lang="en-US" dirty="0"/>
              <a:t>“Verified” boot used (UEFI+OS sign) </a:t>
            </a:r>
          </a:p>
          <a:p>
            <a:pPr lvl="1"/>
            <a:r>
              <a:rPr lang="en-US" dirty="0"/>
              <a:t>“Measured” boot used (TPM)</a:t>
            </a:r>
          </a:p>
          <a:p>
            <a:r>
              <a:rPr lang="en-US" dirty="0"/>
              <a:t>TPM PCRs used for measurements</a:t>
            </a:r>
          </a:p>
          <a:p>
            <a:r>
              <a:rPr lang="en-US" dirty="0"/>
              <a:t>TPM used for keys protection</a:t>
            </a:r>
          </a:p>
          <a:p>
            <a:pPr lvl="1"/>
            <a:r>
              <a:rPr lang="en-US" dirty="0"/>
              <a:t>BitLocker disk encryption key</a:t>
            </a:r>
          </a:p>
          <a:p>
            <a:pPr lvl="1"/>
            <a:r>
              <a:rPr lang="en-US" dirty="0"/>
              <a:t>ROCA relevant </a:t>
            </a:r>
            <a:r>
              <a:rPr lang="en-GB" dirty="0"/>
              <a:t>CVE-2017-15361</a:t>
            </a:r>
            <a:endParaRPr lang="en-US" dirty="0"/>
          </a:p>
          <a:p>
            <a:pPr lvl="2"/>
            <a:r>
              <a:rPr lang="en-US" dirty="0"/>
              <a:t>If Infineon TPM used, patch!</a:t>
            </a:r>
          </a:p>
          <a:p>
            <a:endParaRPr lang="en-US" dirty="0"/>
          </a:p>
          <a:p>
            <a:endParaRPr lang="en-US" dirty="0"/>
          </a:p>
          <a:p>
            <a:endParaRPr lang="en-US" sz="2400" dirty="0">
              <a:hlinkClick r:id="rId3"/>
            </a:endParaRPr>
          </a:p>
          <a:p>
            <a:endParaRPr lang="en-US" sz="2000" dirty="0">
              <a:hlinkClick r:id="rId3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60"/>
          <a:stretch/>
        </p:blipFill>
        <p:spPr>
          <a:xfrm>
            <a:off x="8293424" y="-15949"/>
            <a:ext cx="2374577" cy="1284709"/>
          </a:xfrm>
          <a:prstGeom prst="rect">
            <a:avLst/>
          </a:prstGeom>
        </p:spPr>
      </p:pic>
      <p:pic>
        <p:nvPicPr>
          <p:cNvPr id="8" name="Picture 2" descr="D:\Documents\Obrázky\368px-Uefi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053" y="47440"/>
            <a:ext cx="537571" cy="62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 rot="16200000">
            <a:off x="8204315" y="4028993"/>
            <a:ext cx="4950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chemeClr val="bg1">
                    <a:lumMod val="65000"/>
                  </a:schemeClr>
                </a:solidFill>
              </a:rPr>
              <a:t>http://technet.microsoft.com/en-US/windows/dn168167.aspx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5B9EBC7-2C89-4D5C-A33D-40E2212EE3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618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6052BF-6797-49AA-A670-6462A5E3D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891979"/>
            <a:ext cx="8605266" cy="792088"/>
          </a:xfrm>
        </p:spPr>
        <p:txBody>
          <a:bodyPr/>
          <a:lstStyle/>
          <a:p>
            <a:r>
              <a:rPr lang="en-US" dirty="0"/>
              <a:t>Usage of TPM in BitLocker (disk encryption)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1EF32F-C2B5-4609-A061-81067DDA6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Source of Volume Master Key (VMK)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2C566F7-5463-43E9-AE52-F650A9653E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2DE0FF-446F-442C-805C-9F57EFF4A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10967BB-0B84-446B-8B27-320243EC1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304" y="2492896"/>
            <a:ext cx="8501534" cy="389479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DD20205-230F-4624-9CF2-0E652E79A2D7}"/>
              </a:ext>
            </a:extLst>
          </p:cNvPr>
          <p:cNvSpPr txBox="1"/>
          <p:nvPr/>
        </p:nvSpPr>
        <p:spPr>
          <a:xfrm>
            <a:off x="4449155" y="6205952"/>
            <a:ext cx="6222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M. Russinovich et. al., Windows Internals Part 2, 6</a:t>
            </a:r>
            <a:r>
              <a:rPr lang="en-GB" i="1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31535571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347870-8E58-4B0B-AF65-CD33919B0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Attack: Sniffing keys for BitLocker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EFC294-8F7F-478D-B110-DA85D9A4F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Nice writeup how to sniff BitLocker key when send from TPM to OS, then decrypt disk image</a:t>
            </a:r>
            <a:endParaRPr lang="en-GB" dirty="0"/>
          </a:p>
          <a:p>
            <a:pPr lvl="1"/>
            <a:r>
              <a:rPr lang="en-GB" dirty="0">
                <a:hlinkClick r:id="rId2"/>
              </a:rPr>
              <a:t>https://pulsesecurity.co.nz/articles/TPM-sniffing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B42E3F9-FDDD-44A6-91E2-819F805E1A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5F7B18-4A1A-4ACC-A615-125E30497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FC85099-261D-4BFF-873B-9CC0E96534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398" y="3609698"/>
            <a:ext cx="3182112" cy="258165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E39A1F5-D3E5-4BD0-B781-F26F399153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808" y="3457074"/>
            <a:ext cx="3621794" cy="170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58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2EAEF4-FD1B-420A-A729-1EDBD688F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Signed == Secure?</a:t>
            </a:r>
            <a:endParaRPr lang="en-GB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CB3B47CB-3941-4D3F-912C-ED17F3160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237" y="1700808"/>
            <a:ext cx="7357864" cy="4536504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8BC90F5-3DD6-473D-B40C-F2492C0F06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BAC837-AC59-4BCA-AA56-C8215AA4D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14494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8/10 – secure boot process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Certified Windows 8/10 devices must have secure boot enabled by default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6" name="Picture 10" descr=" " title="Diagram showing the measured boot and early AM driver start featur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60" y="2774404"/>
            <a:ext cx="5580380" cy="33909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1847528" y="6289576"/>
            <a:ext cx="7936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Microsoft, Secured Boot and Measured Boot: Hardening Early Boot Components Against Malware</a:t>
            </a:r>
            <a:endParaRPr lang="cs-CZ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CE01B2C-ABB4-402A-A5EC-478DE7242A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15627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TPM owner password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“own” TPM if you can set owner password</a:t>
            </a:r>
          </a:p>
          <a:p>
            <a:pPr lvl="1"/>
            <a:r>
              <a:rPr lang="en-GB" dirty="0"/>
              <a:t>One owner password per single TPM</a:t>
            </a:r>
          </a:p>
          <a:p>
            <a:r>
              <a:rPr lang="en-GB" dirty="0"/>
              <a:t>Password set during TPM initialization phase </a:t>
            </a:r>
          </a:p>
          <a:p>
            <a:pPr lvl="1"/>
            <a:r>
              <a:rPr lang="en-GB" dirty="0"/>
              <a:t>can be repeated, but content is erased</a:t>
            </a:r>
          </a:p>
          <a:p>
            <a:r>
              <a:rPr lang="en-GB" dirty="0"/>
              <a:t>Password protected storage of keys (</a:t>
            </a:r>
            <a:r>
              <a:rPr lang="en-GB" dirty="0" err="1"/>
              <a:t>Bitlocker</a:t>
            </a:r>
            <a:r>
              <a:rPr lang="en-GB" dirty="0"/>
              <a:t>…)</a:t>
            </a:r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88" y="4149080"/>
            <a:ext cx="6659212" cy="330178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 rot="16200000">
            <a:off x="3852476" y="5755153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Run </a:t>
            </a:r>
            <a:r>
              <a:rPr lang="en-GB" dirty="0" err="1">
                <a:solidFill>
                  <a:srgbClr val="0070C0"/>
                </a:solidFill>
              </a:rPr>
              <a:t>tpm.msc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AB02D2F-6533-4B4D-A79F-E350DC132D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62378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1715"/>
            <a:ext cx="9144000" cy="513457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B76759-2C49-4864-9C4C-90F5ABE610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73000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components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57F4A34-98DC-4DC5-95C7-38299AC3B0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59592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TPM keys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Endorsement key (EK)</a:t>
            </a:r>
          </a:p>
          <a:p>
            <a:pPr lvl="1"/>
            <a:r>
              <a:rPr lang="en-US" sz="2000" dirty="0"/>
              <a:t>Generated during manufacturing, permanent</a:t>
            </a:r>
          </a:p>
          <a:p>
            <a:pPr lvl="1"/>
            <a:r>
              <a:rPr lang="en-US" sz="2000" dirty="0"/>
              <a:t>Remain in TPM device during whole chip lifetime</a:t>
            </a:r>
            <a:endParaRPr lang="cs-CZ" sz="2000" dirty="0"/>
          </a:p>
          <a:p>
            <a:r>
              <a:rPr lang="en-GB" sz="2400" dirty="0"/>
              <a:t>TPM Storage Root Key (SRK)</a:t>
            </a:r>
          </a:p>
          <a:p>
            <a:pPr lvl="1"/>
            <a:r>
              <a:rPr lang="en-GB" sz="2000" dirty="0"/>
              <a:t>Generated by use after taking ownership </a:t>
            </a:r>
          </a:p>
          <a:p>
            <a:pPr lvl="1"/>
            <a:r>
              <a:rPr lang="en-GB" sz="2000" dirty="0"/>
              <a:t>New Storage root key can be generated after TPM clear</a:t>
            </a:r>
          </a:p>
          <a:p>
            <a:pPr lvl="1"/>
            <a:r>
              <a:rPr lang="en-GB" sz="2000" dirty="0"/>
              <a:t>Used to protect TPM keys created by application</a:t>
            </a:r>
          </a:p>
          <a:p>
            <a:r>
              <a:rPr lang="en-GB" sz="2400" dirty="0"/>
              <a:t>Various delegate keys</a:t>
            </a:r>
          </a:p>
          <a:p>
            <a:pPr lvl="1"/>
            <a:r>
              <a:rPr lang="en-GB" sz="2000" dirty="0"/>
              <a:t>Separate keys signed/wrapped by EK, SRK…</a:t>
            </a:r>
          </a:p>
          <a:p>
            <a:pPr lvl="1"/>
            <a:r>
              <a:rPr lang="en-GB" sz="2000" dirty="0"/>
              <a:t>Application can generate and store own keys </a:t>
            </a:r>
          </a:p>
          <a:p>
            <a:pPr lvl="1"/>
            <a:r>
              <a:rPr lang="en-GB" sz="2000" dirty="0"/>
              <a:t>Good practice: do not have single key for everything</a:t>
            </a:r>
          </a:p>
          <a:p>
            <a:pPr lvl="1"/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A765B17-7FE4-4CE9-9E09-F4A499F13C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610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TPM storage keys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5" y="884177"/>
            <a:ext cx="4529957" cy="5448975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670984" y="1871663"/>
            <a:ext cx="4068762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Application keys encrypted under SRK</a:t>
            </a:r>
          </a:p>
          <a:p>
            <a:r>
              <a:rPr lang="en-GB" sz="2400" dirty="0"/>
              <a:t>Exported as protected blob</a:t>
            </a:r>
          </a:p>
          <a:p>
            <a:r>
              <a:rPr lang="en-GB" sz="2400" dirty="0"/>
              <a:t>Stored on mass-storage</a:t>
            </a:r>
          </a:p>
          <a:p>
            <a:r>
              <a:rPr lang="en-GB" sz="2400" dirty="0"/>
              <a:t>If needed, decrypted back and placed into slot</a:t>
            </a:r>
          </a:p>
          <a:p>
            <a:r>
              <a:rPr lang="en-GB" sz="2400" dirty="0"/>
              <a:t>Key usable until removed</a:t>
            </a:r>
          </a:p>
          <a:p>
            <a:pPr lvl="1"/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999656" y="6192243"/>
            <a:ext cx="779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http://www.cs.unh.edu/~it666/reading_list/Hardware/tpm_fundamentals.pdf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A69D60-43F8-4C2C-AF37-BEA9EB9021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0259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TPM policy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TPM releases secret only when PCR contains particular value</a:t>
            </a:r>
          </a:p>
          <a:p>
            <a:r>
              <a:rPr lang="en-GB" dirty="0"/>
              <a:t>Enforcement even in measured-only mode</a:t>
            </a:r>
          </a:p>
          <a:p>
            <a:pPr lvl="1"/>
            <a:r>
              <a:rPr lang="en-GB" dirty="0"/>
              <a:t>Key is not released if unexpected component was started (started =&gt; is included in measurements)</a:t>
            </a:r>
          </a:p>
          <a:p>
            <a:r>
              <a:rPr lang="en-GB" dirty="0"/>
              <a:t>Conditions can use ANDs and ORs</a:t>
            </a:r>
          </a:p>
          <a:p>
            <a:r>
              <a:rPr lang="en-GB" dirty="0"/>
              <a:t>How to handle policy updates?</a:t>
            </a:r>
          </a:p>
          <a:p>
            <a:pPr lvl="1"/>
            <a:r>
              <a:rPr lang="en-GB" dirty="0"/>
              <a:t>Change policy of state only from already valid state</a:t>
            </a:r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EA84859-824F-4C94-AC40-70BF04A6B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1085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TPM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TPM </a:t>
            </a:r>
            <a:r>
              <a:rPr lang="cs-CZ" sz="2000" dirty="0" err="1"/>
              <a:t>Platform</a:t>
            </a:r>
            <a:r>
              <a:rPr lang="cs-CZ" sz="2000" dirty="0"/>
              <a:t> </a:t>
            </a:r>
            <a:r>
              <a:rPr lang="cs-CZ" sz="2000" dirty="0" err="1"/>
              <a:t>Crypto</a:t>
            </a:r>
            <a:r>
              <a:rPr lang="cs-CZ" sz="2000" dirty="0"/>
              <a:t>-Provider </a:t>
            </a:r>
            <a:r>
              <a:rPr lang="cs-CZ" sz="2000" dirty="0" err="1"/>
              <a:t>Toolkit</a:t>
            </a:r>
            <a:endParaRPr lang="en-US" sz="2000" dirty="0"/>
          </a:p>
          <a:p>
            <a:pPr lvl="1"/>
            <a:r>
              <a:rPr lang="cs-CZ" sz="1400" dirty="0">
                <a:hlinkClick r:id="rId2"/>
              </a:rPr>
              <a:t>https://research.microsoft.com/en-us/downloads/74c45746-24ad-4cb7-ba4b-0c6df2f92d5d/</a:t>
            </a:r>
            <a:endParaRPr lang="en-US" sz="1400" dirty="0"/>
          </a:p>
          <a:p>
            <a:pPr lvl="1"/>
            <a:r>
              <a:rPr lang="en-US" sz="1800" dirty="0"/>
              <a:t>Source code examples for Attestation and Trusted boot</a:t>
            </a:r>
          </a:p>
          <a:p>
            <a:r>
              <a:rPr lang="en-GB" sz="2000" dirty="0"/>
              <a:t>The TPM Software Stack from Microsoft Research (Java, C#)</a:t>
            </a:r>
            <a:endParaRPr lang="en-US" sz="2200" dirty="0"/>
          </a:p>
          <a:p>
            <a:pPr lvl="1"/>
            <a:r>
              <a:rPr lang="en-US" sz="1800" dirty="0">
                <a:hlinkClick r:id="rId3"/>
              </a:rPr>
              <a:t>https://github.com/Microsoft/TSS.MSR</a:t>
            </a:r>
            <a:endParaRPr lang="en-US" sz="1800" dirty="0"/>
          </a:p>
          <a:p>
            <a:r>
              <a:rPr lang="cs-CZ" sz="2000" dirty="0" err="1"/>
              <a:t>Measured</a:t>
            </a:r>
            <a:r>
              <a:rPr lang="cs-CZ" sz="2000" dirty="0"/>
              <a:t> </a:t>
            </a:r>
            <a:r>
              <a:rPr lang="cs-CZ" sz="2000" dirty="0" err="1"/>
              <a:t>Boot</a:t>
            </a:r>
            <a:r>
              <a:rPr lang="cs-CZ" sz="2000" dirty="0"/>
              <a:t> </a:t>
            </a:r>
            <a:r>
              <a:rPr lang="cs-CZ" sz="2000" dirty="0" err="1"/>
              <a:t>Tool</a:t>
            </a:r>
            <a:endParaRPr lang="en-US" sz="2000" dirty="0"/>
          </a:p>
          <a:p>
            <a:pPr lvl="1"/>
            <a:r>
              <a:rPr lang="cs-CZ" sz="1800" dirty="0">
                <a:hlinkClick r:id="rId4"/>
              </a:rPr>
              <a:t>https://mbt.codeplex.com/</a:t>
            </a:r>
            <a:r>
              <a:rPr lang="en-GB" sz="1800" dirty="0"/>
              <a:t>, </a:t>
            </a:r>
            <a:r>
              <a:rPr lang="en-US" sz="1800" dirty="0"/>
              <a:t>List of most important functions, example code</a:t>
            </a:r>
          </a:p>
          <a:p>
            <a:pPr lvl="1"/>
            <a:r>
              <a:rPr lang="en-US" sz="1800" dirty="0"/>
              <a:t>Demonstrates TPM secure boot and remote attestation on Windows 8/10</a:t>
            </a:r>
          </a:p>
          <a:p>
            <a:r>
              <a:rPr lang="en-GB" sz="2000" dirty="0" err="1"/>
              <a:t>TrouSerS</a:t>
            </a:r>
            <a:r>
              <a:rPr lang="en-GB" sz="2000" dirty="0"/>
              <a:t>: open-source stack for TCG</a:t>
            </a:r>
            <a:endParaRPr lang="cs-CZ" sz="2000" dirty="0"/>
          </a:p>
          <a:p>
            <a:pPr lvl="1"/>
            <a:r>
              <a:rPr lang="en-GB" sz="1800" dirty="0"/>
              <a:t>Linux version (2008)</a:t>
            </a:r>
          </a:p>
          <a:p>
            <a:pPr lvl="2"/>
            <a:r>
              <a:rPr lang="en-GB" sz="1800" dirty="0">
                <a:hlinkClick r:id="rId5"/>
              </a:rPr>
              <a:t>http://trousers.sourceforge.net/</a:t>
            </a:r>
            <a:endParaRPr lang="en-GB" sz="1800" dirty="0"/>
          </a:p>
          <a:p>
            <a:pPr lvl="2"/>
            <a:r>
              <a:rPr lang="en-GB" sz="1800" dirty="0">
                <a:hlinkClick r:id="rId6"/>
              </a:rPr>
              <a:t>https://sourceforge.net/projects/trousers/files/tpm-tools/</a:t>
            </a:r>
            <a:endParaRPr lang="en-GB" sz="1800" dirty="0"/>
          </a:p>
          <a:p>
            <a:pPr lvl="1"/>
            <a:r>
              <a:rPr lang="en-GB" sz="1800" dirty="0"/>
              <a:t>Windows port (2010)</a:t>
            </a:r>
          </a:p>
          <a:p>
            <a:pPr lvl="2"/>
            <a:r>
              <a:rPr lang="en-GB" sz="1800" dirty="0">
                <a:hlinkClick r:id="rId7"/>
              </a:rPr>
              <a:t>http://security.polito.it/trusted-computing/trousers-for-windows/</a:t>
            </a:r>
            <a:endParaRPr lang="en-GB" sz="1800" dirty="0"/>
          </a:p>
          <a:p>
            <a:pPr lvl="1"/>
            <a:endParaRPr lang="en-GB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8D5F5F5-630A-485C-83B0-2D2A6A5934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48880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ocuments\Obrazky\TPM_cloud_dom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3" y="3933056"/>
            <a:ext cx="446449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 of TPM in cloud-computing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cs-CZ" dirty="0" err="1"/>
              <a:t>ombination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virtualization</a:t>
            </a:r>
            <a:r>
              <a:rPr lang="cs-CZ" dirty="0"/>
              <a:t> and</a:t>
            </a:r>
            <a:r>
              <a:rPr lang="en-US" dirty="0"/>
              <a:t> </a:t>
            </a:r>
            <a:r>
              <a:rPr lang="cs-CZ" dirty="0" err="1"/>
              <a:t>trusted</a:t>
            </a:r>
            <a:r>
              <a:rPr lang="cs-CZ" dirty="0"/>
              <a:t> </a:t>
            </a:r>
            <a:r>
              <a:rPr lang="cs-CZ" dirty="0" err="1"/>
              <a:t>computing</a:t>
            </a:r>
            <a:endParaRPr lang="en-US" dirty="0"/>
          </a:p>
          <a:p>
            <a:r>
              <a:rPr lang="en-US" dirty="0"/>
              <a:t>M</a:t>
            </a:r>
            <a:r>
              <a:rPr lang="cs-CZ" dirty="0" err="1"/>
              <a:t>odi</a:t>
            </a:r>
            <a:r>
              <a:rPr lang="en-US" dirty="0"/>
              <a:t>fi</a:t>
            </a:r>
            <a:r>
              <a:rPr lang="cs-CZ" dirty="0" err="1"/>
              <a:t>ed</a:t>
            </a:r>
            <a:r>
              <a:rPr lang="cs-CZ" dirty="0"/>
              <a:t> </a:t>
            </a:r>
            <a:r>
              <a:rPr lang="cs-CZ" dirty="0" err="1"/>
              <a:t>Xen</a:t>
            </a:r>
            <a:r>
              <a:rPr lang="cs-CZ" dirty="0"/>
              <a:t> </a:t>
            </a:r>
            <a:r>
              <a:rPr lang="cs-CZ" dirty="0" err="1"/>
              <a:t>hypervisor</a:t>
            </a:r>
            <a:r>
              <a:rPr lang="cs-CZ" dirty="0"/>
              <a:t> </a:t>
            </a:r>
            <a:r>
              <a:rPr lang="en-US" dirty="0"/>
              <a:t>used to make standard TPM available for secret-less virtual machine </a:t>
            </a:r>
          </a:p>
          <a:p>
            <a:r>
              <a:rPr lang="en-US" dirty="0"/>
              <a:t>Results in significant decrease in the size of trusted computational base (TCB)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028486" y="6228020"/>
            <a:ext cx="453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http://bleikertz.com/research/acns2013.pdf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289DBE9-82C0-43C4-B5A2-3AF065F1E1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22657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Dynamic root of trust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Trusted boot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A819519-D92E-4142-88A2-9345165304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08846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6120" y="2708921"/>
            <a:ext cx="3240361" cy="225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Trust in program’s functionality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Trust in a program’s code?</a:t>
            </a:r>
          </a:p>
          <a:p>
            <a:pPr lvl="1"/>
            <a:r>
              <a:rPr lang="en-GB" dirty="0"/>
              <a:t>Signed code can still contain bugs and vulnerabilities</a:t>
            </a:r>
          </a:p>
          <a:p>
            <a:r>
              <a:rPr lang="en-GB" dirty="0"/>
              <a:t>Trust </a:t>
            </a:r>
            <a:r>
              <a:rPr lang="en-GB" dirty="0">
                <a:solidFill>
                  <a:srgbClr val="0070C0"/>
                </a:solidFill>
              </a:rPr>
              <a:t>only</a:t>
            </a:r>
            <a:r>
              <a:rPr lang="en-GB" dirty="0"/>
              <a:t> in a program’s code?</a:t>
            </a:r>
          </a:p>
          <a:p>
            <a:pPr lvl="1"/>
            <a:r>
              <a:rPr lang="en-GB" dirty="0"/>
              <a:t>Underlying OS layers</a:t>
            </a:r>
          </a:p>
          <a:p>
            <a:pPr lvl="1"/>
            <a:r>
              <a:rPr lang="en-GB" dirty="0"/>
              <a:t>Underlying firmware</a:t>
            </a:r>
          </a:p>
          <a:p>
            <a:pPr lvl="1"/>
            <a:r>
              <a:rPr lang="en-GB" dirty="0"/>
              <a:t>Underlying hardware </a:t>
            </a:r>
          </a:p>
          <a:p>
            <a:pPr lvl="1"/>
            <a:r>
              <a:rPr lang="en-GB" dirty="0"/>
              <a:t>Memory used by the program </a:t>
            </a:r>
          </a:p>
          <a:p>
            <a:pPr lvl="1"/>
            <a:r>
              <a:rPr lang="en-GB" dirty="0"/>
              <a:t>Other code with access to the program’s memory/code</a:t>
            </a:r>
          </a:p>
          <a:p>
            <a:pPr lvl="1"/>
            <a:r>
              <a:rPr lang="en-GB" dirty="0"/>
              <a:t>…</a:t>
            </a:r>
          </a:p>
          <a:p>
            <a:r>
              <a:rPr lang="en-GB" dirty="0"/>
              <a:t>The program is almost never executed “alone”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75423E-B536-4AA8-A6A9-D381AC56B1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573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Static </a:t>
            </a:r>
            <a:r>
              <a:rPr lang="cs-CZ" dirty="0" err="1"/>
              <a:t>Root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Trust</a:t>
            </a:r>
            <a:r>
              <a:rPr lang="en-US" dirty="0"/>
              <a:t> Measurement (SRTM)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trusted immutable piece of firmware</a:t>
            </a:r>
          </a:p>
          <a:p>
            <a:pPr lvl="1"/>
            <a:r>
              <a:rPr lang="en-US" dirty="0"/>
              <a:t>E.g., BIOS loader or Intel Boot Guard</a:t>
            </a:r>
          </a:p>
          <a:p>
            <a:r>
              <a:rPr lang="en-US" dirty="0"/>
              <a:t>Initiates measurement process</a:t>
            </a:r>
          </a:p>
          <a:p>
            <a:pPr lvl="1"/>
            <a:r>
              <a:rPr lang="en-US" dirty="0"/>
              <a:t>Integrity of every next component is added to TPM’s PCRs</a:t>
            </a:r>
          </a:p>
          <a:p>
            <a:pPr lvl="1"/>
            <a:r>
              <a:rPr lang="en-US" dirty="0"/>
              <a:t>Start </a:t>
            </a:r>
            <a:r>
              <a:rPr lang="en-US" dirty="0">
                <a:sym typeface="Symbol"/>
              </a:rPr>
              <a:t> BIOS </a:t>
            </a:r>
            <a:r>
              <a:rPr lang="cs-CZ" dirty="0"/>
              <a:t> PCI EEPROM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 MBR  OS …</a:t>
            </a:r>
          </a:p>
          <a:p>
            <a:r>
              <a:rPr lang="en-US" dirty="0">
                <a:sym typeface="Symbol"/>
              </a:rPr>
              <a:t>But do we need to start (trusted boot) only after reboot?</a:t>
            </a:r>
          </a:p>
          <a:p>
            <a:pPr lvl="1"/>
            <a:r>
              <a:rPr lang="en-US" dirty="0">
                <a:sym typeface="Symbol"/>
              </a:rPr>
              <a:t>Takes relatively long time</a:t>
            </a:r>
          </a:p>
          <a:p>
            <a:pPr lvl="1"/>
            <a:r>
              <a:rPr lang="en-US" dirty="0">
                <a:sym typeface="Symbol"/>
              </a:rPr>
              <a:t>Can we execute the same process, but dynamically?</a:t>
            </a:r>
          </a:p>
          <a:p>
            <a:pPr lvl="1"/>
            <a:r>
              <a:rPr lang="en-US" dirty="0">
                <a:sym typeface="Symbol"/>
              </a:rPr>
              <a:t>Can we exclude long chain (BIOS, PCI…)?</a:t>
            </a:r>
          </a:p>
          <a:p>
            <a:pPr lvl="2"/>
            <a:r>
              <a:rPr lang="en-US" dirty="0">
                <a:sym typeface="Symbol"/>
              </a:rPr>
              <a:t>Long chain =&gt; large Trusted Computing Base (TCB)!</a:t>
            </a:r>
          </a:p>
          <a:p>
            <a:pPr lvl="1"/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2FBA68B-0888-4E83-8255-0A1D3A907C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558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Root Trust Measurement (DRTM)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Launch of measured environment at any time</a:t>
            </a:r>
          </a:p>
          <a:p>
            <a:pPr lvl="1"/>
            <a:r>
              <a:rPr lang="en-US" sz="2000" dirty="0"/>
              <a:t>“Late lunch” option</a:t>
            </a:r>
          </a:p>
          <a:p>
            <a:pPr lvl="1"/>
            <a:r>
              <a:rPr lang="en-US" sz="2000" dirty="0"/>
              <a:t>No need to reset whole platform</a:t>
            </a:r>
          </a:p>
          <a:p>
            <a:pPr lvl="1"/>
            <a:r>
              <a:rPr lang="en-US" sz="2000" dirty="0"/>
              <a:t>Can be also terminated after some time</a:t>
            </a:r>
          </a:p>
          <a:p>
            <a:r>
              <a:rPr lang="en-US" sz="2400" dirty="0"/>
              <a:t>Measurement process similar to static root of trust</a:t>
            </a:r>
          </a:p>
          <a:p>
            <a:pPr lvl="1"/>
            <a:r>
              <a:rPr lang="en-US" sz="2000" dirty="0"/>
              <a:t>Application trust chain executed from dynamic root</a:t>
            </a:r>
          </a:p>
          <a:p>
            <a:r>
              <a:rPr lang="en-US" sz="2400" dirty="0"/>
              <a:t>Implementation of </a:t>
            </a:r>
            <a:r>
              <a:rPr lang="cs-CZ" sz="2400" dirty="0"/>
              <a:t>DRTM</a:t>
            </a:r>
            <a:endParaRPr lang="en-GB" sz="2400" dirty="0"/>
          </a:p>
          <a:p>
            <a:pPr lvl="1"/>
            <a:r>
              <a:rPr lang="en-US" sz="2000" dirty="0"/>
              <a:t>Intel’s TXT (not used much in practice, server CPUs typically)</a:t>
            </a:r>
          </a:p>
          <a:p>
            <a:pPr lvl="1"/>
            <a:r>
              <a:rPr lang="en-US" sz="2000" dirty="0"/>
              <a:t>Intel’s SGX (</a:t>
            </a:r>
            <a:r>
              <a:rPr lang="en-GB" sz="2000" dirty="0"/>
              <a:t>all </a:t>
            </a:r>
            <a:r>
              <a:rPr lang="en-GB" sz="2000" dirty="0" err="1"/>
              <a:t>Skylake</a:t>
            </a:r>
            <a:r>
              <a:rPr lang="en-GB" sz="2000" dirty="0"/>
              <a:t> processors and newer, from 2015</a:t>
            </a:r>
            <a:r>
              <a:rPr lang="en-US" sz="2000" dirty="0"/>
              <a:t>)</a:t>
            </a:r>
          </a:p>
          <a:p>
            <a:endParaRPr lang="en-US" sz="2400" dirty="0"/>
          </a:p>
          <a:p>
            <a:endParaRPr lang="en-US" sz="2400" dirty="0"/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cs-CZ" sz="28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ED3E6BB-2461-4F2D-A105-895A3E84CE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605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Trusted Execution Technology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Intel’s TXT uses a processor-based root of trust </a:t>
            </a:r>
          </a:p>
          <a:p>
            <a:pPr lvl="1"/>
            <a:r>
              <a:rPr lang="en-US" sz="2000" dirty="0"/>
              <a:t>Option given in TCG specifications</a:t>
            </a:r>
          </a:p>
          <a:p>
            <a:r>
              <a:rPr lang="en-US" sz="2400" dirty="0"/>
              <a:t>Goal: shorten chain of trust</a:t>
            </a:r>
          </a:p>
          <a:p>
            <a:pPr lvl="1"/>
            <a:r>
              <a:rPr lang="en-US" sz="2000" dirty="0"/>
              <a:t>Run specific program in verified/trusted chain without restart</a:t>
            </a:r>
          </a:p>
          <a:p>
            <a:r>
              <a:rPr lang="en-US" sz="2400" dirty="0"/>
              <a:t>Goal: provide independent root of trust (CPU-based)</a:t>
            </a:r>
          </a:p>
          <a:p>
            <a:pPr lvl="1"/>
            <a:r>
              <a:rPr lang="en-US" sz="2000" dirty="0"/>
              <a:t>Processor isolates memory of M</a:t>
            </a:r>
            <a:r>
              <a:rPr lang="cs-CZ" sz="2000" dirty="0" err="1"/>
              <a:t>easured</a:t>
            </a:r>
            <a:r>
              <a:rPr lang="en-US" sz="2000" dirty="0"/>
              <a:t> </a:t>
            </a:r>
            <a:r>
              <a:rPr lang="cs-CZ" sz="2000" dirty="0" err="1"/>
              <a:t>Launched</a:t>
            </a:r>
            <a:r>
              <a:rPr lang="cs-CZ" sz="2000" dirty="0"/>
              <a:t> </a:t>
            </a:r>
            <a:r>
              <a:rPr lang="cs-CZ" sz="2000" dirty="0" err="1"/>
              <a:t>Environment</a:t>
            </a:r>
            <a:r>
              <a:rPr lang="cs-CZ" sz="2000" dirty="0"/>
              <a:t> (MLE</a:t>
            </a:r>
            <a:r>
              <a:rPr lang="en-US" sz="2000" dirty="0"/>
              <a:t>) from other processes </a:t>
            </a:r>
          </a:p>
          <a:p>
            <a:r>
              <a:rPr lang="en-US" sz="2400" dirty="0"/>
              <a:t>Intel’s TXT still uses TPM to store measurements</a:t>
            </a:r>
          </a:p>
          <a:p>
            <a:r>
              <a:rPr lang="en-US" sz="2400" dirty="0">
                <a:hlinkClick r:id="rId2"/>
              </a:rPr>
              <a:t>http://www.intel.com/content/dam/www/public/us/en/documents/guides/intel-txt-software-development-guide.pdf</a:t>
            </a:r>
            <a:endParaRPr lang="en-US" sz="2400" dirty="0"/>
          </a:p>
          <a:p>
            <a:r>
              <a:rPr lang="en-US" sz="2400" dirty="0"/>
              <a:t>Outdated, abounded in favor of SGX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0468EE7-B14B-498B-90B8-C834066D23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428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TXT issues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TXT still relies on BIOS provided code (SMM)</a:t>
            </a:r>
          </a:p>
          <a:p>
            <a:pPr lvl="1"/>
            <a:r>
              <a:rPr lang="en-GB" dirty="0"/>
              <a:t>TXT-started chain can be compromised by forged BIOS</a:t>
            </a:r>
          </a:p>
          <a:p>
            <a:pPr lvl="1"/>
            <a:r>
              <a:rPr lang="en-GB" dirty="0"/>
              <a:t>Hard to patch (design decision, not implementation bug)</a:t>
            </a:r>
          </a:p>
          <a:p>
            <a:pPr lvl="1"/>
            <a:r>
              <a:rPr lang="en-GB" dirty="0"/>
              <a:t>Proposed defence by hardening and sandboxing SMM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Bugs in TXT implementation</a:t>
            </a:r>
          </a:p>
          <a:p>
            <a:pPr lvl="1"/>
            <a:r>
              <a:rPr lang="en-GB" dirty="0"/>
              <a:t>Memory corruption, misconfiguring VT-d …</a:t>
            </a:r>
          </a:p>
          <a:p>
            <a:pPr lvl="1"/>
            <a:r>
              <a:rPr lang="en-GB" dirty="0"/>
              <a:t>Can be fixed after discovery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Bugs in processing residual state of pre-TXT lunch </a:t>
            </a:r>
          </a:p>
          <a:p>
            <a:pPr lvl="1"/>
            <a:r>
              <a:rPr lang="en-GB" dirty="0"/>
              <a:t>Maliciously modified ACPI tables</a:t>
            </a:r>
          </a:p>
          <a:p>
            <a:pPr lvl="1"/>
            <a:r>
              <a:rPr lang="en-GB" dirty="0"/>
              <a:t>Can be fixed after discovery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7487AD6-4900-4DF3-8F88-C0626AAE65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342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tboot</a:t>
            </a:r>
            <a:r>
              <a:rPr lang="en-US" dirty="0"/>
              <a:t> – open-source implementation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Pre-kernel/VMM module </a:t>
            </a:r>
          </a:p>
          <a:p>
            <a:r>
              <a:rPr lang="en-US" dirty="0"/>
              <a:t>Based on Intel’s Trusted Execution Technology </a:t>
            </a:r>
          </a:p>
          <a:p>
            <a:r>
              <a:rPr lang="en-US" dirty="0"/>
              <a:t>Performs a measured and verified launch of an OS kernel/VMM</a:t>
            </a:r>
          </a:p>
          <a:p>
            <a:r>
              <a:rPr lang="cs-CZ" dirty="0">
                <a:hlinkClick r:id="rId2"/>
              </a:rPr>
              <a:t>http://sourceforge.net/projects/tboot/</a:t>
            </a:r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D12D9C-7767-4010-B3D6-B89905EE16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42977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Intel’s SGX : Security enclave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799555"/>
            <a:ext cx="10825616" cy="4149725"/>
          </a:xfrm>
        </p:spPr>
        <p:txBody>
          <a:bodyPr/>
          <a:lstStyle/>
          <a:p>
            <a:r>
              <a:rPr lang="en-GB" sz="2400" dirty="0"/>
              <a:t>Intel’s Software Guard Extension (SGX)</a:t>
            </a:r>
          </a:p>
          <a:p>
            <a:pPr lvl="1"/>
            <a:r>
              <a:rPr lang="en-GB" sz="2000" dirty="0"/>
              <a:t>New set of CPU instructions intended for future cloud server CPUs</a:t>
            </a:r>
          </a:p>
          <a:p>
            <a:r>
              <a:rPr lang="en-GB" sz="2400" dirty="0"/>
              <a:t>Protection against privileged attacker </a:t>
            </a:r>
          </a:p>
          <a:p>
            <a:pPr lvl="1"/>
            <a:r>
              <a:rPr lang="en-GB" sz="2000" dirty="0"/>
              <a:t>Server admin with physical access, privileged malware </a:t>
            </a:r>
          </a:p>
          <a:p>
            <a:r>
              <a:rPr lang="en-GB" sz="2400" dirty="0"/>
              <a:t>Application requests private region of code and data </a:t>
            </a:r>
          </a:p>
          <a:p>
            <a:pPr lvl="1"/>
            <a:r>
              <a:rPr lang="en-GB" sz="2000" dirty="0"/>
              <a:t>Security enclave (4KB for heap, stack, code) </a:t>
            </a:r>
          </a:p>
          <a:p>
            <a:pPr lvl="1"/>
            <a:r>
              <a:rPr lang="en-GB" sz="2000" dirty="0"/>
              <a:t>Encrypted enclave is stored in main RAM memory, decrypted only inside CPU </a:t>
            </a:r>
          </a:p>
          <a:p>
            <a:pPr lvl="1"/>
            <a:r>
              <a:rPr lang="en-GB" sz="2000" dirty="0"/>
              <a:t>Access from outside enclave is prevented on CPU level </a:t>
            </a:r>
          </a:p>
          <a:p>
            <a:pPr lvl="1"/>
            <a:r>
              <a:rPr lang="en-GB" sz="2000" dirty="0"/>
              <a:t>Code for enclave is distributed as part of application </a:t>
            </a:r>
          </a:p>
          <a:p>
            <a:r>
              <a:rPr lang="en-GB" sz="2400" dirty="0"/>
              <a:t>Trusted Computing Base significantly limited! </a:t>
            </a:r>
            <a:r>
              <a:rPr lang="en-GB" sz="2400" dirty="0">
                <a:sym typeface="Wingdings" panose="05000000000000000000" pitchFamily="2" charset="2"/>
              </a:rPr>
              <a:t></a:t>
            </a:r>
            <a:endParaRPr lang="en-GB" sz="2400" dirty="0"/>
          </a:p>
          <a:p>
            <a:pPr lvl="1"/>
            <a:r>
              <a:rPr lang="en-GB" sz="2000" dirty="0"/>
              <a:t>But proprietary Intel code </a:t>
            </a:r>
            <a:r>
              <a:rPr lang="en-GB" sz="2000" dirty="0">
                <a:sym typeface="Wingdings" panose="05000000000000000000" pitchFamily="2" charset="2"/>
              </a:rPr>
              <a:t>inside CPU </a:t>
            </a:r>
            <a:endParaRPr lang="en-GB" sz="2000" dirty="0"/>
          </a:p>
          <a:p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A640930-F67C-4898-B3B7-3F343289F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453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Intel’s SGX – some details 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EGETKEY instruction generates new enclave key </a:t>
            </a:r>
          </a:p>
          <a:p>
            <a:pPr lvl="1"/>
            <a:r>
              <a:rPr lang="en-GB" dirty="0"/>
              <a:t>SGX security version numbers </a:t>
            </a:r>
          </a:p>
          <a:p>
            <a:pPr lvl="1"/>
            <a:r>
              <a:rPr lang="en-GB" dirty="0"/>
              <a:t>Device ID (unique number of CPU) </a:t>
            </a:r>
          </a:p>
          <a:p>
            <a:pPr lvl="1"/>
            <a:r>
              <a:rPr lang="en-GB" dirty="0"/>
              <a:t>Owner epoch – additional entropy from user </a:t>
            </a:r>
          </a:p>
          <a:p>
            <a:r>
              <a:rPr lang="en-GB" dirty="0"/>
              <a:t>EREPORT instruction generates signed report </a:t>
            </a:r>
          </a:p>
          <a:p>
            <a:pPr lvl="1"/>
            <a:r>
              <a:rPr lang="en-GB" dirty="0"/>
              <a:t>Local/remote attestation of target platform </a:t>
            </a:r>
          </a:p>
          <a:p>
            <a:r>
              <a:rPr lang="en-GB" dirty="0"/>
              <a:t>Debugging possible if application opt in </a:t>
            </a:r>
          </a:p>
          <a:p>
            <a:r>
              <a:rPr lang="en-GB" dirty="0"/>
              <a:t>Enclave cannot be emulated by VM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FD4398E-DC9A-46E0-A373-5ED5FDBA56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460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SGX hardened password verification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679" y="1700808"/>
            <a:ext cx="3878991" cy="4316778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457872" y="6112153"/>
            <a:ext cx="578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https://jbp.io/2016/01/17/using-sgx-to-hash-passwords/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86" y="1619476"/>
            <a:ext cx="3960440" cy="4642572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F1198E-1807-4F0B-9B3F-4720D5D330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207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Intel SGX is very active research area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Many small enclaves to cover whole program</a:t>
            </a:r>
          </a:p>
          <a:p>
            <a:pPr lvl="1"/>
            <a:r>
              <a:rPr lang="en-GB" sz="2000" dirty="0"/>
              <a:t>User-annotated code split into many enclaves (“microns”)</a:t>
            </a:r>
          </a:p>
          <a:p>
            <a:pPr lvl="2"/>
            <a:r>
              <a:rPr lang="en-GB" sz="2000" dirty="0"/>
              <a:t>Secure interaction between microns (attest, auth. encryption)</a:t>
            </a:r>
          </a:p>
          <a:p>
            <a:pPr lvl="1"/>
            <a:r>
              <a:rPr lang="en-GB" sz="2000" dirty="0"/>
              <a:t>Tor, H2O, </a:t>
            </a:r>
            <a:r>
              <a:rPr lang="en-GB" sz="2000" dirty="0" err="1"/>
              <a:t>FreeTDS</a:t>
            </a:r>
            <a:r>
              <a:rPr lang="en-GB" sz="2000" dirty="0"/>
              <a:t> and OpenSSL successfully transformed</a:t>
            </a:r>
          </a:p>
          <a:p>
            <a:pPr lvl="2"/>
            <a:r>
              <a:rPr lang="en-GB" sz="2000" dirty="0"/>
              <a:t>2685, 154, 473 and 307 LOC changes required respectively</a:t>
            </a:r>
          </a:p>
          <a:p>
            <a:pPr lvl="2"/>
            <a:r>
              <a:rPr lang="en-GB" sz="2000" dirty="0"/>
              <a:t>TCB only 20KLOC, PANOPLY specific overhead 24%</a:t>
            </a:r>
          </a:p>
          <a:p>
            <a:r>
              <a:rPr lang="en-GB" sz="2400" dirty="0"/>
              <a:t>Memory randomization of code inside enclave</a:t>
            </a:r>
          </a:p>
          <a:p>
            <a:pPr lvl="1"/>
            <a:r>
              <a:rPr lang="en-GB" sz="2000" dirty="0"/>
              <a:t>SGX program modified with custom LLVM compiler</a:t>
            </a:r>
          </a:p>
          <a:p>
            <a:pPr lvl="1"/>
            <a:r>
              <a:rPr lang="en-GB" sz="2000" dirty="0"/>
              <a:t>Added in-enclave loader for ASLR &amp; </a:t>
            </a:r>
            <a:r>
              <a:rPr lang="en-GB" sz="2000" dirty="0" err="1"/>
              <a:t>swDEP</a:t>
            </a:r>
            <a:r>
              <a:rPr lang="en-GB" sz="2000" dirty="0"/>
              <a:t> (2703 LOC)</a:t>
            </a:r>
          </a:p>
          <a:p>
            <a:pPr lvl="1"/>
            <a:r>
              <a:rPr lang="en-GB" sz="2000" dirty="0" err="1"/>
              <a:t>Code&amp;data</a:t>
            </a:r>
            <a:r>
              <a:rPr lang="en-GB" sz="2000" dirty="0"/>
              <a:t> split into 32/64B units randomized separately</a:t>
            </a:r>
          </a:p>
          <a:p>
            <a:r>
              <a:rPr lang="en-GB" sz="2400" dirty="0"/>
              <a:t>Full library OS based on SGX (Haven, Graphene-SGX)</a:t>
            </a:r>
          </a:p>
          <a:p>
            <a:pPr lvl="1"/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5C41738-BBBF-4131-9FD2-70C028169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78296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7D520B-C468-4CEA-B800-1A3CEF22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Recent attacks against SGX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64EEA8-B19A-4F16-A796-5D4AAA2CA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SGX is not a silver bullet</a:t>
            </a:r>
          </a:p>
          <a:p>
            <a:r>
              <a:rPr lang="en-GB" dirty="0"/>
              <a:t>Vulnerable to side-channels</a:t>
            </a:r>
          </a:p>
          <a:p>
            <a:pPr lvl="1"/>
            <a:r>
              <a:rPr lang="en-GB" dirty="0"/>
              <a:t>Attacker with physical access explicitly excluded from attacker model</a:t>
            </a:r>
          </a:p>
          <a:p>
            <a:pPr lvl="1"/>
            <a:r>
              <a:rPr lang="en-GB" dirty="0"/>
              <a:t>Impacted by Spectre attack (2017)</a:t>
            </a:r>
          </a:p>
          <a:p>
            <a:pPr lvl="2"/>
            <a:r>
              <a:rPr lang="en-GB" dirty="0">
                <a:hlinkClick r:id="rId2"/>
              </a:rPr>
              <a:t>https://github.com/lsds/spectre-attack-sgx</a:t>
            </a:r>
            <a:endParaRPr lang="en-GB" dirty="0"/>
          </a:p>
          <a:p>
            <a:pPr lvl="2"/>
            <a:r>
              <a:rPr lang="en-GB" dirty="0">
                <a:hlinkClick r:id="rId3"/>
              </a:rPr>
              <a:t>https://github.com/osusecLab/SgxPectre</a:t>
            </a:r>
            <a:endParaRPr lang="en-GB" dirty="0"/>
          </a:p>
          <a:p>
            <a:pPr lvl="1"/>
            <a:r>
              <a:rPr lang="en-GB" dirty="0"/>
              <a:t>Impacted by Foreshadow attack (CVE-2018-3615) </a:t>
            </a:r>
            <a:r>
              <a:rPr lang="en-GB" dirty="0">
                <a:hlinkClick r:id="rId4"/>
              </a:rPr>
              <a:t>https://foreshadowattack.eu/</a:t>
            </a:r>
            <a:endParaRPr lang="en-GB" dirty="0"/>
          </a:p>
          <a:p>
            <a:pPr lvl="2"/>
            <a:r>
              <a:rPr lang="en-GB" dirty="0"/>
              <a:t>Reading out attestation private key</a:t>
            </a:r>
          </a:p>
          <a:p>
            <a:r>
              <a:rPr lang="en-GB" dirty="0"/>
              <a:t>Bugs of enclave code are still problem (developer)</a:t>
            </a:r>
          </a:p>
          <a:p>
            <a:r>
              <a:rPr lang="en-GB" dirty="0"/>
              <a:t>Not everything is running inside enclave (other code, user input…)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83DE8E-FED2-4EA5-8DD9-79D449E039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CBAD72-0A1D-4326-95D0-18212048A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173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 statement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to make sure that valid programs run only within valid environment?</a:t>
            </a:r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Is it possible to start valid environment on previously compromised machine?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Is it possible to prevent tampering of apps against attacker with physical access?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How to prove to remote party what apps are running on local machine?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B851908-D99A-4CEE-BBB8-BEAE7F893D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057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Programming with Intel’s SGX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Intel SGX SDK </a:t>
            </a:r>
          </a:p>
          <a:p>
            <a:pPr lvl="1"/>
            <a:r>
              <a:rPr lang="en-GB" sz="2000" dirty="0">
                <a:hlinkClick r:id="rId2"/>
              </a:rPr>
              <a:t>https://software.intel.com/en-us/sgx-sdk</a:t>
            </a:r>
            <a:endParaRPr lang="en-GB" sz="2000" dirty="0"/>
          </a:p>
          <a:p>
            <a:pPr lvl="1"/>
            <a:r>
              <a:rPr lang="en-GB" sz="2000" dirty="0"/>
              <a:t>6th generation core processor (or later) based platform with SGX enabled BIOS support</a:t>
            </a:r>
          </a:p>
          <a:p>
            <a:r>
              <a:rPr lang="en-GB" sz="2400" dirty="0"/>
              <a:t>Example: Hardened password hashing</a:t>
            </a:r>
          </a:p>
          <a:p>
            <a:pPr lvl="1"/>
            <a:r>
              <a:rPr lang="en-GB" sz="2000" dirty="0">
                <a:hlinkClick r:id=""/>
              </a:rPr>
              <a:t>https://jbp.io/2016/01/17/using-sgx-to-hash-passwords/</a:t>
            </a:r>
          </a:p>
          <a:p>
            <a:pPr lvl="1"/>
            <a:r>
              <a:rPr lang="en-GB" sz="2000" dirty="0">
                <a:hlinkClick r:id=""/>
              </a:rPr>
              <a:t>https://github.com/ctz/sgx-pwenclave</a:t>
            </a:r>
            <a:endParaRPr lang="en-GB" sz="2000" dirty="0"/>
          </a:p>
          <a:p>
            <a:r>
              <a:rPr lang="en-GB" sz="2400" dirty="0"/>
              <a:t>More SGX info</a:t>
            </a:r>
          </a:p>
          <a:p>
            <a:pPr lvl="1"/>
            <a:r>
              <a:rPr lang="en-GB" sz="2000" dirty="0">
                <a:hlinkClick r:id="rId3"/>
              </a:rPr>
              <a:t>http://theinvisiblethings.blogspot.cz/2013/08/thoughts-on-intels-upcoming-software.html</a:t>
            </a:r>
            <a:endParaRPr lang="en-GB" sz="2000" dirty="0"/>
          </a:p>
          <a:p>
            <a:pPr lvl="1"/>
            <a:r>
              <a:rPr lang="en-GB" sz="2000" dirty="0">
                <a:hlinkClick r:id="rId4"/>
              </a:rPr>
              <a:t>http://theinvisiblethings.blogspot.cz/2013/09/thoughts-on-intels-upcoming-software.html</a:t>
            </a:r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492D84-8F08-4836-83DB-CB6E9D8656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53619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Trusted computing - Critique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47143BD-2126-4D87-8A7D-FD9ED3A694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19623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computing - controversy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whom is your computed trusted?</a:t>
            </a:r>
          </a:p>
          <a:p>
            <a:pPr lvl="1"/>
            <a:r>
              <a:rPr lang="en-US" dirty="0"/>
              <a:t>Secure against you as an owner?</a:t>
            </a:r>
          </a:p>
          <a:p>
            <a:r>
              <a:rPr lang="en-US" dirty="0"/>
              <a:t>Is TC preventing users to run code of their choice?</a:t>
            </a:r>
          </a:p>
          <a:p>
            <a:pPr lvl="1"/>
            <a:r>
              <a:rPr lang="en-US" dirty="0"/>
              <a:t>Custom OS distribution?</a:t>
            </a:r>
          </a:p>
          <a:p>
            <a:pPr lvl="1"/>
            <a:r>
              <a:rPr lang="en-US" dirty="0"/>
              <a:t>Open OEM system – locked on first installation</a:t>
            </a:r>
          </a:p>
          <a:p>
            <a:pPr lvl="1"/>
            <a:r>
              <a:rPr lang="en-US" dirty="0"/>
              <a:t>Physical switch to unlock later </a:t>
            </a:r>
          </a:p>
          <a:p>
            <a:r>
              <a:rPr lang="en-US" dirty="0"/>
              <a:t>Why some people from </a:t>
            </a:r>
            <a:r>
              <a:rPr lang="en-US" i="1" dirty="0"/>
              <a:t>Trusted Computing </a:t>
            </a:r>
            <a:r>
              <a:rPr lang="en-US" dirty="0"/>
              <a:t>consortium think that Trustworthy Computing might be better title? 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AC9C3A-0472-48A9-99BF-1BCF96891D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425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computing - controversy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R. Anderson, `Trusted Computing' FAQ (2003)</a:t>
            </a:r>
          </a:p>
          <a:p>
            <a:pPr lvl="1"/>
            <a:r>
              <a:rPr lang="en-US" dirty="0">
                <a:hlinkClick r:id="rId2"/>
              </a:rPr>
              <a:t>http://www.cl.cam.ac.uk/~rja14/tcpa-faq.html</a:t>
            </a:r>
          </a:p>
          <a:p>
            <a:r>
              <a:rPr lang="en-US" dirty="0"/>
              <a:t>J. Edge, </a:t>
            </a:r>
            <a:r>
              <a:rPr lang="cs-CZ" dirty="0"/>
              <a:t>UEFI and "</a:t>
            </a:r>
            <a:r>
              <a:rPr lang="cs-CZ" dirty="0" err="1"/>
              <a:t>secure</a:t>
            </a:r>
            <a:r>
              <a:rPr lang="cs-CZ" dirty="0"/>
              <a:t> </a:t>
            </a:r>
            <a:r>
              <a:rPr lang="cs-CZ" dirty="0" err="1"/>
              <a:t>boot</a:t>
            </a:r>
            <a:r>
              <a:rPr lang="cs-CZ" dirty="0"/>
              <a:t>“</a:t>
            </a:r>
            <a:endParaRPr lang="en-US" dirty="0"/>
          </a:p>
          <a:p>
            <a:pPr lvl="1"/>
            <a:r>
              <a:rPr lang="cs-CZ" dirty="0">
                <a:hlinkClick r:id="rId2"/>
              </a:rPr>
              <a:t>http://lwn.net/Articles/447381/</a:t>
            </a:r>
            <a:endParaRPr lang="en-US" dirty="0"/>
          </a:p>
          <a:p>
            <a:r>
              <a:rPr lang="en-US" dirty="0"/>
              <a:t>R. Stallman, Can You Trust Your Computer?</a:t>
            </a:r>
          </a:p>
          <a:p>
            <a:pPr lvl="1"/>
            <a:r>
              <a:rPr lang="cs-CZ" dirty="0">
                <a:hlinkClick r:id="rId3"/>
              </a:rPr>
              <a:t>https://www.gnu.org/philosophy/can-you-trust.html</a:t>
            </a:r>
            <a:endParaRPr lang="en-US" dirty="0"/>
          </a:p>
          <a:p>
            <a:r>
              <a:rPr lang="en-US" dirty="0"/>
              <a:t>Selected problems addressed in current designs</a:t>
            </a:r>
          </a:p>
          <a:p>
            <a:pPr lvl="1"/>
            <a:endParaRPr lang="en-US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693D373-55CB-431B-803C-ACC513E202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94226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799555"/>
            <a:ext cx="8461250" cy="4149725"/>
          </a:xfrm>
        </p:spPr>
        <p:txBody>
          <a:bodyPr/>
          <a:lstStyle/>
          <a:p>
            <a:r>
              <a:rPr lang="en-GB" dirty="0"/>
              <a:t>Two principal solutions for trusted boot</a:t>
            </a:r>
          </a:p>
          <a:p>
            <a:pPr lvl="1"/>
            <a:r>
              <a:rPr lang="en-GB" dirty="0"/>
              <a:t>Verified boot (signatures) and Measured boot (PCR+RA)</a:t>
            </a:r>
          </a:p>
          <a:p>
            <a:r>
              <a:rPr lang="en-GB" dirty="0"/>
              <a:t>Start from clean (and trusted) point</a:t>
            </a:r>
          </a:p>
          <a:p>
            <a:pPr lvl="1"/>
            <a:r>
              <a:rPr lang="en-GB" dirty="0"/>
              <a:t>Allow only intended software to run</a:t>
            </a:r>
          </a:p>
          <a:p>
            <a:pPr lvl="1"/>
            <a:r>
              <a:rPr lang="en-GB" dirty="0"/>
              <a:t>Or prove what actually executed</a:t>
            </a:r>
          </a:p>
          <a:p>
            <a:r>
              <a:rPr lang="en-GB" dirty="0"/>
              <a:t>Additional hardware inside motherboard / CPU provides wide range of new possibilities (TPM)</a:t>
            </a:r>
          </a:p>
          <a:p>
            <a:r>
              <a:rPr lang="en-GB" dirty="0"/>
              <a:t>Size of Trusted Computing Base matters (TPM/SGX)</a:t>
            </a:r>
          </a:p>
          <a:p>
            <a:r>
              <a:rPr lang="en-GB" dirty="0"/>
              <a:t>Controversy about implication of trusted boot</a:t>
            </a:r>
          </a:p>
          <a:p>
            <a:pPr lvl="1"/>
            <a:r>
              <a:rPr lang="en-GB" dirty="0"/>
              <a:t>Who owns and control target platform 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FA0C468-FD2F-4B16-883A-663EE195CE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231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Classical boot chain 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520" y="2348880"/>
            <a:ext cx="5239481" cy="2152950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833479" y="5976461"/>
            <a:ext cx="82200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http://www.thegeekstuff.com/2011/02/linux-boot-process/</a:t>
            </a:r>
            <a:endParaRPr lang="en-GB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http://social.technet.microsoft.com/wiki/contents/articles/11341.the-windows-7-boot-process-sbsl.aspx</a:t>
            </a:r>
            <a:endParaRPr lang="en-GB" sz="14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78" y="2160906"/>
            <a:ext cx="3485714" cy="337142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855641" y="1640164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Linux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587236" y="1670487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Windows (7)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465808" y="4776088"/>
            <a:ext cx="39276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How to detect that BIOS or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OS Loader was modified?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(evil maid,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bootkit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…)</a:t>
            </a:r>
          </a:p>
        </p:txBody>
      </p:sp>
      <p:pic>
        <p:nvPicPr>
          <p:cNvPr id="11" name="Picture 5" descr="D:\Documents\Obrazky\questi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335" y="4930548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62A89AF-4F90-4D89-AEEC-0E45CAE665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566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to arrive at expected chain of apps?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Just trust the whole boot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Make all applications in protected read-only memory</a:t>
            </a:r>
          </a:p>
          <a:p>
            <a:pPr lvl="1"/>
            <a:r>
              <a:rPr lang="en-GB" sz="1800" dirty="0"/>
              <a:t>If read-only =&gt; cannot be updated. But is it really what is running?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Signature-based approach: “Verified boot”</a:t>
            </a:r>
          </a:p>
          <a:p>
            <a:pPr lvl="1"/>
            <a:r>
              <a:rPr lang="en-GB" sz="1800" dirty="0"/>
              <a:t>Before next app is executed, its signature is verified</a:t>
            </a:r>
          </a:p>
          <a:p>
            <a:pPr lvl="1"/>
            <a:r>
              <a:rPr lang="en-GB" sz="1800" dirty="0"/>
              <a:t>Requires valid (unforged) public key (integrity)</a:t>
            </a:r>
          </a:p>
          <a:p>
            <a:pPr lvl="1"/>
            <a:r>
              <a:rPr lang="en-GB" sz="1800" dirty="0"/>
              <a:t>Requires trust to owner of private key (signs only valid applications)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Create un-</a:t>
            </a:r>
            <a:r>
              <a:rPr lang="en-GB" sz="2000" dirty="0" err="1"/>
              <a:t>spoofable</a:t>
            </a:r>
            <a:r>
              <a:rPr lang="en-GB" sz="2000" dirty="0"/>
              <a:t> log what executed: “Measured” boot</a:t>
            </a:r>
          </a:p>
          <a:p>
            <a:pPr lvl="1"/>
            <a:r>
              <a:rPr lang="en-GB" sz="1800" dirty="0"/>
              <a:t>Before next app is executed, its hash (“measurement”) is computed added to un-</a:t>
            </a:r>
            <a:r>
              <a:rPr lang="en-GB" sz="1800" dirty="0" err="1"/>
              <a:t>spoofable</a:t>
            </a:r>
            <a:r>
              <a:rPr lang="en-GB" sz="1800" dirty="0"/>
              <a:t> log (TPM’s PCR)</a:t>
            </a:r>
          </a:p>
          <a:p>
            <a:pPr lvl="1"/>
            <a:r>
              <a:rPr lang="en-GB" sz="1800" dirty="0"/>
              <a:t>Will NOT prevent run of unwanted app, but environment cannot lie about what was executed (after-the-fact examination)</a:t>
            </a:r>
          </a:p>
          <a:p>
            <a:pPr lvl="1"/>
            <a:r>
              <a:rPr lang="en-GB" sz="1800" dirty="0"/>
              <a:t>Requires (protected) log storage (Trusted Platform Module)</a:t>
            </a:r>
          </a:p>
          <a:p>
            <a:pPr lvl="1"/>
            <a:r>
              <a:rPr lang="en-GB" sz="1800" dirty="0"/>
              <a:t>May require authentication of log (Remote attestation)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661A6B2-62A1-4B07-BAAF-1C99F67CFB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565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28771</TotalTime>
  <Words>5248</Words>
  <Application>Microsoft Office PowerPoint</Application>
  <PresentationFormat>Širokoúhlá obrazovka</PresentationFormat>
  <Paragraphs>790</Paragraphs>
  <Slides>74</Slides>
  <Notes>8</Notes>
  <HiddenSlides>14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74</vt:i4>
      </vt:variant>
    </vt:vector>
  </HeadingPairs>
  <TitlesOfParts>
    <vt:vector size="82" baseType="lpstr">
      <vt:lpstr>Arial</vt:lpstr>
      <vt:lpstr>Calibri</vt:lpstr>
      <vt:lpstr>Courier New</vt:lpstr>
      <vt:lpstr>Symbol</vt:lpstr>
      <vt:lpstr>Verdana</vt:lpstr>
      <vt:lpstr>Wingdings</vt:lpstr>
      <vt:lpstr>Motiv systému Office</vt:lpstr>
      <vt:lpstr>Visio.Drawing.11</vt:lpstr>
      <vt:lpstr>PV204 Security technologies</vt:lpstr>
      <vt:lpstr>Overview</vt:lpstr>
      <vt:lpstr>Motivation – untrusted host platform</vt:lpstr>
      <vt:lpstr>Solution?</vt:lpstr>
      <vt:lpstr>Signed == Secure?</vt:lpstr>
      <vt:lpstr>Trust in program’s functionality</vt:lpstr>
      <vt:lpstr>Problem statement</vt:lpstr>
      <vt:lpstr>Classical boot chain </vt:lpstr>
      <vt:lpstr>How to arrive at expected chain of apps?</vt:lpstr>
      <vt:lpstr>“Verified” boot (signatures)</vt:lpstr>
      <vt:lpstr>“Verified” boot</vt:lpstr>
      <vt:lpstr>Root of trust (for verified/measured boot)</vt:lpstr>
      <vt:lpstr>BIOS as root of trust</vt:lpstr>
      <vt:lpstr>BIOS – security considerations</vt:lpstr>
      <vt:lpstr>How BIOS can be compromised?</vt:lpstr>
      <vt:lpstr>BIOS write locking – “locks”</vt:lpstr>
      <vt:lpstr>Attacks against BIOS locks</vt:lpstr>
      <vt:lpstr>Impact: Attack against Tails live-CD distro</vt:lpstr>
      <vt:lpstr>Intel Boot Guard (IBG)</vt:lpstr>
      <vt:lpstr>Intel Boot Guard (IBG)</vt:lpstr>
      <vt:lpstr>Intel Boot Guard – new root of trust</vt:lpstr>
      <vt:lpstr>Intel Boot Guard – security improvements</vt:lpstr>
      <vt:lpstr>How hard is to incorporate backdoor?</vt:lpstr>
      <vt:lpstr>Short summary</vt:lpstr>
      <vt:lpstr>Trusted platform module</vt:lpstr>
      <vt:lpstr>TPM hardware</vt:lpstr>
      <vt:lpstr>Trusted platform module</vt:lpstr>
      <vt:lpstr>Trusted Platform Module (TPM)</vt:lpstr>
      <vt:lpstr>TPM 1.2 vs. TPM 2.0</vt:lpstr>
      <vt:lpstr>Provided security functions</vt:lpstr>
      <vt:lpstr>TPM Trusted Software Stack stack</vt:lpstr>
      <vt:lpstr>TPM PCR</vt:lpstr>
      <vt:lpstr>Platform attestation – PCR registers </vt:lpstr>
      <vt:lpstr>Remote attestation of platform state</vt:lpstr>
      <vt:lpstr>Remote attestation of platform state</vt:lpstr>
      <vt:lpstr>Remote attestation</vt:lpstr>
      <vt:lpstr>Platform attestation – PCR registers </vt:lpstr>
      <vt:lpstr>TPM platform info</vt:lpstr>
      <vt:lpstr>Trusted boot – real implementations</vt:lpstr>
      <vt:lpstr>Verified boot - Chromium OS</vt:lpstr>
      <vt:lpstr>Chromium OS uses of TPM</vt:lpstr>
      <vt:lpstr>UEFI secure boot</vt:lpstr>
      <vt:lpstr>UEFI secure boot principles</vt:lpstr>
      <vt:lpstr>Prezentace aplikace PowerPoint</vt:lpstr>
      <vt:lpstr>Prezentace aplikace PowerPoint</vt:lpstr>
      <vt:lpstr>Windows 8/10 trusted boot</vt:lpstr>
      <vt:lpstr>Windows 8/10 trusted boot</vt:lpstr>
      <vt:lpstr>Usage of TPM in BitLocker (disk encryption)</vt:lpstr>
      <vt:lpstr>Attack: Sniffing keys for BitLocker </vt:lpstr>
      <vt:lpstr>Windows 8/10 – secure boot process</vt:lpstr>
      <vt:lpstr>TPM owner password</vt:lpstr>
      <vt:lpstr>Prezentace aplikace PowerPoint</vt:lpstr>
      <vt:lpstr>Basic components</vt:lpstr>
      <vt:lpstr>TPM keys</vt:lpstr>
      <vt:lpstr>TPM storage keys</vt:lpstr>
      <vt:lpstr>TPM policy</vt:lpstr>
      <vt:lpstr>Programming with TPM</vt:lpstr>
      <vt:lpstr>Usage of TPM in cloud-computing</vt:lpstr>
      <vt:lpstr>Dynamic root of trust</vt:lpstr>
      <vt:lpstr>Static Root of Trust Measurement (SRTM)</vt:lpstr>
      <vt:lpstr>Dynamic Root Trust Measurement (DRTM)</vt:lpstr>
      <vt:lpstr>Intel’s Trusted Execution Technology</vt:lpstr>
      <vt:lpstr>Intel’s TXT issues</vt:lpstr>
      <vt:lpstr>tboot – open-source implementation </vt:lpstr>
      <vt:lpstr>Intel’s SGX : Security enclave</vt:lpstr>
      <vt:lpstr>Intel’s SGX – some details </vt:lpstr>
      <vt:lpstr>SGX hardened password verification</vt:lpstr>
      <vt:lpstr>Intel SGX is very active research area</vt:lpstr>
      <vt:lpstr>Recent attacks against SGX</vt:lpstr>
      <vt:lpstr>Programming with Intel’s SGX</vt:lpstr>
      <vt:lpstr>Trusted computing - Critique</vt:lpstr>
      <vt:lpstr>Trusted computing - controversy</vt:lpstr>
      <vt:lpstr>Trusted computing - controversy</vt:lpstr>
      <vt:lpstr>Summary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7745</cp:revision>
  <cp:lastPrinted>2013-10-10T13:54:53Z</cp:lastPrinted>
  <dcterms:created xsi:type="dcterms:W3CDTF">2012-06-27T07:21:19Z</dcterms:created>
  <dcterms:modified xsi:type="dcterms:W3CDTF">2019-04-02T15:58:22Z</dcterms:modified>
</cp:coreProperties>
</file>