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0" r:id="rId1"/>
  </p:sldMasterIdLst>
  <p:notesMasterIdLst>
    <p:notesMasterId r:id="rId57"/>
  </p:notesMasterIdLst>
  <p:sldIdLst>
    <p:sldId id="513" r:id="rId2"/>
    <p:sldId id="730" r:id="rId3"/>
    <p:sldId id="747" r:id="rId4"/>
    <p:sldId id="763" r:id="rId5"/>
    <p:sldId id="936" r:id="rId6"/>
    <p:sldId id="735" r:id="rId7"/>
    <p:sldId id="736" r:id="rId8"/>
    <p:sldId id="750" r:id="rId9"/>
    <p:sldId id="937" r:id="rId10"/>
    <p:sldId id="745" r:id="rId11"/>
    <p:sldId id="777" r:id="rId12"/>
    <p:sldId id="758" r:id="rId13"/>
    <p:sldId id="760" r:id="rId14"/>
    <p:sldId id="759" r:id="rId15"/>
    <p:sldId id="835" r:id="rId16"/>
    <p:sldId id="938" r:id="rId17"/>
    <p:sldId id="900" r:id="rId18"/>
    <p:sldId id="901" r:id="rId19"/>
    <p:sldId id="902" r:id="rId20"/>
    <p:sldId id="903" r:id="rId21"/>
    <p:sldId id="904" r:id="rId22"/>
    <p:sldId id="905" r:id="rId23"/>
    <p:sldId id="913" r:id="rId24"/>
    <p:sldId id="906" r:id="rId25"/>
    <p:sldId id="907" r:id="rId26"/>
    <p:sldId id="908" r:id="rId27"/>
    <p:sldId id="909" r:id="rId28"/>
    <p:sldId id="910" r:id="rId29"/>
    <p:sldId id="911" r:id="rId30"/>
    <p:sldId id="912" r:id="rId31"/>
    <p:sldId id="914" r:id="rId32"/>
    <p:sldId id="915" r:id="rId33"/>
    <p:sldId id="916" r:id="rId34"/>
    <p:sldId id="917" r:id="rId35"/>
    <p:sldId id="939" r:id="rId36"/>
    <p:sldId id="918" r:id="rId37"/>
    <p:sldId id="919" r:id="rId38"/>
    <p:sldId id="920" r:id="rId39"/>
    <p:sldId id="921" r:id="rId40"/>
    <p:sldId id="922" r:id="rId41"/>
    <p:sldId id="923" r:id="rId42"/>
    <p:sldId id="924" r:id="rId43"/>
    <p:sldId id="925" r:id="rId44"/>
    <p:sldId id="926" r:id="rId45"/>
    <p:sldId id="927" r:id="rId46"/>
    <p:sldId id="928" r:id="rId47"/>
    <p:sldId id="929" r:id="rId48"/>
    <p:sldId id="930" r:id="rId49"/>
    <p:sldId id="933" r:id="rId50"/>
    <p:sldId id="931" r:id="rId51"/>
    <p:sldId id="934" r:id="rId52"/>
    <p:sldId id="935" r:id="rId53"/>
    <p:sldId id="940" r:id="rId54"/>
    <p:sldId id="887" r:id="rId55"/>
    <p:sldId id="291" r:id="rId56"/>
  </p:sldIdLst>
  <p:sldSz cx="9144000" cy="5143500" type="screen16x9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336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arbara Reif" initials="BR" lastIdx="3" clrIdx="0"/>
  <p:cmAuthor id="1" name="Jane Gibbons -X (jagibbon - DEL ORO CONSULTING INC at Cisco)" initials="JG-(-DOCIaC" lastIdx="28" clrIdx="1">
    <p:extLst/>
  </p:cmAuthor>
  <p:cmAuthor id="2" name="Bob Vachon" initials="BV" lastIdx="24" clrIdx="2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00CC"/>
    <a:srgbClr val="000099"/>
    <a:srgbClr val="CC99FF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864" autoAdjust="0"/>
    <p:restoredTop sz="80556" autoAdjust="0"/>
  </p:normalViewPr>
  <p:slideViewPr>
    <p:cSldViewPr snapToGrid="0">
      <p:cViewPr varScale="1">
        <p:scale>
          <a:sx n="118" d="100"/>
          <a:sy n="118" d="100"/>
        </p:scale>
        <p:origin x="1428" y="90"/>
      </p:cViewPr>
      <p:guideLst>
        <p:guide orient="horz" pos="1620"/>
        <p:guide pos="3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notesMaster" Target="notesMasters/notesMaster1.xml"/><Relationship Id="rId61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6337D9-3022-3D41-8D8A-BDF2F3B0DD8E}" type="datetimeFigureOut">
              <a:rPr lang="en-US" smtClean="0"/>
              <a:t>1/16/2019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41018C-6CAF-B84E-B92C-ECB119457F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5648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b="0" dirty="0">
                <a:latin typeface="Arial" panose="020B0604020202020204" pitchFamily="34" charset="0"/>
                <a:cs typeface="Arial" panose="020B0604020202020204" pitchFamily="34" charset="0"/>
              </a:rPr>
              <a:t>Cisco Networking Academy Program</a:t>
            </a:r>
          </a:p>
          <a:p>
            <a:pPr>
              <a:buFontTx/>
              <a:buNone/>
            </a:pPr>
            <a:r>
              <a:rPr lang="en-US" b="0" dirty="0">
                <a:latin typeface="Arial" panose="020B0604020202020204" pitchFamily="34" charset="0"/>
                <a:cs typeface="Arial" panose="020B0604020202020204" pitchFamily="34" charset="0"/>
              </a:rPr>
              <a:t>Scaling Networks </a:t>
            </a:r>
            <a:r>
              <a:rPr lang="en-US" b="0" baseline="0" dirty="0">
                <a:latin typeface="Arial" panose="020B0604020202020204" pitchFamily="34" charset="0"/>
                <a:cs typeface="Arial" panose="020B0604020202020204" pitchFamily="34" charset="0"/>
              </a:rPr>
              <a:t>v6.0</a:t>
            </a:r>
            <a:endParaRPr lang="en-US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Tx/>
              <a:buNone/>
            </a:pPr>
            <a:r>
              <a:rPr lang="en-US" sz="1200" b="0" dirty="0">
                <a:latin typeface="Arial" panose="020B0604020202020204" pitchFamily="34" charset="0"/>
                <a:cs typeface="Arial" panose="020B0604020202020204" pitchFamily="34" charset="0"/>
              </a:rPr>
              <a:t>Chapter 7: EIGRP Tuning and Troubleshooting</a:t>
            </a:r>
            <a:endParaRPr lang="en-GB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5421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7" tIns="0" rIns="18817" bIns="0" anchor="b"/>
          <a:lstStyle>
            <a:lvl1pPr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5F7D0146-1035-4865-8A5B-0B1E8578604B}" type="slidenum">
              <a:rPr lang="en-US" sz="800" b="0">
                <a:ea typeface="ＭＳ Ｐゴシック" pitchFamily="34" charset="-128"/>
              </a:rPr>
              <a:pPr algn="r"/>
              <a:t>10</a:t>
            </a:fld>
            <a:endParaRPr lang="en-US" sz="800" b="0">
              <a:ea typeface="ＭＳ Ｐゴシック" pitchFamily="34" charset="-128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15732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b="0" dirty="0" smtClean="0">
                <a:latin typeface="Arial" panose="020B0604020202020204" pitchFamily="34" charset="0"/>
                <a:cs typeface="Arial" panose="020B0604020202020204" pitchFamily="34" charset="0"/>
              </a:rPr>
              <a:t>Cisco Networking Academy Program</a:t>
            </a:r>
          </a:p>
          <a:p>
            <a:pPr>
              <a:buFontTx/>
              <a:buNone/>
            </a:pPr>
            <a:r>
              <a:rPr lang="en-US" b="0" dirty="0" smtClean="0">
                <a:latin typeface="Arial" panose="020B0604020202020204" pitchFamily="34" charset="0"/>
                <a:cs typeface="Arial" panose="020B0604020202020204" pitchFamily="34" charset="0"/>
              </a:rPr>
              <a:t>Scaling Networks </a:t>
            </a:r>
            <a:r>
              <a:rPr lang="en-US" b="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v6.0</a:t>
            </a:r>
            <a:endParaRPr lang="en-US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Tx/>
              <a:buNone/>
            </a:pPr>
            <a:r>
              <a:rPr lang="en-US" sz="1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Chapter 7:</a:t>
            </a:r>
            <a:r>
              <a:rPr lang="en-US" sz="1200" b="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EIGRP Tuning and Troubleshooting</a:t>
            </a:r>
            <a:endParaRPr lang="en-GB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8007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C839C26-801B-42B6-A101-60F37FE2B0A8}" type="slidenum">
              <a:rPr lang="en-US" sz="800" b="0"/>
              <a:pPr algn="r"/>
              <a:t>13</a:t>
            </a:fld>
            <a:endParaRPr lang="en-US" sz="800" b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en-US" b="0" dirty="0" smtClean="0">
                <a:latin typeface="Arial" panose="020B0604020202020204" pitchFamily="34" charset="0"/>
                <a:cs typeface="Arial" panose="020B0604020202020204" pitchFamily="34" charset="0"/>
              </a:rPr>
              <a:t>Cisco Networking Academy Program</a:t>
            </a:r>
          </a:p>
          <a:p>
            <a:pPr>
              <a:buFontTx/>
              <a:buNone/>
            </a:pPr>
            <a:r>
              <a:rPr lang="en-US" b="0" dirty="0" smtClean="0">
                <a:latin typeface="Arial" panose="020B0604020202020204" pitchFamily="34" charset="0"/>
                <a:cs typeface="Arial" panose="020B0604020202020204" pitchFamily="34" charset="0"/>
              </a:rPr>
              <a:t>Scaling Networks </a:t>
            </a:r>
            <a:r>
              <a:rPr lang="en-US" b="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v6.0</a:t>
            </a:r>
            <a:endParaRPr lang="en-US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Tx/>
              <a:buNone/>
            </a:pPr>
            <a:r>
              <a:rPr lang="en-US" sz="1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Chapter 7:</a:t>
            </a:r>
            <a:r>
              <a:rPr lang="en-US" sz="1200" b="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EIGRP Tuning and Troubleshooting</a:t>
            </a:r>
            <a:endParaRPr lang="en-GB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2475214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dirty="0"/>
              <a:t>7-</a:t>
            </a:r>
            <a:r>
              <a:rPr lang="en-US" b="0" dirty="0"/>
              <a:t> EIGRP</a:t>
            </a:r>
            <a:r>
              <a:rPr lang="en-US" b="0" baseline="0" dirty="0"/>
              <a:t> Tuning and Troubleshooting</a:t>
            </a:r>
            <a:endParaRPr lang="en-US" b="0" dirty="0"/>
          </a:p>
          <a:p>
            <a:pPr>
              <a:buFontTx/>
              <a:buNone/>
            </a:pPr>
            <a:r>
              <a:rPr lang="en-US" dirty="0"/>
              <a:t>7.1</a:t>
            </a:r>
            <a:r>
              <a:rPr lang="en-US" b="0" dirty="0"/>
              <a:t> – Tune EIGRP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52962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7.1</a:t>
            </a:r>
            <a:r>
              <a:rPr lang="en-US" kern="1200" dirty="0">
                <a:latin typeface="Arial" charset="0"/>
                <a:ea typeface="ＭＳ Ｐゴシック" charset="0"/>
                <a:cs typeface="ＭＳ Ｐゴシック" charset="0"/>
              </a:rPr>
              <a:t> – 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Tune EIGRP</a:t>
            </a:r>
            <a:endParaRPr lang="en-US" kern="1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</a:rPr>
              <a:t>7.1.1 – </a:t>
            </a:r>
            <a:r>
              <a:rPr lang="en-US" dirty="0">
                <a:latin typeface="Arial" charset="0"/>
                <a:cs typeface="Arial"/>
              </a:rPr>
              <a:t>Automatic Summarization</a:t>
            </a:r>
          </a:p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</a:rPr>
              <a:t>7.1.1.1 – </a:t>
            </a:r>
            <a:r>
              <a:rPr lang="en-US" dirty="0">
                <a:latin typeface="Arial"/>
                <a:cs typeface="Arial"/>
              </a:rPr>
              <a:t>Network</a:t>
            </a:r>
            <a:r>
              <a:rPr lang="en-US" baseline="0" dirty="0">
                <a:latin typeface="Arial"/>
                <a:cs typeface="Arial"/>
              </a:rPr>
              <a:t> Topology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17054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7.1</a:t>
            </a:r>
            <a:r>
              <a:rPr lang="en-US" kern="1200" dirty="0">
                <a:latin typeface="Arial" charset="0"/>
                <a:ea typeface="ＭＳ Ｐゴシック" charset="0"/>
                <a:cs typeface="ＭＳ Ｐゴシック" charset="0"/>
              </a:rPr>
              <a:t> – 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Tune EIGRP</a:t>
            </a:r>
            <a:endParaRPr lang="en-US" kern="1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</a:rPr>
              <a:t>7.1.1 – </a:t>
            </a:r>
            <a:r>
              <a:rPr lang="en-US" dirty="0">
                <a:latin typeface="Arial" charset="0"/>
                <a:cs typeface="Arial"/>
              </a:rPr>
              <a:t>Automatic Summarization</a:t>
            </a:r>
          </a:p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</a:rPr>
              <a:t>7.1.1.1 – </a:t>
            </a:r>
            <a:r>
              <a:rPr lang="en-US" dirty="0">
                <a:latin typeface="Arial"/>
                <a:cs typeface="Arial"/>
              </a:rPr>
              <a:t>Network</a:t>
            </a:r>
            <a:r>
              <a:rPr lang="en-US" baseline="0" dirty="0">
                <a:latin typeface="Arial"/>
                <a:cs typeface="Arial"/>
              </a:rPr>
              <a:t> Topology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44357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7.1</a:t>
            </a:r>
            <a:r>
              <a:rPr lang="en-US" kern="1200" dirty="0">
                <a:latin typeface="Arial" charset="0"/>
                <a:ea typeface="ＭＳ Ｐゴシック" charset="0"/>
                <a:cs typeface="ＭＳ Ｐゴシック" charset="0"/>
              </a:rPr>
              <a:t> – 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Tune EIGRP</a:t>
            </a:r>
            <a:endParaRPr lang="en-US" kern="1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</a:rPr>
              <a:t>7.1.1 – </a:t>
            </a:r>
            <a:r>
              <a:rPr lang="en-US" dirty="0">
                <a:latin typeface="Arial" charset="0"/>
                <a:cs typeface="Arial"/>
              </a:rPr>
              <a:t>Automatic Summarization</a:t>
            </a:r>
          </a:p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</a:rPr>
              <a:t>7.1.1.2 – </a:t>
            </a:r>
            <a:r>
              <a:rPr lang="en-US" dirty="0">
                <a:latin typeface="Arial"/>
                <a:cs typeface="Arial"/>
              </a:rPr>
              <a:t>EIGRP Automatic Summarization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17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279141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7.1</a:t>
            </a:r>
            <a:r>
              <a:rPr lang="en-US" kern="1200" dirty="0">
                <a:latin typeface="Arial" charset="0"/>
                <a:ea typeface="ＭＳ Ｐゴシック" charset="0"/>
                <a:cs typeface="ＭＳ Ｐゴシック" charset="0"/>
              </a:rPr>
              <a:t> – 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Tune EIGRP</a:t>
            </a:r>
            <a:endParaRPr lang="en-US" kern="1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</a:rPr>
              <a:t>7.1.1 – </a:t>
            </a:r>
            <a:r>
              <a:rPr lang="en-US" dirty="0">
                <a:latin typeface="Arial" charset="0"/>
                <a:cs typeface="Arial"/>
              </a:rPr>
              <a:t>Automatic Summarization</a:t>
            </a:r>
          </a:p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</a:rPr>
              <a:t>7.1.1.2 – </a:t>
            </a:r>
            <a:r>
              <a:rPr lang="en-US" dirty="0">
                <a:latin typeface="Arial"/>
                <a:cs typeface="Arial"/>
              </a:rPr>
              <a:t>EIGRP Automatic Summarization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18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301736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7.1</a:t>
            </a:r>
            <a:r>
              <a:rPr lang="en-US" kern="1200" dirty="0">
                <a:latin typeface="Arial" charset="0"/>
                <a:ea typeface="ＭＳ Ｐゴシック" charset="0"/>
                <a:cs typeface="ＭＳ Ｐゴシック" charset="0"/>
              </a:rPr>
              <a:t> – 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Tune EIGRP</a:t>
            </a:r>
            <a:endParaRPr lang="en-US" kern="1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</a:rPr>
              <a:t>7.1.1 – </a:t>
            </a:r>
            <a:r>
              <a:rPr lang="en-US" dirty="0">
                <a:latin typeface="Arial" charset="0"/>
                <a:cs typeface="Arial"/>
              </a:rPr>
              <a:t>Automatic Summarization</a:t>
            </a:r>
          </a:p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</a:rPr>
              <a:t>7.1.1.3 – Configuring </a:t>
            </a:r>
            <a:r>
              <a:rPr lang="en-US" dirty="0">
                <a:latin typeface="Arial"/>
                <a:cs typeface="Arial"/>
              </a:rPr>
              <a:t>EIGRP Automatic Summarization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19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9081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7.1</a:t>
            </a:r>
            <a:r>
              <a:rPr lang="en-US" kern="1200" dirty="0">
                <a:latin typeface="Arial" charset="0"/>
                <a:ea typeface="ＭＳ Ｐゴシック" charset="0"/>
                <a:cs typeface="ＭＳ Ｐゴシック" charset="0"/>
              </a:rPr>
              <a:t> – 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Tune EIGRP</a:t>
            </a:r>
            <a:endParaRPr lang="en-US" kern="1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</a:rPr>
              <a:t>7.1.1 – </a:t>
            </a:r>
            <a:r>
              <a:rPr lang="en-US" dirty="0">
                <a:latin typeface="Arial" charset="0"/>
                <a:cs typeface="Arial"/>
              </a:rPr>
              <a:t>Automatic Summarization</a:t>
            </a:r>
          </a:p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</a:rPr>
              <a:t>7.1.1.4 – Verifying Auto-Summary: show </a:t>
            </a:r>
            <a:r>
              <a:rPr lang="en-US" dirty="0" err="1">
                <a:latin typeface="Arial" charset="0"/>
              </a:rPr>
              <a:t>ip</a:t>
            </a:r>
            <a:r>
              <a:rPr lang="en-US" dirty="0">
                <a:latin typeface="Arial" charset="0"/>
              </a:rPr>
              <a:t> protocols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20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30669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C839C26-801B-42B6-A101-60F37FE2B0A8}" type="slidenum">
              <a:rPr lang="en-US" sz="800" b="0"/>
              <a:pPr algn="r"/>
              <a:t>2</a:t>
            </a:fld>
            <a:endParaRPr lang="en-US" sz="800" b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677135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7.1</a:t>
            </a:r>
            <a:r>
              <a:rPr lang="en-US" kern="1200" dirty="0">
                <a:latin typeface="Arial" charset="0"/>
                <a:ea typeface="ＭＳ Ｐゴシック" charset="0"/>
                <a:cs typeface="ＭＳ Ｐゴシック" charset="0"/>
              </a:rPr>
              <a:t> – 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Tune EIGRP</a:t>
            </a:r>
            <a:endParaRPr lang="en-US" kern="1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</a:rPr>
              <a:t>7.1.1 – </a:t>
            </a:r>
            <a:r>
              <a:rPr lang="en-US" dirty="0">
                <a:latin typeface="Arial" charset="0"/>
                <a:cs typeface="Arial"/>
              </a:rPr>
              <a:t>Automatic Summarization</a:t>
            </a:r>
          </a:p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</a:rPr>
              <a:t>7.1.1.5 – Verifying Auto-Summary: Topology</a:t>
            </a:r>
            <a:r>
              <a:rPr lang="en-US" baseline="0" dirty="0">
                <a:latin typeface="Arial" charset="0"/>
              </a:rPr>
              <a:t> Table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21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059908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7.1</a:t>
            </a:r>
            <a:r>
              <a:rPr lang="en-US" kern="1200" dirty="0">
                <a:latin typeface="Arial" charset="0"/>
                <a:ea typeface="ＭＳ Ｐゴシック" charset="0"/>
                <a:cs typeface="ＭＳ Ｐゴシック" charset="0"/>
              </a:rPr>
              <a:t> – 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Tune EIGRP</a:t>
            </a:r>
            <a:endParaRPr lang="en-US" kern="1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</a:rPr>
              <a:t>7.1.1 – </a:t>
            </a:r>
            <a:r>
              <a:rPr lang="en-US" dirty="0">
                <a:latin typeface="Arial" charset="0"/>
                <a:cs typeface="Arial"/>
              </a:rPr>
              <a:t>Automatic Summarization</a:t>
            </a:r>
          </a:p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</a:rPr>
              <a:t>7.1.1.6 – Verifying Auto-Summary: Routing</a:t>
            </a:r>
            <a:r>
              <a:rPr lang="en-US" baseline="0" dirty="0">
                <a:latin typeface="Arial" charset="0"/>
              </a:rPr>
              <a:t> Table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22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37248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7.1</a:t>
            </a:r>
            <a:r>
              <a:rPr lang="en-US" kern="1200" dirty="0">
                <a:latin typeface="Arial" charset="0"/>
                <a:ea typeface="ＭＳ Ｐゴシック" charset="0"/>
                <a:cs typeface="ＭＳ Ｐゴシック" charset="0"/>
              </a:rPr>
              <a:t> – 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Tune EIGRP</a:t>
            </a:r>
            <a:endParaRPr lang="en-US" kern="1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</a:rPr>
              <a:t>7.1.1 – </a:t>
            </a:r>
            <a:r>
              <a:rPr lang="en-US" dirty="0">
                <a:latin typeface="Arial" charset="0"/>
                <a:cs typeface="Arial"/>
              </a:rPr>
              <a:t>Automatic Summarization</a:t>
            </a:r>
          </a:p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</a:rPr>
              <a:t>7.1.1.6 – Verifying Auto-Summary: Routing</a:t>
            </a:r>
            <a:r>
              <a:rPr lang="en-US" baseline="0" dirty="0">
                <a:latin typeface="Arial" charset="0"/>
              </a:rPr>
              <a:t> Table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23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297469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7.1</a:t>
            </a:r>
            <a:r>
              <a:rPr lang="en-US" kern="1200" dirty="0">
                <a:latin typeface="Arial" charset="0"/>
                <a:ea typeface="ＭＳ Ｐゴシック" charset="0"/>
                <a:cs typeface="ＭＳ Ｐゴシック" charset="0"/>
              </a:rPr>
              <a:t> – 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Tune EIGRP</a:t>
            </a:r>
            <a:endParaRPr lang="en-US" kern="1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</a:rPr>
              <a:t>7.1.1 – </a:t>
            </a:r>
            <a:r>
              <a:rPr lang="en-US" dirty="0">
                <a:latin typeface="Arial" charset="0"/>
                <a:cs typeface="Arial"/>
              </a:rPr>
              <a:t>Automatic Summarization</a:t>
            </a:r>
          </a:p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</a:rPr>
              <a:t>7.1.1.7 – Summary Route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24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000212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7.1</a:t>
            </a:r>
            <a:r>
              <a:rPr lang="en-US" kern="1200" dirty="0">
                <a:latin typeface="Arial" charset="0"/>
                <a:ea typeface="ＭＳ Ｐゴシック" charset="0"/>
                <a:cs typeface="ＭＳ Ｐゴシック" charset="0"/>
              </a:rPr>
              <a:t> – 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Tune EIGRP</a:t>
            </a:r>
            <a:endParaRPr lang="en-US" kern="1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</a:rPr>
              <a:t>7.1.1 – </a:t>
            </a:r>
            <a:r>
              <a:rPr lang="en-US" dirty="0">
                <a:latin typeface="Arial" charset="0"/>
                <a:cs typeface="Arial"/>
              </a:rPr>
              <a:t>Automatic Summarization</a:t>
            </a:r>
          </a:p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</a:rPr>
              <a:t>7.1.1.8 – Summary Route (Cont.)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25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961164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7.1</a:t>
            </a:r>
            <a:r>
              <a:rPr lang="en-US" kern="1200" dirty="0">
                <a:latin typeface="Arial" charset="0"/>
                <a:ea typeface="ＭＳ Ｐゴシック" charset="0"/>
                <a:cs typeface="ＭＳ Ｐゴシック" charset="0"/>
              </a:rPr>
              <a:t> – 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Tune EIGRP</a:t>
            </a:r>
            <a:endParaRPr lang="en-US" kern="1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</a:rPr>
              <a:t>7.1.2 – </a:t>
            </a:r>
            <a:r>
              <a:rPr lang="en-US" dirty="0">
                <a:latin typeface="Arial" charset="0"/>
                <a:cs typeface="Arial"/>
              </a:rPr>
              <a:t>Default Route Propagation</a:t>
            </a:r>
          </a:p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</a:rPr>
              <a:t>7.1.2.1 – Propagating a</a:t>
            </a:r>
            <a:r>
              <a:rPr lang="en-US" baseline="0" dirty="0">
                <a:latin typeface="Arial" charset="0"/>
              </a:rPr>
              <a:t> Default Static Route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26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818105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7.1</a:t>
            </a:r>
            <a:r>
              <a:rPr lang="en-US" kern="1200" dirty="0">
                <a:latin typeface="Arial" charset="0"/>
                <a:ea typeface="ＭＳ Ｐゴシック" charset="0"/>
                <a:cs typeface="ＭＳ Ｐゴシック" charset="0"/>
              </a:rPr>
              <a:t> – 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Tune EIGRP</a:t>
            </a:r>
            <a:endParaRPr lang="en-US" kern="1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</a:rPr>
              <a:t>7.1.2 – </a:t>
            </a:r>
            <a:r>
              <a:rPr lang="en-US" dirty="0">
                <a:latin typeface="Arial" charset="0"/>
                <a:cs typeface="Arial"/>
              </a:rPr>
              <a:t>Default Route Propagation</a:t>
            </a:r>
          </a:p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</a:rPr>
              <a:t>7.1.2.2 – Verifying the Propagated</a:t>
            </a:r>
            <a:r>
              <a:rPr lang="en-US" baseline="0" dirty="0">
                <a:latin typeface="Arial" charset="0"/>
              </a:rPr>
              <a:t> Default Route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27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830148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7.1</a:t>
            </a:r>
            <a:r>
              <a:rPr lang="en-US" kern="1200" dirty="0">
                <a:latin typeface="Arial" charset="0"/>
                <a:ea typeface="ＭＳ Ｐゴシック" charset="0"/>
                <a:cs typeface="ＭＳ Ｐゴシック" charset="0"/>
              </a:rPr>
              <a:t> – 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Tune EIGRP</a:t>
            </a:r>
            <a:endParaRPr lang="en-US" kern="1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</a:rPr>
              <a:t>7.1.2 – </a:t>
            </a:r>
            <a:r>
              <a:rPr lang="en-US" dirty="0">
                <a:latin typeface="Arial" charset="0"/>
                <a:cs typeface="Arial"/>
              </a:rPr>
              <a:t>Default Route Propagation</a:t>
            </a:r>
          </a:p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</a:rPr>
              <a:t>7.1.2.3 – EIGRP for IPv6: Default Route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28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324624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7.1</a:t>
            </a:r>
            <a:r>
              <a:rPr lang="en-US" kern="1200" dirty="0">
                <a:latin typeface="Arial" charset="0"/>
                <a:ea typeface="ＭＳ Ｐゴシック" charset="0"/>
                <a:cs typeface="ＭＳ Ｐゴシック" charset="0"/>
              </a:rPr>
              <a:t> – 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Tune EIGRP</a:t>
            </a:r>
            <a:endParaRPr lang="en-US" kern="1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</a:rPr>
              <a:t>7.1.2 – </a:t>
            </a:r>
            <a:r>
              <a:rPr lang="en-US" dirty="0">
                <a:latin typeface="Arial" charset="0"/>
                <a:cs typeface="Arial"/>
              </a:rPr>
              <a:t>Default Route Propagation</a:t>
            </a:r>
          </a:p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</a:rPr>
              <a:t>7.1.2.4 – EIGRP for IPv6: Default Route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29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636009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7.1</a:t>
            </a:r>
            <a:r>
              <a:rPr lang="en-US" kern="1200" dirty="0">
                <a:latin typeface="Arial" charset="0"/>
                <a:ea typeface="ＭＳ Ｐゴシック" charset="0"/>
                <a:cs typeface="ＭＳ Ｐゴシック" charset="0"/>
              </a:rPr>
              <a:t> – 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Tune EIGRP</a:t>
            </a:r>
            <a:endParaRPr lang="en-US" kern="1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</a:rPr>
              <a:t>7.1.3 – </a:t>
            </a:r>
            <a:r>
              <a:rPr lang="en-US" dirty="0">
                <a:latin typeface="Arial" charset="0"/>
                <a:cs typeface="Arial"/>
              </a:rPr>
              <a:t>Fine-tuning</a:t>
            </a:r>
            <a:r>
              <a:rPr lang="en-US" baseline="0" dirty="0">
                <a:latin typeface="Arial" charset="0"/>
                <a:cs typeface="Arial"/>
              </a:rPr>
              <a:t> EIGRP Interfaces</a:t>
            </a:r>
            <a:endParaRPr lang="en-US" dirty="0">
              <a:latin typeface="Arial" charset="0"/>
              <a:cs typeface="Arial"/>
            </a:endParaRPr>
          </a:p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</a:rPr>
              <a:t>7.1.3.1 – EIGRP Bandwidth Utilization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30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81685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b="0" dirty="0">
                <a:latin typeface="Arial" panose="020B0604020202020204" pitchFamily="34" charset="0"/>
                <a:cs typeface="Arial" panose="020B0604020202020204" pitchFamily="34" charset="0"/>
              </a:rPr>
              <a:t>Cisco Networking Academy Program</a:t>
            </a:r>
          </a:p>
          <a:p>
            <a:pPr>
              <a:buFontTx/>
              <a:buNone/>
            </a:pPr>
            <a:r>
              <a:rPr lang="en-US" b="0" dirty="0">
                <a:latin typeface="Arial" panose="020B0604020202020204" pitchFamily="34" charset="0"/>
                <a:cs typeface="Arial" panose="020B0604020202020204" pitchFamily="34" charset="0"/>
              </a:rPr>
              <a:t>Scaling Networks </a:t>
            </a:r>
            <a:r>
              <a:rPr lang="en-US" b="0" baseline="0" dirty="0">
                <a:latin typeface="Arial" panose="020B0604020202020204" pitchFamily="34" charset="0"/>
                <a:cs typeface="Arial" panose="020B0604020202020204" pitchFamily="34" charset="0"/>
              </a:rPr>
              <a:t>v6.0</a:t>
            </a:r>
            <a:endParaRPr lang="en-US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Tx/>
              <a:buNone/>
            </a:pPr>
            <a:r>
              <a:rPr lang="en-US" sz="1200" b="0" dirty="0">
                <a:latin typeface="Arial" panose="020B0604020202020204" pitchFamily="34" charset="0"/>
                <a:cs typeface="Arial" panose="020B0604020202020204" pitchFamily="34" charset="0"/>
              </a:rPr>
              <a:t>Chapter </a:t>
            </a:r>
            <a:r>
              <a:rPr lang="en-US" sz="1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7:</a:t>
            </a:r>
            <a:r>
              <a:rPr lang="en-US" sz="1200" b="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EIGRP Tuning and Troubleshooting</a:t>
            </a:r>
            <a:endParaRPr lang="en-GB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32469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7.1</a:t>
            </a:r>
            <a:r>
              <a:rPr lang="en-US" kern="1200" dirty="0">
                <a:latin typeface="Arial" charset="0"/>
                <a:ea typeface="ＭＳ Ｐゴシック" charset="0"/>
                <a:cs typeface="ＭＳ Ｐゴシック" charset="0"/>
              </a:rPr>
              <a:t> – 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Tune EIGRP</a:t>
            </a:r>
            <a:endParaRPr lang="en-US" kern="1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</a:rPr>
              <a:t>7.1.3 – </a:t>
            </a:r>
            <a:r>
              <a:rPr lang="en-US" dirty="0">
                <a:latin typeface="Arial" charset="0"/>
                <a:cs typeface="Arial"/>
              </a:rPr>
              <a:t>Fine-tuning</a:t>
            </a:r>
            <a:r>
              <a:rPr lang="en-US" baseline="0" dirty="0">
                <a:latin typeface="Arial" charset="0"/>
                <a:cs typeface="Arial"/>
              </a:rPr>
              <a:t> EIGRP Interfaces</a:t>
            </a:r>
            <a:endParaRPr lang="en-US" dirty="0">
              <a:latin typeface="Arial" charset="0"/>
              <a:cs typeface="Arial"/>
            </a:endParaRPr>
          </a:p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</a:rPr>
              <a:t>7.1.3.2 – Hello and Hold Timers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31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630113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7.1</a:t>
            </a:r>
            <a:r>
              <a:rPr lang="en-US" kern="1200" dirty="0">
                <a:latin typeface="Arial" charset="0"/>
                <a:ea typeface="ＭＳ Ｐゴシック" charset="0"/>
                <a:cs typeface="ＭＳ Ｐゴシック" charset="0"/>
              </a:rPr>
              <a:t> – 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Tune EIGRP</a:t>
            </a:r>
            <a:endParaRPr lang="en-US" kern="1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</a:rPr>
              <a:t>7.1.3 – </a:t>
            </a:r>
            <a:r>
              <a:rPr lang="en-US" dirty="0">
                <a:latin typeface="Arial" charset="0"/>
                <a:cs typeface="Arial"/>
              </a:rPr>
              <a:t>Fine-tuning</a:t>
            </a:r>
            <a:r>
              <a:rPr lang="en-US" baseline="0" dirty="0">
                <a:latin typeface="Arial" charset="0"/>
                <a:cs typeface="Arial"/>
              </a:rPr>
              <a:t> EIGRP Interfaces</a:t>
            </a:r>
            <a:endParaRPr lang="en-US" dirty="0">
              <a:latin typeface="Arial" charset="0"/>
              <a:cs typeface="Arial"/>
            </a:endParaRPr>
          </a:p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</a:rPr>
              <a:t>7.1.3.3 – Load Balancing IPv4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32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185971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7.1</a:t>
            </a:r>
            <a:r>
              <a:rPr lang="en-US" kern="1200" dirty="0">
                <a:latin typeface="Arial" charset="0"/>
                <a:ea typeface="ＭＳ Ｐゴシック" charset="0"/>
                <a:cs typeface="ＭＳ Ｐゴシック" charset="0"/>
              </a:rPr>
              <a:t> – 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Tune EIGRP</a:t>
            </a:r>
            <a:endParaRPr lang="en-US" kern="1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</a:rPr>
              <a:t>7.1.3 – </a:t>
            </a:r>
            <a:r>
              <a:rPr lang="en-US" dirty="0">
                <a:latin typeface="Arial" charset="0"/>
                <a:cs typeface="Arial"/>
              </a:rPr>
              <a:t>Fine-tuning</a:t>
            </a:r>
            <a:r>
              <a:rPr lang="en-US" baseline="0" dirty="0">
                <a:latin typeface="Arial" charset="0"/>
                <a:cs typeface="Arial"/>
              </a:rPr>
              <a:t> EIGRP Interfaces</a:t>
            </a:r>
            <a:endParaRPr lang="en-US" dirty="0">
              <a:latin typeface="Arial" charset="0"/>
              <a:cs typeface="Arial"/>
            </a:endParaRPr>
          </a:p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</a:rPr>
              <a:t>7.1.3.4 – Load Balancing IPv6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33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407721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7.1</a:t>
            </a:r>
            <a:r>
              <a:rPr lang="en-US" kern="1200" dirty="0">
                <a:latin typeface="Arial" charset="0"/>
                <a:ea typeface="ＭＳ Ｐゴシック" charset="0"/>
                <a:cs typeface="ＭＳ Ｐゴシック" charset="0"/>
              </a:rPr>
              <a:t> – 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Tune EIGRP</a:t>
            </a:r>
            <a:endParaRPr lang="en-US" kern="1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</a:rPr>
              <a:t>7.1.3 – </a:t>
            </a:r>
            <a:r>
              <a:rPr lang="en-US" dirty="0">
                <a:latin typeface="Arial" charset="0"/>
                <a:cs typeface="Arial"/>
              </a:rPr>
              <a:t>Fine-tuning</a:t>
            </a:r>
            <a:r>
              <a:rPr lang="en-US" baseline="0" dirty="0">
                <a:latin typeface="Arial" charset="0"/>
                <a:cs typeface="Arial"/>
              </a:rPr>
              <a:t> EIGRP Interfaces</a:t>
            </a:r>
            <a:endParaRPr lang="en-US" dirty="0">
              <a:latin typeface="Arial" charset="0"/>
              <a:cs typeface="Arial"/>
            </a:endParaRPr>
          </a:p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</a:rPr>
              <a:t>7.1.3.4 – Load Balancing IPv6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34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19979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7.1</a:t>
            </a:r>
            <a:r>
              <a:rPr lang="en-US" kern="1200" dirty="0">
                <a:latin typeface="Arial" charset="0"/>
                <a:ea typeface="ＭＳ Ｐゴシック" charset="0"/>
                <a:cs typeface="ＭＳ Ｐゴシック" charset="0"/>
              </a:rPr>
              <a:t> – 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Tune EIGRP</a:t>
            </a:r>
            <a:endParaRPr lang="en-US" kern="1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</a:rPr>
              <a:t>7.1.3 – </a:t>
            </a:r>
            <a:r>
              <a:rPr lang="en-US" dirty="0">
                <a:latin typeface="Arial" charset="0"/>
                <a:cs typeface="Arial"/>
              </a:rPr>
              <a:t>Fine-tuning</a:t>
            </a:r>
            <a:r>
              <a:rPr lang="en-US" baseline="0" dirty="0">
                <a:latin typeface="Arial" charset="0"/>
                <a:cs typeface="Arial"/>
              </a:rPr>
              <a:t> EIGRP Interfaces</a:t>
            </a:r>
            <a:endParaRPr lang="en-US" dirty="0">
              <a:latin typeface="Arial" charset="0"/>
              <a:cs typeface="Arial"/>
            </a:endParaRPr>
          </a:p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</a:rPr>
              <a:t>7.1.3.4 – Load Balancing IPv6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35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0151599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7.1</a:t>
            </a:r>
            <a:r>
              <a:rPr lang="en-US" kern="1200" dirty="0">
                <a:latin typeface="Arial" charset="0"/>
                <a:ea typeface="ＭＳ Ｐゴシック" charset="0"/>
                <a:cs typeface="ＭＳ Ｐゴシック" charset="0"/>
              </a:rPr>
              <a:t> – 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Tune EIGRP</a:t>
            </a:r>
            <a:endParaRPr lang="en-US" kern="1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</a:rPr>
              <a:t>7.1.3 – </a:t>
            </a:r>
            <a:r>
              <a:rPr lang="en-US" dirty="0">
                <a:latin typeface="Arial" charset="0"/>
                <a:cs typeface="Arial"/>
              </a:rPr>
              <a:t>Fine-tuning</a:t>
            </a:r>
            <a:r>
              <a:rPr lang="en-US" baseline="0" dirty="0">
                <a:latin typeface="Arial" charset="0"/>
                <a:cs typeface="Arial"/>
              </a:rPr>
              <a:t> EIGRP Interfaces</a:t>
            </a:r>
            <a:endParaRPr lang="en-US" dirty="0">
              <a:latin typeface="Arial" charset="0"/>
              <a:cs typeface="Arial"/>
            </a:endParaRPr>
          </a:p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</a:rPr>
              <a:t>7.1.3.6 – Lab –</a:t>
            </a:r>
            <a:r>
              <a:rPr lang="en-US" baseline="0" dirty="0">
                <a:latin typeface="Arial" charset="0"/>
              </a:rPr>
              <a:t> Configuring Advanced EIGRP for IPv4 Features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36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15847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dirty="0"/>
              <a:t>7-</a:t>
            </a:r>
            <a:r>
              <a:rPr lang="en-US" b="0" dirty="0"/>
              <a:t> EIGRP</a:t>
            </a:r>
            <a:r>
              <a:rPr lang="en-US" b="0" baseline="0" dirty="0"/>
              <a:t> Tuning and Troubleshooting</a:t>
            </a:r>
            <a:endParaRPr lang="en-US" b="0" dirty="0"/>
          </a:p>
          <a:p>
            <a:pPr>
              <a:buFontTx/>
              <a:buNone/>
            </a:pPr>
            <a:r>
              <a:rPr lang="en-US" dirty="0"/>
              <a:t>7.2</a:t>
            </a:r>
            <a:r>
              <a:rPr lang="en-US" b="0" dirty="0"/>
              <a:t> – Troubleshoot EIGRP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37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5549049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7.2</a:t>
            </a:r>
            <a:r>
              <a:rPr lang="en-US" kern="1200" dirty="0">
                <a:latin typeface="Arial" charset="0"/>
                <a:ea typeface="ＭＳ Ｐゴシック" charset="0"/>
                <a:cs typeface="ＭＳ Ｐゴシック" charset="0"/>
              </a:rPr>
              <a:t> – 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Troubleshoot EIGRP</a:t>
            </a:r>
            <a:endParaRPr lang="en-US" kern="1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</a:rPr>
              <a:t>7.2.1 – </a:t>
            </a:r>
            <a:r>
              <a:rPr lang="en-US" dirty="0">
                <a:latin typeface="Arial" charset="0"/>
                <a:cs typeface="Arial"/>
              </a:rPr>
              <a:t>Components of Troubleshooting EIGRP</a:t>
            </a:r>
          </a:p>
          <a:p>
            <a:pPr>
              <a:lnSpc>
                <a:spcPct val="80000"/>
              </a:lnSpc>
            </a:pPr>
            <a:r>
              <a:rPr lang="en-US">
                <a:latin typeface="Arial" charset="0"/>
              </a:rPr>
              <a:t>7.2.1.1 </a:t>
            </a:r>
            <a:r>
              <a:rPr lang="en-US" dirty="0">
                <a:latin typeface="Arial" charset="0"/>
              </a:rPr>
              <a:t>– Basic</a:t>
            </a:r>
            <a:r>
              <a:rPr lang="en-US" baseline="0" dirty="0">
                <a:latin typeface="Arial" charset="0"/>
              </a:rPr>
              <a:t> </a:t>
            </a:r>
            <a:r>
              <a:rPr lang="en-US" baseline="0">
                <a:latin typeface="Arial" charset="0"/>
              </a:rPr>
              <a:t>EIGRP Troubleshooting Commands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38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3738984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7.2</a:t>
            </a:r>
            <a:r>
              <a:rPr lang="en-US" kern="1200" dirty="0">
                <a:latin typeface="Arial" charset="0"/>
                <a:ea typeface="ＭＳ Ｐゴシック" charset="0"/>
                <a:cs typeface="ＭＳ Ｐゴシック" charset="0"/>
              </a:rPr>
              <a:t> – 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Troubleshoot EIGRP</a:t>
            </a:r>
            <a:endParaRPr lang="en-US" kern="1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</a:rPr>
              <a:t>7.2.1 – </a:t>
            </a:r>
            <a:r>
              <a:rPr lang="en-US" dirty="0">
                <a:latin typeface="Arial" charset="0"/>
                <a:cs typeface="Arial"/>
              </a:rPr>
              <a:t>Components of Troubleshooting EIGRP</a:t>
            </a:r>
          </a:p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</a:rPr>
              <a:t>7.2.1.2 - Components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39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6434725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7.2</a:t>
            </a:r>
            <a:r>
              <a:rPr lang="en-US" kern="1200" dirty="0">
                <a:latin typeface="Arial" charset="0"/>
                <a:ea typeface="ＭＳ Ｐゴシック" charset="0"/>
                <a:cs typeface="ＭＳ Ｐゴシック" charset="0"/>
              </a:rPr>
              <a:t> – 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Troubleshoot EIGRP</a:t>
            </a:r>
            <a:endParaRPr lang="en-US" kern="1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</a:rPr>
              <a:t>7.2.1 – </a:t>
            </a:r>
            <a:r>
              <a:rPr lang="en-US" dirty="0">
                <a:latin typeface="Arial" charset="0"/>
                <a:cs typeface="Arial"/>
              </a:rPr>
              <a:t>Components of Troubleshooting EIGRP</a:t>
            </a:r>
          </a:p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</a:rPr>
              <a:t>7.2.1.2 - Components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40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53844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0A313ED8-785B-4D16-9B17-4143385249B9}" type="slidenum">
              <a:rPr lang="en-US" sz="800" b="0"/>
              <a:pPr algn="r"/>
              <a:t>4</a:t>
            </a:fld>
            <a:endParaRPr lang="en-US" sz="800" b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745380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7.2</a:t>
            </a:r>
            <a:r>
              <a:rPr lang="en-US" kern="1200" dirty="0">
                <a:latin typeface="Arial" charset="0"/>
                <a:ea typeface="ＭＳ Ｐゴシック" charset="0"/>
                <a:cs typeface="ＭＳ Ｐゴシック" charset="0"/>
              </a:rPr>
              <a:t> – 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Troubleshoot EIGRP</a:t>
            </a:r>
            <a:endParaRPr lang="en-US" kern="1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</a:rPr>
              <a:t>7.2.2 – </a:t>
            </a:r>
            <a:r>
              <a:rPr lang="en-US" dirty="0">
                <a:latin typeface="Arial" charset="0"/>
                <a:cs typeface="Arial"/>
              </a:rPr>
              <a:t>Troubleshoot EIGRP Neighbor Issues</a:t>
            </a:r>
          </a:p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</a:rPr>
              <a:t>7.2.2.1 - Layer 3 Connectivity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41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1372235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7.2</a:t>
            </a:r>
            <a:r>
              <a:rPr lang="en-US" kern="1200" dirty="0">
                <a:latin typeface="Arial" charset="0"/>
                <a:ea typeface="ＭＳ Ｐゴシック" charset="0"/>
                <a:cs typeface="ＭＳ Ｐゴシック" charset="0"/>
              </a:rPr>
              <a:t> – 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Troubleshoot EIGRP</a:t>
            </a:r>
            <a:endParaRPr lang="en-US" kern="1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</a:rPr>
              <a:t>7.2.2 – </a:t>
            </a:r>
            <a:r>
              <a:rPr lang="en-US" dirty="0">
                <a:latin typeface="Arial" charset="0"/>
                <a:cs typeface="Arial"/>
              </a:rPr>
              <a:t>Troubleshoot EIGRP Neighbor Issues</a:t>
            </a:r>
          </a:p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</a:rPr>
              <a:t>7.2.2.1 - Layer 3 Connectivity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42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7454116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7.2</a:t>
            </a:r>
            <a:r>
              <a:rPr lang="en-US" kern="1200" dirty="0">
                <a:latin typeface="Arial" charset="0"/>
                <a:ea typeface="ＭＳ Ｐゴシック" charset="0"/>
                <a:cs typeface="ＭＳ Ｐゴシック" charset="0"/>
              </a:rPr>
              <a:t> – 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Troubleshoot EIGRP</a:t>
            </a:r>
            <a:endParaRPr lang="en-US" kern="1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</a:rPr>
              <a:t>7.2.2 – </a:t>
            </a:r>
            <a:r>
              <a:rPr lang="en-US" dirty="0">
                <a:latin typeface="Arial" charset="0"/>
                <a:cs typeface="Arial"/>
              </a:rPr>
              <a:t>Troubleshoot EIGRP Neighbor Issues</a:t>
            </a:r>
          </a:p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</a:rPr>
              <a:t>7.2.2.2 - EIGRP Parameters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43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756008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7.2</a:t>
            </a:r>
            <a:r>
              <a:rPr lang="en-US" kern="1200" dirty="0">
                <a:latin typeface="Arial" charset="0"/>
                <a:ea typeface="ＭＳ Ｐゴシック" charset="0"/>
                <a:cs typeface="ＭＳ Ｐゴシック" charset="0"/>
              </a:rPr>
              <a:t> – 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Troubleshoot EIGRP</a:t>
            </a:r>
            <a:endParaRPr lang="en-US" kern="1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</a:rPr>
              <a:t>7.2.2 – </a:t>
            </a:r>
            <a:r>
              <a:rPr lang="en-US" dirty="0">
                <a:latin typeface="Arial" charset="0"/>
                <a:cs typeface="Arial"/>
              </a:rPr>
              <a:t>Troubleshoot EIGRP Neighbor Issues</a:t>
            </a:r>
          </a:p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</a:rPr>
              <a:t>7.2.2.3 - EIGRP Interfaces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44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49491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7.2</a:t>
            </a:r>
            <a:r>
              <a:rPr lang="en-US" kern="1200" dirty="0">
                <a:latin typeface="Arial" charset="0"/>
                <a:ea typeface="ＭＳ Ｐゴシック" charset="0"/>
                <a:cs typeface="ＭＳ Ｐゴシック" charset="0"/>
              </a:rPr>
              <a:t> – 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Troubleshoot EIGRP</a:t>
            </a:r>
            <a:endParaRPr lang="en-US" kern="1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</a:rPr>
              <a:t>7.2.3 – </a:t>
            </a:r>
            <a:r>
              <a:rPr lang="en-US" dirty="0">
                <a:latin typeface="Arial" charset="0"/>
                <a:cs typeface="Arial"/>
              </a:rPr>
              <a:t>Troubleshoot EIGRP Routing Table Issues</a:t>
            </a:r>
          </a:p>
          <a:p>
            <a:pPr>
              <a:lnSpc>
                <a:spcPct val="80000"/>
              </a:lnSpc>
            </a:pPr>
            <a:r>
              <a:rPr lang="en-US" dirty="0">
                <a:latin typeface="Arial" charset="0"/>
              </a:rPr>
              <a:t>7.2.3.1 - Passive Interface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45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2767610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7.2 – Troubleshoot EIGRP</a:t>
            </a:r>
          </a:p>
          <a:p>
            <a:pPr marL="0" marR="0" lvl="0" indent="0" algn="l" defTabSz="4572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7.2.3 – 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/>
              </a:rPr>
              <a:t>Troubleshoot EIGRP Routing Table Issues</a:t>
            </a:r>
          </a:p>
          <a:p>
            <a:pPr marL="0" marR="0" lvl="0" indent="0" algn="l" defTabSz="4572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7.2.3.2 – Missing Network Statement</a:t>
            </a: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46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9820772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7.2 – Troubleshoot EIGRP</a:t>
            </a:r>
          </a:p>
          <a:p>
            <a:pPr marL="0" marR="0" lvl="0" indent="0" algn="l" defTabSz="4572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7.2.3 – 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/>
              </a:rPr>
              <a:t>Troubleshoot EIGRP Routing Table Issues</a:t>
            </a:r>
          </a:p>
          <a:p>
            <a:pPr marL="0" marR="0" lvl="0" indent="0" algn="l" defTabSz="4572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7.2.3.3 - Autosummarization</a:t>
            </a: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47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8385309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7.2 – Troubleshoot EIGRP</a:t>
            </a:r>
          </a:p>
          <a:p>
            <a:pPr marL="0" marR="0" lvl="0" indent="0" algn="l" defTabSz="4572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7.2.3 – 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/>
              </a:rPr>
              <a:t>Troubleshoot EIGRP Routing Table Issues</a:t>
            </a:r>
          </a:p>
          <a:p>
            <a:pPr marL="0" marR="0" lvl="0" indent="0" algn="l" defTabSz="4572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7.2.3.5 – Packet Tracer – Troubleshooting EIGRP for IPv4</a:t>
            </a: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48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1187193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7.2 – Troubleshoot EIGRP</a:t>
            </a:r>
          </a:p>
          <a:p>
            <a:pPr marL="0" marR="0" lvl="0" indent="0" algn="l" defTabSz="4572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7.2.3 – 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/>
              </a:rPr>
              <a:t>Troubleshoot EIGRP Routing Table Issues</a:t>
            </a:r>
          </a:p>
          <a:p>
            <a:pPr marL="0" marR="0" lvl="0" indent="0" algn="l" defTabSz="4572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7.2.3.6 – Lab – Troubleshooting Basic EIGRP for IPv4 and IPv6</a:t>
            </a: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49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3655423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7.2 – Troubleshoot EIGRP</a:t>
            </a:r>
          </a:p>
          <a:p>
            <a:pPr marL="0" marR="0" lvl="0" indent="0" algn="l" defTabSz="4572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7.2.3 – 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/>
              </a:rPr>
              <a:t>Troubleshoot EIGRP Routing Table Issues</a:t>
            </a:r>
          </a:p>
          <a:p>
            <a:pPr marL="0" marR="0" lvl="0" indent="0" algn="l" defTabSz="4572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7.2.3.7 – Lab – Troubleshooting Advanced EIGRP</a:t>
            </a: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50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60222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0A313ED8-785B-4D16-9B17-4143385249B9}" type="slidenum">
              <a:rPr lang="en-US" sz="800" b="0">
                <a:solidFill>
                  <a:prstClr val="black"/>
                </a:solidFill>
              </a:rPr>
              <a:pPr algn="r"/>
              <a:t>5</a:t>
            </a:fld>
            <a:endParaRPr lang="en-US" sz="800" b="0">
              <a:solidFill>
                <a:prstClr val="black"/>
              </a:solidFill>
            </a:endParaRPr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7999599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dirty="0"/>
              <a:t>7-</a:t>
            </a:r>
            <a:r>
              <a:rPr lang="en-US" b="0" dirty="0"/>
              <a:t> EIGRP</a:t>
            </a:r>
            <a:r>
              <a:rPr lang="en-US" b="0" baseline="0" dirty="0"/>
              <a:t> Tuning and Troubleshooting</a:t>
            </a:r>
            <a:endParaRPr lang="en-US" b="0" dirty="0"/>
          </a:p>
          <a:p>
            <a:pPr>
              <a:buFontTx/>
              <a:buNone/>
            </a:pPr>
            <a:r>
              <a:rPr lang="en-US" dirty="0" smtClean="0"/>
              <a:t>7.3</a:t>
            </a:r>
            <a:r>
              <a:rPr lang="en-US" b="0" dirty="0" smtClean="0"/>
              <a:t> </a:t>
            </a:r>
            <a:r>
              <a:rPr lang="en-US" b="0" dirty="0"/>
              <a:t>– </a:t>
            </a:r>
            <a:r>
              <a:rPr lang="en-US" b="0" dirty="0" smtClean="0"/>
              <a:t>Summary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51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4691720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</a:rPr>
              <a:t>7.3 – Summary</a:t>
            </a:r>
          </a:p>
          <a:p>
            <a:pPr marL="0" marR="0" lvl="0" indent="0" algn="l" defTabSz="4572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7.3.1 – 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/>
              </a:rPr>
              <a:t>Conclusion</a:t>
            </a:r>
          </a:p>
          <a:p>
            <a:pPr marL="0" marR="0" lvl="0" indent="0" algn="l" defTabSz="4572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7.3.1.2 – Packet Tracer – Skills Integration Challenge</a:t>
            </a: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1018C-6CAF-B84E-B92C-ECB119457FBA}" type="slidenum">
              <a:rPr lang="en-US" smtClean="0">
                <a:solidFill>
                  <a:prstClr val="black"/>
                </a:solidFill>
              </a:rPr>
              <a:pPr/>
              <a:t>52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6763527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997A419-355F-A04A-96E0-21643AF8E9FF}" type="slidenum">
              <a:rPr lang="en-US" sz="800"/>
              <a:pPr/>
              <a:t>53</a:t>
            </a:fld>
            <a:endParaRPr lang="en-US" sz="800" dirty="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dirty="0" smtClean="0"/>
              <a:t>7.3 – Summary</a:t>
            </a:r>
          </a:p>
          <a:p>
            <a:r>
              <a:rPr lang="en-US" dirty="0" smtClean="0"/>
              <a:t>7.3.1 –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Conclusion 	</a:t>
            </a:r>
            <a:endParaRPr lang="en-US" dirty="0" smtClean="0"/>
          </a:p>
          <a:p>
            <a:r>
              <a:rPr lang="en-US" dirty="0" smtClean="0"/>
              <a:t>7.3.1.3 – Chapter 7: EIGRP Tuning and Troubleshooting</a:t>
            </a:r>
          </a:p>
        </p:txBody>
      </p:sp>
    </p:spTree>
    <p:extLst>
      <p:ext uri="{BB962C8B-B14F-4D97-AF65-F5344CB8AC3E}">
        <p14:creationId xmlns:p14="http://schemas.microsoft.com/office/powerpoint/2010/main" val="3136426804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032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9032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6C92755B-29FD-8743-9094-C0E3A734D22E}" type="slidenum">
              <a:rPr lang="en-US" sz="800">
                <a:solidFill>
                  <a:prstClr val="black"/>
                </a:solidFill>
              </a:rPr>
              <a:pPr/>
              <a:t>54</a:t>
            </a:fld>
            <a:endParaRPr lang="en-US" sz="800">
              <a:solidFill>
                <a:prstClr val="black"/>
              </a:solidFill>
            </a:endParaRPr>
          </a:p>
        </p:txBody>
      </p:sp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>
                <a:latin typeface="Arial" charset="0"/>
              </a:rPr>
              <a:t>New Terms and Commands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13082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7" tIns="0" rIns="18817" bIns="0" anchor="b"/>
          <a:lstStyle>
            <a:lvl1pPr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ACE20BE7-F2F3-4E26-9454-50B18F790A4E}" type="slidenum">
              <a:rPr lang="en-US" sz="800" b="0">
                <a:ea typeface="ＭＳ Ｐゴシック" pitchFamily="34" charset="-128"/>
              </a:rPr>
              <a:pPr algn="r"/>
              <a:t>6</a:t>
            </a:fld>
            <a:endParaRPr lang="en-US" sz="800" b="0">
              <a:ea typeface="ＭＳ Ｐゴシック" pitchFamily="34" charset="-128"/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26138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391C207-9349-46D5-9D89-8ADDA5014D1F}" type="slidenum">
              <a:rPr lang="en-US" sz="800" b="0"/>
              <a:pPr algn="r"/>
              <a:t>7</a:t>
            </a:fld>
            <a:endParaRPr lang="en-US" sz="800" b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05797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391C207-9349-46D5-9D89-8ADDA5014D1F}" type="slidenum">
              <a:rPr lang="en-US" sz="800" b="0"/>
              <a:pPr algn="r"/>
              <a:t>8</a:t>
            </a:fld>
            <a:endParaRPr lang="en-US" sz="800" b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45468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7391C207-9349-46D5-9D89-8ADDA5014D1F}" type="slidenum">
              <a:rPr lang="en-US" sz="800" b="0">
                <a:solidFill>
                  <a:prstClr val="black"/>
                </a:solidFill>
              </a:rPr>
              <a:pPr algn="r"/>
              <a:t>9</a:t>
            </a:fld>
            <a:endParaRPr lang="en-US" sz="800" b="0">
              <a:solidFill>
                <a:prstClr val="black"/>
              </a:solidFill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38465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Title Slide-animated gradien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469496" y="3809526"/>
            <a:ext cx="4319105" cy="288131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1200" b="0" i="0">
                <a:solidFill>
                  <a:schemeClr val="accent5"/>
                </a:solidFill>
                <a:latin typeface="+mn-lt"/>
                <a:cs typeface="CiscoSans"/>
              </a:defRPr>
            </a:lvl1pPr>
            <a:lvl2pPr marL="342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5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2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1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0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8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/>
          </p:nvPr>
        </p:nvSpPr>
        <p:spPr>
          <a:xfrm>
            <a:off x="469496" y="4049523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5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/>
          </p:nvPr>
        </p:nvSpPr>
        <p:spPr>
          <a:xfrm>
            <a:off x="469496" y="4289520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5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63292" y="2872236"/>
            <a:ext cx="5925246" cy="29900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2000" baseline="0">
                <a:solidFill>
                  <a:schemeClr val="bg2"/>
                </a:solidFill>
                <a:latin typeface="+mj-lt"/>
              </a:defRPr>
            </a:lvl1pPr>
            <a:lvl2pPr marL="304781" indent="0">
              <a:buNone/>
              <a:defRPr/>
            </a:lvl2pPr>
            <a:lvl3pPr marL="427401" indent="0">
              <a:buNone/>
              <a:defRPr/>
            </a:lvl3pPr>
            <a:lvl4pPr marL="516694" indent="0">
              <a:buNone/>
              <a:defRPr/>
            </a:lvl4pPr>
            <a:lvl5pPr marL="601221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itle 1"/>
          <p:cNvSpPr>
            <a:spLocks noGrp="1"/>
          </p:cNvSpPr>
          <p:nvPr>
            <p:ph type="ctrTitle"/>
          </p:nvPr>
        </p:nvSpPr>
        <p:spPr>
          <a:xfrm>
            <a:off x="425765" y="2300750"/>
            <a:ext cx="5955513" cy="644730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3600" b="0" i="0" spc="0" baseline="0">
                <a:solidFill>
                  <a:srgbClr val="38C6F4"/>
                </a:solidFill>
                <a:latin typeface="+mj-lt"/>
                <a:cs typeface="CiscoSans Thin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492125" y="395288"/>
            <a:ext cx="796924" cy="423863"/>
            <a:chOff x="310" y="249"/>
            <a:chExt cx="502" cy="267"/>
          </a:xfrm>
          <a:solidFill>
            <a:schemeClr val="accent5"/>
          </a:solidFill>
        </p:grpSpPr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086725553"/>
      </p:ext>
    </p:extLst>
  </p:cSld>
  <p:clrMapOvr>
    <a:masterClrMapping/>
  </p:clrMapOvr>
  <p:transition spd="slow">
    <p:wipe/>
  </p:transition>
  <p:extLst mod="1">
    <p:ext uri="{DCECCB84-F9BA-43D5-87BE-67443E8EF086}">
      <p15:sldGuideLst xmlns:p15="http://schemas.microsoft.com/office/powerpoint/2012/main">
        <p15:guide id="1" orient="horz" pos="228" userDrawn="1">
          <p15:clr>
            <a:srgbClr val="FBAE40"/>
          </p15:clr>
        </p15:guide>
        <p15:guide id="2" pos="360" userDrawn="1">
          <p15:clr>
            <a:srgbClr val="FBAE40"/>
          </p15:clr>
        </p15:guide>
        <p15:guide id="3" orient="horz" pos="518" userDrawn="1">
          <p15:clr>
            <a:srgbClr val="FBAE40"/>
          </p15:clr>
        </p15:guide>
        <p15:guide id="4" pos="812" userDrawn="1">
          <p15:clr>
            <a:srgbClr val="FBAE40"/>
          </p15:clr>
        </p15:guide>
        <p15:guide id="5" pos="311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Closing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3999" cy="5165874"/>
          </a:xfrm>
          <a:prstGeom prst="rect">
            <a:avLst/>
          </a:prstGeom>
        </p:spPr>
      </p:pic>
      <p:grpSp>
        <p:nvGrpSpPr>
          <p:cNvPr id="4" name="Group 4"/>
          <p:cNvGrpSpPr>
            <a:grpSpLocks noChangeAspect="1"/>
          </p:cNvGrpSpPr>
          <p:nvPr userDrawn="1"/>
        </p:nvGrpSpPr>
        <p:grpSpPr bwMode="auto">
          <a:xfrm>
            <a:off x="3746294" y="2129856"/>
            <a:ext cx="1617944" cy="860542"/>
            <a:chOff x="310" y="249"/>
            <a:chExt cx="502" cy="267"/>
          </a:xfrm>
          <a:solidFill>
            <a:schemeClr val="accent5"/>
          </a:solidFill>
        </p:grpSpPr>
        <p:sp>
          <p:nvSpPr>
            <p:cNvPr id="5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198843304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394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4"/>
          <p:cNvGrpSpPr>
            <a:grpSpLocks noChangeAspect="1"/>
          </p:cNvGrpSpPr>
          <p:nvPr userDrawn="1"/>
        </p:nvGrpSpPr>
        <p:grpSpPr bwMode="auto">
          <a:xfrm>
            <a:off x="3746294" y="2129856"/>
            <a:ext cx="1617944" cy="860542"/>
            <a:chOff x="310" y="249"/>
            <a:chExt cx="502" cy="267"/>
          </a:xfrm>
          <a:solidFill>
            <a:schemeClr val="accent5"/>
          </a:solidFill>
        </p:grpSpPr>
        <p:sp>
          <p:nvSpPr>
            <p:cNvPr id="5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47974899"/>
      </p:ext>
    </p:extLst>
  </p:cSld>
  <p:clrMapOvr>
    <a:masterClrMapping/>
  </p:clrMapOvr>
  <p:transition spd="slow"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Closing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 noChangeAspect="1"/>
          </p:cNvGrpSpPr>
          <p:nvPr userDrawn="1"/>
        </p:nvGrpSpPr>
        <p:grpSpPr bwMode="auto">
          <a:xfrm>
            <a:off x="3746294" y="2129856"/>
            <a:ext cx="1617944" cy="860542"/>
            <a:chOff x="310" y="249"/>
            <a:chExt cx="502" cy="267"/>
          </a:xfrm>
          <a:solidFill>
            <a:schemeClr val="accent1">
              <a:lumMod val="75000"/>
            </a:schemeClr>
          </a:solidFill>
        </p:grpSpPr>
        <p:sp>
          <p:nvSpPr>
            <p:cNvPr id="5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851544963"/>
      </p:ext>
    </p:extLst>
  </p:cSld>
  <p:clrMapOvr>
    <a:masterClrMapping/>
  </p:clrMapOvr>
  <p:transition spd="slow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473441" y="4954263"/>
            <a:ext cx="676910" cy="1892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25">
                <a:solidFill>
                  <a:schemeClr val="tx2"/>
                </a:solidFill>
              </a:defRPr>
            </a:lvl1pPr>
          </a:lstStyle>
          <a:p>
            <a:pPr defTabSz="385763">
              <a:defRPr/>
            </a:pPr>
            <a:fld id="{2F5CCB13-0A32-4557-88E9-079F0C330695}" type="slidenum">
              <a:rPr lang="en-US" kern="0" smtClean="0">
                <a:solidFill>
                  <a:srgbClr val="595959"/>
                </a:solidFill>
              </a:rPr>
              <a:pPr defTabSz="385763">
                <a:defRPr/>
              </a:pPr>
              <a:t>‹#›</a:t>
            </a:fld>
            <a:endParaRPr lang="en-US" kern="0">
              <a:solidFill>
                <a:srgbClr val="595959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144065" y="798944"/>
            <a:ext cx="8853286" cy="4155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182880" bIns="45720" numCol="1" anchor="t" anchorCtr="0" compatLnSpc="1">
            <a:prstTxWarp prst="textNoShape">
              <a:avLst/>
            </a:prstTxWarp>
          </a:bodyPr>
          <a:lstStyle>
            <a:lvl1pPr marL="169863" indent="-169863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>
                <a:solidFill>
                  <a:srgbClr val="000000"/>
                </a:solidFill>
              </a:defRPr>
            </a:lvl1pPr>
            <a:lvl2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defRPr>
                <a:solidFill>
                  <a:srgbClr val="000000"/>
                </a:solidFill>
              </a:defRPr>
            </a:lvl2pPr>
            <a:lvl3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defRPr>
                <a:solidFill>
                  <a:srgbClr val="000000"/>
                </a:solidFill>
              </a:defRPr>
            </a:lvl3pPr>
            <a:lvl4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defRPr>
                <a:solidFill>
                  <a:srgbClr val="000000"/>
                </a:solidFill>
              </a:defRPr>
            </a:lvl4pPr>
          </a:lstStyle>
          <a:p>
            <a:pPr lvl="0"/>
            <a:r>
              <a:rPr lang="en-US">
                <a:sym typeface="Arial" pitchFamily="34" charset="0"/>
              </a:rPr>
              <a:t>Click to edit Master text styles</a:t>
            </a:r>
          </a:p>
          <a:p>
            <a:pPr lvl="1"/>
            <a:r>
              <a:rPr lang="en-US">
                <a:sym typeface="Arial" pitchFamily="34" charset="0"/>
              </a:rPr>
              <a:t>Second level</a:t>
            </a:r>
          </a:p>
          <a:p>
            <a:pPr lvl="2"/>
            <a:r>
              <a:rPr lang="en-US">
                <a:sym typeface="Arial" pitchFamily="34" charset="0"/>
              </a:rPr>
              <a:t>Third level</a:t>
            </a:r>
          </a:p>
          <a:p>
            <a:pPr lvl="3"/>
            <a:r>
              <a:rPr lang="en-US">
                <a:sym typeface="Arial" pitchFamily="34" charset="0"/>
              </a:rPr>
              <a:t>Fourth level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" y="41393"/>
            <a:ext cx="9144000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2400"/>
            </a:lvl1pPr>
          </a:lstStyle>
          <a:p>
            <a:pPr lvl="0"/>
            <a:r>
              <a:rPr lang="en-US">
                <a:sym typeface="Arial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57996623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99250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itle Slide-animated gradien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469496" y="3809526"/>
            <a:ext cx="4319105" cy="288131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1200" b="0" i="0">
                <a:solidFill>
                  <a:schemeClr val="accent1"/>
                </a:solidFill>
                <a:latin typeface="+mn-lt"/>
                <a:cs typeface="CiscoSans"/>
              </a:defRPr>
            </a:lvl1pPr>
            <a:lvl2pPr marL="342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5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2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1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0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8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/>
          </p:nvPr>
        </p:nvSpPr>
        <p:spPr>
          <a:xfrm>
            <a:off x="469496" y="4049523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1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/>
          </p:nvPr>
        </p:nvSpPr>
        <p:spPr>
          <a:xfrm>
            <a:off x="469496" y="4289520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1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492125" y="395288"/>
            <a:ext cx="796924" cy="423863"/>
            <a:chOff x="310" y="249"/>
            <a:chExt cx="502" cy="267"/>
          </a:xfrm>
          <a:solidFill>
            <a:srgbClr val="004C69"/>
          </a:solidFill>
        </p:grpSpPr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9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63292" y="2872236"/>
            <a:ext cx="5925246" cy="29900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2000" baseline="0">
                <a:solidFill>
                  <a:schemeClr val="accent1"/>
                </a:solidFill>
                <a:latin typeface="+mj-lt"/>
              </a:defRPr>
            </a:lvl1pPr>
            <a:lvl2pPr marL="304781" indent="0">
              <a:buNone/>
              <a:defRPr/>
            </a:lvl2pPr>
            <a:lvl3pPr marL="427401" indent="0">
              <a:buNone/>
              <a:defRPr/>
            </a:lvl3pPr>
            <a:lvl4pPr marL="516694" indent="0">
              <a:buNone/>
              <a:defRPr/>
            </a:lvl4pPr>
            <a:lvl5pPr marL="601221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Title 1"/>
          <p:cNvSpPr>
            <a:spLocks noGrp="1"/>
          </p:cNvSpPr>
          <p:nvPr>
            <p:ph type="ctrTitle"/>
          </p:nvPr>
        </p:nvSpPr>
        <p:spPr>
          <a:xfrm>
            <a:off x="425765" y="2300750"/>
            <a:ext cx="5955513" cy="644730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3600" b="0" i="0" spc="0" baseline="0">
                <a:solidFill>
                  <a:schemeClr val="accent1"/>
                </a:solidFill>
                <a:latin typeface="+mj-lt"/>
                <a:cs typeface="CiscoSans Thin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53042546"/>
      </p:ext>
    </p:extLst>
  </p:cSld>
  <p:clrMapOvr>
    <a:masterClrMapping/>
  </p:clrMapOvr>
  <p:transition spd="slow">
    <p:wipe/>
  </p:transition>
  <p:extLst mod="1">
    <p:ext uri="{DCECCB84-F9BA-43D5-87BE-67443E8EF086}">
      <p15:sldGuideLst xmlns:p15="http://schemas.microsoft.com/office/powerpoint/2012/main">
        <p15:guide id="1" orient="horz" pos="228" userDrawn="1">
          <p15:clr>
            <a:srgbClr val="FBAE40"/>
          </p15:clr>
        </p15:guide>
        <p15:guide id="2" pos="360" userDrawn="1">
          <p15:clr>
            <a:srgbClr val="FBAE40"/>
          </p15:clr>
        </p15:guide>
        <p15:guide id="3" orient="horz" pos="518" userDrawn="1">
          <p15:clr>
            <a:srgbClr val="FBAE40"/>
          </p15:clr>
        </p15:guide>
        <p15:guide id="4" pos="812" userDrawn="1">
          <p15:clr>
            <a:srgbClr val="FBAE40"/>
          </p15:clr>
        </p15:guide>
        <p15:guide id="5" pos="311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Title Slide-animated gradien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469496" y="3809526"/>
            <a:ext cx="4319105" cy="288131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1200" b="0" i="0">
                <a:solidFill>
                  <a:schemeClr val="accent5"/>
                </a:solidFill>
                <a:latin typeface="+mn-lt"/>
                <a:cs typeface="CiscoSans"/>
              </a:defRPr>
            </a:lvl1pPr>
            <a:lvl2pPr marL="342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5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2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1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0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8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/>
          </p:nvPr>
        </p:nvSpPr>
        <p:spPr>
          <a:xfrm>
            <a:off x="469496" y="4049523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5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/>
          </p:nvPr>
        </p:nvSpPr>
        <p:spPr>
          <a:xfrm>
            <a:off x="469496" y="4289520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5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492125" y="395288"/>
            <a:ext cx="796924" cy="423863"/>
            <a:chOff x="310" y="249"/>
            <a:chExt cx="502" cy="267"/>
          </a:xfrm>
          <a:solidFill>
            <a:schemeClr val="accent5"/>
          </a:solidFill>
        </p:grpSpPr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9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63292" y="2872236"/>
            <a:ext cx="5925246" cy="29900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2000" baseline="0">
                <a:solidFill>
                  <a:schemeClr val="bg2"/>
                </a:solidFill>
                <a:latin typeface="+mj-lt"/>
              </a:defRPr>
            </a:lvl1pPr>
            <a:lvl2pPr marL="304781" indent="0">
              <a:buNone/>
              <a:defRPr/>
            </a:lvl2pPr>
            <a:lvl3pPr marL="427401" indent="0">
              <a:buNone/>
              <a:defRPr/>
            </a:lvl3pPr>
            <a:lvl4pPr marL="516694" indent="0">
              <a:buNone/>
              <a:defRPr/>
            </a:lvl4pPr>
            <a:lvl5pPr marL="601221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Title 1"/>
          <p:cNvSpPr>
            <a:spLocks noGrp="1"/>
          </p:cNvSpPr>
          <p:nvPr>
            <p:ph type="ctrTitle"/>
          </p:nvPr>
        </p:nvSpPr>
        <p:spPr>
          <a:xfrm>
            <a:off x="425765" y="2300750"/>
            <a:ext cx="5955513" cy="644730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3600" b="0" i="0" spc="0" baseline="0">
                <a:solidFill>
                  <a:srgbClr val="38C6F4"/>
                </a:solidFill>
                <a:latin typeface="+mj-lt"/>
                <a:cs typeface="CiscoSans Thin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74617842"/>
      </p:ext>
    </p:extLst>
  </p:cSld>
  <p:clrMapOvr>
    <a:masterClrMapping/>
  </p:clrMapOvr>
  <p:transition spd="slow">
    <p:wipe/>
  </p:transition>
  <p:extLst mod="1">
    <p:ext uri="{DCECCB84-F9BA-43D5-87BE-67443E8EF086}">
      <p15:sldGuideLst xmlns:p15="http://schemas.microsoft.com/office/powerpoint/2012/main">
        <p15:guide id="1" orient="horz" pos="228" userDrawn="1">
          <p15:clr>
            <a:srgbClr val="FBAE40"/>
          </p15:clr>
        </p15:guide>
        <p15:guide id="2" pos="360" userDrawn="1">
          <p15:clr>
            <a:srgbClr val="FBAE40"/>
          </p15:clr>
        </p15:guide>
        <p15:guide id="3" orient="horz" pos="518" userDrawn="1">
          <p15:clr>
            <a:srgbClr val="FBAE40"/>
          </p15:clr>
        </p15:guide>
        <p15:guide id="4" pos="812" userDrawn="1">
          <p15:clr>
            <a:srgbClr val="FBAE40"/>
          </p15:clr>
        </p15:guide>
        <p15:guide id="5" pos="311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Segu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rgbClr val="00394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416425" y="915409"/>
            <a:ext cx="7598042" cy="2569946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4600" b="0" i="0" spc="0" baseline="0">
                <a:solidFill>
                  <a:schemeClr val="accent5"/>
                </a:solidFill>
                <a:latin typeface="+mj-lt"/>
                <a:cs typeface="CiscoSans Thin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Rectangle 7"/>
          <p:cNvSpPr>
            <a:spLocks noChangeArrowheads="1"/>
          </p:cNvSpPr>
          <p:nvPr userDrawn="1"/>
        </p:nvSpPr>
        <p:spPr bwMode="ltGray">
          <a:xfrm>
            <a:off x="8515707" y="4742907"/>
            <a:ext cx="218414" cy="1545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86" tIns="30792" rIns="61586" bIns="30792" anchor="b">
            <a:spAutoFit/>
          </a:bodyPr>
          <a:lstStyle/>
          <a:p>
            <a:pPr algn="r" defTabSz="610744" fontAlgn="auto">
              <a:spcBef>
                <a:spcPts val="0"/>
              </a:spcBef>
              <a:spcAft>
                <a:spcPts val="0"/>
              </a:spcAft>
              <a:defRPr/>
            </a:pPr>
            <a:fld id="{6A1E46DC-7EF6-4EA2-B285-14272867D133}" type="slidenum">
              <a:rPr lang="en-US" sz="6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CiscoSans Thin"/>
              </a:rPr>
              <a:pPr algn="r" defTabSz="610744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600">
              <a:solidFill>
                <a:schemeClr val="accent5">
                  <a:lumMod val="50000"/>
                </a:schemeClr>
              </a:solidFill>
              <a:latin typeface="+mn-lt"/>
              <a:ea typeface="+mn-ea"/>
              <a:cs typeface="CiscoSans Thin"/>
            </a:endParaRPr>
          </a:p>
        </p:txBody>
      </p:sp>
      <p:sp>
        <p:nvSpPr>
          <p:cNvPr id="9" name="Rectangle 4"/>
          <p:cNvSpPr>
            <a:spLocks noChangeArrowheads="1"/>
          </p:cNvSpPr>
          <p:nvPr userDrawn="1"/>
        </p:nvSpPr>
        <p:spPr bwMode="ltGray">
          <a:xfrm>
            <a:off x="5867508" y="4741653"/>
            <a:ext cx="2658018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61586" tIns="30792" rIns="61586" bIns="30792" anchor="b">
            <a:spAutoFit/>
          </a:bodyPr>
          <a:lstStyle/>
          <a:p>
            <a:pPr defTabSz="6107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CiscoSans Thin"/>
              </a:rPr>
              <a:t>© 2016  Cisco and/or its affiliates. All rights reserved.   Cisco Confidential</a:t>
            </a:r>
          </a:p>
        </p:txBody>
      </p:sp>
      <p:grpSp>
        <p:nvGrpSpPr>
          <p:cNvPr id="11" name="Group 4"/>
          <p:cNvGrpSpPr>
            <a:grpSpLocks noChangeAspect="1"/>
          </p:cNvGrpSpPr>
          <p:nvPr userDrawn="1"/>
        </p:nvGrpSpPr>
        <p:grpSpPr bwMode="auto">
          <a:xfrm>
            <a:off x="508039" y="4715197"/>
            <a:ext cx="340257" cy="180974"/>
            <a:chOff x="310" y="249"/>
            <a:chExt cx="502" cy="267"/>
          </a:xfrm>
          <a:solidFill>
            <a:srgbClr val="086D8E"/>
          </a:solidFill>
        </p:grpSpPr>
        <p:sp>
          <p:nvSpPr>
            <p:cNvPr id="12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890854121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ulti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74662" y="1347788"/>
            <a:ext cx="8280057" cy="3073946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285690" marR="0" indent="-285690" algn="ctr" defTabSz="45710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0" baseline="0">
                <a:solidFill>
                  <a:schemeClr val="bg1"/>
                </a:solidFill>
                <a:latin typeface="+mn-lt"/>
                <a:cs typeface="CiscoSans ExtraLigh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rgbClr val="004C6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2967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29121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ircled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" name="Oval 11"/>
          <p:cNvSpPr/>
          <p:nvPr/>
        </p:nvSpPr>
        <p:spPr>
          <a:xfrm>
            <a:off x="575610" y="2552550"/>
            <a:ext cx="698624" cy="698624"/>
          </a:xfrm>
          <a:prstGeom prst="ellipse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>
              <a:solidFill>
                <a:srgbClr val="FFFFFF"/>
              </a:solidFill>
              <a:cs typeface="Arial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575610" y="1426607"/>
            <a:ext cx="698624" cy="698624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>
              <a:ln>
                <a:solidFill>
                  <a:schemeClr val="bg2"/>
                </a:solidFill>
              </a:ln>
              <a:solidFill>
                <a:schemeClr val="bg1"/>
              </a:solidFill>
              <a:cs typeface="Arial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575610" y="3653093"/>
            <a:ext cx="698624" cy="698624"/>
          </a:xfrm>
          <a:prstGeom prst="ellipse">
            <a:avLst/>
          </a:prstGeom>
          <a:solidFill>
            <a:schemeClr val="accent5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>
              <a:solidFill>
                <a:srgbClr val="049FD9"/>
              </a:solidFill>
              <a:cs typeface="Arial"/>
            </a:endParaRPr>
          </a:p>
        </p:txBody>
      </p:sp>
      <p:sp>
        <p:nvSpPr>
          <p:cNvPr id="24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1365250" y="1432522"/>
            <a:ext cx="5473700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1365250" y="2557793"/>
            <a:ext cx="5473700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1365250" y="3653093"/>
            <a:ext cx="5473700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8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575610" y="2552550"/>
            <a:ext cx="698624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4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2</a:t>
            </a:r>
          </a:p>
        </p:txBody>
      </p:sp>
      <p:sp>
        <p:nvSpPr>
          <p:cNvPr id="29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575611" y="3651140"/>
            <a:ext cx="698624" cy="693381"/>
          </a:xfrm>
          <a:prstGeom prst="rect">
            <a:avLst/>
          </a:prstGeom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4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3</a:t>
            </a:r>
          </a:p>
        </p:txBody>
      </p:sp>
      <p:sp>
        <p:nvSpPr>
          <p:cNvPr id="13" name="Text Placeholder 17"/>
          <p:cNvSpPr>
            <a:spLocks noGrp="1"/>
          </p:cNvSpPr>
          <p:nvPr>
            <p:ph type="body" sz="quarter" idx="19" hasCustomPrompt="1"/>
          </p:nvPr>
        </p:nvSpPr>
        <p:spPr>
          <a:xfrm>
            <a:off x="575610" y="1427248"/>
            <a:ext cx="698624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4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053872667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Circled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" name="Oval 11"/>
          <p:cNvSpPr/>
          <p:nvPr/>
        </p:nvSpPr>
        <p:spPr>
          <a:xfrm>
            <a:off x="575611" y="1979318"/>
            <a:ext cx="464815" cy="464815"/>
          </a:xfrm>
          <a:prstGeom prst="ellipse">
            <a:avLst/>
          </a:prstGeom>
          <a:solidFill>
            <a:srgbClr val="38C6F4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575610" y="1328927"/>
            <a:ext cx="464815" cy="464815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575611" y="2627446"/>
            <a:ext cx="464815" cy="464815"/>
          </a:xfrm>
          <a:prstGeom prst="ellipse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/>
            </a:endParaRPr>
          </a:p>
        </p:txBody>
      </p:sp>
      <p:sp>
        <p:nvSpPr>
          <p:cNvPr id="24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1172384" y="1334842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1172385" y="1984561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1172385" y="2627446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75611" y="1327521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1</a:t>
            </a:r>
          </a:p>
        </p:txBody>
      </p:sp>
      <p:sp>
        <p:nvSpPr>
          <p:cNvPr id="28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575611" y="1979318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2</a:t>
            </a:r>
          </a:p>
        </p:txBody>
      </p:sp>
      <p:sp>
        <p:nvSpPr>
          <p:cNvPr id="29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575612" y="2625493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3</a:t>
            </a:r>
          </a:p>
        </p:txBody>
      </p:sp>
      <p:sp>
        <p:nvSpPr>
          <p:cNvPr id="13" name="Oval 12"/>
          <p:cNvSpPr/>
          <p:nvPr/>
        </p:nvSpPr>
        <p:spPr>
          <a:xfrm>
            <a:off x="575612" y="3274581"/>
            <a:ext cx="464815" cy="464815"/>
          </a:xfrm>
          <a:prstGeom prst="ellipse">
            <a:avLst/>
          </a:prstGeom>
          <a:solidFill>
            <a:schemeClr val="accent6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/>
            </a:endParaRPr>
          </a:p>
        </p:txBody>
      </p:sp>
      <p:sp>
        <p:nvSpPr>
          <p:cNvPr id="14" name="Text Placeholder 17"/>
          <p:cNvSpPr>
            <a:spLocks noGrp="1"/>
          </p:cNvSpPr>
          <p:nvPr>
            <p:ph type="body" sz="quarter" idx="19"/>
          </p:nvPr>
        </p:nvSpPr>
        <p:spPr>
          <a:xfrm>
            <a:off x="1172386" y="3274581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20" hasCustomPrompt="1"/>
          </p:nvPr>
        </p:nvSpPr>
        <p:spPr>
          <a:xfrm>
            <a:off x="575613" y="3272628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4</a:t>
            </a:r>
          </a:p>
        </p:txBody>
      </p:sp>
      <p:sp>
        <p:nvSpPr>
          <p:cNvPr id="17" name="Oval 16"/>
          <p:cNvSpPr/>
          <p:nvPr/>
        </p:nvSpPr>
        <p:spPr>
          <a:xfrm>
            <a:off x="575613" y="3921716"/>
            <a:ext cx="464815" cy="464815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/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21"/>
          </p:nvPr>
        </p:nvSpPr>
        <p:spPr>
          <a:xfrm>
            <a:off x="1172387" y="3921716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17"/>
          <p:cNvSpPr>
            <a:spLocks noGrp="1"/>
          </p:cNvSpPr>
          <p:nvPr>
            <p:ph type="body" sz="quarter" idx="22" hasCustomPrompt="1"/>
          </p:nvPr>
        </p:nvSpPr>
        <p:spPr>
          <a:xfrm>
            <a:off x="575614" y="3919763"/>
            <a:ext cx="464815" cy="461327"/>
          </a:xfrm>
          <a:prstGeom prst="rect">
            <a:avLst/>
          </a:prstGeom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962125011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Circled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4C69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2" name="Oval 41"/>
          <p:cNvSpPr/>
          <p:nvPr/>
        </p:nvSpPr>
        <p:spPr>
          <a:xfrm>
            <a:off x="575611" y="1979318"/>
            <a:ext cx="464815" cy="464815"/>
          </a:xfrm>
          <a:prstGeom prst="ellipse">
            <a:avLst/>
          </a:prstGeom>
          <a:solidFill>
            <a:srgbClr val="38C6F4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43" name="Oval 42"/>
          <p:cNvSpPr/>
          <p:nvPr/>
        </p:nvSpPr>
        <p:spPr>
          <a:xfrm>
            <a:off x="575610" y="1328927"/>
            <a:ext cx="464815" cy="464815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>
              <a:ln>
                <a:solidFill>
                  <a:schemeClr val="bg2"/>
                </a:solidFill>
              </a:ln>
              <a:solidFill>
                <a:srgbClr val="FFFFFF"/>
              </a:solidFill>
              <a:cs typeface="Arial"/>
            </a:endParaRPr>
          </a:p>
        </p:txBody>
      </p:sp>
      <p:sp>
        <p:nvSpPr>
          <p:cNvPr id="44" name="Oval 43"/>
          <p:cNvSpPr/>
          <p:nvPr/>
        </p:nvSpPr>
        <p:spPr>
          <a:xfrm>
            <a:off x="575611" y="2627446"/>
            <a:ext cx="464815" cy="464815"/>
          </a:xfrm>
          <a:prstGeom prst="ellipse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45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1172384" y="1334842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6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1172385" y="1984561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7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1172385" y="2627446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8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75611" y="1327521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1</a:t>
            </a:r>
          </a:p>
        </p:txBody>
      </p:sp>
      <p:sp>
        <p:nvSpPr>
          <p:cNvPr id="49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575611" y="1979318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2</a:t>
            </a:r>
          </a:p>
        </p:txBody>
      </p:sp>
      <p:sp>
        <p:nvSpPr>
          <p:cNvPr id="50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575612" y="2625493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3</a:t>
            </a:r>
          </a:p>
        </p:txBody>
      </p:sp>
      <p:sp>
        <p:nvSpPr>
          <p:cNvPr id="51" name="Oval 50"/>
          <p:cNvSpPr/>
          <p:nvPr/>
        </p:nvSpPr>
        <p:spPr>
          <a:xfrm>
            <a:off x="575612" y="3274581"/>
            <a:ext cx="464815" cy="464815"/>
          </a:xfrm>
          <a:prstGeom prst="ellipse">
            <a:avLst/>
          </a:prstGeom>
          <a:solidFill>
            <a:schemeClr val="accent6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52" name="Text Placeholder 17"/>
          <p:cNvSpPr>
            <a:spLocks noGrp="1"/>
          </p:cNvSpPr>
          <p:nvPr>
            <p:ph type="body" sz="quarter" idx="19"/>
          </p:nvPr>
        </p:nvSpPr>
        <p:spPr>
          <a:xfrm>
            <a:off x="1172386" y="3274581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3" name="Text Placeholder 17"/>
          <p:cNvSpPr>
            <a:spLocks noGrp="1"/>
          </p:cNvSpPr>
          <p:nvPr>
            <p:ph type="body" sz="quarter" idx="20" hasCustomPrompt="1"/>
          </p:nvPr>
        </p:nvSpPr>
        <p:spPr>
          <a:xfrm>
            <a:off x="575613" y="3272628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4</a:t>
            </a:r>
          </a:p>
        </p:txBody>
      </p:sp>
      <p:sp>
        <p:nvSpPr>
          <p:cNvPr id="54" name="Oval 53"/>
          <p:cNvSpPr/>
          <p:nvPr/>
        </p:nvSpPr>
        <p:spPr>
          <a:xfrm>
            <a:off x="575613" y="3921716"/>
            <a:ext cx="464815" cy="464815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55" name="Text Placeholder 17"/>
          <p:cNvSpPr>
            <a:spLocks noGrp="1"/>
          </p:cNvSpPr>
          <p:nvPr>
            <p:ph type="body" sz="quarter" idx="21"/>
          </p:nvPr>
        </p:nvSpPr>
        <p:spPr>
          <a:xfrm>
            <a:off x="1172387" y="3921716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6" name="Text Placeholder 17"/>
          <p:cNvSpPr>
            <a:spLocks noGrp="1"/>
          </p:cNvSpPr>
          <p:nvPr>
            <p:ph type="body" sz="quarter" idx="22" hasCustomPrompt="1"/>
          </p:nvPr>
        </p:nvSpPr>
        <p:spPr>
          <a:xfrm>
            <a:off x="575614" y="3919763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5</a:t>
            </a:r>
          </a:p>
        </p:txBody>
      </p:sp>
      <p:sp>
        <p:nvSpPr>
          <p:cNvPr id="57" name="Oval 56"/>
          <p:cNvSpPr/>
          <p:nvPr/>
        </p:nvSpPr>
        <p:spPr>
          <a:xfrm>
            <a:off x="4414576" y="1983084"/>
            <a:ext cx="464815" cy="464815"/>
          </a:xfrm>
          <a:prstGeom prst="ellipse">
            <a:avLst/>
          </a:prstGeom>
          <a:solidFill>
            <a:schemeClr val="accent6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58" name="Oval 57"/>
          <p:cNvSpPr/>
          <p:nvPr/>
        </p:nvSpPr>
        <p:spPr>
          <a:xfrm>
            <a:off x="4414575" y="1332693"/>
            <a:ext cx="464815" cy="464815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59" name="Oval 58"/>
          <p:cNvSpPr/>
          <p:nvPr/>
        </p:nvSpPr>
        <p:spPr>
          <a:xfrm>
            <a:off x="4414576" y="2631212"/>
            <a:ext cx="464815" cy="464815"/>
          </a:xfrm>
          <a:prstGeom prst="ellipse">
            <a:avLst/>
          </a:prstGeom>
          <a:solidFill>
            <a:schemeClr val="accent5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60" name="Text Placeholder 17"/>
          <p:cNvSpPr>
            <a:spLocks noGrp="1"/>
          </p:cNvSpPr>
          <p:nvPr>
            <p:ph type="body" sz="quarter" idx="23"/>
          </p:nvPr>
        </p:nvSpPr>
        <p:spPr>
          <a:xfrm>
            <a:off x="5011349" y="1338608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1" name="Text Placeholder 17"/>
          <p:cNvSpPr>
            <a:spLocks noGrp="1"/>
          </p:cNvSpPr>
          <p:nvPr>
            <p:ph type="body" sz="quarter" idx="24"/>
          </p:nvPr>
        </p:nvSpPr>
        <p:spPr>
          <a:xfrm>
            <a:off x="5011350" y="1988327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2" name="Text Placeholder 17"/>
          <p:cNvSpPr>
            <a:spLocks noGrp="1"/>
          </p:cNvSpPr>
          <p:nvPr>
            <p:ph type="body" sz="quarter" idx="25"/>
          </p:nvPr>
        </p:nvSpPr>
        <p:spPr>
          <a:xfrm>
            <a:off x="5011350" y="2631212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3" name="Text Placeholder 17"/>
          <p:cNvSpPr>
            <a:spLocks noGrp="1"/>
          </p:cNvSpPr>
          <p:nvPr>
            <p:ph type="body" sz="quarter" idx="26" hasCustomPrompt="1"/>
          </p:nvPr>
        </p:nvSpPr>
        <p:spPr>
          <a:xfrm>
            <a:off x="4414576" y="1331287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6</a:t>
            </a:r>
          </a:p>
        </p:txBody>
      </p:sp>
      <p:sp>
        <p:nvSpPr>
          <p:cNvPr id="64" name="Text Placeholder 17"/>
          <p:cNvSpPr>
            <a:spLocks noGrp="1"/>
          </p:cNvSpPr>
          <p:nvPr>
            <p:ph type="body" sz="quarter" idx="27" hasCustomPrompt="1"/>
          </p:nvPr>
        </p:nvSpPr>
        <p:spPr>
          <a:xfrm>
            <a:off x="4414576" y="1983084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7</a:t>
            </a:r>
          </a:p>
        </p:txBody>
      </p:sp>
      <p:sp>
        <p:nvSpPr>
          <p:cNvPr id="65" name="Text Placeholder 17"/>
          <p:cNvSpPr>
            <a:spLocks noGrp="1"/>
          </p:cNvSpPr>
          <p:nvPr>
            <p:ph type="body" sz="quarter" idx="28" hasCustomPrompt="1"/>
          </p:nvPr>
        </p:nvSpPr>
        <p:spPr>
          <a:xfrm>
            <a:off x="4414577" y="2629259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8</a:t>
            </a:r>
          </a:p>
        </p:txBody>
      </p:sp>
      <p:sp>
        <p:nvSpPr>
          <p:cNvPr id="66" name="Oval 65"/>
          <p:cNvSpPr/>
          <p:nvPr/>
        </p:nvSpPr>
        <p:spPr>
          <a:xfrm>
            <a:off x="4414577" y="3278347"/>
            <a:ext cx="464815" cy="464815"/>
          </a:xfrm>
          <a:prstGeom prst="ellipse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67" name="Text Placeholder 17"/>
          <p:cNvSpPr>
            <a:spLocks noGrp="1"/>
          </p:cNvSpPr>
          <p:nvPr>
            <p:ph type="body" sz="quarter" idx="29"/>
          </p:nvPr>
        </p:nvSpPr>
        <p:spPr>
          <a:xfrm>
            <a:off x="5011351" y="3278347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8" name="Text Placeholder 17"/>
          <p:cNvSpPr>
            <a:spLocks noGrp="1"/>
          </p:cNvSpPr>
          <p:nvPr>
            <p:ph type="body" sz="quarter" idx="30" hasCustomPrompt="1"/>
          </p:nvPr>
        </p:nvSpPr>
        <p:spPr>
          <a:xfrm>
            <a:off x="4414578" y="3276394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9</a:t>
            </a:r>
          </a:p>
        </p:txBody>
      </p:sp>
      <p:sp>
        <p:nvSpPr>
          <p:cNvPr id="69" name="Oval 68"/>
          <p:cNvSpPr/>
          <p:nvPr/>
        </p:nvSpPr>
        <p:spPr>
          <a:xfrm>
            <a:off x="4414578" y="3925482"/>
            <a:ext cx="464815" cy="464815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70" name="Text Placeholder 17"/>
          <p:cNvSpPr>
            <a:spLocks noGrp="1"/>
          </p:cNvSpPr>
          <p:nvPr>
            <p:ph type="body" sz="quarter" idx="31"/>
          </p:nvPr>
        </p:nvSpPr>
        <p:spPr>
          <a:xfrm>
            <a:off x="5011352" y="3925482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1" name="Text Placeholder 17"/>
          <p:cNvSpPr>
            <a:spLocks noGrp="1"/>
          </p:cNvSpPr>
          <p:nvPr>
            <p:ph type="body" sz="quarter" idx="32" hasCustomPrompt="1"/>
          </p:nvPr>
        </p:nvSpPr>
        <p:spPr>
          <a:xfrm>
            <a:off x="4414579" y="3923529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3643099958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5"/>
          <p:cNvSpPr>
            <a:spLocks noGrp="1"/>
          </p:cNvSpPr>
          <p:nvPr>
            <p:ph type="title"/>
          </p:nvPr>
        </p:nvSpPr>
        <p:spPr bwMode="auto">
          <a:xfrm>
            <a:off x="438150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Title Goes Here</a:t>
            </a: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ltGray">
          <a:xfrm>
            <a:off x="8515707" y="4742907"/>
            <a:ext cx="218414" cy="1545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86" tIns="30792" rIns="61586" bIns="30792" anchor="b">
            <a:spAutoFit/>
          </a:bodyPr>
          <a:lstStyle/>
          <a:p>
            <a:pPr algn="r" defTabSz="610744" fontAlgn="auto">
              <a:spcBef>
                <a:spcPts val="0"/>
              </a:spcBef>
              <a:spcAft>
                <a:spcPts val="0"/>
              </a:spcAft>
              <a:defRPr/>
            </a:pPr>
            <a:fld id="{6A1E46DC-7EF6-4EA2-B285-14272867D133}" type="slidenum">
              <a:rPr lang="en-US" sz="600">
                <a:solidFill>
                  <a:schemeClr val="accent3">
                    <a:lumMod val="85000"/>
                  </a:schemeClr>
                </a:solidFill>
                <a:latin typeface="+mn-lt"/>
                <a:ea typeface="+mn-ea"/>
                <a:cs typeface="CiscoSans Thin"/>
              </a:rPr>
              <a:pPr algn="r" defTabSz="610744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600">
              <a:solidFill>
                <a:schemeClr val="accent3">
                  <a:lumMod val="85000"/>
                </a:schemeClr>
              </a:solidFill>
              <a:latin typeface="+mn-lt"/>
              <a:ea typeface="+mn-ea"/>
              <a:cs typeface="CiscoSans Thin"/>
            </a:endParaRP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ltGray">
          <a:xfrm>
            <a:off x="5867508" y="4741653"/>
            <a:ext cx="2658018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61586" tIns="30792" rIns="61586" bIns="30792" anchor="b">
            <a:spAutoFit/>
          </a:bodyPr>
          <a:lstStyle/>
          <a:p>
            <a:pPr defTabSz="6107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>
                <a:solidFill>
                  <a:schemeClr val="accent3">
                    <a:lumMod val="85000"/>
                  </a:schemeClr>
                </a:solidFill>
                <a:latin typeface="+mn-lt"/>
                <a:ea typeface="+mn-ea"/>
                <a:cs typeface="CiscoSans Thin"/>
              </a:rPr>
              <a:t>© 2016  Cisco and/or its affiliates. All rights reserved.   Cisco Confidential</a:t>
            </a:r>
          </a:p>
        </p:txBody>
      </p: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508039" y="4715197"/>
            <a:ext cx="340257" cy="180974"/>
            <a:chOff x="310" y="249"/>
            <a:chExt cx="502" cy="267"/>
          </a:xfrm>
          <a:solidFill>
            <a:schemeClr val="accent5"/>
          </a:solidFill>
        </p:grpSpPr>
        <p:sp>
          <p:nvSpPr>
            <p:cNvPr id="7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2" r:id="rId1"/>
    <p:sldLayoutId id="2147484013" r:id="rId2"/>
    <p:sldLayoutId id="2147484014" r:id="rId3"/>
    <p:sldLayoutId id="2147483965" r:id="rId4"/>
    <p:sldLayoutId id="2147483967" r:id="rId5"/>
    <p:sldLayoutId id="2147483995" r:id="rId6"/>
    <p:sldLayoutId id="2147484007" r:id="rId7"/>
    <p:sldLayoutId id="2147484010" r:id="rId8"/>
    <p:sldLayoutId id="2147484011" r:id="rId9"/>
    <p:sldLayoutId id="2147484015" r:id="rId10"/>
    <p:sldLayoutId id="2147483998" r:id="rId11"/>
    <p:sldLayoutId id="2147484027" r:id="rId12"/>
    <p:sldLayoutId id="2147484029" r:id="rId13"/>
    <p:sldLayoutId id="2147484031" r:id="rId14"/>
  </p:sldLayoutIdLst>
  <p:transition spd="slow">
    <p:wipe/>
  </p:transition>
  <p:txStyles>
    <p:titleStyle>
      <a:lvl1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lang="en-US" sz="3200" kern="1200" dirty="0">
          <a:solidFill>
            <a:schemeClr val="accent4"/>
          </a:solidFill>
          <a:latin typeface="+mj-lt"/>
          <a:ea typeface="ＭＳ Ｐゴシック" charset="0"/>
          <a:cs typeface="CiscoSans"/>
        </a:defRPr>
      </a:lvl1pPr>
      <a:lvl2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  <a:cs typeface="CiscoSans" pitchFamily="34" charset="0"/>
        </a:defRPr>
      </a:lvl2pPr>
      <a:lvl3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  <a:cs typeface="CiscoSans" pitchFamily="34" charset="0"/>
        </a:defRPr>
      </a:lvl3pPr>
      <a:lvl4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  <a:cs typeface="CiscoSans" pitchFamily="34" charset="0"/>
        </a:defRPr>
      </a:lvl4pPr>
      <a:lvl5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  <a:cs typeface="CiscoSans" pitchFamily="34" charset="0"/>
        </a:defRPr>
      </a:lvl5pPr>
      <a:lvl6pPr marL="4572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6pPr>
      <a:lvl7pPr marL="9144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7pPr>
      <a:lvl8pPr marL="13716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8pPr>
      <a:lvl9pPr marL="18288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9pPr>
    </p:titleStyle>
    <p:bodyStyle>
      <a:lvl1pPr marL="169863" indent="-169863" algn="l" defTabSz="684213" rtl="0" eaLnBrk="1" fontAlgn="base" hangingPunct="1">
        <a:lnSpc>
          <a:spcPct val="95000"/>
        </a:lnSpc>
        <a:spcBef>
          <a:spcPts val="1075"/>
        </a:spcBef>
        <a:spcAft>
          <a:spcPct val="0"/>
        </a:spcAft>
        <a:buClr>
          <a:schemeClr val="tx2"/>
        </a:buClr>
        <a:buSzPct val="90000"/>
        <a:buFont typeface="Arial" charset="0"/>
        <a:buChar char="•"/>
        <a:defRPr lang="en-US" sz="15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1pPr>
      <a:lvl2pPr marL="358775" indent="-215900" algn="l" defTabSz="684213" rtl="0" eaLnBrk="1" fontAlgn="base" hangingPunct="1">
        <a:lnSpc>
          <a:spcPct val="95000"/>
        </a:lnSpc>
        <a:spcBef>
          <a:spcPts val="600"/>
        </a:spcBef>
        <a:spcAft>
          <a:spcPct val="0"/>
        </a:spcAft>
        <a:buClr>
          <a:schemeClr val="tx2"/>
        </a:buClr>
        <a:buFont typeface="Arial" charset="0"/>
        <a:buChar char="•"/>
        <a:defRPr lang="en-US" sz="14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2pPr>
      <a:lvl3pPr marL="431800" indent="-169863" algn="l" defTabSz="684213" rtl="0" eaLnBrk="1" fontAlgn="base" hangingPunct="1">
        <a:lnSpc>
          <a:spcPct val="95000"/>
        </a:lnSpc>
        <a:spcBef>
          <a:spcPts val="625"/>
        </a:spcBef>
        <a:spcAft>
          <a:spcPct val="0"/>
        </a:spcAft>
        <a:buFont typeface="Arial" charset="0"/>
        <a:buChar char="•"/>
        <a:defRPr lang="en-US" sz="12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3pPr>
      <a:lvl4pPr marL="503238" indent="-169863" algn="l" defTabSz="684213" rtl="0" eaLnBrk="1" fontAlgn="base" hangingPunct="1">
        <a:lnSpc>
          <a:spcPct val="95000"/>
        </a:lnSpc>
        <a:spcBef>
          <a:spcPts val="625"/>
        </a:spcBef>
        <a:spcAft>
          <a:spcPct val="0"/>
        </a:spcAft>
        <a:buFont typeface="Arial" charset="0"/>
        <a:buChar char="•"/>
        <a:defRPr lang="en-US" sz="11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4pPr>
      <a:lvl5pPr marL="574675" indent="-169863" algn="l" defTabSz="684213" rtl="0" eaLnBrk="1" fontAlgn="base" hangingPunct="1">
        <a:lnSpc>
          <a:spcPct val="95000"/>
        </a:lnSpc>
        <a:spcBef>
          <a:spcPts val="625"/>
        </a:spcBef>
        <a:spcAft>
          <a:spcPct val="0"/>
        </a:spcAft>
        <a:buFont typeface="Arial" charset="0"/>
        <a:buChar char="•"/>
        <a:defRPr lang="en-US" sz="11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5pPr>
      <a:lvl6pPr marL="863856" indent="-171445" algn="l" defTabSz="685777" rtl="0" eaLnBrk="1" latinLnBrk="0" hangingPunct="1">
        <a:spcBef>
          <a:spcPts val="600"/>
        </a:spcBef>
        <a:buFont typeface="Arial" pitchFamily="34" charset="0"/>
        <a:buChar char="•"/>
        <a:defRPr sz="9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935844" indent="-171422" algn="l" defTabSz="685777" rtl="0" eaLnBrk="1" latinLnBrk="0" hangingPunct="1">
        <a:spcBef>
          <a:spcPts val="600"/>
        </a:spcBef>
        <a:buFont typeface="Arial" pitchFamily="34" charset="0"/>
        <a:buChar char="•"/>
        <a:defRPr sz="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400220" indent="0" algn="l" defTabSz="685777" rtl="0" eaLnBrk="1" latinLnBrk="0" hangingPunct="1">
        <a:spcBef>
          <a:spcPct val="20000"/>
        </a:spcBef>
        <a:buFont typeface="Arial" pitchFamily="34" charset="0"/>
        <a:buNone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53" indent="-171445" algn="l" defTabSz="685777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6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77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65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55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41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32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20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10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33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etacad.com/group/communities/community-home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4" Type="http://schemas.openxmlformats.org/officeDocument/2006/relationships/hyperlink" Target="https://www.netacad.com/group/communities/ccna-blog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5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1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3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3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3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3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3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3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3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3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3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Instructor Materials</a:t>
            </a:r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425765" y="1778000"/>
            <a:ext cx="6610035" cy="1167480"/>
          </a:xfrm>
        </p:spPr>
        <p:txBody>
          <a:bodyPr/>
          <a:lstStyle/>
          <a:p>
            <a:r>
              <a:rPr lang="en-US" dirty="0"/>
              <a:t>Chapter 7: EIGRP Tuning and Troubleshooting</a:t>
            </a: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469497" y="3809526"/>
            <a:ext cx="2368954" cy="902174"/>
          </a:xfrm>
        </p:spPr>
        <p:txBody>
          <a:bodyPr/>
          <a:lstStyle/>
          <a:p>
            <a:r>
              <a:rPr lang="en-US" dirty="0"/>
              <a:t>CCNA Routing and Switching</a:t>
            </a:r>
          </a:p>
          <a:p>
            <a:r>
              <a:rPr lang="en-US" dirty="0"/>
              <a:t>Scaling Networks v6.0</a:t>
            </a:r>
            <a:endParaRPr lang="en-US" dirty="0">
              <a:cs typeface="Arial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65047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5000"/>
              </a:lnSpc>
              <a:spcBef>
                <a:spcPct val="30000"/>
              </a:spcBef>
              <a:spcAft>
                <a:spcPts val="900"/>
              </a:spcAft>
              <a:defRPr/>
            </a:pPr>
            <a:r>
              <a:rPr lang="en-US" dirty="0"/>
              <a:t>For additional help with teaching strategies, including lesson plans, analogies for difficult concepts, and discussion topics, visit the CCNA Community at: </a:t>
            </a:r>
            <a:r>
              <a:rPr lang="en-US" dirty="0">
                <a:hlinkClick r:id="rId3"/>
              </a:rPr>
              <a:t>https://www.netacad.com/group/communities/community-home</a:t>
            </a:r>
            <a:endParaRPr lang="en-US" dirty="0"/>
          </a:p>
          <a:p>
            <a:pPr>
              <a:lnSpc>
                <a:spcPct val="85000"/>
              </a:lnSpc>
              <a:spcBef>
                <a:spcPct val="30000"/>
              </a:spcBef>
              <a:spcAft>
                <a:spcPts val="900"/>
              </a:spcAft>
              <a:defRPr/>
            </a:pPr>
            <a:r>
              <a:rPr lang="en-US" dirty="0"/>
              <a:t>Best practices from around the world for teaching CCNA Routing and Switching. </a:t>
            </a:r>
            <a:r>
              <a:rPr lang="en-US" dirty="0">
                <a:hlinkClick r:id="rId4"/>
              </a:rPr>
              <a:t>https://www.netacad.com/group/communities/ccna</a:t>
            </a:r>
            <a:endParaRPr lang="en-US" dirty="0"/>
          </a:p>
          <a:p>
            <a:pPr>
              <a:lnSpc>
                <a:spcPct val="85000"/>
              </a:lnSpc>
              <a:spcBef>
                <a:spcPct val="30000"/>
              </a:spcBef>
              <a:defRPr/>
            </a:pPr>
            <a:r>
              <a:rPr lang="en-US" dirty="0"/>
              <a:t>If you have lesson plans or resources that you would like to share, upload them to the CCNA Community in order to help other instructors.</a:t>
            </a:r>
          </a:p>
          <a:p>
            <a:r>
              <a:rPr lang="en-US" dirty="0"/>
              <a:t>Students can enroll in </a:t>
            </a:r>
            <a:r>
              <a:rPr lang="en-US" b="1" dirty="0"/>
              <a:t>Introduction to Packet Tracer </a:t>
            </a:r>
            <a:r>
              <a:rPr lang="en-US" dirty="0"/>
              <a:t>(self-paced</a:t>
            </a:r>
            <a:r>
              <a:rPr lang="en-US" dirty="0" smtClean="0"/>
              <a:t>).</a:t>
            </a:r>
            <a:endParaRPr lang="en-US" dirty="0"/>
          </a:p>
        </p:txBody>
      </p:sp>
      <p:sp>
        <p:nvSpPr>
          <p:cNvPr id="13314" name="Rectangle 3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Chapter </a:t>
            </a:r>
            <a:r>
              <a:rPr lang="en-US" dirty="0" smtClean="0"/>
              <a:t>7: </a:t>
            </a:r>
            <a:r>
              <a:rPr lang="en-US" dirty="0"/>
              <a:t>Additional Help</a:t>
            </a:r>
          </a:p>
        </p:txBody>
      </p:sp>
    </p:spTree>
    <p:extLst>
      <p:ext uri="{BB962C8B-B14F-4D97-AF65-F5344CB8AC3E}">
        <p14:creationId xmlns:p14="http://schemas.microsoft.com/office/powerpoint/2010/main" val="184930198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316802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Chapter 7: EIGRP Tuning and Troubleshooting</a:t>
            </a: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469497" y="3809526"/>
            <a:ext cx="2368954" cy="902174"/>
          </a:xfrm>
        </p:spPr>
        <p:txBody>
          <a:bodyPr/>
          <a:lstStyle/>
          <a:p>
            <a:r>
              <a:rPr lang="en-US" dirty="0"/>
              <a:t>CCNA Routing and Switching</a:t>
            </a:r>
          </a:p>
          <a:p>
            <a:r>
              <a:rPr lang="en-US" dirty="0"/>
              <a:t>Scaling Networks v6.0</a:t>
            </a:r>
            <a:endParaRPr lang="en-US" dirty="0">
              <a:cs typeface="Arial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29380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CA" sz="1600" dirty="0"/>
              <a:t>7</a:t>
            </a:r>
            <a:r>
              <a:rPr lang="en-CA" sz="1600" dirty="0" smtClean="0"/>
              <a:t>.1 Tune EIGRP</a:t>
            </a:r>
            <a:endParaRPr lang="en-CA" sz="1600" dirty="0"/>
          </a:p>
          <a:p>
            <a:pPr marL="469106" lvl="1" indent="-214313">
              <a:buFont typeface="Arial" panose="020B0604020202020204" pitchFamily="34" charset="0"/>
              <a:buChar char="•"/>
            </a:pPr>
            <a:r>
              <a:rPr lang="en-US" sz="1600" dirty="0" smtClean="0"/>
              <a:t>Configure EIGRP to improve network performance.</a:t>
            </a:r>
            <a:endParaRPr lang="en-US" sz="1600" dirty="0"/>
          </a:p>
          <a:p>
            <a:pPr marL="557213" lvl="1" indent="-214313">
              <a:buClr>
                <a:srgbClr val="58585B"/>
              </a:buClr>
              <a:buFont typeface="Arial" panose="020B0604020202020204" pitchFamily="34" charset="0"/>
              <a:buChar char="•"/>
            </a:pPr>
            <a:r>
              <a:rPr lang="en-US" dirty="0"/>
              <a:t>Configure EIGRP autosummarization.</a:t>
            </a:r>
          </a:p>
          <a:p>
            <a:pPr marL="557213" lvl="1" indent="-214313">
              <a:buClr>
                <a:srgbClr val="58585B"/>
              </a:buClr>
              <a:buFont typeface="Arial" panose="020B0604020202020204" pitchFamily="34" charset="0"/>
              <a:buChar char="•"/>
            </a:pPr>
            <a:r>
              <a:rPr lang="en-US" dirty="0"/>
              <a:t>Configure a router to propagate a default route in an EIGRP network.</a:t>
            </a:r>
          </a:p>
          <a:p>
            <a:pPr marL="557213" lvl="1" indent="-214313">
              <a:buClr>
                <a:srgbClr val="58585B"/>
              </a:buClr>
              <a:buFont typeface="Arial" panose="020B0604020202020204" pitchFamily="34" charset="0"/>
              <a:buChar char="•"/>
            </a:pPr>
            <a:r>
              <a:rPr lang="en-US" dirty="0"/>
              <a:t>Configure EIGRP interface settings to improve network performance.</a:t>
            </a:r>
          </a:p>
          <a:p>
            <a:r>
              <a:rPr lang="en-CA" sz="1600" dirty="0"/>
              <a:t>7.2 Troubleshoot EIGRP</a:t>
            </a:r>
          </a:p>
          <a:p>
            <a:pPr marL="469106" lvl="1" indent="-214313">
              <a:buFont typeface="Arial" panose="020B0604020202020204" pitchFamily="34" charset="0"/>
              <a:buChar char="•"/>
            </a:pPr>
            <a:r>
              <a:rPr lang="en-US" sz="1600" dirty="0" smtClean="0"/>
              <a:t>Troubleshoot common EIGRP configuration issues in a small to medium-sized business network.</a:t>
            </a:r>
            <a:endParaRPr lang="en-US" sz="1600" dirty="0"/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US" dirty="0"/>
              <a:t>Explain the process and tools used to troubleshoot an EIGRP network.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US" dirty="0"/>
              <a:t>Troubleshoot neighbor adjacency issues in an EIGRP network.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US" dirty="0"/>
              <a:t>Troubleshoot missing route entries in an EIGRP routing table.</a:t>
            </a:r>
          </a:p>
          <a:p>
            <a:pPr marL="557213" lvl="1" indent="-214313">
              <a:buClr>
                <a:srgbClr val="58585B"/>
              </a:buClr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098" name="Rectangle 3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Chapter </a:t>
            </a:r>
            <a:r>
              <a:rPr lang="en-US" dirty="0" smtClean="0"/>
              <a:t>7 </a:t>
            </a:r>
            <a:r>
              <a:rPr lang="en-US" dirty="0"/>
              <a:t>- Sections &amp; Objectives</a:t>
            </a:r>
          </a:p>
        </p:txBody>
      </p:sp>
    </p:spTree>
    <p:extLst>
      <p:ext uri="{BB962C8B-B14F-4D97-AF65-F5344CB8AC3E}">
        <p14:creationId xmlns:p14="http://schemas.microsoft.com/office/powerpoint/2010/main" val="175886867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6424" y="915409"/>
            <a:ext cx="7804709" cy="1802391"/>
          </a:xfrm>
        </p:spPr>
        <p:txBody>
          <a:bodyPr/>
          <a:lstStyle/>
          <a:p>
            <a:r>
              <a:rPr lang="en-US" dirty="0"/>
              <a:t>7.1 Tune EIGRP</a:t>
            </a:r>
          </a:p>
        </p:txBody>
      </p:sp>
    </p:spTree>
    <p:extLst>
      <p:ext uri="{BB962C8B-B14F-4D97-AF65-F5344CB8AC3E}">
        <p14:creationId xmlns:p14="http://schemas.microsoft.com/office/powerpoint/2010/main" val="67309964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0" y="41275"/>
            <a:ext cx="5163178" cy="757238"/>
          </a:xfrm>
        </p:spPr>
        <p:txBody>
          <a:bodyPr/>
          <a:lstStyle/>
          <a:p>
            <a:r>
              <a:rPr lang="en-US" sz="1600" dirty="0"/>
              <a:t>Automatic Summarization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altLang="en-US" dirty="0"/>
              <a:t>Network Topology</a:t>
            </a:r>
            <a:endParaRPr lang="en-CA" altLang="en-US" dirty="0">
              <a:solidFill>
                <a:srgbClr val="367187"/>
              </a:solidFill>
              <a:cs typeface="Arial"/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5034587" y="848447"/>
            <a:ext cx="3962401" cy="4226429"/>
          </a:xfrm>
        </p:spPr>
        <p:txBody>
          <a:bodyPr/>
          <a:lstStyle/>
          <a:p>
            <a:pPr marL="169545" indent="-169545"/>
            <a:r>
              <a:rPr lang="en-US" altLang="en-US" dirty="0"/>
              <a:t>Before tuning </a:t>
            </a:r>
            <a:r>
              <a:rPr lang="en-US" altLang="en-US" dirty="0" smtClean="0"/>
              <a:t>EIGRP features, start </a:t>
            </a:r>
            <a:r>
              <a:rPr lang="en-US" altLang="en-US" dirty="0"/>
              <a:t>with a basic implementation of EIGRP.</a:t>
            </a:r>
          </a:p>
          <a:p>
            <a:pPr marL="169545" indent="-169545"/>
            <a:r>
              <a:rPr lang="en-US" altLang="en-US" dirty="0" smtClean="0">
                <a:cs typeface="Arial"/>
              </a:rPr>
              <a:t>Serial interfaces </a:t>
            </a:r>
            <a:r>
              <a:rPr lang="en-US" altLang="en-US" dirty="0">
                <a:cs typeface="Arial"/>
              </a:rPr>
              <a:t>and their </a:t>
            </a:r>
            <a:r>
              <a:rPr lang="en-US" altLang="en-US" dirty="0" smtClean="0">
                <a:cs typeface="Arial"/>
              </a:rPr>
              <a:t>bandwidths </a:t>
            </a:r>
            <a:r>
              <a:rPr lang="en-US" altLang="en-US" dirty="0">
                <a:cs typeface="Arial"/>
              </a:rPr>
              <a:t>may not </a:t>
            </a:r>
            <a:r>
              <a:rPr lang="en-US" altLang="en-US" dirty="0" smtClean="0">
                <a:cs typeface="Arial"/>
              </a:rPr>
              <a:t>reflect </a:t>
            </a:r>
            <a:r>
              <a:rPr lang="en-US" altLang="en-US" dirty="0">
                <a:cs typeface="Arial"/>
              </a:rPr>
              <a:t>the more common types of connections found in networks today.  </a:t>
            </a:r>
          </a:p>
          <a:p>
            <a:pPr marL="169545" indent="-169545"/>
            <a:r>
              <a:rPr lang="en-US" altLang="en-US" dirty="0">
                <a:cs typeface="Arial"/>
              </a:rPr>
              <a:t>The bandwidth of the serial links is used in the calculation of the routing protocol metrics and the process of best path selection.</a:t>
            </a:r>
          </a:p>
          <a:p>
            <a:pPr marL="169545" indent="-169545"/>
            <a:r>
              <a:rPr lang="en-US" altLang="en-US" dirty="0">
                <a:cs typeface="Arial"/>
              </a:rPr>
              <a:t>The bandwidth command will be used to modify the default </a:t>
            </a:r>
            <a:r>
              <a:rPr lang="en-US" altLang="en-US" dirty="0" smtClean="0">
                <a:cs typeface="Arial"/>
              </a:rPr>
              <a:t>serial bandwidth </a:t>
            </a:r>
            <a:r>
              <a:rPr lang="en-US" altLang="en-US" dirty="0">
                <a:cs typeface="Arial"/>
              </a:rPr>
              <a:t>of </a:t>
            </a:r>
            <a:r>
              <a:rPr lang="en-US" altLang="en-US" dirty="0" smtClean="0">
                <a:cs typeface="Arial"/>
              </a:rPr>
              <a:t>1544 </a:t>
            </a:r>
            <a:r>
              <a:rPr lang="en-US" altLang="en-US" dirty="0">
                <a:cs typeface="Arial"/>
              </a:rPr>
              <a:t>kb/s.  </a:t>
            </a:r>
            <a:endParaRPr lang="en-CA" altLang="en-US" dirty="0">
              <a:cs typeface="Arial"/>
            </a:endParaRPr>
          </a:p>
          <a:p>
            <a:pPr lvl="1"/>
            <a:endParaRPr lang="en-CA" altLang="en-US" dirty="0">
              <a:cs typeface="Arial"/>
            </a:endParaRPr>
          </a:p>
          <a:p>
            <a:pPr lvl="1"/>
            <a:endParaRPr lang="en-CA" altLang="en-US" dirty="0">
              <a:cs typeface="Arial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8439" y="860425"/>
            <a:ext cx="4686300" cy="340995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38438" y="4270375"/>
            <a:ext cx="42250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4213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</a:pPr>
            <a:r>
              <a:rPr lang="en-US" altLang="en-US" sz="1400" dirty="0" smtClean="0">
                <a:solidFill>
                  <a:srgbClr val="FF0000"/>
                </a:solidFill>
                <a:latin typeface="+mn-lt"/>
                <a:ea typeface="ＭＳ Ｐゴシック" charset="0"/>
                <a:cs typeface="Arial"/>
              </a:rPr>
              <a:t>This network </a:t>
            </a:r>
            <a:r>
              <a:rPr lang="en-US" altLang="en-US" sz="1400" dirty="0">
                <a:solidFill>
                  <a:srgbClr val="FF0000"/>
                </a:solidFill>
                <a:latin typeface="+mn-lt"/>
                <a:ea typeface="ＭＳ Ｐゴシック" charset="0"/>
                <a:cs typeface="Arial"/>
              </a:rPr>
              <a:t>topology </a:t>
            </a:r>
            <a:r>
              <a:rPr lang="en-US" altLang="en-US" sz="1400" dirty="0" smtClean="0">
                <a:solidFill>
                  <a:srgbClr val="FF0000"/>
                </a:solidFill>
                <a:latin typeface="+mn-lt"/>
                <a:ea typeface="ＭＳ Ｐゴシック" charset="0"/>
                <a:cs typeface="Arial"/>
              </a:rPr>
              <a:t>will </a:t>
            </a:r>
            <a:r>
              <a:rPr lang="en-US" altLang="en-US" sz="1400" dirty="0">
                <a:solidFill>
                  <a:srgbClr val="FF0000"/>
                </a:solidFill>
                <a:latin typeface="+mn-lt"/>
                <a:ea typeface="ＭＳ Ｐゴシック" charset="0"/>
                <a:cs typeface="Arial"/>
              </a:rPr>
              <a:t>be used for this chapter.</a:t>
            </a:r>
          </a:p>
        </p:txBody>
      </p:sp>
    </p:spTree>
    <p:extLst>
      <p:ext uri="{BB962C8B-B14F-4D97-AF65-F5344CB8AC3E}">
        <p14:creationId xmlns:p14="http://schemas.microsoft.com/office/powerpoint/2010/main" val="12627404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0" y="41275"/>
            <a:ext cx="5163178" cy="757238"/>
          </a:xfrm>
        </p:spPr>
        <p:txBody>
          <a:bodyPr/>
          <a:lstStyle/>
          <a:p>
            <a:r>
              <a:rPr lang="en-US" sz="1600" dirty="0"/>
              <a:t>Automatic Summarization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altLang="en-US" dirty="0"/>
              <a:t>Network </a:t>
            </a:r>
            <a:r>
              <a:rPr lang="en-US" altLang="en-US" dirty="0" smtClean="0"/>
              <a:t>Topology (Cont.)</a:t>
            </a:r>
            <a:endParaRPr lang="en-CA" altLang="en-US" dirty="0">
              <a:solidFill>
                <a:srgbClr val="367187"/>
              </a:solidFill>
              <a:cs typeface="Arial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2060" y="60611"/>
            <a:ext cx="2844149" cy="206952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4302" y="960367"/>
            <a:ext cx="2796742" cy="279674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65525" y="2078183"/>
            <a:ext cx="2639317" cy="28575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08285" y="2275608"/>
            <a:ext cx="2588815" cy="263929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472069" y="1095372"/>
            <a:ext cx="2026227" cy="738664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Starting IPv4 Interface and EIGRP Configuration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13414921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0" y="41275"/>
            <a:ext cx="5163178" cy="757238"/>
          </a:xfrm>
        </p:spPr>
        <p:txBody>
          <a:bodyPr/>
          <a:lstStyle/>
          <a:p>
            <a:r>
              <a:rPr lang="en-US" sz="1600" dirty="0"/>
              <a:t>Automatic Summarization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/>
              <a:t>EIGRP Automatic Summarization</a:t>
            </a:r>
            <a:endParaRPr lang="en-CA" altLang="en-US" dirty="0">
              <a:solidFill>
                <a:srgbClr val="367187"/>
              </a:solidFill>
              <a:cs typeface="Arial"/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5237018" y="798514"/>
            <a:ext cx="3822316" cy="3898178"/>
          </a:xfrm>
        </p:spPr>
        <p:txBody>
          <a:bodyPr/>
          <a:lstStyle/>
          <a:p>
            <a:pPr marL="169545" indent="-169545"/>
            <a:r>
              <a:rPr lang="en-US" altLang="en-US" dirty="0"/>
              <a:t>Route summarization is one of the most common methods of tuning EIGRP.</a:t>
            </a:r>
          </a:p>
          <a:p>
            <a:pPr marL="169545" indent="-169545"/>
            <a:r>
              <a:rPr lang="en-US" altLang="en-US" dirty="0">
                <a:cs typeface="Arial"/>
              </a:rPr>
              <a:t>Route summarization works by grouping multiple networks together and advertising them as one larger network – or summarized route.</a:t>
            </a:r>
          </a:p>
          <a:p>
            <a:pPr marL="169545" indent="-169545"/>
            <a:r>
              <a:rPr lang="en-CA" altLang="en-US" dirty="0">
                <a:cs typeface="Arial"/>
              </a:rPr>
              <a:t>EIGRP can be enabled to perform automatic summarization at classful boundaries.  </a:t>
            </a:r>
          </a:p>
          <a:p>
            <a:pPr marL="169545" indent="-169545"/>
            <a:r>
              <a:rPr lang="en-CA" altLang="en-US" dirty="0" smtClean="0">
                <a:cs typeface="Arial"/>
              </a:rPr>
              <a:t>EIGRP </a:t>
            </a:r>
            <a:r>
              <a:rPr lang="en-CA" altLang="en-US" dirty="0">
                <a:cs typeface="Arial"/>
              </a:rPr>
              <a:t>automatically recognizes subnets as a single Class A, B, or C network and creates only one entry in the routing table for the summary route.  </a:t>
            </a:r>
          </a:p>
          <a:p>
            <a:pPr marL="169545" indent="-169545"/>
            <a:endParaRPr lang="en-CA" altLang="en-US" dirty="0">
              <a:cs typeface="Arial"/>
            </a:endParaRPr>
          </a:p>
          <a:p>
            <a:pPr lvl="1"/>
            <a:endParaRPr lang="en-CA" altLang="en-US" dirty="0">
              <a:cs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307" y="1210734"/>
            <a:ext cx="5014871" cy="2607733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417580942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-1" y="41275"/>
            <a:ext cx="7044267" cy="757238"/>
          </a:xfrm>
        </p:spPr>
        <p:txBody>
          <a:bodyPr/>
          <a:lstStyle/>
          <a:p>
            <a:r>
              <a:rPr lang="en-US" sz="1600" dirty="0"/>
              <a:t>Automatic Summarization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/>
              <a:t>EIGRP Automatic Summarization (Cont.)</a:t>
            </a:r>
            <a:endParaRPr lang="en-CA" altLang="en-US" dirty="0">
              <a:solidFill>
                <a:srgbClr val="367187"/>
              </a:solidFill>
              <a:cs typeface="Arial"/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5163178" y="931334"/>
            <a:ext cx="3896156" cy="4182533"/>
          </a:xfrm>
        </p:spPr>
        <p:txBody>
          <a:bodyPr/>
          <a:lstStyle/>
          <a:p>
            <a:pPr marL="169545" indent="-169545"/>
            <a:r>
              <a:rPr lang="en-CA" altLang="en-US" dirty="0" smtClean="0">
                <a:cs typeface="Arial"/>
              </a:rPr>
              <a:t>Routers </a:t>
            </a:r>
            <a:r>
              <a:rPr lang="en-CA" altLang="en-US" dirty="0">
                <a:cs typeface="Arial"/>
              </a:rPr>
              <a:t>R1 and R2 are both configured using EIGRP for IPV4 with automatic summarization.  </a:t>
            </a:r>
          </a:p>
          <a:p>
            <a:pPr marL="169545" indent="-169545"/>
            <a:r>
              <a:rPr lang="en-CA" altLang="en-US" dirty="0">
                <a:cs typeface="Arial"/>
              </a:rPr>
              <a:t>R1 has three subnets in its routing table:</a:t>
            </a:r>
          </a:p>
          <a:p>
            <a:pPr marL="358457" lvl="1" indent="-169545"/>
            <a:r>
              <a:rPr lang="en-CA" altLang="en-US" dirty="0">
                <a:cs typeface="Arial"/>
              </a:rPr>
              <a:t>172.16.1.0/24</a:t>
            </a:r>
          </a:p>
          <a:p>
            <a:pPr marL="358457" lvl="1" indent="-169545"/>
            <a:r>
              <a:rPr lang="en-CA" altLang="en-US" dirty="0">
                <a:cs typeface="Arial"/>
              </a:rPr>
              <a:t>172.16.2.0/24</a:t>
            </a:r>
          </a:p>
          <a:p>
            <a:pPr marL="358457" lvl="1" indent="-169545"/>
            <a:r>
              <a:rPr lang="en-CA" altLang="en-US" dirty="0">
                <a:cs typeface="Arial"/>
              </a:rPr>
              <a:t>172.16.3.0/24</a:t>
            </a:r>
          </a:p>
          <a:p>
            <a:pPr marL="169545" indent="-169545"/>
            <a:r>
              <a:rPr lang="en-CA" altLang="en-US" dirty="0">
                <a:cs typeface="Arial"/>
              </a:rPr>
              <a:t>These subnets are all considered part of a larger class B network: 172.16.0.0/16.</a:t>
            </a:r>
          </a:p>
          <a:p>
            <a:pPr marL="169545" indent="-169545"/>
            <a:r>
              <a:rPr lang="en-CA" altLang="en-US" dirty="0">
                <a:cs typeface="Arial"/>
              </a:rPr>
              <a:t>When R1 sends its routing table to R2, it will send the 172.16.0.0/16 summarized network.</a:t>
            </a:r>
          </a:p>
          <a:p>
            <a:pPr marL="169545" indent="-169545"/>
            <a:endParaRPr lang="en-CA" altLang="en-US" dirty="0">
              <a:cs typeface="Arial"/>
            </a:endParaRPr>
          </a:p>
          <a:p>
            <a:pPr marL="169545" indent="-169545"/>
            <a:endParaRPr lang="en-CA" altLang="en-US" dirty="0">
              <a:cs typeface="Arial"/>
            </a:endParaRPr>
          </a:p>
          <a:p>
            <a:pPr lvl="1"/>
            <a:endParaRPr lang="en-CA" altLang="en-US" dirty="0">
              <a:cs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307" y="931334"/>
            <a:ext cx="5014871" cy="2607733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148307" y="3539067"/>
            <a:ext cx="5014871" cy="918633"/>
          </a:xfrm>
          <a:prstGeom prst="rect">
            <a:avLst/>
          </a:prstGeom>
          <a:noFill/>
          <a:ln w="12700">
            <a:solidFill>
              <a:schemeClr val="accent1">
                <a:lumMod val="60000"/>
                <a:lumOff val="4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182880" bIns="45720" numCol="1" anchor="t" anchorCtr="0" compatLnSpc="1">
            <a:prstTxWarp prst="textNoShape">
              <a:avLst/>
            </a:prstTxWarp>
          </a:bodyPr>
          <a:lstStyle>
            <a:lvl1pPr marL="169863" indent="-169863" algn="l" defTabSz="684213" rtl="0" eaLnBrk="1" fontAlgn="base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Wingdings" panose="05000000000000000000" pitchFamily="2" charset="2"/>
              <a:buChar char="§"/>
              <a:defRPr lang="en-US" sz="1500" kern="120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defRPr>
            </a:lvl1pPr>
            <a:lvl2pPr marL="358775" indent="-215900" algn="l" defTabSz="684213" rtl="0" eaLnBrk="1" fontAlgn="base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tx2"/>
              </a:buClr>
              <a:buFont typeface="Arial" charset="0"/>
              <a:buChar char="•"/>
              <a:defRPr lang="en-US" sz="1400" kern="120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defRPr>
            </a:lvl2pPr>
            <a:lvl3pPr marL="431800" indent="-169863" algn="l" defTabSz="684213" rtl="0" eaLnBrk="1" fontAlgn="base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charset="0"/>
              <a:buChar char="•"/>
              <a:defRPr lang="en-US" sz="1200" kern="120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defRPr>
            </a:lvl3pPr>
            <a:lvl4pPr marL="503238" indent="-169863" algn="l" defTabSz="684213" rtl="0" eaLnBrk="1" fontAlgn="base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charset="0"/>
              <a:buChar char="•"/>
              <a:defRPr lang="en-US" sz="1100" kern="120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defRPr>
            </a:lvl4pPr>
            <a:lvl5pPr marL="574675" indent="-169863" algn="l" defTabSz="684213" rtl="0" eaLnBrk="1" fontAlgn="base" hangingPunct="1">
              <a:lnSpc>
                <a:spcPct val="95000"/>
              </a:lnSpc>
              <a:spcBef>
                <a:spcPts val="625"/>
              </a:spcBef>
              <a:spcAft>
                <a:spcPct val="0"/>
              </a:spcAft>
              <a:buFont typeface="Arial" charset="0"/>
              <a:buChar char="•"/>
              <a:defRPr lang="en-US" sz="1100" kern="1200" dirty="0">
                <a:solidFill>
                  <a:schemeClr val="tx1"/>
                </a:solidFill>
                <a:latin typeface="+mn-lt"/>
                <a:ea typeface="ＭＳ Ｐゴシック" charset="0"/>
                <a:cs typeface="CiscoSans"/>
              </a:defRPr>
            </a:lvl5pPr>
            <a:lvl6pPr marL="863856" indent="-171445" algn="l" defTabSz="685777" rtl="0" eaLnBrk="1" latinLnBrk="0" hangingPunct="1">
              <a:spcBef>
                <a:spcPts val="600"/>
              </a:spcBef>
              <a:buFont typeface="Arial" pitchFamily="34" charset="0"/>
              <a:buChar char="•"/>
              <a:defRPr sz="9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35844" indent="-171422" algn="l" defTabSz="685777" rtl="0" eaLnBrk="1" latinLnBrk="0" hangingPunct="1">
              <a:spcBef>
                <a:spcPts val="600"/>
              </a:spcBef>
              <a:buFont typeface="Arial" pitchFamily="34" charset="0"/>
              <a:buChar char="•"/>
              <a:defRPr sz="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220" indent="0" algn="l" defTabSz="685777" rtl="0" eaLnBrk="1" latinLnBrk="0" hangingPunct="1">
              <a:spcBef>
                <a:spcPct val="20000"/>
              </a:spcBef>
              <a:buFont typeface="Arial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53" indent="-171445" algn="l" defTabSz="6857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CA" altLang="en-US" sz="1400" dirty="0" smtClean="0">
                <a:cs typeface="Arial"/>
              </a:rPr>
              <a:t>For routers to find the best route for each individual subnet, subnet information must be sent. In the </a:t>
            </a:r>
            <a:r>
              <a:rPr lang="en-CA" altLang="en-US" sz="1400" dirty="0">
                <a:cs typeface="Arial"/>
              </a:rPr>
              <a:t>example above, automatic summarization should be disabled </a:t>
            </a:r>
            <a:r>
              <a:rPr lang="en-CA" altLang="en-US" sz="1400" dirty="0" smtClean="0">
                <a:cs typeface="Arial"/>
              </a:rPr>
              <a:t>so subnet </a:t>
            </a:r>
            <a:r>
              <a:rPr lang="en-CA" altLang="en-US" sz="1400" dirty="0">
                <a:cs typeface="Arial"/>
              </a:rPr>
              <a:t>information </a:t>
            </a:r>
            <a:r>
              <a:rPr lang="en-CA" altLang="en-US" sz="1400" dirty="0" smtClean="0">
                <a:cs typeface="Arial"/>
              </a:rPr>
              <a:t>will </a:t>
            </a:r>
            <a:r>
              <a:rPr lang="en-CA" altLang="en-US" sz="1400" dirty="0">
                <a:cs typeface="Arial"/>
              </a:rPr>
              <a:t>be sent. </a:t>
            </a:r>
          </a:p>
          <a:p>
            <a:pPr marL="169545" indent="-169545"/>
            <a:endParaRPr lang="en-CA" altLang="en-US" dirty="0">
              <a:cs typeface="Arial"/>
            </a:endParaRPr>
          </a:p>
          <a:p>
            <a:pPr marL="169545" indent="-169545"/>
            <a:endParaRPr lang="en-CA" altLang="en-US" dirty="0">
              <a:cs typeface="Arial"/>
            </a:endParaRPr>
          </a:p>
          <a:p>
            <a:pPr lvl="1"/>
            <a:endParaRPr lang="en-CA" alt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7685521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-1" y="41275"/>
            <a:ext cx="7450667" cy="757238"/>
          </a:xfrm>
        </p:spPr>
        <p:txBody>
          <a:bodyPr/>
          <a:lstStyle/>
          <a:p>
            <a:r>
              <a:rPr lang="en-US" sz="1600" dirty="0"/>
              <a:t>Automatic Summarization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/>
              <a:t>Configuring EIGRP Automatic Summarization </a:t>
            </a:r>
            <a:endParaRPr lang="en-CA" altLang="en-US" dirty="0">
              <a:solidFill>
                <a:srgbClr val="367187"/>
              </a:solidFill>
              <a:cs typeface="Arial"/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5163178" y="1040869"/>
            <a:ext cx="3760689" cy="3624263"/>
          </a:xfrm>
        </p:spPr>
        <p:txBody>
          <a:bodyPr/>
          <a:lstStyle/>
          <a:p>
            <a:pPr marL="169545" indent="-169545"/>
            <a:r>
              <a:rPr lang="en-US" altLang="en-US" dirty="0"/>
              <a:t>Automatic summarization is disabled by default for EIGRP IPv4 beginning with Cisco IOS Release 15.0(1)M and 12.2(33).</a:t>
            </a:r>
          </a:p>
          <a:p>
            <a:pPr marL="169545" indent="-169545"/>
            <a:r>
              <a:rPr lang="en-CA" altLang="en-US" dirty="0">
                <a:cs typeface="Arial"/>
              </a:rPr>
              <a:t>Use the </a:t>
            </a:r>
            <a:r>
              <a:rPr lang="en-CA" altLang="en-US" b="1" dirty="0">
                <a:cs typeface="Arial"/>
              </a:rPr>
              <a:t>show </a:t>
            </a:r>
            <a:r>
              <a:rPr lang="en-CA" altLang="en-US" b="1" dirty="0" err="1">
                <a:cs typeface="Arial"/>
              </a:rPr>
              <a:t>ip</a:t>
            </a:r>
            <a:r>
              <a:rPr lang="en-CA" altLang="en-US" b="1" dirty="0">
                <a:cs typeface="Arial"/>
              </a:rPr>
              <a:t> protocols </a:t>
            </a:r>
            <a:r>
              <a:rPr lang="en-CA" altLang="en-US" dirty="0">
                <a:cs typeface="Arial"/>
              </a:rPr>
              <a:t>command to determine if EIGRP automatic summarization is disabled.</a:t>
            </a:r>
          </a:p>
          <a:p>
            <a:pPr marL="169545" indent="-169545"/>
            <a:r>
              <a:rPr lang="en-CA" altLang="en-US" dirty="0">
                <a:cs typeface="Arial"/>
              </a:rPr>
              <a:t>To enable automatic summarization for EIGRP, use the </a:t>
            </a:r>
            <a:r>
              <a:rPr lang="en-CA" altLang="en-US" b="1" dirty="0">
                <a:cs typeface="Arial"/>
              </a:rPr>
              <a:t>auto-summary</a:t>
            </a:r>
            <a:r>
              <a:rPr lang="en-CA" altLang="en-US" dirty="0">
                <a:cs typeface="Arial"/>
              </a:rPr>
              <a:t> command in router configuration mode as shown in the figure to the left.</a:t>
            </a:r>
          </a:p>
          <a:p>
            <a:pPr marL="169545" indent="-169545"/>
            <a:r>
              <a:rPr lang="en-CA" altLang="en-US" dirty="0">
                <a:cs typeface="Arial"/>
              </a:rPr>
              <a:t>Use the command </a:t>
            </a:r>
            <a:r>
              <a:rPr lang="en-CA" altLang="en-US" b="1" dirty="0">
                <a:cs typeface="Arial"/>
              </a:rPr>
              <a:t>no auto-summary </a:t>
            </a:r>
            <a:r>
              <a:rPr lang="en-CA" altLang="en-US" dirty="0">
                <a:cs typeface="Arial"/>
              </a:rPr>
              <a:t>to disable automatic summarization</a:t>
            </a:r>
          </a:p>
          <a:p>
            <a:pPr lvl="1"/>
            <a:endParaRPr lang="en-CA" altLang="en-US" dirty="0">
              <a:cs typeface="Arial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841" y="1040870"/>
            <a:ext cx="4680558" cy="2735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144698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This PowerPoint deck is divided in two parts:</a:t>
            </a:r>
          </a:p>
          <a:p>
            <a:r>
              <a:rPr lang="en-US" dirty="0"/>
              <a:t>Instructor Planning Guide</a:t>
            </a:r>
            <a:endParaRPr lang="en-CA" dirty="0"/>
          </a:p>
          <a:p>
            <a:pPr lvl="1"/>
            <a:r>
              <a:rPr lang="en-CA" dirty="0"/>
              <a:t>Information to help you become familiar with the chapter</a:t>
            </a:r>
          </a:p>
          <a:p>
            <a:pPr lvl="1"/>
            <a:r>
              <a:rPr lang="en-CA" dirty="0"/>
              <a:t>Teaching aids</a:t>
            </a:r>
          </a:p>
          <a:p>
            <a:r>
              <a:rPr lang="en-CA" dirty="0"/>
              <a:t>Instructor Class Presentation</a:t>
            </a:r>
          </a:p>
          <a:p>
            <a:pPr lvl="1"/>
            <a:r>
              <a:rPr lang="en-CA" dirty="0"/>
              <a:t>Optional slides that you can use in the classroom</a:t>
            </a:r>
          </a:p>
          <a:p>
            <a:pPr lvl="1"/>
            <a:r>
              <a:rPr lang="en-CA" dirty="0"/>
              <a:t>Begins on slide # </a:t>
            </a:r>
            <a:r>
              <a:rPr lang="en-CA" dirty="0" smtClean="0"/>
              <a:t>12</a:t>
            </a:r>
            <a:endParaRPr lang="en-CA" dirty="0"/>
          </a:p>
          <a:p>
            <a:endParaRPr lang="en-CA" dirty="0"/>
          </a:p>
          <a:p>
            <a:r>
              <a:rPr lang="en-CA" b="1" dirty="0"/>
              <a:t>Note</a:t>
            </a:r>
            <a:r>
              <a:rPr lang="en-CA" dirty="0"/>
              <a:t>: Remove the Planning Guide from this presentation before sharing with anyone.</a:t>
            </a:r>
          </a:p>
        </p:txBody>
      </p:sp>
      <p:sp>
        <p:nvSpPr>
          <p:cNvPr id="4098" name="Rectangle 3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Instructor Materials – Chapter </a:t>
            </a:r>
            <a:r>
              <a:rPr lang="en-US" dirty="0" smtClean="0"/>
              <a:t>7 </a:t>
            </a:r>
            <a:r>
              <a:rPr lang="en-US" dirty="0"/>
              <a:t>Planning Guide</a:t>
            </a:r>
          </a:p>
        </p:txBody>
      </p:sp>
    </p:spTree>
    <p:extLst>
      <p:ext uri="{BB962C8B-B14F-4D97-AF65-F5344CB8AC3E}">
        <p14:creationId xmlns:p14="http://schemas.microsoft.com/office/powerpoint/2010/main" val="359958195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-1" y="41275"/>
            <a:ext cx="7450667" cy="757238"/>
          </a:xfrm>
        </p:spPr>
        <p:txBody>
          <a:bodyPr/>
          <a:lstStyle/>
          <a:p>
            <a:r>
              <a:rPr lang="en-US" sz="1600" dirty="0"/>
              <a:t>Automatic Summarization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/>
              <a:t>Verifying Auto-Summary: show </a:t>
            </a:r>
            <a:r>
              <a:rPr lang="en-US" dirty="0" err="1"/>
              <a:t>ip</a:t>
            </a:r>
            <a:r>
              <a:rPr lang="en-US" dirty="0"/>
              <a:t> protocols</a:t>
            </a:r>
            <a:endParaRPr lang="en-CA" altLang="en-US" dirty="0">
              <a:solidFill>
                <a:srgbClr val="367187"/>
              </a:solidFill>
              <a:cs typeface="Arial"/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4603173" y="880533"/>
            <a:ext cx="4532361" cy="3982412"/>
          </a:xfrm>
        </p:spPr>
        <p:txBody>
          <a:bodyPr/>
          <a:lstStyle/>
          <a:p>
            <a:pPr marL="169545" indent="-169545"/>
            <a:r>
              <a:rPr lang="en-US" altLang="en-US" dirty="0" smtClean="0"/>
              <a:t>Output from </a:t>
            </a:r>
            <a:r>
              <a:rPr lang="en-US" altLang="en-US" dirty="0"/>
              <a:t>the </a:t>
            </a:r>
            <a:r>
              <a:rPr lang="en-US" altLang="en-US" b="1" dirty="0"/>
              <a:t>show </a:t>
            </a:r>
            <a:r>
              <a:rPr lang="en-US" altLang="en-US" b="1" dirty="0" err="1"/>
              <a:t>ip</a:t>
            </a:r>
            <a:r>
              <a:rPr lang="en-US" altLang="en-US" b="1" dirty="0"/>
              <a:t> protocols </a:t>
            </a:r>
            <a:r>
              <a:rPr lang="en-US" altLang="en-US" dirty="0"/>
              <a:t>command on R1 shows that automatic summarization is enabled.</a:t>
            </a:r>
          </a:p>
          <a:p>
            <a:pPr marL="169545" indent="-169545"/>
            <a:r>
              <a:rPr lang="en-US" altLang="en-US" dirty="0" smtClean="0"/>
              <a:t>Output also </a:t>
            </a:r>
            <a:r>
              <a:rPr lang="en-US" altLang="en-US" dirty="0"/>
              <a:t>indicates the networks that are summarized and on which interfaces.</a:t>
            </a:r>
          </a:p>
          <a:p>
            <a:pPr marL="169545" indent="-169545"/>
            <a:r>
              <a:rPr lang="en-US" altLang="en-US" dirty="0"/>
              <a:t>Notice that R1 summarizes two networks in its EIGRP routing updates:</a:t>
            </a:r>
          </a:p>
          <a:p>
            <a:pPr marL="358457" lvl="1" indent="-169545"/>
            <a:r>
              <a:rPr lang="en-US" altLang="en-US" dirty="0"/>
              <a:t>192.168.10.0/24 sent out the </a:t>
            </a:r>
            <a:r>
              <a:rPr lang="en-US" altLang="en-US" dirty="0" err="1"/>
              <a:t>GigabitEthernet</a:t>
            </a:r>
            <a:r>
              <a:rPr lang="en-US" altLang="en-US" dirty="0"/>
              <a:t> 0/0 and Serial 0/0/0 interfaces</a:t>
            </a:r>
          </a:p>
          <a:p>
            <a:pPr marL="358457" lvl="1" indent="-169545"/>
            <a:r>
              <a:rPr lang="en-US" altLang="en-US" dirty="0"/>
              <a:t>172.16.0.0/16 sent out the Serial 0/0/1 interface</a:t>
            </a:r>
          </a:p>
          <a:p>
            <a:pPr marL="169545" indent="-169545"/>
            <a:r>
              <a:rPr lang="en-CA" altLang="en-US" dirty="0">
                <a:cs typeface="Arial"/>
              </a:rPr>
              <a:t>Please refer back to the figure in slide 7.1.1.1 for the Network Topology Diagram used throughout this chapter.</a:t>
            </a:r>
          </a:p>
          <a:p>
            <a:pPr lvl="1"/>
            <a:endParaRPr lang="en-CA" altLang="en-US" dirty="0">
              <a:cs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249" y="1066270"/>
            <a:ext cx="3924300" cy="3038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424655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-1" y="41275"/>
            <a:ext cx="7450667" cy="757238"/>
          </a:xfrm>
        </p:spPr>
        <p:txBody>
          <a:bodyPr/>
          <a:lstStyle/>
          <a:p>
            <a:r>
              <a:rPr lang="en-US" sz="1600" dirty="0"/>
              <a:t>Automatic Summarization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/>
              <a:t>Verifying Auto-Summary: Topology Table</a:t>
            </a:r>
            <a:endParaRPr lang="en-CA" altLang="en-US" dirty="0">
              <a:solidFill>
                <a:srgbClr val="367187"/>
              </a:solidFill>
              <a:cs typeface="Arial"/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4135583" y="880534"/>
            <a:ext cx="4830618" cy="3909676"/>
          </a:xfrm>
        </p:spPr>
        <p:txBody>
          <a:bodyPr/>
          <a:lstStyle/>
          <a:p>
            <a:pPr marL="169545" indent="-169545"/>
            <a:r>
              <a:rPr lang="en-US" altLang="en-US" dirty="0"/>
              <a:t>Since the routing tables of R1 and R2 contain subnets of the 172.16.0.0/16 network, they will both advertise the summary route of 172.16.0.0/16 to R3.</a:t>
            </a:r>
          </a:p>
          <a:p>
            <a:pPr marL="169545" indent="-169545"/>
            <a:r>
              <a:rPr lang="en-US" altLang="en-US" dirty="0">
                <a:cs typeface="Arial"/>
              </a:rPr>
              <a:t>Use the </a:t>
            </a:r>
            <a:r>
              <a:rPr lang="en-US" altLang="en-US" b="1" dirty="0">
                <a:cs typeface="Arial"/>
              </a:rPr>
              <a:t>show </a:t>
            </a:r>
            <a:r>
              <a:rPr lang="en-US" altLang="en-US" b="1" dirty="0" err="1">
                <a:cs typeface="Arial"/>
              </a:rPr>
              <a:t>ip</a:t>
            </a:r>
            <a:r>
              <a:rPr lang="en-US" altLang="en-US" b="1" dirty="0">
                <a:cs typeface="Arial"/>
              </a:rPr>
              <a:t> </a:t>
            </a:r>
            <a:r>
              <a:rPr lang="en-US" altLang="en-US" b="1" dirty="0" err="1">
                <a:cs typeface="Arial"/>
              </a:rPr>
              <a:t>eigrp</a:t>
            </a:r>
            <a:r>
              <a:rPr lang="en-US" altLang="en-US" b="1" dirty="0">
                <a:cs typeface="Arial"/>
              </a:rPr>
              <a:t> topology all-links </a:t>
            </a:r>
            <a:r>
              <a:rPr lang="en-US" altLang="en-US" dirty="0">
                <a:cs typeface="Arial"/>
              </a:rPr>
              <a:t>command to view all incoming EIGRP routes.</a:t>
            </a:r>
          </a:p>
          <a:p>
            <a:pPr marL="169545" indent="-169545"/>
            <a:r>
              <a:rPr lang="en-CA" altLang="en-US" dirty="0">
                <a:cs typeface="Arial"/>
              </a:rPr>
              <a:t>The output from this </a:t>
            </a:r>
            <a:r>
              <a:rPr lang="en-CA" altLang="en-US" dirty="0" smtClean="0">
                <a:cs typeface="Arial"/>
              </a:rPr>
              <a:t>command, </a:t>
            </a:r>
            <a:r>
              <a:rPr lang="en-CA" altLang="en-US" dirty="0">
                <a:cs typeface="Arial"/>
              </a:rPr>
              <a:t>as shown in the figure to the </a:t>
            </a:r>
            <a:r>
              <a:rPr lang="en-CA" altLang="en-US" dirty="0" smtClean="0">
                <a:cs typeface="Arial"/>
              </a:rPr>
              <a:t>left, </a:t>
            </a:r>
            <a:r>
              <a:rPr lang="en-CA" altLang="en-US" dirty="0">
                <a:cs typeface="Arial"/>
              </a:rPr>
              <a:t>verifies that R3 has received the 172.16.0.0/16 summary route from both R1 and R2.  </a:t>
            </a:r>
          </a:p>
          <a:p>
            <a:pPr marL="169545" indent="-169545"/>
            <a:r>
              <a:rPr lang="en-CA" altLang="en-US" dirty="0">
                <a:cs typeface="Arial"/>
              </a:rPr>
              <a:t>It is important to note that only one successor has been chosen due to its faster interface bandwidth.</a:t>
            </a:r>
          </a:p>
          <a:p>
            <a:pPr marL="169545" indent="-169545"/>
            <a:r>
              <a:rPr lang="en-CA" altLang="en-US" dirty="0">
                <a:cs typeface="Arial"/>
              </a:rPr>
              <a:t>The </a:t>
            </a:r>
            <a:r>
              <a:rPr lang="en-CA" altLang="en-US" b="1" dirty="0">
                <a:cs typeface="Arial"/>
              </a:rPr>
              <a:t>all-links </a:t>
            </a:r>
            <a:r>
              <a:rPr lang="en-CA" altLang="en-US" dirty="0">
                <a:cs typeface="Arial"/>
              </a:rPr>
              <a:t>option shows all received updates, including routes from the feasible successor (FS</a:t>
            </a:r>
            <a:r>
              <a:rPr lang="en-CA" altLang="en-US" dirty="0" smtClean="0">
                <a:cs typeface="Arial"/>
              </a:rPr>
              <a:t>).</a:t>
            </a:r>
            <a:endParaRPr lang="en-CA" altLang="en-US" dirty="0">
              <a:cs typeface="Arial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288" y="798513"/>
            <a:ext cx="3457575" cy="3838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003570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-1" y="41275"/>
            <a:ext cx="7450667" cy="757238"/>
          </a:xfrm>
        </p:spPr>
        <p:txBody>
          <a:bodyPr/>
          <a:lstStyle/>
          <a:p>
            <a:r>
              <a:rPr lang="en-US" sz="1600" dirty="0"/>
              <a:t>Automatic Summarization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/>
              <a:t>Verifying Auto-Summary: Routing Table</a:t>
            </a:r>
            <a:endParaRPr lang="en-CA" altLang="en-US" dirty="0">
              <a:solidFill>
                <a:srgbClr val="367187"/>
              </a:solidFill>
              <a:cs typeface="Arial"/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4038599" y="880532"/>
            <a:ext cx="5029200" cy="3888051"/>
          </a:xfrm>
        </p:spPr>
        <p:txBody>
          <a:bodyPr/>
          <a:lstStyle/>
          <a:p>
            <a:pPr marL="169545" indent="-169545"/>
            <a:r>
              <a:rPr lang="en-US" altLang="en-US" dirty="0"/>
              <a:t>Use the </a:t>
            </a:r>
            <a:r>
              <a:rPr lang="en-US" altLang="en-US" b="1" dirty="0"/>
              <a:t>show </a:t>
            </a:r>
            <a:r>
              <a:rPr lang="en-US" altLang="en-US" b="1" dirty="0" err="1"/>
              <a:t>ip</a:t>
            </a:r>
            <a:r>
              <a:rPr lang="en-US" altLang="en-US" b="1" dirty="0"/>
              <a:t> route </a:t>
            </a:r>
            <a:r>
              <a:rPr lang="en-US" altLang="en-US" dirty="0"/>
              <a:t>command to verify that the summarized route was received.</a:t>
            </a:r>
          </a:p>
          <a:p>
            <a:pPr marL="169545" indent="-169545"/>
            <a:r>
              <a:rPr lang="en-CA" altLang="en-US" dirty="0">
                <a:cs typeface="Arial"/>
              </a:rPr>
              <a:t>The output of the </a:t>
            </a:r>
            <a:r>
              <a:rPr lang="en-CA" altLang="en-US" b="1" dirty="0">
                <a:cs typeface="Arial"/>
              </a:rPr>
              <a:t>show </a:t>
            </a:r>
            <a:r>
              <a:rPr lang="en-CA" altLang="en-US" b="1" dirty="0" err="1">
                <a:cs typeface="Arial"/>
              </a:rPr>
              <a:t>ip</a:t>
            </a:r>
            <a:r>
              <a:rPr lang="en-CA" altLang="en-US" b="1" dirty="0">
                <a:cs typeface="Arial"/>
              </a:rPr>
              <a:t> route </a:t>
            </a:r>
            <a:r>
              <a:rPr lang="en-CA" altLang="en-US" b="1" dirty="0" err="1">
                <a:cs typeface="Arial"/>
              </a:rPr>
              <a:t>eigrp</a:t>
            </a:r>
            <a:r>
              <a:rPr lang="en-CA" altLang="en-US" b="1" dirty="0">
                <a:cs typeface="Arial"/>
              </a:rPr>
              <a:t> </a:t>
            </a:r>
            <a:r>
              <a:rPr lang="en-CA" altLang="en-US" dirty="0" smtClean="0">
                <a:cs typeface="Arial"/>
              </a:rPr>
              <a:t>command, </a:t>
            </a:r>
            <a:r>
              <a:rPr lang="en-CA" altLang="en-US" dirty="0">
                <a:cs typeface="Arial"/>
              </a:rPr>
              <a:t>in the figure to the </a:t>
            </a:r>
            <a:r>
              <a:rPr lang="en-CA" altLang="en-US" dirty="0" smtClean="0">
                <a:cs typeface="Arial"/>
              </a:rPr>
              <a:t>left, </a:t>
            </a:r>
            <a:r>
              <a:rPr lang="en-CA" altLang="en-US" dirty="0">
                <a:cs typeface="Arial"/>
              </a:rPr>
              <a:t>displays R3’s routing table before automatic summarization is enabled.</a:t>
            </a:r>
          </a:p>
          <a:p>
            <a:pPr marL="169545" indent="-169545"/>
            <a:r>
              <a:rPr lang="en-CA" altLang="en-US" dirty="0">
                <a:cs typeface="Arial"/>
              </a:rPr>
              <a:t>The output after automatic summarization is enabled is displayed on the bottom part of the figure.</a:t>
            </a:r>
          </a:p>
          <a:p>
            <a:pPr marL="169545" indent="-169545"/>
            <a:r>
              <a:rPr lang="en-CA" altLang="en-US" dirty="0">
                <a:cs typeface="Arial"/>
              </a:rPr>
              <a:t>Automatic summarization is </a:t>
            </a:r>
            <a:r>
              <a:rPr lang="en-CA" altLang="en-US" dirty="0" smtClean="0">
                <a:cs typeface="Arial"/>
              </a:rPr>
              <a:t>not </a:t>
            </a:r>
            <a:r>
              <a:rPr lang="en-CA" altLang="en-US" dirty="0">
                <a:cs typeface="Arial"/>
              </a:rPr>
              <a:t>an option with EIGRP for </a:t>
            </a:r>
            <a:r>
              <a:rPr lang="en-CA" altLang="en-US" dirty="0" smtClean="0">
                <a:cs typeface="Arial"/>
              </a:rPr>
              <a:t>IPv6 </a:t>
            </a:r>
            <a:r>
              <a:rPr lang="en-CA" altLang="en-US" dirty="0">
                <a:cs typeface="Arial"/>
              </a:rPr>
              <a:t>since </a:t>
            </a:r>
            <a:r>
              <a:rPr lang="en-CA" altLang="en-US" dirty="0" smtClean="0">
                <a:cs typeface="Arial"/>
              </a:rPr>
              <a:t>classful addressing </a:t>
            </a:r>
            <a:r>
              <a:rPr lang="en-CA" altLang="en-US" dirty="0">
                <a:cs typeface="Arial"/>
              </a:rPr>
              <a:t>does not </a:t>
            </a:r>
            <a:r>
              <a:rPr lang="en-CA" altLang="en-US" dirty="0" smtClean="0">
                <a:cs typeface="Arial"/>
              </a:rPr>
              <a:t>exist.</a:t>
            </a:r>
          </a:p>
          <a:p>
            <a:pPr marL="169545" indent="-169545"/>
            <a:r>
              <a:rPr lang="en-CA" altLang="en-US" dirty="0">
                <a:cs typeface="Arial"/>
              </a:rPr>
              <a:t>A</a:t>
            </a:r>
            <a:r>
              <a:rPr lang="en-CA" altLang="en-US" dirty="0" smtClean="0">
                <a:cs typeface="Arial"/>
              </a:rPr>
              <a:t>utomatic </a:t>
            </a:r>
            <a:r>
              <a:rPr lang="en-CA" altLang="en-US" dirty="0">
                <a:cs typeface="Arial"/>
              </a:rPr>
              <a:t>route </a:t>
            </a:r>
            <a:r>
              <a:rPr lang="en-CA" altLang="en-US" dirty="0" smtClean="0">
                <a:cs typeface="Arial"/>
              </a:rPr>
              <a:t>summarization can cause problems if the summary </a:t>
            </a:r>
            <a:r>
              <a:rPr lang="en-CA" altLang="en-US" dirty="0">
                <a:cs typeface="Arial"/>
              </a:rPr>
              <a:t>address </a:t>
            </a:r>
            <a:r>
              <a:rPr lang="en-CA" altLang="en-US" dirty="0" smtClean="0">
                <a:cs typeface="Arial"/>
              </a:rPr>
              <a:t>advertises </a:t>
            </a:r>
            <a:r>
              <a:rPr lang="en-CA" altLang="en-US" dirty="0">
                <a:cs typeface="Arial"/>
              </a:rPr>
              <a:t>networks which are not available on the advertising router. 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021" y="982132"/>
            <a:ext cx="3756025" cy="3666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998372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-1" y="41275"/>
            <a:ext cx="7450667" cy="757238"/>
          </a:xfrm>
        </p:spPr>
        <p:txBody>
          <a:bodyPr/>
          <a:lstStyle/>
          <a:p>
            <a:r>
              <a:rPr lang="en-US" sz="1600" dirty="0"/>
              <a:t>Automatic Summarization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/>
              <a:t>Verifying Auto-Summary: Routing Table (Cont.)</a:t>
            </a:r>
            <a:endParaRPr lang="en-CA" altLang="en-US" dirty="0">
              <a:solidFill>
                <a:srgbClr val="367187"/>
              </a:solidFill>
              <a:cs typeface="Arial"/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118198" y="925513"/>
            <a:ext cx="3479799" cy="2371721"/>
          </a:xfrm>
        </p:spPr>
        <p:txBody>
          <a:bodyPr/>
          <a:lstStyle/>
          <a:p>
            <a:pPr marL="169545" indent="-169545"/>
            <a:r>
              <a:rPr lang="en-US" altLang="en-US" dirty="0"/>
              <a:t>EIGRP avoids </a:t>
            </a:r>
            <a:r>
              <a:rPr lang="en-US" altLang="en-US" dirty="0" smtClean="0"/>
              <a:t>problems caused by summarization by </a:t>
            </a:r>
            <a:r>
              <a:rPr lang="en-US" altLang="en-US" dirty="0"/>
              <a:t>adding a network route for the classful network route to the routing table.</a:t>
            </a:r>
          </a:p>
          <a:p>
            <a:pPr marL="169545" indent="-169545"/>
            <a:r>
              <a:rPr lang="en-US" altLang="en-US" dirty="0">
                <a:cs typeface="Arial"/>
              </a:rPr>
              <a:t>This network entry routes packets to a Null </a:t>
            </a:r>
            <a:r>
              <a:rPr lang="en-US" altLang="en-US" dirty="0" smtClean="0">
                <a:cs typeface="Arial"/>
              </a:rPr>
              <a:t>interface - a </a:t>
            </a:r>
            <a:r>
              <a:rPr lang="en-US" altLang="en-US" dirty="0">
                <a:cs typeface="Arial"/>
              </a:rPr>
              <a:t>virtual IOS interface that is a route to nowhere.</a:t>
            </a:r>
          </a:p>
          <a:p>
            <a:pPr marL="169545" indent="-169545"/>
            <a:r>
              <a:rPr lang="en-US" altLang="en-US" dirty="0">
                <a:cs typeface="Arial"/>
              </a:rPr>
              <a:t>Packets that match a route with a Null0 exit interface are discarded</a:t>
            </a:r>
            <a:r>
              <a:rPr lang="en-US" altLang="en-US" dirty="0" smtClean="0">
                <a:cs typeface="Arial"/>
              </a:rPr>
              <a:t>.</a:t>
            </a:r>
            <a:endParaRPr lang="en-US" altLang="en-US" dirty="0">
              <a:cs typeface="Arial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84598" y="950913"/>
            <a:ext cx="5177702" cy="237172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65200" y="3475034"/>
            <a:ext cx="7391400" cy="14696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9545" indent="-169545" defTabSz="684213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Wingdings" panose="05000000000000000000" pitchFamily="2" charset="2"/>
              <a:buChar char="§"/>
            </a:pPr>
            <a:r>
              <a:rPr lang="en-US" altLang="en-US" sz="1500" dirty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EIGRP for IPv4 automatically includes a Null0 summary route whenever the following conditions exist:</a:t>
            </a:r>
          </a:p>
          <a:p>
            <a:pPr marL="358457" lvl="1" indent="-169545" defTabSz="684213">
              <a:spcBef>
                <a:spcPts val="300"/>
              </a:spcBef>
              <a:spcAft>
                <a:spcPts val="300"/>
              </a:spcAft>
              <a:buClr>
                <a:schemeClr val="tx2"/>
              </a:buClr>
              <a:buFont typeface="Arial" charset="0"/>
              <a:buChar char="•"/>
            </a:pPr>
            <a:r>
              <a:rPr lang="en-US" altLang="en-US" sz="1400" dirty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Automatic summarization is enabled.</a:t>
            </a:r>
          </a:p>
          <a:p>
            <a:pPr marL="358457" lvl="1" indent="-169545" defTabSz="684213">
              <a:spcBef>
                <a:spcPts val="300"/>
              </a:spcBef>
              <a:spcAft>
                <a:spcPts val="300"/>
              </a:spcAft>
              <a:buClr>
                <a:schemeClr val="tx2"/>
              </a:buClr>
              <a:buFont typeface="Arial" charset="0"/>
              <a:buChar char="•"/>
            </a:pPr>
            <a:r>
              <a:rPr lang="en-US" altLang="en-US" sz="1400" dirty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There is at least one subnet that was learned via EIGRP.</a:t>
            </a:r>
          </a:p>
          <a:p>
            <a:pPr marL="358457" lvl="1" indent="-169545" defTabSz="684213">
              <a:spcBef>
                <a:spcPts val="300"/>
              </a:spcBef>
              <a:spcAft>
                <a:spcPts val="300"/>
              </a:spcAft>
              <a:buClr>
                <a:schemeClr val="tx2"/>
              </a:buClr>
              <a:buFont typeface="Arial" charset="0"/>
              <a:buChar char="•"/>
            </a:pPr>
            <a:r>
              <a:rPr lang="en-US" altLang="en-US" sz="1400" dirty="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rPr>
              <a:t>There are two or more network EIGRP router commands.</a:t>
            </a:r>
            <a:endParaRPr lang="en-US" sz="1400" dirty="0">
              <a:solidFill>
                <a:srgbClr val="000000"/>
              </a:solidFill>
              <a:latin typeface="+mn-lt"/>
              <a:ea typeface="ＭＳ Ｐゴシック" charset="0"/>
              <a:cs typeface="CiscoSans"/>
            </a:endParaRPr>
          </a:p>
        </p:txBody>
      </p:sp>
    </p:spTree>
    <p:extLst>
      <p:ext uri="{BB962C8B-B14F-4D97-AF65-F5344CB8AC3E}">
        <p14:creationId xmlns:p14="http://schemas.microsoft.com/office/powerpoint/2010/main" val="266436609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0" y="41275"/>
            <a:ext cx="4758268" cy="757238"/>
          </a:xfrm>
        </p:spPr>
        <p:txBody>
          <a:bodyPr/>
          <a:lstStyle/>
          <a:p>
            <a:r>
              <a:rPr lang="en-US" sz="1600" dirty="0"/>
              <a:t>Automatic Summarization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/>
              <a:t>Summary Route</a:t>
            </a:r>
            <a:endParaRPr lang="en-CA" altLang="en-US" dirty="0">
              <a:solidFill>
                <a:srgbClr val="367187"/>
              </a:solidFill>
              <a:cs typeface="Arial"/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5283201" y="190501"/>
            <a:ext cx="3784600" cy="4597400"/>
          </a:xfrm>
        </p:spPr>
        <p:txBody>
          <a:bodyPr/>
          <a:lstStyle/>
          <a:p>
            <a:pPr marL="169545" indent="-169545"/>
            <a:r>
              <a:rPr lang="en-US" altLang="en-US" sz="1400" dirty="0"/>
              <a:t>The scenario in the figure </a:t>
            </a:r>
            <a:r>
              <a:rPr lang="en-US" altLang="en-US" sz="1400" dirty="0" smtClean="0"/>
              <a:t>walks </a:t>
            </a:r>
            <a:r>
              <a:rPr lang="en-US" altLang="en-US" sz="1400" dirty="0"/>
              <a:t>you through an example of how automatic summarization could also cause a routing loop to </a:t>
            </a:r>
            <a:r>
              <a:rPr lang="en-US" altLang="en-US" sz="1400" dirty="0" smtClean="0"/>
              <a:t>occur:</a:t>
            </a:r>
          </a:p>
          <a:p>
            <a:pPr marL="358457" lvl="1" indent="-169545"/>
            <a:r>
              <a:rPr lang="en-US" altLang="en-US" dirty="0" smtClean="0"/>
              <a:t>R2’s routing table contains the 172.16.1.0/24, 172.16.2.0/24, and 172.16.3.0/24 subnets in its routing table. </a:t>
            </a:r>
            <a:r>
              <a:rPr lang="en-US" altLang="en-US" dirty="0" smtClean="0">
                <a:solidFill>
                  <a:schemeClr val="accent6">
                    <a:lumMod val="75000"/>
                  </a:schemeClr>
                </a:solidFill>
              </a:rPr>
              <a:t>(#4</a:t>
            </a:r>
            <a:r>
              <a:rPr lang="en-US" altLang="en-US" dirty="0">
                <a:solidFill>
                  <a:schemeClr val="accent6">
                    <a:lumMod val="75000"/>
                  </a:schemeClr>
                </a:solidFill>
              </a:rPr>
              <a:t>)</a:t>
            </a:r>
          </a:p>
          <a:p>
            <a:pPr marL="358457" lvl="1" indent="-169545"/>
            <a:r>
              <a:rPr lang="en-US" altLang="en-US" dirty="0" smtClean="0"/>
              <a:t>R2 sends a summarized update to R1 for the 172.16.0.0/16 network. </a:t>
            </a:r>
            <a:r>
              <a:rPr lang="en-US" altLang="en-US" dirty="0">
                <a:solidFill>
                  <a:schemeClr val="accent6">
                    <a:lumMod val="75000"/>
                  </a:schemeClr>
                </a:solidFill>
              </a:rPr>
              <a:t>(#5)</a:t>
            </a:r>
          </a:p>
          <a:p>
            <a:pPr marL="358457" lvl="1" indent="-169545"/>
            <a:r>
              <a:rPr lang="en-US" altLang="en-US" dirty="0" smtClean="0"/>
              <a:t>R1 installs the summarized route for 172.16.0.0/16 via R2. </a:t>
            </a:r>
            <a:r>
              <a:rPr lang="en-US" altLang="en-US" dirty="0">
                <a:solidFill>
                  <a:schemeClr val="accent6">
                    <a:lumMod val="75000"/>
                  </a:schemeClr>
                </a:solidFill>
              </a:rPr>
              <a:t>(#6)</a:t>
            </a:r>
          </a:p>
          <a:p>
            <a:pPr marL="358457" lvl="1" indent="-169545"/>
            <a:r>
              <a:rPr lang="en-US" altLang="en-US" dirty="0" smtClean="0"/>
              <a:t>R1 receives a packet for 172.16.4.10. R1 has a route for 172.16.0.0/16 via R2 and forwards the packet to R2. </a:t>
            </a:r>
            <a:r>
              <a:rPr lang="en-US" altLang="en-US" dirty="0">
                <a:solidFill>
                  <a:schemeClr val="accent6">
                    <a:lumMod val="75000"/>
                  </a:schemeClr>
                </a:solidFill>
              </a:rPr>
              <a:t>(#7)</a:t>
            </a:r>
          </a:p>
          <a:p>
            <a:pPr marL="358457" lvl="1" indent="-169545"/>
            <a:r>
              <a:rPr lang="en-US" altLang="en-US" dirty="0" smtClean="0"/>
              <a:t>On R2, the packet does not match any specific route, so it forwards the packet using the default route back to R1 causing a routing loop. </a:t>
            </a:r>
            <a:r>
              <a:rPr lang="en-US" altLang="en-US" dirty="0">
                <a:solidFill>
                  <a:schemeClr val="accent6">
                    <a:lumMod val="75000"/>
                  </a:schemeClr>
                </a:solidFill>
              </a:rPr>
              <a:t>(#8)</a:t>
            </a:r>
          </a:p>
          <a:p>
            <a:pPr marL="169545" indent="-169545"/>
            <a:endParaRPr lang="en-CA" altLang="en-US" dirty="0">
              <a:cs typeface="Arial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008" y="798513"/>
            <a:ext cx="5311891" cy="3570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499175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0" y="41275"/>
            <a:ext cx="4758268" cy="757238"/>
          </a:xfrm>
        </p:spPr>
        <p:txBody>
          <a:bodyPr/>
          <a:lstStyle/>
          <a:p>
            <a:r>
              <a:rPr lang="en-US" sz="1600" dirty="0"/>
              <a:t>Automatic Summarization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/>
              <a:t>Summary Route (Cont.)</a:t>
            </a:r>
            <a:endParaRPr lang="en-CA" altLang="en-US" dirty="0">
              <a:solidFill>
                <a:srgbClr val="367187"/>
              </a:solidFill>
              <a:cs typeface="Arial"/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5892872" y="548990"/>
            <a:ext cx="3251128" cy="4177755"/>
          </a:xfrm>
        </p:spPr>
        <p:txBody>
          <a:bodyPr/>
          <a:lstStyle/>
          <a:p>
            <a:pPr marL="169545" indent="-169545"/>
            <a:r>
              <a:rPr lang="en-US" altLang="en-US" sz="1400" dirty="0"/>
              <a:t>EIGRP uses the Null0 interface to prevent these types of routing loops.  </a:t>
            </a:r>
          </a:p>
          <a:p>
            <a:pPr marL="169545" indent="-169545"/>
            <a:r>
              <a:rPr lang="en-CA" altLang="en-US" sz="1400" dirty="0">
                <a:cs typeface="Arial"/>
              </a:rPr>
              <a:t>R2’s routing table contains the routes for 172.16.1.0/24, 172.16.2.0/24, and 172.16.3.0/24.</a:t>
            </a:r>
          </a:p>
          <a:p>
            <a:pPr marL="169545" indent="-169545"/>
            <a:r>
              <a:rPr lang="en-CA" altLang="en-US" sz="1400" dirty="0">
                <a:cs typeface="Arial"/>
              </a:rPr>
              <a:t>R2 installs the 172.16.0.0/16 summary route to Null0 in its routing table.</a:t>
            </a:r>
          </a:p>
          <a:p>
            <a:pPr marL="169545" indent="-169545"/>
            <a:r>
              <a:rPr lang="en-CA" altLang="en-US" sz="1400" dirty="0">
                <a:cs typeface="Arial"/>
              </a:rPr>
              <a:t>When R2 receives a packet for 172.16.4.10 from R1, it will discard the packet since it doesn’t match any specific subnet of 172.16.0.0.</a:t>
            </a:r>
          </a:p>
          <a:p>
            <a:pPr marL="169545" indent="-169545"/>
            <a:r>
              <a:rPr lang="en-CA" altLang="en-US" sz="1400" dirty="0">
                <a:cs typeface="Arial"/>
              </a:rPr>
              <a:t>The Null0 summary route is removed when autosummarization is disabled.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9237" y="798513"/>
            <a:ext cx="5681107" cy="3759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248897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-1" y="41275"/>
            <a:ext cx="5799667" cy="757238"/>
          </a:xfrm>
        </p:spPr>
        <p:txBody>
          <a:bodyPr/>
          <a:lstStyle/>
          <a:p>
            <a:r>
              <a:rPr lang="en-US" sz="1600" dirty="0"/>
              <a:t>Default Route Propagation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/>
              <a:t>Propagating a Default Static Route </a:t>
            </a:r>
            <a:endParaRPr lang="en-CA" altLang="en-US" dirty="0">
              <a:solidFill>
                <a:srgbClr val="367187"/>
              </a:solidFill>
              <a:cs typeface="Arial"/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4820160" y="713160"/>
            <a:ext cx="4225366" cy="4154260"/>
          </a:xfrm>
        </p:spPr>
        <p:txBody>
          <a:bodyPr/>
          <a:lstStyle/>
          <a:p>
            <a:pPr marL="169545" indent="-169545"/>
            <a:r>
              <a:rPr lang="en-US" altLang="en-US" dirty="0"/>
              <a:t>Using a static route to 0.0.0.0/0 as a default route is not routing protocol-dependent.  </a:t>
            </a:r>
          </a:p>
          <a:p>
            <a:pPr marL="169545" indent="-169545"/>
            <a:r>
              <a:rPr lang="en-US" altLang="en-US" dirty="0"/>
              <a:t>The “quad zero” default static route can be used with any currently supported routing protocols.</a:t>
            </a:r>
          </a:p>
          <a:p>
            <a:pPr marL="169545" indent="-169545"/>
            <a:r>
              <a:rPr lang="en-US" altLang="en-US" dirty="0"/>
              <a:t>The default static route is typically configured on the router that has a connection to a network out of the EIGRP routing domain; for example, to an ISP.</a:t>
            </a:r>
          </a:p>
          <a:p>
            <a:pPr marL="169545" indent="-169545"/>
            <a:r>
              <a:rPr lang="en-US" altLang="en-US" dirty="0"/>
              <a:t>The </a:t>
            </a:r>
            <a:r>
              <a:rPr lang="en-US" altLang="en-US" b="1" dirty="0"/>
              <a:t>redistribute static </a:t>
            </a:r>
            <a:r>
              <a:rPr lang="en-US" altLang="en-US" dirty="0"/>
              <a:t>command as shown in the figure to the left tells EIGRP to include static routes in its EIGRP updates to other routers.</a:t>
            </a:r>
          </a:p>
          <a:p>
            <a:pPr marL="169545" indent="-169545"/>
            <a:r>
              <a:rPr lang="en-US" altLang="en-US" dirty="0"/>
              <a:t>Use the </a:t>
            </a:r>
            <a:r>
              <a:rPr lang="en-US" altLang="en-US" b="1" dirty="0"/>
              <a:t>show </a:t>
            </a:r>
            <a:r>
              <a:rPr lang="en-US" altLang="en-US" b="1" dirty="0" err="1"/>
              <a:t>ip</a:t>
            </a:r>
            <a:r>
              <a:rPr lang="en-US" altLang="en-US" b="1" dirty="0"/>
              <a:t> protocols </a:t>
            </a:r>
            <a:r>
              <a:rPr lang="en-US" altLang="en-US" dirty="0"/>
              <a:t>command to verify.</a:t>
            </a:r>
          </a:p>
          <a:p>
            <a:pPr marL="169545" indent="-169545"/>
            <a:endParaRPr lang="en-CA" altLang="en-US" dirty="0">
              <a:cs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7013" y="840717"/>
            <a:ext cx="4593147" cy="3807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901931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-1" y="41275"/>
            <a:ext cx="5799667" cy="757238"/>
          </a:xfrm>
        </p:spPr>
        <p:txBody>
          <a:bodyPr/>
          <a:lstStyle/>
          <a:p>
            <a:r>
              <a:rPr lang="en-US" sz="1600" dirty="0"/>
              <a:t>Default Route Propagation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/>
              <a:t>Verifying the Propagated Default Route </a:t>
            </a:r>
            <a:endParaRPr lang="en-CA" altLang="en-US" dirty="0">
              <a:solidFill>
                <a:srgbClr val="367187"/>
              </a:solidFill>
              <a:cs typeface="Arial"/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4731934" y="798513"/>
            <a:ext cx="4293534" cy="4125179"/>
          </a:xfrm>
        </p:spPr>
        <p:txBody>
          <a:bodyPr/>
          <a:lstStyle/>
          <a:p>
            <a:pPr marL="169545" indent="-169545"/>
            <a:r>
              <a:rPr lang="en-US" altLang="en-US" dirty="0">
                <a:cs typeface="Arial"/>
              </a:rPr>
              <a:t>A portion of the routing tables for R1 and R3 are shown in the figure.</a:t>
            </a:r>
          </a:p>
          <a:p>
            <a:pPr marL="169545" indent="-169545"/>
            <a:r>
              <a:rPr lang="en-CA" altLang="en-US" dirty="0">
                <a:cs typeface="Arial"/>
              </a:rPr>
              <a:t>Notice the routing source and administrative distance for the new default route learned using EIGRP.</a:t>
            </a:r>
          </a:p>
          <a:p>
            <a:pPr marL="169545" indent="-169545"/>
            <a:r>
              <a:rPr lang="en-CA" altLang="en-US" dirty="0">
                <a:cs typeface="Arial"/>
              </a:rPr>
              <a:t>The entry for the EIGRP learned default route is identified by the following:</a:t>
            </a:r>
          </a:p>
          <a:p>
            <a:pPr marL="358457" lvl="1" indent="-169545"/>
            <a:r>
              <a:rPr lang="en-CA" altLang="en-US" dirty="0">
                <a:cs typeface="Arial"/>
              </a:rPr>
              <a:t>D – Indicates it was learned from an EIGRP routing update.</a:t>
            </a:r>
          </a:p>
          <a:p>
            <a:pPr marL="358457" lvl="1" indent="-169545"/>
            <a:r>
              <a:rPr lang="en-CA" altLang="en-US" dirty="0">
                <a:cs typeface="Arial"/>
              </a:rPr>
              <a:t>* – </a:t>
            </a:r>
            <a:r>
              <a:rPr lang="en-CA" altLang="en-US" dirty="0" smtClean="0">
                <a:cs typeface="Arial"/>
              </a:rPr>
              <a:t>Router is </a:t>
            </a:r>
            <a:r>
              <a:rPr lang="en-CA" altLang="en-US" dirty="0">
                <a:cs typeface="Arial"/>
              </a:rPr>
              <a:t>a candidate for a default route.</a:t>
            </a:r>
          </a:p>
          <a:p>
            <a:pPr marL="358457" lvl="1" indent="-169545"/>
            <a:r>
              <a:rPr lang="en-CA" altLang="en-US" dirty="0">
                <a:cs typeface="Arial"/>
              </a:rPr>
              <a:t>EX </a:t>
            </a:r>
            <a:r>
              <a:rPr lang="en-CA" altLang="en-US" dirty="0" smtClean="0">
                <a:cs typeface="Arial"/>
              </a:rPr>
              <a:t>– Route </a:t>
            </a:r>
            <a:r>
              <a:rPr lang="en-CA" altLang="en-US" dirty="0">
                <a:cs typeface="Arial"/>
              </a:rPr>
              <a:t>is an external EIGRP route, or </a:t>
            </a:r>
            <a:r>
              <a:rPr lang="en-CA" altLang="en-US" dirty="0" smtClean="0">
                <a:cs typeface="Arial"/>
              </a:rPr>
              <a:t>a </a:t>
            </a:r>
            <a:r>
              <a:rPr lang="en-CA" altLang="en-US" dirty="0">
                <a:cs typeface="Arial"/>
              </a:rPr>
              <a:t>static route outside of the EIGRP routing domain.</a:t>
            </a:r>
          </a:p>
          <a:p>
            <a:pPr marL="358457" lvl="1" indent="-169545"/>
            <a:r>
              <a:rPr lang="en-CA" altLang="en-US" dirty="0">
                <a:cs typeface="Arial"/>
              </a:rPr>
              <a:t>170 – A</a:t>
            </a:r>
            <a:r>
              <a:rPr lang="en-CA" altLang="en-US" dirty="0" smtClean="0">
                <a:cs typeface="Arial"/>
              </a:rPr>
              <a:t>dministrative distance of an external EIGRP route.</a:t>
            </a:r>
            <a:endParaRPr lang="en-CA" altLang="en-US" dirty="0">
              <a:cs typeface="Arial"/>
            </a:endParaRPr>
          </a:p>
          <a:p>
            <a:pPr marL="169545" indent="-169545"/>
            <a:endParaRPr lang="en-CA" altLang="en-US" dirty="0">
              <a:cs typeface="Arial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8707" y="1118657"/>
            <a:ext cx="4483227" cy="2733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444630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-1" y="41275"/>
            <a:ext cx="5799667" cy="757238"/>
          </a:xfrm>
        </p:spPr>
        <p:txBody>
          <a:bodyPr/>
          <a:lstStyle/>
          <a:p>
            <a:r>
              <a:rPr lang="en-US" sz="1600" dirty="0"/>
              <a:t>Default Route Propagation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/>
              <a:t>EIGRP for IPv6: Default Route</a:t>
            </a:r>
            <a:endParaRPr lang="en-CA" altLang="en-US" dirty="0">
              <a:solidFill>
                <a:srgbClr val="367187"/>
              </a:solidFill>
              <a:cs typeface="Arial"/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4878966" y="636588"/>
            <a:ext cx="4131734" cy="4021138"/>
          </a:xfrm>
        </p:spPr>
        <p:txBody>
          <a:bodyPr/>
          <a:lstStyle/>
          <a:p>
            <a:pPr marL="169545" indent="-169545"/>
            <a:r>
              <a:rPr lang="en-US" altLang="en-US" dirty="0">
                <a:cs typeface="Arial"/>
              </a:rPr>
              <a:t>EIGRP maintains separate tables for IPv4 and IPv6, therefore an IPv6 default route must be </a:t>
            </a:r>
            <a:r>
              <a:rPr lang="en-US" altLang="en-US" dirty="0" smtClean="0">
                <a:cs typeface="Arial"/>
              </a:rPr>
              <a:t>propagated </a:t>
            </a:r>
            <a:r>
              <a:rPr lang="en-US" altLang="en-US" dirty="0">
                <a:cs typeface="Arial"/>
              </a:rPr>
              <a:t>separately.</a:t>
            </a:r>
          </a:p>
          <a:p>
            <a:pPr marL="169545" indent="-169545"/>
            <a:r>
              <a:rPr lang="en-US" altLang="en-US" dirty="0">
                <a:cs typeface="Arial"/>
              </a:rPr>
              <a:t>As shown in the </a:t>
            </a:r>
            <a:r>
              <a:rPr lang="en-US" altLang="en-US" dirty="0" smtClean="0">
                <a:cs typeface="Arial"/>
              </a:rPr>
              <a:t>figure, </a:t>
            </a:r>
            <a:r>
              <a:rPr lang="en-US" altLang="en-US" dirty="0">
                <a:cs typeface="Arial"/>
              </a:rPr>
              <a:t>an IPv6 default static route is configured and propagated.</a:t>
            </a:r>
          </a:p>
          <a:p>
            <a:pPr marL="169545" indent="-169545"/>
            <a:r>
              <a:rPr lang="en-US" altLang="en-US" dirty="0">
                <a:cs typeface="Arial"/>
              </a:rPr>
              <a:t>The ::/0 prefix and prefix-length is equivalent to the 0.0.0.0  0.0.0.0 address and subnet mask used in </a:t>
            </a:r>
            <a:r>
              <a:rPr lang="en-US" altLang="en-US" dirty="0" smtClean="0">
                <a:cs typeface="Arial"/>
              </a:rPr>
              <a:t>IPv4</a:t>
            </a:r>
            <a:r>
              <a:rPr lang="en-US" altLang="en-US" dirty="0">
                <a:cs typeface="Arial"/>
              </a:rPr>
              <a:t>.</a:t>
            </a:r>
          </a:p>
          <a:p>
            <a:pPr marL="169545" indent="-169545"/>
            <a:r>
              <a:rPr lang="en-US" altLang="en-US" dirty="0">
                <a:cs typeface="Arial"/>
              </a:rPr>
              <a:t>The </a:t>
            </a:r>
            <a:r>
              <a:rPr lang="en-US" altLang="en-US" b="1" dirty="0">
                <a:cs typeface="Arial"/>
              </a:rPr>
              <a:t>redistribute static </a:t>
            </a:r>
            <a:r>
              <a:rPr lang="en-US" altLang="en-US" dirty="0">
                <a:cs typeface="Arial"/>
              </a:rPr>
              <a:t>command is used for IPv6 to redistribute the default static route into EIGRP.</a:t>
            </a:r>
          </a:p>
          <a:p>
            <a:pPr marL="169545" indent="-169545"/>
            <a:r>
              <a:rPr lang="en-US" altLang="en-US" dirty="0">
                <a:cs typeface="Arial"/>
              </a:rPr>
              <a:t>The propagation of the IPv6 static default route can be verified by using the </a:t>
            </a:r>
            <a:r>
              <a:rPr lang="en-US" altLang="en-US" b="1" dirty="0">
                <a:cs typeface="Arial"/>
              </a:rPr>
              <a:t>show ipv6 route </a:t>
            </a:r>
            <a:r>
              <a:rPr lang="en-US" altLang="en-US" dirty="0">
                <a:cs typeface="Arial"/>
              </a:rPr>
              <a:t>command</a:t>
            </a:r>
            <a:r>
              <a:rPr lang="en-US" altLang="en-US" dirty="0" smtClean="0">
                <a:cs typeface="Arial"/>
              </a:rPr>
              <a:t>.</a:t>
            </a:r>
            <a:endParaRPr lang="en-US" altLang="en-US" dirty="0">
              <a:cs typeface="Arial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242" y="1232959"/>
            <a:ext cx="4667250" cy="2762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56699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-1" y="41274"/>
            <a:ext cx="8458201" cy="1050925"/>
          </a:xfrm>
        </p:spPr>
        <p:txBody>
          <a:bodyPr/>
          <a:lstStyle/>
          <a:p>
            <a:r>
              <a:rPr lang="en-US" sz="1600" dirty="0"/>
              <a:t>Default Route Propagation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/>
              <a:t>Packet Tracer – Propagating a Default Route in EIGRP for IPv4 and IPv6</a:t>
            </a:r>
            <a:endParaRPr lang="en-CA" altLang="en-US" dirty="0">
              <a:solidFill>
                <a:srgbClr val="367187"/>
              </a:solidFill>
              <a:cs typeface="Arial"/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6290734" y="863601"/>
            <a:ext cx="2734734" cy="4015846"/>
          </a:xfrm>
        </p:spPr>
        <p:txBody>
          <a:bodyPr/>
          <a:lstStyle/>
          <a:p>
            <a:pPr marL="169545" indent="-169545"/>
            <a:r>
              <a:rPr lang="en-US" altLang="en-US" dirty="0">
                <a:cs typeface="Arial"/>
              </a:rPr>
              <a:t>In this activity, you will configure and propagate a default route in EIGRP for IPv4 and IPv6 networks.  </a:t>
            </a:r>
          </a:p>
          <a:p>
            <a:pPr marL="169545" indent="-169545"/>
            <a:r>
              <a:rPr lang="en-US" altLang="en-US" dirty="0">
                <a:cs typeface="Arial"/>
              </a:rPr>
              <a:t>You will be required to configure an IPv4 and IPv6 default route and propagate the default route downstream to EIGRP neighbors.</a:t>
            </a:r>
          </a:p>
          <a:p>
            <a:pPr marL="169545" indent="-169545"/>
            <a:endParaRPr lang="en-CA" altLang="en-US" dirty="0">
              <a:cs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121" y="1236132"/>
            <a:ext cx="6094412" cy="3034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11959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6425" y="915409"/>
            <a:ext cx="7598042" cy="1802391"/>
          </a:xfrm>
        </p:spPr>
        <p:txBody>
          <a:bodyPr/>
          <a:lstStyle/>
          <a:p>
            <a:r>
              <a:rPr lang="en-US" dirty="0"/>
              <a:t>Chapter 7: </a:t>
            </a:r>
            <a:r>
              <a:rPr lang="en-US" dirty="0">
                <a:cs typeface="Arial"/>
              </a:rPr>
              <a:t>EIGRP Tuning and Troubleshooting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628650" y="3436035"/>
            <a:ext cx="4572000" cy="369332"/>
          </a:xfrm>
          <a:prstGeom prst="rect">
            <a:avLst/>
          </a:prstGeom>
        </p:spPr>
        <p:txBody>
          <a:bodyPr anchor="t">
            <a:spAutoFit/>
          </a:bodyPr>
          <a:lstStyle/>
          <a:p>
            <a:r>
              <a:rPr lang="en-US" b="1" dirty="0"/>
              <a:t>Scaling Networks 6.0 Planning Guide</a:t>
            </a:r>
          </a:p>
        </p:txBody>
      </p:sp>
    </p:spTree>
    <p:extLst>
      <p:ext uri="{BB962C8B-B14F-4D97-AF65-F5344CB8AC3E}">
        <p14:creationId xmlns:p14="http://schemas.microsoft.com/office/powerpoint/2010/main" val="91424956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-1" y="41275"/>
            <a:ext cx="5799667" cy="757238"/>
          </a:xfrm>
        </p:spPr>
        <p:txBody>
          <a:bodyPr/>
          <a:lstStyle/>
          <a:p>
            <a:r>
              <a:rPr lang="en-US" sz="1600" dirty="0"/>
              <a:t>Fine-tuning EIGRP Interfaces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/>
              <a:t>EIGRP Bandwidth Utilization</a:t>
            </a:r>
            <a:endParaRPr lang="en-CA" altLang="en-US" dirty="0">
              <a:solidFill>
                <a:srgbClr val="367187"/>
              </a:solidFill>
              <a:cs typeface="Arial"/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4893734" y="364067"/>
            <a:ext cx="4131734" cy="4515379"/>
          </a:xfrm>
        </p:spPr>
        <p:txBody>
          <a:bodyPr/>
          <a:lstStyle/>
          <a:p>
            <a:pPr marL="169545" indent="-169545"/>
            <a:r>
              <a:rPr lang="en-US" altLang="en-US" dirty="0">
                <a:cs typeface="Arial"/>
              </a:rPr>
              <a:t>By default, EIGRP uses only up to 50 percent of an interface’s bandwidth for EIGRP information in order to prevent it from over-utilizing a link.</a:t>
            </a:r>
          </a:p>
          <a:p>
            <a:pPr marL="169545" indent="-169545"/>
            <a:r>
              <a:rPr lang="en-US" altLang="en-US" dirty="0">
                <a:cs typeface="Arial"/>
              </a:rPr>
              <a:t>In interface </a:t>
            </a:r>
            <a:r>
              <a:rPr lang="en-US" altLang="en-US" dirty="0" err="1">
                <a:cs typeface="Arial"/>
              </a:rPr>
              <a:t>config</a:t>
            </a:r>
            <a:r>
              <a:rPr lang="en-US" altLang="en-US" dirty="0">
                <a:cs typeface="Arial"/>
              </a:rPr>
              <a:t> mode, use the </a:t>
            </a:r>
            <a:r>
              <a:rPr lang="en-US" altLang="en-US" b="1" dirty="0" err="1">
                <a:cs typeface="Arial"/>
              </a:rPr>
              <a:t>ip</a:t>
            </a:r>
            <a:r>
              <a:rPr lang="en-US" altLang="en-US" b="1" dirty="0">
                <a:cs typeface="Arial"/>
              </a:rPr>
              <a:t> bandwidth-percent </a:t>
            </a:r>
            <a:r>
              <a:rPr lang="en-US" altLang="en-US" b="1" dirty="0" err="1">
                <a:cs typeface="Arial"/>
              </a:rPr>
              <a:t>eigrp</a:t>
            </a:r>
            <a:r>
              <a:rPr lang="en-US" altLang="en-US" b="1" dirty="0">
                <a:cs typeface="Arial"/>
              </a:rPr>
              <a:t> </a:t>
            </a:r>
            <a:r>
              <a:rPr lang="en-US" altLang="en-US" i="1" dirty="0">
                <a:cs typeface="Arial"/>
              </a:rPr>
              <a:t>as-number percent</a:t>
            </a:r>
            <a:r>
              <a:rPr lang="en-US" altLang="en-US" b="1" i="1" dirty="0">
                <a:cs typeface="Arial"/>
              </a:rPr>
              <a:t> </a:t>
            </a:r>
            <a:r>
              <a:rPr lang="en-US" altLang="en-US" dirty="0">
                <a:cs typeface="Arial"/>
              </a:rPr>
              <a:t>command to configure the percentage of bandwidth that can be used by EIGRP on an interface.</a:t>
            </a:r>
          </a:p>
          <a:p>
            <a:pPr marL="169545" indent="-169545"/>
            <a:r>
              <a:rPr lang="en-US" altLang="en-US" dirty="0">
                <a:cs typeface="Arial"/>
              </a:rPr>
              <a:t>To restore the default value, use the </a:t>
            </a:r>
            <a:r>
              <a:rPr lang="en-US" altLang="en-US" b="1" dirty="0">
                <a:cs typeface="Arial"/>
              </a:rPr>
              <a:t>no</a:t>
            </a:r>
            <a:r>
              <a:rPr lang="en-US" altLang="en-US" dirty="0">
                <a:cs typeface="Arial"/>
              </a:rPr>
              <a:t> form of this command.  </a:t>
            </a:r>
          </a:p>
          <a:p>
            <a:pPr marL="169545" indent="-169545"/>
            <a:r>
              <a:rPr lang="en-US" altLang="en-US" dirty="0">
                <a:cs typeface="Arial"/>
              </a:rPr>
              <a:t>To configure the percentage of bandwidth that can be used by EIGRP for IPv6 on an interface, use </a:t>
            </a:r>
            <a:r>
              <a:rPr lang="en-US" altLang="en-US" b="1" dirty="0">
                <a:cs typeface="Arial"/>
              </a:rPr>
              <a:t>the ipv6 bandwidth-percent </a:t>
            </a:r>
            <a:r>
              <a:rPr lang="en-US" altLang="en-US" b="1" dirty="0" err="1">
                <a:cs typeface="Arial"/>
              </a:rPr>
              <a:t>eigrp</a:t>
            </a:r>
            <a:r>
              <a:rPr lang="en-US" altLang="en-US" b="1" dirty="0">
                <a:cs typeface="Arial"/>
              </a:rPr>
              <a:t> </a:t>
            </a:r>
            <a:r>
              <a:rPr lang="en-US" altLang="en-US" dirty="0">
                <a:cs typeface="Arial"/>
              </a:rPr>
              <a:t>command.  </a:t>
            </a:r>
          </a:p>
          <a:p>
            <a:pPr marL="169545" indent="-169545"/>
            <a:endParaRPr lang="en-US" altLang="en-US" dirty="0">
              <a:cs typeface="Arial"/>
            </a:endParaRPr>
          </a:p>
          <a:p>
            <a:pPr marL="169545" indent="-169545"/>
            <a:endParaRPr lang="en-CA" altLang="en-US" dirty="0">
              <a:cs typeface="Arial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333" y="1130829"/>
            <a:ext cx="4419600" cy="2543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693939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-1" y="41275"/>
            <a:ext cx="4572001" cy="757238"/>
          </a:xfrm>
        </p:spPr>
        <p:txBody>
          <a:bodyPr/>
          <a:lstStyle/>
          <a:p>
            <a:r>
              <a:rPr lang="en-US" sz="1600" dirty="0"/>
              <a:t>Fine-tuning EIGRP Interfaces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/>
              <a:t>Hello and Hold Timers</a:t>
            </a:r>
            <a:endParaRPr lang="en-CA" altLang="en-US" dirty="0">
              <a:solidFill>
                <a:srgbClr val="367187"/>
              </a:solidFill>
              <a:cs typeface="Arial"/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5332247" y="143933"/>
            <a:ext cx="3811753" cy="4715934"/>
          </a:xfrm>
        </p:spPr>
        <p:txBody>
          <a:bodyPr/>
          <a:lstStyle/>
          <a:p>
            <a:pPr marL="169545" indent="-169545"/>
            <a:r>
              <a:rPr lang="en-US" altLang="en-US" dirty="0">
                <a:cs typeface="Arial"/>
              </a:rPr>
              <a:t>EIGRP uses a lightweight Hello protocol to establish and monitor the connection status of its neighbor.</a:t>
            </a:r>
          </a:p>
          <a:p>
            <a:pPr marL="169545" indent="-169545"/>
            <a:r>
              <a:rPr lang="en-US" altLang="en-US" dirty="0">
                <a:cs typeface="Arial"/>
              </a:rPr>
              <a:t>The hold time tells the router the maximum time the router should wait to receive the next Hello before declaring that neighbor unreachable.</a:t>
            </a:r>
          </a:p>
          <a:p>
            <a:pPr marL="169545" indent="-169545"/>
            <a:r>
              <a:rPr lang="en-US" altLang="en-US" dirty="0">
                <a:cs typeface="Arial"/>
              </a:rPr>
              <a:t>Use the </a:t>
            </a:r>
            <a:r>
              <a:rPr lang="en-US" altLang="en-US" b="1" dirty="0" err="1">
                <a:cs typeface="Arial"/>
              </a:rPr>
              <a:t>ip</a:t>
            </a:r>
            <a:r>
              <a:rPr lang="en-US" altLang="en-US" b="1" dirty="0">
                <a:cs typeface="Arial"/>
              </a:rPr>
              <a:t> hello-interval </a:t>
            </a:r>
            <a:r>
              <a:rPr lang="en-US" altLang="en-US" b="1" dirty="0" err="1">
                <a:cs typeface="Arial"/>
              </a:rPr>
              <a:t>eigrp</a:t>
            </a:r>
            <a:r>
              <a:rPr lang="en-US" altLang="en-US" b="1" dirty="0">
                <a:cs typeface="Arial"/>
              </a:rPr>
              <a:t> </a:t>
            </a:r>
            <a:r>
              <a:rPr lang="en-US" altLang="en-US" i="1" dirty="0">
                <a:cs typeface="Arial"/>
              </a:rPr>
              <a:t>as-number seconds</a:t>
            </a:r>
            <a:r>
              <a:rPr lang="en-US" altLang="en-US" dirty="0">
                <a:cs typeface="Arial"/>
              </a:rPr>
              <a:t> command to configure a different Hello interval.</a:t>
            </a:r>
          </a:p>
          <a:p>
            <a:pPr marL="169545" indent="-169545"/>
            <a:r>
              <a:rPr lang="en-US" altLang="en-US" dirty="0">
                <a:cs typeface="Arial"/>
              </a:rPr>
              <a:t>Use the </a:t>
            </a:r>
            <a:r>
              <a:rPr lang="en-US" altLang="en-US" b="1" dirty="0" err="1">
                <a:cs typeface="Arial"/>
              </a:rPr>
              <a:t>ip</a:t>
            </a:r>
            <a:r>
              <a:rPr lang="en-US" altLang="en-US" b="1" dirty="0">
                <a:cs typeface="Arial"/>
              </a:rPr>
              <a:t> hold-time </a:t>
            </a:r>
            <a:r>
              <a:rPr lang="en-US" altLang="en-US" b="1" dirty="0" err="1">
                <a:cs typeface="Arial"/>
              </a:rPr>
              <a:t>eigrp</a:t>
            </a:r>
            <a:r>
              <a:rPr lang="en-US" altLang="en-US" b="1" dirty="0">
                <a:cs typeface="Arial"/>
              </a:rPr>
              <a:t> </a:t>
            </a:r>
            <a:r>
              <a:rPr lang="en-US" altLang="en-US" i="1" dirty="0">
                <a:cs typeface="Arial"/>
              </a:rPr>
              <a:t>as-number seconds </a:t>
            </a:r>
            <a:r>
              <a:rPr lang="en-US" altLang="en-US" dirty="0">
                <a:cs typeface="Arial"/>
              </a:rPr>
              <a:t>command to configure a different hold time.</a:t>
            </a:r>
          </a:p>
          <a:p>
            <a:pPr marL="169545" indent="-169545"/>
            <a:r>
              <a:rPr lang="en-US" altLang="en-US" sz="1400" dirty="0">
                <a:cs typeface="Arial"/>
              </a:rPr>
              <a:t>Hello intervals and hold times are configured on a per-interface basis and do not have to match with other EIGRP routers to establish or maintain adjacencies.  </a:t>
            </a:r>
          </a:p>
          <a:p>
            <a:pPr marL="169545" indent="-169545"/>
            <a:endParaRPr lang="en-US" altLang="en-US" dirty="0">
              <a:cs typeface="Arial"/>
            </a:endParaRPr>
          </a:p>
          <a:p>
            <a:pPr marL="169545" indent="-169545"/>
            <a:endParaRPr lang="en-US" altLang="en-US" dirty="0">
              <a:cs typeface="Arial"/>
            </a:endParaRPr>
          </a:p>
          <a:p>
            <a:pPr marL="169545" indent="-169545"/>
            <a:endParaRPr lang="en-CA" altLang="en-US" dirty="0">
              <a:cs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234" y="1038754"/>
            <a:ext cx="5201013" cy="229711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1234" y="3445933"/>
            <a:ext cx="4067175" cy="102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608209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-1" y="41275"/>
            <a:ext cx="4021667" cy="757238"/>
          </a:xfrm>
        </p:spPr>
        <p:txBody>
          <a:bodyPr/>
          <a:lstStyle/>
          <a:p>
            <a:r>
              <a:rPr lang="en-US" sz="1600" dirty="0"/>
              <a:t>Fine-tuning EIGRP Interfaces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/>
              <a:t>Load Balancing IPv4</a:t>
            </a:r>
            <a:endParaRPr lang="en-CA" altLang="en-US" dirty="0">
              <a:solidFill>
                <a:srgbClr val="367187"/>
              </a:solidFill>
              <a:cs typeface="Arial"/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4021666" y="254000"/>
            <a:ext cx="4868334" cy="4639733"/>
          </a:xfrm>
        </p:spPr>
        <p:txBody>
          <a:bodyPr/>
          <a:lstStyle/>
          <a:p>
            <a:pPr marL="169545" indent="-169545"/>
            <a:r>
              <a:rPr lang="en-US" altLang="en-US" dirty="0">
                <a:cs typeface="Arial"/>
              </a:rPr>
              <a:t>Equal-cost load balancing is the ability of a router to distribute outbound traffic using all interfaces that have the same metric from the destination address.</a:t>
            </a:r>
          </a:p>
          <a:p>
            <a:pPr marL="169545" indent="-169545"/>
            <a:r>
              <a:rPr lang="en-US" altLang="en-US" dirty="0" smtClean="0">
                <a:cs typeface="Arial"/>
              </a:rPr>
              <a:t>Cisco </a:t>
            </a:r>
            <a:r>
              <a:rPr lang="en-US" altLang="en-US" dirty="0">
                <a:cs typeface="Arial"/>
              </a:rPr>
              <a:t>IOS applies load balancing using up to four equal-cost paths by default.</a:t>
            </a:r>
          </a:p>
          <a:p>
            <a:pPr marL="169545" indent="-169545"/>
            <a:r>
              <a:rPr lang="en-US" altLang="en-US" dirty="0">
                <a:cs typeface="Arial"/>
              </a:rPr>
              <a:t>The </a:t>
            </a:r>
            <a:r>
              <a:rPr lang="en-US" altLang="en-US" b="1" dirty="0">
                <a:cs typeface="Arial"/>
              </a:rPr>
              <a:t>show </a:t>
            </a:r>
            <a:r>
              <a:rPr lang="en-US" altLang="en-US" b="1" dirty="0" err="1">
                <a:cs typeface="Arial"/>
              </a:rPr>
              <a:t>ip</a:t>
            </a:r>
            <a:r>
              <a:rPr lang="en-US" altLang="en-US" b="1" dirty="0">
                <a:cs typeface="Arial"/>
              </a:rPr>
              <a:t> protocols</a:t>
            </a:r>
            <a:r>
              <a:rPr lang="en-US" altLang="en-US" dirty="0">
                <a:cs typeface="Arial"/>
              </a:rPr>
              <a:t> command can be used to verify the number of equal-cost paths configured on the router.</a:t>
            </a:r>
          </a:p>
          <a:p>
            <a:pPr marL="169545" indent="-169545"/>
            <a:r>
              <a:rPr lang="en-US" altLang="en-US" dirty="0">
                <a:cs typeface="Arial"/>
              </a:rPr>
              <a:t>When a packet is process-switched, load balancing over equal-cost paths occurs on a per-packet basis.  </a:t>
            </a:r>
          </a:p>
          <a:p>
            <a:pPr marL="169545" indent="-169545"/>
            <a:r>
              <a:rPr lang="en-US" altLang="en-US" dirty="0">
                <a:cs typeface="Arial"/>
              </a:rPr>
              <a:t>When packets are fast-switched, load balancing over equal-cost paths occurs on a per-destination basis. </a:t>
            </a:r>
            <a:r>
              <a:rPr lang="en-US" altLang="en-US" dirty="0" smtClean="0">
                <a:cs typeface="Arial"/>
              </a:rPr>
              <a:t>CEF </a:t>
            </a:r>
            <a:r>
              <a:rPr lang="en-US" altLang="en-US" dirty="0">
                <a:cs typeface="Arial"/>
              </a:rPr>
              <a:t>can perform both per packet and per-destination load balancing.</a:t>
            </a:r>
          </a:p>
          <a:p>
            <a:pPr marL="169545" indent="-169545"/>
            <a:r>
              <a:rPr lang="en-US" altLang="en-US" dirty="0">
                <a:cs typeface="Arial"/>
              </a:rPr>
              <a:t>Use the </a:t>
            </a:r>
            <a:r>
              <a:rPr lang="en-US" altLang="en-US" b="1" dirty="0">
                <a:cs typeface="Arial"/>
              </a:rPr>
              <a:t>maximum-paths</a:t>
            </a:r>
            <a:r>
              <a:rPr lang="en-US" altLang="en-US" dirty="0">
                <a:cs typeface="Arial"/>
              </a:rPr>
              <a:t> </a:t>
            </a:r>
            <a:r>
              <a:rPr lang="en-US" altLang="en-US" i="1" dirty="0">
                <a:cs typeface="Arial"/>
              </a:rPr>
              <a:t>value</a:t>
            </a:r>
            <a:r>
              <a:rPr lang="en-US" altLang="en-US" dirty="0">
                <a:cs typeface="Arial"/>
              </a:rPr>
              <a:t> command in router </a:t>
            </a:r>
            <a:r>
              <a:rPr lang="en-US" altLang="en-US" dirty="0" err="1">
                <a:cs typeface="Arial"/>
              </a:rPr>
              <a:t>config</a:t>
            </a:r>
            <a:r>
              <a:rPr lang="en-US" altLang="en-US" dirty="0">
                <a:cs typeface="Arial"/>
              </a:rPr>
              <a:t> mode to modify the default of four equal cost paths.</a:t>
            </a:r>
          </a:p>
          <a:p>
            <a:pPr marL="169545" indent="-169545"/>
            <a:endParaRPr lang="en-US" altLang="en-US" dirty="0">
              <a:cs typeface="Arial"/>
            </a:endParaRPr>
          </a:p>
          <a:p>
            <a:pPr marL="169545" indent="-169545"/>
            <a:endParaRPr lang="en-US" altLang="en-US" dirty="0">
              <a:cs typeface="Arial"/>
            </a:endParaRPr>
          </a:p>
          <a:p>
            <a:pPr marL="169545" indent="-169545"/>
            <a:endParaRPr lang="en-CA" altLang="en-US" dirty="0">
              <a:cs typeface="Arial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7404" y="798513"/>
            <a:ext cx="3463397" cy="3804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84114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-1" y="41275"/>
            <a:ext cx="4021667" cy="757238"/>
          </a:xfrm>
        </p:spPr>
        <p:txBody>
          <a:bodyPr/>
          <a:lstStyle/>
          <a:p>
            <a:r>
              <a:rPr lang="en-US" sz="1600" dirty="0"/>
              <a:t>Fine-tuning EIGRP Interfaces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/>
              <a:t>Load Balancing IPv6</a:t>
            </a:r>
            <a:endParaRPr lang="en-CA" altLang="en-US" dirty="0">
              <a:solidFill>
                <a:srgbClr val="367187"/>
              </a:solidFill>
              <a:cs typeface="Arial"/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4437206" y="419894"/>
            <a:ext cx="4473575" cy="1637145"/>
          </a:xfrm>
        </p:spPr>
        <p:txBody>
          <a:bodyPr/>
          <a:lstStyle/>
          <a:p>
            <a:pPr marL="169545" indent="-169545"/>
            <a:r>
              <a:rPr lang="en-US" altLang="en-US" dirty="0">
                <a:cs typeface="Arial"/>
              </a:rPr>
              <a:t>R3 has two EIGRP equal-cost routes for the network between R1 and R2.  </a:t>
            </a:r>
          </a:p>
          <a:p>
            <a:pPr marL="169545" indent="-169545"/>
            <a:r>
              <a:rPr lang="en-US" altLang="en-US" dirty="0" smtClean="0">
                <a:cs typeface="Arial"/>
              </a:rPr>
              <a:t>Output of </a:t>
            </a:r>
            <a:r>
              <a:rPr lang="en-US" altLang="en-US" dirty="0">
                <a:cs typeface="Arial"/>
              </a:rPr>
              <a:t>the </a:t>
            </a:r>
            <a:r>
              <a:rPr lang="en-US" altLang="en-US" b="1" dirty="0">
                <a:cs typeface="Arial"/>
              </a:rPr>
              <a:t>show ipv6 </a:t>
            </a:r>
            <a:r>
              <a:rPr lang="en-US" altLang="en-US" b="1" dirty="0" smtClean="0">
                <a:cs typeface="Arial"/>
              </a:rPr>
              <a:t>route </a:t>
            </a:r>
            <a:r>
              <a:rPr lang="en-US" altLang="en-US" b="1" dirty="0" err="1" smtClean="0">
                <a:cs typeface="Arial"/>
              </a:rPr>
              <a:t>eigrp</a:t>
            </a:r>
            <a:r>
              <a:rPr lang="en-US" altLang="en-US" b="1" dirty="0" smtClean="0">
                <a:cs typeface="Arial"/>
              </a:rPr>
              <a:t> </a:t>
            </a:r>
            <a:r>
              <a:rPr lang="en-US" altLang="en-US" dirty="0">
                <a:cs typeface="Arial"/>
              </a:rPr>
              <a:t>command below </a:t>
            </a:r>
            <a:r>
              <a:rPr lang="en-US" altLang="en-US" dirty="0" smtClean="0">
                <a:cs typeface="Arial"/>
              </a:rPr>
              <a:t>shows the </a:t>
            </a:r>
            <a:r>
              <a:rPr lang="en-US" altLang="en-US" dirty="0">
                <a:cs typeface="Arial"/>
              </a:rPr>
              <a:t>EIGRP metrics. </a:t>
            </a:r>
            <a:r>
              <a:rPr lang="en-US" altLang="en-US" dirty="0" smtClean="0">
                <a:cs typeface="Arial"/>
              </a:rPr>
              <a:t>The </a:t>
            </a:r>
            <a:r>
              <a:rPr lang="en-US" altLang="en-US" dirty="0">
                <a:cs typeface="Arial"/>
              </a:rPr>
              <a:t>EIGRP composite metric is the same for both EIGRP IPv6 and IPv4.</a:t>
            </a:r>
          </a:p>
          <a:p>
            <a:pPr marL="169545" indent="-169545"/>
            <a:endParaRPr lang="en-CA" altLang="en-US" dirty="0">
              <a:cs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916" y="1013089"/>
            <a:ext cx="4104129" cy="293528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12169" y="2140527"/>
            <a:ext cx="3175867" cy="2662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70839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0" y="41275"/>
            <a:ext cx="4326468" cy="757238"/>
          </a:xfrm>
        </p:spPr>
        <p:txBody>
          <a:bodyPr/>
          <a:lstStyle/>
          <a:p>
            <a:r>
              <a:rPr lang="en-US" sz="1600" dirty="0"/>
              <a:t>Fine-tuning EIGRP Interfaces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/>
              <a:t>Load Balancing IPv6 (Cont.)</a:t>
            </a:r>
            <a:endParaRPr lang="en-CA" altLang="en-US" dirty="0">
              <a:solidFill>
                <a:srgbClr val="367187"/>
              </a:solidFill>
              <a:cs typeface="Arial"/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4420659" y="468312"/>
            <a:ext cx="4473575" cy="4323821"/>
          </a:xfrm>
        </p:spPr>
        <p:txBody>
          <a:bodyPr/>
          <a:lstStyle/>
          <a:p>
            <a:pPr marL="169545" indent="-169545"/>
            <a:r>
              <a:rPr lang="en-US" altLang="en-US" dirty="0">
                <a:cs typeface="Arial"/>
              </a:rPr>
              <a:t>EIGRP for IPv4 and IPv6 can also balance traffic across multiple routes that have different metrics. </a:t>
            </a:r>
            <a:r>
              <a:rPr lang="en-US" altLang="en-US" dirty="0" smtClean="0">
                <a:cs typeface="Arial"/>
              </a:rPr>
              <a:t>This </a:t>
            </a:r>
            <a:r>
              <a:rPr lang="en-US" altLang="en-US" dirty="0">
                <a:cs typeface="Arial"/>
              </a:rPr>
              <a:t>is referred to as unequal-cost load balancing.</a:t>
            </a:r>
          </a:p>
          <a:p>
            <a:pPr marL="169545" indent="-169545"/>
            <a:r>
              <a:rPr lang="en-US" altLang="en-US" dirty="0">
                <a:cs typeface="Arial"/>
              </a:rPr>
              <a:t>Setting a value using the </a:t>
            </a:r>
            <a:r>
              <a:rPr lang="en-US" altLang="en-US" b="1" dirty="0">
                <a:cs typeface="Arial"/>
              </a:rPr>
              <a:t>variance</a:t>
            </a:r>
            <a:r>
              <a:rPr lang="en-US" altLang="en-US" dirty="0">
                <a:cs typeface="Arial"/>
              </a:rPr>
              <a:t> command in router </a:t>
            </a:r>
            <a:r>
              <a:rPr lang="en-US" altLang="en-US" dirty="0" err="1">
                <a:cs typeface="Arial"/>
              </a:rPr>
              <a:t>config</a:t>
            </a:r>
            <a:r>
              <a:rPr lang="en-US" altLang="en-US" dirty="0">
                <a:cs typeface="Arial"/>
              </a:rPr>
              <a:t> mode will enable EIGRP to install multiple loop-free routes with unequal cost in a local routing table.</a:t>
            </a:r>
          </a:p>
          <a:p>
            <a:pPr marL="169545" indent="-169545"/>
            <a:r>
              <a:rPr lang="en-US" altLang="en-US" dirty="0">
                <a:cs typeface="Arial"/>
              </a:rPr>
              <a:t>A route learned through EIGRP must meet two criteria to be installed in the routing table:</a:t>
            </a:r>
          </a:p>
          <a:p>
            <a:pPr marL="358457" lvl="1" indent="-169545"/>
            <a:r>
              <a:rPr lang="en-US" altLang="en-US" dirty="0">
                <a:cs typeface="Arial"/>
              </a:rPr>
              <a:t>R</a:t>
            </a:r>
            <a:r>
              <a:rPr lang="en-US" altLang="en-US" dirty="0" smtClean="0">
                <a:cs typeface="Arial"/>
              </a:rPr>
              <a:t>oute </a:t>
            </a:r>
            <a:r>
              <a:rPr lang="en-US" altLang="en-US" dirty="0">
                <a:cs typeface="Arial"/>
              </a:rPr>
              <a:t>must be loop-free, being either a feasible successor or having a reported distance that is less than the total distance.</a:t>
            </a:r>
          </a:p>
          <a:p>
            <a:pPr marL="358457" lvl="1" indent="-169545"/>
            <a:r>
              <a:rPr lang="en-US" altLang="en-US" dirty="0">
                <a:cs typeface="Arial"/>
              </a:rPr>
              <a:t>M</a:t>
            </a:r>
            <a:r>
              <a:rPr lang="en-US" altLang="en-US" dirty="0" smtClean="0">
                <a:cs typeface="Arial"/>
              </a:rPr>
              <a:t>etric </a:t>
            </a:r>
            <a:r>
              <a:rPr lang="en-US" altLang="en-US" dirty="0">
                <a:cs typeface="Arial"/>
              </a:rPr>
              <a:t>of the route must be lower than the metric of the best route (successor) multiplied by the variance configured on the router.</a:t>
            </a:r>
          </a:p>
          <a:p>
            <a:pPr marL="169545" indent="-169545"/>
            <a:endParaRPr lang="en-CA" altLang="en-US" dirty="0">
              <a:cs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191" y="798513"/>
            <a:ext cx="4104129" cy="2935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499481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0" y="41275"/>
            <a:ext cx="4326468" cy="757238"/>
          </a:xfrm>
        </p:spPr>
        <p:txBody>
          <a:bodyPr/>
          <a:lstStyle/>
          <a:p>
            <a:r>
              <a:rPr lang="en-US" sz="1600" dirty="0"/>
              <a:t>Fine-tuning EIGRP Interfaces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/>
              <a:t>Load Balancing IPv6 (Cont.)</a:t>
            </a:r>
            <a:endParaRPr lang="en-CA" altLang="en-US" dirty="0">
              <a:solidFill>
                <a:srgbClr val="367187"/>
              </a:solidFill>
              <a:cs typeface="Arial"/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4326468" y="819680"/>
            <a:ext cx="4473575" cy="2595034"/>
          </a:xfrm>
        </p:spPr>
        <p:txBody>
          <a:bodyPr/>
          <a:lstStyle/>
          <a:p>
            <a:pPr marL="169545" indent="-169545"/>
            <a:r>
              <a:rPr lang="en-US" altLang="en-US" dirty="0" smtClean="0">
                <a:cs typeface="Arial"/>
              </a:rPr>
              <a:t>Unequal-Cost Load Balancing</a:t>
            </a:r>
            <a:endParaRPr lang="en-US" altLang="en-US" dirty="0">
              <a:cs typeface="Arial"/>
            </a:endParaRPr>
          </a:p>
          <a:p>
            <a:pPr lvl="1"/>
            <a:r>
              <a:rPr lang="en-US" dirty="0" smtClean="0"/>
              <a:t>If the </a:t>
            </a:r>
            <a:r>
              <a:rPr lang="en-US" dirty="0"/>
              <a:t>variance is set to 1, only routes with the same metric as the successor are installed in the local routing table. </a:t>
            </a:r>
            <a:endParaRPr lang="en-US" dirty="0" smtClean="0"/>
          </a:p>
          <a:p>
            <a:pPr lvl="1"/>
            <a:r>
              <a:rPr lang="en-US" dirty="0" smtClean="0"/>
              <a:t>If </a:t>
            </a:r>
            <a:r>
              <a:rPr lang="en-US" dirty="0"/>
              <a:t>the variance is set to 2, any EIGRP-learned route with a metric less than 2 times the successor metric will be installed in the local routing </a:t>
            </a:r>
            <a:r>
              <a:rPr lang="en-US" dirty="0" smtClean="0"/>
              <a:t>table.</a:t>
            </a:r>
            <a:endParaRPr lang="en-US" altLang="en-US" dirty="0">
              <a:cs typeface="Arial"/>
            </a:endParaRPr>
          </a:p>
          <a:p>
            <a:pPr marL="169545" indent="-169545"/>
            <a:endParaRPr lang="en-CA" altLang="en-US" dirty="0">
              <a:cs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191" y="798513"/>
            <a:ext cx="4104129" cy="2935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935665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-1" y="41275"/>
            <a:ext cx="7907867" cy="757238"/>
          </a:xfrm>
        </p:spPr>
        <p:txBody>
          <a:bodyPr/>
          <a:lstStyle/>
          <a:p>
            <a:r>
              <a:rPr lang="en-US" sz="1600" dirty="0"/>
              <a:t>Fine-tuning EIGRP Interfaces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/>
              <a:t>Lab – Configuring Advanced EIGRP for IPv4 Features </a:t>
            </a:r>
            <a:endParaRPr lang="en-CA" altLang="en-US" dirty="0">
              <a:solidFill>
                <a:srgbClr val="367187"/>
              </a:solidFill>
              <a:cs typeface="Arial"/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5249333" y="1540933"/>
            <a:ext cx="3644901" cy="3251200"/>
          </a:xfrm>
        </p:spPr>
        <p:txBody>
          <a:bodyPr/>
          <a:lstStyle/>
          <a:p>
            <a:pPr marL="169545" indent="-169545"/>
            <a:r>
              <a:rPr lang="en-US" altLang="en-US" dirty="0">
                <a:cs typeface="Arial"/>
              </a:rPr>
              <a:t>EIGRP has advanced features to allow changes related to summarization, default route propagation, bandwidth utilization, and metrics.</a:t>
            </a:r>
          </a:p>
          <a:p>
            <a:pPr marL="169545" indent="-169545"/>
            <a:r>
              <a:rPr lang="en-US" altLang="en-US" dirty="0">
                <a:cs typeface="Arial"/>
              </a:rPr>
              <a:t>You will configure these advanced features in this lab.  </a:t>
            </a:r>
            <a:endParaRPr lang="en-CA" altLang="en-US" dirty="0">
              <a:cs typeface="Arial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944" y="798513"/>
            <a:ext cx="4583781" cy="3680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794714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6424" y="915409"/>
            <a:ext cx="7804709" cy="1802391"/>
          </a:xfrm>
        </p:spPr>
        <p:txBody>
          <a:bodyPr/>
          <a:lstStyle/>
          <a:p>
            <a:r>
              <a:rPr lang="en-US" dirty="0"/>
              <a:t>7.2 Troubleshoot EIGRP</a:t>
            </a:r>
          </a:p>
        </p:txBody>
      </p:sp>
    </p:spTree>
    <p:extLst>
      <p:ext uri="{BB962C8B-B14F-4D97-AF65-F5344CB8AC3E}">
        <p14:creationId xmlns:p14="http://schemas.microsoft.com/office/powerpoint/2010/main" val="43473507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-1" y="41275"/>
            <a:ext cx="5901268" cy="757238"/>
          </a:xfrm>
        </p:spPr>
        <p:txBody>
          <a:bodyPr/>
          <a:lstStyle/>
          <a:p>
            <a:r>
              <a:rPr lang="en-US" sz="1600" dirty="0"/>
              <a:t>Components of Troubleshooting EIGRP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/>
              <a:t>Basic EIGRP Troubleshooting Commands</a:t>
            </a:r>
            <a:endParaRPr lang="en-CA" altLang="en-US" dirty="0">
              <a:solidFill>
                <a:srgbClr val="367187"/>
              </a:solidFill>
              <a:cs typeface="Arial"/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4190949" y="715963"/>
            <a:ext cx="4841926" cy="4076700"/>
          </a:xfrm>
        </p:spPr>
        <p:txBody>
          <a:bodyPr/>
          <a:lstStyle/>
          <a:p>
            <a:pPr marL="169545" indent="-169545"/>
            <a:r>
              <a:rPr lang="en-US" altLang="en-US" dirty="0">
                <a:cs typeface="Arial"/>
              </a:rPr>
              <a:t>The </a:t>
            </a:r>
            <a:r>
              <a:rPr lang="en-US" altLang="en-US" b="1" dirty="0">
                <a:cs typeface="Arial"/>
              </a:rPr>
              <a:t>show </a:t>
            </a:r>
            <a:r>
              <a:rPr lang="en-US" altLang="en-US" b="1" dirty="0" err="1">
                <a:cs typeface="Arial"/>
              </a:rPr>
              <a:t>ip</a:t>
            </a:r>
            <a:r>
              <a:rPr lang="en-US" altLang="en-US" b="1" dirty="0">
                <a:cs typeface="Arial"/>
              </a:rPr>
              <a:t> </a:t>
            </a:r>
            <a:r>
              <a:rPr lang="en-US" altLang="en-US" b="1" dirty="0" err="1">
                <a:cs typeface="Arial"/>
              </a:rPr>
              <a:t>eigrp</a:t>
            </a:r>
            <a:r>
              <a:rPr lang="en-US" altLang="en-US" b="1" dirty="0">
                <a:cs typeface="Arial"/>
              </a:rPr>
              <a:t> neighbors</a:t>
            </a:r>
            <a:r>
              <a:rPr lang="en-US" altLang="en-US" dirty="0">
                <a:cs typeface="Arial"/>
              </a:rPr>
              <a:t> command verifies that the router recognizes its neighbors. </a:t>
            </a:r>
            <a:r>
              <a:rPr lang="en-US" altLang="en-US" dirty="0" smtClean="0">
                <a:cs typeface="Arial"/>
              </a:rPr>
              <a:t>The </a:t>
            </a:r>
            <a:r>
              <a:rPr lang="en-US" altLang="en-US" dirty="0">
                <a:cs typeface="Arial"/>
              </a:rPr>
              <a:t>output in the figure indicates two successful EIGRP neighbor adjacencies.</a:t>
            </a:r>
          </a:p>
          <a:p>
            <a:pPr marL="169545" indent="-169545"/>
            <a:r>
              <a:rPr lang="en-US" altLang="en-US" dirty="0">
                <a:cs typeface="Arial"/>
              </a:rPr>
              <a:t>The </a:t>
            </a:r>
            <a:r>
              <a:rPr lang="en-US" altLang="en-US" b="1" dirty="0">
                <a:cs typeface="Arial"/>
              </a:rPr>
              <a:t>show </a:t>
            </a:r>
            <a:r>
              <a:rPr lang="en-US" altLang="en-US" b="1" dirty="0" err="1">
                <a:cs typeface="Arial"/>
              </a:rPr>
              <a:t>ip</a:t>
            </a:r>
            <a:r>
              <a:rPr lang="en-US" altLang="en-US" b="1" dirty="0">
                <a:cs typeface="Arial"/>
              </a:rPr>
              <a:t> route </a:t>
            </a:r>
            <a:r>
              <a:rPr lang="en-US" altLang="en-US" b="1" dirty="0" err="1">
                <a:cs typeface="Arial"/>
              </a:rPr>
              <a:t>eigrp</a:t>
            </a:r>
            <a:r>
              <a:rPr lang="en-US" altLang="en-US" dirty="0">
                <a:cs typeface="Arial"/>
              </a:rPr>
              <a:t> command verifies that the router learned the route to a remote network through EIGRP. </a:t>
            </a:r>
            <a:r>
              <a:rPr lang="en-US" altLang="en-US" dirty="0" smtClean="0">
                <a:cs typeface="Arial"/>
              </a:rPr>
              <a:t>The </a:t>
            </a:r>
            <a:r>
              <a:rPr lang="en-US" altLang="en-US" dirty="0">
                <a:cs typeface="Arial"/>
              </a:rPr>
              <a:t>output shows that R1 has learned about four remote networks through EIGRP.</a:t>
            </a:r>
          </a:p>
          <a:p>
            <a:pPr marL="169545" indent="-169545"/>
            <a:r>
              <a:rPr lang="en-US" altLang="en-US" dirty="0">
                <a:cs typeface="Arial"/>
              </a:rPr>
              <a:t>The </a:t>
            </a:r>
            <a:r>
              <a:rPr lang="en-US" altLang="en-US" b="1" dirty="0">
                <a:cs typeface="Arial"/>
              </a:rPr>
              <a:t>show </a:t>
            </a:r>
            <a:r>
              <a:rPr lang="en-US" altLang="en-US" b="1" dirty="0" err="1">
                <a:cs typeface="Arial"/>
              </a:rPr>
              <a:t>ip</a:t>
            </a:r>
            <a:r>
              <a:rPr lang="en-US" altLang="en-US" b="1" dirty="0">
                <a:cs typeface="Arial"/>
              </a:rPr>
              <a:t> protocols</a:t>
            </a:r>
            <a:r>
              <a:rPr lang="en-US" altLang="en-US" dirty="0">
                <a:cs typeface="Arial"/>
              </a:rPr>
              <a:t> command can be used to display various EIGRP settings.</a:t>
            </a:r>
          </a:p>
          <a:p>
            <a:pPr marL="169545" indent="-169545"/>
            <a:r>
              <a:rPr lang="en-US" altLang="en-US" dirty="0">
                <a:cs typeface="Arial"/>
              </a:rPr>
              <a:t>EIGRP for IPv6 commands:</a:t>
            </a:r>
          </a:p>
          <a:p>
            <a:pPr lvl="1">
              <a:buFont typeface="Arial" panose="05000000000000000000" pitchFamily="2" charset="2"/>
              <a:buChar char="•"/>
            </a:pPr>
            <a:r>
              <a:rPr lang="en-US" altLang="en-US" sz="1300" b="1" dirty="0">
                <a:cs typeface="Arial"/>
              </a:rPr>
              <a:t>s</a:t>
            </a:r>
            <a:r>
              <a:rPr lang="en-US" altLang="en-US" sz="1300" b="1" dirty="0" smtClean="0">
                <a:cs typeface="Arial"/>
              </a:rPr>
              <a:t>how </a:t>
            </a:r>
            <a:r>
              <a:rPr lang="en-US" altLang="en-US" sz="1300" b="1" dirty="0">
                <a:cs typeface="Arial"/>
              </a:rPr>
              <a:t>ipv6 </a:t>
            </a:r>
            <a:r>
              <a:rPr lang="en-US" altLang="en-US" sz="1300" b="1" dirty="0" err="1">
                <a:cs typeface="Arial"/>
              </a:rPr>
              <a:t>eigrp</a:t>
            </a:r>
            <a:r>
              <a:rPr lang="en-US" altLang="en-US" sz="1300" b="1" dirty="0">
                <a:cs typeface="Arial"/>
              </a:rPr>
              <a:t> neighbors</a:t>
            </a:r>
          </a:p>
          <a:p>
            <a:pPr lvl="1">
              <a:buFont typeface="Arial" panose="05000000000000000000" pitchFamily="2" charset="2"/>
              <a:buChar char="•"/>
            </a:pPr>
            <a:r>
              <a:rPr lang="en-US" altLang="en-US" sz="1300" b="1" dirty="0">
                <a:cs typeface="Arial"/>
              </a:rPr>
              <a:t>s</a:t>
            </a:r>
            <a:r>
              <a:rPr lang="en-US" altLang="en-US" sz="1300" b="1" dirty="0" smtClean="0">
                <a:cs typeface="Arial"/>
              </a:rPr>
              <a:t>how </a:t>
            </a:r>
            <a:r>
              <a:rPr lang="en-US" altLang="en-US" sz="1300" b="1" dirty="0">
                <a:cs typeface="Arial"/>
              </a:rPr>
              <a:t>ipv6 route</a:t>
            </a:r>
          </a:p>
          <a:p>
            <a:pPr lvl="1">
              <a:buFont typeface="Arial" panose="05000000000000000000" pitchFamily="2" charset="2"/>
              <a:buChar char="•"/>
            </a:pPr>
            <a:r>
              <a:rPr lang="en-US" altLang="en-US" sz="1300" b="1" dirty="0">
                <a:cs typeface="Arial"/>
              </a:rPr>
              <a:t>s</a:t>
            </a:r>
            <a:r>
              <a:rPr lang="en-US" altLang="en-US" sz="1300" b="1" dirty="0" smtClean="0">
                <a:cs typeface="Arial"/>
              </a:rPr>
              <a:t>how </a:t>
            </a:r>
            <a:r>
              <a:rPr lang="en-US" altLang="en-US" sz="1300" b="1" dirty="0">
                <a:cs typeface="Arial"/>
              </a:rPr>
              <a:t>ipv6 protocols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2262" y="798513"/>
            <a:ext cx="3724275" cy="3781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446636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0" y="41275"/>
            <a:ext cx="4135514" cy="757238"/>
          </a:xfrm>
        </p:spPr>
        <p:txBody>
          <a:bodyPr/>
          <a:lstStyle/>
          <a:p>
            <a:r>
              <a:rPr lang="en-US" sz="1600" dirty="0"/>
              <a:t>Components of Troubleshooting EIGRP</a:t>
            </a:r>
            <a:r>
              <a:rPr lang="en-US" dirty="0">
                <a:solidFill>
                  <a:schemeClr val="tx1"/>
                </a:solidFill>
                <a:latin typeface="ＭＳ Ｐゴシック"/>
              </a:rPr>
              <a:t/>
            </a:r>
            <a:br>
              <a:rPr lang="en-US" dirty="0">
                <a:solidFill>
                  <a:schemeClr val="tx1"/>
                </a:solidFill>
                <a:latin typeface="ＭＳ Ｐゴシック"/>
              </a:rPr>
            </a:br>
            <a:r>
              <a:rPr lang="en-US" dirty="0"/>
              <a:t>Components</a:t>
            </a:r>
            <a:endParaRPr lang="en-CA" altLang="en-US" dirty="0">
              <a:solidFill>
                <a:srgbClr val="367187"/>
              </a:solidFill>
              <a:cs typeface="Arial"/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5156511" y="585831"/>
            <a:ext cx="3886754" cy="3910878"/>
          </a:xfrm>
        </p:spPr>
        <p:txBody>
          <a:bodyPr/>
          <a:lstStyle/>
          <a:p>
            <a:pPr lvl="1" indent="-169545">
              <a:buFont typeface="Arial" panose="05000000000000000000" pitchFamily="2" charset="2"/>
              <a:buChar char="•"/>
            </a:pPr>
            <a:r>
              <a:rPr lang="en-US" altLang="en-US" sz="1500" dirty="0">
                <a:cs typeface="Arial"/>
              </a:rPr>
              <a:t>The flowchart in the figure provides a systematic approach to troubleshooting EIGRP.</a:t>
            </a:r>
          </a:p>
          <a:p>
            <a:pPr lvl="1" indent="-169545">
              <a:buFont typeface="Arial" panose="05000000000000000000" pitchFamily="2" charset="2"/>
              <a:buChar char="•"/>
            </a:pPr>
            <a:r>
              <a:rPr lang="en-US" altLang="en-US" sz="1500" dirty="0">
                <a:cs typeface="Arial"/>
              </a:rPr>
              <a:t>EIGRP neighbors must first establish adjacencies with each other before they can exchange routes. </a:t>
            </a:r>
            <a:r>
              <a:rPr lang="en-US" altLang="en-US" sz="1500" dirty="0" smtClean="0">
                <a:cs typeface="Arial"/>
              </a:rPr>
              <a:t>Reasons </a:t>
            </a:r>
            <a:r>
              <a:rPr lang="en-US" altLang="en-US" sz="1500" dirty="0">
                <a:cs typeface="Arial"/>
              </a:rPr>
              <a:t>why they might fail:</a:t>
            </a:r>
          </a:p>
          <a:p>
            <a:pPr marL="502920" lvl="3" indent="-169545">
              <a:buFont typeface="Arial" panose="05000000000000000000" pitchFamily="2" charset="2"/>
              <a:buChar char="•"/>
            </a:pPr>
            <a:r>
              <a:rPr lang="en-US" altLang="en-US" sz="1400" dirty="0">
                <a:cs typeface="Arial"/>
              </a:rPr>
              <a:t>Interface between the devices is down.</a:t>
            </a:r>
          </a:p>
          <a:p>
            <a:pPr marL="502920" lvl="3" indent="-169545">
              <a:buFont typeface="Arial" panose="05000000000000000000" pitchFamily="2" charset="2"/>
              <a:buChar char="•"/>
            </a:pPr>
            <a:r>
              <a:rPr lang="en-US" altLang="en-US" sz="1400" dirty="0">
                <a:cs typeface="Arial"/>
              </a:rPr>
              <a:t>Two routers have mismatching EIGRP autonomous system numbers.</a:t>
            </a:r>
          </a:p>
          <a:p>
            <a:pPr marL="502920" lvl="3" indent="-169545">
              <a:buFont typeface="Arial" panose="05000000000000000000" pitchFamily="2" charset="2"/>
              <a:buChar char="•"/>
            </a:pPr>
            <a:r>
              <a:rPr lang="en-US" altLang="en-US" sz="1400" dirty="0">
                <a:cs typeface="Arial"/>
              </a:rPr>
              <a:t>Proper interfaces are not enabled for the EIGRP process.</a:t>
            </a:r>
          </a:p>
          <a:p>
            <a:pPr marL="502920" lvl="3" indent="-169545">
              <a:buFont typeface="Arial" panose="05000000000000000000" pitchFamily="2" charset="2"/>
              <a:buChar char="•"/>
            </a:pPr>
            <a:r>
              <a:rPr lang="en-US" altLang="en-US" sz="1400" dirty="0">
                <a:cs typeface="Arial"/>
              </a:rPr>
              <a:t>An interface is configure as passive.</a:t>
            </a:r>
          </a:p>
          <a:p>
            <a:pPr marL="502920" lvl="3" indent="-169545">
              <a:buFont typeface="Arial" panose="05000000000000000000" pitchFamily="2" charset="2"/>
              <a:buChar char="•"/>
            </a:pPr>
            <a:r>
              <a:rPr lang="en-US" altLang="en-US" sz="1400" dirty="0">
                <a:cs typeface="Arial"/>
              </a:rPr>
              <a:t>Misconfigured K values, incompatible Hello and Hold interval times or misconfigured authentication.</a:t>
            </a:r>
          </a:p>
          <a:p>
            <a:pPr lvl="1">
              <a:buFont typeface="Arial" panose="05000000000000000000" pitchFamily="2" charset="2"/>
              <a:buChar char="•"/>
            </a:pPr>
            <a:endParaRPr lang="en-US" altLang="en-US" sz="1500" dirty="0">
              <a:cs typeface="Arial"/>
            </a:endParaRPr>
          </a:p>
        </p:txBody>
      </p:sp>
      <p:pic>
        <p:nvPicPr>
          <p:cNvPr id="2" name="Picture 3">
            <a:extLst>
              <a:ext uri="{FF2B5EF4-FFF2-40B4-BE49-F238E27FC236}">
                <a16:creationId xmlns:a16="http://schemas.microsoft.com/office/drawing/2014/main" id="{E9473EF6-FE03-47F4-B1D0-F75F31A829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584" y="861105"/>
            <a:ext cx="4945927" cy="3635604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255494348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ct val="30000"/>
              </a:spcBef>
              <a:buNone/>
            </a:pPr>
            <a:r>
              <a:rPr lang="en-US"/>
              <a:t>What activities are associated with this chapter?</a:t>
            </a:r>
            <a:endParaRPr lang="en-US">
              <a:solidFill>
                <a:srgbClr val="00B0F0"/>
              </a:solidFill>
            </a:endParaRPr>
          </a:p>
          <a:p>
            <a:pPr marL="0" indent="0">
              <a:spcBef>
                <a:spcPct val="30000"/>
              </a:spcBef>
              <a:buNone/>
            </a:pPr>
            <a:endParaRPr lang="en-US"/>
          </a:p>
          <a:p>
            <a:pPr marL="89297" indent="0">
              <a:spcBef>
                <a:spcPct val="30000"/>
              </a:spcBef>
              <a:buNone/>
            </a:pPr>
            <a:endParaRPr lang="en-US"/>
          </a:p>
          <a:p>
            <a:pPr marL="89297" indent="0">
              <a:spcBef>
                <a:spcPct val="30000"/>
              </a:spcBef>
              <a:buNone/>
            </a:pPr>
            <a:endParaRPr lang="en-US"/>
          </a:p>
        </p:txBody>
      </p:sp>
      <p:sp>
        <p:nvSpPr>
          <p:cNvPr id="6146" name="Rectangle 3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Chapter 7: Activities</a:t>
            </a:r>
          </a:p>
        </p:txBody>
      </p:sp>
      <p:graphicFrame>
        <p:nvGraphicFramePr>
          <p:cNvPr id="7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1719926"/>
              </p:ext>
            </p:extLst>
          </p:nvPr>
        </p:nvGraphicFramePr>
        <p:xfrm>
          <a:off x="457291" y="1122081"/>
          <a:ext cx="8229418" cy="32126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97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57736">
                  <a:extLst>
                    <a:ext uri="{9D8B030D-6E8A-4147-A177-3AD203B41FA5}">
                      <a16:colId xmlns:a16="http://schemas.microsoft.com/office/drawing/2014/main" val="3156509146"/>
                    </a:ext>
                  </a:extLst>
                </a:gridCol>
                <a:gridCol w="40800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6187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86347">
                <a:tc>
                  <a:txBody>
                    <a:bodyPr/>
                    <a:lstStyle/>
                    <a:p>
                      <a:pPr marL="0" marR="0" lvl="0" indent="0" algn="ctr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Page #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/>
                        <a:t>Activity Type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Activity Name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Optional?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2629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7.0.1.2</a:t>
                      </a:r>
                      <a:endParaRPr lang="en-US" sz="11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Class Activity</a:t>
                      </a:r>
                      <a:endParaRPr lang="en-US" sz="11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EIGRP – Back to the Future</a:t>
                      </a:r>
                      <a:endParaRPr lang="en-US" sz="11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Optional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92629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7.1.1.3</a:t>
                      </a:r>
                      <a:endParaRPr lang="en-US" sz="11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Syntax Checker</a:t>
                      </a:r>
                      <a:endParaRPr lang="en-US" sz="11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Configuring EIGRP Automatic Summarization on R3</a:t>
                      </a:r>
                      <a:endParaRPr lang="en-US" sz="11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Recommended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2629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7.1.1.9</a:t>
                      </a:r>
                      <a:endParaRPr lang="en-US" sz="11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1100" baseline="0" dirty="0" smtClean="0"/>
                        <a:t>Interactive Activity</a:t>
                      </a:r>
                      <a:endParaRPr lang="en-US" sz="11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Determine the Classful Summarization</a:t>
                      </a:r>
                      <a:endParaRPr lang="en-US" sz="11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dk1"/>
                          </a:solidFill>
                        </a:rPr>
                        <a:t>Recommended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2629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7.1.1.10</a:t>
                      </a:r>
                      <a:endParaRPr lang="en-US" sz="11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aseline="0" dirty="0" smtClean="0"/>
                        <a:t>Interactive Activity</a:t>
                      </a:r>
                      <a:endParaRPr lang="en-US" sz="11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Determine the Exit Interface for a Given</a:t>
                      </a:r>
                      <a:r>
                        <a:rPr lang="en-US" sz="1100" baseline="0" dirty="0" smtClean="0"/>
                        <a:t> Packet</a:t>
                      </a:r>
                      <a:endParaRPr lang="en-US" sz="11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Recommended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2629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7.1.2.4</a:t>
                      </a:r>
                      <a:endParaRPr lang="en-US" sz="11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aseline="0" dirty="0" smtClean="0"/>
                        <a:t>Packet Tracer</a:t>
                      </a:r>
                      <a:endParaRPr lang="en-US" sz="11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Propagating a Default Route in EIGRP for IPv4 and IPv6</a:t>
                      </a:r>
                      <a:endParaRPr lang="en-US" sz="11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Optional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2629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7.1.3.1</a:t>
                      </a:r>
                      <a:endParaRPr lang="en-US" sz="11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aseline="0" dirty="0"/>
                        <a:t>Syntax Checker</a:t>
                      </a:r>
                      <a:endParaRPr lang="en-US" sz="11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Configuring Bandwidth Utilization on R2 and R3</a:t>
                      </a:r>
                      <a:endParaRPr lang="en-US" sz="11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Recommended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2629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7.1.3.2</a:t>
                      </a:r>
                      <a:endParaRPr lang="en-US" sz="11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aseline="0" dirty="0"/>
                        <a:t>Syntax Checker</a:t>
                      </a:r>
                      <a:endParaRPr lang="en-US" sz="11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Configuring Timers on R2</a:t>
                      </a:r>
                      <a:endParaRPr lang="en-US" sz="11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Recommended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92629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7.1.3.5</a:t>
                      </a:r>
                      <a:endParaRPr lang="en-US" sz="11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aseline="0" dirty="0" smtClean="0"/>
                        <a:t>Interactive Activity</a:t>
                      </a:r>
                      <a:endParaRPr lang="en-US" sz="11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Determine the EIGRP Fine Tuning</a:t>
                      </a:r>
                      <a:r>
                        <a:rPr lang="en-US" sz="1100" baseline="0" dirty="0" smtClean="0"/>
                        <a:t> Commands</a:t>
                      </a:r>
                      <a:endParaRPr lang="en-US" sz="11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Recommended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92629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7.1.3.6</a:t>
                      </a:r>
                      <a:endParaRPr lang="en-US" sz="11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Lab</a:t>
                      </a:r>
                      <a:endParaRPr lang="en-US" sz="11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Configuring</a:t>
                      </a:r>
                      <a:r>
                        <a:rPr lang="en-US" sz="1100" baseline="0" dirty="0" smtClean="0"/>
                        <a:t> Advanced EIGRP for IPv4 Features</a:t>
                      </a:r>
                      <a:endParaRPr lang="en-US" sz="11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Recommended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92629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7.2.1.3</a:t>
                      </a:r>
                      <a:endParaRPr lang="en-US" sz="11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Interactive Activity</a:t>
                      </a:r>
                      <a:endParaRPr lang="en-US" sz="11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Identify the Troubleshooting Command</a:t>
                      </a:r>
                      <a:endParaRPr lang="en-US" sz="11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Recommended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2582900979"/>
                  </a:ext>
                </a:extLst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2292" y="4334718"/>
            <a:ext cx="6236749" cy="432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527372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0" y="41275"/>
            <a:ext cx="4135514" cy="757238"/>
          </a:xfrm>
        </p:spPr>
        <p:txBody>
          <a:bodyPr/>
          <a:lstStyle/>
          <a:p>
            <a:r>
              <a:rPr lang="en-US" sz="1600" dirty="0"/>
              <a:t>Components of Troubleshooting EIGRP</a:t>
            </a:r>
            <a:r>
              <a:rPr lang="en-US" dirty="0">
                <a:solidFill>
                  <a:schemeClr val="tx1"/>
                </a:solidFill>
                <a:latin typeface="ＭＳ Ｐゴシック"/>
              </a:rPr>
              <a:t/>
            </a:r>
            <a:br>
              <a:rPr lang="en-US" dirty="0">
                <a:solidFill>
                  <a:schemeClr val="tx1"/>
                </a:solidFill>
                <a:latin typeface="ＭＳ Ｐゴシック"/>
              </a:rPr>
            </a:br>
            <a:r>
              <a:rPr lang="en-US" dirty="0"/>
              <a:t>Components</a:t>
            </a:r>
            <a:r>
              <a:rPr lang="en-US" dirty="0">
                <a:solidFill>
                  <a:srgbClr val="367187"/>
                </a:solidFill>
                <a:cs typeface="Arial"/>
              </a:rPr>
              <a:t> (Cont.)</a:t>
            </a:r>
            <a:endParaRPr lang="en-CA" altLang="en-US" dirty="0">
              <a:solidFill>
                <a:srgbClr val="367187"/>
              </a:solidFill>
              <a:cs typeface="Arial"/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5069752" y="798513"/>
            <a:ext cx="3963123" cy="3660727"/>
          </a:xfrm>
        </p:spPr>
        <p:txBody>
          <a:bodyPr/>
          <a:lstStyle/>
          <a:p>
            <a:pPr lvl="1" indent="-169545">
              <a:buFont typeface="Arial" panose="05000000000000000000" pitchFamily="2" charset="2"/>
              <a:buChar char="•"/>
            </a:pPr>
            <a:r>
              <a:rPr lang="en-US" altLang="en-US" sz="1500" dirty="0">
                <a:cs typeface="Arial"/>
              </a:rPr>
              <a:t>After a neighbor adjacency is established, EIGRP begins the process of exchanging routing information.  </a:t>
            </a:r>
            <a:endParaRPr lang="en-US" sz="1500" dirty="0"/>
          </a:p>
          <a:p>
            <a:pPr lvl="1" indent="-169545">
              <a:buFont typeface="Arial" panose="05000000000000000000" pitchFamily="2" charset="2"/>
              <a:buChar char="•"/>
            </a:pPr>
            <a:r>
              <a:rPr lang="en-US" altLang="en-US" sz="1500" dirty="0">
                <a:cs typeface="Arial"/>
              </a:rPr>
              <a:t>If two routers are EIGRP neighbors, but there is still a connection issue, there may be a routing problem caused by:</a:t>
            </a:r>
          </a:p>
          <a:p>
            <a:pPr marL="502920" lvl="3" indent="-169545">
              <a:buFont typeface="Arial" panose="05000000000000000000" pitchFamily="2" charset="2"/>
              <a:buChar char="•"/>
            </a:pPr>
            <a:r>
              <a:rPr lang="en-US" altLang="en-US" sz="1400" dirty="0">
                <a:cs typeface="Arial"/>
              </a:rPr>
              <a:t>Proper networks are not being advertised on remote routers.</a:t>
            </a:r>
          </a:p>
          <a:p>
            <a:pPr marL="502920" lvl="3" indent="-169545">
              <a:buFont typeface="Arial" panose="05000000000000000000" pitchFamily="2" charset="2"/>
              <a:buChar char="•"/>
            </a:pPr>
            <a:r>
              <a:rPr lang="en-US" altLang="en-US" sz="1400" dirty="0">
                <a:cs typeface="Arial"/>
              </a:rPr>
              <a:t>An incorrectly-configured passive interface, or an ACL, is blocking advertisements of remote networks.</a:t>
            </a:r>
          </a:p>
          <a:p>
            <a:pPr marL="502920" lvl="3" indent="-169545">
              <a:buFont typeface="Arial" panose="05000000000000000000" pitchFamily="2" charset="2"/>
              <a:buChar char="•"/>
            </a:pPr>
            <a:r>
              <a:rPr lang="en-US" altLang="en-US" sz="1400" dirty="0">
                <a:cs typeface="Arial"/>
              </a:rPr>
              <a:t>Automatic summarization is causing inconsistent routing in a discontiguous network.</a:t>
            </a:r>
          </a:p>
          <a:p>
            <a:pPr marL="502920" lvl="3" indent="-169545">
              <a:buFont typeface="Arial" panose="05000000000000000000" pitchFamily="2" charset="2"/>
              <a:buChar char="•"/>
            </a:pPr>
            <a:endParaRPr lang="en-US" altLang="en-US" sz="1400" dirty="0">
              <a:cs typeface="Arial"/>
            </a:endParaRPr>
          </a:p>
          <a:p>
            <a:pPr lvl="1">
              <a:buFont typeface="Arial" panose="05000000000000000000" pitchFamily="2" charset="2"/>
              <a:buChar char="•"/>
            </a:pPr>
            <a:endParaRPr lang="en-US" altLang="en-US" sz="1500" dirty="0">
              <a:cs typeface="Arial"/>
            </a:endParaRPr>
          </a:p>
          <a:p>
            <a:pPr lvl="1">
              <a:buFont typeface="Arial" panose="05000000000000000000" pitchFamily="2" charset="2"/>
              <a:buChar char="•"/>
            </a:pPr>
            <a:endParaRPr lang="en-US" altLang="en-US" sz="1500" dirty="0">
              <a:cs typeface="Arial"/>
            </a:endParaRPr>
          </a:p>
          <a:p>
            <a:pPr lvl="1">
              <a:buFont typeface="Arial" panose="05000000000000000000" pitchFamily="2" charset="2"/>
              <a:buChar char="•"/>
            </a:pPr>
            <a:endParaRPr lang="en-US" altLang="en-US" sz="1500" dirty="0">
              <a:cs typeface="Arial"/>
            </a:endParaRPr>
          </a:p>
        </p:txBody>
      </p:sp>
      <p:pic>
        <p:nvPicPr>
          <p:cNvPr id="2" name="Picture 3">
            <a:extLst>
              <a:ext uri="{FF2B5EF4-FFF2-40B4-BE49-F238E27FC236}">
                <a16:creationId xmlns:a16="http://schemas.microsoft.com/office/drawing/2014/main" id="{E9473EF6-FE03-47F4-B1D0-F75F31A829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953" y="901412"/>
            <a:ext cx="4945927" cy="3635604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342168627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0" y="41275"/>
            <a:ext cx="4546309" cy="757238"/>
          </a:xfrm>
        </p:spPr>
        <p:txBody>
          <a:bodyPr/>
          <a:lstStyle/>
          <a:p>
            <a:r>
              <a:rPr lang="en-US" sz="1600" dirty="0"/>
              <a:t>Troubleshoot EIGRP</a:t>
            </a:r>
            <a:r>
              <a:rPr lang="en-US" sz="1600" dirty="0">
                <a:solidFill>
                  <a:srgbClr val="367187"/>
                </a:solidFill>
                <a:cs typeface="Arial"/>
              </a:rPr>
              <a:t> Neighbor Issues</a:t>
            </a:r>
            <a:r>
              <a:rPr lang="en-US" dirty="0">
                <a:solidFill>
                  <a:schemeClr val="tx1"/>
                </a:solidFill>
                <a:latin typeface="ＭＳ Ｐゴシック"/>
              </a:rPr>
              <a:t/>
            </a:r>
            <a:br>
              <a:rPr lang="en-US" dirty="0">
                <a:solidFill>
                  <a:schemeClr val="tx1"/>
                </a:solidFill>
                <a:latin typeface="ＭＳ Ｐゴシック"/>
              </a:rPr>
            </a:br>
            <a:r>
              <a:rPr lang="en-US" dirty="0">
                <a:solidFill>
                  <a:srgbClr val="367187"/>
                </a:solidFill>
                <a:cs typeface="Arial"/>
              </a:rPr>
              <a:t>Layer 3 Connectivity</a:t>
            </a:r>
            <a:endParaRPr lang="en-CA" altLang="en-US" dirty="0" err="1">
              <a:solidFill>
                <a:srgbClr val="367187"/>
              </a:solidFill>
              <a:cs typeface="Arial"/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5107799" y="796925"/>
            <a:ext cx="3669106" cy="4014066"/>
          </a:xfrm>
        </p:spPr>
        <p:txBody>
          <a:bodyPr/>
          <a:lstStyle/>
          <a:p>
            <a:pPr marL="502920" lvl="3" indent="-169545">
              <a:buFont typeface="Arial" panose="05000000000000000000" pitchFamily="2" charset="2"/>
              <a:buChar char="•"/>
            </a:pPr>
            <a:r>
              <a:rPr lang="en-US" altLang="en-US" sz="1500" dirty="0">
                <a:cs typeface="Arial"/>
              </a:rPr>
              <a:t>Layer 3 connectivity must exist between two directly connected routers in order for a neighbor adjacency to form.</a:t>
            </a:r>
            <a:endParaRPr lang="en-US" dirty="0"/>
          </a:p>
          <a:p>
            <a:pPr marL="502920" lvl="3" indent="-169545">
              <a:buFont typeface="Arial" panose="05000000000000000000" pitchFamily="2" charset="2"/>
              <a:buChar char="•"/>
            </a:pPr>
            <a:r>
              <a:rPr lang="en-US" altLang="en-US" sz="1500" dirty="0">
                <a:cs typeface="Arial"/>
              </a:rPr>
              <a:t>Use the </a:t>
            </a:r>
            <a:r>
              <a:rPr lang="en-US" altLang="en-US" sz="1500" b="1" dirty="0">
                <a:cs typeface="Arial"/>
              </a:rPr>
              <a:t>show </a:t>
            </a:r>
            <a:r>
              <a:rPr lang="en-US" altLang="en-US" sz="1500" b="1" dirty="0" err="1">
                <a:cs typeface="Arial"/>
              </a:rPr>
              <a:t>ip</a:t>
            </a:r>
            <a:r>
              <a:rPr lang="en-US" altLang="en-US" sz="1500" b="1" dirty="0">
                <a:cs typeface="Arial"/>
              </a:rPr>
              <a:t> interface brie</a:t>
            </a:r>
            <a:r>
              <a:rPr lang="en-US" altLang="en-US" sz="1500" dirty="0">
                <a:cs typeface="Arial"/>
              </a:rPr>
              <a:t>f command to verify that the status and protocol of connecting interfaces are up.</a:t>
            </a:r>
          </a:p>
          <a:p>
            <a:pPr marL="502920" lvl="3" indent="-169545">
              <a:buFont typeface="Arial" panose="05000000000000000000" pitchFamily="2" charset="2"/>
              <a:buChar char="•"/>
            </a:pPr>
            <a:r>
              <a:rPr lang="en-US" altLang="en-US" sz="1500" dirty="0">
                <a:cs typeface="Arial"/>
              </a:rPr>
              <a:t>Ping one router to another directly connected router to confirm IPv4 connectivity.</a:t>
            </a:r>
          </a:p>
          <a:p>
            <a:pPr marL="502920" lvl="3" indent="-169545">
              <a:buFont typeface="Arial" panose="05000000000000000000" pitchFamily="2" charset="2"/>
              <a:buChar char="•"/>
            </a:pPr>
            <a:r>
              <a:rPr lang="en-US" altLang="en-US" sz="1500" dirty="0">
                <a:cs typeface="Arial"/>
              </a:rPr>
              <a:t>If the ping is unsuccessful, use the </a:t>
            </a:r>
            <a:r>
              <a:rPr lang="en-US" altLang="en-US" sz="1500" b="1" dirty="0">
                <a:cs typeface="Arial"/>
              </a:rPr>
              <a:t>show </a:t>
            </a:r>
            <a:r>
              <a:rPr lang="en-US" altLang="en-US" sz="1500" b="1" dirty="0" err="1">
                <a:cs typeface="Arial"/>
              </a:rPr>
              <a:t>cdp</a:t>
            </a:r>
            <a:r>
              <a:rPr lang="en-US" altLang="en-US" sz="1500" b="1" dirty="0">
                <a:cs typeface="Arial"/>
              </a:rPr>
              <a:t> neighbor</a:t>
            </a:r>
            <a:r>
              <a:rPr lang="en-US" altLang="en-US" sz="1500" dirty="0">
                <a:cs typeface="Arial"/>
              </a:rPr>
              <a:t> command to verify Layer 1 and 2 connections to the </a:t>
            </a:r>
            <a:r>
              <a:rPr lang="en-US" altLang="en-US" sz="1500" dirty="0" smtClean="0">
                <a:cs typeface="Arial"/>
              </a:rPr>
              <a:t>neighbor</a:t>
            </a:r>
            <a:r>
              <a:rPr lang="en-US" altLang="en-US" sz="1500" dirty="0">
                <a:cs typeface="Arial"/>
              </a:rPr>
              <a:t>.</a:t>
            </a:r>
          </a:p>
          <a:p>
            <a:pPr lvl="1">
              <a:buFont typeface="Arial" panose="05000000000000000000" pitchFamily="2" charset="2"/>
              <a:buChar char="•"/>
            </a:pPr>
            <a:endParaRPr lang="en-US" altLang="en-US" sz="1500" dirty="0">
              <a:cs typeface="Arial"/>
            </a:endParaRPr>
          </a:p>
          <a:p>
            <a:pPr lvl="1">
              <a:buFont typeface="Arial" panose="05000000000000000000" pitchFamily="2" charset="2"/>
              <a:buChar char="•"/>
            </a:pPr>
            <a:endParaRPr lang="en-US" altLang="en-US" sz="1500" dirty="0">
              <a:cs typeface="Arial"/>
            </a:endParaRPr>
          </a:p>
          <a:p>
            <a:pPr lvl="1">
              <a:buFont typeface="Arial" panose="05000000000000000000" pitchFamily="2" charset="2"/>
              <a:buChar char="•"/>
            </a:pPr>
            <a:endParaRPr lang="en-US" altLang="en-US" sz="1500" dirty="0">
              <a:cs typeface="Arial"/>
            </a:endParaRPr>
          </a:p>
        </p:txBody>
      </p:sp>
      <p:pic>
        <p:nvPicPr>
          <p:cNvPr id="3" name="Picture 3">
            <a:extLst>
              <a:ext uri="{FF2B5EF4-FFF2-40B4-BE49-F238E27FC236}">
                <a16:creationId xmlns:a16="http://schemas.microsoft.com/office/drawing/2014/main" id="{15CA90BA-730C-4DE9-8707-0CCA8A6D6E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389" y="911225"/>
            <a:ext cx="5108665" cy="3491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15114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0" y="41275"/>
            <a:ext cx="4546309" cy="757238"/>
          </a:xfrm>
        </p:spPr>
        <p:txBody>
          <a:bodyPr/>
          <a:lstStyle/>
          <a:p>
            <a:r>
              <a:rPr lang="en-US" sz="1600" dirty="0"/>
              <a:t>Troubleshoot EIGRP</a:t>
            </a:r>
            <a:r>
              <a:rPr lang="en-US" sz="1600" dirty="0">
                <a:solidFill>
                  <a:srgbClr val="367187"/>
                </a:solidFill>
                <a:cs typeface="Arial"/>
              </a:rPr>
              <a:t> Neighbor Issues</a:t>
            </a:r>
            <a:r>
              <a:rPr lang="en-US" dirty="0">
                <a:solidFill>
                  <a:schemeClr val="tx1"/>
                </a:solidFill>
                <a:latin typeface="ＭＳ Ｐゴシック"/>
              </a:rPr>
              <a:t/>
            </a:r>
            <a:br>
              <a:rPr lang="en-US" dirty="0">
                <a:solidFill>
                  <a:schemeClr val="tx1"/>
                </a:solidFill>
                <a:latin typeface="ＭＳ Ｐゴシック"/>
              </a:rPr>
            </a:br>
            <a:r>
              <a:rPr lang="en-US" dirty="0">
                <a:solidFill>
                  <a:srgbClr val="367187"/>
                </a:solidFill>
                <a:cs typeface="Arial"/>
              </a:rPr>
              <a:t>Layer 3 Connectivity (Cont.)</a:t>
            </a:r>
            <a:endParaRPr lang="en-CA" altLang="en-US" dirty="0" err="1">
              <a:solidFill>
                <a:srgbClr val="367187"/>
              </a:solidFill>
              <a:cs typeface="Arial"/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5364163" y="963179"/>
            <a:ext cx="3668712" cy="3210959"/>
          </a:xfrm>
        </p:spPr>
        <p:txBody>
          <a:bodyPr/>
          <a:lstStyle/>
          <a:p>
            <a:pPr marL="431482" lvl="2" indent="-169545">
              <a:buFont typeface="Arial" panose="05000000000000000000" pitchFamily="2" charset="2"/>
              <a:buChar char="•"/>
            </a:pPr>
            <a:r>
              <a:rPr lang="en-US" altLang="en-US" sz="1500" dirty="0">
                <a:cs typeface="Arial"/>
              </a:rPr>
              <a:t>Layer 3 problems include misconfigured IP addresses, subnets, and network addressing.</a:t>
            </a:r>
            <a:endParaRPr lang="en-US" sz="1500" dirty="0">
              <a:solidFill>
                <a:srgbClr val="000000"/>
              </a:solidFill>
              <a:cs typeface="Arial"/>
            </a:endParaRPr>
          </a:p>
          <a:p>
            <a:pPr marL="431482" lvl="2" indent="-169545">
              <a:buFont typeface="Arial" panose="05000000000000000000" pitchFamily="2" charset="2"/>
              <a:buChar char="•"/>
            </a:pPr>
            <a:r>
              <a:rPr lang="en-US" altLang="en-US" sz="1500" dirty="0">
                <a:cs typeface="Arial"/>
              </a:rPr>
              <a:t>For example, interfaces on connected devices must be on a common </a:t>
            </a:r>
            <a:r>
              <a:rPr lang="en-US" altLang="en-US" sz="1500" dirty="0" smtClean="0">
                <a:cs typeface="Arial"/>
              </a:rPr>
              <a:t>subnet. Watch for log messages.</a:t>
            </a:r>
            <a:endParaRPr lang="en-US" altLang="en-US" sz="1500" dirty="0">
              <a:cs typeface="Arial"/>
            </a:endParaRPr>
          </a:p>
          <a:p>
            <a:pPr marL="431482" lvl="2" indent="-169545">
              <a:buFont typeface="Arial" panose="05000000000000000000" pitchFamily="2" charset="2"/>
              <a:buChar char="•"/>
            </a:pPr>
            <a:r>
              <a:rPr lang="en-US" altLang="en-US" sz="1500" dirty="0">
                <a:cs typeface="Arial"/>
              </a:rPr>
              <a:t>EIGRP for </a:t>
            </a:r>
            <a:r>
              <a:rPr lang="en-US" altLang="en-US" sz="1500" dirty="0" smtClean="0">
                <a:cs typeface="Arial"/>
              </a:rPr>
              <a:t>IPv6</a:t>
            </a:r>
            <a:r>
              <a:rPr lang="en-US" altLang="en-US" sz="1600" dirty="0" smtClean="0">
                <a:cs typeface="Arial"/>
              </a:rPr>
              <a:t> </a:t>
            </a:r>
          </a:p>
          <a:p>
            <a:pPr marL="574357" lvl="4" indent="-169545">
              <a:buFont typeface="Arial" panose="05000000000000000000" pitchFamily="2" charset="2"/>
              <a:buChar char="•"/>
            </a:pPr>
            <a:r>
              <a:rPr lang="en-US" altLang="en-US" sz="1500" b="1" dirty="0" smtClean="0">
                <a:solidFill>
                  <a:srgbClr val="000000"/>
                </a:solidFill>
                <a:cs typeface="Arial"/>
              </a:rPr>
              <a:t>show </a:t>
            </a:r>
            <a:r>
              <a:rPr lang="en-US" altLang="en-US" sz="1500" b="1" dirty="0">
                <a:solidFill>
                  <a:srgbClr val="000000"/>
                </a:solidFill>
                <a:cs typeface="Arial"/>
              </a:rPr>
              <a:t>ipv6 interface brief</a:t>
            </a:r>
          </a:p>
          <a:p>
            <a:pPr marL="502920" lvl="3" indent="-169545">
              <a:buFont typeface="Arial" panose="05000000000000000000" pitchFamily="2" charset="2"/>
              <a:buChar char="•"/>
            </a:pPr>
            <a:endParaRPr lang="en-US" altLang="en-US" sz="1500" dirty="0">
              <a:cs typeface="Arial"/>
            </a:endParaRPr>
          </a:p>
          <a:p>
            <a:pPr marL="502920" lvl="3" indent="-169545">
              <a:buFont typeface="Arial" panose="05000000000000000000" pitchFamily="2" charset="2"/>
              <a:buChar char="•"/>
            </a:pPr>
            <a:endParaRPr lang="en-US" altLang="en-US" sz="1500" dirty="0">
              <a:cs typeface="Arial"/>
            </a:endParaRPr>
          </a:p>
          <a:p>
            <a:pPr lvl="1">
              <a:buFont typeface="Arial" panose="05000000000000000000" pitchFamily="2" charset="2"/>
              <a:buChar char="•"/>
            </a:pPr>
            <a:endParaRPr lang="en-US" altLang="en-US" sz="1500" dirty="0">
              <a:cs typeface="Arial"/>
            </a:endParaRPr>
          </a:p>
          <a:p>
            <a:pPr lvl="1">
              <a:buFont typeface="Arial" panose="05000000000000000000" pitchFamily="2" charset="2"/>
              <a:buChar char="•"/>
            </a:pPr>
            <a:endParaRPr lang="en-US" altLang="en-US" sz="1500" dirty="0">
              <a:cs typeface="Arial"/>
            </a:endParaRPr>
          </a:p>
          <a:p>
            <a:pPr lvl="1">
              <a:buFont typeface="Arial" panose="05000000000000000000" pitchFamily="2" charset="2"/>
              <a:buChar char="•"/>
            </a:pPr>
            <a:endParaRPr lang="en-US" altLang="en-US" sz="1500" dirty="0">
              <a:cs typeface="Arial"/>
            </a:endParaRPr>
          </a:p>
        </p:txBody>
      </p:sp>
      <p:pic>
        <p:nvPicPr>
          <p:cNvPr id="3" name="Picture 3">
            <a:extLst>
              <a:ext uri="{FF2B5EF4-FFF2-40B4-BE49-F238E27FC236}">
                <a16:creationId xmlns:a16="http://schemas.microsoft.com/office/drawing/2014/main" id="{15CA90BA-730C-4DE9-8707-0CCA8A6D6E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5498" y="963179"/>
            <a:ext cx="5108665" cy="3491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48747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0" y="41275"/>
            <a:ext cx="4546309" cy="757238"/>
          </a:xfrm>
        </p:spPr>
        <p:txBody>
          <a:bodyPr/>
          <a:lstStyle/>
          <a:p>
            <a:r>
              <a:rPr lang="en-US" sz="1600" dirty="0"/>
              <a:t>Troubleshoot EIGRP</a:t>
            </a:r>
            <a:r>
              <a:rPr lang="en-US" sz="1600" dirty="0">
                <a:solidFill>
                  <a:srgbClr val="367187"/>
                </a:solidFill>
                <a:cs typeface="Arial"/>
              </a:rPr>
              <a:t> Neighbor Issues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rgbClr val="367187"/>
                </a:solidFill>
                <a:cs typeface="Arial"/>
              </a:rPr>
              <a:t>EIGRP Parameters</a:t>
            </a:r>
            <a:endParaRPr lang="en-CA" altLang="en-US" dirty="0" err="1">
              <a:solidFill>
                <a:srgbClr val="367187"/>
              </a:solidFill>
              <a:cs typeface="Arial"/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4603750" y="214313"/>
            <a:ext cx="4429125" cy="1026922"/>
          </a:xfrm>
        </p:spPr>
        <p:txBody>
          <a:bodyPr/>
          <a:lstStyle/>
          <a:p>
            <a:pPr marL="502920" lvl="3" indent="-169545">
              <a:buFont typeface="Arial" panose="05000000000000000000" pitchFamily="2" charset="2"/>
              <a:buChar char="•"/>
            </a:pPr>
            <a:r>
              <a:rPr lang="en-US" altLang="en-US" sz="1500" dirty="0">
                <a:cs typeface="Arial"/>
              </a:rPr>
              <a:t>When troubleshooting an EIGRP network, verify that all routers participating in the EIGRP network are configured with the same autonomous system number:</a:t>
            </a:r>
            <a:endParaRPr lang="en-US" dirty="0">
              <a:cs typeface="Arial"/>
            </a:endParaRPr>
          </a:p>
          <a:p>
            <a:pPr marL="502920" lvl="3" indent="-169545">
              <a:buFont typeface="Arial" panose="05000000000000000000" pitchFamily="2" charset="2"/>
              <a:buChar char="•"/>
            </a:pPr>
            <a:endParaRPr lang="en-US" altLang="en-US" sz="1500" dirty="0">
              <a:cs typeface="Arial"/>
            </a:endParaRPr>
          </a:p>
          <a:p>
            <a:pPr lvl="1">
              <a:buFont typeface="Arial" panose="05000000000000000000" pitchFamily="2" charset="2"/>
              <a:buChar char="•"/>
            </a:pPr>
            <a:endParaRPr lang="en-US" altLang="en-US" sz="1500" dirty="0">
              <a:cs typeface="Arial"/>
            </a:endParaRPr>
          </a:p>
          <a:p>
            <a:pPr lvl="1">
              <a:buFont typeface="Arial" panose="05000000000000000000" pitchFamily="2" charset="2"/>
              <a:buChar char="•"/>
            </a:pPr>
            <a:endParaRPr lang="en-US" altLang="en-US" sz="1500" dirty="0">
              <a:cs typeface="Arial"/>
            </a:endParaRPr>
          </a:p>
          <a:p>
            <a:pPr lvl="1">
              <a:buFont typeface="Arial" panose="05000000000000000000" pitchFamily="2" charset="2"/>
              <a:buChar char="•"/>
            </a:pPr>
            <a:endParaRPr lang="en-US" altLang="en-US" sz="1500" dirty="0">
              <a:cs typeface="Arial"/>
            </a:endParaRPr>
          </a:p>
        </p:txBody>
      </p:sp>
      <p:pic>
        <p:nvPicPr>
          <p:cNvPr id="5" name="Picture 5">
            <a:extLst>
              <a:ext uri="{FF2B5EF4-FFF2-40B4-BE49-F238E27FC236}">
                <a16:creationId xmlns:a16="http://schemas.microsoft.com/office/drawing/2014/main" id="{61CB5DAE-28A9-4BDA-93D4-8EF55D7F43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714" y="796925"/>
            <a:ext cx="4667815" cy="3778104"/>
          </a:xfrm>
          <a:prstGeom prst="rect">
            <a:avLst/>
          </a:prstGeom>
        </p:spPr>
      </p:pic>
      <p:pic>
        <p:nvPicPr>
          <p:cNvPr id="7" name="Picture 7">
            <a:extLst>
              <a:ext uri="{FF2B5EF4-FFF2-40B4-BE49-F238E27FC236}">
                <a16:creationId xmlns:a16="http://schemas.microsoft.com/office/drawing/2014/main" id="{6819C7A7-93EA-4582-BB7A-6B42B5893F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04017" y="1276350"/>
            <a:ext cx="1797915" cy="2484695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76CD0D8-19D2-46B8-8A23-63F70172BA1C}"/>
              </a:ext>
            </a:extLst>
          </p:cNvPr>
          <p:cNvSpPr txBox="1">
            <a:spLocks/>
          </p:cNvSpPr>
          <p:nvPr/>
        </p:nvSpPr>
        <p:spPr bwMode="auto">
          <a:xfrm>
            <a:off x="4603287" y="3801532"/>
            <a:ext cx="4429125" cy="9482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182880" bIns="45720" numCol="1" anchor="t" anchorCtr="0" compatLnSpc="1">
            <a:prstTxWarp prst="textNoShape">
              <a:avLst/>
            </a:prstTxWarp>
          </a:bodyPr>
          <a:lstStyle>
            <a:lvl1pPr marL="169863" indent="-169863" algn="l" defTabSz="684213" rtl="0" eaLnBrk="1" fontAlgn="base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Wingdings" panose="05000000000000000000" pitchFamily="2" charset="2"/>
              <a:buChar char="§"/>
              <a:defRPr lang="en-US" sz="1500" kern="120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defRPr>
            </a:lvl1pPr>
            <a:lvl2pPr marL="358775" indent="-215900" algn="l" defTabSz="684213" rtl="0" eaLnBrk="1" fontAlgn="base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tx2"/>
              </a:buClr>
              <a:buFont typeface="Arial" charset="0"/>
              <a:buChar char="•"/>
              <a:defRPr lang="en-US" sz="1400" kern="120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defRPr>
            </a:lvl2pPr>
            <a:lvl3pPr marL="431800" indent="-169863" algn="l" defTabSz="684213" rtl="0" eaLnBrk="1" fontAlgn="base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charset="0"/>
              <a:buChar char="•"/>
              <a:defRPr lang="en-US" sz="1200" kern="120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defRPr>
            </a:lvl3pPr>
            <a:lvl4pPr marL="503238" indent="-169863" algn="l" defTabSz="684213" rtl="0" eaLnBrk="1" fontAlgn="base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charset="0"/>
              <a:buChar char="•"/>
              <a:defRPr lang="en-US" sz="1100" kern="120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defRPr>
            </a:lvl4pPr>
            <a:lvl5pPr marL="574675" indent="-169863" algn="l" defTabSz="684213" rtl="0" eaLnBrk="1" fontAlgn="base" hangingPunct="1">
              <a:lnSpc>
                <a:spcPct val="95000"/>
              </a:lnSpc>
              <a:spcBef>
                <a:spcPts val="625"/>
              </a:spcBef>
              <a:spcAft>
                <a:spcPct val="0"/>
              </a:spcAft>
              <a:buFont typeface="Arial" charset="0"/>
              <a:buChar char="•"/>
              <a:defRPr lang="en-US" sz="1100" kern="1200" dirty="0">
                <a:solidFill>
                  <a:schemeClr val="tx1"/>
                </a:solidFill>
                <a:latin typeface="+mn-lt"/>
                <a:ea typeface="ＭＳ Ｐゴシック" charset="0"/>
                <a:cs typeface="CiscoSans"/>
              </a:defRPr>
            </a:lvl5pPr>
            <a:lvl6pPr marL="863856" indent="-171445" algn="l" defTabSz="685777" rtl="0" eaLnBrk="1" latinLnBrk="0" hangingPunct="1">
              <a:spcBef>
                <a:spcPts val="600"/>
              </a:spcBef>
              <a:buFont typeface="Arial" pitchFamily="34" charset="0"/>
              <a:buChar char="•"/>
              <a:defRPr sz="9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35844" indent="-171422" algn="l" defTabSz="685777" rtl="0" eaLnBrk="1" latinLnBrk="0" hangingPunct="1">
              <a:spcBef>
                <a:spcPts val="600"/>
              </a:spcBef>
              <a:buFont typeface="Arial" pitchFamily="34" charset="0"/>
              <a:buChar char="•"/>
              <a:defRPr sz="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220" indent="0" algn="l" defTabSz="685777" rtl="0" eaLnBrk="1" latinLnBrk="0" hangingPunct="1">
              <a:spcBef>
                <a:spcPct val="20000"/>
              </a:spcBef>
              <a:buFont typeface="Arial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53" indent="-171445" algn="l" defTabSz="6857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02920" lvl="3" indent="-169545">
              <a:buFont typeface="Arial" panose="05000000000000000000" pitchFamily="2" charset="2"/>
              <a:buChar char="•"/>
            </a:pPr>
            <a:r>
              <a:rPr lang="en-US" altLang="en-US" sz="1200" dirty="0">
                <a:cs typeface="Arial"/>
              </a:rPr>
              <a:t>EIGRP for IPv6:</a:t>
            </a:r>
          </a:p>
          <a:p>
            <a:pPr lvl="4" indent="-169545">
              <a:spcBef>
                <a:spcPts val="600"/>
              </a:spcBef>
              <a:buFont typeface="Arial" panose="05000000000000000000" pitchFamily="2" charset="2"/>
              <a:buChar char="•"/>
            </a:pPr>
            <a:r>
              <a:rPr lang="en-US" altLang="en-US" sz="1200" dirty="0">
                <a:cs typeface="Arial"/>
              </a:rPr>
              <a:t>Router(</a:t>
            </a:r>
            <a:r>
              <a:rPr lang="en-US" altLang="en-US" sz="1200" dirty="0" err="1">
                <a:cs typeface="Arial"/>
              </a:rPr>
              <a:t>config</a:t>
            </a:r>
            <a:r>
              <a:rPr lang="en-US" altLang="en-US" sz="1200" dirty="0">
                <a:cs typeface="Arial"/>
              </a:rPr>
              <a:t>)# </a:t>
            </a:r>
            <a:r>
              <a:rPr lang="en-US" altLang="en-US" sz="1200" b="1" dirty="0">
                <a:cs typeface="Arial"/>
              </a:rPr>
              <a:t>ipv6 router </a:t>
            </a:r>
            <a:r>
              <a:rPr lang="en-US" altLang="en-US" sz="1200" b="1" dirty="0" err="1">
                <a:cs typeface="Arial"/>
              </a:rPr>
              <a:t>eigrp</a:t>
            </a:r>
            <a:r>
              <a:rPr lang="en-US" altLang="en-US" sz="1200" dirty="0">
                <a:cs typeface="Arial"/>
              </a:rPr>
              <a:t> </a:t>
            </a:r>
            <a:r>
              <a:rPr lang="en-US" altLang="en-US" sz="1200" i="1" dirty="0">
                <a:cs typeface="Arial"/>
              </a:rPr>
              <a:t>as-number</a:t>
            </a:r>
          </a:p>
          <a:p>
            <a:pPr lvl="4" indent="-169545">
              <a:spcBef>
                <a:spcPts val="600"/>
              </a:spcBef>
              <a:buFont typeface="Arial" panose="05000000000000000000" pitchFamily="2" charset="2"/>
              <a:buChar char="•"/>
            </a:pPr>
            <a:r>
              <a:rPr lang="en-US" altLang="en-US" sz="1200" dirty="0">
                <a:solidFill>
                  <a:srgbClr val="58585B"/>
                </a:solidFill>
                <a:cs typeface="Arial"/>
              </a:rPr>
              <a:t>Router# </a:t>
            </a:r>
            <a:r>
              <a:rPr lang="en-US" altLang="en-US" sz="1200" b="1" dirty="0">
                <a:solidFill>
                  <a:srgbClr val="58585B"/>
                </a:solidFill>
                <a:cs typeface="Arial"/>
              </a:rPr>
              <a:t>show ipv6 protocols</a:t>
            </a:r>
          </a:p>
          <a:p>
            <a:pPr marL="502920" lvl="3" indent="-169545">
              <a:buFont typeface="Arial" panose="05000000000000000000" pitchFamily="2" charset="2"/>
              <a:buChar char="•"/>
            </a:pPr>
            <a:endParaRPr lang="en-US" altLang="en-US" sz="1500" dirty="0">
              <a:cs typeface="Arial"/>
            </a:endParaRPr>
          </a:p>
          <a:p>
            <a:pPr lvl="1">
              <a:buFont typeface="Arial" panose="05000000000000000000" pitchFamily="2" charset="2"/>
              <a:buChar char="•"/>
            </a:pPr>
            <a:endParaRPr lang="en-US" altLang="en-US" sz="1500" dirty="0">
              <a:cs typeface="Arial"/>
            </a:endParaRPr>
          </a:p>
          <a:p>
            <a:pPr lvl="1">
              <a:buFont typeface="Arial" panose="05000000000000000000" pitchFamily="2" charset="2"/>
              <a:buChar char="•"/>
            </a:pPr>
            <a:endParaRPr lang="en-US" altLang="en-US" sz="1500" dirty="0">
              <a:cs typeface="Arial"/>
            </a:endParaRPr>
          </a:p>
          <a:p>
            <a:pPr lvl="1">
              <a:buFont typeface="Arial" panose="05000000000000000000" pitchFamily="2" charset="2"/>
              <a:buChar char="•"/>
            </a:pPr>
            <a:endParaRPr lang="en-US" altLang="en-US" sz="1500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2551876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0" y="41275"/>
            <a:ext cx="4546309" cy="757238"/>
          </a:xfrm>
        </p:spPr>
        <p:txBody>
          <a:bodyPr/>
          <a:lstStyle/>
          <a:p>
            <a:r>
              <a:rPr lang="en-US" sz="1600" dirty="0"/>
              <a:t>Troubleshoot EIGRP</a:t>
            </a:r>
            <a:r>
              <a:rPr lang="en-US" sz="1600" dirty="0">
                <a:solidFill>
                  <a:srgbClr val="367187"/>
                </a:solidFill>
                <a:cs typeface="Arial"/>
              </a:rPr>
              <a:t> Neighbor Issues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rgbClr val="367187"/>
                </a:solidFill>
                <a:cs typeface="Arial"/>
              </a:rPr>
              <a:t>EIGRP Interfaces</a:t>
            </a:r>
            <a:endParaRPr lang="en-CA" altLang="en-US" dirty="0" err="1">
              <a:solidFill>
                <a:srgbClr val="367187"/>
              </a:solidFill>
              <a:cs typeface="Arial"/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5112350" y="227213"/>
            <a:ext cx="3958914" cy="4698078"/>
          </a:xfrm>
        </p:spPr>
        <p:txBody>
          <a:bodyPr/>
          <a:lstStyle/>
          <a:p>
            <a:pPr marL="431482" lvl="2" indent="-169545">
              <a:buFont typeface="Arial" panose="05000000000000000000" pitchFamily="2" charset="2"/>
              <a:buChar char="•"/>
            </a:pPr>
            <a:r>
              <a:rPr lang="en-US" altLang="en-US" sz="1500" dirty="0" smtClean="0">
                <a:cs typeface="Arial"/>
              </a:rPr>
              <a:t>Verify that </a:t>
            </a:r>
            <a:r>
              <a:rPr lang="en-US" altLang="en-US" sz="1500" dirty="0">
                <a:cs typeface="Arial"/>
              </a:rPr>
              <a:t>all interfaces are participating in the EIGRP network.</a:t>
            </a:r>
          </a:p>
          <a:p>
            <a:pPr marL="431482" lvl="2" indent="-169545">
              <a:buFont typeface="Arial" panose="05000000000000000000" pitchFamily="2" charset="2"/>
              <a:buChar char="•"/>
            </a:pPr>
            <a:r>
              <a:rPr lang="en-US" altLang="en-US" sz="1500" dirty="0">
                <a:cs typeface="Arial"/>
              </a:rPr>
              <a:t>The </a:t>
            </a:r>
            <a:r>
              <a:rPr lang="en-US" altLang="en-US" sz="1500" b="1" dirty="0">
                <a:cs typeface="Arial"/>
              </a:rPr>
              <a:t>network</a:t>
            </a:r>
            <a:r>
              <a:rPr lang="en-US" altLang="en-US" sz="1500" dirty="0">
                <a:cs typeface="Arial"/>
              </a:rPr>
              <a:t> command that is configured under the EIGRP routing process indicates which router interfaces participates in EIGRP.</a:t>
            </a:r>
          </a:p>
          <a:p>
            <a:pPr marL="431482" lvl="2" indent="-169545">
              <a:buFont typeface="Arial" panose="05000000000000000000" pitchFamily="2" charset="2"/>
              <a:buChar char="•"/>
            </a:pPr>
            <a:r>
              <a:rPr lang="en-US" altLang="en-US" sz="1500" dirty="0">
                <a:cs typeface="Arial"/>
              </a:rPr>
              <a:t>The </a:t>
            </a:r>
            <a:r>
              <a:rPr lang="en-US" altLang="en-US" sz="1500" b="1" dirty="0">
                <a:cs typeface="Arial"/>
              </a:rPr>
              <a:t>show </a:t>
            </a:r>
            <a:r>
              <a:rPr lang="en-US" altLang="en-US" sz="1500" b="1" dirty="0" err="1">
                <a:cs typeface="Arial"/>
              </a:rPr>
              <a:t>ip</a:t>
            </a:r>
            <a:r>
              <a:rPr lang="en-US" altLang="en-US" sz="1500" b="1" dirty="0">
                <a:cs typeface="Arial"/>
              </a:rPr>
              <a:t> </a:t>
            </a:r>
            <a:r>
              <a:rPr lang="en-US" altLang="en-US" sz="1500" b="1" dirty="0" err="1">
                <a:cs typeface="Arial"/>
              </a:rPr>
              <a:t>eigrp</a:t>
            </a:r>
            <a:r>
              <a:rPr lang="en-US" altLang="en-US" sz="1500" b="1" dirty="0">
                <a:cs typeface="Arial"/>
              </a:rPr>
              <a:t> interfaces</a:t>
            </a:r>
            <a:r>
              <a:rPr lang="en-US" altLang="en-US" sz="1500" dirty="0">
                <a:cs typeface="Arial"/>
              </a:rPr>
              <a:t> command displays which interfaces are enabled for EIGRP</a:t>
            </a:r>
            <a:r>
              <a:rPr lang="en-US" altLang="en-US" sz="1500" dirty="0" smtClean="0">
                <a:cs typeface="Arial"/>
              </a:rPr>
              <a:t>.</a:t>
            </a:r>
          </a:p>
          <a:p>
            <a:pPr marL="431482" lvl="2" indent="-169545">
              <a:buFont typeface="Arial" panose="05000000000000000000" pitchFamily="2" charset="2"/>
              <a:buChar char="•"/>
            </a:pPr>
            <a:r>
              <a:rPr lang="en-US" sz="1500" dirty="0" smtClean="0"/>
              <a:t>The</a:t>
            </a:r>
            <a:r>
              <a:rPr lang="en-US" sz="1500" b="1" dirty="0" smtClean="0"/>
              <a:t> show </a:t>
            </a:r>
            <a:r>
              <a:rPr lang="en-US" sz="1500" b="1" dirty="0" err="1"/>
              <a:t>ip</a:t>
            </a:r>
            <a:r>
              <a:rPr lang="en-US" sz="1500" b="1" dirty="0"/>
              <a:t> </a:t>
            </a:r>
            <a:r>
              <a:rPr lang="en-US" sz="1500" b="1" dirty="0" smtClean="0"/>
              <a:t>protocols </a:t>
            </a:r>
            <a:r>
              <a:rPr lang="en-US" sz="1500" dirty="0" smtClean="0"/>
              <a:t>command</a:t>
            </a:r>
            <a:r>
              <a:rPr lang="en-US" sz="1500" b="1" dirty="0"/>
              <a:t> </a:t>
            </a:r>
            <a:r>
              <a:rPr lang="en-US" sz="1500" dirty="0" smtClean="0"/>
              <a:t>indicates </a:t>
            </a:r>
            <a:r>
              <a:rPr lang="en-US" sz="1500" dirty="0"/>
              <a:t>which networks have been </a:t>
            </a:r>
            <a:r>
              <a:rPr lang="en-US" sz="1500" dirty="0" smtClean="0"/>
              <a:t>configured.</a:t>
            </a:r>
            <a:r>
              <a:rPr lang="en-US" sz="1500" dirty="0"/>
              <a:t> </a:t>
            </a:r>
            <a:endParaRPr lang="en-US" altLang="en-US" sz="1500" dirty="0">
              <a:cs typeface="Arial"/>
            </a:endParaRPr>
          </a:p>
          <a:p>
            <a:pPr marL="431482" lvl="2" indent="-169545">
              <a:buFont typeface="Arial" panose="05000000000000000000" pitchFamily="2" charset="2"/>
              <a:buChar char="•"/>
            </a:pPr>
            <a:r>
              <a:rPr lang="en-US" altLang="en-US" sz="1500" dirty="0">
                <a:cs typeface="Arial"/>
              </a:rPr>
              <a:t>Connected interfaces must be enabled for EIGRP in order to form an adjacency.</a:t>
            </a:r>
          </a:p>
          <a:p>
            <a:pPr marL="431482" lvl="2" indent="-169545">
              <a:buFont typeface="Arial" panose="05000000000000000000" pitchFamily="2" charset="2"/>
              <a:buChar char="•"/>
            </a:pPr>
            <a:r>
              <a:rPr lang="en-US" altLang="en-US" sz="1500" dirty="0">
                <a:cs typeface="Arial"/>
              </a:rPr>
              <a:t>EIGRP for IPv6:</a:t>
            </a:r>
          </a:p>
          <a:p>
            <a:pPr lvl="4" indent="-169545">
              <a:spcBef>
                <a:spcPts val="600"/>
              </a:spcBef>
              <a:buFont typeface="Arial" panose="05000000000000000000" pitchFamily="2" charset="2"/>
              <a:buChar char="•"/>
            </a:pPr>
            <a:r>
              <a:rPr lang="en-US" altLang="en-US" sz="1300" dirty="0">
                <a:solidFill>
                  <a:srgbClr val="000000"/>
                </a:solidFill>
                <a:cs typeface="Arial"/>
              </a:rPr>
              <a:t>Router# </a:t>
            </a:r>
            <a:r>
              <a:rPr lang="en-US" altLang="en-US" sz="1300" b="1" dirty="0">
                <a:solidFill>
                  <a:srgbClr val="000000"/>
                </a:solidFill>
                <a:cs typeface="Arial"/>
              </a:rPr>
              <a:t>show ipv6 protocols</a:t>
            </a:r>
          </a:p>
          <a:p>
            <a:pPr lvl="4" indent="-169545">
              <a:spcBef>
                <a:spcPts val="600"/>
              </a:spcBef>
              <a:buFont typeface="Arial" panose="05000000000000000000" pitchFamily="2" charset="2"/>
              <a:buChar char="•"/>
            </a:pPr>
            <a:r>
              <a:rPr lang="en-US" altLang="en-US" sz="1300" dirty="0">
                <a:solidFill>
                  <a:srgbClr val="000000"/>
                </a:solidFill>
                <a:cs typeface="Arial"/>
              </a:rPr>
              <a:t>Router# </a:t>
            </a:r>
            <a:r>
              <a:rPr lang="en-US" altLang="en-US" sz="1300" b="1" dirty="0">
                <a:solidFill>
                  <a:srgbClr val="000000"/>
                </a:solidFill>
                <a:cs typeface="Arial"/>
              </a:rPr>
              <a:t>show ipv6 </a:t>
            </a:r>
            <a:r>
              <a:rPr lang="en-US" altLang="en-US" sz="1300" b="1" dirty="0" err="1">
                <a:solidFill>
                  <a:srgbClr val="000000"/>
                </a:solidFill>
                <a:cs typeface="Arial"/>
              </a:rPr>
              <a:t>eigrp</a:t>
            </a:r>
            <a:r>
              <a:rPr lang="en-US" altLang="en-US" sz="1300" b="1" dirty="0">
                <a:solidFill>
                  <a:srgbClr val="000000"/>
                </a:solidFill>
                <a:cs typeface="Arial"/>
              </a:rPr>
              <a:t> interfaces</a:t>
            </a:r>
            <a:endParaRPr lang="en-US" altLang="en-US" sz="1300" b="1" dirty="0">
              <a:cs typeface="Arial"/>
            </a:endParaRPr>
          </a:p>
          <a:p>
            <a:pPr marL="502920" lvl="3" indent="-169545">
              <a:buFont typeface="Arial" panose="05000000000000000000" pitchFamily="2" charset="2"/>
              <a:buChar char="•"/>
            </a:pPr>
            <a:endParaRPr lang="en-US" altLang="en-US" sz="1500" dirty="0">
              <a:cs typeface="Arial"/>
            </a:endParaRPr>
          </a:p>
          <a:p>
            <a:pPr marL="502920" lvl="3" indent="-169545">
              <a:buFont typeface="Arial" panose="05000000000000000000" pitchFamily="2" charset="2"/>
              <a:buChar char="•"/>
            </a:pPr>
            <a:endParaRPr lang="en-US" altLang="en-US" sz="1500" dirty="0">
              <a:cs typeface="Arial"/>
            </a:endParaRPr>
          </a:p>
          <a:p>
            <a:pPr lvl="1">
              <a:buFont typeface="Arial" panose="05000000000000000000" pitchFamily="2" charset="2"/>
              <a:buChar char="•"/>
            </a:pPr>
            <a:endParaRPr lang="en-US" altLang="en-US" sz="1500" dirty="0">
              <a:cs typeface="Arial"/>
            </a:endParaRPr>
          </a:p>
          <a:p>
            <a:pPr lvl="1">
              <a:buFont typeface="Arial" panose="05000000000000000000" pitchFamily="2" charset="2"/>
              <a:buChar char="•"/>
            </a:pPr>
            <a:endParaRPr lang="en-US" altLang="en-US" sz="1500" dirty="0">
              <a:cs typeface="Arial"/>
            </a:endParaRPr>
          </a:p>
          <a:p>
            <a:pPr lvl="1">
              <a:buFont typeface="Arial" panose="05000000000000000000" pitchFamily="2" charset="2"/>
              <a:buChar char="•"/>
            </a:pPr>
            <a:endParaRPr lang="en-US" altLang="en-US" sz="1500" dirty="0">
              <a:cs typeface="Arial"/>
            </a:endParaRPr>
          </a:p>
        </p:txBody>
      </p:sp>
      <p:pic>
        <p:nvPicPr>
          <p:cNvPr id="2" name="Picture 3">
            <a:extLst>
              <a:ext uri="{FF2B5EF4-FFF2-40B4-BE49-F238E27FC236}">
                <a16:creationId xmlns:a16="http://schemas.microsoft.com/office/drawing/2014/main" id="{D4F159FD-605C-43FC-87C3-3FEE2BA65C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042" y="798513"/>
            <a:ext cx="5154613" cy="277657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54239" y="3575087"/>
            <a:ext cx="2774217" cy="1052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101562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0" y="41275"/>
            <a:ext cx="4546309" cy="757238"/>
          </a:xfrm>
        </p:spPr>
        <p:txBody>
          <a:bodyPr/>
          <a:lstStyle/>
          <a:p>
            <a:r>
              <a:rPr lang="en-US" sz="1600" dirty="0"/>
              <a:t>Troubleshoot EIGRP</a:t>
            </a:r>
            <a:r>
              <a:rPr lang="en-US" sz="1600" dirty="0">
                <a:solidFill>
                  <a:srgbClr val="367187"/>
                </a:solidFill>
                <a:cs typeface="Arial"/>
              </a:rPr>
              <a:t> Routing Table Issues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rgbClr val="367187"/>
                </a:solidFill>
                <a:cs typeface="Arial"/>
              </a:rPr>
              <a:t>Passive Interface</a:t>
            </a:r>
            <a:endParaRPr lang="en-CA" altLang="en-US" dirty="0" err="1">
              <a:solidFill>
                <a:srgbClr val="367187"/>
              </a:solidFill>
              <a:cs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278" y="798512"/>
            <a:ext cx="3591455" cy="3799225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4197542" y="424559"/>
            <a:ext cx="4824943" cy="4547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182880" bIns="45720" numCol="1" anchor="t" anchorCtr="0" compatLnSpc="1">
            <a:prstTxWarp prst="textNoShape">
              <a:avLst/>
            </a:prstTxWarp>
          </a:bodyPr>
          <a:lstStyle>
            <a:lvl1pPr marL="169863" indent="-169863" algn="l" defTabSz="684213" rtl="0" eaLnBrk="1" fontAlgn="base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90000"/>
              <a:buFont typeface="Wingdings" panose="05000000000000000000" pitchFamily="2" charset="2"/>
              <a:buChar char="§"/>
              <a:defRPr lang="en-US" sz="1500" kern="120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defRPr>
            </a:lvl1pPr>
            <a:lvl2pPr marL="358775" indent="-215900" algn="l" defTabSz="684213" rtl="0" eaLnBrk="1" fontAlgn="base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tx2"/>
              </a:buClr>
              <a:buFont typeface="Arial" charset="0"/>
              <a:buChar char="•"/>
              <a:defRPr lang="en-US" sz="1400" kern="120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defRPr>
            </a:lvl2pPr>
            <a:lvl3pPr marL="431800" indent="-169863" algn="l" defTabSz="684213" rtl="0" eaLnBrk="1" fontAlgn="base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charset="0"/>
              <a:buChar char="•"/>
              <a:defRPr lang="en-US" sz="1200" kern="120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defRPr>
            </a:lvl3pPr>
            <a:lvl4pPr marL="503238" indent="-169863" algn="l" defTabSz="684213" rtl="0" eaLnBrk="1" fontAlgn="base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charset="0"/>
              <a:buChar char="•"/>
              <a:defRPr lang="en-US" sz="1100" kern="1200">
                <a:solidFill>
                  <a:srgbClr val="000000"/>
                </a:solidFill>
                <a:latin typeface="+mn-lt"/>
                <a:ea typeface="ＭＳ Ｐゴシック" charset="0"/>
                <a:cs typeface="CiscoSans"/>
              </a:defRPr>
            </a:lvl4pPr>
            <a:lvl5pPr marL="574675" indent="-169863" algn="l" defTabSz="684213" rtl="0" eaLnBrk="1" fontAlgn="base" hangingPunct="1">
              <a:lnSpc>
                <a:spcPct val="95000"/>
              </a:lnSpc>
              <a:spcBef>
                <a:spcPts val="625"/>
              </a:spcBef>
              <a:spcAft>
                <a:spcPct val="0"/>
              </a:spcAft>
              <a:buFont typeface="Arial" charset="0"/>
              <a:buChar char="•"/>
              <a:defRPr lang="en-US" sz="1100" kern="1200" dirty="0">
                <a:solidFill>
                  <a:schemeClr val="tx1"/>
                </a:solidFill>
                <a:latin typeface="+mn-lt"/>
                <a:ea typeface="ＭＳ Ｐゴシック" charset="0"/>
                <a:cs typeface="CiscoSans"/>
              </a:defRPr>
            </a:lvl5pPr>
            <a:lvl6pPr marL="863856" indent="-171445" algn="l" defTabSz="685777" rtl="0" eaLnBrk="1" latinLnBrk="0" hangingPunct="1">
              <a:spcBef>
                <a:spcPts val="600"/>
              </a:spcBef>
              <a:buFont typeface="Arial" pitchFamily="34" charset="0"/>
              <a:buChar char="•"/>
              <a:defRPr sz="9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35844" indent="-171422" algn="l" defTabSz="685777" rtl="0" eaLnBrk="1" latinLnBrk="0" hangingPunct="1">
              <a:spcBef>
                <a:spcPts val="600"/>
              </a:spcBef>
              <a:buFont typeface="Arial" pitchFamily="34" charset="0"/>
              <a:buChar char="•"/>
              <a:defRPr sz="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220" indent="0" algn="l" defTabSz="685777" rtl="0" eaLnBrk="1" latinLnBrk="0" hangingPunct="1">
              <a:spcBef>
                <a:spcPct val="20000"/>
              </a:spcBef>
              <a:buFont typeface="Arial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53" indent="-171445" algn="l" defTabSz="6857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880" lvl="3" indent="-169545">
              <a:buFont typeface="Arial" panose="05000000000000000000" pitchFamily="2" charset="2"/>
              <a:buChar char="•"/>
            </a:pPr>
            <a:r>
              <a:rPr lang="en-US" altLang="en-US" sz="1500" dirty="0" smtClean="0">
                <a:cs typeface="Arial"/>
              </a:rPr>
              <a:t>One reason that routing tables may not reflect the correct routes is due to the </a:t>
            </a:r>
            <a:r>
              <a:rPr lang="en-US" altLang="en-US" sz="1500" b="1" dirty="0" smtClean="0">
                <a:cs typeface="Arial"/>
              </a:rPr>
              <a:t>passive-interface </a:t>
            </a:r>
            <a:r>
              <a:rPr lang="en-US" altLang="en-US" sz="1500" dirty="0" smtClean="0">
                <a:cs typeface="Arial"/>
              </a:rPr>
              <a:t>command.</a:t>
            </a:r>
          </a:p>
          <a:p>
            <a:pPr marL="182880" lvl="3" indent="-169545">
              <a:buFont typeface="Arial" panose="05000000000000000000" pitchFamily="2" charset="2"/>
              <a:buChar char="•"/>
            </a:pPr>
            <a:r>
              <a:rPr lang="en-US" altLang="en-US" sz="1500" dirty="0" smtClean="0">
                <a:cs typeface="Arial"/>
              </a:rPr>
              <a:t>The </a:t>
            </a:r>
            <a:r>
              <a:rPr lang="en-US" altLang="en-US" sz="1500" b="1" dirty="0" smtClean="0">
                <a:cs typeface="Arial"/>
              </a:rPr>
              <a:t>passive-interface</a:t>
            </a:r>
            <a:r>
              <a:rPr lang="en-US" altLang="en-US" sz="1500" dirty="0" smtClean="0">
                <a:cs typeface="Arial"/>
              </a:rPr>
              <a:t> command stops both outgoing and incoming routing updates which prevents routers from becoming neighbors.</a:t>
            </a:r>
          </a:p>
          <a:p>
            <a:pPr marL="182880" lvl="3" indent="-169545">
              <a:buFont typeface="Arial" panose="05000000000000000000" pitchFamily="2" charset="2"/>
              <a:buChar char="•"/>
            </a:pPr>
            <a:r>
              <a:rPr lang="en-US" altLang="en-US" sz="1500" dirty="0" smtClean="0">
                <a:cs typeface="Arial"/>
              </a:rPr>
              <a:t>Use the privileged EXEC </a:t>
            </a:r>
            <a:r>
              <a:rPr lang="en-US" altLang="en-US" sz="1500" b="1" dirty="0" smtClean="0">
                <a:cs typeface="Arial"/>
              </a:rPr>
              <a:t>show </a:t>
            </a:r>
            <a:r>
              <a:rPr lang="en-US" altLang="en-US" sz="1500" b="1" dirty="0" err="1" smtClean="0">
                <a:cs typeface="Arial"/>
              </a:rPr>
              <a:t>ip</a:t>
            </a:r>
            <a:r>
              <a:rPr lang="en-US" altLang="en-US" sz="1500" b="1" dirty="0" smtClean="0">
                <a:cs typeface="Arial"/>
              </a:rPr>
              <a:t> protocols </a:t>
            </a:r>
            <a:r>
              <a:rPr lang="en-US" altLang="en-US" sz="1500" dirty="0" smtClean="0">
                <a:cs typeface="Arial"/>
              </a:rPr>
              <a:t>command to verify whether any interface on a router is configured as passive.  </a:t>
            </a:r>
          </a:p>
          <a:p>
            <a:pPr marL="182880" lvl="3" indent="-169545">
              <a:buFont typeface="Arial" panose="05000000000000000000" pitchFamily="2" charset="2"/>
              <a:buChar char="•"/>
            </a:pPr>
            <a:r>
              <a:rPr lang="en-US" altLang="en-US" sz="1500" dirty="0" smtClean="0">
                <a:cs typeface="Arial"/>
              </a:rPr>
              <a:t>The </a:t>
            </a:r>
            <a:r>
              <a:rPr lang="en-US" altLang="en-US" sz="1500" b="1" dirty="0" smtClean="0">
                <a:cs typeface="Arial"/>
              </a:rPr>
              <a:t>passive-interface</a:t>
            </a:r>
            <a:r>
              <a:rPr lang="en-US" altLang="en-US" sz="1500" dirty="0" smtClean="0">
                <a:cs typeface="Arial"/>
              </a:rPr>
              <a:t> command can be used for security reasons. For example, the network administrator may not want the router to form an EIGRP neighbor adjacency with the ISP router.</a:t>
            </a:r>
          </a:p>
          <a:p>
            <a:pPr marL="182880" lvl="3" indent="-169545">
              <a:buFont typeface="Arial" panose="05000000000000000000" pitchFamily="2" charset="2"/>
              <a:buChar char="•"/>
            </a:pPr>
            <a:r>
              <a:rPr lang="en-US" altLang="en-US" sz="1500" dirty="0" smtClean="0">
                <a:cs typeface="Arial"/>
              </a:rPr>
              <a:t>EIGRP for IPv6:</a:t>
            </a:r>
          </a:p>
          <a:p>
            <a:pPr marL="358457" lvl="1" indent="-169545"/>
            <a:r>
              <a:rPr lang="en-US" altLang="en-US" dirty="0" smtClean="0">
                <a:cs typeface="Arial"/>
              </a:rPr>
              <a:t>Router# </a:t>
            </a:r>
            <a:r>
              <a:rPr lang="en-US" altLang="en-US" b="1" dirty="0" smtClean="0">
                <a:cs typeface="Arial"/>
              </a:rPr>
              <a:t>show ipv6 protocols</a:t>
            </a:r>
          </a:p>
          <a:p>
            <a:pPr marL="358457" lvl="1" indent="-169545"/>
            <a:r>
              <a:rPr lang="en-US" altLang="en-US" dirty="0" smtClean="0">
                <a:cs typeface="Arial"/>
              </a:rPr>
              <a:t>Router(</a:t>
            </a:r>
            <a:r>
              <a:rPr lang="en-US" altLang="en-US" dirty="0" err="1" smtClean="0">
                <a:cs typeface="Arial"/>
              </a:rPr>
              <a:t>config-rtr</a:t>
            </a:r>
            <a:r>
              <a:rPr lang="en-US" altLang="en-US" dirty="0" smtClean="0">
                <a:cs typeface="Arial"/>
              </a:rPr>
              <a:t>)# </a:t>
            </a:r>
            <a:r>
              <a:rPr lang="en-US" altLang="en-US" b="1" dirty="0" smtClean="0">
                <a:cs typeface="Arial"/>
              </a:rPr>
              <a:t>passive-interface</a:t>
            </a:r>
            <a:r>
              <a:rPr lang="en-US" altLang="en-US" dirty="0" smtClean="0">
                <a:cs typeface="Arial"/>
              </a:rPr>
              <a:t> </a:t>
            </a:r>
            <a:r>
              <a:rPr lang="en-US" altLang="en-US" i="1" dirty="0" smtClean="0">
                <a:cs typeface="Arial"/>
              </a:rPr>
              <a:t>type number</a:t>
            </a:r>
            <a:endParaRPr lang="en-US" altLang="en-US" i="1" dirty="0">
              <a:cs typeface="Arial"/>
            </a:endParaRPr>
          </a:p>
          <a:p>
            <a:pPr marL="182880" lvl="3" indent="-169545">
              <a:buFont typeface="Arial" panose="05000000000000000000" pitchFamily="2" charset="2"/>
              <a:buChar char="•"/>
            </a:pPr>
            <a:endParaRPr lang="en-US" altLang="en-US" sz="1500" dirty="0" smtClean="0">
              <a:cs typeface="Arial"/>
            </a:endParaRPr>
          </a:p>
          <a:p>
            <a:pPr marL="502920" lvl="3" indent="-169545">
              <a:buFont typeface="Arial" panose="05000000000000000000" pitchFamily="2" charset="2"/>
              <a:buChar char="•"/>
            </a:pPr>
            <a:endParaRPr lang="en-US" altLang="en-US" sz="1500" dirty="0" smtClean="0">
              <a:cs typeface="Arial"/>
            </a:endParaRPr>
          </a:p>
          <a:p>
            <a:pPr marL="502920" lvl="3" indent="-169545">
              <a:buFont typeface="Arial" panose="05000000000000000000" pitchFamily="2" charset="2"/>
              <a:buChar char="•"/>
            </a:pPr>
            <a:endParaRPr lang="en-US" altLang="en-US" sz="1500" dirty="0" smtClean="0">
              <a:cs typeface="Arial"/>
            </a:endParaRPr>
          </a:p>
          <a:p>
            <a:pPr marL="502920" lvl="3" indent="-169545">
              <a:buFont typeface="Arial" panose="05000000000000000000" pitchFamily="2" charset="2"/>
              <a:buChar char="•"/>
            </a:pPr>
            <a:endParaRPr lang="en-US" altLang="en-US" sz="1500" dirty="0" smtClean="0">
              <a:cs typeface="Arial"/>
            </a:endParaRPr>
          </a:p>
          <a:p>
            <a:pPr marL="502920" lvl="3" indent="-169545">
              <a:buFont typeface="Arial" panose="05000000000000000000" pitchFamily="2" charset="2"/>
              <a:buChar char="•"/>
            </a:pPr>
            <a:endParaRPr lang="en-US" altLang="en-US" sz="1500" dirty="0" smtClean="0">
              <a:cs typeface="Arial"/>
            </a:endParaRPr>
          </a:p>
          <a:p>
            <a:pPr marL="91440" lvl="1">
              <a:buFont typeface="Arial" panose="05000000000000000000" pitchFamily="2" charset="2"/>
              <a:buChar char="•"/>
            </a:pPr>
            <a:endParaRPr lang="en-US" altLang="en-US" sz="1500" dirty="0" smtClean="0">
              <a:cs typeface="Arial"/>
            </a:endParaRPr>
          </a:p>
          <a:p>
            <a:pPr lvl="1">
              <a:buFont typeface="Arial" panose="05000000000000000000" pitchFamily="2" charset="2"/>
              <a:buChar char="•"/>
            </a:pPr>
            <a:endParaRPr lang="en-US" altLang="en-US" sz="1500" dirty="0" smtClean="0">
              <a:cs typeface="Arial"/>
            </a:endParaRPr>
          </a:p>
          <a:p>
            <a:pPr lvl="1">
              <a:buFont typeface="Arial" panose="05000000000000000000" pitchFamily="2" charset="2"/>
              <a:buChar char="•"/>
            </a:pPr>
            <a:endParaRPr lang="en-US" altLang="en-US" sz="1500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7688617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0" y="41275"/>
            <a:ext cx="5163178" cy="757238"/>
          </a:xfrm>
        </p:spPr>
        <p:txBody>
          <a:bodyPr/>
          <a:lstStyle/>
          <a:p>
            <a:r>
              <a:rPr lang="en-US" sz="1600" dirty="0">
                <a:solidFill>
                  <a:srgbClr val="367187"/>
                </a:solidFill>
              </a:rPr>
              <a:t>Troubleshoot EIGRP</a:t>
            </a:r>
            <a:r>
              <a:rPr lang="en-US" sz="1600" dirty="0">
                <a:solidFill>
                  <a:srgbClr val="367187"/>
                </a:solidFill>
                <a:cs typeface="Arial"/>
              </a:rPr>
              <a:t> Routing Table Issues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altLang="en-US" dirty="0" smtClean="0"/>
              <a:t>Missing Network Statement</a:t>
            </a:r>
            <a:endParaRPr lang="en-CA" altLang="en-US" dirty="0">
              <a:solidFill>
                <a:srgbClr val="367187"/>
              </a:solidFill>
              <a:cs typeface="Arial"/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4309533" y="194733"/>
            <a:ext cx="4749802" cy="4538134"/>
          </a:xfrm>
        </p:spPr>
        <p:txBody>
          <a:bodyPr/>
          <a:lstStyle/>
          <a:p>
            <a:pPr marL="169545" indent="-169545"/>
            <a:r>
              <a:rPr lang="en-US" altLang="en-US" dirty="0" smtClean="0"/>
              <a:t>In the top part of the figure to the left, the 10.10.10.0/24 network is not reachable through EIGRP routing.</a:t>
            </a:r>
          </a:p>
          <a:p>
            <a:pPr marL="169545" indent="-169545"/>
            <a:r>
              <a:rPr lang="en-US" altLang="en-US" dirty="0" smtClean="0">
                <a:cs typeface="Arial"/>
              </a:rPr>
              <a:t>Output from the </a:t>
            </a:r>
            <a:r>
              <a:rPr lang="en-US" altLang="en-US" b="1" dirty="0" smtClean="0">
                <a:cs typeface="Arial"/>
              </a:rPr>
              <a:t>show </a:t>
            </a:r>
            <a:r>
              <a:rPr lang="en-US" altLang="en-US" b="1" dirty="0" err="1" smtClean="0">
                <a:cs typeface="Arial"/>
              </a:rPr>
              <a:t>ip</a:t>
            </a:r>
            <a:r>
              <a:rPr lang="en-US" altLang="en-US" b="1" dirty="0" smtClean="0">
                <a:cs typeface="Arial"/>
              </a:rPr>
              <a:t> protocols </a:t>
            </a:r>
            <a:r>
              <a:rPr lang="en-US" altLang="en-US" dirty="0" smtClean="0">
                <a:cs typeface="Arial"/>
              </a:rPr>
              <a:t>command indicates that the 10.10.10.0/24 network is not configured for routing.</a:t>
            </a:r>
          </a:p>
          <a:p>
            <a:pPr marL="169545" indent="-169545"/>
            <a:r>
              <a:rPr lang="en-CA" altLang="en-US" dirty="0" smtClean="0">
                <a:cs typeface="Arial"/>
              </a:rPr>
              <a:t>Output in the bottom part of the figure shows how to solve the issue by configure EIGRP routing for network 10.0.0.0. </a:t>
            </a:r>
          </a:p>
          <a:p>
            <a:pPr marL="169545" indent="-169545"/>
            <a:r>
              <a:rPr lang="en-CA" altLang="en-US" dirty="0" smtClean="0">
                <a:cs typeface="Arial"/>
              </a:rPr>
              <a:t>View the output of the </a:t>
            </a:r>
            <a:r>
              <a:rPr lang="en-CA" altLang="en-US" b="1" dirty="0" smtClean="0">
                <a:cs typeface="Arial"/>
              </a:rPr>
              <a:t>show </a:t>
            </a:r>
            <a:r>
              <a:rPr lang="en-CA" altLang="en-US" b="1" dirty="0" err="1" smtClean="0">
                <a:cs typeface="Arial"/>
              </a:rPr>
              <a:t>ip</a:t>
            </a:r>
            <a:r>
              <a:rPr lang="en-CA" altLang="en-US" b="1" dirty="0" smtClean="0">
                <a:cs typeface="Arial"/>
              </a:rPr>
              <a:t> protocols </a:t>
            </a:r>
            <a:r>
              <a:rPr lang="en-CA" altLang="en-US" dirty="0" smtClean="0">
                <a:cs typeface="Arial"/>
              </a:rPr>
              <a:t>command to check for ACLs that might be filtering routing updates. </a:t>
            </a:r>
          </a:p>
          <a:p>
            <a:pPr marL="169545" indent="-169545"/>
            <a:r>
              <a:rPr lang="en-CA" altLang="en-US" dirty="0" smtClean="0">
                <a:cs typeface="Arial"/>
              </a:rPr>
              <a:t>EIGRP for IPv6:</a:t>
            </a:r>
          </a:p>
          <a:p>
            <a:pPr marL="358457" lvl="1" indent="-169545"/>
            <a:r>
              <a:rPr lang="en-CA" altLang="en-US" dirty="0" smtClean="0">
                <a:cs typeface="Arial"/>
              </a:rPr>
              <a:t>Router# </a:t>
            </a:r>
            <a:r>
              <a:rPr lang="en-CA" altLang="en-US" b="1" dirty="0" smtClean="0">
                <a:cs typeface="Arial"/>
              </a:rPr>
              <a:t>show ipv6 protocols</a:t>
            </a:r>
          </a:p>
          <a:p>
            <a:pPr marL="358457" lvl="1" indent="-169545"/>
            <a:r>
              <a:rPr lang="en-CA" altLang="en-US" dirty="0" smtClean="0">
                <a:cs typeface="Arial"/>
              </a:rPr>
              <a:t>Router# </a:t>
            </a:r>
            <a:r>
              <a:rPr lang="en-CA" altLang="en-US" b="1" dirty="0" smtClean="0">
                <a:cs typeface="Arial"/>
              </a:rPr>
              <a:t>show ipv6 route</a:t>
            </a:r>
          </a:p>
          <a:p>
            <a:pPr marL="358457" lvl="1" indent="-169545"/>
            <a:r>
              <a:rPr lang="en-CA" altLang="en-US" dirty="0" smtClean="0">
                <a:cs typeface="Arial"/>
              </a:rPr>
              <a:t>Router(</a:t>
            </a:r>
            <a:r>
              <a:rPr lang="en-CA" altLang="en-US" dirty="0" err="1" smtClean="0">
                <a:cs typeface="Arial"/>
              </a:rPr>
              <a:t>config</a:t>
            </a:r>
            <a:r>
              <a:rPr lang="en-CA" altLang="en-US" dirty="0" smtClean="0">
                <a:cs typeface="Arial"/>
              </a:rPr>
              <a:t>-if)# </a:t>
            </a:r>
            <a:r>
              <a:rPr lang="en-CA" altLang="en-US" b="1" dirty="0" smtClean="0">
                <a:cs typeface="Arial"/>
              </a:rPr>
              <a:t>ipv6 </a:t>
            </a:r>
            <a:r>
              <a:rPr lang="en-CA" altLang="en-US" b="1" dirty="0" err="1" smtClean="0">
                <a:cs typeface="Arial"/>
              </a:rPr>
              <a:t>eigrp</a:t>
            </a:r>
            <a:r>
              <a:rPr lang="en-CA" altLang="en-US" b="1" dirty="0" smtClean="0">
                <a:cs typeface="Arial"/>
              </a:rPr>
              <a:t> autonomous-system</a:t>
            </a:r>
          </a:p>
          <a:p>
            <a:pPr marL="169545" indent="-169545"/>
            <a:endParaRPr lang="en-CA" altLang="en-US" dirty="0">
              <a:cs typeface="Arial"/>
            </a:endParaRPr>
          </a:p>
          <a:p>
            <a:pPr lvl="1"/>
            <a:endParaRPr lang="en-CA" altLang="en-US" dirty="0">
              <a:cs typeface="Arial"/>
            </a:endParaRPr>
          </a:p>
          <a:p>
            <a:pPr lvl="1"/>
            <a:endParaRPr lang="en-CA" altLang="en-US" dirty="0">
              <a:cs typeface="Arial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920" y="930804"/>
            <a:ext cx="3723747" cy="3505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18795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0" y="41275"/>
            <a:ext cx="5163178" cy="757238"/>
          </a:xfrm>
        </p:spPr>
        <p:txBody>
          <a:bodyPr/>
          <a:lstStyle/>
          <a:p>
            <a:r>
              <a:rPr lang="en-US" sz="1600" dirty="0">
                <a:solidFill>
                  <a:srgbClr val="367187"/>
                </a:solidFill>
              </a:rPr>
              <a:t>Troubleshoot EIGRP</a:t>
            </a:r>
            <a:r>
              <a:rPr lang="en-US" sz="1600" dirty="0">
                <a:solidFill>
                  <a:srgbClr val="367187"/>
                </a:solidFill>
                <a:cs typeface="Arial"/>
              </a:rPr>
              <a:t> Routing Table Issues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altLang="en-US" dirty="0" smtClean="0"/>
              <a:t>Autosummarization</a:t>
            </a:r>
            <a:endParaRPr lang="en-CA" altLang="en-US" dirty="0">
              <a:solidFill>
                <a:srgbClr val="367187"/>
              </a:solidFill>
              <a:cs typeface="Arial"/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4569884" y="135467"/>
            <a:ext cx="4159249" cy="4885265"/>
          </a:xfrm>
        </p:spPr>
        <p:txBody>
          <a:bodyPr/>
          <a:lstStyle/>
          <a:p>
            <a:pPr marL="169545" indent="-169545"/>
            <a:r>
              <a:rPr lang="en-US" altLang="en-US" dirty="0" smtClean="0"/>
              <a:t>Automatic Summarization is another issue that may create EIGRP routing problems.</a:t>
            </a:r>
          </a:p>
          <a:p>
            <a:pPr marL="169545" indent="-169545"/>
            <a:r>
              <a:rPr lang="en-CA" altLang="en-US" dirty="0" smtClean="0">
                <a:cs typeface="Arial"/>
              </a:rPr>
              <a:t>The </a:t>
            </a:r>
            <a:r>
              <a:rPr lang="en-CA" altLang="en-US" b="1" dirty="0" smtClean="0">
                <a:cs typeface="Arial"/>
              </a:rPr>
              <a:t>show </a:t>
            </a:r>
            <a:r>
              <a:rPr lang="en-CA" altLang="en-US" b="1" dirty="0" err="1" smtClean="0">
                <a:cs typeface="Arial"/>
              </a:rPr>
              <a:t>ip</a:t>
            </a:r>
            <a:r>
              <a:rPr lang="en-CA" altLang="en-US" b="1" dirty="0" smtClean="0">
                <a:cs typeface="Arial"/>
              </a:rPr>
              <a:t> protocols </a:t>
            </a:r>
            <a:r>
              <a:rPr lang="en-CA" altLang="en-US" dirty="0" smtClean="0">
                <a:cs typeface="Arial"/>
              </a:rPr>
              <a:t>command can be used to verify if automatic summarization is being performed.</a:t>
            </a:r>
          </a:p>
          <a:p>
            <a:pPr marL="169545" indent="-169545"/>
            <a:r>
              <a:rPr lang="en-CA" altLang="en-US" dirty="0" smtClean="0">
                <a:cs typeface="Arial"/>
              </a:rPr>
              <a:t>Autosummarization is disabled by default in IOS 12.2(33) and IOS 15.</a:t>
            </a:r>
          </a:p>
          <a:p>
            <a:pPr marL="169545" indent="-169545"/>
            <a:r>
              <a:rPr lang="en-CA" altLang="en-US" dirty="0" smtClean="0">
                <a:cs typeface="Arial"/>
              </a:rPr>
              <a:t>Before IOS 12.2(33) and IOS 15, autosummarization was enabled by default.  </a:t>
            </a:r>
          </a:p>
          <a:p>
            <a:pPr marL="169545" lvl="0" indent="-169545">
              <a:buClr>
                <a:srgbClr val="58585B"/>
              </a:buClr>
            </a:pPr>
            <a:r>
              <a:rPr lang="en-CA" altLang="en-US" dirty="0">
                <a:cs typeface="Arial"/>
              </a:rPr>
              <a:t>Inconsistent routing could </a:t>
            </a:r>
            <a:r>
              <a:rPr lang="en-CA" altLang="en-US" dirty="0" smtClean="0">
                <a:cs typeface="Arial"/>
              </a:rPr>
              <a:t>be caused by automatic summarization.  </a:t>
            </a:r>
            <a:endParaRPr lang="en-CA" altLang="en-US" dirty="0">
              <a:cs typeface="Arial"/>
            </a:endParaRPr>
          </a:p>
          <a:p>
            <a:pPr marL="169545" indent="-169545"/>
            <a:r>
              <a:rPr lang="en-CA" altLang="en-US" dirty="0" smtClean="0">
                <a:cs typeface="Arial"/>
              </a:rPr>
              <a:t>To disable, use the </a:t>
            </a:r>
            <a:r>
              <a:rPr lang="en-CA" altLang="en-US" b="1" dirty="0" smtClean="0">
                <a:cs typeface="Arial"/>
              </a:rPr>
              <a:t>no auto-summary </a:t>
            </a:r>
            <a:r>
              <a:rPr lang="en-CA" altLang="en-US" dirty="0" smtClean="0">
                <a:cs typeface="Arial"/>
              </a:rPr>
              <a:t>command in router EIGRP configuration mode.</a:t>
            </a:r>
          </a:p>
          <a:p>
            <a:pPr marL="169545" indent="-169545"/>
            <a:r>
              <a:rPr lang="en-CA" altLang="en-US" dirty="0" smtClean="0">
                <a:cs typeface="Arial"/>
              </a:rPr>
              <a:t>EIGRP for IPv6 does not support automatic summarization.</a:t>
            </a:r>
          </a:p>
          <a:p>
            <a:pPr lvl="1"/>
            <a:endParaRPr lang="en-CA" altLang="en-US" dirty="0">
              <a:cs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416" y="798513"/>
            <a:ext cx="3829052" cy="3787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567127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0" y="41275"/>
            <a:ext cx="8559800" cy="757238"/>
          </a:xfrm>
        </p:spPr>
        <p:txBody>
          <a:bodyPr/>
          <a:lstStyle/>
          <a:p>
            <a:r>
              <a:rPr lang="en-US" sz="1600" dirty="0">
                <a:solidFill>
                  <a:srgbClr val="367187"/>
                </a:solidFill>
              </a:rPr>
              <a:t>Troubleshoot EIGRP</a:t>
            </a:r>
            <a:r>
              <a:rPr lang="en-US" sz="1600" dirty="0">
                <a:solidFill>
                  <a:srgbClr val="367187"/>
                </a:solidFill>
                <a:cs typeface="Arial"/>
              </a:rPr>
              <a:t> Routing Table Issues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altLang="en-US" dirty="0" smtClean="0"/>
              <a:t>Packet Tracer – Troubleshooting EIGRP for IPv4</a:t>
            </a:r>
            <a:endParaRPr lang="en-CA" altLang="en-US" dirty="0">
              <a:solidFill>
                <a:srgbClr val="367187"/>
              </a:solidFill>
              <a:cs typeface="Arial"/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5689600" y="1244600"/>
            <a:ext cx="3039533" cy="3064934"/>
          </a:xfrm>
        </p:spPr>
        <p:txBody>
          <a:bodyPr/>
          <a:lstStyle/>
          <a:p>
            <a:pPr marL="169545" indent="-169545"/>
            <a:r>
              <a:rPr lang="en-US" altLang="en-US" dirty="0" smtClean="0"/>
              <a:t>This activity will require you to troubleshoot EIGRP neighbor issues.</a:t>
            </a:r>
          </a:p>
          <a:p>
            <a:pPr marL="169545" indent="-169545"/>
            <a:r>
              <a:rPr lang="en-US" altLang="en-US" dirty="0" smtClean="0">
                <a:cs typeface="Arial"/>
              </a:rPr>
              <a:t>You will be required to use show commands to identify errors in the network configuration, document the errors, and verify full end-to-end connectivity.</a:t>
            </a:r>
          </a:p>
          <a:p>
            <a:pPr marL="169545" indent="-169545"/>
            <a:endParaRPr lang="en-US" altLang="en-US" dirty="0" smtClean="0">
              <a:cs typeface="Arial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821" y="1244600"/>
            <a:ext cx="5480580" cy="2424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947262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0" y="41275"/>
            <a:ext cx="8559800" cy="757238"/>
          </a:xfrm>
        </p:spPr>
        <p:txBody>
          <a:bodyPr/>
          <a:lstStyle/>
          <a:p>
            <a:r>
              <a:rPr lang="en-US" sz="1600" dirty="0">
                <a:solidFill>
                  <a:srgbClr val="367187"/>
                </a:solidFill>
              </a:rPr>
              <a:t>Troubleshoot EIGRP</a:t>
            </a:r>
            <a:r>
              <a:rPr lang="en-US" sz="1600" dirty="0">
                <a:solidFill>
                  <a:srgbClr val="367187"/>
                </a:solidFill>
                <a:cs typeface="Arial"/>
              </a:rPr>
              <a:t> Routing Table Issues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altLang="en-US" dirty="0" smtClean="0"/>
              <a:t>Lab – Troubleshooting Basic EIGRP for IPv4 and IPv6</a:t>
            </a:r>
            <a:endParaRPr lang="en-CA" altLang="en-US" dirty="0">
              <a:solidFill>
                <a:srgbClr val="367187"/>
              </a:solidFill>
              <a:cs typeface="Arial"/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5689600" y="1244600"/>
            <a:ext cx="3039533" cy="3064934"/>
          </a:xfrm>
        </p:spPr>
        <p:txBody>
          <a:bodyPr/>
          <a:lstStyle/>
          <a:p>
            <a:pPr marL="169545" indent="-169545"/>
            <a:r>
              <a:rPr lang="en-US" altLang="en-US" dirty="0" smtClean="0">
                <a:cs typeface="Arial"/>
              </a:rPr>
              <a:t>In this lab, you will troubleshoot a network that runs EIGRP for IPv4 and EIGRP for IPv6 routing protocols.</a:t>
            </a:r>
          </a:p>
          <a:p>
            <a:pPr marL="169545" indent="-169545"/>
            <a:r>
              <a:rPr lang="en-US" altLang="en-US" dirty="0" smtClean="0">
                <a:cs typeface="Arial"/>
              </a:rPr>
              <a:t>You will be required to find the problems and correct them.</a:t>
            </a:r>
          </a:p>
          <a:p>
            <a:pPr marL="169545" indent="-169545"/>
            <a:endParaRPr lang="en-US" altLang="en-US" dirty="0" smtClean="0">
              <a:cs typeface="Arial"/>
            </a:endParaRPr>
          </a:p>
          <a:p>
            <a:pPr marL="169545" indent="-169545"/>
            <a:endParaRPr lang="en-US" altLang="en-US" dirty="0" smtClean="0">
              <a:cs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417" y="798513"/>
            <a:ext cx="4480983" cy="3739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4355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ct val="30000"/>
              </a:spcBef>
              <a:buNone/>
            </a:pPr>
            <a:r>
              <a:rPr lang="en-US"/>
              <a:t>What activities are associated with this chapter?</a:t>
            </a:r>
            <a:endParaRPr lang="en-US">
              <a:solidFill>
                <a:srgbClr val="00B0F0"/>
              </a:solidFill>
            </a:endParaRPr>
          </a:p>
          <a:p>
            <a:pPr marL="0" indent="0">
              <a:spcBef>
                <a:spcPct val="30000"/>
              </a:spcBef>
              <a:buNone/>
            </a:pPr>
            <a:endParaRPr lang="en-US"/>
          </a:p>
          <a:p>
            <a:pPr marL="89297" indent="0">
              <a:spcBef>
                <a:spcPct val="30000"/>
              </a:spcBef>
              <a:buNone/>
            </a:pPr>
            <a:endParaRPr lang="en-US"/>
          </a:p>
          <a:p>
            <a:pPr marL="89297" indent="0">
              <a:spcBef>
                <a:spcPct val="30000"/>
              </a:spcBef>
              <a:buNone/>
            </a:pPr>
            <a:endParaRPr lang="en-US"/>
          </a:p>
        </p:txBody>
      </p:sp>
      <p:sp>
        <p:nvSpPr>
          <p:cNvPr id="6146" name="Rectangle 3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Chapter 7: Activities</a:t>
            </a:r>
          </a:p>
        </p:txBody>
      </p:sp>
      <p:graphicFrame>
        <p:nvGraphicFramePr>
          <p:cNvPr id="7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4011692"/>
              </p:ext>
            </p:extLst>
          </p:nvPr>
        </p:nvGraphicFramePr>
        <p:xfrm>
          <a:off x="457291" y="1122081"/>
          <a:ext cx="8229418" cy="32126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97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57736">
                  <a:extLst>
                    <a:ext uri="{9D8B030D-6E8A-4147-A177-3AD203B41FA5}">
                      <a16:colId xmlns:a16="http://schemas.microsoft.com/office/drawing/2014/main" val="3156509146"/>
                    </a:ext>
                  </a:extLst>
                </a:gridCol>
                <a:gridCol w="40800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6187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86347">
                <a:tc>
                  <a:txBody>
                    <a:bodyPr/>
                    <a:lstStyle/>
                    <a:p>
                      <a:pPr marL="0" marR="0" lvl="0" indent="0" algn="ctr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Page #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/>
                        <a:t>Activity Type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Activity Name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Optional?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2629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7.2.2.4</a:t>
                      </a:r>
                      <a:endParaRPr lang="en-US" sz="11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Interactive Activity</a:t>
                      </a:r>
                      <a:endParaRPr lang="en-US" sz="11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Troubleshoot</a:t>
                      </a:r>
                      <a:r>
                        <a:rPr lang="en-US" sz="1100" baseline="0" dirty="0" smtClean="0"/>
                        <a:t> EIGRP Neighbor Issues</a:t>
                      </a:r>
                      <a:endParaRPr lang="en-US" sz="11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Recommended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92629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7.2.3.4</a:t>
                      </a:r>
                      <a:endParaRPr lang="en-US" sz="11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Interactive Activity</a:t>
                      </a:r>
                      <a:endParaRPr lang="en-US" sz="11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Troubleshoot EIGRP Routing Table Issues</a:t>
                      </a:r>
                      <a:endParaRPr lang="en-US" sz="11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Recommended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2629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7.2.3.5</a:t>
                      </a:r>
                      <a:endParaRPr lang="en-US" sz="11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1100" baseline="0" dirty="0" smtClean="0"/>
                        <a:t>Packet Tracer</a:t>
                      </a:r>
                      <a:endParaRPr lang="en-US" sz="11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Troubleshoot</a:t>
                      </a:r>
                      <a:r>
                        <a:rPr lang="en-US" sz="1100" baseline="0" dirty="0" smtClean="0"/>
                        <a:t> EIGRP for IPv4</a:t>
                      </a:r>
                      <a:endParaRPr lang="en-US" sz="11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dk1"/>
                          </a:solidFill>
                        </a:rPr>
                        <a:t>Recommended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2629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7.2.3.6</a:t>
                      </a:r>
                      <a:endParaRPr lang="en-US" sz="11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aseline="0" dirty="0" smtClean="0"/>
                        <a:t>Lab</a:t>
                      </a:r>
                      <a:endParaRPr lang="en-US" sz="11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Troubleshooting Basic EIGRP for IPv4 and IPv6</a:t>
                      </a:r>
                      <a:endParaRPr lang="en-US" sz="11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Optional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2629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7.2.3.7</a:t>
                      </a:r>
                      <a:endParaRPr lang="en-US" sz="11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aseline="0" dirty="0" smtClean="0"/>
                        <a:t>Lab</a:t>
                      </a:r>
                      <a:endParaRPr lang="en-US" sz="11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Troubleshooting Advanced EIGRP</a:t>
                      </a:r>
                      <a:endParaRPr lang="en-US" sz="11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Recommended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2629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7.3.1.1</a:t>
                      </a:r>
                      <a:endParaRPr lang="en-US" sz="11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aseline="0" dirty="0" smtClean="0"/>
                        <a:t>Class Activity</a:t>
                      </a:r>
                      <a:endParaRPr lang="en-US" sz="11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Tuning EIGRP</a:t>
                      </a:r>
                      <a:endParaRPr lang="en-US" sz="11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Optional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2629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7.3.1.2</a:t>
                      </a:r>
                      <a:endParaRPr lang="en-US" sz="11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aseline="0" dirty="0" smtClean="0"/>
                        <a:t>Packet Tracer</a:t>
                      </a:r>
                      <a:endParaRPr lang="en-US" sz="11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Skills Integration Challenge</a:t>
                      </a:r>
                      <a:endParaRPr lang="en-US" sz="11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Optional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92629"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92629"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92629">
                <a:tc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2582900979"/>
                  </a:ext>
                </a:extLst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2292" y="4334718"/>
            <a:ext cx="6236749" cy="432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064932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0" y="41275"/>
            <a:ext cx="8559800" cy="757238"/>
          </a:xfrm>
        </p:spPr>
        <p:txBody>
          <a:bodyPr/>
          <a:lstStyle/>
          <a:p>
            <a:r>
              <a:rPr lang="en-US" sz="1600" dirty="0">
                <a:solidFill>
                  <a:srgbClr val="367187"/>
                </a:solidFill>
              </a:rPr>
              <a:t>Troubleshoot EIGRP</a:t>
            </a:r>
            <a:r>
              <a:rPr lang="en-US" sz="1600" dirty="0">
                <a:solidFill>
                  <a:srgbClr val="367187"/>
                </a:solidFill>
                <a:cs typeface="Arial"/>
              </a:rPr>
              <a:t> Routing Table Issues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altLang="en-US" dirty="0" smtClean="0"/>
              <a:t>Lab – Troubleshooting Advanced EIGRP</a:t>
            </a:r>
            <a:endParaRPr lang="en-CA" altLang="en-US" dirty="0">
              <a:solidFill>
                <a:srgbClr val="367187"/>
              </a:solidFill>
              <a:cs typeface="Arial"/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5350934" y="1109133"/>
            <a:ext cx="3378200" cy="3200401"/>
          </a:xfrm>
        </p:spPr>
        <p:txBody>
          <a:bodyPr/>
          <a:lstStyle/>
          <a:p>
            <a:pPr marL="169545" indent="-169545"/>
            <a:r>
              <a:rPr lang="en-US" altLang="en-US" dirty="0" smtClean="0">
                <a:cs typeface="Arial"/>
              </a:rPr>
              <a:t>In this lab, you will troubleshoot a network that runs the implementation of advanced features of EIGRP.</a:t>
            </a:r>
          </a:p>
          <a:p>
            <a:pPr marL="169545" indent="-169545"/>
            <a:r>
              <a:rPr lang="en-US" altLang="en-US" dirty="0" smtClean="0">
                <a:cs typeface="Arial"/>
              </a:rPr>
              <a:t>You will be required to find the problems and correct them.</a:t>
            </a:r>
          </a:p>
          <a:p>
            <a:pPr marL="169545" indent="-169545"/>
            <a:endParaRPr lang="en-US" altLang="en-US" dirty="0" smtClean="0">
              <a:cs typeface="Arial"/>
            </a:endParaRPr>
          </a:p>
          <a:p>
            <a:pPr marL="169545" indent="-169545"/>
            <a:endParaRPr lang="en-US" altLang="en-US" dirty="0" smtClean="0">
              <a:cs typeface="Arial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6387" y="798513"/>
            <a:ext cx="4291013" cy="3736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744365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6424" y="915409"/>
            <a:ext cx="7804709" cy="1802391"/>
          </a:xfrm>
        </p:spPr>
        <p:txBody>
          <a:bodyPr/>
          <a:lstStyle/>
          <a:p>
            <a:r>
              <a:rPr lang="en-US" dirty="0" smtClean="0"/>
              <a:t>7.3 Summary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645083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0" y="41275"/>
            <a:ext cx="8559800" cy="757238"/>
          </a:xfrm>
        </p:spPr>
        <p:txBody>
          <a:bodyPr/>
          <a:lstStyle/>
          <a:p>
            <a:r>
              <a:rPr lang="en-US" sz="1600" dirty="0" smtClean="0">
                <a:solidFill>
                  <a:srgbClr val="367187"/>
                </a:solidFill>
              </a:rPr>
              <a:t>Conclusion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altLang="en-US" dirty="0" smtClean="0"/>
              <a:t>Packet Tracer – Skills Integration Challenge</a:t>
            </a:r>
            <a:endParaRPr lang="en-CA" altLang="en-US" dirty="0">
              <a:solidFill>
                <a:srgbClr val="367187"/>
              </a:solidFill>
              <a:cs typeface="Arial"/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5768725" y="1024467"/>
            <a:ext cx="2960408" cy="3589866"/>
          </a:xfrm>
        </p:spPr>
        <p:txBody>
          <a:bodyPr/>
          <a:lstStyle/>
          <a:p>
            <a:pPr marL="169545" indent="-169545"/>
            <a:r>
              <a:rPr lang="en-US" altLang="en-US" dirty="0" smtClean="0"/>
              <a:t>In this activity, you will be required to implement EIGRP for IPv4 and IPv6 on two separate networks.</a:t>
            </a:r>
          </a:p>
          <a:p>
            <a:pPr marL="169545" indent="-169545"/>
            <a:r>
              <a:rPr lang="en-US" altLang="en-US" dirty="0" smtClean="0">
                <a:cs typeface="Arial"/>
              </a:rPr>
              <a:t>Your task includes enabling EIGRP, assigning router IDs, changing the hello timers, and limiting EIGRP advertisements.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996" y="1024467"/>
            <a:ext cx="5632729" cy="3285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052050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1"/>
          <p:cNvSpPr txBox="1">
            <a:spLocks/>
          </p:cNvSpPr>
          <p:nvPr/>
        </p:nvSpPr>
        <p:spPr bwMode="auto">
          <a:xfrm>
            <a:off x="1417131" y="1154627"/>
            <a:ext cx="6450388" cy="1864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61593" tIns="30796" rIns="61593" bIns="30796" numCol="1" anchor="t" anchorCtr="0" compatLnSpc="1">
            <a:prstTxWarp prst="textNoShape">
              <a:avLst/>
            </a:prstTxWarp>
          </a:bodyPr>
          <a:lstStyle>
            <a:lvl1pPr marL="236538" indent="-236538" algn="l" defTabSz="814388" rtl="0" eaLnBrk="0" fontAlgn="base" hangingPunct="0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Clr>
                <a:srgbClr val="708CA1"/>
              </a:buClr>
              <a:buFont typeface="Wingdings" charset="0"/>
              <a:buChar char="§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74675" indent="-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914400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254125" indent="117475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1604963" indent="223838" algn="l" defTabSz="814388" rtl="0" eaLnBrk="0" fontAlgn="base" hangingPunct="0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0621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6pPr>
            <a:lvl7pPr marL="25193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7pPr>
            <a:lvl8pPr marL="29765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8pPr>
            <a:lvl9pPr marL="3433763" algn="l" defTabSz="814388" rtl="0" eaLnBrk="1" fontAlgn="base" hangingPunct="1">
              <a:lnSpc>
                <a:spcPct val="95000"/>
              </a:lnSpc>
              <a:spcBef>
                <a:spcPct val="35000"/>
              </a:spcBef>
              <a:spcAft>
                <a:spcPct val="0"/>
              </a:spcAft>
              <a:buClr>
                <a:srgbClr val="708CA1"/>
              </a:buClr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endParaRPr lang="en-US" sz="12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Configure </a:t>
            </a:r>
            <a:r>
              <a:rPr lang="en-US" dirty="0"/>
              <a:t>EIGRP to improve network performance.</a:t>
            </a:r>
          </a:p>
          <a:p>
            <a:r>
              <a:rPr lang="en-US" dirty="0" smtClean="0"/>
              <a:t>Troubleshoot </a:t>
            </a:r>
            <a:r>
              <a:rPr lang="en-US" dirty="0"/>
              <a:t>common EIGRP configuration issues in a small to medium-sized business network.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1400" dirty="0" smtClean="0">
                <a:latin typeface="Arial" charset="0"/>
              </a:rPr>
              <a:t>Conclusion</a:t>
            </a:r>
            <a:r>
              <a:rPr lang="en-US" dirty="0" smtClean="0">
                <a:latin typeface="Arial" charset="0"/>
              </a:rPr>
              <a:t/>
            </a:r>
            <a:br>
              <a:rPr lang="en-US" dirty="0" smtClean="0">
                <a:latin typeface="Arial" charset="0"/>
              </a:rPr>
            </a:br>
            <a:r>
              <a:rPr lang="en-US" dirty="0">
                <a:latin typeface="Arial" charset="0"/>
              </a:rPr>
              <a:t>Chapter </a:t>
            </a:r>
            <a:r>
              <a:rPr lang="en-US" dirty="0" smtClean="0">
                <a:latin typeface="Arial" charset="0"/>
              </a:rPr>
              <a:t>7: EIGRP Tuning and Troubleshooting</a:t>
            </a:r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20894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1400" dirty="0">
                <a:latin typeface="Arial" charset="0"/>
              </a:rPr>
              <a:t>Chapter </a:t>
            </a:r>
            <a:r>
              <a:rPr lang="en-US" sz="1400" dirty="0" smtClean="0">
                <a:latin typeface="Arial" charset="0"/>
              </a:rPr>
              <a:t>7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dirty="0">
                <a:latin typeface="Arial" charset="0"/>
              </a:rPr>
              <a:t>New Terms and </a:t>
            </a:r>
            <a:r>
              <a:rPr lang="en-US" dirty="0" smtClean="0">
                <a:latin typeface="Arial" charset="0"/>
              </a:rPr>
              <a:t>Commands</a:t>
            </a:r>
            <a:endParaRPr lang="en-US" dirty="0">
              <a:latin typeface="Arial" charset="0"/>
            </a:endParaRPr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82236382"/>
              </p:ext>
            </p:extLst>
          </p:nvPr>
        </p:nvGraphicFramePr>
        <p:xfrm>
          <a:off x="152927" y="798944"/>
          <a:ext cx="8174317" cy="3747656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385206">
                  <a:extLst>
                    <a:ext uri="{9D8B030D-6E8A-4147-A177-3AD203B41FA5}">
                      <a16:colId xmlns:a16="http://schemas.microsoft.com/office/drawing/2014/main" val="2731093094"/>
                    </a:ext>
                  </a:extLst>
                </a:gridCol>
                <a:gridCol w="3789111">
                  <a:extLst>
                    <a:ext uri="{9D8B030D-6E8A-4147-A177-3AD203B41FA5}">
                      <a16:colId xmlns:a16="http://schemas.microsoft.com/office/drawing/2014/main" val="2353496225"/>
                    </a:ext>
                  </a:extLst>
                </a:gridCol>
              </a:tblGrid>
              <a:tr h="3747656">
                <a:tc>
                  <a:txBody>
                    <a:bodyPr/>
                    <a:lstStyle/>
                    <a:p>
                      <a:pPr marL="173038" marR="0" lvl="0" indent="-173038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58585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Null0</a:t>
                      </a:r>
                    </a:p>
                    <a:p>
                      <a:pPr marL="173038" marR="0" lvl="0" indent="-173038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58585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quad zero</a:t>
                      </a:r>
                      <a:endParaRPr kumimoji="0" 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58585B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3038" marR="0" lvl="0" indent="-173038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58585B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007950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8405811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9082827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spcBef>
                <a:spcPct val="30000"/>
              </a:spcBef>
            </a:pPr>
            <a:r>
              <a:rPr lang="en-US" dirty="0"/>
              <a:t>Students should complete Chapter </a:t>
            </a:r>
            <a:r>
              <a:rPr lang="en-US" dirty="0" smtClean="0"/>
              <a:t>7, </a:t>
            </a:r>
            <a:r>
              <a:rPr lang="en-US" dirty="0"/>
              <a:t>“Assessment” after completing Chapter </a:t>
            </a:r>
            <a:r>
              <a:rPr lang="en-US" dirty="0" smtClean="0"/>
              <a:t>7.</a:t>
            </a:r>
            <a:endParaRPr lang="en-US" dirty="0"/>
          </a:p>
          <a:p>
            <a:pPr eaLnBrk="1" hangingPunct="1">
              <a:spcBef>
                <a:spcPct val="30000"/>
              </a:spcBef>
            </a:pPr>
            <a:r>
              <a:rPr lang="en-US" dirty="0"/>
              <a:t>Quizzes, labs, Packet Tracers and other activities can be used to informally assess student progress.</a:t>
            </a:r>
          </a:p>
        </p:txBody>
      </p:sp>
      <p:sp>
        <p:nvSpPr>
          <p:cNvPr id="7170" name="Rectangle 3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Chapter </a:t>
            </a:r>
            <a:r>
              <a:rPr lang="en-US" dirty="0" smtClean="0"/>
              <a:t>7: </a:t>
            </a:r>
            <a:r>
              <a:rPr lang="en-US" dirty="0"/>
              <a:t>Assessment</a:t>
            </a:r>
          </a:p>
        </p:txBody>
      </p:sp>
    </p:spTree>
    <p:extLst>
      <p:ext uri="{BB962C8B-B14F-4D97-AF65-F5344CB8AC3E}">
        <p14:creationId xmlns:p14="http://schemas.microsoft.com/office/powerpoint/2010/main" val="129608035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85000"/>
              </a:lnSpc>
              <a:spcBef>
                <a:spcPct val="30000"/>
              </a:spcBef>
              <a:buNone/>
            </a:pPr>
            <a:r>
              <a:rPr lang="en-US" dirty="0"/>
              <a:t>Prior to teaching Chapter </a:t>
            </a:r>
            <a:r>
              <a:rPr lang="en-US" dirty="0" smtClean="0"/>
              <a:t>7, </a:t>
            </a:r>
            <a:r>
              <a:rPr lang="en-US" dirty="0"/>
              <a:t>the instructor should:</a:t>
            </a:r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r>
              <a:rPr lang="en-US" dirty="0"/>
              <a:t>Complete Chapter </a:t>
            </a:r>
            <a:r>
              <a:rPr lang="en-US" dirty="0" smtClean="0"/>
              <a:t>7, </a:t>
            </a:r>
            <a:r>
              <a:rPr lang="en-US" dirty="0"/>
              <a:t>“Assessment.”</a:t>
            </a:r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r>
              <a:rPr lang="en-US" dirty="0"/>
              <a:t>The objectives of this chapter are: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US" sz="1200" dirty="0" smtClean="0"/>
              <a:t>Configure EIGRP autosummarization.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US" sz="1200" dirty="0" smtClean="0"/>
              <a:t>Configure a router to propagate a default route in an EIGRP network.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US" sz="1200" dirty="0" smtClean="0"/>
              <a:t>Configure EIGRP interface settings to improve network performance.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US" sz="1200" dirty="0" smtClean="0"/>
              <a:t>Explain the process and tools used to troubleshoot an EIGRP network.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US" sz="1200" dirty="0" smtClean="0"/>
              <a:t>Troubleshoot neighbor adjacency issues in an EIGRP network.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US" sz="1200" dirty="0" smtClean="0"/>
              <a:t>Troubleshoot missing route entries in an EIGRP routing table.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endParaRPr lang="en-US" sz="1500" dirty="0"/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endParaRPr lang="en-US" b="1" dirty="0">
              <a:solidFill>
                <a:srgbClr val="FF0000"/>
              </a:solidFill>
            </a:endParaRPr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</a:t>
            </a:r>
            <a:r>
              <a:rPr lang="en-US" dirty="0" smtClean="0"/>
              <a:t>7: </a:t>
            </a:r>
            <a:r>
              <a:rPr lang="en-US" dirty="0"/>
              <a:t>Best Practices</a:t>
            </a:r>
          </a:p>
        </p:txBody>
      </p:sp>
    </p:spTree>
    <p:extLst>
      <p:ext uri="{BB962C8B-B14F-4D97-AF65-F5344CB8AC3E}">
        <p14:creationId xmlns:p14="http://schemas.microsoft.com/office/powerpoint/2010/main" val="237934136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4"/>
          <p:cNvSpPr>
            <a:spLocks noGrp="1" noChangeArrowheads="1"/>
          </p:cNvSpPr>
          <p:nvPr>
            <p:ph idx="1"/>
          </p:nvPr>
        </p:nvSpPr>
        <p:spPr>
          <a:xfrm>
            <a:off x="220133" y="973666"/>
            <a:ext cx="8777217" cy="3980597"/>
          </a:xfrm>
        </p:spPr>
        <p:txBody>
          <a:bodyPr/>
          <a:lstStyle/>
          <a:p>
            <a:pPr marL="169545" indent="-169545"/>
            <a:r>
              <a:rPr lang="en-US" dirty="0" smtClean="0">
                <a:cs typeface="Arial"/>
              </a:rPr>
              <a:t>Ensure that this chapter is as hands-on as possible.</a:t>
            </a:r>
          </a:p>
          <a:p>
            <a:pPr marL="169545" indent="-169545"/>
            <a:r>
              <a:rPr lang="en-US" dirty="0" smtClean="0">
                <a:cs typeface="Arial"/>
              </a:rPr>
              <a:t>Stress that the goal of this chapter is to make EIGRP run more efficiently as well as troubleshooting the advanced configuration of EIGRP.</a:t>
            </a:r>
          </a:p>
          <a:p>
            <a:pPr marL="169545" indent="-169545"/>
            <a:r>
              <a:rPr lang="en-US" dirty="0" smtClean="0">
                <a:cs typeface="Arial"/>
              </a:rPr>
              <a:t>Demonstrate how routing issues with EIGRP can occur by using autosummarization with a discontiguous network.</a:t>
            </a:r>
          </a:p>
          <a:p>
            <a:pPr marL="169545" indent="-169545"/>
            <a:r>
              <a:rPr lang="en-US" dirty="0" smtClean="0">
                <a:cs typeface="Arial"/>
              </a:rPr>
              <a:t>Show the Null0 interface in a routing table when using autosummarization.</a:t>
            </a:r>
            <a:endParaRPr lang="en-US" dirty="0">
              <a:cs typeface="Arial"/>
            </a:endParaRPr>
          </a:p>
          <a:p>
            <a:pPr marL="169545" indent="-169545"/>
            <a:r>
              <a:rPr lang="en-US" dirty="0" smtClean="0">
                <a:cs typeface="Arial"/>
              </a:rPr>
              <a:t>Demonstrate what happens if the passive-interface command is issued on the wrong interface.</a:t>
            </a:r>
          </a:p>
          <a:p>
            <a:pPr marL="169545" indent="-169545"/>
            <a:r>
              <a:rPr lang="en-US" dirty="0" smtClean="0">
                <a:cs typeface="Arial"/>
              </a:rPr>
              <a:t>7.1.1.1</a:t>
            </a:r>
          </a:p>
          <a:p>
            <a:pPr marL="358457" lvl="1" indent="-169545"/>
            <a:r>
              <a:rPr lang="en-US" dirty="0" smtClean="0">
                <a:cs typeface="Arial"/>
              </a:rPr>
              <a:t>Clarify for students that the bandwidth command doesn’t actually change the physical bandwidth, only the bandwidth used in computing the routing protocol metrics.  </a:t>
            </a:r>
          </a:p>
          <a:p>
            <a:pPr marL="0" indent="0">
              <a:buNone/>
            </a:pPr>
            <a:endParaRPr lang="en-US" dirty="0">
              <a:cs typeface="Arial"/>
            </a:endParaRPr>
          </a:p>
          <a:p>
            <a:pPr marL="169545" indent="-169545"/>
            <a:endParaRPr lang="en-US" dirty="0">
              <a:cs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</a:t>
            </a:r>
            <a:r>
              <a:rPr lang="en-US" dirty="0" smtClean="0"/>
              <a:t>7: </a:t>
            </a:r>
            <a:r>
              <a:rPr lang="en-US" dirty="0"/>
              <a:t>Best Practices (Cont.)</a:t>
            </a:r>
          </a:p>
        </p:txBody>
      </p:sp>
    </p:spTree>
    <p:extLst>
      <p:ext uri="{BB962C8B-B14F-4D97-AF65-F5344CB8AC3E}">
        <p14:creationId xmlns:p14="http://schemas.microsoft.com/office/powerpoint/2010/main" val="392907173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4"/>
          <p:cNvSpPr>
            <a:spLocks noGrp="1" noChangeArrowheads="1"/>
          </p:cNvSpPr>
          <p:nvPr>
            <p:ph idx="1"/>
          </p:nvPr>
        </p:nvSpPr>
        <p:spPr>
          <a:xfrm>
            <a:off x="203199" y="798944"/>
            <a:ext cx="8794151" cy="4155319"/>
          </a:xfrm>
        </p:spPr>
        <p:txBody>
          <a:bodyPr/>
          <a:lstStyle/>
          <a:p>
            <a:pPr marL="169545" indent="-169545"/>
            <a:r>
              <a:rPr lang="en-US" dirty="0" smtClean="0">
                <a:cs typeface="Arial"/>
              </a:rPr>
              <a:t>7.1.1.2</a:t>
            </a:r>
          </a:p>
          <a:p>
            <a:pPr marL="358457" lvl="1" indent="-169545"/>
            <a:r>
              <a:rPr lang="en-US" dirty="0" smtClean="0">
                <a:cs typeface="Arial"/>
              </a:rPr>
              <a:t>Explain where route summarization is usually configured on an enterprise network – border router such as a router connected to the ISP.</a:t>
            </a:r>
            <a:endParaRPr lang="en-US" dirty="0">
              <a:cs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</a:t>
            </a:r>
            <a:r>
              <a:rPr lang="en-US" dirty="0" smtClean="0"/>
              <a:t>7: </a:t>
            </a:r>
            <a:r>
              <a:rPr lang="en-US" dirty="0"/>
              <a:t>Best Practices (Cont.)</a:t>
            </a:r>
          </a:p>
        </p:txBody>
      </p:sp>
    </p:spTree>
    <p:extLst>
      <p:ext uri="{BB962C8B-B14F-4D97-AF65-F5344CB8AC3E}">
        <p14:creationId xmlns:p14="http://schemas.microsoft.com/office/powerpoint/2010/main" val="135065022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Theme">
  <a:themeElements>
    <a:clrScheme name="Custom 6">
      <a:dk1>
        <a:srgbClr val="58585B"/>
      </a:dk1>
      <a:lt1>
        <a:srgbClr val="FFFFFF"/>
      </a:lt1>
      <a:dk2>
        <a:srgbClr val="58585B"/>
      </a:dk2>
      <a:lt2>
        <a:srgbClr val="81C569"/>
      </a:lt2>
      <a:accent1>
        <a:srgbClr val="004C69"/>
      </a:accent1>
      <a:accent2>
        <a:srgbClr val="9E0B0F"/>
      </a:accent2>
      <a:accent3>
        <a:srgbClr val="FFFFFF"/>
      </a:accent3>
      <a:accent4>
        <a:srgbClr val="367187"/>
      </a:accent4>
      <a:accent5>
        <a:srgbClr val="38C6F4"/>
      </a:accent5>
      <a:accent6>
        <a:srgbClr val="FBAB18"/>
      </a:accent6>
      <a:hlink>
        <a:srgbClr val="38C6F4"/>
      </a:hlink>
      <a:folHlink>
        <a:srgbClr val="81C569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36A4D7"/>
        </a:solidFill>
        <a:ln>
          <a:noFill/>
        </a:ln>
        <a:effectLst/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Default Theme" id="{A3178FD6-045E-43BB-9FF9-79BDC55288A1}" vid="{B3635A64-254C-4D4D-B1C2-6197525273F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4072</TotalTime>
  <Words>4067</Words>
  <Application>Microsoft Office PowerPoint</Application>
  <PresentationFormat>On-screen Show (16:9)</PresentationFormat>
  <Paragraphs>565</Paragraphs>
  <Slides>55</Slides>
  <Notes>53</Notes>
  <HiddenSlides>10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55</vt:i4>
      </vt:variant>
    </vt:vector>
  </HeadingPairs>
  <TitlesOfParts>
    <vt:vector size="63" baseType="lpstr">
      <vt:lpstr>ＭＳ Ｐゴシック</vt:lpstr>
      <vt:lpstr>Arial</vt:lpstr>
      <vt:lpstr>Calibri</vt:lpstr>
      <vt:lpstr>CiscoSans</vt:lpstr>
      <vt:lpstr>CiscoSans ExtraLight</vt:lpstr>
      <vt:lpstr>CiscoSans Thin</vt:lpstr>
      <vt:lpstr>Wingdings</vt:lpstr>
      <vt:lpstr>Default Theme</vt:lpstr>
      <vt:lpstr>Chapter 7: EIGRP Tuning and Troubleshooting</vt:lpstr>
      <vt:lpstr>Instructor Materials – Chapter 7 Planning Guide</vt:lpstr>
      <vt:lpstr>Chapter 7: EIGRP Tuning and Troubleshooting</vt:lpstr>
      <vt:lpstr>Chapter 7: Activities</vt:lpstr>
      <vt:lpstr>Chapter 7: Activities</vt:lpstr>
      <vt:lpstr>Chapter 7: Assessment</vt:lpstr>
      <vt:lpstr>Chapter 7: Best Practices</vt:lpstr>
      <vt:lpstr>Chapter 7: Best Practices (Cont.)</vt:lpstr>
      <vt:lpstr>Chapter 7: Best Practices (Cont.)</vt:lpstr>
      <vt:lpstr>Chapter 7: Additional Help</vt:lpstr>
      <vt:lpstr>PowerPoint Presentation</vt:lpstr>
      <vt:lpstr>Chapter 7: EIGRP Tuning and Troubleshooting</vt:lpstr>
      <vt:lpstr>Chapter 7 - Sections &amp; Objectives</vt:lpstr>
      <vt:lpstr>7.1 Tune EIGRP</vt:lpstr>
      <vt:lpstr>Automatic Summarization Network Topology</vt:lpstr>
      <vt:lpstr>Automatic Summarization Network Topology (Cont.)</vt:lpstr>
      <vt:lpstr>Automatic Summarization EIGRP Automatic Summarization</vt:lpstr>
      <vt:lpstr>Automatic Summarization EIGRP Automatic Summarization (Cont.)</vt:lpstr>
      <vt:lpstr>Automatic Summarization Configuring EIGRP Automatic Summarization </vt:lpstr>
      <vt:lpstr>Automatic Summarization Verifying Auto-Summary: show ip protocols</vt:lpstr>
      <vt:lpstr>Automatic Summarization Verifying Auto-Summary: Topology Table</vt:lpstr>
      <vt:lpstr>Automatic Summarization Verifying Auto-Summary: Routing Table</vt:lpstr>
      <vt:lpstr>Automatic Summarization Verifying Auto-Summary: Routing Table (Cont.)</vt:lpstr>
      <vt:lpstr>Automatic Summarization Summary Route</vt:lpstr>
      <vt:lpstr>Automatic Summarization Summary Route (Cont.)</vt:lpstr>
      <vt:lpstr>Default Route Propagation Propagating a Default Static Route </vt:lpstr>
      <vt:lpstr>Default Route Propagation Verifying the Propagated Default Route </vt:lpstr>
      <vt:lpstr>Default Route Propagation EIGRP for IPv6: Default Route</vt:lpstr>
      <vt:lpstr>Default Route Propagation Packet Tracer – Propagating a Default Route in EIGRP for IPv4 and IPv6</vt:lpstr>
      <vt:lpstr>Fine-tuning EIGRP Interfaces EIGRP Bandwidth Utilization</vt:lpstr>
      <vt:lpstr>Fine-tuning EIGRP Interfaces Hello and Hold Timers</vt:lpstr>
      <vt:lpstr>Fine-tuning EIGRP Interfaces Load Balancing IPv4</vt:lpstr>
      <vt:lpstr>Fine-tuning EIGRP Interfaces Load Balancing IPv6</vt:lpstr>
      <vt:lpstr>Fine-tuning EIGRP Interfaces Load Balancing IPv6 (Cont.)</vt:lpstr>
      <vt:lpstr>Fine-tuning EIGRP Interfaces Load Balancing IPv6 (Cont.)</vt:lpstr>
      <vt:lpstr>Fine-tuning EIGRP Interfaces Lab – Configuring Advanced EIGRP for IPv4 Features </vt:lpstr>
      <vt:lpstr>7.2 Troubleshoot EIGRP</vt:lpstr>
      <vt:lpstr>Components of Troubleshooting EIGRP Basic EIGRP Troubleshooting Commands</vt:lpstr>
      <vt:lpstr>Components of Troubleshooting EIGRP Components</vt:lpstr>
      <vt:lpstr>Components of Troubleshooting EIGRP Components (Cont.)</vt:lpstr>
      <vt:lpstr>Troubleshoot EIGRP Neighbor Issues Layer 3 Connectivity</vt:lpstr>
      <vt:lpstr>Troubleshoot EIGRP Neighbor Issues Layer 3 Connectivity (Cont.)</vt:lpstr>
      <vt:lpstr>Troubleshoot EIGRP Neighbor Issues EIGRP Parameters</vt:lpstr>
      <vt:lpstr>Troubleshoot EIGRP Neighbor Issues EIGRP Interfaces</vt:lpstr>
      <vt:lpstr>Troubleshoot EIGRP Routing Table Issues Passive Interface</vt:lpstr>
      <vt:lpstr>Troubleshoot EIGRP Routing Table Issues Missing Network Statement</vt:lpstr>
      <vt:lpstr>Troubleshoot EIGRP Routing Table Issues Autosummarization</vt:lpstr>
      <vt:lpstr>Troubleshoot EIGRP Routing Table Issues Packet Tracer – Troubleshooting EIGRP for IPv4</vt:lpstr>
      <vt:lpstr>Troubleshoot EIGRP Routing Table Issues Lab – Troubleshooting Basic EIGRP for IPv4 and IPv6</vt:lpstr>
      <vt:lpstr>Troubleshoot EIGRP Routing Table Issues Lab – Troubleshooting Advanced EIGRP</vt:lpstr>
      <vt:lpstr>7.3 Summary</vt:lpstr>
      <vt:lpstr>Conclusion Packet Tracer – Skills Integration Challenge</vt:lpstr>
      <vt:lpstr>Conclusion Chapter 7: EIGRP Tuning and Troubleshooting</vt:lpstr>
      <vt:lpstr>Chapter 7 New Terms and Commands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7: Access Control Lists</dc:title>
  <dc:creator>Torres,Frank A.</dc:creator>
  <cp:lastModifiedBy>dholzing</cp:lastModifiedBy>
  <cp:revision>403</cp:revision>
  <dcterms:modified xsi:type="dcterms:W3CDTF">2019-01-16T21:36:42Z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ffisync_ProviderInitializationData">
    <vt:lpwstr>https://cisco.jiveon.com</vt:lpwstr>
  </property>
  <property fmtid="{D5CDD505-2E9C-101B-9397-08002B2CF9AE}" pid="3" name="Offisync_UpdateToken">
    <vt:lpwstr>1</vt:lpwstr>
  </property>
  <property fmtid="{D5CDD505-2E9C-101B-9397-08002B2CF9AE}" pid="4" name="Offisync_ServerID">
    <vt:lpwstr>07841bbc-cd3c-4a76-827f-75a2226890f4</vt:lpwstr>
  </property>
  <property fmtid="{D5CDD505-2E9C-101B-9397-08002B2CF9AE}" pid="5" name="Offisync_UniqueId">
    <vt:lpwstr>1702406</vt:lpwstr>
  </property>
  <property fmtid="{D5CDD505-2E9C-101B-9397-08002B2CF9AE}" pid="6" name="Jive_VersionGuid">
    <vt:lpwstr>fd96a0b3-f68d-4727-8e4f-2128d37ed30a</vt:lpwstr>
  </property>
  <property fmtid="{D5CDD505-2E9C-101B-9397-08002B2CF9AE}" pid="7" name="Jive_LatestUserAccountName">
    <vt:lpwstr>alljohns</vt:lpwstr>
  </property>
</Properties>
</file>