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960" r:id="rId1"/>
  </p:sldMasterIdLst>
  <p:notesMasterIdLst>
    <p:notesMasterId r:id="rId21"/>
  </p:notesMasterIdLst>
  <p:handoutMasterIdLst>
    <p:handoutMasterId r:id="rId22"/>
  </p:handoutMasterIdLst>
  <p:sldIdLst>
    <p:sldId id="815" r:id="rId2"/>
    <p:sldId id="1022" r:id="rId3"/>
    <p:sldId id="1023" r:id="rId4"/>
    <p:sldId id="1024" r:id="rId5"/>
    <p:sldId id="1025" r:id="rId6"/>
    <p:sldId id="1026" r:id="rId7"/>
    <p:sldId id="1027" r:id="rId8"/>
    <p:sldId id="1028" r:id="rId9"/>
    <p:sldId id="1029" r:id="rId10"/>
    <p:sldId id="1030" r:id="rId11"/>
    <p:sldId id="1031" r:id="rId12"/>
    <p:sldId id="1032" r:id="rId13"/>
    <p:sldId id="1033" r:id="rId14"/>
    <p:sldId id="1034" r:id="rId15"/>
    <p:sldId id="1035" r:id="rId16"/>
    <p:sldId id="1036" r:id="rId17"/>
    <p:sldId id="1037" r:id="rId18"/>
    <p:sldId id="1038" r:id="rId19"/>
    <p:sldId id="1039" r:id="rId20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9">
          <p15:clr>
            <a:srgbClr val="A4A3A4"/>
          </p15:clr>
        </p15:guide>
        <p15:guide id="2" pos="1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C566"/>
    <a:srgbClr val="9EC5E6"/>
    <a:srgbClr val="678DC5"/>
    <a:srgbClr val="FFFF99"/>
    <a:srgbClr val="C0C0C4"/>
    <a:srgbClr val="3E67A4"/>
    <a:srgbClr val="3E8DC5"/>
    <a:srgbClr val="5F5F65"/>
    <a:srgbClr val="7E7E8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5078" autoAdjust="0"/>
  </p:normalViewPr>
  <p:slideViewPr>
    <p:cSldViewPr snapToGrid="0" showGuides="1">
      <p:cViewPr>
        <p:scale>
          <a:sx n="70" d="100"/>
          <a:sy n="70" d="100"/>
        </p:scale>
        <p:origin x="-2814" y="-1326"/>
      </p:cViewPr>
      <p:guideLst>
        <p:guide orient="horz" pos="2169"/>
        <p:guide pos="1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90"/>
    </p:cViewPr>
  </p:sorterViewPr>
  <p:notesViewPr>
    <p:cSldViewPr snapToGrid="0" showGuides="1">
      <p:cViewPr>
        <p:scale>
          <a:sx n="100" d="100"/>
          <a:sy n="100" d="100"/>
        </p:scale>
        <p:origin x="-1500" y="233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6249988" y="8609013"/>
            <a:ext cx="4492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57150" y="8785225"/>
            <a:ext cx="26193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667" tIns="50185" rIns="95667" bIns="50185">
            <a:spAutoFit/>
          </a:bodyPr>
          <a:lstStyle/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  <a:defRPr/>
            </a:pPr>
            <a:r>
              <a:rPr lang="en-US" sz="800" dirty="0"/>
              <a:t>© </a:t>
            </a:r>
            <a:r>
              <a:rPr lang="en-US" sz="800" dirty="0" smtClean="0"/>
              <a:t>2010, </a:t>
            </a:r>
            <a:r>
              <a:rPr lang="en-US" sz="800" dirty="0"/>
              <a:t>Cisco Systems, Inc. All rights reserved.</a:t>
            </a:r>
          </a:p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  <a:defRPr/>
            </a:pPr>
            <a:r>
              <a:rPr lang="en-US" sz="800" dirty="0"/>
              <a:t>Presentation_ID.scr</a:t>
            </a: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152400" y="8799513"/>
            <a:ext cx="6653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819" tIns="0" rIns="18819" bIns="0" anchor="b"/>
          <a:lstStyle/>
          <a:p>
            <a:pPr algn="r" defTabSz="903288">
              <a:lnSpc>
                <a:spcPct val="100000"/>
              </a:lnSpc>
              <a:defRPr/>
            </a:pPr>
            <a:fld id="{AEAAA42D-7350-4E1A-927F-F0F0D6BE9213}" type="slidenum">
              <a:rPr lang="en-US" sz="800"/>
              <a:pPr algn="r" defTabSz="903288">
                <a:lnSpc>
                  <a:spcPct val="100000"/>
                </a:lnSpc>
                <a:defRPr/>
              </a:pPr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243420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4" name="Rectangle 8"/>
          <p:cNvSpPr>
            <a:spLocks noChangeArrowheads="1"/>
          </p:cNvSpPr>
          <p:nvPr/>
        </p:nvSpPr>
        <p:spPr bwMode="auto">
          <a:xfrm>
            <a:off x="6249988" y="8609013"/>
            <a:ext cx="4492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57150" y="8785225"/>
            <a:ext cx="2619375" cy="224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667" tIns="50185" rIns="95667" bIns="50185">
            <a:spAutoFit/>
          </a:bodyPr>
          <a:lstStyle/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  <a:defRPr/>
            </a:pPr>
            <a:r>
              <a:rPr lang="en-US" sz="800" dirty="0"/>
              <a:t>© 2006, Cisco Systems, Inc. All rights </a:t>
            </a:r>
            <a:r>
              <a:rPr lang="en-US" sz="800"/>
              <a:t>reserved</a:t>
            </a:r>
            <a:r>
              <a:rPr lang="en-US" sz="800" smtClean="0"/>
              <a:t>.</a:t>
            </a:r>
            <a:endParaRPr lang="en-US" sz="800" dirty="0"/>
          </a:p>
        </p:txBody>
      </p:sp>
      <p:sp>
        <p:nvSpPr>
          <p:cNvPr id="183306" name="Line 10"/>
          <p:cNvSpPr>
            <a:spLocks noChangeShapeType="1"/>
          </p:cNvSpPr>
          <p:nvPr/>
        </p:nvSpPr>
        <p:spPr bwMode="auto">
          <a:xfrm>
            <a:off x="152400" y="8799513"/>
            <a:ext cx="6653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3307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19" tIns="0" rIns="18819" bIns="0" numCol="1" anchor="b" anchorCtr="0" compatLnSpc="1">
            <a:prstTxWarp prst="textNoShape">
              <a:avLst/>
            </a:prstTxWarp>
          </a:bodyPr>
          <a:lstStyle>
            <a:lvl1pPr algn="r" defTabSz="903288">
              <a:lnSpc>
                <a:spcPct val="100000"/>
              </a:lnSpc>
              <a:defRPr sz="800"/>
            </a:lvl1pPr>
          </a:lstStyle>
          <a:p>
            <a:pPr>
              <a:defRPr/>
            </a:pPr>
            <a:fld id="{48A860EF-3C9C-408F-AA5B-BAB3242BE1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438" name="Rectangle 1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25" y="244475"/>
            <a:ext cx="5321300" cy="3990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83309" name="Rectangle 1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68350" y="4378325"/>
            <a:ext cx="5468938" cy="425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7" tIns="50185" rIns="95667" bIns="50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6196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2713" indent="-112713" algn="l" defTabSz="1020763" rtl="0" eaLnBrk="0" fontAlgn="base" hangingPunct="0">
      <a:lnSpc>
        <a:spcPct val="90000"/>
      </a:lnSpc>
      <a:spcBef>
        <a:spcPct val="5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82600" indent="-120650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667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493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9319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A860EF-3C9C-408F-AA5B-BAB3242BE1D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787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Note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Using new technologies like VSS (Virtual Switching System) and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vPC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(Virtual Port Channel), a port channel can be created across two aggregation switches from the same access layer to provide better redundancy.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A860EF-3C9C-408F-AA5B-BAB3242BE1D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853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2713" marR="0" lvl="1" indent="-112713" algn="l" defTabSz="1020763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dirty="0" smtClean="0"/>
              <a:t>The port priority and the port number form the port identifier. The switch uses the port priority to decide which ports to put in standby mode when a hardware limitation prevents all compatible </a:t>
            </a:r>
            <a:r>
              <a:rPr lang="pt-PT" dirty="0" err="1" smtClean="0"/>
              <a:t>ports</a:t>
            </a:r>
            <a:r>
              <a:rPr lang="pt-PT" dirty="0" smtClean="0"/>
              <a:t> </a:t>
            </a:r>
            <a:r>
              <a:rPr lang="pt-PT" dirty="0" err="1" smtClean="0"/>
              <a:t>from</a:t>
            </a:r>
            <a:r>
              <a:rPr lang="pt-PT" dirty="0" smtClean="0"/>
              <a:t> </a:t>
            </a:r>
            <a:r>
              <a:rPr lang="pt-PT" dirty="0" err="1" smtClean="0"/>
              <a:t>aggregating</a:t>
            </a:r>
            <a:r>
              <a:rPr lang="pt-PT" dirty="0" smtClean="0"/>
              <a:t>.</a:t>
            </a:r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A860EF-3C9C-408F-AA5B-BAB3242BE1D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708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example, if configured speed, duplex, or VLAN of a port in</a:t>
            </a:r>
            <a:r>
              <a:rPr lang="en-US" baseline="0" dirty="0" smtClean="0"/>
              <a:t> </a:t>
            </a:r>
            <a:r>
              <a:rPr lang="en-US" dirty="0" smtClean="0"/>
              <a:t>a bundle is changed, </a:t>
            </a:r>
            <a:r>
              <a:rPr lang="en-US" dirty="0" err="1" smtClean="0"/>
              <a:t>PAgP</a:t>
            </a:r>
            <a:r>
              <a:rPr lang="en-US" dirty="0" smtClean="0"/>
              <a:t> reconfigures that parameter for all ports in the bundle. </a:t>
            </a:r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A860EF-3C9C-408F-AA5B-BAB3242BE1D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872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To verify load-balancing options available on the device, use the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port-channel </a:t>
            </a:r>
            <a:r>
              <a:rPr lang="en-US" sz="1200" b="1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loadbalance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pt-PT" sz="1200" b="1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? </a:t>
            </a:r>
            <a:r>
              <a:rPr lang="pt-PT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global </a:t>
            </a:r>
            <a:r>
              <a:rPr lang="pt-PT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configuration</a:t>
            </a:r>
            <a:r>
              <a:rPr lang="pt-PT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pt-PT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command</a:t>
            </a:r>
            <a:r>
              <a:rPr lang="pt-PT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</a:t>
            </a:r>
          </a:p>
          <a:p>
            <a:endParaRPr lang="pt-PT" sz="1200" b="0" i="0" u="none" strike="noStrike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Note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Default configuration can differ from switch to switch, but commonly the default option is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src-dst-ip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It is not possible to have different load-balancing methods for different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EtherChannels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on one switch. If the load-balancing method is changed, it is applicable for all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EtherChannels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A860EF-3C9C-408F-AA5B-BAB3242BE1D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123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PPt_4face_021208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1350"/>
            <a:ext cx="91440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498975" y="6670675"/>
            <a:ext cx="2347913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C0C0C4"/>
                </a:solidFill>
              </a:rPr>
              <a:t>© </a:t>
            </a:r>
            <a:r>
              <a:rPr lang="en-US" sz="700" dirty="0" smtClean="0">
                <a:solidFill>
                  <a:srgbClr val="C0C0C4"/>
                </a:solidFill>
              </a:rPr>
              <a:t>2007 – 2016, </a:t>
            </a:r>
            <a:r>
              <a:rPr lang="en-US" sz="700" dirty="0">
                <a:solidFill>
                  <a:srgbClr val="C0C0C4"/>
                </a:solidFill>
              </a:rPr>
              <a:t>Cisco Systems, Inc. All rights reserved.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123113" y="6672263"/>
            <a:ext cx="65087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r>
              <a:rPr lang="en-US" sz="700">
                <a:solidFill>
                  <a:srgbClr val="C0C0C4"/>
                </a:solidFill>
              </a:rPr>
              <a:t>Cisco Public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93675" y="6562725"/>
            <a:ext cx="1699671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 smtClean="0">
                <a:solidFill>
                  <a:schemeClr val="tx1"/>
                </a:solidFill>
              </a:rPr>
              <a:t>SWITCH v7 Chapter </a:t>
            </a:r>
            <a:r>
              <a:rPr lang="en-US" sz="7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fld id="{F03A2297-76DB-42C1-A7DF-76792C553C4F}" type="slidenum">
              <a:rPr lang="en-US" sz="1000">
                <a:solidFill>
                  <a:schemeClr val="tx1"/>
                </a:solidFill>
              </a:rPr>
              <a:pPr algn="r" defTabSz="814388">
                <a:lnSpc>
                  <a:spcPct val="100000"/>
                </a:lnSpc>
                <a:defRPr/>
              </a:pPr>
              <a:t>‹#›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1290247" name="Rectangle 7"/>
          <p:cNvSpPr>
            <a:spLocks noGrp="1" noChangeArrowheads="1"/>
          </p:cNvSpPr>
          <p:nvPr>
            <p:ph type="ctrTitle"/>
          </p:nvPr>
        </p:nvSpPr>
        <p:spPr bwMode="white">
          <a:xfrm>
            <a:off x="311150" y="2581836"/>
            <a:ext cx="4174789" cy="1021976"/>
          </a:xfrm>
          <a:prstGeom prst="rect">
            <a:avLst/>
          </a:prstGeom>
          <a:ln/>
        </p:spPr>
        <p:txBody>
          <a:bodyPr anchor="ctr">
            <a:normAutofit/>
          </a:bodyPr>
          <a:lstStyle>
            <a:lvl1pPr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9024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11149" y="4672013"/>
            <a:ext cx="8510122" cy="658812"/>
          </a:xfrm>
          <a:ln/>
        </p:spPr>
        <p:txBody>
          <a:bodyPr/>
          <a:lstStyle>
            <a:lvl1pPr marL="0" indent="0">
              <a:lnSpc>
                <a:spcPct val="90000"/>
              </a:lnSpc>
              <a:buFont typeface="Wingdings" pitchFamily="2" charset="2"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12" name="Picture 331" descr="Cisco_New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3225" y="5940425"/>
            <a:ext cx="33543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mand Ex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8941" y="365379"/>
            <a:ext cx="8522208" cy="7406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smtClean="0"/>
              <a:t>Command Example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79400" y="1193356"/>
            <a:ext cx="8316913" cy="4919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13533" y="1731395"/>
            <a:ext cx="7745412" cy="377078"/>
          </a:xfrm>
        </p:spPr>
        <p:txBody>
          <a:bodyPr/>
          <a:lstStyle>
            <a:lvl1pPr>
              <a:buNone/>
              <a:defRPr sz="1600" b="0">
                <a:latin typeface="Courier New" pitchFamily="49" charset="0"/>
                <a:cs typeface="Courier New" pitchFamily="49" charset="0"/>
              </a:defRPr>
            </a:lvl1pPr>
            <a:lvl2pPr>
              <a:buFont typeface="Arial" pitchFamily="34" charset="0"/>
              <a:buNone/>
              <a:defRPr sz="1200">
                <a:latin typeface="Courier New" pitchFamily="49" charset="0"/>
                <a:cs typeface="Courier New" pitchFamily="49" charset="0"/>
              </a:defRPr>
            </a:lvl2pPr>
            <a:lvl3pPr>
              <a:buFont typeface="Arial" pitchFamily="34" charset="0"/>
              <a:buNone/>
              <a:defRPr sz="1200">
                <a:latin typeface="Courier New" pitchFamily="49" charset="0"/>
                <a:cs typeface="Courier New" pitchFamily="49" charset="0"/>
              </a:defRPr>
            </a:lvl3pPr>
            <a:lvl4pPr>
              <a:buFont typeface="Arial" pitchFamily="34" charset="0"/>
              <a:buNone/>
              <a:defRPr sz="1200">
                <a:latin typeface="Courier New" pitchFamily="49" charset="0"/>
                <a:cs typeface="Courier New" pitchFamily="49" charset="0"/>
              </a:defRPr>
            </a:lvl4pPr>
            <a:lvl5pPr>
              <a:buFont typeface="Arial" pitchFamily="34" charset="0"/>
              <a:buNone/>
              <a:defRPr sz="1200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smtClean="0"/>
              <a:t>Router(config)#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15326" y="2191282"/>
            <a:ext cx="7745412" cy="377078"/>
          </a:xfrm>
          <a:ln w="28575">
            <a:solidFill>
              <a:schemeClr val="tx1"/>
            </a:solidFill>
          </a:ln>
        </p:spPr>
        <p:txBody>
          <a:bodyPr/>
          <a:lstStyle>
            <a:lvl1pPr>
              <a:buNone/>
              <a:defRPr sz="1600" b="1" i="0">
                <a:latin typeface="Courier New" pitchFamily="49" charset="0"/>
                <a:cs typeface="Courier New" pitchFamily="49" charset="0"/>
              </a:defRPr>
            </a:lvl1pPr>
            <a:lvl2pPr>
              <a:buFont typeface="Arial" pitchFamily="34" charset="0"/>
              <a:buNone/>
              <a:defRPr sz="1200">
                <a:latin typeface="Courier New" pitchFamily="49" charset="0"/>
                <a:cs typeface="Courier New" pitchFamily="49" charset="0"/>
              </a:defRPr>
            </a:lvl2pPr>
            <a:lvl3pPr>
              <a:buFont typeface="Arial" pitchFamily="34" charset="0"/>
              <a:buNone/>
              <a:defRPr sz="1200">
                <a:latin typeface="Courier New" pitchFamily="49" charset="0"/>
                <a:cs typeface="Courier New" pitchFamily="49" charset="0"/>
              </a:defRPr>
            </a:lvl3pPr>
            <a:lvl4pPr>
              <a:buFont typeface="Arial" pitchFamily="34" charset="0"/>
              <a:buNone/>
              <a:defRPr sz="1200">
                <a:latin typeface="Courier New" pitchFamily="49" charset="0"/>
                <a:cs typeface="Courier New" pitchFamily="49" charset="0"/>
              </a:defRPr>
            </a:lvl4pPr>
            <a:lvl5pPr>
              <a:buFont typeface="Arial" pitchFamily="34" charset="0"/>
              <a:buNone/>
              <a:defRPr sz="1200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smtClean="0"/>
              <a:t>Command parameters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279400" y="2852057"/>
            <a:ext cx="8316913" cy="332014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9400" y="365379"/>
            <a:ext cx="8521700" cy="7406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smtClean="0"/>
              <a:t>2 Rows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279400" y="1206653"/>
            <a:ext cx="8520354" cy="2526255"/>
          </a:xfrm>
        </p:spPr>
        <p:txBody>
          <a:bodyPr>
            <a:normAutofit/>
          </a:bodyPr>
          <a:lstStyle>
            <a:lvl1pPr>
              <a:defRPr sz="2400"/>
            </a:lvl1pPr>
            <a:lvl2pPr marL="461963" indent="-236538">
              <a:buFont typeface="Arial" pitchFamily="34" charset="0"/>
              <a:buChar char="•"/>
              <a:defRPr sz="2000"/>
            </a:lvl2pPr>
            <a:lvl3pPr marL="688975" indent="-227013">
              <a:buFont typeface="Arial" pitchFamily="34" charset="0"/>
              <a:buChar char="•"/>
              <a:defRPr sz="1800"/>
            </a:lvl3pPr>
            <a:lvl4pPr marL="565150" indent="176213">
              <a:buFont typeface="Arial" pitchFamily="34" charset="0"/>
              <a:buChar char="•"/>
              <a:defRPr/>
            </a:lvl4pPr>
            <a:lvl5pPr marL="744538" indent="169863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279400" y="3797451"/>
            <a:ext cx="8520354" cy="2669685"/>
          </a:xfrm>
        </p:spPr>
        <p:txBody>
          <a:bodyPr>
            <a:normAutofit/>
          </a:bodyPr>
          <a:lstStyle>
            <a:lvl1pPr>
              <a:defRPr sz="2400"/>
            </a:lvl1pPr>
            <a:lvl2pPr marL="461963" indent="-236538">
              <a:buFont typeface="Arial" pitchFamily="34" charset="0"/>
              <a:buChar char="•"/>
              <a:defRPr sz="2000"/>
            </a:lvl2pPr>
            <a:lvl3pPr marL="688975" indent="-227013">
              <a:buFont typeface="Arial" pitchFamily="34" charset="0"/>
              <a:buChar char="•"/>
              <a:defRPr sz="1800"/>
            </a:lvl3pPr>
            <a:lvl4pPr marL="565150" indent="176213">
              <a:buFont typeface="Arial" pitchFamily="34" charset="0"/>
              <a:buChar char="•"/>
              <a:defRPr/>
            </a:lvl4pPr>
            <a:lvl5pPr marL="744538" indent="169863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Rows Graphic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9400" y="365379"/>
            <a:ext cx="8521700" cy="7406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smtClean="0"/>
              <a:t>2 Rows Graphic Top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279400" y="3897849"/>
            <a:ext cx="8520354" cy="2526255"/>
          </a:xfrm>
        </p:spPr>
        <p:txBody>
          <a:bodyPr>
            <a:normAutofit/>
          </a:bodyPr>
          <a:lstStyle>
            <a:lvl1pPr>
              <a:defRPr sz="2400"/>
            </a:lvl1pPr>
            <a:lvl2pPr marL="461963" indent="-236538">
              <a:buFont typeface="Arial" pitchFamily="34" charset="0"/>
              <a:buChar char="•"/>
              <a:defRPr sz="2000"/>
            </a:lvl2pPr>
            <a:lvl3pPr marL="688975" indent="-227013">
              <a:buFont typeface="Arial" pitchFamily="34" charset="0"/>
              <a:buChar char="•"/>
              <a:defRPr sz="1800"/>
            </a:lvl3pPr>
            <a:lvl4pPr marL="565150" indent="176213">
              <a:buFont typeface="Arial" pitchFamily="34" charset="0"/>
              <a:buChar char="•"/>
              <a:defRPr/>
            </a:lvl4pPr>
            <a:lvl5pPr marL="744538" indent="169863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279400" y="1076325"/>
            <a:ext cx="8531225" cy="2732088"/>
          </a:xfrm>
        </p:spPr>
        <p:txBody>
          <a:bodyPr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Rows Graphic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9400" y="365379"/>
            <a:ext cx="8521700" cy="7406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smtClean="0"/>
              <a:t>2 Rows Graphic Bottom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279400" y="1174380"/>
            <a:ext cx="8520354" cy="2160492"/>
          </a:xfrm>
        </p:spPr>
        <p:txBody>
          <a:bodyPr>
            <a:normAutofit/>
          </a:bodyPr>
          <a:lstStyle>
            <a:lvl1pPr>
              <a:defRPr sz="2400"/>
            </a:lvl1pPr>
            <a:lvl2pPr marL="461963" indent="-236538">
              <a:buFont typeface="Arial" pitchFamily="34" charset="0"/>
              <a:buChar char="•"/>
              <a:defRPr sz="2000"/>
            </a:lvl2pPr>
            <a:lvl3pPr marL="688975" indent="-227013">
              <a:buFont typeface="Arial" pitchFamily="34" charset="0"/>
              <a:buChar char="•"/>
              <a:defRPr sz="1800"/>
            </a:lvl3pPr>
            <a:lvl4pPr marL="565150" indent="176213">
              <a:buFont typeface="Arial" pitchFamily="34" charset="0"/>
              <a:buChar char="•"/>
              <a:defRPr/>
            </a:lvl4pPr>
            <a:lvl5pPr marL="744538" indent="169863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279400" y="3443288"/>
            <a:ext cx="8520113" cy="3097212"/>
          </a:xfrm>
        </p:spPr>
        <p:txBody>
          <a:bodyPr>
            <a:normAutofit/>
          </a:bodyPr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Command Ex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9400" y="365379"/>
            <a:ext cx="8521700" cy="7406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smtClean="0"/>
              <a:t>Config Example 2 Rows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279400" y="1174379"/>
            <a:ext cx="8520354" cy="2496283"/>
          </a:xfrm>
        </p:spPr>
        <p:txBody>
          <a:bodyPr>
            <a:normAutofit/>
          </a:bodyPr>
          <a:lstStyle>
            <a:lvl1pPr>
              <a:defRPr sz="2400"/>
            </a:lvl1pPr>
            <a:lvl2pPr marL="461963" indent="-236538">
              <a:buFont typeface="Arial" pitchFamily="34" charset="0"/>
              <a:buChar char="•"/>
              <a:defRPr sz="2000"/>
            </a:lvl2pPr>
            <a:lvl3pPr marL="688975" indent="-227013">
              <a:buFont typeface="Arial" pitchFamily="34" charset="0"/>
              <a:buChar char="•"/>
              <a:defRPr sz="1800"/>
            </a:lvl3pPr>
            <a:lvl4pPr marL="565150" indent="176213">
              <a:buFont typeface="Arial" pitchFamily="34" charset="0"/>
              <a:buChar char="•"/>
              <a:defRPr/>
            </a:lvl4pPr>
            <a:lvl5pPr marL="744538" indent="169863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279400" y="3762102"/>
            <a:ext cx="8520113" cy="277839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latin typeface="Courier New" pitchFamily="49" charset="0"/>
                <a:cs typeface="Courier New" pitchFamily="49" charset="0"/>
              </a:defRPr>
            </a:lvl1pPr>
            <a:lvl2pPr>
              <a:buNone/>
              <a:defRPr/>
            </a:lvl2pPr>
            <a:lvl3pPr>
              <a:buNone/>
              <a:defRPr/>
            </a:lvl3pPr>
          </a:lstStyle>
          <a:p>
            <a:pPr lvl="0"/>
            <a:r>
              <a:rPr lang="en-US" smtClean="0"/>
              <a:t>Config example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ig Exampl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8941" y="365379"/>
            <a:ext cx="8532159" cy="7406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smtClean="0"/>
              <a:t>Config Example 2 column</a:t>
            </a:r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half" idx="10"/>
          </p:nvPr>
        </p:nvSpPr>
        <p:spPr>
          <a:xfrm>
            <a:off x="279399" y="1186191"/>
            <a:ext cx="4152751" cy="3957760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000" baseline="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1"/>
          </p:nvPr>
        </p:nvSpPr>
        <p:spPr>
          <a:xfrm>
            <a:off x="4659554" y="1186191"/>
            <a:ext cx="4152751" cy="3957760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000" baseline="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2" hasCustomPrompt="1"/>
          </p:nvPr>
        </p:nvSpPr>
        <p:spPr>
          <a:xfrm>
            <a:off x="279400" y="5254375"/>
            <a:ext cx="8552628" cy="1178698"/>
          </a:xfrm>
          <a:ln w="19050"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l" defTabSz="81438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aseline="0">
                <a:latin typeface="Courier New" pitchFamily="49" charset="0"/>
                <a:cs typeface="Courier New" pitchFamily="49" charset="0"/>
              </a:defRPr>
            </a:lvl1pPr>
            <a:lvl2pPr>
              <a:buNone/>
              <a:defRPr sz="2000" baseline="0">
                <a:latin typeface="Courier New" pitchFamily="49" charset="0"/>
                <a:cs typeface="Courier New" pitchFamily="49" charset="0"/>
              </a:defRPr>
            </a:lvl2pPr>
            <a:lvl3pPr>
              <a:buNone/>
              <a:defRPr sz="1800">
                <a:latin typeface="Courier New" pitchFamily="49" charset="0"/>
                <a:cs typeface="Courier New" pitchFamily="49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algn="l" defTabSz="814388">
              <a:defRPr/>
            </a:pPr>
            <a:r>
              <a:rPr lang="en-US" sz="1800" b="0" smtClean="0">
                <a:latin typeface="Courier New" pitchFamily="49" charset="0"/>
              </a:rPr>
              <a:t>RTB(config-if)# </a:t>
            </a:r>
            <a:r>
              <a:rPr lang="en-US" sz="1800" b="1" smtClean="0">
                <a:latin typeface="Courier New" pitchFamily="49" charset="0"/>
              </a:rPr>
              <a:t>ip ospf network non-broadcast</a:t>
            </a:r>
          </a:p>
          <a:p>
            <a:pPr algn="l" defTabSz="814388">
              <a:defRPr/>
            </a:pPr>
            <a:r>
              <a:rPr lang="en-US" sz="1800" b="0" smtClean="0">
                <a:latin typeface="Courier New" pitchFamily="49" charset="0"/>
              </a:rPr>
              <a:t>RTB(config-router)# </a:t>
            </a:r>
            <a:r>
              <a:rPr lang="en-US" sz="1800" b="1" smtClean="0">
                <a:latin typeface="Courier New" pitchFamily="49" charset="0"/>
              </a:rPr>
              <a:t>network 3.1.1.0 0.0.0.255 area 0</a:t>
            </a:r>
          </a:p>
          <a:p>
            <a:pPr algn="l" defTabSz="814388">
              <a:defRPr/>
            </a:pPr>
            <a:r>
              <a:rPr lang="en-US" sz="1800" b="0" smtClean="0">
                <a:latin typeface="Courier New" pitchFamily="49" charset="0"/>
              </a:rPr>
              <a:t>RTB(config-router)# </a:t>
            </a:r>
            <a:r>
              <a:rPr lang="en-US" sz="1800" b="1" smtClean="0">
                <a:latin typeface="Courier New" pitchFamily="49" charset="0"/>
              </a:rPr>
              <a:t>neighbor 3.1.1.1</a:t>
            </a:r>
          </a:p>
          <a:p>
            <a:pPr algn="l" defTabSz="814388">
              <a:defRPr/>
            </a:pPr>
            <a:r>
              <a:rPr lang="en-US" sz="1800" b="0" smtClean="0">
                <a:latin typeface="Courier New" pitchFamily="49" charset="0"/>
              </a:rPr>
              <a:t>RTB(config-router)# </a:t>
            </a:r>
            <a:r>
              <a:rPr lang="en-US" sz="1800" b="1" smtClean="0">
                <a:latin typeface="Courier New" pitchFamily="49" charset="0"/>
              </a:rPr>
              <a:t>neighbor 3.1.1.3 </a:t>
            </a:r>
            <a:endParaRPr lang="en-US" sz="1800" b="1">
              <a:latin typeface="Courier New" pitchFamily="49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utp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8941" y="365379"/>
            <a:ext cx="8532159" cy="7406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smtClean="0"/>
              <a:t>Output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9399" y="1183340"/>
            <a:ext cx="8531114" cy="5217459"/>
          </a:xfrm>
          <a:ln w="19050">
            <a:solidFill>
              <a:schemeClr val="tx1"/>
            </a:solidFill>
          </a:ln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400">
                <a:latin typeface="Courier New" pitchFamily="49" charset="0"/>
                <a:cs typeface="Courier New" pitchFamily="49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latin typeface="Courier New" pitchFamily="49" charset="0"/>
                <a:cs typeface="Courier New" pitchFamily="49" charset="0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latin typeface="Courier New" pitchFamily="49" charset="0"/>
                <a:cs typeface="Courier New" pitchFamily="49" charset="0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1400">
                <a:latin typeface="Courier New" pitchFamily="49" charset="0"/>
                <a:cs typeface="Courier New" pitchFamily="49" charset="0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1400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smtClean="0"/>
              <a:t>Router# show command</a:t>
            </a:r>
          </a:p>
          <a:p>
            <a:pPr lvl="0"/>
            <a:r>
              <a:rPr lang="en-US" smtClean="0"/>
              <a:t>Output output output output output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utpu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8941" y="365379"/>
            <a:ext cx="8532159" cy="7406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smtClean="0"/>
              <a:t>Output with Explanation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9399" y="2000922"/>
            <a:ext cx="8531114" cy="4399878"/>
          </a:xfrm>
          <a:ln w="19050">
            <a:solidFill>
              <a:schemeClr val="tx1"/>
            </a:solidFill>
          </a:ln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1400">
                <a:latin typeface="Courier New" pitchFamily="49" charset="0"/>
                <a:cs typeface="Courier New" pitchFamily="49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latin typeface="Courier New" pitchFamily="49" charset="0"/>
                <a:cs typeface="Courier New" pitchFamily="49" charset="0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latin typeface="Courier New" pitchFamily="49" charset="0"/>
                <a:cs typeface="Courier New" pitchFamily="49" charset="0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1400">
                <a:latin typeface="Courier New" pitchFamily="49" charset="0"/>
                <a:cs typeface="Courier New" pitchFamily="49" charset="0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1400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smtClean="0"/>
              <a:t>Router# show command</a:t>
            </a:r>
          </a:p>
          <a:p>
            <a:pPr lvl="0"/>
            <a:r>
              <a:rPr lang="en-US" smtClean="0"/>
              <a:t>Output output output output output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279400" y="1215615"/>
            <a:ext cx="8520113" cy="687798"/>
          </a:xfrm>
        </p:spPr>
        <p:txBody>
          <a:bodyPr>
            <a:normAutofit/>
          </a:bodyPr>
          <a:lstStyle>
            <a:lvl1pPr marL="11113" indent="-11113">
              <a:buNone/>
              <a:defRPr sz="2000" b="0"/>
            </a:lvl1pPr>
          </a:lstStyle>
          <a:p>
            <a:pPr lvl="0"/>
            <a:r>
              <a:rPr lang="en-US" smtClean="0"/>
              <a:t>Brief explanation of the command.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column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365379"/>
            <a:ext cx="8521700" cy="620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279400" y="1152863"/>
            <a:ext cx="8520354" cy="2526255"/>
          </a:xfrm>
        </p:spPr>
        <p:txBody>
          <a:bodyPr/>
          <a:lstStyle>
            <a:lvl1pPr>
              <a:defRPr sz="2400"/>
            </a:lvl1pPr>
            <a:lvl2pPr marL="461963" indent="-236538">
              <a:buFont typeface="Arial" pitchFamily="34" charset="0"/>
              <a:buChar char="•"/>
              <a:defRPr sz="2000"/>
            </a:lvl2pPr>
            <a:lvl3pPr marL="688975" indent="-227013">
              <a:buFont typeface="Arial" pitchFamily="34" charset="0"/>
              <a:buChar char="•"/>
              <a:defRPr sz="1800"/>
            </a:lvl3pPr>
            <a:lvl4pPr marL="565150" indent="176213">
              <a:buFont typeface="Arial" pitchFamily="34" charset="0"/>
              <a:buChar char="•"/>
              <a:defRPr/>
            </a:lvl4pPr>
            <a:lvl5pPr marL="744538" indent="169863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279400" y="3897849"/>
            <a:ext cx="8520354" cy="2526255"/>
          </a:xfrm>
        </p:spPr>
        <p:txBody>
          <a:bodyPr/>
          <a:lstStyle>
            <a:lvl1pPr>
              <a:defRPr sz="2400"/>
            </a:lvl1pPr>
            <a:lvl2pPr marL="461963" indent="-236538">
              <a:buFont typeface="Arial" pitchFamily="34" charset="0"/>
              <a:buChar char="•"/>
              <a:defRPr sz="2000"/>
            </a:lvl2pPr>
            <a:lvl3pPr marL="688975" indent="-227013">
              <a:buFont typeface="Arial" pitchFamily="34" charset="0"/>
              <a:buChar char="•"/>
              <a:defRPr sz="1800"/>
            </a:lvl3pPr>
            <a:lvl4pPr marL="565150" indent="176213">
              <a:buFont typeface="Arial" pitchFamily="34" charset="0"/>
              <a:buChar char="•"/>
              <a:defRPr/>
            </a:lvl4pPr>
            <a:lvl5pPr marL="744538" indent="169863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797" y="69551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mmand Ex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365379"/>
            <a:ext cx="8532159" cy="620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79400" y="1139566"/>
            <a:ext cx="8316913" cy="4919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13533" y="1677605"/>
            <a:ext cx="7745412" cy="377078"/>
          </a:xfrm>
        </p:spPr>
        <p:txBody>
          <a:bodyPr/>
          <a:lstStyle>
            <a:lvl1pPr>
              <a:buNone/>
              <a:defRPr sz="1600" b="0">
                <a:latin typeface="Courier New" pitchFamily="49" charset="0"/>
                <a:cs typeface="Courier New" pitchFamily="49" charset="0"/>
              </a:defRPr>
            </a:lvl1pPr>
            <a:lvl2pPr>
              <a:buFont typeface="Arial" pitchFamily="34" charset="0"/>
              <a:buNone/>
              <a:defRPr sz="1200">
                <a:latin typeface="Courier New" pitchFamily="49" charset="0"/>
                <a:cs typeface="Courier New" pitchFamily="49" charset="0"/>
              </a:defRPr>
            </a:lvl2pPr>
            <a:lvl3pPr>
              <a:buFont typeface="Arial" pitchFamily="34" charset="0"/>
              <a:buNone/>
              <a:defRPr sz="1200">
                <a:latin typeface="Courier New" pitchFamily="49" charset="0"/>
                <a:cs typeface="Courier New" pitchFamily="49" charset="0"/>
              </a:defRPr>
            </a:lvl3pPr>
            <a:lvl4pPr>
              <a:buFont typeface="Arial" pitchFamily="34" charset="0"/>
              <a:buNone/>
              <a:defRPr sz="1200">
                <a:latin typeface="Courier New" pitchFamily="49" charset="0"/>
                <a:cs typeface="Courier New" pitchFamily="49" charset="0"/>
              </a:defRPr>
            </a:lvl4pPr>
            <a:lvl5pPr>
              <a:buFont typeface="Arial" pitchFamily="34" charset="0"/>
              <a:buNone/>
              <a:defRPr sz="1200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smtClean="0"/>
              <a:t>Router(config)#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15326" y="2137492"/>
            <a:ext cx="7745412" cy="377078"/>
          </a:xfrm>
          <a:ln w="28575">
            <a:solidFill>
              <a:schemeClr val="tx1"/>
            </a:solidFill>
          </a:ln>
        </p:spPr>
        <p:txBody>
          <a:bodyPr/>
          <a:lstStyle>
            <a:lvl1pPr>
              <a:buNone/>
              <a:defRPr sz="1600" b="1" i="0">
                <a:latin typeface="Courier New" pitchFamily="49" charset="0"/>
                <a:cs typeface="Courier New" pitchFamily="49" charset="0"/>
              </a:defRPr>
            </a:lvl1pPr>
            <a:lvl2pPr>
              <a:buFont typeface="Arial" pitchFamily="34" charset="0"/>
              <a:buNone/>
              <a:defRPr sz="1200">
                <a:latin typeface="Courier New" pitchFamily="49" charset="0"/>
                <a:cs typeface="Courier New" pitchFamily="49" charset="0"/>
              </a:defRPr>
            </a:lvl2pPr>
            <a:lvl3pPr>
              <a:buFont typeface="Arial" pitchFamily="34" charset="0"/>
              <a:buNone/>
              <a:defRPr sz="1200">
                <a:latin typeface="Courier New" pitchFamily="49" charset="0"/>
                <a:cs typeface="Courier New" pitchFamily="49" charset="0"/>
              </a:defRPr>
            </a:lvl3pPr>
            <a:lvl4pPr>
              <a:buFont typeface="Arial" pitchFamily="34" charset="0"/>
              <a:buNone/>
              <a:defRPr sz="1200">
                <a:latin typeface="Courier New" pitchFamily="49" charset="0"/>
                <a:cs typeface="Courier New" pitchFamily="49" charset="0"/>
              </a:defRPr>
            </a:lvl4pPr>
            <a:lvl5pPr>
              <a:buFont typeface="Arial" pitchFamily="34" charset="0"/>
              <a:buNone/>
              <a:defRPr sz="1200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smtClean="0"/>
              <a:t>Command parameters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365379"/>
            <a:ext cx="8532159" cy="620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79401" y="1122948"/>
            <a:ext cx="4066688" cy="5191792"/>
          </a:xfrm>
        </p:spPr>
        <p:txBody>
          <a:bodyPr/>
          <a:lstStyle>
            <a:lvl1pPr>
              <a:defRPr sz="2400"/>
            </a:lvl1pPr>
            <a:lvl2pPr marL="461963" indent="-236538">
              <a:buFont typeface="Arial" pitchFamily="34" charset="0"/>
              <a:buChar char="•"/>
              <a:defRPr sz="2000"/>
            </a:lvl2pPr>
            <a:lvl3pPr marL="688975" indent="-227013">
              <a:buFont typeface="Arial" pitchFamily="34" charset="0"/>
              <a:buChar char="•"/>
              <a:defRPr sz="1800"/>
            </a:lvl3pPr>
            <a:lvl4pPr marL="565150" indent="176213">
              <a:buFont typeface="Arial" pitchFamily="34" charset="0"/>
              <a:buChar char="•"/>
              <a:defRPr/>
            </a:lvl4pPr>
            <a:lvl5pPr marL="744538" indent="169863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4702589" y="1122948"/>
            <a:ext cx="4066688" cy="5191792"/>
          </a:xfrm>
        </p:spPr>
        <p:txBody>
          <a:bodyPr/>
          <a:lstStyle>
            <a:lvl1pPr>
              <a:defRPr sz="2400"/>
            </a:lvl1pPr>
            <a:lvl2pPr marL="461963" indent="-236538">
              <a:buFont typeface="Arial" pitchFamily="34" charset="0"/>
              <a:buChar char="•"/>
              <a:defRPr sz="2000"/>
            </a:lvl2pPr>
            <a:lvl3pPr marL="688975" indent="-227013">
              <a:buFont typeface="Arial" pitchFamily="34" charset="0"/>
              <a:buChar char="•"/>
              <a:defRPr sz="1800"/>
            </a:lvl3pPr>
            <a:lvl4pPr marL="565150" indent="176213">
              <a:buFont typeface="Arial" pitchFamily="34" charset="0"/>
              <a:buChar char="•"/>
              <a:defRPr/>
            </a:lvl4pPr>
            <a:lvl5pPr marL="744538" indent="169863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fig Ex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365379"/>
            <a:ext cx="8532159" cy="620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half" idx="10"/>
          </p:nvPr>
        </p:nvSpPr>
        <p:spPr>
          <a:xfrm>
            <a:off x="279399" y="1078611"/>
            <a:ext cx="4152751" cy="395776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1"/>
          </p:nvPr>
        </p:nvSpPr>
        <p:spPr>
          <a:xfrm>
            <a:off x="4659554" y="1078611"/>
            <a:ext cx="4152751" cy="395776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2" hasCustomPrompt="1"/>
          </p:nvPr>
        </p:nvSpPr>
        <p:spPr>
          <a:xfrm>
            <a:off x="279400" y="5254375"/>
            <a:ext cx="8552628" cy="995821"/>
          </a:xfrm>
        </p:spPr>
        <p:txBody>
          <a:bodyPr/>
          <a:lstStyle>
            <a:lvl1pPr marL="0" indent="0" algn="l" defTabSz="814388">
              <a:lnSpc>
                <a:spcPts val="1800"/>
              </a:lnSpc>
              <a:spcBef>
                <a:spcPts val="0"/>
              </a:spcBef>
              <a:buNone/>
              <a:defRPr sz="1600" baseline="0">
                <a:latin typeface="Courier New" pitchFamily="49" charset="0"/>
                <a:cs typeface="Courier New" pitchFamily="49" charset="0"/>
              </a:defRPr>
            </a:lvl1pPr>
            <a:lvl2pPr>
              <a:buNone/>
              <a:defRPr sz="2000" baseline="0">
                <a:latin typeface="Courier New" pitchFamily="49" charset="0"/>
                <a:cs typeface="Courier New" pitchFamily="49" charset="0"/>
              </a:defRPr>
            </a:lvl2pPr>
            <a:lvl3pPr>
              <a:buNone/>
              <a:defRPr sz="1800">
                <a:latin typeface="Courier New" pitchFamily="49" charset="0"/>
                <a:cs typeface="Courier New" pitchFamily="49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algn="l" defTabSz="814388">
              <a:defRPr/>
            </a:pPr>
            <a:r>
              <a:rPr lang="en-US" sz="1800" b="0" smtClean="0">
                <a:latin typeface="Courier New" pitchFamily="49" charset="0"/>
              </a:rPr>
              <a:t>RTB(config-if)# </a:t>
            </a:r>
            <a:r>
              <a:rPr lang="en-US" sz="1800" b="1" smtClean="0">
                <a:latin typeface="Courier New" pitchFamily="49" charset="0"/>
              </a:rPr>
              <a:t>ip ospf network non-broadcast</a:t>
            </a:r>
          </a:p>
          <a:p>
            <a:pPr algn="l" defTabSz="814388">
              <a:defRPr/>
            </a:pPr>
            <a:r>
              <a:rPr lang="en-US" sz="1800" b="0" smtClean="0">
                <a:latin typeface="Courier New" pitchFamily="49" charset="0"/>
              </a:rPr>
              <a:t>RTB(config-router)# </a:t>
            </a:r>
            <a:r>
              <a:rPr lang="en-US" sz="1800" b="1" smtClean="0">
                <a:latin typeface="Courier New" pitchFamily="49" charset="0"/>
              </a:rPr>
              <a:t>network 3.1.1.0 0.0.0.255 area 0</a:t>
            </a:r>
          </a:p>
          <a:p>
            <a:pPr algn="l" defTabSz="814388">
              <a:defRPr/>
            </a:pPr>
            <a:r>
              <a:rPr lang="en-US" sz="1800" b="0" smtClean="0">
                <a:latin typeface="Courier New" pitchFamily="49" charset="0"/>
              </a:rPr>
              <a:t>RTB(config-router)# </a:t>
            </a:r>
            <a:r>
              <a:rPr lang="en-US" sz="1800" b="1" smtClean="0">
                <a:latin typeface="Courier New" pitchFamily="49" charset="0"/>
              </a:rPr>
              <a:t>neighbor 3.1.1.1</a:t>
            </a:r>
          </a:p>
          <a:p>
            <a:pPr algn="l" defTabSz="814388">
              <a:defRPr/>
            </a:pPr>
            <a:r>
              <a:rPr lang="en-US" sz="1800" b="0" smtClean="0">
                <a:latin typeface="Courier New" pitchFamily="49" charset="0"/>
              </a:rPr>
              <a:t>RTB(config-router)# </a:t>
            </a:r>
            <a:r>
              <a:rPr lang="en-US" sz="1800" b="1" smtClean="0">
                <a:latin typeface="Courier New" pitchFamily="49" charset="0"/>
              </a:rPr>
              <a:t>neighbor 3.1.1.3 </a:t>
            </a:r>
            <a:endParaRPr lang="en-US" sz="1800" b="1">
              <a:latin typeface="Courier New" pitchFamily="49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utp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365379"/>
            <a:ext cx="8532159" cy="620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279401" y="1122948"/>
            <a:ext cx="8520354" cy="5191792"/>
          </a:xfrm>
          <a:ln w="25400">
            <a:solidFill>
              <a:schemeClr val="tx1"/>
            </a:solidFill>
          </a:ln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>
                <a:latin typeface="Courier New" pitchFamily="49" charset="0"/>
                <a:cs typeface="Courier New" pitchFamily="49" charset="0"/>
              </a:defRPr>
            </a:lvl1pPr>
            <a:lvl2pPr marL="461963" indent="-236538">
              <a:buFont typeface="Arial" pitchFamily="34" charset="0"/>
              <a:buNone/>
              <a:defRPr sz="2000">
                <a:latin typeface="Courier New" pitchFamily="49" charset="0"/>
                <a:cs typeface="Courier New" pitchFamily="49" charset="0"/>
              </a:defRPr>
            </a:lvl2pPr>
            <a:lvl3pPr marL="688975" indent="-227013">
              <a:buFont typeface="Arial" pitchFamily="34" charset="0"/>
              <a:buNone/>
              <a:defRPr sz="1800">
                <a:latin typeface="Courier New" pitchFamily="49" charset="0"/>
                <a:cs typeface="Courier New" pitchFamily="49" charset="0"/>
              </a:defRPr>
            </a:lvl3pPr>
            <a:lvl4pPr marL="565150" indent="176213">
              <a:buFont typeface="Arial" pitchFamily="34" charset="0"/>
              <a:buChar char="•"/>
              <a:defRPr/>
            </a:lvl4pPr>
            <a:lvl5pPr marL="744538" indent="169863">
              <a:buFont typeface="Arial" pitchFamily="34" charset="0"/>
              <a:buChar char="•"/>
              <a:defRPr/>
            </a:lvl5pPr>
          </a:lstStyle>
          <a:p>
            <a:pPr algn="l">
              <a:lnSpc>
                <a:spcPct val="100000"/>
              </a:lnSpc>
              <a:defRPr/>
            </a:pPr>
            <a:r>
              <a:rPr lang="en-US" sz="1000" b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RouterA# </a:t>
            </a:r>
            <a:r>
              <a:rPr lang="en-US" sz="1000" b="1" smtClean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show command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1000" b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1000" b="1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000" b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OSPF Router with ID (10.0.0.11) (Process ID 1)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1000" b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              Router Link States (Area 0)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1000" b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Link ID         ADV Router      Age         Seq#       Checksum Link count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1000" b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10.0.0.11       10.0.0.11       548         0x80000002 0x00401A 1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1000" b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10.0.0.12       10.0.0.12       549         0x80000004 0x003A1B 1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1000" b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100.100.100.100 100.100.100.100 548         0x800002D7 0x00EEA9 2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1000" b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              Net Link States (Area 0)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1000" b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Link ID         ADV Router      Age         Seq#       Checksum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1000" b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172.31.1.3      100.100.100.100 549         0x80000001 0x004EC9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1000" b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              Summary Net Link States (Area 0)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1000" b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Link ID         ADV Router      Age         Seq#       Checksum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1000" b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10.1.0.0        10.0.0.11       654         0x80000001 0x00FB11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1000" b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10.1.0.0        10.0.0.12       601         0x80000001 0x00F516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1000" b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&lt;output omitted&gt;</a:t>
            </a:r>
            <a:endParaRPr lang="en-US" sz="1000" b="1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9400" y="365761"/>
            <a:ext cx="8522208" cy="7406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smtClean="0"/>
              <a:t>Title Only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9400" y="365378"/>
            <a:ext cx="8521700" cy="74265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smtClean="0"/>
              <a:t>Title and Content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1" y="1183340"/>
            <a:ext cx="8520354" cy="5131399"/>
          </a:xfrm>
        </p:spPr>
        <p:txBody>
          <a:bodyPr>
            <a:normAutofit/>
          </a:bodyPr>
          <a:lstStyle>
            <a:lvl1pPr>
              <a:defRPr sz="2400"/>
            </a:lvl1pPr>
            <a:lvl2pPr marL="461963" indent="-236538">
              <a:buFont typeface="Arial" pitchFamily="34" charset="0"/>
              <a:buChar char="•"/>
              <a:defRPr sz="2000"/>
            </a:lvl2pPr>
            <a:lvl3pPr marL="688975" indent="-227013">
              <a:buFont typeface="Arial" pitchFamily="34" charset="0"/>
              <a:buChar char="•"/>
              <a:defRPr sz="1800"/>
            </a:lvl3pPr>
            <a:lvl4pPr marL="565150" indent="176213">
              <a:buFont typeface="Arial" pitchFamily="34" charset="0"/>
              <a:buChar char="•"/>
              <a:defRPr/>
            </a:lvl4pPr>
            <a:lvl5pPr marL="744538" indent="169863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sub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9400" y="365760"/>
            <a:ext cx="8522208" cy="7406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smtClean="0"/>
              <a:t>Title with Subtext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279400" y="1161826"/>
            <a:ext cx="8423275" cy="774924"/>
          </a:xfrm>
        </p:spPr>
        <p:txBody>
          <a:bodyPr>
            <a:normAutofit/>
          </a:bodyPr>
          <a:lstStyle>
            <a:lvl1pPr marL="11113" indent="-11113">
              <a:buNone/>
              <a:defRPr sz="2000" b="0" baseline="0"/>
            </a:lvl1pPr>
          </a:lstStyle>
          <a:p>
            <a:pPr lvl="0"/>
            <a:r>
              <a:rPr lang="en-US" smtClean="0"/>
              <a:t>Subtext here to describe graphic below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279400" y="2033588"/>
            <a:ext cx="8445500" cy="44958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9400" y="365379"/>
            <a:ext cx="8521700" cy="7406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smtClean="0"/>
              <a:t>Title and Graphic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79400" y="1226372"/>
            <a:ext cx="8509000" cy="5314128"/>
          </a:xfrm>
        </p:spPr>
        <p:txBody>
          <a:bodyPr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8941" y="365379"/>
            <a:ext cx="8522208" cy="7406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smtClean="0"/>
              <a:t>2 Column Content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79401" y="1198254"/>
            <a:ext cx="4066688" cy="5191792"/>
          </a:xfrm>
        </p:spPr>
        <p:txBody>
          <a:bodyPr>
            <a:normAutofit/>
          </a:bodyPr>
          <a:lstStyle>
            <a:lvl1pPr>
              <a:defRPr sz="2400"/>
            </a:lvl1pPr>
            <a:lvl2pPr marL="461963" indent="-236538">
              <a:buFont typeface="Arial" pitchFamily="34" charset="0"/>
              <a:buChar char="•"/>
              <a:defRPr sz="2000"/>
            </a:lvl2pPr>
            <a:lvl3pPr marL="688975" indent="-227013">
              <a:buFont typeface="Arial" pitchFamily="34" charset="0"/>
              <a:buChar char="•"/>
              <a:defRPr sz="1800"/>
            </a:lvl3pPr>
            <a:lvl4pPr marL="565150" indent="176213">
              <a:buFont typeface="Arial" pitchFamily="34" charset="0"/>
              <a:buChar char="•"/>
              <a:defRPr/>
            </a:lvl4pPr>
            <a:lvl5pPr marL="744538" indent="169863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4702589" y="1198254"/>
            <a:ext cx="4066688" cy="5191792"/>
          </a:xfrm>
        </p:spPr>
        <p:txBody>
          <a:bodyPr>
            <a:normAutofit/>
          </a:bodyPr>
          <a:lstStyle>
            <a:lvl1pPr>
              <a:defRPr sz="2400"/>
            </a:lvl1pPr>
            <a:lvl2pPr marL="461963" indent="-236538">
              <a:buFont typeface="Arial" pitchFamily="34" charset="0"/>
              <a:buChar char="•"/>
              <a:defRPr sz="2000"/>
            </a:lvl2pPr>
            <a:lvl3pPr marL="688975" indent="-227013">
              <a:buFont typeface="Arial" pitchFamily="34" charset="0"/>
              <a:buChar char="•"/>
              <a:defRPr sz="1800"/>
            </a:lvl3pPr>
            <a:lvl4pPr marL="565150" indent="176213">
              <a:buFont typeface="Arial" pitchFamily="34" charset="0"/>
              <a:buChar char="•"/>
              <a:defRPr/>
            </a:lvl4pPr>
            <a:lvl5pPr marL="744538" indent="169863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9400" y="365380"/>
            <a:ext cx="8521700" cy="7406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smtClean="0"/>
              <a:t>Table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79400" y="2592592"/>
            <a:ext cx="8488082" cy="3711389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79400" y="1516063"/>
            <a:ext cx="8499475" cy="1001712"/>
          </a:xfrm>
          <a:ln w="19050"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aseline="0">
                <a:latin typeface="Courier New" pitchFamily="49" charset="0"/>
                <a:cs typeface="Courier New" pitchFamily="49" charset="0"/>
              </a:defRPr>
            </a:lvl1pPr>
            <a:lvl2pPr>
              <a:buNone/>
              <a:defRPr sz="1600">
                <a:latin typeface="Courier New" pitchFamily="49" charset="0"/>
                <a:cs typeface="Courier New" pitchFamily="49" charset="0"/>
              </a:defRPr>
            </a:lvl2pPr>
            <a:lvl3pPr>
              <a:buNone/>
              <a:defRPr sz="1600">
                <a:latin typeface="Courier New" pitchFamily="49" charset="0"/>
                <a:cs typeface="Courier New" pitchFamily="49" charset="0"/>
              </a:defRPr>
            </a:lvl3pPr>
            <a:lvl4pPr>
              <a:buFont typeface="Arial" pitchFamily="34" charset="0"/>
              <a:buNone/>
              <a:defRPr sz="1600">
                <a:latin typeface="Courier New" pitchFamily="49" charset="0"/>
                <a:cs typeface="Courier New" pitchFamily="49" charset="0"/>
              </a:defRPr>
            </a:lvl4pPr>
            <a:lvl5pPr>
              <a:buFont typeface="Arial" pitchFamily="34" charset="0"/>
              <a:buNone/>
              <a:defRPr sz="1600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smtClean="0"/>
              <a:t>Command keywords and parameters. Keywords in bold, parameters italic, not bold.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279400" y="1130300"/>
            <a:ext cx="5024438" cy="3651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latin typeface="Courier New" pitchFamily="49" charset="0"/>
                <a:cs typeface="Courier New" pitchFamily="49" charset="0"/>
              </a:defRPr>
            </a:lvl1pPr>
          </a:lstStyle>
          <a:p>
            <a:pPr lvl="0"/>
            <a:r>
              <a:rPr lang="en-US" sz="1800" smtClean="0">
                <a:latin typeface="Courier New" pitchFamily="49" charset="0"/>
                <a:cs typeface="Courier New" pitchFamily="49" charset="0"/>
              </a:rPr>
              <a:t>Router(config)#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able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9400" y="365380"/>
            <a:ext cx="8521700" cy="7406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smtClean="0"/>
              <a:t>Table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79400" y="1204856"/>
            <a:ext cx="8316913" cy="5099125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220" name="Rectangle 4"/>
          <p:cNvSpPr>
            <a:spLocks noChangeArrowheads="1"/>
          </p:cNvSpPr>
          <p:nvPr/>
        </p:nvSpPr>
        <p:spPr bwMode="auto">
          <a:xfrm>
            <a:off x="193675" y="6562725"/>
            <a:ext cx="962025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 smtClean="0">
                <a:solidFill>
                  <a:schemeClr val="tx1"/>
                </a:solidFill>
              </a:rPr>
              <a:t>Chapter 3</a:t>
            </a:r>
            <a:endParaRPr lang="en-US" sz="700" dirty="0">
              <a:solidFill>
                <a:schemeClr val="tx1"/>
              </a:solidFill>
            </a:endParaRPr>
          </a:p>
        </p:txBody>
      </p:sp>
      <p:sp>
        <p:nvSpPr>
          <p:cNvPr id="1289221" name="Rectangle 5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fld id="{BD5F09F1-C393-45BD-BF68-67F6E7FD2B5F}" type="slidenum">
              <a:rPr lang="en-US" sz="1000">
                <a:solidFill>
                  <a:schemeClr val="tx1"/>
                </a:solidFill>
              </a:rPr>
              <a:pPr algn="r" defTabSz="814388">
                <a:lnSpc>
                  <a:spcPct val="100000"/>
                </a:lnSpc>
                <a:defRPr/>
              </a:pPr>
              <a:t>‹#›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9400" y="1106906"/>
            <a:ext cx="8316914" cy="52081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289224" name="Rectangle 8"/>
          <p:cNvSpPr>
            <a:spLocks noChangeArrowheads="1"/>
          </p:cNvSpPr>
          <p:nvPr/>
        </p:nvSpPr>
        <p:spPr bwMode="auto">
          <a:xfrm>
            <a:off x="4498975" y="6670675"/>
            <a:ext cx="2347913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© </a:t>
            </a:r>
            <a:r>
              <a:rPr lang="en-US" sz="700" dirty="0" smtClean="0">
                <a:solidFill>
                  <a:srgbClr val="D3D3D3"/>
                </a:solidFill>
              </a:rPr>
              <a:t>2007 – 2016, </a:t>
            </a:r>
            <a:r>
              <a:rPr lang="en-US" sz="700" dirty="0">
                <a:solidFill>
                  <a:srgbClr val="D3D3D3"/>
                </a:solidFill>
              </a:rPr>
              <a:t>Cisco Systems, Inc. All rights reserved.</a:t>
            </a:r>
          </a:p>
        </p:txBody>
      </p:sp>
      <p:sp>
        <p:nvSpPr>
          <p:cNvPr id="1289225" name="Rectangle 9"/>
          <p:cNvSpPr>
            <a:spLocks noChangeArrowheads="1"/>
          </p:cNvSpPr>
          <p:nvPr/>
        </p:nvSpPr>
        <p:spPr bwMode="auto">
          <a:xfrm>
            <a:off x="7123113" y="6672263"/>
            <a:ext cx="65087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r>
              <a:rPr lang="en-US" sz="700">
                <a:solidFill>
                  <a:srgbClr val="D3D3D3"/>
                </a:solidFill>
              </a:rPr>
              <a:t>Cisco Public</a:t>
            </a:r>
          </a:p>
        </p:txBody>
      </p:sp>
      <p:pic>
        <p:nvPicPr>
          <p:cNvPr id="12" name="Picture 8" descr="Rev08_Cisco_BrandBar10_060408.png"/>
          <p:cNvPicPr>
            <a:picLocks noChangeAspect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0" y="0"/>
            <a:ext cx="91440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75" r:id="rId15"/>
    <p:sldLayoutId id="2147483976" r:id="rId16"/>
    <p:sldLayoutId id="2147483977" r:id="rId17"/>
    <p:sldLayoutId id="2147483978" r:id="rId18"/>
    <p:sldLayoutId id="2147483958" r:id="rId19"/>
    <p:sldLayoutId id="2147483959" r:id="rId20"/>
    <p:sldLayoutId id="2147483879" r:id="rId21"/>
    <p:sldLayoutId id="2147483886" r:id="rId22"/>
    <p:sldLayoutId id="2147483888" r:id="rId23"/>
  </p:sldLayoutIdLst>
  <p:timing>
    <p:tnLst>
      <p:par>
        <p:cTn id="1" dur="indefinite" restart="never" nodeType="tmRoot"/>
      </p:par>
    </p:tnLst>
  </p:timing>
  <p:txStyles>
    <p:titleStyle>
      <a:lvl1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+mj-lt"/>
          <a:ea typeface="+mj-ea"/>
          <a:cs typeface="+mj-cs"/>
        </a:defRPr>
      </a:lvl1pPr>
      <a:lvl2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2pPr>
      <a:lvl3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3pPr>
      <a:lvl4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4pPr>
      <a:lvl5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5pPr>
      <a:lvl6pPr marL="4572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6pPr>
      <a:lvl7pPr marL="9144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7pPr>
      <a:lvl8pPr marL="13716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8pPr>
      <a:lvl9pPr marL="18288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9pPr>
    </p:titleStyle>
    <p:bodyStyle>
      <a:lvl1pPr marL="236538" indent="-236538" algn="l" defTabSz="814388" rtl="0" eaLnBrk="1" fontAlgn="base" hangingPunct="1">
        <a:lnSpc>
          <a:spcPct val="100000"/>
        </a:lnSpc>
        <a:spcBef>
          <a:spcPts val="0"/>
        </a:spcBef>
        <a:spcAft>
          <a:spcPts val="600"/>
        </a:spcAft>
        <a:buClr>
          <a:srgbClr val="708CA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61963" indent="-236538" algn="l" defTabSz="814388" rtl="0" eaLnBrk="1" fontAlgn="base" hangingPunct="1">
        <a:lnSpc>
          <a:spcPct val="100000"/>
        </a:lnSpc>
        <a:spcBef>
          <a:spcPts val="0"/>
        </a:spcBef>
        <a:spcAft>
          <a:spcPts val="600"/>
        </a:spcAft>
        <a:buClr>
          <a:srgbClr val="708CA1"/>
        </a:buClr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2pPr>
      <a:lvl3pPr marL="688975" indent="-227013" algn="l" defTabSz="814388" rtl="0" eaLnBrk="1" fontAlgn="base" hangingPunct="1">
        <a:lnSpc>
          <a:spcPct val="100000"/>
        </a:lnSpc>
        <a:spcBef>
          <a:spcPts val="0"/>
        </a:spcBef>
        <a:spcAft>
          <a:spcPts val="600"/>
        </a:spcAft>
        <a:buClr>
          <a:srgbClr val="708CA1"/>
        </a:buClr>
        <a:buFont typeface="Arial" pitchFamily="34" charset="0"/>
        <a:buChar char="•"/>
        <a:defRPr sz="1800">
          <a:solidFill>
            <a:schemeClr val="tx1"/>
          </a:solidFill>
          <a:latin typeface="+mn-lt"/>
        </a:defRPr>
      </a:lvl3pPr>
      <a:lvl4pPr marL="1254125" indent="117475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4pPr>
      <a:lvl5pPr marL="1604963" indent="223838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5pPr>
      <a:lvl6pPr marL="20621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6pPr>
      <a:lvl7pPr marL="25193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7pPr>
      <a:lvl8pPr marL="29765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8pPr>
      <a:lvl9pPr marL="34337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6" descr="ss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00200"/>
            <a:ext cx="91440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12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lIns="82124" tIns="41061" rIns="82124" bIns="41061" anchor="ctr">
            <a:spAutoFit/>
          </a:bodyPr>
          <a:lstStyle/>
          <a:p>
            <a:endParaRPr lang="en-US"/>
          </a:p>
        </p:txBody>
      </p:sp>
      <p:sp>
        <p:nvSpPr>
          <p:cNvPr id="6" name="Rectangle 32"/>
          <p:cNvSpPr txBox="1">
            <a:spLocks noChangeArrowheads="1"/>
          </p:cNvSpPr>
          <p:nvPr/>
        </p:nvSpPr>
        <p:spPr>
          <a:xfrm>
            <a:off x="293688" y="1841863"/>
            <a:ext cx="3233284" cy="2743200"/>
          </a:xfrm>
          <a:prstGeom prst="rect">
            <a:avLst/>
          </a:prstGeom>
          <a:noFill/>
        </p:spPr>
        <p:txBody>
          <a:bodyPr anchor="ctr"/>
          <a:lstStyle/>
          <a:p>
            <a:pPr lvl="0" algn="l" defTabSz="814388" eaLnBrk="1" hangingPunct="1">
              <a:defRPr/>
            </a:pPr>
            <a:r>
              <a:rPr lang="en-US" sz="28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Implementing </a:t>
            </a:r>
            <a:r>
              <a:rPr lang="en-US" sz="2800" b="1" kern="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EtherChannel</a:t>
            </a:r>
            <a:r>
              <a:rPr lang="en-US" sz="28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in a Switched Network</a:t>
            </a: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PAgP</a:t>
            </a:r>
            <a:r>
              <a:rPr lang="en-US" dirty="0"/>
              <a:t> </a:t>
            </a:r>
            <a:r>
              <a:rPr lang="en-US" dirty="0" smtClean="0"/>
              <a:t>Modes </a:t>
            </a:r>
            <a:r>
              <a:rPr lang="en-US" dirty="0"/>
              <a:t>of </a:t>
            </a:r>
            <a:r>
              <a:rPr lang="en-US" dirty="0" smtClean="0"/>
              <a:t>Operation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These are the following two </a:t>
            </a:r>
            <a:r>
              <a:rPr lang="en-US" dirty="0" err="1"/>
              <a:t>PAgP</a:t>
            </a:r>
            <a:r>
              <a:rPr lang="en-US" dirty="0"/>
              <a:t> modes of operation:</a:t>
            </a:r>
          </a:p>
          <a:p>
            <a:r>
              <a:rPr lang="pt-PT" dirty="0"/>
              <a:t>■ </a:t>
            </a:r>
            <a:r>
              <a:rPr lang="pt-PT" b="1" dirty="0" err="1"/>
              <a:t>Desirable</a:t>
            </a:r>
            <a:r>
              <a:rPr lang="pt-PT" b="1" dirty="0"/>
              <a:t>: </a:t>
            </a:r>
            <a:r>
              <a:rPr lang="pt-PT" dirty="0" err="1"/>
              <a:t>Enable</a:t>
            </a:r>
            <a:r>
              <a:rPr lang="pt-PT" dirty="0"/>
              <a:t> </a:t>
            </a:r>
            <a:r>
              <a:rPr lang="pt-PT" dirty="0" err="1"/>
              <a:t>PAgP</a:t>
            </a:r>
            <a:endParaRPr lang="pt-PT" dirty="0"/>
          </a:p>
          <a:p>
            <a:r>
              <a:rPr lang="en-US" dirty="0"/>
              <a:t>■ </a:t>
            </a:r>
            <a:r>
              <a:rPr lang="en-US" b="1" dirty="0"/>
              <a:t>Auto: </a:t>
            </a:r>
            <a:r>
              <a:rPr lang="en-US" dirty="0"/>
              <a:t>Enable </a:t>
            </a:r>
            <a:r>
              <a:rPr lang="en-US" dirty="0" err="1"/>
              <a:t>PAgP</a:t>
            </a:r>
            <a:r>
              <a:rPr lang="en-US" dirty="0"/>
              <a:t> only if a </a:t>
            </a:r>
            <a:r>
              <a:rPr lang="en-US" dirty="0" err="1"/>
              <a:t>PAgP</a:t>
            </a:r>
            <a:r>
              <a:rPr lang="en-US" dirty="0"/>
              <a:t> device is </a:t>
            </a:r>
            <a:r>
              <a:rPr lang="en-US" dirty="0" err="1" smtClean="0"/>
              <a:t>detecte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4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Statically Bundle Links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Negotiation </a:t>
            </a:r>
            <a:r>
              <a:rPr lang="en-US" dirty="0"/>
              <a:t>with either LACP or </a:t>
            </a:r>
            <a:r>
              <a:rPr lang="en-US" dirty="0" err="1"/>
              <a:t>PAgP</a:t>
            </a:r>
            <a:r>
              <a:rPr lang="en-US" dirty="0"/>
              <a:t> introduces overhead and delay </a:t>
            </a:r>
            <a:r>
              <a:rPr lang="en-US" dirty="0" smtClean="0"/>
              <a:t>in initialization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an alternative, you can statically bundle links into an </a:t>
            </a:r>
            <a:r>
              <a:rPr lang="en-US" dirty="0" err="1"/>
              <a:t>EtherChannel</a:t>
            </a:r>
            <a:r>
              <a:rPr lang="en-US" dirty="0"/>
              <a:t>.</a:t>
            </a:r>
          </a:p>
          <a:p>
            <a:r>
              <a:rPr lang="en-US" dirty="0"/>
              <a:t>This method introduces no delays but can cause problems if not properly </a:t>
            </a:r>
            <a:r>
              <a:rPr lang="en-US" dirty="0" smtClean="0"/>
              <a:t>configured </a:t>
            </a:r>
            <a:r>
              <a:rPr lang="pt-PT" dirty="0" err="1" smtClean="0"/>
              <a:t>on</a:t>
            </a:r>
            <a:r>
              <a:rPr lang="pt-PT" dirty="0" smtClean="0"/>
              <a:t> </a:t>
            </a:r>
            <a:r>
              <a:rPr lang="pt-PT" dirty="0" err="1"/>
              <a:t>both</a:t>
            </a:r>
            <a:r>
              <a:rPr lang="pt-PT" dirty="0"/>
              <a:t> </a:t>
            </a:r>
            <a:r>
              <a:rPr lang="pt-PT" dirty="0" err="1"/>
              <a:t>ends</a:t>
            </a:r>
            <a:r>
              <a:rPr lang="pt-P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464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err="1"/>
              <a:t>Layer</a:t>
            </a:r>
            <a:r>
              <a:rPr lang="pt-PT" dirty="0"/>
              <a:t> 2 </a:t>
            </a:r>
            <a:r>
              <a:rPr lang="pt-PT" dirty="0" err="1"/>
              <a:t>EtherChannel</a:t>
            </a:r>
            <a:r>
              <a:rPr lang="pt-PT" dirty="0"/>
              <a:t> </a:t>
            </a:r>
            <a:r>
              <a:rPr lang="pt-PT" dirty="0" err="1"/>
              <a:t>Configuration</a:t>
            </a:r>
            <a:r>
              <a:rPr lang="pt-PT" dirty="0"/>
              <a:t> </a:t>
            </a:r>
            <a:r>
              <a:rPr lang="pt-PT" dirty="0" err="1"/>
              <a:t>Guidelines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Before implementing </a:t>
            </a:r>
            <a:r>
              <a:rPr lang="en-US" dirty="0" err="1"/>
              <a:t>EtherChannel</a:t>
            </a:r>
            <a:r>
              <a:rPr lang="en-US" dirty="0"/>
              <a:t> in a network, plan the following steps necessary </a:t>
            </a:r>
            <a:r>
              <a:rPr lang="en-US" dirty="0" smtClean="0"/>
              <a:t>to </a:t>
            </a:r>
            <a:r>
              <a:rPr lang="pt-PT" dirty="0" err="1" smtClean="0"/>
              <a:t>make</a:t>
            </a:r>
            <a:r>
              <a:rPr lang="pt-PT" dirty="0" smtClean="0"/>
              <a:t> </a:t>
            </a:r>
            <a:r>
              <a:rPr lang="pt-PT" dirty="0" err="1"/>
              <a:t>it</a:t>
            </a:r>
            <a:r>
              <a:rPr lang="pt-PT" dirty="0"/>
              <a:t> </a:t>
            </a:r>
            <a:r>
              <a:rPr lang="pt-PT" dirty="0" err="1"/>
              <a:t>successful</a:t>
            </a:r>
            <a:r>
              <a:rPr lang="pt-PT" dirty="0"/>
              <a:t>:</a:t>
            </a:r>
          </a:p>
          <a:p>
            <a:r>
              <a:rPr lang="en-US" dirty="0" smtClean="0"/>
              <a:t>The </a:t>
            </a:r>
            <a:r>
              <a:rPr lang="en-US" dirty="0"/>
              <a:t>first step is to identify the ports that you will use for the </a:t>
            </a:r>
            <a:r>
              <a:rPr lang="en-US" dirty="0" err="1"/>
              <a:t>EtherChannel</a:t>
            </a:r>
            <a:r>
              <a:rPr lang="en-US" dirty="0"/>
              <a:t> on </a:t>
            </a:r>
            <a:r>
              <a:rPr lang="en-US" dirty="0" smtClean="0"/>
              <a:t>both switches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interface should have the appropriate protocol identified (</a:t>
            </a:r>
            <a:r>
              <a:rPr lang="en-US" dirty="0" err="1"/>
              <a:t>PAgP</a:t>
            </a:r>
            <a:r>
              <a:rPr lang="en-US" dirty="0"/>
              <a:t> or LACP</a:t>
            </a:r>
            <a:r>
              <a:rPr lang="en-US" dirty="0" smtClean="0"/>
              <a:t>), have </a:t>
            </a:r>
            <a:r>
              <a:rPr lang="en-US" dirty="0"/>
              <a:t>a channel group number to associate all the given interfaces with a port </a:t>
            </a:r>
            <a:r>
              <a:rPr lang="en-US" dirty="0" smtClean="0"/>
              <a:t>group, and </a:t>
            </a:r>
            <a:r>
              <a:rPr lang="en-US" dirty="0"/>
              <a:t>be configured whether negotiation should occur.</a:t>
            </a:r>
          </a:p>
          <a:p>
            <a:r>
              <a:rPr lang="en-US" dirty="0" smtClean="0"/>
              <a:t>After </a:t>
            </a:r>
            <a:r>
              <a:rPr lang="en-US" dirty="0"/>
              <a:t>the connections are established, make sure that both sides of </a:t>
            </a:r>
            <a:r>
              <a:rPr lang="en-US" dirty="0" smtClean="0"/>
              <a:t>the </a:t>
            </a:r>
            <a:r>
              <a:rPr lang="en-US" dirty="0" err="1" smtClean="0"/>
              <a:t>EtherChannel</a:t>
            </a:r>
            <a:r>
              <a:rPr lang="en-US" dirty="0" smtClean="0"/>
              <a:t> </a:t>
            </a:r>
            <a:r>
              <a:rPr lang="en-US" dirty="0"/>
              <a:t>have formed and are providing aggregated bandwidth.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5933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err="1"/>
              <a:t>Layer</a:t>
            </a:r>
            <a:r>
              <a:rPr lang="pt-PT" dirty="0"/>
              <a:t> 2 </a:t>
            </a:r>
            <a:r>
              <a:rPr lang="pt-PT" dirty="0" err="1"/>
              <a:t>EtherChannel</a:t>
            </a:r>
            <a:r>
              <a:rPr lang="pt-PT" dirty="0"/>
              <a:t> </a:t>
            </a:r>
            <a:r>
              <a:rPr lang="pt-PT" dirty="0" err="1"/>
              <a:t>Configuration</a:t>
            </a:r>
            <a:r>
              <a:rPr lang="pt-PT" dirty="0"/>
              <a:t> </a:t>
            </a:r>
            <a:r>
              <a:rPr lang="pt-PT" dirty="0" err="1"/>
              <a:t>Guidelines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Follow these guidelines and restrictions when configuring </a:t>
            </a:r>
            <a:r>
              <a:rPr lang="en-US" dirty="0" err="1"/>
              <a:t>EtherChannel</a:t>
            </a:r>
            <a:r>
              <a:rPr lang="en-US" dirty="0"/>
              <a:t> interfaces:</a:t>
            </a:r>
          </a:p>
          <a:p>
            <a:r>
              <a:rPr lang="en-US" b="1" dirty="0" err="1" smtClean="0"/>
              <a:t>EtherChannel</a:t>
            </a:r>
            <a:r>
              <a:rPr lang="en-US" b="1" dirty="0" smtClean="0"/>
              <a:t> support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Ethernet interfaces on all modules </a:t>
            </a:r>
            <a:r>
              <a:rPr lang="en-US" dirty="0" smtClean="0"/>
              <a:t>support </a:t>
            </a:r>
            <a:r>
              <a:rPr lang="en-US" dirty="0" err="1" smtClean="0"/>
              <a:t>EtherChannel</a:t>
            </a:r>
            <a:r>
              <a:rPr lang="en-US" dirty="0"/>
              <a:t>, with no requirement that interfaces be physically contiguous or </a:t>
            </a:r>
            <a:r>
              <a:rPr lang="en-US" dirty="0" smtClean="0"/>
              <a:t>on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/>
              <a:t>same</a:t>
            </a:r>
            <a:r>
              <a:rPr lang="pt-PT" dirty="0"/>
              <a:t> module.</a:t>
            </a:r>
          </a:p>
          <a:p>
            <a:r>
              <a:rPr lang="en-US" b="1" dirty="0" smtClean="0"/>
              <a:t>Speed </a:t>
            </a:r>
            <a:r>
              <a:rPr lang="en-US" b="1" dirty="0"/>
              <a:t>and </a:t>
            </a:r>
            <a:r>
              <a:rPr lang="en-US" b="1" dirty="0" smtClean="0"/>
              <a:t>duplex</a:t>
            </a:r>
          </a:p>
          <a:p>
            <a:pPr lvl="1"/>
            <a:r>
              <a:rPr lang="en-US" dirty="0" smtClean="0"/>
              <a:t>Configure </a:t>
            </a:r>
            <a:r>
              <a:rPr lang="en-US" dirty="0"/>
              <a:t>all interfaces in an </a:t>
            </a:r>
            <a:r>
              <a:rPr lang="en-US" dirty="0" err="1"/>
              <a:t>EtherChannel</a:t>
            </a:r>
            <a:r>
              <a:rPr lang="en-US" dirty="0"/>
              <a:t> </a:t>
            </a:r>
            <a:r>
              <a:rPr lang="en-US" u="sng" dirty="0"/>
              <a:t>to operate at </a:t>
            </a:r>
            <a:r>
              <a:rPr lang="en-US" u="sng" dirty="0" smtClean="0"/>
              <a:t>the same </a:t>
            </a:r>
            <a:r>
              <a:rPr lang="en-US" u="sng" dirty="0"/>
              <a:t>speed and in the same duplex </a:t>
            </a:r>
            <a:r>
              <a:rPr lang="en-US" u="sng" dirty="0" smtClean="0"/>
              <a:t>mode</a:t>
            </a:r>
            <a:r>
              <a:rPr lang="pt-PT" dirty="0" smtClean="0"/>
              <a:t>.</a:t>
            </a:r>
            <a:endParaRPr lang="pt-PT" dirty="0"/>
          </a:p>
          <a:p>
            <a:r>
              <a:rPr lang="en-US" b="1" dirty="0" smtClean="0"/>
              <a:t>VLAN match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interfaces in the </a:t>
            </a:r>
            <a:r>
              <a:rPr lang="en-US" dirty="0" err="1"/>
              <a:t>EtherChannel</a:t>
            </a:r>
            <a:r>
              <a:rPr lang="en-US" dirty="0"/>
              <a:t> bundle must be assigned to </a:t>
            </a:r>
            <a:r>
              <a:rPr lang="en-US" dirty="0" smtClean="0"/>
              <a:t>the same </a:t>
            </a:r>
            <a:r>
              <a:rPr lang="en-US" dirty="0"/>
              <a:t>VLAN or be configured as a trunk.</a:t>
            </a:r>
          </a:p>
          <a:p>
            <a:r>
              <a:rPr lang="en-US" b="1" dirty="0" smtClean="0"/>
              <a:t>Range </a:t>
            </a:r>
            <a:r>
              <a:rPr lang="en-US" b="1" dirty="0"/>
              <a:t>of </a:t>
            </a:r>
            <a:r>
              <a:rPr lang="en-US" b="1" dirty="0" smtClean="0"/>
              <a:t>VLANs</a:t>
            </a:r>
          </a:p>
          <a:p>
            <a:pPr lvl="1"/>
            <a:r>
              <a:rPr lang="en-US" dirty="0" smtClean="0"/>
              <a:t>An </a:t>
            </a:r>
            <a:r>
              <a:rPr lang="en-US" dirty="0" err="1"/>
              <a:t>EtherChannel</a:t>
            </a:r>
            <a:r>
              <a:rPr lang="en-US" dirty="0"/>
              <a:t> supports the same allowed range of VLANs </a:t>
            </a:r>
            <a:r>
              <a:rPr lang="en-US" dirty="0" smtClean="0"/>
              <a:t>on all </a:t>
            </a:r>
            <a:r>
              <a:rPr lang="en-US" dirty="0"/>
              <a:t>the interfaces in a </a:t>
            </a:r>
            <a:r>
              <a:rPr lang="en-US" dirty="0" err="1"/>
              <a:t>trunking</a:t>
            </a:r>
            <a:r>
              <a:rPr lang="en-US" dirty="0"/>
              <a:t> Layer 2 </a:t>
            </a:r>
            <a:r>
              <a:rPr lang="en-US" dirty="0" err="1"/>
              <a:t>EtherChannel</a:t>
            </a:r>
            <a:r>
              <a:rPr lang="en-US" dirty="0"/>
              <a:t>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7081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err="1"/>
              <a:t>Layer</a:t>
            </a:r>
            <a:r>
              <a:rPr lang="pt-PT" dirty="0"/>
              <a:t> 2 </a:t>
            </a:r>
            <a:r>
              <a:rPr lang="pt-PT" dirty="0" err="1"/>
              <a:t>EtherChannel</a:t>
            </a:r>
            <a:r>
              <a:rPr lang="pt-PT" dirty="0"/>
              <a:t> </a:t>
            </a:r>
            <a:r>
              <a:rPr lang="pt-PT" dirty="0" err="1"/>
              <a:t>Configuration</a:t>
            </a:r>
            <a:r>
              <a:rPr lang="pt-PT" dirty="0"/>
              <a:t> </a:t>
            </a:r>
            <a:r>
              <a:rPr lang="pt-PT" dirty="0" err="1"/>
              <a:t>Guidelines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STP </a:t>
            </a:r>
            <a:r>
              <a:rPr lang="en-US" b="1" dirty="0"/>
              <a:t>path </a:t>
            </a:r>
            <a:r>
              <a:rPr lang="en-US" b="1" dirty="0" smtClean="0"/>
              <a:t>cost</a:t>
            </a:r>
          </a:p>
          <a:p>
            <a:pPr lvl="1"/>
            <a:r>
              <a:rPr lang="en-US" dirty="0" smtClean="0"/>
              <a:t>Interfaces </a:t>
            </a:r>
            <a:r>
              <a:rPr lang="en-US" dirty="0"/>
              <a:t>with different STP port path costs can form </a:t>
            </a:r>
            <a:r>
              <a:rPr lang="en-US" dirty="0" smtClean="0"/>
              <a:t>an </a:t>
            </a:r>
            <a:r>
              <a:rPr lang="en-US" dirty="0" err="1" smtClean="0"/>
              <a:t>EtherChannel</a:t>
            </a:r>
            <a:r>
              <a:rPr lang="en-US" dirty="0" smtClean="0"/>
              <a:t> </a:t>
            </a:r>
            <a:r>
              <a:rPr lang="en-US" dirty="0"/>
              <a:t>as long as they are compatibly configured. </a:t>
            </a:r>
            <a:endParaRPr lang="en-US" dirty="0" smtClean="0"/>
          </a:p>
          <a:p>
            <a:pPr lvl="1"/>
            <a:r>
              <a:rPr lang="en-US" dirty="0" smtClean="0"/>
              <a:t>Setting </a:t>
            </a:r>
            <a:r>
              <a:rPr lang="en-US" dirty="0"/>
              <a:t>different STP </a:t>
            </a:r>
            <a:r>
              <a:rPr lang="en-US" dirty="0" smtClean="0"/>
              <a:t>port path </a:t>
            </a:r>
            <a:r>
              <a:rPr lang="en-US" dirty="0"/>
              <a:t>costs does not, by itself, make interfaces incompatible for the formation of </a:t>
            </a:r>
            <a:r>
              <a:rPr lang="en-US" dirty="0" smtClean="0"/>
              <a:t>an </a:t>
            </a:r>
            <a:r>
              <a:rPr lang="pt-PT" dirty="0" err="1" smtClean="0"/>
              <a:t>EtherChannel</a:t>
            </a:r>
            <a:r>
              <a:rPr lang="pt-PT" dirty="0"/>
              <a:t>.</a:t>
            </a:r>
          </a:p>
          <a:p>
            <a:r>
              <a:rPr lang="pt-PT" b="1" dirty="0" err="1" smtClean="0"/>
              <a:t>Port</a:t>
            </a:r>
            <a:r>
              <a:rPr lang="pt-PT" b="1" dirty="0" smtClean="0"/>
              <a:t> </a:t>
            </a:r>
            <a:r>
              <a:rPr lang="pt-PT" b="1" dirty="0" err="1"/>
              <a:t>channel</a:t>
            </a:r>
            <a:r>
              <a:rPr lang="pt-PT" b="1" dirty="0"/>
              <a:t> versus interface </a:t>
            </a:r>
            <a:r>
              <a:rPr lang="pt-PT" b="1" dirty="0" err="1" smtClean="0"/>
              <a:t>configuration</a:t>
            </a:r>
            <a:endParaRPr lang="pt-PT" b="1" dirty="0" smtClean="0"/>
          </a:p>
          <a:p>
            <a:pPr lvl="1"/>
            <a:r>
              <a:rPr lang="pt-PT" dirty="0" err="1" smtClean="0"/>
              <a:t>After</a:t>
            </a:r>
            <a:r>
              <a:rPr lang="pt-PT" dirty="0" smtClean="0"/>
              <a:t> </a:t>
            </a:r>
            <a:r>
              <a:rPr lang="pt-PT" dirty="0" err="1"/>
              <a:t>you</a:t>
            </a:r>
            <a:r>
              <a:rPr lang="pt-PT" dirty="0"/>
              <a:t> configure </a:t>
            </a:r>
            <a:r>
              <a:rPr lang="pt-PT" dirty="0" err="1"/>
              <a:t>an</a:t>
            </a:r>
            <a:r>
              <a:rPr lang="pt-PT" dirty="0"/>
              <a:t> </a:t>
            </a:r>
            <a:r>
              <a:rPr lang="pt-PT" dirty="0" err="1" smtClean="0"/>
              <a:t>EtherChannel</a:t>
            </a:r>
            <a:r>
              <a:rPr lang="pt-PT" dirty="0" smtClean="0"/>
              <a:t>, </a:t>
            </a:r>
            <a:r>
              <a:rPr lang="en-US" dirty="0" smtClean="0"/>
              <a:t>any </a:t>
            </a:r>
            <a:r>
              <a:rPr lang="en-US" dirty="0"/>
              <a:t>configuration that you apply to the port channel interface affects </a:t>
            </a:r>
            <a:r>
              <a:rPr lang="en-US" dirty="0" smtClean="0"/>
              <a:t>the </a:t>
            </a:r>
            <a:r>
              <a:rPr lang="en-US" dirty="0" err="1" smtClean="0"/>
              <a:t>EtherChannel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Any </a:t>
            </a:r>
            <a:r>
              <a:rPr lang="en-US" dirty="0"/>
              <a:t>configuration that you apply to the physical interfaces </a:t>
            </a:r>
            <a:r>
              <a:rPr lang="en-US" dirty="0" smtClean="0"/>
              <a:t>affects only </a:t>
            </a:r>
            <a:r>
              <a:rPr lang="en-US" dirty="0"/>
              <a:t>the specific interface that you configured.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6176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EtherChannel</a:t>
            </a:r>
            <a:r>
              <a:rPr lang="pt-PT" dirty="0"/>
              <a:t> </a:t>
            </a:r>
            <a:r>
              <a:rPr lang="pt-PT" dirty="0" err="1"/>
              <a:t>Load-Balancing</a:t>
            </a:r>
            <a:r>
              <a:rPr lang="pt-PT" dirty="0"/>
              <a:t> </a:t>
            </a:r>
            <a:r>
              <a:rPr lang="pt-PT" dirty="0" err="1"/>
              <a:t>Options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778" y="1665962"/>
            <a:ext cx="8453599" cy="398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09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Configuring </a:t>
            </a:r>
            <a:r>
              <a:rPr lang="en-US" dirty="0" err="1"/>
              <a:t>EtherChannel</a:t>
            </a:r>
            <a:r>
              <a:rPr lang="en-US" dirty="0"/>
              <a:t> in a Switched </a:t>
            </a:r>
            <a:r>
              <a:rPr lang="en-US" dirty="0" smtClean="0"/>
              <a:t>Network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396" y="1402671"/>
            <a:ext cx="6297125" cy="34918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1781" y="4208745"/>
            <a:ext cx="6420562" cy="203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71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Configuring </a:t>
            </a:r>
            <a:r>
              <a:rPr lang="en-US" dirty="0" err="1"/>
              <a:t>EtherChannel</a:t>
            </a:r>
            <a:r>
              <a:rPr lang="en-US" dirty="0"/>
              <a:t> in a Switched Network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Step 1.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Configure </a:t>
            </a:r>
            <a:r>
              <a:rPr lang="en-US" dirty="0"/>
              <a:t>the two ports that connect </a:t>
            </a:r>
            <a:r>
              <a:rPr lang="en-US" dirty="0" smtClean="0"/>
              <a:t>each switch to </a:t>
            </a:r>
            <a:r>
              <a:rPr lang="en-US" dirty="0"/>
              <a:t>use </a:t>
            </a:r>
            <a:r>
              <a:rPr lang="en-US" dirty="0" smtClean="0"/>
              <a:t>channel group </a:t>
            </a:r>
            <a:r>
              <a:rPr lang="en-US" dirty="0"/>
              <a:t>1 and LACP active mode:</a:t>
            </a:r>
          </a:p>
          <a:p>
            <a:r>
              <a:rPr lang="pt-PT" sz="2000" dirty="0">
                <a:latin typeface="Consolas" panose="020B0609020204030204" pitchFamily="49" charset="0"/>
              </a:rPr>
              <a:t>Switch1# </a:t>
            </a:r>
            <a:r>
              <a:rPr lang="pt-PT" sz="2000" b="1" dirty="0">
                <a:latin typeface="Consolas" panose="020B0609020204030204" pitchFamily="49" charset="0"/>
              </a:rPr>
              <a:t>configure terminal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Switch1(</a:t>
            </a:r>
            <a:r>
              <a:rPr lang="en-US" sz="2000" dirty="0" err="1">
                <a:latin typeface="Consolas" panose="020B0609020204030204" pitchFamily="49" charset="0"/>
              </a:rPr>
              <a:t>config</a:t>
            </a:r>
            <a:r>
              <a:rPr lang="en-US" sz="2000" dirty="0">
                <a:latin typeface="Consolas" panose="020B0609020204030204" pitchFamily="49" charset="0"/>
              </a:rPr>
              <a:t>)# </a:t>
            </a:r>
            <a:r>
              <a:rPr lang="en-US" sz="2000" b="1" dirty="0">
                <a:latin typeface="Consolas" panose="020B0609020204030204" pitchFamily="49" charset="0"/>
              </a:rPr>
              <a:t>interface range Ethernet 1/1-2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Switch1(</a:t>
            </a:r>
            <a:r>
              <a:rPr lang="en-US" sz="2000" dirty="0" err="1">
                <a:latin typeface="Consolas" panose="020B0609020204030204" pitchFamily="49" charset="0"/>
              </a:rPr>
              <a:t>config</a:t>
            </a:r>
            <a:r>
              <a:rPr lang="en-US" sz="2000" dirty="0">
                <a:latin typeface="Consolas" panose="020B0609020204030204" pitchFamily="49" charset="0"/>
              </a:rPr>
              <a:t>-if-range)# </a:t>
            </a:r>
            <a:r>
              <a:rPr lang="en-US" sz="2000" b="1" dirty="0">
                <a:latin typeface="Consolas" panose="020B0609020204030204" pitchFamily="49" charset="0"/>
              </a:rPr>
              <a:t>channel-group 1 mode active</a:t>
            </a:r>
          </a:p>
          <a:p>
            <a:r>
              <a:rPr lang="fr-FR" sz="2000" dirty="0" err="1">
                <a:latin typeface="Consolas" panose="020B0609020204030204" pitchFamily="49" charset="0"/>
              </a:rPr>
              <a:t>Creating</a:t>
            </a:r>
            <a:r>
              <a:rPr lang="fr-FR" sz="2000" dirty="0">
                <a:latin typeface="Consolas" panose="020B0609020204030204" pitchFamily="49" charset="0"/>
              </a:rPr>
              <a:t> a port-</a:t>
            </a:r>
            <a:r>
              <a:rPr lang="fr-FR" sz="2000" dirty="0" err="1">
                <a:latin typeface="Consolas" panose="020B0609020204030204" pitchFamily="49" charset="0"/>
              </a:rPr>
              <a:t>channel</a:t>
            </a:r>
            <a:r>
              <a:rPr lang="fr-FR" sz="2000" dirty="0">
                <a:latin typeface="Consolas" panose="020B0609020204030204" pitchFamily="49" charset="0"/>
              </a:rPr>
              <a:t> interface Port-</a:t>
            </a:r>
            <a:r>
              <a:rPr lang="fr-FR" sz="2000" dirty="0" err="1">
                <a:latin typeface="Consolas" panose="020B0609020204030204" pitchFamily="49" charset="0"/>
              </a:rPr>
              <a:t>channel</a:t>
            </a:r>
            <a:r>
              <a:rPr lang="fr-FR" sz="2000" dirty="0">
                <a:latin typeface="Consolas" panose="020B0609020204030204" pitchFamily="49" charset="0"/>
              </a:rPr>
              <a:t> </a:t>
            </a:r>
            <a:r>
              <a:rPr lang="fr-FR" sz="2000" dirty="0" smtClean="0">
                <a:latin typeface="Consolas" panose="020B0609020204030204" pitchFamily="49" charset="0"/>
              </a:rPr>
              <a:t>1</a:t>
            </a:r>
          </a:p>
          <a:p>
            <a:pPr marL="0" indent="0">
              <a:buNone/>
            </a:pPr>
            <a:r>
              <a:rPr lang="en-US" b="1" dirty="0"/>
              <a:t>Step 2.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Enter </a:t>
            </a:r>
            <a:r>
              <a:rPr lang="en-US" dirty="0"/>
              <a:t>interface configuration mode for the newly created port channel </a:t>
            </a:r>
            <a:r>
              <a:rPr lang="en-US" dirty="0" smtClean="0"/>
              <a:t>interface and </a:t>
            </a:r>
            <a:r>
              <a:rPr lang="en-US" dirty="0"/>
              <a:t>configure it for trunk mode using dot1Q:</a:t>
            </a:r>
          </a:p>
          <a:p>
            <a:r>
              <a:rPr lang="pt-PT" sz="2000" dirty="0">
                <a:latin typeface="Consolas" panose="020B0609020204030204" pitchFamily="49" charset="0"/>
              </a:rPr>
              <a:t>Switch1(</a:t>
            </a:r>
            <a:r>
              <a:rPr lang="pt-PT" sz="2000" dirty="0" err="1">
                <a:latin typeface="Consolas" panose="020B0609020204030204" pitchFamily="49" charset="0"/>
              </a:rPr>
              <a:t>config</a:t>
            </a:r>
            <a:r>
              <a:rPr lang="pt-PT" sz="2000" dirty="0">
                <a:latin typeface="Consolas" panose="020B0609020204030204" pitchFamily="49" charset="0"/>
              </a:rPr>
              <a:t>)# </a:t>
            </a:r>
            <a:r>
              <a:rPr lang="pt-PT" sz="2000" b="1" dirty="0">
                <a:latin typeface="Consolas" panose="020B0609020204030204" pitchFamily="49" charset="0"/>
              </a:rPr>
              <a:t>interface </a:t>
            </a:r>
            <a:r>
              <a:rPr lang="pt-PT" sz="2000" b="1" dirty="0" err="1">
                <a:latin typeface="Consolas" panose="020B0609020204030204" pitchFamily="49" charset="0"/>
              </a:rPr>
              <a:t>port-channel</a:t>
            </a:r>
            <a:r>
              <a:rPr lang="pt-PT" sz="2000" b="1" dirty="0">
                <a:latin typeface="Consolas" panose="020B0609020204030204" pitchFamily="49" charset="0"/>
              </a:rPr>
              <a:t> 1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Switch1(</a:t>
            </a:r>
            <a:r>
              <a:rPr lang="en-US" sz="2000" dirty="0" err="1">
                <a:latin typeface="Consolas" panose="020B0609020204030204" pitchFamily="49" charset="0"/>
              </a:rPr>
              <a:t>config</a:t>
            </a:r>
            <a:r>
              <a:rPr lang="en-US" sz="2000" dirty="0">
                <a:latin typeface="Consolas" panose="020B0609020204030204" pitchFamily="49" charset="0"/>
              </a:rPr>
              <a:t>-if)# </a:t>
            </a:r>
            <a:r>
              <a:rPr lang="en-US" sz="2000" b="1" dirty="0" err="1">
                <a:latin typeface="Consolas" panose="020B0609020204030204" pitchFamily="49" charset="0"/>
              </a:rPr>
              <a:t>switchport</a:t>
            </a:r>
            <a:r>
              <a:rPr lang="en-US" sz="2000" b="1" dirty="0">
                <a:latin typeface="Consolas" panose="020B0609020204030204" pitchFamily="49" charset="0"/>
              </a:rPr>
              <a:t> trunk encapsulation dot1q</a:t>
            </a:r>
          </a:p>
          <a:p>
            <a:r>
              <a:rPr lang="pt-PT" sz="2000" dirty="0">
                <a:latin typeface="Consolas" panose="020B0609020204030204" pitchFamily="49" charset="0"/>
              </a:rPr>
              <a:t>Switch1(</a:t>
            </a:r>
            <a:r>
              <a:rPr lang="pt-PT" sz="2000" dirty="0" err="1">
                <a:latin typeface="Consolas" panose="020B0609020204030204" pitchFamily="49" charset="0"/>
              </a:rPr>
              <a:t>config-if</a:t>
            </a:r>
            <a:r>
              <a:rPr lang="pt-PT" sz="2000" dirty="0">
                <a:latin typeface="Consolas" panose="020B0609020204030204" pitchFamily="49" charset="0"/>
              </a:rPr>
              <a:t>)# </a:t>
            </a:r>
            <a:r>
              <a:rPr lang="pt-PT" sz="2000" b="1" dirty="0" err="1">
                <a:latin typeface="Consolas" panose="020B0609020204030204" pitchFamily="49" charset="0"/>
              </a:rPr>
              <a:t>switchport</a:t>
            </a:r>
            <a:r>
              <a:rPr lang="pt-PT" sz="2000" b="1" dirty="0">
                <a:latin typeface="Consolas" panose="020B0609020204030204" pitchFamily="49" charset="0"/>
              </a:rPr>
              <a:t> </a:t>
            </a:r>
            <a:r>
              <a:rPr lang="pt-PT" sz="2000" b="1" dirty="0" err="1">
                <a:latin typeface="Consolas" panose="020B0609020204030204" pitchFamily="49" charset="0"/>
              </a:rPr>
              <a:t>mode</a:t>
            </a:r>
            <a:r>
              <a:rPr lang="pt-PT" sz="2000" b="1" dirty="0">
                <a:latin typeface="Consolas" panose="020B0609020204030204" pitchFamily="49" charset="0"/>
              </a:rPr>
              <a:t> </a:t>
            </a:r>
            <a:r>
              <a:rPr lang="pt-PT" sz="2000" b="1" dirty="0" err="1">
                <a:latin typeface="Consolas" panose="020B0609020204030204" pitchFamily="49" charset="0"/>
              </a:rPr>
              <a:t>trunk</a:t>
            </a:r>
            <a:endParaRPr lang="pt-PT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37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Configuring </a:t>
            </a:r>
            <a:r>
              <a:rPr lang="en-US" dirty="0" err="1"/>
              <a:t>EtherChannel</a:t>
            </a:r>
            <a:r>
              <a:rPr lang="en-US" dirty="0"/>
              <a:t> in a Switched Network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Step 3.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Switch 1, enter the </a:t>
            </a:r>
            <a:r>
              <a:rPr lang="en-US" sz="2000" b="1" dirty="0">
                <a:latin typeface="Consolas" panose="020B0609020204030204" pitchFamily="49" charset="0"/>
              </a:rPr>
              <a:t>show </a:t>
            </a:r>
            <a:r>
              <a:rPr lang="en-US" sz="2000" b="1" dirty="0" err="1">
                <a:latin typeface="Consolas" panose="020B0609020204030204" pitchFamily="49" charset="0"/>
              </a:rPr>
              <a:t>etherchannel</a:t>
            </a:r>
            <a:r>
              <a:rPr lang="en-US" sz="2000" b="1" dirty="0">
                <a:latin typeface="Consolas" panose="020B0609020204030204" pitchFamily="49" charset="0"/>
              </a:rPr>
              <a:t> summary </a:t>
            </a:r>
            <a:r>
              <a:rPr lang="en-US" dirty="0"/>
              <a:t>command:</a:t>
            </a:r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353" y="2062580"/>
            <a:ext cx="5850449" cy="432746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9156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Configuring </a:t>
            </a:r>
            <a:r>
              <a:rPr lang="en-US" dirty="0" err="1"/>
              <a:t>EtherChannel</a:t>
            </a:r>
            <a:r>
              <a:rPr lang="en-US" dirty="0"/>
              <a:t> in a Switched Network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Step 4. </a:t>
            </a:r>
            <a:endParaRPr lang="en-US" b="1" dirty="0" smtClean="0"/>
          </a:p>
          <a:p>
            <a:r>
              <a:rPr lang="en-US" dirty="0" smtClean="0"/>
              <a:t>Enter </a:t>
            </a:r>
            <a:r>
              <a:rPr lang="en-US" dirty="0"/>
              <a:t>the </a:t>
            </a:r>
            <a:r>
              <a:rPr lang="en-US" b="1" dirty="0"/>
              <a:t>show </a:t>
            </a:r>
            <a:r>
              <a:rPr lang="en-US" b="1" dirty="0" err="1"/>
              <a:t>etherchannel</a:t>
            </a:r>
            <a:r>
              <a:rPr lang="en-US" b="1" dirty="0"/>
              <a:t> load-balance </a:t>
            </a:r>
            <a:r>
              <a:rPr lang="en-US" dirty="0"/>
              <a:t>command to verify which </a:t>
            </a:r>
            <a:r>
              <a:rPr lang="en-US" dirty="0" smtClean="0"/>
              <a:t>information </a:t>
            </a:r>
            <a:r>
              <a:rPr lang="en-US" dirty="0" err="1" smtClean="0"/>
              <a:t>EtherChannel</a:t>
            </a:r>
            <a:r>
              <a:rPr lang="en-US" dirty="0" smtClean="0"/>
              <a:t> </a:t>
            </a:r>
            <a:r>
              <a:rPr lang="en-US" dirty="0"/>
              <a:t>uses to load balance traffic:</a:t>
            </a:r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644" y="3269293"/>
            <a:ext cx="5966187" cy="198359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429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</a:t>
            </a:r>
            <a:r>
              <a:rPr lang="en-US" dirty="0" err="1"/>
              <a:t>EtherChannel</a:t>
            </a:r>
            <a:r>
              <a:rPr lang="en-US" dirty="0"/>
              <a:t> in a Switched Network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need for </a:t>
            </a:r>
            <a:r>
              <a:rPr lang="en-US" dirty="0" err="1"/>
              <a:t>EtherChannel</a:t>
            </a:r>
            <a:r>
              <a:rPr lang="en-US" dirty="0"/>
              <a:t> technology</a:t>
            </a:r>
          </a:p>
          <a:p>
            <a:r>
              <a:rPr lang="pt-PT" dirty="0" err="1" smtClean="0"/>
              <a:t>Port</a:t>
            </a:r>
            <a:r>
              <a:rPr lang="pt-PT" dirty="0" smtClean="0"/>
              <a:t> </a:t>
            </a:r>
            <a:r>
              <a:rPr lang="pt-PT" dirty="0" err="1"/>
              <a:t>aggregation</a:t>
            </a:r>
            <a:r>
              <a:rPr lang="pt-PT" dirty="0"/>
              <a:t> </a:t>
            </a:r>
            <a:r>
              <a:rPr lang="pt-PT" dirty="0" err="1"/>
              <a:t>negotiation</a:t>
            </a:r>
            <a:r>
              <a:rPr lang="pt-PT" dirty="0"/>
              <a:t> </a:t>
            </a:r>
            <a:r>
              <a:rPr lang="pt-PT" dirty="0" err="1"/>
              <a:t>protocols</a:t>
            </a:r>
            <a:endParaRPr lang="pt-PT" dirty="0"/>
          </a:p>
          <a:p>
            <a:r>
              <a:rPr lang="en-US" dirty="0" smtClean="0"/>
              <a:t>Configuration </a:t>
            </a:r>
            <a:r>
              <a:rPr lang="en-US" dirty="0"/>
              <a:t>steps for bundling interfaces into a Layer 2 </a:t>
            </a:r>
            <a:r>
              <a:rPr lang="en-US" dirty="0" err="1"/>
              <a:t>EtherChannel</a:t>
            </a:r>
            <a:endParaRPr lang="en-US" dirty="0"/>
          </a:p>
          <a:p>
            <a:r>
              <a:rPr lang="pt-PT" dirty="0" err="1" smtClean="0"/>
              <a:t>Configuring</a:t>
            </a:r>
            <a:r>
              <a:rPr lang="pt-PT" dirty="0" smtClean="0"/>
              <a:t> </a:t>
            </a:r>
            <a:r>
              <a:rPr lang="pt-PT" dirty="0" err="1"/>
              <a:t>EtherChannel</a:t>
            </a:r>
            <a:endParaRPr lang="pt-PT" dirty="0"/>
          </a:p>
          <a:p>
            <a:r>
              <a:rPr lang="pt-PT" dirty="0" err="1" smtClean="0"/>
              <a:t>Changing</a:t>
            </a:r>
            <a:r>
              <a:rPr lang="pt-PT" dirty="0" smtClean="0"/>
              <a:t> </a:t>
            </a:r>
            <a:r>
              <a:rPr lang="pt-PT" dirty="0" err="1"/>
              <a:t>EtherChannel</a:t>
            </a:r>
            <a:r>
              <a:rPr lang="pt-PT" dirty="0"/>
              <a:t> </a:t>
            </a:r>
            <a:r>
              <a:rPr lang="pt-PT" dirty="0" err="1"/>
              <a:t>load-balancing</a:t>
            </a:r>
            <a:r>
              <a:rPr lang="pt-PT" dirty="0"/>
              <a:t> </a:t>
            </a:r>
            <a:r>
              <a:rPr lang="pt-PT" dirty="0" err="1"/>
              <a:t>behavior</a:t>
            </a:r>
            <a:endParaRPr lang="pt-PT" dirty="0"/>
          </a:p>
          <a:p>
            <a:r>
              <a:rPr lang="pt-PT" dirty="0" err="1" smtClean="0"/>
              <a:t>How</a:t>
            </a:r>
            <a:r>
              <a:rPr lang="pt-PT" dirty="0" smtClean="0"/>
              <a:t> </a:t>
            </a:r>
            <a:r>
              <a:rPr lang="pt-PT" dirty="0" err="1"/>
              <a:t>EtherChannel</a:t>
            </a:r>
            <a:r>
              <a:rPr lang="pt-PT" dirty="0"/>
              <a:t> </a:t>
            </a:r>
            <a:r>
              <a:rPr lang="pt-PT" dirty="0" err="1"/>
              <a:t>load-balancing</a:t>
            </a:r>
            <a:r>
              <a:rPr lang="pt-PT" dirty="0"/>
              <a:t> </a:t>
            </a:r>
            <a:r>
              <a:rPr lang="pt-PT" dirty="0" err="1"/>
              <a:t>works</a:t>
            </a:r>
            <a:endParaRPr lang="pt-PT" dirty="0"/>
          </a:p>
          <a:p>
            <a:r>
              <a:rPr lang="en-US" dirty="0" smtClean="0"/>
              <a:t>The </a:t>
            </a:r>
            <a:r>
              <a:rPr lang="en-US" dirty="0"/>
              <a:t>role of </a:t>
            </a:r>
            <a:r>
              <a:rPr lang="en-US" dirty="0" err="1"/>
              <a:t>EtherChannel</a:t>
            </a:r>
            <a:r>
              <a:rPr lang="en-US" dirty="0"/>
              <a:t> Guard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4091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Need</a:t>
            </a:r>
            <a:r>
              <a:rPr lang="pt-PT" dirty="0"/>
              <a:t> for </a:t>
            </a:r>
            <a:r>
              <a:rPr lang="pt-PT" dirty="0" err="1"/>
              <a:t>EtherChannel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007" y="1183340"/>
            <a:ext cx="3232752" cy="52502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5165" y="1183340"/>
            <a:ext cx="3190216" cy="5176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94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EtherChannel</a:t>
            </a:r>
            <a:r>
              <a:rPr lang="pt-PT" dirty="0" smtClean="0"/>
              <a:t> </a:t>
            </a:r>
            <a:r>
              <a:rPr lang="pt-PT" dirty="0" err="1" smtClean="0"/>
              <a:t>Overview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EtherChannel</a:t>
            </a:r>
            <a:r>
              <a:rPr lang="en-US" dirty="0"/>
              <a:t> is a technology that was originally developed by Cisco as a LAN </a:t>
            </a:r>
            <a:r>
              <a:rPr lang="en-US" dirty="0" err="1" smtClean="0"/>
              <a:t>switchto</a:t>
            </a:r>
            <a:r>
              <a:rPr lang="en-US" dirty="0" smtClean="0"/>
              <a:t>- switch </a:t>
            </a:r>
            <a:r>
              <a:rPr lang="en-US" dirty="0"/>
              <a:t>technique of grouping several Fast or Gigabit Ethernet ports into one </a:t>
            </a:r>
            <a:r>
              <a:rPr lang="en-US" dirty="0" smtClean="0"/>
              <a:t>logical channel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technology has many benefits: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relies on the existing switch ports. There is no need to upgrade the </a:t>
            </a:r>
            <a:r>
              <a:rPr lang="en-US" dirty="0" smtClean="0"/>
              <a:t>switch-to-switch link </a:t>
            </a:r>
            <a:r>
              <a:rPr lang="en-US" dirty="0"/>
              <a:t>to a faster and more expensive connection.</a:t>
            </a:r>
          </a:p>
          <a:p>
            <a:pPr lvl="1"/>
            <a:r>
              <a:rPr lang="en-US" dirty="0" smtClean="0"/>
              <a:t>Most </a:t>
            </a:r>
            <a:r>
              <a:rPr lang="en-US" dirty="0"/>
              <a:t>of the configuration tasks can be done on the </a:t>
            </a:r>
            <a:r>
              <a:rPr lang="en-US" dirty="0" err="1"/>
              <a:t>EtherChannel</a:t>
            </a:r>
            <a:r>
              <a:rPr lang="en-US" dirty="0"/>
              <a:t> interface </a:t>
            </a:r>
            <a:r>
              <a:rPr lang="en-US" dirty="0" smtClean="0"/>
              <a:t>instead of </a:t>
            </a:r>
            <a:r>
              <a:rPr lang="en-US" dirty="0"/>
              <a:t>on each individual port, thus ensuring configuration consistency throughout </a:t>
            </a:r>
            <a:r>
              <a:rPr lang="en-US" dirty="0" smtClean="0"/>
              <a:t>the </a:t>
            </a:r>
            <a:r>
              <a:rPr lang="pt-PT" dirty="0" err="1" smtClean="0"/>
              <a:t>switch</a:t>
            </a:r>
            <a:r>
              <a:rPr lang="pt-PT" dirty="0" smtClean="0"/>
              <a:t>-to-</a:t>
            </a:r>
            <a:r>
              <a:rPr lang="pt-PT" dirty="0" err="1" smtClean="0"/>
              <a:t>switch</a:t>
            </a:r>
            <a:r>
              <a:rPr lang="pt-PT" dirty="0" smtClean="0"/>
              <a:t> </a:t>
            </a:r>
            <a:r>
              <a:rPr lang="pt-PT" dirty="0"/>
              <a:t>links.</a:t>
            </a:r>
          </a:p>
          <a:p>
            <a:pPr lvl="1"/>
            <a:r>
              <a:rPr lang="en-US" dirty="0" smtClean="0"/>
              <a:t>Load </a:t>
            </a:r>
            <a:r>
              <a:rPr lang="en-US" dirty="0"/>
              <a:t>balancing is possible between the links that are part of the same </a:t>
            </a:r>
            <a:r>
              <a:rPr lang="en-US" dirty="0" err="1" smtClean="0"/>
              <a:t>EtherChannel</a:t>
            </a:r>
            <a:r>
              <a:rPr lang="en-US" dirty="0" smtClean="0"/>
              <a:t>. Depending </a:t>
            </a:r>
            <a:r>
              <a:rPr lang="en-US" dirty="0"/>
              <a:t>on the hardware platform, you can implement one or several </a:t>
            </a:r>
            <a:r>
              <a:rPr lang="en-US" dirty="0" smtClean="0"/>
              <a:t>methods, such </a:t>
            </a:r>
            <a:r>
              <a:rPr lang="en-US" dirty="0"/>
              <a:t>as source-MAC to destination-MAC or source-IP to destination-IP load </a:t>
            </a:r>
            <a:r>
              <a:rPr lang="en-US" dirty="0" smtClean="0"/>
              <a:t>balancing </a:t>
            </a:r>
            <a:r>
              <a:rPr lang="pt-PT" dirty="0" err="1" smtClean="0"/>
              <a:t>across</a:t>
            </a:r>
            <a:r>
              <a:rPr lang="pt-PT" dirty="0" smtClean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physical</a:t>
            </a:r>
            <a:r>
              <a:rPr lang="pt-PT" dirty="0"/>
              <a:t> links.</a:t>
            </a:r>
          </a:p>
        </p:txBody>
      </p:sp>
    </p:spTree>
    <p:extLst>
      <p:ext uri="{BB962C8B-B14F-4D97-AF65-F5344CB8AC3E}">
        <p14:creationId xmlns:p14="http://schemas.microsoft.com/office/powerpoint/2010/main" val="316759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EtherChannel</a:t>
            </a:r>
            <a:r>
              <a:rPr lang="pt-PT" dirty="0"/>
              <a:t> </a:t>
            </a:r>
            <a:r>
              <a:rPr lang="pt-PT" dirty="0" err="1"/>
              <a:t>Mode</a:t>
            </a:r>
            <a:r>
              <a:rPr lang="pt-PT" dirty="0"/>
              <a:t> </a:t>
            </a:r>
            <a:r>
              <a:rPr lang="pt-PT" dirty="0" err="1"/>
              <a:t>Interactions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EtherChannel</a:t>
            </a:r>
            <a:r>
              <a:rPr lang="en-US" dirty="0"/>
              <a:t> can be established using one of the following three </a:t>
            </a:r>
            <a:r>
              <a:rPr lang="en-US" dirty="0" smtClean="0"/>
              <a:t>mechanisms:</a:t>
            </a:r>
          </a:p>
          <a:p>
            <a:pPr lvl="1"/>
            <a:r>
              <a:rPr lang="pt-PT" b="1" dirty="0" smtClean="0"/>
              <a:t>LACP</a:t>
            </a:r>
            <a:r>
              <a:rPr lang="pt-PT" b="1" dirty="0"/>
              <a:t>: </a:t>
            </a:r>
            <a:r>
              <a:rPr lang="pt-PT" dirty="0" err="1"/>
              <a:t>IEEE’s</a:t>
            </a:r>
            <a:r>
              <a:rPr lang="pt-PT" dirty="0"/>
              <a:t> </a:t>
            </a:r>
            <a:r>
              <a:rPr lang="pt-PT" dirty="0" err="1"/>
              <a:t>negotiation</a:t>
            </a:r>
            <a:r>
              <a:rPr lang="pt-PT" dirty="0"/>
              <a:t> </a:t>
            </a:r>
            <a:r>
              <a:rPr lang="pt-PT" dirty="0" err="1"/>
              <a:t>protocol</a:t>
            </a:r>
            <a:endParaRPr lang="pt-PT" dirty="0"/>
          </a:p>
          <a:p>
            <a:pPr lvl="1"/>
            <a:r>
              <a:rPr lang="pt-PT" b="1" dirty="0" err="1" smtClean="0"/>
              <a:t>PAgP</a:t>
            </a:r>
            <a:r>
              <a:rPr lang="pt-PT" b="1" dirty="0"/>
              <a:t>: </a:t>
            </a:r>
            <a:r>
              <a:rPr lang="pt-PT" dirty="0" err="1"/>
              <a:t>Cisco’s</a:t>
            </a:r>
            <a:r>
              <a:rPr lang="pt-PT" dirty="0"/>
              <a:t> </a:t>
            </a:r>
            <a:r>
              <a:rPr lang="pt-PT" dirty="0" err="1"/>
              <a:t>negotiation</a:t>
            </a:r>
            <a:r>
              <a:rPr lang="pt-PT" dirty="0"/>
              <a:t> </a:t>
            </a:r>
            <a:r>
              <a:rPr lang="pt-PT" dirty="0" err="1"/>
              <a:t>protocol</a:t>
            </a:r>
            <a:endParaRPr lang="pt-PT" dirty="0"/>
          </a:p>
          <a:p>
            <a:pPr lvl="1"/>
            <a:r>
              <a:rPr lang="pt-PT" b="1" dirty="0" err="1" smtClean="0"/>
              <a:t>Static</a:t>
            </a:r>
            <a:r>
              <a:rPr lang="pt-PT" b="1" dirty="0" smtClean="0"/>
              <a:t> </a:t>
            </a:r>
            <a:r>
              <a:rPr lang="pt-PT" b="1" dirty="0" err="1"/>
              <a:t>persistence</a:t>
            </a:r>
            <a:r>
              <a:rPr lang="pt-PT" b="1" dirty="0"/>
              <a:t>: </a:t>
            </a:r>
            <a:r>
              <a:rPr lang="pt-PT" dirty="0"/>
              <a:t>No </a:t>
            </a:r>
            <a:r>
              <a:rPr lang="pt-PT" dirty="0" err="1"/>
              <a:t>negotiation</a:t>
            </a:r>
            <a:r>
              <a:rPr lang="pt-PT" dirty="0"/>
              <a:t> </a:t>
            </a:r>
            <a:r>
              <a:rPr lang="pt-PT" dirty="0" err="1"/>
              <a:t>protocol</a:t>
            </a:r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31" y="3920646"/>
            <a:ext cx="8462893" cy="183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44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LACP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Aggregation Control Protocol (LACP) is part of an IEEE specification (</a:t>
            </a:r>
            <a:r>
              <a:rPr lang="en-US" dirty="0" smtClean="0"/>
              <a:t>802.3ad) that </a:t>
            </a:r>
            <a:r>
              <a:rPr lang="en-US" dirty="0"/>
              <a:t>allows several physical ports to be bundled together to form a single logical </a:t>
            </a:r>
            <a:r>
              <a:rPr lang="en-US" dirty="0" smtClean="0"/>
              <a:t>channel. LACP </a:t>
            </a:r>
            <a:r>
              <a:rPr lang="en-US" dirty="0"/>
              <a:t>allows a switch to negotiate an automatic bundle by sending LACP packets </a:t>
            </a:r>
            <a:r>
              <a:rPr lang="en-US" dirty="0" smtClean="0"/>
              <a:t>to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/>
              <a:t>peer</a:t>
            </a:r>
            <a:r>
              <a:rPr lang="pt-PT" dirty="0" smtClean="0"/>
              <a:t>.</a:t>
            </a:r>
          </a:p>
          <a:p>
            <a:r>
              <a:rPr lang="en-US" dirty="0"/>
              <a:t>It ensures that when </a:t>
            </a:r>
            <a:r>
              <a:rPr lang="en-US" dirty="0" err="1"/>
              <a:t>EtherChannel</a:t>
            </a:r>
            <a:r>
              <a:rPr lang="en-US" dirty="0"/>
              <a:t> </a:t>
            </a:r>
            <a:r>
              <a:rPr lang="en-US" dirty="0" smtClean="0"/>
              <a:t>is created</a:t>
            </a:r>
            <a:r>
              <a:rPr lang="en-US" dirty="0"/>
              <a:t>, all ports have the same type of configuration speed, duplex setting, and </a:t>
            </a:r>
            <a:r>
              <a:rPr lang="en-US" dirty="0" smtClean="0"/>
              <a:t>VLAN information</a:t>
            </a:r>
            <a:r>
              <a:rPr lang="en-US" dirty="0"/>
              <a:t>. </a:t>
            </a:r>
            <a:r>
              <a:rPr lang="en-US" dirty="0">
                <a:solidFill>
                  <a:srgbClr val="FF0000"/>
                </a:solidFill>
              </a:rPr>
              <a:t>Any port modification after the creation of the channel will also change </a:t>
            </a:r>
            <a:r>
              <a:rPr lang="en-US" dirty="0" smtClean="0">
                <a:solidFill>
                  <a:srgbClr val="FF0000"/>
                </a:solidFill>
              </a:rPr>
              <a:t>all </a:t>
            </a:r>
            <a:r>
              <a:rPr lang="pt-PT" dirty="0" err="1" smtClean="0">
                <a:solidFill>
                  <a:srgbClr val="FF0000"/>
                </a:solidFill>
              </a:rPr>
              <a:t>the</a:t>
            </a:r>
            <a:r>
              <a:rPr lang="pt-PT" dirty="0" smtClean="0">
                <a:solidFill>
                  <a:srgbClr val="FF0000"/>
                </a:solidFill>
              </a:rPr>
              <a:t> </a:t>
            </a:r>
            <a:r>
              <a:rPr lang="pt-PT" dirty="0" err="1">
                <a:solidFill>
                  <a:srgbClr val="FF0000"/>
                </a:solidFill>
              </a:rPr>
              <a:t>other</a:t>
            </a:r>
            <a:r>
              <a:rPr lang="pt-PT" dirty="0">
                <a:solidFill>
                  <a:srgbClr val="FF0000"/>
                </a:solidFill>
              </a:rPr>
              <a:t> </a:t>
            </a:r>
            <a:r>
              <a:rPr lang="pt-PT" dirty="0" err="1">
                <a:solidFill>
                  <a:srgbClr val="FF0000"/>
                </a:solidFill>
              </a:rPr>
              <a:t>channel</a:t>
            </a:r>
            <a:r>
              <a:rPr lang="pt-PT" dirty="0">
                <a:solidFill>
                  <a:srgbClr val="FF0000"/>
                </a:solidFill>
              </a:rPr>
              <a:t> </a:t>
            </a:r>
            <a:r>
              <a:rPr lang="pt-PT" dirty="0" err="1" smtClean="0">
                <a:solidFill>
                  <a:srgbClr val="FF0000"/>
                </a:solidFill>
              </a:rPr>
              <a:t>ports</a:t>
            </a:r>
            <a:r>
              <a:rPr lang="pt-PT" dirty="0" smtClean="0"/>
              <a:t>.</a:t>
            </a:r>
          </a:p>
          <a:p>
            <a:r>
              <a:rPr lang="en-US" dirty="0"/>
              <a:t>The switch with the lowest system priority is allowed to </a:t>
            </a:r>
            <a:r>
              <a:rPr lang="en-US" dirty="0" smtClean="0"/>
              <a:t>make decisions </a:t>
            </a:r>
            <a:r>
              <a:rPr lang="en-US" dirty="0"/>
              <a:t>about what ports actively participate in </a:t>
            </a:r>
            <a:r>
              <a:rPr lang="en-US" dirty="0" err="1"/>
              <a:t>EtherChannel</a:t>
            </a:r>
            <a:r>
              <a:rPr lang="en-US" dirty="0"/>
              <a:t>.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7691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LACP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Ports become </a:t>
            </a:r>
            <a:r>
              <a:rPr lang="en-US" dirty="0" smtClean="0"/>
              <a:t>active according </a:t>
            </a:r>
            <a:r>
              <a:rPr lang="en-US" dirty="0"/>
              <a:t>to their port priority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dirty="0"/>
              <a:t>lower number means higher priority. </a:t>
            </a:r>
            <a:endParaRPr lang="en-US" dirty="0" smtClean="0"/>
          </a:p>
          <a:p>
            <a:r>
              <a:rPr lang="en-US" dirty="0" smtClean="0"/>
              <a:t>Commonly</a:t>
            </a:r>
            <a:r>
              <a:rPr lang="en-US" dirty="0"/>
              <a:t> </a:t>
            </a:r>
            <a:r>
              <a:rPr lang="en-US" dirty="0" smtClean="0"/>
              <a:t>up </a:t>
            </a:r>
            <a:r>
              <a:rPr lang="en-US" dirty="0"/>
              <a:t>to 16 links can be assigned to an </a:t>
            </a:r>
            <a:r>
              <a:rPr lang="en-US" dirty="0" err="1"/>
              <a:t>EtherChannel</a:t>
            </a:r>
            <a:r>
              <a:rPr lang="en-US" dirty="0"/>
              <a:t>, but only 8 can be active at a time.</a:t>
            </a:r>
          </a:p>
          <a:p>
            <a:r>
              <a:rPr lang="en-US" dirty="0" err="1">
                <a:solidFill>
                  <a:srgbClr val="FF0000"/>
                </a:solidFill>
              </a:rPr>
              <a:t>Nonactive</a:t>
            </a:r>
            <a:r>
              <a:rPr lang="en-US" dirty="0">
                <a:solidFill>
                  <a:srgbClr val="FF0000"/>
                </a:solidFill>
              </a:rPr>
              <a:t> links are placed into a standby </a:t>
            </a:r>
            <a:r>
              <a:rPr lang="en-US" dirty="0"/>
              <a:t>state and are enabled if one of the active </a:t>
            </a:r>
            <a:r>
              <a:rPr lang="en-US" dirty="0" smtClean="0"/>
              <a:t>links </a:t>
            </a:r>
            <a:r>
              <a:rPr lang="pt-PT" dirty="0" err="1" smtClean="0"/>
              <a:t>goes</a:t>
            </a:r>
            <a:r>
              <a:rPr lang="pt-PT" dirty="0" smtClean="0"/>
              <a:t> </a:t>
            </a:r>
            <a:r>
              <a:rPr lang="pt-PT" dirty="0" err="1"/>
              <a:t>down</a:t>
            </a:r>
            <a:r>
              <a:rPr lang="pt-PT" dirty="0" smtClean="0"/>
              <a:t>.</a:t>
            </a:r>
          </a:p>
          <a:p>
            <a:r>
              <a:rPr lang="en-US" dirty="0"/>
              <a:t>The maximum number of active links in an </a:t>
            </a:r>
            <a:r>
              <a:rPr lang="en-US" dirty="0" err="1"/>
              <a:t>EtherChannel</a:t>
            </a:r>
            <a:r>
              <a:rPr lang="en-US" dirty="0"/>
              <a:t> varies between switches.</a:t>
            </a:r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0137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LACP Modes </a:t>
            </a:r>
            <a:r>
              <a:rPr lang="en-US" dirty="0"/>
              <a:t>of </a:t>
            </a:r>
            <a:r>
              <a:rPr lang="en-US" dirty="0" smtClean="0"/>
              <a:t>Operation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These are the LACP modes of operation:</a:t>
            </a:r>
          </a:p>
          <a:p>
            <a:r>
              <a:rPr lang="pt-PT" b="1" dirty="0" smtClean="0"/>
              <a:t>Active</a:t>
            </a:r>
            <a:r>
              <a:rPr lang="pt-PT" b="1" dirty="0"/>
              <a:t>: </a:t>
            </a:r>
            <a:r>
              <a:rPr lang="pt-PT" dirty="0" err="1"/>
              <a:t>Enable</a:t>
            </a:r>
            <a:r>
              <a:rPr lang="pt-PT" dirty="0"/>
              <a:t> LACP</a:t>
            </a:r>
          </a:p>
          <a:p>
            <a:r>
              <a:rPr lang="en-US" b="1" dirty="0" smtClean="0"/>
              <a:t>Passive</a:t>
            </a:r>
            <a:r>
              <a:rPr lang="en-US" b="1" dirty="0"/>
              <a:t>: </a:t>
            </a:r>
            <a:r>
              <a:rPr lang="en-US" dirty="0"/>
              <a:t>Enable LACP only if an LACP device is detected</a:t>
            </a:r>
          </a:p>
          <a:p>
            <a:pPr marL="0" indent="0">
              <a:buNone/>
            </a:pPr>
            <a:r>
              <a:rPr lang="en-US" dirty="0"/>
              <a:t>The following are some additional parameters that you can use when configuring LACP:</a:t>
            </a:r>
          </a:p>
          <a:p>
            <a:r>
              <a:rPr lang="en-US" b="1" dirty="0" smtClean="0"/>
              <a:t>System priority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switch running LACP must have a system priority. The </a:t>
            </a:r>
            <a:r>
              <a:rPr lang="en-US" dirty="0" smtClean="0"/>
              <a:t>system priority </a:t>
            </a:r>
            <a:r>
              <a:rPr lang="en-US" dirty="0"/>
              <a:t>can be specified automatically or through the CLI. The switch uses </a:t>
            </a:r>
            <a:r>
              <a:rPr lang="en-US" dirty="0" smtClean="0"/>
              <a:t>the MAC </a:t>
            </a:r>
            <a:r>
              <a:rPr lang="en-US" dirty="0"/>
              <a:t>address and the system priority to form the system ID.</a:t>
            </a:r>
          </a:p>
          <a:p>
            <a:r>
              <a:rPr lang="en-US" b="1" dirty="0" smtClean="0"/>
              <a:t>Port priority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port in the switch must have a port priority. The port </a:t>
            </a:r>
            <a:r>
              <a:rPr lang="en-US" dirty="0" smtClean="0"/>
              <a:t>priority can </a:t>
            </a:r>
            <a:r>
              <a:rPr lang="en-US" dirty="0"/>
              <a:t>be specified automatically or through the CLI. </a:t>
            </a:r>
            <a:endParaRPr lang="en-US" dirty="0" smtClean="0"/>
          </a:p>
          <a:p>
            <a:r>
              <a:rPr lang="en-US" b="1" dirty="0" smtClean="0"/>
              <a:t>Administrative key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port in the switch must have an administrative key </a:t>
            </a:r>
            <a:r>
              <a:rPr lang="en-US" dirty="0" smtClean="0"/>
              <a:t>value, which </a:t>
            </a:r>
            <a:r>
              <a:rPr lang="en-US" dirty="0"/>
              <a:t>can be specified automatically or through the CLI. The administrative </a:t>
            </a:r>
            <a:r>
              <a:rPr lang="en-US" dirty="0" smtClean="0"/>
              <a:t>key defines </a:t>
            </a:r>
            <a:r>
              <a:rPr lang="en-US" dirty="0"/>
              <a:t>the capability of a port to aggregate with other ports, determined by </a:t>
            </a:r>
            <a:r>
              <a:rPr lang="en-US" dirty="0" smtClean="0"/>
              <a:t>these factors</a:t>
            </a:r>
            <a:r>
              <a:rPr lang="en-US" dirty="0"/>
              <a:t>: the port’s physical characteristics, such as data rate, duplex capability, </a:t>
            </a:r>
            <a:r>
              <a:rPr lang="en-US" dirty="0" smtClean="0"/>
              <a:t>and </a:t>
            </a:r>
            <a:r>
              <a:rPr lang="pt-PT" dirty="0" err="1" smtClean="0"/>
              <a:t>point</a:t>
            </a:r>
            <a:r>
              <a:rPr lang="pt-PT" dirty="0" smtClean="0"/>
              <a:t>-to-</a:t>
            </a:r>
            <a:r>
              <a:rPr lang="pt-PT" dirty="0" err="1" smtClean="0"/>
              <a:t>point</a:t>
            </a:r>
            <a:r>
              <a:rPr lang="pt-PT" dirty="0" smtClean="0"/>
              <a:t> </a:t>
            </a:r>
            <a:r>
              <a:rPr lang="pt-PT" dirty="0" err="1"/>
              <a:t>or</a:t>
            </a:r>
            <a:r>
              <a:rPr lang="pt-PT" dirty="0"/>
              <a:t> </a:t>
            </a:r>
            <a:r>
              <a:rPr lang="pt-PT" dirty="0" err="1"/>
              <a:t>shared</a:t>
            </a:r>
            <a:r>
              <a:rPr lang="pt-PT" dirty="0"/>
              <a:t> </a:t>
            </a:r>
            <a:r>
              <a:rPr lang="pt-PT" dirty="0" err="1"/>
              <a:t>medium</a:t>
            </a:r>
            <a:r>
              <a:rPr lang="pt-P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048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PAgP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Port Aggregation Protocol (</a:t>
            </a:r>
            <a:r>
              <a:rPr lang="en-US" dirty="0" err="1"/>
              <a:t>PAgP</a:t>
            </a:r>
            <a:r>
              <a:rPr lang="en-US" dirty="0"/>
              <a:t>) provides the same negotiation benefits as LACP.</a:t>
            </a:r>
          </a:p>
          <a:p>
            <a:r>
              <a:rPr lang="en-US" dirty="0" err="1"/>
              <a:t>PAgP</a:t>
            </a:r>
            <a:r>
              <a:rPr lang="en-US" dirty="0"/>
              <a:t> is a Cisco proprietary protocol, and it will work only on Cisco devices. </a:t>
            </a:r>
            <a:endParaRPr lang="en-US" dirty="0" smtClean="0"/>
          </a:p>
          <a:p>
            <a:r>
              <a:rPr lang="en-US" dirty="0" err="1" smtClean="0"/>
              <a:t>PAgP</a:t>
            </a:r>
            <a:r>
              <a:rPr lang="en-US" dirty="0" smtClean="0"/>
              <a:t> packets are </a:t>
            </a:r>
            <a:r>
              <a:rPr lang="en-US" dirty="0"/>
              <a:t>exchanged between switches over </a:t>
            </a:r>
            <a:r>
              <a:rPr lang="en-US" dirty="0" err="1"/>
              <a:t>EtherChannel</a:t>
            </a:r>
            <a:r>
              <a:rPr lang="en-US" dirty="0"/>
              <a:t>-capable ports. </a:t>
            </a:r>
            <a:endParaRPr lang="en-US" dirty="0" smtClean="0"/>
          </a:p>
          <a:p>
            <a:r>
              <a:rPr lang="en-US" dirty="0" smtClean="0"/>
              <a:t>Neighbors are identified </a:t>
            </a:r>
            <a:r>
              <a:rPr lang="en-US" dirty="0"/>
              <a:t>and capabilities are learned and compared with local switch capabilities. </a:t>
            </a:r>
            <a:endParaRPr lang="en-US" dirty="0" smtClean="0"/>
          </a:p>
          <a:p>
            <a:r>
              <a:rPr lang="en-US" dirty="0" smtClean="0"/>
              <a:t>Ports</a:t>
            </a:r>
            <a:r>
              <a:rPr lang="en-US" dirty="0"/>
              <a:t> </a:t>
            </a:r>
            <a:r>
              <a:rPr lang="en-US" dirty="0" smtClean="0"/>
              <a:t>that </a:t>
            </a:r>
            <a:r>
              <a:rPr lang="en-US" dirty="0"/>
              <a:t>have the same capabilities are bundled together into an </a:t>
            </a:r>
            <a:r>
              <a:rPr lang="en-US" dirty="0" err="1"/>
              <a:t>EtherChannel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PAgP</a:t>
            </a:r>
            <a:r>
              <a:rPr lang="en-US" dirty="0" smtClean="0"/>
              <a:t> forms an </a:t>
            </a:r>
            <a:r>
              <a:rPr lang="en-US" dirty="0" err="1"/>
              <a:t>EtherChannel</a:t>
            </a:r>
            <a:r>
              <a:rPr lang="en-US" dirty="0"/>
              <a:t> only on ports that are configured for identical VLANs or </a:t>
            </a:r>
            <a:r>
              <a:rPr lang="en-US" dirty="0" err="1"/>
              <a:t>trunking</a:t>
            </a:r>
            <a:r>
              <a:rPr lang="en-US" dirty="0"/>
              <a:t>.</a:t>
            </a:r>
          </a:p>
          <a:p>
            <a:r>
              <a:rPr lang="en-US" dirty="0" err="1"/>
              <a:t>PAgP</a:t>
            </a:r>
            <a:r>
              <a:rPr lang="en-US" dirty="0"/>
              <a:t> will automatically modify parameters of the </a:t>
            </a:r>
            <a:r>
              <a:rPr lang="en-US" dirty="0" err="1"/>
              <a:t>EtherChannel</a:t>
            </a:r>
            <a:r>
              <a:rPr lang="en-US" dirty="0"/>
              <a:t> if one of the ports </a:t>
            </a:r>
            <a:r>
              <a:rPr lang="en-US" dirty="0" smtClean="0"/>
              <a:t>in the </a:t>
            </a:r>
            <a:r>
              <a:rPr lang="en-US" dirty="0"/>
              <a:t>bundle is modified. </a:t>
            </a:r>
            <a:endParaRPr lang="en-US" dirty="0" smtClean="0"/>
          </a:p>
          <a:p>
            <a:r>
              <a:rPr lang="en-US" dirty="0" err="1" smtClean="0"/>
              <a:t>PAgP</a:t>
            </a:r>
            <a:r>
              <a:rPr lang="en-US" dirty="0" smtClean="0"/>
              <a:t> and </a:t>
            </a:r>
            <a:r>
              <a:rPr lang="en-US" dirty="0"/>
              <a:t>LACP are not compatible.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2560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NP Instructor PPT">
  <a:themeElements>
    <a:clrScheme name="PPT-TMPLT-WHT_C 1">
      <a:dk1>
        <a:srgbClr val="000000"/>
      </a:dk1>
      <a:lt1>
        <a:srgbClr val="FFFFFF"/>
      </a:lt1>
      <a:dk2>
        <a:srgbClr val="0183B7"/>
      </a:dk2>
      <a:lt2>
        <a:srgbClr val="000000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PPT-TMPLT-WHT_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-TMPLT-WHT_C 1">
        <a:dk1>
          <a:srgbClr val="000000"/>
        </a:dk1>
        <a:lt1>
          <a:srgbClr val="FFFFFF"/>
        </a:lt1>
        <a:dk2>
          <a:srgbClr val="0183B7"/>
        </a:dk2>
        <a:lt2>
          <a:srgbClr val="000000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en_ROUTE_v7_Ch01</Template>
  <TotalTime>13277</TotalTime>
  <Pages>28</Pages>
  <Words>1377</Words>
  <Application>Microsoft Office PowerPoint</Application>
  <PresentationFormat>Předvádění na obrazovce (4:3)</PresentationFormat>
  <Paragraphs>112</Paragraphs>
  <Slides>19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CCNP Instructor PPT</vt:lpstr>
      <vt:lpstr>Prezentace aplikace PowerPoint</vt:lpstr>
      <vt:lpstr>Implementing EtherChannel in a Switched Network</vt:lpstr>
      <vt:lpstr>The Need for EtherChannel</vt:lpstr>
      <vt:lpstr>EtherChannel Overview</vt:lpstr>
      <vt:lpstr>EtherChannel Mode Interactions</vt:lpstr>
      <vt:lpstr>LACP</vt:lpstr>
      <vt:lpstr>LACP</vt:lpstr>
      <vt:lpstr>LACP Modes of Operation</vt:lpstr>
      <vt:lpstr>PAgP</vt:lpstr>
      <vt:lpstr>PAgP Modes of Operation</vt:lpstr>
      <vt:lpstr>Statically Bundle Links</vt:lpstr>
      <vt:lpstr>Layer 2 EtherChannel Configuration Guidelines</vt:lpstr>
      <vt:lpstr>Layer 2 EtherChannel Configuration Guidelines</vt:lpstr>
      <vt:lpstr>Layer 2 EtherChannel Configuration Guidelines</vt:lpstr>
      <vt:lpstr>EtherChannel Load-Balancing Options</vt:lpstr>
      <vt:lpstr>Configuring EtherChannel in a Switched Network</vt:lpstr>
      <vt:lpstr>Configuring EtherChannel in a Switched Network</vt:lpstr>
      <vt:lpstr>Configuring EtherChannel in a Switched Network</vt:lpstr>
      <vt:lpstr>Configuring EtherChannel in a Switched Network</vt:lpstr>
    </vt:vector>
  </TitlesOfParts>
  <Company>Cisco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ROUTE Chapter 1</dc:title>
  <dc:creator>Cisco Systems</dc:creator>
  <cp:lastModifiedBy>Dočkal</cp:lastModifiedBy>
  <cp:revision>574</cp:revision>
  <cp:lastPrinted>1999-01-27T00:54:54Z</cp:lastPrinted>
  <dcterms:created xsi:type="dcterms:W3CDTF">2010-07-05T20:10:47Z</dcterms:created>
  <dcterms:modified xsi:type="dcterms:W3CDTF">2017-03-13T11:20:48Z</dcterms:modified>
</cp:coreProperties>
</file>