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87"/>
  </p:notesMasterIdLst>
  <p:handoutMasterIdLst>
    <p:handoutMasterId r:id="rId88"/>
  </p:handoutMasterIdLst>
  <p:sldIdLst>
    <p:sldId id="500" r:id="rId2"/>
    <p:sldId id="541" r:id="rId3"/>
    <p:sldId id="813" r:id="rId4"/>
    <p:sldId id="884" r:id="rId5"/>
    <p:sldId id="885" r:id="rId6"/>
    <p:sldId id="887" r:id="rId7"/>
    <p:sldId id="888" r:id="rId8"/>
    <p:sldId id="889" r:id="rId9"/>
    <p:sldId id="891" r:id="rId10"/>
    <p:sldId id="890" r:id="rId11"/>
    <p:sldId id="892" r:id="rId12"/>
    <p:sldId id="893" r:id="rId13"/>
    <p:sldId id="895" r:id="rId14"/>
    <p:sldId id="896" r:id="rId15"/>
    <p:sldId id="897" r:id="rId16"/>
    <p:sldId id="898" r:id="rId17"/>
    <p:sldId id="899" r:id="rId18"/>
    <p:sldId id="900" r:id="rId19"/>
    <p:sldId id="901" r:id="rId20"/>
    <p:sldId id="902" r:id="rId21"/>
    <p:sldId id="903" r:id="rId22"/>
    <p:sldId id="904" r:id="rId23"/>
    <p:sldId id="905" r:id="rId24"/>
    <p:sldId id="906" r:id="rId25"/>
    <p:sldId id="907" r:id="rId26"/>
    <p:sldId id="908" r:id="rId27"/>
    <p:sldId id="909" r:id="rId28"/>
    <p:sldId id="910" r:id="rId29"/>
    <p:sldId id="911" r:id="rId30"/>
    <p:sldId id="912" r:id="rId31"/>
    <p:sldId id="913" r:id="rId32"/>
    <p:sldId id="914" r:id="rId33"/>
    <p:sldId id="915" r:id="rId34"/>
    <p:sldId id="916" r:id="rId35"/>
    <p:sldId id="917" r:id="rId36"/>
    <p:sldId id="918" r:id="rId37"/>
    <p:sldId id="919" r:id="rId38"/>
    <p:sldId id="920" r:id="rId39"/>
    <p:sldId id="921" r:id="rId40"/>
    <p:sldId id="922" r:id="rId41"/>
    <p:sldId id="924" r:id="rId42"/>
    <p:sldId id="923" r:id="rId43"/>
    <p:sldId id="814" r:id="rId44"/>
    <p:sldId id="925" r:id="rId45"/>
    <p:sldId id="934" r:id="rId46"/>
    <p:sldId id="935" r:id="rId47"/>
    <p:sldId id="926" r:id="rId48"/>
    <p:sldId id="927" r:id="rId49"/>
    <p:sldId id="928" r:id="rId50"/>
    <p:sldId id="929" r:id="rId51"/>
    <p:sldId id="930" r:id="rId52"/>
    <p:sldId id="931" r:id="rId53"/>
    <p:sldId id="932" r:id="rId54"/>
    <p:sldId id="933" r:id="rId55"/>
    <p:sldId id="815" r:id="rId56"/>
    <p:sldId id="936" r:id="rId57"/>
    <p:sldId id="937" r:id="rId58"/>
    <p:sldId id="938" r:id="rId59"/>
    <p:sldId id="939" r:id="rId60"/>
    <p:sldId id="940" r:id="rId61"/>
    <p:sldId id="941" r:id="rId62"/>
    <p:sldId id="942" r:id="rId63"/>
    <p:sldId id="943" r:id="rId64"/>
    <p:sldId id="944" r:id="rId65"/>
    <p:sldId id="945" r:id="rId66"/>
    <p:sldId id="946" r:id="rId67"/>
    <p:sldId id="947" r:id="rId68"/>
    <p:sldId id="948" r:id="rId69"/>
    <p:sldId id="949" r:id="rId70"/>
    <p:sldId id="950" r:id="rId71"/>
    <p:sldId id="951" r:id="rId72"/>
    <p:sldId id="952" r:id="rId73"/>
    <p:sldId id="962" r:id="rId74"/>
    <p:sldId id="953" r:id="rId75"/>
    <p:sldId id="954" r:id="rId76"/>
    <p:sldId id="955" r:id="rId77"/>
    <p:sldId id="956" r:id="rId78"/>
    <p:sldId id="957" r:id="rId79"/>
    <p:sldId id="958" r:id="rId80"/>
    <p:sldId id="959" r:id="rId81"/>
    <p:sldId id="960" r:id="rId82"/>
    <p:sldId id="880" r:id="rId83"/>
    <p:sldId id="817" r:id="rId84"/>
    <p:sldId id="681" r:id="rId85"/>
    <p:sldId id="961" r:id="rId86"/>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9">
          <p15:clr>
            <a:srgbClr val="A4A3A4"/>
          </p15:clr>
        </p15:guide>
        <p15:guide id="2" pos="176">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8824" autoAdjust="0"/>
  </p:normalViewPr>
  <p:slideViewPr>
    <p:cSldViewPr snapToGrid="0" showGuides="1">
      <p:cViewPr varScale="1">
        <p:scale>
          <a:sx n="99" d="100"/>
          <a:sy n="99" d="100"/>
        </p:scale>
        <p:origin x="-1866" y="-96"/>
      </p:cViewPr>
      <p:guideLst>
        <p:guide orient="horz" pos="2169"/>
        <p:guide pos="176"/>
      </p:guideLst>
    </p:cSldViewPr>
  </p:slideViewPr>
  <p:outlineViewPr>
    <p:cViewPr>
      <p:scale>
        <a:sx n="33" d="100"/>
        <a:sy n="33" d="100"/>
      </p:scale>
      <p:origin x="0" y="-4941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00" d="100"/>
          <a:sy n="100" d="100"/>
        </p:scale>
        <p:origin x="-1500"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t>
            </a:r>
            <a:r>
              <a:rPr lang="en-US" b="1" smtClean="0"/>
              <a:t>Academy Program</a:t>
            </a:r>
            <a:endParaRPr lang="en-US" b="1" dirty="0" smtClean="0"/>
          </a:p>
          <a:p>
            <a:pPr>
              <a:buFontTx/>
              <a:buNone/>
            </a:pPr>
            <a:r>
              <a:rPr lang="en-US" b="1" dirty="0" smtClean="0"/>
              <a:t>CCNP</a:t>
            </a:r>
            <a:r>
              <a:rPr lang="en-US" b="1" baseline="0" dirty="0" smtClean="0"/>
              <a:t> ROUTE: Implementing IP Routing</a:t>
            </a:r>
            <a:endParaRPr lang="en-US" b="1" dirty="0" smtClean="0"/>
          </a:p>
          <a:p>
            <a:pPr>
              <a:buFontTx/>
              <a:buNone/>
            </a:pPr>
            <a:r>
              <a:rPr lang="en-US" sz="1300" b="1" dirty="0" smtClean="0"/>
              <a:t>Chapter 1: Routing Services</a:t>
            </a: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Although VRRP as per RFC 3768 does not support millisecond timers, Cisco devices allow you to configure millisecond timers.</a:t>
            </a:r>
          </a:p>
          <a:p>
            <a:r>
              <a:rPr lang="en-US" sz="1200" b="0" i="0" u="none" strike="noStrike" kern="1200" baseline="0" dirty="0" smtClean="0">
                <a:solidFill>
                  <a:schemeClr val="tx1"/>
                </a:solidFill>
                <a:latin typeface="Arial" charset="0"/>
                <a:ea typeface="+mn-ea"/>
                <a:cs typeface="+mn-cs"/>
              </a:rPr>
              <a:t>You need to manually configure the millisecond timer values on both the master and the backup devices. </a:t>
            </a:r>
          </a:p>
          <a:p>
            <a:r>
              <a:rPr lang="en-US" sz="1200" b="0" i="0" u="none" strike="noStrike" kern="1200" baseline="0" dirty="0" smtClean="0">
                <a:solidFill>
                  <a:schemeClr val="tx1"/>
                </a:solidFill>
                <a:latin typeface="Arial" charset="0"/>
                <a:ea typeface="+mn-ea"/>
                <a:cs typeface="+mn-cs"/>
              </a:rPr>
              <a:t>Use the millisecond timers only where absolutely necessary and with careful consideration and testing. </a:t>
            </a:r>
          </a:p>
          <a:p>
            <a:r>
              <a:rPr lang="en-US" sz="1200" b="0" i="0" u="none" strike="noStrike" kern="1200" baseline="0" dirty="0" smtClean="0">
                <a:solidFill>
                  <a:schemeClr val="tx1"/>
                </a:solidFill>
                <a:latin typeface="Arial" charset="0"/>
                <a:ea typeface="+mn-ea"/>
                <a:cs typeface="+mn-cs"/>
              </a:rPr>
              <a:t>Millisecond values work only under favorable circumstances, and you must be aware that the use of the millisecond timer values restricts VRRP operation to Cisco devices only.</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45</a:t>
            </a:fld>
            <a:endParaRPr lang="en-US" dirty="0"/>
          </a:p>
        </p:txBody>
      </p:sp>
    </p:spTree>
    <p:extLst>
      <p:ext uri="{BB962C8B-B14F-4D97-AF65-F5344CB8AC3E}">
        <p14:creationId xmlns:p14="http://schemas.microsoft.com/office/powerpoint/2010/main" val="4043447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VRRP standard that was defined in RFC 2338 used plain-text and MD5 authentication, which was later revoked in RFC 3768 and RFC 5798m. However, Cisco IOS devices still support authentication mechanisms. Cisco’s implementation follows RFC 2338 and provide the Cisco IOS commands to configure the VRRP authentication.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52</a:t>
            </a:fld>
            <a:endParaRPr lang="en-US" dirty="0"/>
          </a:p>
        </p:txBody>
      </p:sp>
    </p:spTree>
    <p:extLst>
      <p:ext uri="{BB962C8B-B14F-4D97-AF65-F5344CB8AC3E}">
        <p14:creationId xmlns:p14="http://schemas.microsoft.com/office/powerpoint/2010/main" val="3042937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55</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HSRP and VRRP can accomplish load sharing by manually specifying multiple groups and assigning multiple default gateways. </a:t>
            </a:r>
          </a:p>
          <a:p>
            <a:r>
              <a:rPr lang="en-US" dirty="0" smtClean="0"/>
              <a:t>That, however, introduces overhead</a:t>
            </a:r>
            <a:r>
              <a:rPr lang="en-US" baseline="0" dirty="0" smtClean="0"/>
              <a:t> </a:t>
            </a:r>
            <a:r>
              <a:rPr lang="en-US" dirty="0" smtClean="0"/>
              <a:t>in the form of additional configuration as well as supporting services, such as Dynamic</a:t>
            </a:r>
            <a:r>
              <a:rPr lang="en-US" baseline="0" dirty="0" smtClean="0"/>
              <a:t> </a:t>
            </a:r>
            <a:r>
              <a:rPr lang="en-US" dirty="0" smtClean="0"/>
              <a:t>Host Configuration Protocol (DHCP). In addition, because of the manual assignment of</a:t>
            </a:r>
            <a:r>
              <a:rPr lang="en-US" baseline="0" dirty="0" smtClean="0"/>
              <a:t> </a:t>
            </a:r>
            <a:r>
              <a:rPr lang="en-US" dirty="0" smtClean="0"/>
              <a:t>the default gateway to the end hosts, load sharing is rarely equally balanced among all</a:t>
            </a:r>
            <a:r>
              <a:rPr lang="en-US" baseline="0" dirty="0" smtClean="0"/>
              <a:t> </a:t>
            </a:r>
            <a:r>
              <a:rPr lang="pt-PT" dirty="0" err="1" smtClean="0"/>
              <a:t>participating</a:t>
            </a:r>
            <a:r>
              <a:rPr lang="pt-PT" dirty="0" smtClean="0"/>
              <a:t> </a:t>
            </a:r>
            <a:r>
              <a:rPr lang="pt-PT" dirty="0" err="1" smtClean="0"/>
              <a:t>gateways</a:t>
            </a:r>
            <a:r>
              <a:rPr lang="pt-PT" dirty="0" smtClean="0"/>
              <a:t>.</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57</a:t>
            </a:fld>
            <a:endParaRPr lang="en-US" dirty="0"/>
          </a:p>
        </p:txBody>
      </p:sp>
    </p:spTree>
    <p:extLst>
      <p:ext uri="{BB962C8B-B14F-4D97-AF65-F5344CB8AC3E}">
        <p14:creationId xmlns:p14="http://schemas.microsoft.com/office/powerpoint/2010/main" val="2772002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Like with HSRP, but unlike with VRRP, GLBP has preemption disabled by </a:t>
            </a:r>
            <a:r>
              <a:rPr lang="pt-PT" sz="1200" b="0" i="0" u="none" strike="noStrike" kern="1200" baseline="0" dirty="0" err="1" smtClean="0">
                <a:solidFill>
                  <a:schemeClr val="tx1"/>
                </a:solidFill>
                <a:latin typeface="Arial" charset="0"/>
                <a:ea typeface="+mn-ea"/>
                <a:cs typeface="+mn-cs"/>
              </a:rPr>
              <a:t>default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66</a:t>
            </a:fld>
            <a:endParaRPr lang="en-US" dirty="0"/>
          </a:p>
        </p:txBody>
      </p:sp>
    </p:spTree>
    <p:extLst>
      <p:ext uri="{BB962C8B-B14F-4D97-AF65-F5344CB8AC3E}">
        <p14:creationId xmlns:p14="http://schemas.microsoft.com/office/powerpoint/2010/main" val="4154590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Although the virtual router at this moment has two different virtual MAC addresses to support function for two AVFs, it does not make sense to keep them both for a longer time period. AVG maintains two different timers for this purpose. The redirect timer is used to determine when the AVG will stop using the old virtual MAC address in ARP replies. The AVF that uses an old virtual MAC address continues to act as a gateway for any client that tries to use it. When the timeout timer expires, the old MAC address of the virtual router and the virtual forwarder are flushed from all GLBP peers. AVG assumes that old AVF will not return to service, so the resource (virtual MAC address) is reclaimed. Clients using an old MAC address must refresh the entry to obtain a new virtual MAC address. By default, the redirect timer is 10 minutes, and the timeout timer </a:t>
            </a:r>
            <a:r>
              <a:rPr lang="pt-PT" sz="1200" b="0" i="0" u="none" strike="noStrike" kern="1200" baseline="0" dirty="0" err="1" smtClean="0">
                <a:solidFill>
                  <a:schemeClr val="tx1"/>
                </a:solidFill>
                <a:latin typeface="Arial" charset="0"/>
                <a:ea typeface="+mn-ea"/>
                <a:cs typeface="+mn-cs"/>
              </a:rPr>
              <a:t>is</a:t>
            </a:r>
            <a:r>
              <a:rPr lang="pt-PT" sz="1200" b="0" i="0" u="none" strike="noStrike" kern="1200" baseline="0" dirty="0" smtClean="0">
                <a:solidFill>
                  <a:schemeClr val="tx1"/>
                </a:solidFill>
                <a:latin typeface="Arial" charset="0"/>
                <a:ea typeface="+mn-ea"/>
                <a:cs typeface="+mn-cs"/>
              </a:rPr>
              <a:t> 4 </a:t>
            </a:r>
            <a:r>
              <a:rPr lang="pt-PT" sz="1200" b="0" i="0" u="none" strike="noStrike" kern="1200" baseline="0" dirty="0" err="1" smtClean="0">
                <a:solidFill>
                  <a:schemeClr val="tx1"/>
                </a:solidFill>
                <a:latin typeface="Arial" charset="0"/>
                <a:ea typeface="+mn-ea"/>
                <a:cs typeface="+mn-cs"/>
              </a:rPr>
              <a:t>hours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72</a:t>
            </a:fld>
            <a:endParaRPr lang="en-US" dirty="0"/>
          </a:p>
        </p:txBody>
      </p:sp>
    </p:spTree>
    <p:extLst>
      <p:ext uri="{BB962C8B-B14F-4D97-AF65-F5344CB8AC3E}">
        <p14:creationId xmlns:p14="http://schemas.microsoft.com/office/powerpoint/2010/main" val="846579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8A860EF-3C9C-408F-AA5B-BAB3242BE1D0}" type="slidenum">
              <a:rPr lang="en-US" smtClean="0"/>
              <a:pPr>
                <a:defRPr/>
              </a:pPr>
              <a:t>73</a:t>
            </a:fld>
            <a:endParaRPr lang="en-US" dirty="0"/>
          </a:p>
        </p:txBody>
      </p:sp>
    </p:spTree>
    <p:extLst>
      <p:ext uri="{BB962C8B-B14F-4D97-AF65-F5344CB8AC3E}">
        <p14:creationId xmlns:p14="http://schemas.microsoft.com/office/powerpoint/2010/main" val="1690802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Topologies with layer 2 loops (such as the one on Figure 6-32 , where distribution Layer 3 switches are interconnected) run STP, which blocks some of the access-distribution links. The end hosts now only have a direct connection with SW1.</a:t>
            </a:r>
          </a:p>
          <a:p>
            <a:r>
              <a:rPr lang="en-US" sz="1200" b="0" i="0" u="none" strike="noStrike" kern="1200" baseline="0" dirty="0" smtClean="0">
                <a:solidFill>
                  <a:schemeClr val="tx1"/>
                </a:solidFill>
                <a:latin typeface="Arial" charset="0"/>
                <a:ea typeface="+mn-ea"/>
                <a:cs typeface="+mn-cs"/>
              </a:rPr>
              <a:t>In environments with STP and multiple VLANs, GLBP’s load sharing might not be of value, and the configuration of a </a:t>
            </a:r>
            <a:r>
              <a:rPr lang="en-US" sz="1200" b="0" i="0" u="none" strike="noStrike" kern="1200" baseline="0" dirty="0" err="1" smtClean="0">
                <a:solidFill>
                  <a:schemeClr val="tx1"/>
                </a:solidFill>
                <a:latin typeface="Arial" charset="0"/>
                <a:ea typeface="+mn-ea"/>
                <a:cs typeface="+mn-cs"/>
              </a:rPr>
              <a:t>multigroup</a:t>
            </a:r>
            <a:r>
              <a:rPr lang="en-US" sz="1200" b="0" i="0" u="none" strike="noStrike" kern="1200" baseline="0" dirty="0" smtClean="0">
                <a:solidFill>
                  <a:schemeClr val="tx1"/>
                </a:solidFill>
                <a:latin typeface="Arial" charset="0"/>
                <a:ea typeface="+mn-ea"/>
                <a:cs typeface="+mn-cs"/>
              </a:rPr>
              <a:t> HSRP aligned with STP topology may be </a:t>
            </a:r>
            <a:r>
              <a:rPr lang="pt-PT" sz="1200" b="0" i="0" u="none" strike="noStrike" kern="1200" baseline="0" dirty="0" err="1" smtClean="0">
                <a:solidFill>
                  <a:schemeClr val="tx1"/>
                </a:solidFill>
                <a:latin typeface="Arial" charset="0"/>
                <a:ea typeface="+mn-ea"/>
                <a:cs typeface="+mn-cs"/>
              </a:rPr>
              <a:t>preferred</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76</a:t>
            </a:fld>
            <a:endParaRPr lang="en-US" dirty="0"/>
          </a:p>
        </p:txBody>
      </p:sp>
    </p:spTree>
    <p:extLst>
      <p:ext uri="{BB962C8B-B14F-4D97-AF65-F5344CB8AC3E}">
        <p14:creationId xmlns:p14="http://schemas.microsoft.com/office/powerpoint/2010/main" val="2350934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If load balancing is configured as round-robin, then, as long as both S1 and S2 are eligible to forward, traffic will be about 50:50 between both first hops.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80</a:t>
            </a:fld>
            <a:endParaRPr lang="en-US" dirty="0"/>
          </a:p>
        </p:txBody>
      </p:sp>
    </p:spTree>
    <p:extLst>
      <p:ext uri="{BB962C8B-B14F-4D97-AF65-F5344CB8AC3E}">
        <p14:creationId xmlns:p14="http://schemas.microsoft.com/office/powerpoint/2010/main" val="3530881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81</a:t>
            </a:fld>
            <a:endParaRPr lang="en-US" dirty="0"/>
          </a:p>
        </p:txBody>
      </p:sp>
    </p:spTree>
    <p:extLst>
      <p:ext uri="{BB962C8B-B14F-4D97-AF65-F5344CB8AC3E}">
        <p14:creationId xmlns:p14="http://schemas.microsoft.com/office/powerpoint/2010/main" val="350551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82</a:t>
            </a:fld>
            <a:endParaRPr lang="en-US" dirty="0"/>
          </a:p>
        </p:txBody>
      </p:sp>
    </p:spTree>
    <p:extLst>
      <p:ext uri="{BB962C8B-B14F-4D97-AF65-F5344CB8AC3E}">
        <p14:creationId xmlns:p14="http://schemas.microsoft.com/office/powerpoint/2010/main" val="2521081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84</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a:t>
            </a:fld>
            <a:endParaRPr lang="en-US" dirty="0"/>
          </a:p>
        </p:txBody>
      </p:sp>
    </p:spTree>
    <p:extLst>
      <p:ext uri="{BB962C8B-B14F-4D97-AF65-F5344CB8AC3E}">
        <p14:creationId xmlns:p14="http://schemas.microsoft.com/office/powerpoint/2010/main" val="196212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 router in an HSRP group can be in one of these states: initial, listen, speak, standby, or active. When a router exists in one of these states, it performs the actions required for that state. Not all HSRP routers in the group will transition through all states. For example, if there are three routers in the HSRP group, the router that is not the standby or active router will remain in the listen state.</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All routers begin in the initial state. This is the starting state, and it indicates that HSRP is not running. This state is entered via configuration change, such as when HSRP is disabled on an interface, or when an HSRP-enabled interface is first brought up (for instance, when the </a:t>
            </a:r>
            <a:r>
              <a:rPr lang="en-US" sz="1200" b="1" i="0" u="none" strike="noStrike" kern="1200" baseline="0" dirty="0" smtClean="0">
                <a:solidFill>
                  <a:schemeClr val="tx1"/>
                </a:solidFill>
                <a:latin typeface="Arial" charset="0"/>
                <a:ea typeface="+mn-ea"/>
                <a:cs typeface="+mn-cs"/>
              </a:rPr>
              <a:t>no shutdown </a:t>
            </a:r>
            <a:r>
              <a:rPr lang="en-US" sz="1200" b="0" i="0" u="none" strike="noStrike" kern="1200" baseline="0" dirty="0" smtClean="0">
                <a:solidFill>
                  <a:schemeClr val="tx1"/>
                </a:solidFill>
                <a:latin typeface="Arial" charset="0"/>
                <a:ea typeface="+mn-ea"/>
                <a:cs typeface="+mn-cs"/>
              </a:rPr>
              <a:t>command is issued).</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purpose of the listen state is to determine whether there are any active or standby routers already present in the group. In the speak state, the routers are actively participating in the election of the active router, standby router, or both.</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Each router uses three timers for the HSRP hello messages. When a timer expires, the router transitions to a new HSRP state.</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In the example shown in Figure 6-5 , router A starts. Because it is the first router in the subnet that is configured for standby group 1, it transits through the listen and speak states, and then becomes the active router. Router B starts after router A. While router B is in the listen state, router A is already assuming the standby and then the active role. Because there is an active router already present, router B assumes the standby role.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a:t>
            </a:fld>
            <a:endParaRPr lang="en-US" dirty="0"/>
          </a:p>
        </p:txBody>
      </p:sp>
    </p:spTree>
    <p:extLst>
      <p:ext uri="{BB962C8B-B14F-4D97-AF65-F5344CB8AC3E}">
        <p14:creationId xmlns:p14="http://schemas.microsoft.com/office/powerpoint/2010/main" val="412382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kern="1200" dirty="0" smtClean="0">
                <a:latin typeface="Arial" charset="0"/>
              </a:rPr>
              <a:t>This state is entered via configuration change, such as when HSRP is disabled on an interface, or when an HSRP-enabled interface is first brought up (for instance, when the </a:t>
            </a:r>
            <a:r>
              <a:rPr lang="en-US" b="1" kern="1200" dirty="0" smtClean="0">
                <a:latin typeface="Arial" charset="0"/>
              </a:rPr>
              <a:t>no shutdown </a:t>
            </a:r>
            <a:r>
              <a:rPr lang="en-US" kern="1200" dirty="0" smtClean="0">
                <a:latin typeface="Arial" charset="0"/>
              </a:rPr>
              <a:t>command is issued).</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12</a:t>
            </a:fld>
            <a:endParaRPr lang="en-US" dirty="0"/>
          </a:p>
        </p:txBody>
      </p:sp>
    </p:spTree>
    <p:extLst>
      <p:ext uri="{BB962C8B-B14F-4D97-AF65-F5344CB8AC3E}">
        <p14:creationId xmlns:p14="http://schemas.microsoft.com/office/powerpoint/2010/main" val="334221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With preemption disabled, which is the default behavior, R2 would not regain active status </a:t>
            </a:r>
            <a:r>
              <a:rPr lang="pt-PT" sz="1200" b="0" i="0" u="none" strike="noStrike" kern="1200" baseline="0" dirty="0" err="1" smtClean="0">
                <a:solidFill>
                  <a:schemeClr val="tx1"/>
                </a:solidFill>
                <a:latin typeface="Arial" charset="0"/>
                <a:ea typeface="+mn-ea"/>
                <a:cs typeface="+mn-cs"/>
              </a:rPr>
              <a:t>after</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coming</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back</a:t>
            </a:r>
            <a:r>
              <a:rPr lang="pt-PT" sz="1200" b="0" i="0" u="none" strike="noStrike" kern="1200" baseline="0" dirty="0" smtClean="0">
                <a:solidFill>
                  <a:schemeClr val="tx1"/>
                </a:solidFill>
                <a:latin typeface="Arial" charset="0"/>
                <a:ea typeface="+mn-ea"/>
                <a:cs typeface="+mn-cs"/>
              </a:rPr>
              <a:t> online.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21</a:t>
            </a:fld>
            <a:endParaRPr lang="en-US" dirty="0"/>
          </a:p>
        </p:txBody>
      </p:sp>
    </p:spTree>
    <p:extLst>
      <p:ext uri="{BB962C8B-B14F-4D97-AF65-F5344CB8AC3E}">
        <p14:creationId xmlns:p14="http://schemas.microsoft.com/office/powerpoint/2010/main" val="815498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Decreasing the HSRP timers will enable you to detect a first-hop failure faster. However, shorter HSRP timers mean more HSRP hello packets, which in turn means </a:t>
            </a:r>
            <a:r>
              <a:rPr lang="pt-PT" sz="1200" b="0" i="0" u="none" strike="noStrike" kern="1200" baseline="0" dirty="0" smtClean="0">
                <a:solidFill>
                  <a:schemeClr val="tx1"/>
                </a:solidFill>
                <a:latin typeface="Arial" charset="0"/>
                <a:ea typeface="+mn-ea"/>
                <a:cs typeface="+mn-cs"/>
              </a:rPr>
              <a:t>more </a:t>
            </a:r>
            <a:r>
              <a:rPr lang="pt-PT" sz="1200" b="0" i="0" u="none" strike="noStrike" kern="1200" baseline="0" dirty="0" err="1" smtClean="0">
                <a:solidFill>
                  <a:schemeClr val="tx1"/>
                </a:solidFill>
                <a:latin typeface="Arial" charset="0"/>
                <a:ea typeface="+mn-ea"/>
                <a:cs typeface="+mn-cs"/>
              </a:rPr>
              <a:t>overhead</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traffic</a:t>
            </a:r>
            <a:r>
              <a:rPr lang="pt-PT" sz="1200" b="0" i="0" u="none" strike="noStrike" kern="1200" baseline="0" dirty="0" smtClean="0">
                <a:solidFill>
                  <a:schemeClr val="tx1"/>
                </a:solidFill>
                <a:latin typeface="Arial" charset="0"/>
                <a:ea typeface="+mn-ea"/>
                <a:cs typeface="+mn-cs"/>
              </a:rPr>
              <a:t>.</a:t>
            </a:r>
          </a:p>
          <a:p>
            <a:endParaRPr lang="pt-PT"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When configuring HSRP timers, make sure that they harmoniously match </a:t>
            </a:r>
            <a:r>
              <a:rPr lang="en-US" sz="1200" b="0" i="0" u="none" strike="noStrike" kern="1200" baseline="0" smtClean="0">
                <a:solidFill>
                  <a:schemeClr val="tx1"/>
                </a:solidFill>
                <a:latin typeface="Arial" charset="0"/>
                <a:ea typeface="+mn-ea"/>
                <a:cs typeface="+mn-cs"/>
              </a:rPr>
              <a:t>the othertimers </a:t>
            </a:r>
            <a:r>
              <a:rPr lang="en-US" sz="1200" b="0" i="0" u="none" strike="noStrike" kern="1200" baseline="0" dirty="0" smtClean="0">
                <a:solidFill>
                  <a:schemeClr val="tx1"/>
                </a:solidFill>
                <a:latin typeface="Arial" charset="0"/>
                <a:ea typeface="+mn-ea"/>
                <a:cs typeface="+mn-cs"/>
              </a:rPr>
              <a:t>that can influence which path is chosen to carry packets in your network.</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38</a:t>
            </a:fld>
            <a:endParaRPr lang="en-US" dirty="0"/>
          </a:p>
        </p:txBody>
      </p:sp>
    </p:spTree>
    <p:extLst>
      <p:ext uri="{BB962C8B-B14F-4D97-AF65-F5344CB8AC3E}">
        <p14:creationId xmlns:p14="http://schemas.microsoft.com/office/powerpoint/2010/main" val="414081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39</a:t>
            </a:fld>
            <a:endParaRPr lang="en-US" dirty="0"/>
          </a:p>
        </p:txBody>
      </p:sp>
    </p:spTree>
    <p:extLst>
      <p:ext uri="{BB962C8B-B14F-4D97-AF65-F5344CB8AC3E}">
        <p14:creationId xmlns:p14="http://schemas.microsoft.com/office/powerpoint/2010/main" val="119107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43</a:t>
            </a:fld>
            <a:endParaRPr lang="en-US" dirty="0"/>
          </a:p>
        </p:txBody>
      </p:sp>
    </p:spTree>
    <p:extLst>
      <p:ext uri="{BB962C8B-B14F-4D97-AF65-F5344CB8AC3E}">
        <p14:creationId xmlns:p14="http://schemas.microsoft.com/office/powerpoint/2010/main" val="3661867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SWITCH v7.1 Chapter 6</a:t>
            </a:r>
            <a:endParaRPr lang="en-US" sz="700" dirty="0">
              <a:solidFill>
                <a:schemeClr val="tx1"/>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6</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smtClean="0"/>
              <a:t>Body Text</a:t>
            </a:r>
          </a:p>
          <a:p>
            <a:pPr lvl="1"/>
            <a:r>
              <a:rPr lang="en-US" smtClean="0"/>
              <a:t>Second Level</a:t>
            </a:r>
          </a:p>
          <a:p>
            <a:pPr lvl="2"/>
            <a:r>
              <a:rPr lang="en-US"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4.xml"/><Relationship Id="rId4" Type="http://schemas.openxmlformats.org/officeDocument/2006/relationships/image" Target="../media/image35.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a:bodyPr>
          <a:lstStyle/>
          <a:p>
            <a:r>
              <a:rPr lang="cs-CZ" sz="2800" dirty="0" smtClean="0"/>
              <a:t>Kapitola</a:t>
            </a:r>
            <a:r>
              <a:rPr lang="en-US" sz="2800" dirty="0" smtClean="0"/>
              <a:t> 6: </a:t>
            </a:r>
            <a:br>
              <a:rPr lang="en-US" sz="2800" dirty="0" smtClean="0"/>
            </a:br>
            <a:r>
              <a:rPr lang="pt-PT" dirty="0"/>
              <a:t>First-Hop </a:t>
            </a:r>
            <a:r>
              <a:rPr lang="pt-PT" dirty="0" smtClean="0"/>
              <a:t>Redundanc</a:t>
            </a:r>
            <a:r>
              <a:rPr lang="cs-CZ" dirty="0" smtClean="0"/>
              <a:t>e</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6788150" cy="658812"/>
          </a:xfrm>
        </p:spPr>
        <p:txBody>
          <a:bodyPr>
            <a:normAutofit fontScale="92500" lnSpcReduction="10000"/>
          </a:bodyPr>
          <a:lstStyle/>
          <a:p>
            <a:r>
              <a:rPr lang="en-US" sz="2400" dirty="0"/>
              <a:t>CCNP  SWITCH: </a:t>
            </a:r>
            <a:r>
              <a:rPr lang="en-US" sz="2400" dirty="0" smtClean="0"/>
              <a:t>Implementing </a:t>
            </a:r>
            <a:r>
              <a:rPr lang="en-US" sz="2400" dirty="0"/>
              <a:t>Cisco IP Switched Networks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Operace aktivního </a:t>
            </a:r>
            <a:r>
              <a:rPr lang="cs-CZ" dirty="0" err="1" smtClean="0"/>
              <a:t>routeru</a:t>
            </a:r>
            <a:r>
              <a:rPr lang="cs-CZ" dirty="0" smtClean="0"/>
              <a:t> </a:t>
            </a:r>
            <a:r>
              <a:rPr lang="pt-PT" dirty="0" smtClean="0"/>
              <a:t>HSRP</a:t>
            </a:r>
            <a:endParaRPr lang="pt-PT" dirty="0"/>
          </a:p>
        </p:txBody>
      </p:sp>
      <p:sp>
        <p:nvSpPr>
          <p:cNvPr id="3" name="Content Placeholder 2"/>
          <p:cNvSpPr>
            <a:spLocks noGrp="1"/>
          </p:cNvSpPr>
          <p:nvPr>
            <p:ph idx="1"/>
          </p:nvPr>
        </p:nvSpPr>
        <p:spPr/>
        <p:txBody>
          <a:bodyPr/>
          <a:lstStyle/>
          <a:p>
            <a:r>
              <a:rPr lang="af-ZA" dirty="0" smtClean="0"/>
              <a:t>Router A hraje aktivní roli a přeposílá všechny rámce posílané na HSRP MAC adresu 0000.0c07.acxx, kde xx je HSRP </a:t>
            </a:r>
            <a:r>
              <a:rPr lang="cs-CZ" dirty="0" smtClean="0"/>
              <a:t>identifikátor skupiny</a:t>
            </a:r>
            <a:r>
              <a:rPr lang="af-ZA" dirty="0" smtClean="0"/>
              <a:t>.</a:t>
            </a:r>
            <a:endParaRPr lang="af-ZA" dirty="0"/>
          </a:p>
        </p:txBody>
      </p:sp>
      <p:pic>
        <p:nvPicPr>
          <p:cNvPr id="4" name="Picture 3"/>
          <p:cNvPicPr>
            <a:picLocks noChangeAspect="1"/>
          </p:cNvPicPr>
          <p:nvPr/>
        </p:nvPicPr>
        <p:blipFill>
          <a:blip r:embed="rId2"/>
          <a:stretch>
            <a:fillRect/>
          </a:stretch>
        </p:blipFill>
        <p:spPr>
          <a:xfrm>
            <a:off x="1404730" y="2503123"/>
            <a:ext cx="5796527" cy="4078046"/>
          </a:xfrm>
          <a:prstGeom prst="rect">
            <a:avLst/>
          </a:prstGeom>
        </p:spPr>
      </p:pic>
    </p:spTree>
    <p:extLst>
      <p:ext uri="{BB962C8B-B14F-4D97-AF65-F5344CB8AC3E}">
        <p14:creationId xmlns:p14="http://schemas.microsoft.com/office/powerpoint/2010/main" val="1907488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Přechody mezi stavy </a:t>
            </a:r>
            <a:r>
              <a:rPr lang="pt-PT" dirty="0" smtClean="0"/>
              <a:t>HSRP</a:t>
            </a:r>
            <a:endParaRPr lang="pt-PT" dirty="0"/>
          </a:p>
        </p:txBody>
      </p:sp>
      <p:pic>
        <p:nvPicPr>
          <p:cNvPr id="4" name="Picture 3"/>
          <p:cNvPicPr>
            <a:picLocks noChangeAspect="1"/>
          </p:cNvPicPr>
          <p:nvPr/>
        </p:nvPicPr>
        <p:blipFill>
          <a:blip r:embed="rId3"/>
          <a:stretch>
            <a:fillRect/>
          </a:stretch>
        </p:blipFill>
        <p:spPr>
          <a:xfrm>
            <a:off x="492214" y="1462655"/>
            <a:ext cx="8307541" cy="4572767"/>
          </a:xfrm>
          <a:prstGeom prst="rect">
            <a:avLst/>
          </a:prstGeom>
        </p:spPr>
      </p:pic>
    </p:spTree>
    <p:extLst>
      <p:ext uri="{BB962C8B-B14F-4D97-AF65-F5344CB8AC3E}">
        <p14:creationId xmlns:p14="http://schemas.microsoft.com/office/powerpoint/2010/main" val="401969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Stavové přechody </a:t>
            </a:r>
            <a:r>
              <a:rPr lang="pt-PT" dirty="0" smtClean="0"/>
              <a:t>HSRP</a:t>
            </a:r>
            <a:endParaRPr lang="pt-PT" dirty="0"/>
          </a:p>
        </p:txBody>
      </p:sp>
      <p:pic>
        <p:nvPicPr>
          <p:cNvPr id="4" name="Content Placeholder 3"/>
          <p:cNvPicPr>
            <a:picLocks noGrp="1" noChangeAspect="1"/>
          </p:cNvPicPr>
          <p:nvPr>
            <p:ph idx="1"/>
          </p:nvPr>
        </p:nvPicPr>
        <p:blipFill>
          <a:blip r:embed="rId3"/>
          <a:stretch>
            <a:fillRect/>
          </a:stretch>
        </p:blipFill>
        <p:spPr>
          <a:xfrm>
            <a:off x="231275" y="1005906"/>
            <a:ext cx="8192428" cy="5408145"/>
          </a:xfrm>
          <a:prstGeom prst="rect">
            <a:avLst/>
          </a:prstGeom>
        </p:spPr>
      </p:pic>
      <p:sp>
        <p:nvSpPr>
          <p:cNvPr id="3" name="TextovéPole 2"/>
          <p:cNvSpPr txBox="1"/>
          <p:nvPr/>
        </p:nvSpPr>
        <p:spPr>
          <a:xfrm>
            <a:off x="1530890" y="6285297"/>
            <a:ext cx="5593199" cy="424732"/>
          </a:xfrm>
          <a:prstGeom prst="rect">
            <a:avLst/>
          </a:prstGeom>
          <a:noFill/>
        </p:spPr>
        <p:txBody>
          <a:bodyPr wrap="none" rtlCol="0">
            <a:spAutoFit/>
          </a:bodyPr>
          <a:lstStyle/>
          <a:p>
            <a:r>
              <a:rPr lang="cs-CZ" dirty="0" smtClean="0"/>
              <a:t>Změna až při výpadku aktivního </a:t>
            </a:r>
            <a:r>
              <a:rPr lang="cs-CZ" dirty="0" err="1" smtClean="0"/>
              <a:t>routeru</a:t>
            </a:r>
            <a:endParaRPr lang="cs-CZ" dirty="0"/>
          </a:p>
        </p:txBody>
      </p:sp>
      <p:sp>
        <p:nvSpPr>
          <p:cNvPr id="5" name="TextovéPole 4"/>
          <p:cNvSpPr txBox="1"/>
          <p:nvPr/>
        </p:nvSpPr>
        <p:spPr>
          <a:xfrm>
            <a:off x="674179" y="2261326"/>
            <a:ext cx="2282228" cy="424732"/>
          </a:xfrm>
          <a:prstGeom prst="rect">
            <a:avLst/>
          </a:prstGeom>
          <a:noFill/>
        </p:spPr>
        <p:txBody>
          <a:bodyPr wrap="none" rtlCol="0">
            <a:spAutoFit/>
          </a:bodyPr>
          <a:lstStyle/>
          <a:p>
            <a:r>
              <a:rPr lang="cs-CZ" dirty="0"/>
              <a:t>v</a:t>
            </a:r>
            <a:r>
              <a:rPr lang="cs-CZ" dirty="0" smtClean="0"/>
              <a:t>yšší IP adresa</a:t>
            </a:r>
            <a:endParaRPr lang="cs-CZ" dirty="0"/>
          </a:p>
        </p:txBody>
      </p:sp>
    </p:spTree>
    <p:extLst>
      <p:ext uri="{BB962C8B-B14F-4D97-AF65-F5344CB8AC3E}">
        <p14:creationId xmlns:p14="http://schemas.microsoft.com/office/powerpoint/2010/main" val="3489120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Spojení</a:t>
            </a:r>
            <a:r>
              <a:rPr lang="en-US" dirty="0" smtClean="0"/>
              <a:t> </a:t>
            </a:r>
            <a:r>
              <a:rPr lang="en-US" dirty="0"/>
              <a:t>HSRP </a:t>
            </a:r>
            <a:r>
              <a:rPr lang="cs-CZ" dirty="0" smtClean="0"/>
              <a:t>s topologií</a:t>
            </a:r>
            <a:r>
              <a:rPr lang="en-US" dirty="0" smtClean="0"/>
              <a:t> STP</a:t>
            </a:r>
            <a:endParaRPr lang="pt-PT" dirty="0"/>
          </a:p>
        </p:txBody>
      </p:sp>
      <p:pic>
        <p:nvPicPr>
          <p:cNvPr id="4" name="Picture 3"/>
          <p:cNvPicPr>
            <a:picLocks noChangeAspect="1"/>
          </p:cNvPicPr>
          <p:nvPr/>
        </p:nvPicPr>
        <p:blipFill>
          <a:blip r:embed="rId2"/>
          <a:stretch>
            <a:fillRect/>
          </a:stretch>
        </p:blipFill>
        <p:spPr>
          <a:xfrm>
            <a:off x="453689" y="1770341"/>
            <a:ext cx="8497806" cy="3793059"/>
          </a:xfrm>
          <a:prstGeom prst="rect">
            <a:avLst/>
          </a:prstGeom>
        </p:spPr>
      </p:pic>
    </p:spTree>
    <p:extLst>
      <p:ext uri="{BB962C8B-B14F-4D97-AF65-F5344CB8AC3E}">
        <p14:creationId xmlns:p14="http://schemas.microsoft.com/office/powerpoint/2010/main" val="3446254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 ladění</a:t>
            </a:r>
            <a:r>
              <a:rPr lang="pt-PT" dirty="0" smtClean="0"/>
              <a:t> </a:t>
            </a:r>
            <a:r>
              <a:rPr lang="pt-PT" dirty="0"/>
              <a:t>HSRP</a:t>
            </a:r>
          </a:p>
        </p:txBody>
      </p:sp>
      <p:pic>
        <p:nvPicPr>
          <p:cNvPr id="5" name="Picture 4"/>
          <p:cNvPicPr>
            <a:picLocks noChangeAspect="1"/>
          </p:cNvPicPr>
          <p:nvPr/>
        </p:nvPicPr>
        <p:blipFill>
          <a:blip r:embed="rId2"/>
          <a:stretch>
            <a:fillRect/>
          </a:stretch>
        </p:blipFill>
        <p:spPr>
          <a:xfrm>
            <a:off x="1577006" y="1183340"/>
            <a:ext cx="5923722" cy="5149902"/>
          </a:xfrm>
          <a:prstGeom prst="rect">
            <a:avLst/>
          </a:prstGeom>
        </p:spPr>
      </p:pic>
    </p:spTree>
    <p:extLst>
      <p:ext uri="{BB962C8B-B14F-4D97-AF65-F5344CB8AC3E}">
        <p14:creationId xmlns:p14="http://schemas.microsoft.com/office/powerpoint/2010/main" val="3047398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Konfigurace a ladění </a:t>
            </a:r>
            <a:r>
              <a:rPr lang="pt-PT" dirty="0" smtClean="0"/>
              <a:t>HSRP</a:t>
            </a:r>
            <a:endParaRPr lang="pt-PT" dirty="0"/>
          </a:p>
        </p:txBody>
      </p:sp>
      <p:sp>
        <p:nvSpPr>
          <p:cNvPr id="3" name="Content Placeholder 2"/>
          <p:cNvSpPr>
            <a:spLocks noGrp="1"/>
          </p:cNvSpPr>
          <p:nvPr>
            <p:ph idx="1"/>
          </p:nvPr>
        </p:nvSpPr>
        <p:spPr/>
        <p:txBody>
          <a:bodyPr>
            <a:normAutofit fontScale="92500"/>
          </a:bodyPr>
          <a:lstStyle/>
          <a:p>
            <a:pPr marL="0" indent="0">
              <a:buNone/>
            </a:pPr>
            <a:r>
              <a:rPr lang="af-ZA" b="1" dirty="0" smtClean="0"/>
              <a:t>Step 1. </a:t>
            </a:r>
            <a:r>
              <a:rPr lang="af-ZA" dirty="0" smtClean="0"/>
              <a:t>Konfigurace R1 E0/1 s 192.168.1.3/24 a HSRP standby IP na 192.168.1.1.</a:t>
            </a:r>
          </a:p>
          <a:p>
            <a:pPr marL="0" indent="0">
              <a:buNone/>
            </a:pPr>
            <a:r>
              <a:rPr lang="af-ZA" dirty="0" smtClean="0"/>
              <a:t>192.168.1.1 je HSRP virtuální IP adresa konfigurovaná jako defaultní gateway IP adresa na PC 1 a PC 2:</a:t>
            </a:r>
          </a:p>
          <a:p>
            <a:r>
              <a:rPr lang="af-ZA" dirty="0" smtClean="0">
                <a:latin typeface="Consolas" panose="020B0609020204030204" pitchFamily="49" charset="0"/>
              </a:rPr>
              <a:t>R1(config)# </a:t>
            </a:r>
            <a:r>
              <a:rPr lang="af-ZA" b="1" dirty="0" smtClean="0">
                <a:latin typeface="Consolas" panose="020B0609020204030204" pitchFamily="49" charset="0"/>
              </a:rPr>
              <a:t>interface ethernet 0/1</a:t>
            </a:r>
          </a:p>
          <a:p>
            <a:r>
              <a:rPr lang="af-ZA" dirty="0" smtClean="0">
                <a:latin typeface="Consolas" panose="020B0609020204030204" pitchFamily="49" charset="0"/>
              </a:rPr>
              <a:t>R1(config-if </a:t>
            </a:r>
            <a:r>
              <a:rPr lang="af-ZA" b="1" dirty="0" smtClean="0">
                <a:latin typeface="Consolas" panose="020B0609020204030204" pitchFamily="49" charset="0"/>
              </a:rPr>
              <a:t>)# ip address 192.168.1.3 255.255.255.0</a:t>
            </a:r>
          </a:p>
          <a:p>
            <a:r>
              <a:rPr lang="af-ZA" dirty="0" smtClean="0">
                <a:latin typeface="Consolas" panose="020B0609020204030204" pitchFamily="49" charset="0"/>
              </a:rPr>
              <a:t>R1(config-if)# </a:t>
            </a:r>
            <a:r>
              <a:rPr lang="af-ZA" b="1" dirty="0" smtClean="0">
                <a:latin typeface="Consolas" panose="020B0609020204030204" pitchFamily="49" charset="0"/>
              </a:rPr>
              <a:t>standby 1 ip 192.168.1.1</a:t>
            </a:r>
          </a:p>
          <a:p>
            <a:pPr marL="0" indent="0">
              <a:buNone/>
            </a:pPr>
            <a:r>
              <a:rPr lang="af-ZA" b="1" dirty="0" smtClean="0"/>
              <a:t>Step 2. </a:t>
            </a:r>
            <a:r>
              <a:rPr lang="af-ZA" dirty="0" smtClean="0"/>
              <a:t>Konfigurace R2 E0/1 s 192.168.1.2/24 IP a HSRP standby IP na 192.168.1.1.</a:t>
            </a:r>
          </a:p>
          <a:p>
            <a:r>
              <a:rPr lang="af-ZA" dirty="0" smtClean="0">
                <a:latin typeface="Consolas" panose="020B0609020204030204" pitchFamily="49" charset="0"/>
              </a:rPr>
              <a:t>R2(config)# </a:t>
            </a:r>
            <a:r>
              <a:rPr lang="af-ZA" b="1" dirty="0" smtClean="0">
                <a:latin typeface="Consolas" panose="020B0609020204030204" pitchFamily="49" charset="0"/>
              </a:rPr>
              <a:t>interface ethernet 0/1</a:t>
            </a:r>
          </a:p>
          <a:p>
            <a:r>
              <a:rPr lang="af-ZA" dirty="0" smtClean="0">
                <a:latin typeface="Consolas" panose="020B0609020204030204" pitchFamily="49" charset="0"/>
              </a:rPr>
              <a:t>R2(config-if)# </a:t>
            </a:r>
            <a:r>
              <a:rPr lang="af-ZA" b="1" dirty="0" smtClean="0">
                <a:latin typeface="Consolas" panose="020B0609020204030204" pitchFamily="49" charset="0"/>
              </a:rPr>
              <a:t>ip address 192.168.1.2 255.255.255.0</a:t>
            </a:r>
          </a:p>
          <a:p>
            <a:r>
              <a:rPr lang="af-ZA" dirty="0" smtClean="0">
                <a:latin typeface="Consolas" panose="020B0609020204030204" pitchFamily="49" charset="0"/>
              </a:rPr>
              <a:t>R2(config-if)# </a:t>
            </a:r>
            <a:r>
              <a:rPr lang="af-ZA" b="1" dirty="0" smtClean="0">
                <a:latin typeface="Consolas" panose="020B0609020204030204" pitchFamily="49" charset="0"/>
              </a:rPr>
              <a:t>standby 1 ip 192.168.1.1</a:t>
            </a:r>
            <a:endParaRPr lang="af-ZA" dirty="0">
              <a:latin typeface="Consolas" panose="020B0609020204030204" pitchFamily="49" charset="0"/>
            </a:endParaRPr>
          </a:p>
        </p:txBody>
      </p:sp>
    </p:spTree>
    <p:extLst>
      <p:ext uri="{BB962C8B-B14F-4D97-AF65-F5344CB8AC3E}">
        <p14:creationId xmlns:p14="http://schemas.microsoft.com/office/powerpoint/2010/main" val="2221927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Verifikace tabulek ARP</a:t>
            </a:r>
            <a:endParaRPr lang="af-ZA" dirty="0"/>
          </a:p>
        </p:txBody>
      </p:sp>
      <p:sp>
        <p:nvSpPr>
          <p:cNvPr id="3" name="Content Placeholder 2"/>
          <p:cNvSpPr>
            <a:spLocks noGrp="1"/>
          </p:cNvSpPr>
          <p:nvPr>
            <p:ph idx="1"/>
          </p:nvPr>
        </p:nvSpPr>
        <p:spPr/>
        <p:txBody>
          <a:bodyPr>
            <a:normAutofit/>
          </a:bodyPr>
          <a:lstStyle/>
          <a:p>
            <a:pPr marL="0" indent="0">
              <a:buNone/>
            </a:pPr>
            <a:r>
              <a:rPr lang="af-ZA" b="1" dirty="0" smtClean="0"/>
              <a:t>Step 3.</a:t>
            </a:r>
            <a:endParaRPr lang="af-ZA" dirty="0" smtClean="0"/>
          </a:p>
          <a:p>
            <a:r>
              <a:rPr lang="af-ZA" sz="1800" dirty="0" smtClean="0">
                <a:latin typeface="Consolas" panose="020B0609020204030204" pitchFamily="49" charset="0"/>
              </a:rPr>
              <a:t>R1# </a:t>
            </a:r>
            <a:r>
              <a:rPr lang="af-ZA" sz="1800" b="1" dirty="0" smtClean="0">
                <a:latin typeface="Consolas" panose="020B0609020204030204" pitchFamily="49" charset="0"/>
              </a:rPr>
              <a:t>show ip arp</a:t>
            </a:r>
            <a:endParaRPr lang="af-ZA" sz="1800" b="1" dirty="0">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594308" y="1975124"/>
            <a:ext cx="7450518" cy="1773915"/>
          </a:xfrm>
          <a:prstGeom prst="rect">
            <a:avLst/>
          </a:prstGeom>
        </p:spPr>
      </p:pic>
    </p:spTree>
    <p:extLst>
      <p:ext uri="{BB962C8B-B14F-4D97-AF65-F5344CB8AC3E}">
        <p14:creationId xmlns:p14="http://schemas.microsoft.com/office/powerpoint/2010/main" val="3605684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9775" y="346128"/>
            <a:ext cx="8521700" cy="742659"/>
          </a:xfrm>
        </p:spPr>
        <p:txBody>
          <a:bodyPr/>
          <a:lstStyle/>
          <a:p>
            <a:r>
              <a:rPr lang="af-ZA" dirty="0" smtClean="0"/>
              <a:t>Provoz přes aktivní </a:t>
            </a:r>
            <a:r>
              <a:rPr lang="af-ZA" dirty="0" smtClean="0"/>
              <a:t>r</a:t>
            </a:r>
            <a:r>
              <a:rPr lang="af-ZA" dirty="0" smtClean="0"/>
              <a:t>outer</a:t>
            </a:r>
            <a:endParaRPr lang="af-ZA" dirty="0"/>
          </a:p>
        </p:txBody>
      </p:sp>
      <p:pic>
        <p:nvPicPr>
          <p:cNvPr id="4" name="Picture 3"/>
          <p:cNvPicPr>
            <a:picLocks noChangeAspect="1"/>
          </p:cNvPicPr>
          <p:nvPr/>
        </p:nvPicPr>
        <p:blipFill>
          <a:blip r:embed="rId2"/>
          <a:stretch>
            <a:fillRect/>
          </a:stretch>
        </p:blipFill>
        <p:spPr>
          <a:xfrm>
            <a:off x="822673" y="1237379"/>
            <a:ext cx="7645777" cy="5023319"/>
          </a:xfrm>
          <a:prstGeom prst="rect">
            <a:avLst/>
          </a:prstGeom>
        </p:spPr>
      </p:pic>
    </p:spTree>
    <p:extLst>
      <p:ext uri="{BB962C8B-B14F-4D97-AF65-F5344CB8AC3E}">
        <p14:creationId xmlns:p14="http://schemas.microsoft.com/office/powerpoint/2010/main" val="1242211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Uděláme R2 aktivním </a:t>
            </a:r>
            <a:r>
              <a:rPr lang="cs-CZ" dirty="0" smtClean="0"/>
              <a:t>r</a:t>
            </a:r>
            <a:r>
              <a:rPr lang="af-ZA" dirty="0" smtClean="0"/>
              <a:t>outerem</a:t>
            </a:r>
            <a:endParaRPr lang="af-ZA" dirty="0"/>
          </a:p>
        </p:txBody>
      </p:sp>
      <p:sp>
        <p:nvSpPr>
          <p:cNvPr id="3" name="Content Placeholder 2"/>
          <p:cNvSpPr>
            <a:spLocks noGrp="1"/>
          </p:cNvSpPr>
          <p:nvPr>
            <p:ph idx="1"/>
          </p:nvPr>
        </p:nvSpPr>
        <p:spPr/>
        <p:txBody>
          <a:bodyPr/>
          <a:lstStyle/>
          <a:p>
            <a:pPr marL="0" indent="0">
              <a:buNone/>
            </a:pPr>
            <a:r>
              <a:rPr lang="af-ZA" dirty="0" smtClean="0"/>
              <a:t>Konfigurace E0/1 R2 HSRP skupiny 1 s prioritou 110:</a:t>
            </a:r>
          </a:p>
          <a:p>
            <a:r>
              <a:rPr lang="af-ZA" sz="2000" dirty="0" smtClean="0">
                <a:latin typeface="Consolas" panose="020B0609020204030204" pitchFamily="49" charset="0"/>
              </a:rPr>
              <a:t>R2(config)# </a:t>
            </a:r>
            <a:r>
              <a:rPr lang="af-ZA" sz="2000" b="1" dirty="0" smtClean="0">
                <a:latin typeface="Consolas" panose="020B0609020204030204" pitchFamily="49" charset="0"/>
              </a:rPr>
              <a:t>interface ethernet 0/1</a:t>
            </a:r>
          </a:p>
          <a:p>
            <a:r>
              <a:rPr lang="af-ZA" sz="2000" dirty="0" smtClean="0">
                <a:latin typeface="Consolas" panose="020B0609020204030204" pitchFamily="49" charset="0"/>
              </a:rPr>
              <a:t>R2(config-if)# </a:t>
            </a:r>
            <a:r>
              <a:rPr lang="af-ZA" sz="2000" b="1" dirty="0" smtClean="0">
                <a:latin typeface="Consolas" panose="020B0609020204030204" pitchFamily="49" charset="0"/>
              </a:rPr>
              <a:t>standby 1 priority 110</a:t>
            </a:r>
          </a:p>
          <a:p>
            <a:pPr marL="0" indent="0">
              <a:buNone/>
            </a:pPr>
            <a:endParaRPr lang="af-ZA" dirty="0" smtClean="0"/>
          </a:p>
          <a:p>
            <a:pPr marL="0" indent="0">
              <a:buNone/>
            </a:pPr>
            <a:r>
              <a:rPr lang="af-ZA" dirty="0" smtClean="0"/>
              <a:t>Konfigurace R1 a R2 Ethernet 0/1 HSRP skupiny 1 rozhraní s preemption:</a:t>
            </a:r>
          </a:p>
          <a:p>
            <a:r>
              <a:rPr lang="af-ZA" sz="2000" dirty="0" smtClean="0">
                <a:latin typeface="Consolas" panose="020B0609020204030204" pitchFamily="49" charset="0"/>
              </a:rPr>
              <a:t>R1(config)# </a:t>
            </a:r>
            <a:r>
              <a:rPr lang="af-ZA" sz="2000" b="1" dirty="0" smtClean="0">
                <a:latin typeface="Consolas" panose="020B0609020204030204" pitchFamily="49" charset="0"/>
              </a:rPr>
              <a:t>interface ethernet 0/1</a:t>
            </a:r>
          </a:p>
          <a:p>
            <a:r>
              <a:rPr lang="af-ZA" sz="2000" dirty="0" smtClean="0">
                <a:latin typeface="Consolas" panose="020B0609020204030204" pitchFamily="49" charset="0"/>
              </a:rPr>
              <a:t>R1(config-if)# </a:t>
            </a:r>
            <a:r>
              <a:rPr lang="af-ZA" sz="2000" b="1" dirty="0" smtClean="0">
                <a:latin typeface="Consolas" panose="020B0609020204030204" pitchFamily="49" charset="0"/>
              </a:rPr>
              <a:t>standby 1 preempt</a:t>
            </a:r>
          </a:p>
          <a:p>
            <a:r>
              <a:rPr lang="af-ZA" sz="2000" dirty="0" smtClean="0">
                <a:latin typeface="Consolas" panose="020B0609020204030204" pitchFamily="49" charset="0"/>
              </a:rPr>
              <a:t>R2(config)# </a:t>
            </a:r>
            <a:r>
              <a:rPr lang="af-ZA" sz="2000" b="1" dirty="0" smtClean="0">
                <a:latin typeface="Consolas" panose="020B0609020204030204" pitchFamily="49" charset="0"/>
              </a:rPr>
              <a:t>interface ethernet 0/1</a:t>
            </a:r>
          </a:p>
          <a:p>
            <a:r>
              <a:rPr lang="af-ZA" sz="2000" dirty="0" smtClean="0">
                <a:latin typeface="Consolas" panose="020B0609020204030204" pitchFamily="49" charset="0"/>
              </a:rPr>
              <a:t>R2(config-if)# </a:t>
            </a:r>
            <a:r>
              <a:rPr lang="af-ZA" sz="2000" b="1" dirty="0" smtClean="0">
                <a:latin typeface="Consolas" panose="020B0609020204030204" pitchFamily="49" charset="0"/>
              </a:rPr>
              <a:t>standby 1 preempt</a:t>
            </a:r>
            <a:endParaRPr lang="af-ZA" sz="1800" dirty="0">
              <a:latin typeface="Consolas" panose="020B0609020204030204" pitchFamily="49" charset="0"/>
            </a:endParaRPr>
          </a:p>
        </p:txBody>
      </p:sp>
    </p:spTree>
    <p:extLst>
      <p:ext uri="{BB962C8B-B14F-4D97-AF65-F5344CB8AC3E}">
        <p14:creationId xmlns:p14="http://schemas.microsoft.com/office/powerpoint/2010/main" val="3680326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Uděláme</a:t>
            </a:r>
            <a:r>
              <a:rPr lang="pt-PT" dirty="0"/>
              <a:t> R2 </a:t>
            </a:r>
            <a:r>
              <a:rPr lang="cs-CZ" dirty="0" err="1" smtClean="0"/>
              <a:t>ak</a:t>
            </a:r>
            <a:r>
              <a:rPr lang="pt-PT" dirty="0"/>
              <a:t>tiv</a:t>
            </a:r>
            <a:r>
              <a:rPr lang="cs-CZ" dirty="0"/>
              <a:t>ním</a:t>
            </a:r>
            <a:r>
              <a:rPr lang="pt-PT" dirty="0"/>
              <a:t> Router</a:t>
            </a:r>
            <a:r>
              <a:rPr lang="cs-CZ" dirty="0" err="1"/>
              <a:t>em</a:t>
            </a:r>
            <a:endParaRPr lang="pt-PT" dirty="0"/>
          </a:p>
        </p:txBody>
      </p:sp>
      <p:sp>
        <p:nvSpPr>
          <p:cNvPr id="3" name="Content Placeholder 2"/>
          <p:cNvSpPr>
            <a:spLocks noGrp="1"/>
          </p:cNvSpPr>
          <p:nvPr>
            <p:ph idx="1"/>
          </p:nvPr>
        </p:nvSpPr>
        <p:spPr/>
        <p:txBody>
          <a:bodyPr>
            <a:normAutofit/>
          </a:bodyPr>
          <a:lstStyle/>
          <a:p>
            <a:r>
              <a:rPr lang="pt-PT" sz="2000" dirty="0">
                <a:latin typeface="Consolas" panose="020B0609020204030204" pitchFamily="49" charset="0"/>
              </a:rPr>
              <a:t>R2# </a:t>
            </a:r>
            <a:r>
              <a:rPr lang="pt-PT" sz="2000" b="1" dirty="0">
                <a:latin typeface="Consolas" panose="020B0609020204030204" pitchFamily="49" charset="0"/>
              </a:rPr>
              <a:t>show standby </a:t>
            </a:r>
            <a:r>
              <a:rPr lang="pt-PT" sz="2000" b="1" dirty="0" err="1" smtClean="0">
                <a:latin typeface="Consolas" panose="020B0609020204030204" pitchFamily="49" charset="0"/>
              </a:rPr>
              <a:t>brief</a:t>
            </a:r>
            <a:endParaRPr lang="pt-PT" sz="2000" b="1" dirty="0">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402000" y="1563756"/>
            <a:ext cx="8275156" cy="1177302"/>
          </a:xfrm>
          <a:prstGeom prst="rect">
            <a:avLst/>
          </a:prstGeom>
        </p:spPr>
      </p:pic>
      <p:pic>
        <p:nvPicPr>
          <p:cNvPr id="5" name="Picture 4"/>
          <p:cNvPicPr>
            <a:picLocks noChangeAspect="1"/>
          </p:cNvPicPr>
          <p:nvPr/>
        </p:nvPicPr>
        <p:blipFill>
          <a:blip r:embed="rId3"/>
          <a:stretch>
            <a:fillRect/>
          </a:stretch>
        </p:blipFill>
        <p:spPr>
          <a:xfrm>
            <a:off x="2109218" y="2892541"/>
            <a:ext cx="4860720" cy="3643840"/>
          </a:xfrm>
          <a:prstGeom prst="rect">
            <a:avLst/>
          </a:prstGeom>
        </p:spPr>
      </p:pic>
    </p:spTree>
    <p:extLst>
      <p:ext uri="{BB962C8B-B14F-4D97-AF65-F5344CB8AC3E}">
        <p14:creationId xmlns:p14="http://schemas.microsoft.com/office/powerpoint/2010/main" val="1255870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a:t>
            </a:r>
            <a:r>
              <a:rPr lang="cs-CZ" dirty="0" err="1" smtClean="0"/>
              <a:t>íle</a:t>
            </a:r>
            <a:r>
              <a:rPr lang="cs-CZ" dirty="0" smtClean="0"/>
              <a:t> kapitoly</a:t>
            </a:r>
            <a:r>
              <a:rPr lang="en-US" dirty="0" smtClean="0"/>
              <a:t> 6</a:t>
            </a:r>
          </a:p>
        </p:txBody>
      </p:sp>
      <p:sp>
        <p:nvSpPr>
          <p:cNvPr id="7" name="Content Placeholder 6"/>
          <p:cNvSpPr>
            <a:spLocks noGrp="1"/>
          </p:cNvSpPr>
          <p:nvPr>
            <p:ph idx="1"/>
          </p:nvPr>
        </p:nvSpPr>
        <p:spPr/>
        <p:txBody>
          <a:bodyPr/>
          <a:lstStyle/>
          <a:p>
            <a:r>
              <a:rPr lang="en-US" dirty="0" smtClean="0"/>
              <a:t>FHRP a</a:t>
            </a:r>
            <a:r>
              <a:rPr lang="cs-CZ" dirty="0" smtClean="0"/>
              <a:t> </a:t>
            </a:r>
            <a:r>
              <a:rPr lang="en-US" dirty="0" smtClean="0"/>
              <a:t>HSRP</a:t>
            </a:r>
            <a:endParaRPr lang="en-US" dirty="0"/>
          </a:p>
          <a:p>
            <a:r>
              <a:rPr lang="pt-PT" dirty="0" smtClean="0"/>
              <a:t>VRRP</a:t>
            </a:r>
            <a:endParaRPr lang="pt-PT" dirty="0"/>
          </a:p>
          <a:p>
            <a:r>
              <a:rPr lang="pt-PT" dirty="0" smtClean="0"/>
              <a:t>GLBP</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Scénář při výpadku R2</a:t>
            </a:r>
            <a:endParaRPr lang="pt-PT" dirty="0"/>
          </a:p>
        </p:txBody>
      </p:sp>
      <p:pic>
        <p:nvPicPr>
          <p:cNvPr id="4" name="Picture 3"/>
          <p:cNvPicPr>
            <a:picLocks noChangeAspect="1"/>
          </p:cNvPicPr>
          <p:nvPr/>
        </p:nvPicPr>
        <p:blipFill>
          <a:blip r:embed="rId2"/>
          <a:stretch>
            <a:fillRect/>
          </a:stretch>
        </p:blipFill>
        <p:spPr>
          <a:xfrm>
            <a:off x="1021126" y="1108037"/>
            <a:ext cx="7036904" cy="5130774"/>
          </a:xfrm>
          <a:prstGeom prst="rect">
            <a:avLst/>
          </a:prstGeom>
        </p:spPr>
      </p:pic>
    </p:spTree>
    <p:extLst>
      <p:ext uri="{BB962C8B-B14F-4D97-AF65-F5344CB8AC3E}">
        <p14:creationId xmlns:p14="http://schemas.microsoft.com/office/powerpoint/2010/main" val="2000822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Situace po obnově aktivity </a:t>
            </a:r>
            <a:r>
              <a:rPr lang="en-US" dirty="0" smtClean="0"/>
              <a:t>R2</a:t>
            </a:r>
            <a:endParaRPr lang="pt-PT" dirty="0"/>
          </a:p>
        </p:txBody>
      </p:sp>
      <p:pic>
        <p:nvPicPr>
          <p:cNvPr id="4" name="Picture 3"/>
          <p:cNvPicPr>
            <a:picLocks noChangeAspect="1"/>
          </p:cNvPicPr>
          <p:nvPr/>
        </p:nvPicPr>
        <p:blipFill>
          <a:blip r:embed="rId3"/>
          <a:stretch>
            <a:fillRect/>
          </a:stretch>
        </p:blipFill>
        <p:spPr>
          <a:xfrm>
            <a:off x="1014307" y="1183341"/>
            <a:ext cx="7050542" cy="5131398"/>
          </a:xfrm>
          <a:prstGeom prst="rect">
            <a:avLst/>
          </a:prstGeom>
        </p:spPr>
      </p:pic>
    </p:spTree>
    <p:extLst>
      <p:ext uri="{BB962C8B-B14F-4D97-AF65-F5344CB8AC3E}">
        <p14:creationId xmlns:p14="http://schemas.microsoft.com/office/powerpoint/2010/main" val="489468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Rozdělení zátěže pomocí</a:t>
            </a:r>
            <a:r>
              <a:rPr lang="pt-PT" dirty="0" smtClean="0"/>
              <a:t> </a:t>
            </a:r>
            <a:r>
              <a:rPr lang="pt-PT" dirty="0"/>
              <a:t>HSRP</a:t>
            </a:r>
          </a:p>
        </p:txBody>
      </p:sp>
      <p:pic>
        <p:nvPicPr>
          <p:cNvPr id="4" name="Picture 3"/>
          <p:cNvPicPr>
            <a:picLocks noChangeAspect="1"/>
          </p:cNvPicPr>
          <p:nvPr/>
        </p:nvPicPr>
        <p:blipFill>
          <a:blip r:embed="rId2"/>
          <a:stretch>
            <a:fillRect/>
          </a:stretch>
        </p:blipFill>
        <p:spPr>
          <a:xfrm>
            <a:off x="279400" y="1555971"/>
            <a:ext cx="8572902" cy="4386136"/>
          </a:xfrm>
          <a:prstGeom prst="rect">
            <a:avLst/>
          </a:prstGeom>
        </p:spPr>
      </p:pic>
    </p:spTree>
    <p:extLst>
      <p:ext uri="{BB962C8B-B14F-4D97-AF65-F5344CB8AC3E}">
        <p14:creationId xmlns:p14="http://schemas.microsoft.com/office/powerpoint/2010/main" val="3490365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400" y="1396392"/>
            <a:ext cx="8520355" cy="4705294"/>
          </a:xfrm>
          <a:prstGeom prst="rect">
            <a:avLst/>
          </a:prstGeom>
        </p:spPr>
      </p:pic>
      <p:sp>
        <p:nvSpPr>
          <p:cNvPr id="5" name="Nadpis 4"/>
          <p:cNvSpPr>
            <a:spLocks noGrp="1"/>
          </p:cNvSpPr>
          <p:nvPr>
            <p:ph type="title"/>
          </p:nvPr>
        </p:nvSpPr>
        <p:spPr/>
        <p:txBody>
          <a:bodyPr/>
          <a:lstStyle/>
          <a:p>
            <a:r>
              <a:rPr lang="cs-CZ" dirty="0" smtClean="0"/>
              <a:t>Konfigurace SW1</a:t>
            </a:r>
            <a:endParaRPr lang="cs-CZ" dirty="0"/>
          </a:p>
        </p:txBody>
      </p:sp>
    </p:spTree>
    <p:extLst>
      <p:ext uri="{BB962C8B-B14F-4D97-AF65-F5344CB8AC3E}">
        <p14:creationId xmlns:p14="http://schemas.microsoft.com/office/powerpoint/2010/main" val="1627310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Multigroup</a:t>
            </a:r>
            <a:r>
              <a:rPr lang="pt-PT" dirty="0"/>
              <a:t> HSRP (MHSRP)</a:t>
            </a:r>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429913" y="1302610"/>
            <a:ext cx="8219329" cy="4674350"/>
          </a:xfrm>
          <a:prstGeom prst="rect">
            <a:avLst/>
          </a:prstGeom>
        </p:spPr>
      </p:pic>
    </p:spTree>
    <p:extLst>
      <p:ext uri="{BB962C8B-B14F-4D97-AF65-F5344CB8AC3E}">
        <p14:creationId xmlns:p14="http://schemas.microsoft.com/office/powerpoint/2010/main" val="2955406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a:t>
            </a:r>
            <a:r>
              <a:rPr lang="en-US" dirty="0"/>
              <a:t>Tracking </a:t>
            </a:r>
            <a:r>
              <a:rPr lang="en-US" dirty="0" smtClean="0"/>
              <a:t>HSRP</a:t>
            </a:r>
            <a:endParaRPr lang="pt-PT" dirty="0"/>
          </a:p>
        </p:txBody>
      </p:sp>
      <p:sp>
        <p:nvSpPr>
          <p:cNvPr id="3" name="Content Placeholder 2"/>
          <p:cNvSpPr>
            <a:spLocks noGrp="1"/>
          </p:cNvSpPr>
          <p:nvPr>
            <p:ph idx="1"/>
          </p:nvPr>
        </p:nvSpPr>
        <p:spPr/>
        <p:txBody>
          <a:bodyPr>
            <a:normAutofit fontScale="92500" lnSpcReduction="20000"/>
          </a:bodyPr>
          <a:lstStyle/>
          <a:p>
            <a:r>
              <a:rPr lang="cs-CZ" dirty="0"/>
              <a:t>HSRP může sledovat rozhraní nebo objekty a snižovat prioritu, pokud rozhraní nebo objekt </a:t>
            </a:r>
            <a:r>
              <a:rPr lang="cs-CZ" dirty="0" smtClean="0"/>
              <a:t>selže.</a:t>
            </a:r>
          </a:p>
          <a:p>
            <a:r>
              <a:rPr lang="cs-CZ" dirty="0" smtClean="0"/>
              <a:t>Sledování </a:t>
            </a:r>
            <a:r>
              <a:rPr lang="cs-CZ" dirty="0"/>
              <a:t>rozhraní umožňuje automatické nastavení priority směrovače pohotovostního režimu na základě dostupnosti rozhraní </a:t>
            </a:r>
            <a:r>
              <a:rPr lang="cs-CZ" dirty="0" err="1" smtClean="0"/>
              <a:t>routeru</a:t>
            </a:r>
            <a:r>
              <a:rPr lang="cs-CZ" dirty="0" smtClean="0"/>
              <a:t>.</a:t>
            </a:r>
          </a:p>
          <a:p>
            <a:r>
              <a:rPr lang="cs-CZ" dirty="0" smtClean="0"/>
              <a:t>Pokud </a:t>
            </a:r>
            <a:r>
              <a:rPr lang="cs-CZ" dirty="0"/>
              <a:t>není sledované rozhraní k dispozici, sníží se priorita HSRP </a:t>
            </a:r>
            <a:r>
              <a:rPr lang="cs-CZ" dirty="0" smtClean="0"/>
              <a:t>směrovače.</a:t>
            </a:r>
          </a:p>
          <a:p>
            <a:r>
              <a:rPr lang="cs-CZ" dirty="0" smtClean="0"/>
              <a:t>Při </a:t>
            </a:r>
            <a:r>
              <a:rPr lang="cs-CZ" dirty="0"/>
              <a:t>správné konfiguraci funkce sledování HSRP zajišťuje, že směrovač s nedostupným klíčovým rozhraním se vzdává role </a:t>
            </a:r>
            <a:r>
              <a:rPr lang="cs-CZ" dirty="0" err="1" smtClean="0"/>
              <a:t>routeru</a:t>
            </a:r>
            <a:r>
              <a:rPr lang="cs-CZ" dirty="0" smtClean="0"/>
              <a:t>.</a:t>
            </a:r>
          </a:p>
          <a:p>
            <a:r>
              <a:rPr lang="cs-CZ" dirty="0" smtClean="0"/>
              <a:t>Pokud </a:t>
            </a:r>
            <a:r>
              <a:rPr lang="cs-CZ" dirty="0"/>
              <a:t>jsou splněny podmínky definované objektem, zůstává priorita směrovače </a:t>
            </a:r>
            <a:r>
              <a:rPr lang="cs-CZ" dirty="0" smtClean="0"/>
              <a:t>stejná.</a:t>
            </a:r>
          </a:p>
          <a:p>
            <a:r>
              <a:rPr lang="cs-CZ" dirty="0" smtClean="0"/>
              <a:t>Jakmile </a:t>
            </a:r>
            <a:r>
              <a:rPr lang="cs-CZ" dirty="0"/>
              <a:t>ověření definované objektem selže, je priorita směrovače </a:t>
            </a:r>
            <a:r>
              <a:rPr lang="cs-CZ" dirty="0" smtClean="0"/>
              <a:t>zmenšena.</a:t>
            </a:r>
          </a:p>
          <a:p>
            <a:r>
              <a:rPr lang="cs-CZ" dirty="0" smtClean="0"/>
              <a:t>Množství </a:t>
            </a:r>
            <a:r>
              <a:rPr lang="cs-CZ" dirty="0"/>
              <a:t>snížení lze </a:t>
            </a:r>
            <a:r>
              <a:rPr lang="cs-CZ" dirty="0" smtClean="0"/>
              <a:t>nakonfigurovat.</a:t>
            </a:r>
          </a:p>
          <a:p>
            <a:r>
              <a:rPr lang="cs-CZ" dirty="0" smtClean="0"/>
              <a:t>Výchozí </a:t>
            </a:r>
            <a:r>
              <a:rPr lang="cs-CZ" dirty="0"/>
              <a:t>hodnota je 10.</a:t>
            </a:r>
            <a:endParaRPr lang="pt-PT" dirty="0"/>
          </a:p>
        </p:txBody>
      </p:sp>
    </p:spTree>
    <p:extLst>
      <p:ext uri="{BB962C8B-B14F-4D97-AF65-F5344CB8AC3E}">
        <p14:creationId xmlns:p14="http://schemas.microsoft.com/office/powerpoint/2010/main" val="2331486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Interface </a:t>
            </a:r>
            <a:r>
              <a:rPr lang="pt-PT" dirty="0" smtClean="0"/>
              <a:t>Tracking</a:t>
            </a:r>
            <a:r>
              <a:rPr lang="cs-CZ" dirty="0" smtClean="0"/>
              <a:t> 1/2</a:t>
            </a:r>
            <a:endParaRPr lang="pt-PT" dirty="0"/>
          </a:p>
        </p:txBody>
      </p:sp>
      <p:sp>
        <p:nvSpPr>
          <p:cNvPr id="3" name="Content Placeholder 2"/>
          <p:cNvSpPr>
            <a:spLocks noGrp="1"/>
          </p:cNvSpPr>
          <p:nvPr>
            <p:ph idx="1"/>
          </p:nvPr>
        </p:nvSpPr>
        <p:spPr>
          <a:xfrm>
            <a:off x="356404" y="5930092"/>
            <a:ext cx="8520354" cy="769657"/>
          </a:xfrm>
        </p:spPr>
        <p:txBody>
          <a:bodyPr>
            <a:normAutofit lnSpcReduction="10000"/>
          </a:bodyPr>
          <a:lstStyle/>
          <a:p>
            <a:r>
              <a:rPr lang="en-US" dirty="0"/>
              <a:t>HSRP </a:t>
            </a:r>
            <a:r>
              <a:rPr lang="cs-CZ" dirty="0" smtClean="0"/>
              <a:t>disponuje </a:t>
            </a:r>
            <a:r>
              <a:rPr lang="en-US" dirty="0" smtClean="0"/>
              <a:t>built-in mechanism</a:t>
            </a:r>
            <a:r>
              <a:rPr lang="cs-CZ" dirty="0" err="1" smtClean="0"/>
              <a:t>em</a:t>
            </a:r>
            <a:r>
              <a:rPr lang="cs-CZ" dirty="0" smtClean="0"/>
              <a:t> pro detekci chyb linek </a:t>
            </a:r>
            <a:r>
              <a:rPr lang="en-US" dirty="0" smtClean="0"/>
              <a:t>a</a:t>
            </a:r>
            <a:r>
              <a:rPr lang="cs-CZ" dirty="0" smtClean="0"/>
              <a:t> spuštění procesu znovuzvolení </a:t>
            </a:r>
            <a:r>
              <a:rPr lang="en-US" dirty="0" smtClean="0"/>
              <a:t>HSRP</a:t>
            </a:r>
            <a:r>
              <a:rPr lang="pt-PT" dirty="0" smtClean="0"/>
              <a:t>.</a:t>
            </a:r>
            <a:endParaRPr lang="pt-PT" dirty="0"/>
          </a:p>
        </p:txBody>
      </p:sp>
      <p:pic>
        <p:nvPicPr>
          <p:cNvPr id="4" name="Picture 3"/>
          <p:cNvPicPr>
            <a:picLocks noChangeAspect="1"/>
          </p:cNvPicPr>
          <p:nvPr/>
        </p:nvPicPr>
        <p:blipFill>
          <a:blip r:embed="rId2"/>
          <a:stretch>
            <a:fillRect/>
          </a:stretch>
        </p:blipFill>
        <p:spPr>
          <a:xfrm>
            <a:off x="573348" y="1092842"/>
            <a:ext cx="7932459" cy="4808375"/>
          </a:xfrm>
          <a:prstGeom prst="rect">
            <a:avLst/>
          </a:prstGeom>
        </p:spPr>
      </p:pic>
    </p:spTree>
    <p:extLst>
      <p:ext uri="{BB962C8B-B14F-4D97-AF65-F5344CB8AC3E}">
        <p14:creationId xmlns:p14="http://schemas.microsoft.com/office/powerpoint/2010/main" val="3554916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7996" y="1448875"/>
            <a:ext cx="8243164" cy="4600328"/>
          </a:xfrm>
          <a:prstGeom prst="rect">
            <a:avLst/>
          </a:prstGeom>
        </p:spPr>
      </p:pic>
      <p:sp>
        <p:nvSpPr>
          <p:cNvPr id="5" name="Nadpis 4"/>
          <p:cNvSpPr>
            <a:spLocks noGrp="1"/>
          </p:cNvSpPr>
          <p:nvPr>
            <p:ph type="title"/>
          </p:nvPr>
        </p:nvSpPr>
        <p:spPr/>
        <p:txBody>
          <a:bodyPr/>
          <a:lstStyle/>
          <a:p>
            <a:r>
              <a:rPr lang="pt-PT" dirty="0"/>
              <a:t>HSRP Interface Tracking</a:t>
            </a:r>
            <a:r>
              <a:rPr lang="cs-CZ" dirty="0"/>
              <a:t> </a:t>
            </a:r>
            <a:r>
              <a:rPr lang="cs-CZ" dirty="0" smtClean="0"/>
              <a:t>2/2</a:t>
            </a:r>
            <a:endParaRPr lang="cs-CZ" dirty="0"/>
          </a:p>
        </p:txBody>
      </p:sp>
    </p:spTree>
    <p:extLst>
      <p:ext uri="{BB962C8B-B14F-4D97-AF65-F5344CB8AC3E}">
        <p14:creationId xmlns:p14="http://schemas.microsoft.com/office/powerpoint/2010/main" val="2078580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f-ZA" dirty="0" smtClean="0"/>
              <a:t>Konfigurace rozhraní Trackingu HSRP</a:t>
            </a:r>
            <a:endParaRPr lang="af-ZA" dirty="0"/>
          </a:p>
        </p:txBody>
      </p:sp>
      <p:sp>
        <p:nvSpPr>
          <p:cNvPr id="3" name="Content Placeholder 2"/>
          <p:cNvSpPr>
            <a:spLocks noGrp="1"/>
          </p:cNvSpPr>
          <p:nvPr>
            <p:ph idx="1"/>
          </p:nvPr>
        </p:nvSpPr>
        <p:spPr/>
        <p:txBody>
          <a:bodyPr>
            <a:normAutofit/>
          </a:bodyPr>
          <a:lstStyle/>
          <a:p>
            <a:r>
              <a:rPr lang="af-ZA" sz="2000" dirty="0" smtClean="0">
                <a:latin typeface="Consolas" panose="020B0609020204030204" pitchFamily="49" charset="0"/>
              </a:rPr>
              <a:t>R2(config)# </a:t>
            </a:r>
            <a:r>
              <a:rPr lang="af-ZA" sz="2000" b="1" dirty="0" smtClean="0">
                <a:latin typeface="Consolas" panose="020B0609020204030204" pitchFamily="49" charset="0"/>
              </a:rPr>
              <a:t>interface ethernet 0/1</a:t>
            </a:r>
          </a:p>
          <a:p>
            <a:r>
              <a:rPr lang="af-ZA" sz="2000" dirty="0" smtClean="0">
                <a:latin typeface="Consolas" panose="020B0609020204030204" pitchFamily="49" charset="0"/>
              </a:rPr>
              <a:t>R2(config-if)# </a:t>
            </a:r>
            <a:r>
              <a:rPr lang="af-ZA" sz="2000" b="1" dirty="0" smtClean="0">
                <a:latin typeface="Consolas" panose="020B0609020204030204" pitchFamily="49" charset="0"/>
              </a:rPr>
              <a:t>ip address 192.168.10.2</a:t>
            </a:r>
          </a:p>
          <a:p>
            <a:r>
              <a:rPr lang="af-ZA" sz="2000" dirty="0" smtClean="0">
                <a:latin typeface="Consolas" panose="020B0609020204030204" pitchFamily="49" charset="0"/>
              </a:rPr>
              <a:t>R2(config-if)# </a:t>
            </a:r>
            <a:r>
              <a:rPr lang="af-ZA" sz="2000" b="1" dirty="0" smtClean="0">
                <a:latin typeface="Consolas" panose="020B0609020204030204" pitchFamily="49" charset="0"/>
              </a:rPr>
              <a:t>standby 10 ip 192.168.10.1</a:t>
            </a:r>
          </a:p>
          <a:p>
            <a:r>
              <a:rPr lang="af-ZA" sz="2000" dirty="0" smtClean="0">
                <a:latin typeface="Consolas" panose="020B0609020204030204" pitchFamily="49" charset="0"/>
              </a:rPr>
              <a:t>R2(config-if)# </a:t>
            </a:r>
            <a:r>
              <a:rPr lang="af-ZA" sz="2000" b="1" dirty="0" smtClean="0">
                <a:latin typeface="Consolas" panose="020B0609020204030204" pitchFamily="49" charset="0"/>
              </a:rPr>
              <a:t>standby 10 priority 110</a:t>
            </a:r>
          </a:p>
          <a:p>
            <a:r>
              <a:rPr lang="af-ZA" sz="2000" dirty="0" smtClean="0">
                <a:latin typeface="Consolas" panose="020B0609020204030204" pitchFamily="49" charset="0"/>
              </a:rPr>
              <a:t>R2(config-if)# </a:t>
            </a:r>
            <a:r>
              <a:rPr lang="af-ZA" sz="2000" b="1" dirty="0" smtClean="0">
                <a:latin typeface="Consolas" panose="020B0609020204030204" pitchFamily="49" charset="0"/>
              </a:rPr>
              <a:t>standby 10 preempt</a:t>
            </a:r>
          </a:p>
          <a:p>
            <a:r>
              <a:rPr lang="af-ZA" sz="2000" dirty="0" smtClean="0">
                <a:latin typeface="Consolas" panose="020B0609020204030204" pitchFamily="49" charset="0"/>
              </a:rPr>
              <a:t>R2(config-if)# </a:t>
            </a:r>
            <a:r>
              <a:rPr lang="af-ZA" sz="2000" b="1" dirty="0" smtClean="0">
                <a:latin typeface="Consolas" panose="020B0609020204030204" pitchFamily="49" charset="0"/>
              </a:rPr>
              <a:t>standby 10 track ethernet1/1 20</a:t>
            </a:r>
            <a:endParaRPr lang="af-ZA" sz="2000" dirty="0">
              <a:latin typeface="Consolas" panose="020B0609020204030204" pitchFamily="49" charset="0"/>
            </a:endParaRPr>
          </a:p>
        </p:txBody>
      </p:sp>
    </p:spTree>
    <p:extLst>
      <p:ext uri="{BB962C8B-B14F-4D97-AF65-F5344CB8AC3E}">
        <p14:creationId xmlns:p14="http://schemas.microsoft.com/office/powerpoint/2010/main" val="3253265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Konfigurace </a:t>
            </a:r>
            <a:r>
              <a:rPr lang="cs-CZ" dirty="0" smtClean="0"/>
              <a:t>parametrů </a:t>
            </a:r>
            <a:r>
              <a:rPr lang="pt-PT" dirty="0" smtClean="0"/>
              <a:t>HSRP Tracking</a:t>
            </a:r>
            <a:r>
              <a:rPr lang="cs-CZ" dirty="0"/>
              <a:t>u</a:t>
            </a:r>
            <a:endParaRPr lang="pt-PT" dirty="0"/>
          </a:p>
        </p:txBody>
      </p:sp>
      <p:pic>
        <p:nvPicPr>
          <p:cNvPr id="4" name="Picture 3"/>
          <p:cNvPicPr>
            <a:picLocks noChangeAspect="1"/>
          </p:cNvPicPr>
          <p:nvPr/>
        </p:nvPicPr>
        <p:blipFill>
          <a:blip r:embed="rId2"/>
          <a:stretch>
            <a:fillRect/>
          </a:stretch>
        </p:blipFill>
        <p:spPr>
          <a:xfrm>
            <a:off x="279400" y="1873856"/>
            <a:ext cx="8526799" cy="3750366"/>
          </a:xfrm>
          <a:prstGeom prst="rect">
            <a:avLst/>
          </a:prstGeom>
        </p:spPr>
      </p:pic>
    </p:spTree>
    <p:extLst>
      <p:ext uri="{BB962C8B-B14F-4D97-AF65-F5344CB8AC3E}">
        <p14:creationId xmlns:p14="http://schemas.microsoft.com/office/powerpoint/2010/main" val="3928193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cs-CZ" sz="3000" b="0" dirty="0" smtClean="0">
                <a:solidFill>
                  <a:schemeClr val="bg1"/>
                </a:solidFill>
              </a:rPr>
              <a:t>Přehled </a:t>
            </a:r>
            <a:r>
              <a:rPr lang="en-US" sz="3000" b="0" dirty="0" smtClean="0">
                <a:solidFill>
                  <a:schemeClr val="bg1"/>
                </a:solidFill>
              </a:rPr>
              <a:t>FHRP a </a:t>
            </a:r>
            <a:r>
              <a:rPr lang="en-US" sz="3000" b="0" dirty="0">
                <a:solidFill>
                  <a:schemeClr val="bg1"/>
                </a:solidFill>
              </a:rPr>
              <a:t>HSRP</a:t>
            </a:r>
            <a:endParaRPr lang="en-US" sz="3000" b="0" dirty="0" smtClean="0">
              <a:solidFill>
                <a:schemeClr val="bg1"/>
              </a:solid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a:t>
            </a:r>
            <a:r>
              <a:rPr lang="cs-CZ" dirty="0"/>
              <a:t>se sledováním objektů</a:t>
            </a:r>
            <a:endParaRPr lang="pt-PT" dirty="0"/>
          </a:p>
        </p:txBody>
      </p:sp>
      <p:pic>
        <p:nvPicPr>
          <p:cNvPr id="4" name="Picture 3"/>
          <p:cNvPicPr>
            <a:picLocks noChangeAspect="1"/>
          </p:cNvPicPr>
          <p:nvPr/>
        </p:nvPicPr>
        <p:blipFill>
          <a:blip r:embed="rId2"/>
          <a:stretch>
            <a:fillRect/>
          </a:stretch>
        </p:blipFill>
        <p:spPr>
          <a:xfrm>
            <a:off x="511448" y="1386286"/>
            <a:ext cx="8056259" cy="4725506"/>
          </a:xfrm>
          <a:prstGeom prst="rect">
            <a:avLst/>
          </a:prstGeom>
        </p:spPr>
      </p:pic>
    </p:spTree>
    <p:extLst>
      <p:ext uri="{BB962C8B-B14F-4D97-AF65-F5344CB8AC3E}">
        <p14:creationId xmlns:p14="http://schemas.microsoft.com/office/powerpoint/2010/main" val="2621721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HSRP </a:t>
            </a:r>
            <a:r>
              <a:rPr lang="cs-CZ" dirty="0" smtClean="0"/>
              <a:t>se sledováním objektů</a:t>
            </a:r>
            <a:endParaRPr lang="pt-PT" dirty="0"/>
          </a:p>
        </p:txBody>
      </p:sp>
      <p:pic>
        <p:nvPicPr>
          <p:cNvPr id="4" name="Picture 3"/>
          <p:cNvPicPr>
            <a:picLocks noChangeAspect="1"/>
          </p:cNvPicPr>
          <p:nvPr/>
        </p:nvPicPr>
        <p:blipFill>
          <a:blip r:embed="rId2"/>
          <a:stretch>
            <a:fillRect/>
          </a:stretch>
        </p:blipFill>
        <p:spPr>
          <a:xfrm>
            <a:off x="497509" y="1386243"/>
            <a:ext cx="8084138" cy="4725592"/>
          </a:xfrm>
          <a:prstGeom prst="rect">
            <a:avLst/>
          </a:prstGeom>
        </p:spPr>
      </p:pic>
    </p:spTree>
    <p:extLst>
      <p:ext uri="{BB962C8B-B14F-4D97-AF65-F5344CB8AC3E}">
        <p14:creationId xmlns:p14="http://schemas.microsoft.com/office/powerpoint/2010/main" val="4162272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Konfigurace </a:t>
            </a:r>
            <a:r>
              <a:rPr lang="pa-PK" dirty="0" smtClean="0"/>
              <a:t>HSRP a </a:t>
            </a:r>
            <a:r>
              <a:rPr lang="cs-CZ" dirty="0" smtClean="0"/>
              <a:t>sledování objektů</a:t>
            </a:r>
            <a:endParaRPr lang="pa-PK" dirty="0"/>
          </a:p>
        </p:txBody>
      </p:sp>
      <p:sp>
        <p:nvSpPr>
          <p:cNvPr id="3" name="Content Placeholder 2"/>
          <p:cNvSpPr>
            <a:spLocks noGrp="1"/>
          </p:cNvSpPr>
          <p:nvPr>
            <p:ph idx="1"/>
          </p:nvPr>
        </p:nvSpPr>
        <p:spPr/>
        <p:txBody>
          <a:bodyPr/>
          <a:lstStyle/>
          <a:p>
            <a:pPr marL="0" indent="0">
              <a:buNone/>
            </a:pPr>
            <a:r>
              <a:rPr lang="af-ZA" dirty="0" smtClean="0"/>
              <a:t>Nejprve se definuje IP SLA ICMP echo test:</a:t>
            </a:r>
          </a:p>
          <a:p>
            <a:r>
              <a:rPr lang="af-ZA" sz="2000" dirty="0" smtClean="0">
                <a:latin typeface="Consolas" panose="020B0609020204030204" pitchFamily="49" charset="0"/>
              </a:rPr>
              <a:t>R2(config)# </a:t>
            </a:r>
            <a:r>
              <a:rPr lang="af-ZA" sz="2000" b="1" dirty="0" smtClean="0">
                <a:latin typeface="Consolas" panose="020B0609020204030204" pitchFamily="49" charset="0"/>
              </a:rPr>
              <a:t>ip sla 10</a:t>
            </a:r>
          </a:p>
          <a:p>
            <a:r>
              <a:rPr lang="af-ZA" sz="2000" dirty="0" smtClean="0">
                <a:latin typeface="Consolas" panose="020B0609020204030204" pitchFamily="49" charset="0"/>
              </a:rPr>
              <a:t>R2(config-ip-sla)# </a:t>
            </a:r>
            <a:r>
              <a:rPr lang="af-ZA" sz="2000" b="1" dirty="0" smtClean="0">
                <a:latin typeface="Consolas" panose="020B0609020204030204" pitchFamily="49" charset="0"/>
              </a:rPr>
              <a:t>icmp-echo 192.168.3.2</a:t>
            </a:r>
          </a:p>
          <a:p>
            <a:r>
              <a:rPr lang="af-ZA" sz="2000" dirty="0" smtClean="0">
                <a:latin typeface="Consolas" panose="020B0609020204030204" pitchFamily="49" charset="0"/>
              </a:rPr>
              <a:t>R2(config-ip-sla-echo)# </a:t>
            </a:r>
            <a:r>
              <a:rPr lang="af-ZA" sz="2000" b="1" dirty="0" smtClean="0">
                <a:latin typeface="Consolas" panose="020B0609020204030204" pitchFamily="49" charset="0"/>
              </a:rPr>
              <a:t>frequency 5</a:t>
            </a:r>
          </a:p>
          <a:p>
            <a:r>
              <a:rPr lang="af-ZA" sz="2000" dirty="0" smtClean="0">
                <a:latin typeface="Consolas" panose="020B0609020204030204" pitchFamily="49" charset="0"/>
              </a:rPr>
              <a:t>R2(config-ip-sla-echo)# </a:t>
            </a:r>
            <a:r>
              <a:rPr lang="af-ZA" sz="2000" b="1" dirty="0" smtClean="0">
                <a:latin typeface="Consolas" panose="020B0609020204030204" pitchFamily="49" charset="0"/>
              </a:rPr>
              <a:t>ip sla schedule 10 life forever start-time now</a:t>
            </a:r>
          </a:p>
          <a:p>
            <a:pPr marL="0" indent="0">
              <a:buNone/>
            </a:pPr>
            <a:r>
              <a:rPr lang="af-ZA" dirty="0" smtClean="0"/>
              <a:t>Pak vytvoříte objekt a trakujete IP SLA instanci:</a:t>
            </a:r>
          </a:p>
          <a:p>
            <a:r>
              <a:rPr lang="af-ZA" sz="2000" dirty="0" smtClean="0">
                <a:latin typeface="Consolas" panose="020B0609020204030204" pitchFamily="49" charset="0"/>
              </a:rPr>
              <a:t>R2(config)# </a:t>
            </a:r>
            <a:r>
              <a:rPr lang="af-ZA" sz="2000" b="1" dirty="0" smtClean="0">
                <a:latin typeface="Consolas" panose="020B0609020204030204" pitchFamily="49" charset="0"/>
              </a:rPr>
              <a:t>track 100 ip sla 10</a:t>
            </a:r>
          </a:p>
          <a:p>
            <a:pPr marL="0" indent="0">
              <a:buNone/>
            </a:pPr>
            <a:r>
              <a:rPr lang="af-ZA" dirty="0" smtClean="0"/>
              <a:t>Pak se konfiguruje HSRP pro tacking objekta a snížení priority, pokud test vykáže chybu:</a:t>
            </a:r>
          </a:p>
          <a:p>
            <a:r>
              <a:rPr lang="af-ZA" sz="2000" dirty="0" smtClean="0">
                <a:latin typeface="Consolas" panose="020B0609020204030204" pitchFamily="49" charset="0"/>
              </a:rPr>
              <a:t>R2(config)# </a:t>
            </a:r>
            <a:r>
              <a:rPr lang="af-ZA" sz="2000" b="1" dirty="0" smtClean="0">
                <a:latin typeface="Consolas" panose="020B0609020204030204" pitchFamily="49" charset="0"/>
              </a:rPr>
              <a:t>interface ethernet 0/1</a:t>
            </a:r>
          </a:p>
          <a:p>
            <a:r>
              <a:rPr lang="af-ZA" sz="2000" dirty="0" smtClean="0">
                <a:latin typeface="Consolas" panose="020B0609020204030204" pitchFamily="49" charset="0"/>
              </a:rPr>
              <a:t>R2(config-if)# </a:t>
            </a:r>
            <a:r>
              <a:rPr lang="af-ZA" sz="2000" b="1" dirty="0" smtClean="0">
                <a:latin typeface="Consolas" panose="020B0609020204030204" pitchFamily="49" charset="0"/>
              </a:rPr>
              <a:t>standby 1 track 100 decrement 20</a:t>
            </a:r>
            <a:endParaRPr lang="af-ZA" sz="1800" dirty="0">
              <a:latin typeface="Consolas" panose="020B0609020204030204" pitchFamily="49" charset="0"/>
            </a:endParaRPr>
          </a:p>
        </p:txBody>
      </p:sp>
    </p:spTree>
    <p:extLst>
      <p:ext uri="{BB962C8B-B14F-4D97-AF65-F5344CB8AC3E}">
        <p14:creationId xmlns:p14="http://schemas.microsoft.com/office/powerpoint/2010/main" val="3486515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Sledované objekty</a:t>
            </a:r>
            <a:endParaRPr lang="pt-PT" dirty="0"/>
          </a:p>
        </p:txBody>
      </p:sp>
      <p:sp>
        <p:nvSpPr>
          <p:cNvPr id="3" name="Content Placeholder 2"/>
          <p:cNvSpPr>
            <a:spLocks noGrp="1"/>
          </p:cNvSpPr>
          <p:nvPr>
            <p:ph idx="1"/>
          </p:nvPr>
        </p:nvSpPr>
        <p:spPr/>
        <p:txBody>
          <a:bodyPr/>
          <a:lstStyle/>
          <a:p>
            <a:r>
              <a:rPr lang="cs-CZ" dirty="0" smtClean="0"/>
              <a:t>Sledované</a:t>
            </a:r>
            <a:r>
              <a:rPr lang="af-ZA" dirty="0" smtClean="0"/>
              <a:t> objekty jsou definovány v globální konfiguraci pomocí klíčového slova </a:t>
            </a:r>
            <a:r>
              <a:rPr lang="af-ZA" b="1" dirty="0" smtClean="0"/>
              <a:t>track,</a:t>
            </a:r>
            <a:r>
              <a:rPr lang="af-ZA" dirty="0" smtClean="0"/>
              <a:t> následovaným číslem objektu. </a:t>
            </a:r>
          </a:p>
          <a:p>
            <a:r>
              <a:rPr lang="af-ZA" dirty="0" smtClean="0"/>
              <a:t>Ačkoliv IP SLA je jedna z voleb, která může být sledována, lze sledovat až 500 objektů, viz následující syntax:</a:t>
            </a:r>
          </a:p>
          <a:p>
            <a:r>
              <a:rPr lang="af-ZA" sz="2000" dirty="0" smtClean="0">
                <a:latin typeface="Consolas" panose="020B0609020204030204" pitchFamily="49" charset="0"/>
              </a:rPr>
              <a:t>Switch(congi)# </a:t>
            </a:r>
            <a:r>
              <a:rPr lang="af-ZA" sz="2000" b="1" dirty="0" smtClean="0">
                <a:latin typeface="Consolas" panose="020B0609020204030204" pitchFamily="49" charset="0"/>
              </a:rPr>
              <a:t>track 1 ?</a:t>
            </a:r>
          </a:p>
          <a:p>
            <a:r>
              <a:rPr lang="af-ZA" sz="2000" b="1" dirty="0" smtClean="0">
                <a:latin typeface="Consolas" panose="020B0609020204030204" pitchFamily="49" charset="0"/>
              </a:rPr>
              <a:t>interface 	</a:t>
            </a:r>
            <a:r>
              <a:rPr lang="af-ZA" sz="2000" dirty="0" smtClean="0">
                <a:latin typeface="Consolas" panose="020B0609020204030204" pitchFamily="49" charset="0"/>
              </a:rPr>
              <a:t>Select an interface to track</a:t>
            </a:r>
          </a:p>
          <a:p>
            <a:r>
              <a:rPr lang="af-ZA" sz="2000" b="1" dirty="0" smtClean="0">
                <a:latin typeface="Consolas" panose="020B0609020204030204" pitchFamily="49" charset="0"/>
              </a:rPr>
              <a:t>ip</a:t>
            </a:r>
            <a:r>
              <a:rPr lang="af-ZA" sz="2000" dirty="0" smtClean="0">
                <a:latin typeface="Consolas" panose="020B0609020204030204" pitchFamily="49" charset="0"/>
              </a:rPr>
              <a:t> 			IP protocol</a:t>
            </a:r>
          </a:p>
          <a:p>
            <a:r>
              <a:rPr lang="af-ZA" sz="2000" b="1" dirty="0" smtClean="0">
                <a:latin typeface="Consolas" panose="020B0609020204030204" pitchFamily="49" charset="0"/>
              </a:rPr>
              <a:t>list</a:t>
            </a:r>
            <a:r>
              <a:rPr lang="af-ZA" sz="2000" dirty="0" smtClean="0">
                <a:latin typeface="Consolas" panose="020B0609020204030204" pitchFamily="49" charset="0"/>
              </a:rPr>
              <a:t> 		Group objects in a list</a:t>
            </a:r>
            <a:endParaRPr lang="af-ZA" sz="2000" dirty="0">
              <a:latin typeface="Consolas" panose="020B0609020204030204" pitchFamily="49" charset="0"/>
            </a:endParaRPr>
          </a:p>
        </p:txBody>
      </p:sp>
    </p:spTree>
    <p:extLst>
      <p:ext uri="{BB962C8B-B14F-4D97-AF65-F5344CB8AC3E}">
        <p14:creationId xmlns:p14="http://schemas.microsoft.com/office/powerpoint/2010/main" val="623475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Sledované objekty</a:t>
            </a:r>
            <a:endParaRPr lang="pt-PT" dirty="0"/>
          </a:p>
        </p:txBody>
      </p:sp>
      <p:sp>
        <p:nvSpPr>
          <p:cNvPr id="3" name="Content Placeholder 2"/>
          <p:cNvSpPr>
            <a:spLocks noGrp="1"/>
          </p:cNvSpPr>
          <p:nvPr>
            <p:ph idx="1"/>
          </p:nvPr>
        </p:nvSpPr>
        <p:spPr/>
        <p:txBody>
          <a:bodyPr>
            <a:normAutofit fontScale="85000" lnSpcReduction="10000"/>
          </a:bodyPr>
          <a:lstStyle/>
          <a:p>
            <a:pPr marL="0" indent="0">
              <a:buNone/>
            </a:pPr>
            <a:r>
              <a:rPr lang="af-ZA" dirty="0" smtClean="0"/>
              <a:t>Několik možností, která jsou běžně k dispozici, jsou následující</a:t>
            </a:r>
          </a:p>
          <a:p>
            <a:pPr marL="0" indent="0">
              <a:buNone/>
            </a:pPr>
            <a:endParaRPr lang="af-ZA" dirty="0" smtClean="0"/>
          </a:p>
          <a:p>
            <a:pPr marL="0" indent="0">
              <a:buNone/>
            </a:pPr>
            <a:r>
              <a:rPr lang="af-ZA" b="1" dirty="0" smtClean="0"/>
              <a:t>Interface</a:t>
            </a:r>
          </a:p>
          <a:p>
            <a:r>
              <a:rPr lang="af-ZA" dirty="0" smtClean="0"/>
              <a:t>To má podobnou funkci jako mechanismus sledování rozhraní HSRP, ale s pokročilými funkcemi. Tento sledovací objekt může nejen ověřit stav rozhraní (linkový protokol), ale i to, zda je povoleno směrování IP, zda je na rozhraní nakonfigurována adresa IP a zda je stav rozhraní up, a to předtím, než je sledovacímu klientovi hlášen, že je rozhraní up.</a:t>
            </a:r>
          </a:p>
          <a:p>
            <a:pPr marL="0" indent="0">
              <a:buNone/>
            </a:pPr>
            <a:endParaRPr lang="af-ZA" dirty="0" smtClean="0"/>
          </a:p>
          <a:p>
            <a:pPr marL="0" indent="0">
              <a:buNone/>
            </a:pPr>
            <a:r>
              <a:rPr lang="af-ZA" b="1" dirty="0" smtClean="0"/>
              <a:t>IP route</a:t>
            </a:r>
          </a:p>
          <a:p>
            <a:r>
              <a:rPr lang="af-ZA" dirty="0" smtClean="0"/>
              <a:t>Sledovaný objekt trasy IP je považován za up a dostupný, pokud existuje záznam trasy a daná trasa je přístupná. K zajištění společného rozhraní ke sledování klientů jsou hodnoty metrik trasy normalizovány v rozmezí 0 až 255, kde je 0 připojeno a 255 je nepřístupné. Můžete sledovat dosažitelnost trasy nebo dokonce metriky, abyste určili hodnoty nejlepších cest do cílové sítě.</a:t>
            </a:r>
            <a:endParaRPr lang="af-ZA" dirty="0"/>
          </a:p>
        </p:txBody>
      </p:sp>
    </p:spTree>
    <p:extLst>
      <p:ext uri="{BB962C8B-B14F-4D97-AF65-F5344CB8AC3E}">
        <p14:creationId xmlns:p14="http://schemas.microsoft.com/office/powerpoint/2010/main" val="10913551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Sledované objekty</a:t>
            </a:r>
            <a:r>
              <a:rPr lang="pt-PT" dirty="0" smtClean="0"/>
              <a:t> (continue)</a:t>
            </a:r>
            <a:endParaRPr lang="pt-PT" dirty="0"/>
          </a:p>
        </p:txBody>
      </p:sp>
      <p:sp>
        <p:nvSpPr>
          <p:cNvPr id="3" name="Content Placeholder 2"/>
          <p:cNvSpPr>
            <a:spLocks noGrp="1"/>
          </p:cNvSpPr>
          <p:nvPr>
            <p:ph idx="1"/>
          </p:nvPr>
        </p:nvSpPr>
        <p:spPr/>
        <p:txBody>
          <a:bodyPr/>
          <a:lstStyle/>
          <a:p>
            <a:r>
              <a:rPr lang="en-US" b="1" dirty="0" smtClean="0"/>
              <a:t>IP SLA</a:t>
            </a:r>
          </a:p>
          <a:p>
            <a:pPr lvl="1"/>
            <a:r>
              <a:rPr lang="cs-CZ" dirty="0" smtClean="0"/>
              <a:t>Můžete sledovat takové parametry, jako je dosažitelnost, zpoždění rozkmit zpoždění (</a:t>
            </a:r>
            <a:r>
              <a:rPr lang="pt-PT" dirty="0" smtClean="0"/>
              <a:t>jitter</a:t>
            </a:r>
            <a:r>
              <a:rPr lang="cs-CZ" dirty="0" smtClean="0"/>
              <a:t>)</a:t>
            </a:r>
            <a:r>
              <a:rPr lang="pt-PT" dirty="0" smtClean="0"/>
              <a:t>.</a:t>
            </a:r>
            <a:endParaRPr lang="pt-PT" dirty="0"/>
          </a:p>
          <a:p>
            <a:r>
              <a:rPr lang="cs-CZ" b="1" dirty="0" smtClean="0"/>
              <a:t>Seznam objektů</a:t>
            </a:r>
            <a:endParaRPr lang="en-US" b="1" dirty="0" smtClean="0"/>
          </a:p>
          <a:p>
            <a:pPr lvl="1"/>
            <a:r>
              <a:rPr lang="cs-CZ" dirty="0"/>
              <a:t>Můžete sledovat několik objektů a propojit jejich výsledky, abyste zjistili, zda jeden nebo několik z nich má spustit podmínku </a:t>
            </a:r>
            <a:r>
              <a:rPr lang="cs-CZ" dirty="0" smtClean="0"/>
              <a:t>„úspěch</a:t>
            </a:r>
            <a:r>
              <a:rPr lang="cs-CZ" dirty="0" smtClean="0"/>
              <a:t>“</a:t>
            </a:r>
            <a:r>
              <a:rPr lang="cs-CZ" dirty="0" smtClean="0"/>
              <a:t> </a:t>
            </a:r>
            <a:r>
              <a:rPr lang="cs-CZ" dirty="0"/>
              <a:t>nebo </a:t>
            </a:r>
            <a:r>
              <a:rPr lang="cs-CZ" dirty="0" smtClean="0"/>
              <a:t>„selhání</a:t>
            </a:r>
            <a:r>
              <a:rPr lang="cs-CZ" dirty="0" smtClean="0"/>
              <a:t>“</a:t>
            </a:r>
            <a:r>
              <a:rPr lang="cs-CZ" dirty="0" smtClean="0"/>
              <a:t>.</a:t>
            </a:r>
            <a:endParaRPr lang="pt-PT" dirty="0"/>
          </a:p>
        </p:txBody>
      </p:sp>
    </p:spTree>
    <p:extLst>
      <p:ext uri="{BB962C8B-B14F-4D97-AF65-F5344CB8AC3E}">
        <p14:creationId xmlns:p14="http://schemas.microsoft.com/office/powerpoint/2010/main" val="3509666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Konfigurace autentizace</a:t>
            </a:r>
            <a:r>
              <a:rPr lang="pt-PT" dirty="0" smtClean="0"/>
              <a:t> HSRP</a:t>
            </a:r>
            <a:endParaRPr lang="pt-PT" dirty="0"/>
          </a:p>
        </p:txBody>
      </p:sp>
      <p:sp>
        <p:nvSpPr>
          <p:cNvPr id="3" name="Content Placeholder 2"/>
          <p:cNvSpPr>
            <a:spLocks noGrp="1"/>
          </p:cNvSpPr>
          <p:nvPr>
            <p:ph idx="1"/>
          </p:nvPr>
        </p:nvSpPr>
        <p:spPr/>
        <p:txBody>
          <a:bodyPr/>
          <a:lstStyle/>
          <a:p>
            <a:r>
              <a:rPr lang="af-ZA" dirty="0" smtClean="0"/>
              <a:t>HSRP poskytuje následující dva typy autentizace:</a:t>
            </a:r>
          </a:p>
          <a:p>
            <a:pPr lvl="1"/>
            <a:r>
              <a:rPr lang="af-ZA" dirty="0" smtClean="0"/>
              <a:t>Plain text</a:t>
            </a:r>
          </a:p>
          <a:p>
            <a:pPr lvl="1"/>
            <a:r>
              <a:rPr lang="af-ZA" dirty="0" smtClean="0"/>
              <a:t>Message digest 5 (MD5) algorithm</a:t>
            </a:r>
          </a:p>
          <a:p>
            <a:endParaRPr lang="af-ZA" dirty="0" smtClean="0"/>
          </a:p>
          <a:p>
            <a:pPr marL="0" indent="0">
              <a:buNone/>
            </a:pPr>
            <a:r>
              <a:rPr lang="af-ZA" b="1" dirty="0" smtClean="0"/>
              <a:t>plain-text autentizace </a:t>
            </a:r>
            <a:r>
              <a:rPr lang="af-ZA" dirty="0" smtClean="0"/>
              <a:t>pro HSRP pár:</a:t>
            </a:r>
          </a:p>
          <a:p>
            <a:r>
              <a:rPr lang="af-ZA" sz="2000" dirty="0" smtClean="0">
                <a:latin typeface="Consolas" panose="020B0609020204030204" pitchFamily="49" charset="0"/>
              </a:rPr>
              <a:t>Switch(config-if)# </a:t>
            </a:r>
            <a:r>
              <a:rPr lang="af-ZA" sz="2000" b="1" dirty="0" smtClean="0">
                <a:latin typeface="Consolas" panose="020B0609020204030204" pitchFamily="49" charset="0"/>
              </a:rPr>
              <a:t>standby </a:t>
            </a:r>
            <a:r>
              <a:rPr lang="af-ZA" sz="2000" b="1" i="1" dirty="0" smtClean="0">
                <a:latin typeface="Consolas" panose="020B0609020204030204" pitchFamily="49" charset="0"/>
              </a:rPr>
              <a:t>group</a:t>
            </a:r>
            <a:r>
              <a:rPr lang="af-ZA" sz="2000" b="1" dirty="0" smtClean="0">
                <a:latin typeface="Consolas" panose="020B0609020204030204" pitchFamily="49" charset="0"/>
              </a:rPr>
              <a:t> authentication </a:t>
            </a:r>
            <a:r>
              <a:rPr lang="af-ZA" sz="2000" b="1" i="1" dirty="0" smtClean="0">
                <a:latin typeface="Consolas" panose="020B0609020204030204" pitchFamily="49" charset="0"/>
              </a:rPr>
              <a:t>string</a:t>
            </a:r>
          </a:p>
          <a:p>
            <a:pPr marL="0" indent="0">
              <a:buNone/>
            </a:pPr>
            <a:endParaRPr lang="af-ZA" dirty="0" smtClean="0"/>
          </a:p>
          <a:p>
            <a:pPr marL="0" indent="0">
              <a:buNone/>
            </a:pPr>
            <a:r>
              <a:rPr lang="af-ZA" b="1" dirty="0" smtClean="0"/>
              <a:t>MD5 autentizace </a:t>
            </a:r>
            <a:r>
              <a:rPr lang="af-ZA" dirty="0" smtClean="0"/>
              <a:t>pro HSRP pár:</a:t>
            </a:r>
          </a:p>
          <a:p>
            <a:r>
              <a:rPr lang="af-ZA" sz="2000" dirty="0" smtClean="0">
                <a:latin typeface="Consolas" panose="020B0609020204030204" pitchFamily="49" charset="0"/>
              </a:rPr>
              <a:t>Switch(config-if)# </a:t>
            </a:r>
            <a:r>
              <a:rPr lang="af-ZA" sz="2000" b="1" dirty="0" smtClean="0">
                <a:latin typeface="Consolas" panose="020B0609020204030204" pitchFamily="49" charset="0"/>
              </a:rPr>
              <a:t>standby </a:t>
            </a:r>
            <a:r>
              <a:rPr lang="af-ZA" sz="2000" b="1" i="1" dirty="0" smtClean="0">
                <a:latin typeface="Consolas" panose="020B0609020204030204" pitchFamily="49" charset="0"/>
              </a:rPr>
              <a:t>group</a:t>
            </a:r>
            <a:r>
              <a:rPr lang="af-ZA" sz="2000" b="1" dirty="0" smtClean="0">
                <a:latin typeface="Consolas" panose="020B0609020204030204" pitchFamily="49" charset="0"/>
              </a:rPr>
              <a:t> authentication md5 key-string </a:t>
            </a:r>
            <a:r>
              <a:rPr lang="af-ZA" sz="2000" dirty="0" smtClean="0">
                <a:latin typeface="Consolas" panose="020B0609020204030204" pitchFamily="49" charset="0"/>
              </a:rPr>
              <a:t>[ </a:t>
            </a:r>
            <a:r>
              <a:rPr lang="af-ZA" sz="2000" b="1" dirty="0" smtClean="0">
                <a:latin typeface="Consolas" panose="020B0609020204030204" pitchFamily="49" charset="0"/>
              </a:rPr>
              <a:t>0 </a:t>
            </a:r>
            <a:r>
              <a:rPr lang="af-ZA" sz="2000" dirty="0" smtClean="0">
                <a:latin typeface="Consolas" panose="020B0609020204030204" pitchFamily="49" charset="0"/>
              </a:rPr>
              <a:t>| </a:t>
            </a:r>
            <a:r>
              <a:rPr lang="af-ZA" sz="2000" b="1" dirty="0" smtClean="0">
                <a:latin typeface="Consolas" panose="020B0609020204030204" pitchFamily="49" charset="0"/>
              </a:rPr>
              <a:t>7 </a:t>
            </a:r>
            <a:r>
              <a:rPr lang="af-ZA" sz="2000" dirty="0" smtClean="0">
                <a:latin typeface="Consolas" panose="020B0609020204030204" pitchFamily="49" charset="0"/>
              </a:rPr>
              <a:t>] </a:t>
            </a:r>
            <a:r>
              <a:rPr lang="af-ZA" sz="2000" b="1" i="1" dirty="0" smtClean="0">
                <a:latin typeface="Consolas" panose="020B0609020204030204" pitchFamily="49" charset="0"/>
              </a:rPr>
              <a:t>string</a:t>
            </a:r>
            <a:endParaRPr lang="af-ZA" sz="1800" i="1" dirty="0">
              <a:latin typeface="Consolas" panose="020B0609020204030204" pitchFamily="49" charset="0"/>
            </a:endParaRPr>
          </a:p>
        </p:txBody>
      </p:sp>
    </p:spTree>
    <p:extLst>
      <p:ext uri="{BB962C8B-B14F-4D97-AF65-F5344CB8AC3E}">
        <p14:creationId xmlns:p14="http://schemas.microsoft.com/office/powerpoint/2010/main" val="37859320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MD5 autentizace</a:t>
            </a:r>
            <a:r>
              <a:rPr lang="pt-PT" dirty="0" smtClean="0"/>
              <a:t> HSRP</a:t>
            </a:r>
            <a:r>
              <a:rPr lang="cs-CZ" dirty="0" smtClean="0"/>
              <a:t> za použití řetězce klíčů</a:t>
            </a:r>
            <a:endParaRPr lang="pt-PT" dirty="0"/>
          </a:p>
        </p:txBody>
      </p:sp>
      <p:sp>
        <p:nvSpPr>
          <p:cNvPr id="3" name="Content Placeholder 2"/>
          <p:cNvSpPr>
            <a:spLocks noGrp="1"/>
          </p:cNvSpPr>
          <p:nvPr>
            <p:ph idx="1"/>
          </p:nvPr>
        </p:nvSpPr>
        <p:spPr/>
        <p:txBody>
          <a:bodyPr/>
          <a:lstStyle/>
          <a:p>
            <a:r>
              <a:rPr lang="af-ZA" sz="2000" dirty="0" smtClean="0">
                <a:latin typeface="Consolas" panose="020B0609020204030204" pitchFamily="49" charset="0"/>
              </a:rPr>
              <a:t>Switch(config)# </a:t>
            </a:r>
            <a:r>
              <a:rPr lang="af-ZA" sz="2000" b="1" dirty="0" smtClean="0">
                <a:latin typeface="Consolas" panose="020B0609020204030204" pitchFamily="49" charset="0"/>
              </a:rPr>
              <a:t>key chain </a:t>
            </a:r>
            <a:r>
              <a:rPr lang="af-ZA" sz="2000" i="1" dirty="0" smtClean="0">
                <a:latin typeface="Consolas" panose="020B0609020204030204" pitchFamily="49" charset="0"/>
              </a:rPr>
              <a:t>chain-name</a:t>
            </a:r>
          </a:p>
          <a:p>
            <a:r>
              <a:rPr lang="af-ZA" sz="2000" dirty="0" smtClean="0">
                <a:latin typeface="Consolas" panose="020B0609020204030204" pitchFamily="49" charset="0"/>
              </a:rPr>
              <a:t>Switch(config-keychain)# </a:t>
            </a:r>
            <a:r>
              <a:rPr lang="af-ZA" sz="2000" b="1" dirty="0" smtClean="0">
                <a:latin typeface="Consolas" panose="020B0609020204030204" pitchFamily="49" charset="0"/>
              </a:rPr>
              <a:t>key </a:t>
            </a:r>
            <a:r>
              <a:rPr lang="af-ZA" sz="2000" i="1" dirty="0" smtClean="0">
                <a:latin typeface="Consolas" panose="020B0609020204030204" pitchFamily="49" charset="0"/>
              </a:rPr>
              <a:t>key-number</a:t>
            </a:r>
          </a:p>
          <a:p>
            <a:r>
              <a:rPr lang="af-ZA" sz="2000" dirty="0" smtClean="0">
                <a:latin typeface="Consolas" panose="020B0609020204030204" pitchFamily="49" charset="0"/>
              </a:rPr>
              <a:t>Switch(config-keychain-key)# </a:t>
            </a:r>
            <a:r>
              <a:rPr lang="af-ZA" sz="2000" b="1" dirty="0" smtClean="0">
                <a:latin typeface="Consolas" panose="020B0609020204030204" pitchFamily="49" charset="0"/>
              </a:rPr>
              <a:t>key-string </a:t>
            </a:r>
            <a:r>
              <a:rPr lang="af-ZA" sz="2000" dirty="0" smtClean="0">
                <a:latin typeface="Consolas" panose="020B0609020204030204" pitchFamily="49" charset="0"/>
              </a:rPr>
              <a:t>[ </a:t>
            </a:r>
            <a:r>
              <a:rPr lang="af-ZA" sz="2000" b="1" dirty="0" smtClean="0">
                <a:latin typeface="Consolas" panose="020B0609020204030204" pitchFamily="49" charset="0"/>
              </a:rPr>
              <a:t>0 </a:t>
            </a:r>
            <a:r>
              <a:rPr lang="af-ZA" sz="2000" dirty="0" smtClean="0">
                <a:latin typeface="Consolas" panose="020B0609020204030204" pitchFamily="49" charset="0"/>
              </a:rPr>
              <a:t>| </a:t>
            </a:r>
            <a:r>
              <a:rPr lang="af-ZA" sz="2000" b="1" dirty="0" smtClean="0">
                <a:latin typeface="Consolas" panose="020B0609020204030204" pitchFamily="49" charset="0"/>
              </a:rPr>
              <a:t>7 </a:t>
            </a:r>
            <a:r>
              <a:rPr lang="af-ZA" sz="2000" dirty="0" smtClean="0">
                <a:latin typeface="Consolas" panose="020B0609020204030204" pitchFamily="49" charset="0"/>
              </a:rPr>
              <a:t>] </a:t>
            </a:r>
            <a:r>
              <a:rPr lang="af-ZA" sz="2000" i="1" dirty="0" smtClean="0">
                <a:latin typeface="Consolas" panose="020B0609020204030204" pitchFamily="49" charset="0"/>
              </a:rPr>
              <a:t>string</a:t>
            </a:r>
          </a:p>
          <a:p>
            <a:r>
              <a:rPr lang="af-ZA" sz="2000" dirty="0" smtClean="0">
                <a:latin typeface="Consolas" panose="020B0609020204030204" pitchFamily="49" charset="0"/>
              </a:rPr>
              <a:t>Switch(config-keychain-key)# </a:t>
            </a:r>
            <a:r>
              <a:rPr lang="af-ZA" sz="2000" b="1" dirty="0" smtClean="0">
                <a:latin typeface="Consolas" panose="020B0609020204030204" pitchFamily="49" charset="0"/>
              </a:rPr>
              <a:t>exit</a:t>
            </a:r>
          </a:p>
          <a:p>
            <a:r>
              <a:rPr lang="af-ZA" sz="2000" dirty="0" smtClean="0">
                <a:latin typeface="Consolas" panose="020B0609020204030204" pitchFamily="49" charset="0"/>
              </a:rPr>
              <a:t>Switch(config)# </a:t>
            </a:r>
            <a:r>
              <a:rPr lang="af-ZA" sz="2000" b="1" dirty="0" smtClean="0">
                <a:latin typeface="Consolas" panose="020B0609020204030204" pitchFamily="49" charset="0"/>
              </a:rPr>
              <a:t>interface </a:t>
            </a:r>
            <a:r>
              <a:rPr lang="af-ZA" sz="2000" i="1" dirty="0" smtClean="0">
                <a:latin typeface="Consolas" panose="020B0609020204030204" pitchFamily="49" charset="0"/>
              </a:rPr>
              <a:t>interface-slot/number</a:t>
            </a:r>
          </a:p>
          <a:p>
            <a:r>
              <a:rPr lang="af-ZA" sz="2000" dirty="0" smtClean="0">
                <a:latin typeface="Consolas" panose="020B0609020204030204" pitchFamily="49" charset="0"/>
              </a:rPr>
              <a:t>Switch(config-if)# </a:t>
            </a:r>
            <a:r>
              <a:rPr lang="af-ZA" sz="2000" b="1" dirty="0" smtClean="0">
                <a:latin typeface="Consolas" panose="020B0609020204030204" pitchFamily="49" charset="0"/>
              </a:rPr>
              <a:t>standby group authentication md5 key-chain </a:t>
            </a:r>
            <a:r>
              <a:rPr lang="af-ZA" sz="2000" i="1" dirty="0" smtClean="0">
                <a:latin typeface="Consolas" panose="020B0609020204030204" pitchFamily="49" charset="0"/>
              </a:rPr>
              <a:t>chain-name</a:t>
            </a:r>
            <a:endParaRPr lang="af-ZA" sz="2000" dirty="0">
              <a:latin typeface="Consolas" panose="020B0609020204030204" pitchFamily="49" charset="0"/>
            </a:endParaRPr>
          </a:p>
        </p:txBody>
      </p:sp>
    </p:spTree>
    <p:extLst>
      <p:ext uri="{BB962C8B-B14F-4D97-AF65-F5344CB8AC3E}">
        <p14:creationId xmlns:p14="http://schemas.microsoft.com/office/powerpoint/2010/main" val="1120014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Ladění časovačů</a:t>
            </a:r>
            <a:r>
              <a:rPr lang="pt-PT" dirty="0" smtClean="0"/>
              <a:t> HSRP</a:t>
            </a:r>
            <a:endParaRPr lang="pt-PT" dirty="0"/>
          </a:p>
        </p:txBody>
      </p:sp>
      <p:sp>
        <p:nvSpPr>
          <p:cNvPr id="3" name="Content Placeholder 2"/>
          <p:cNvSpPr>
            <a:spLocks noGrp="1"/>
          </p:cNvSpPr>
          <p:nvPr>
            <p:ph idx="1"/>
          </p:nvPr>
        </p:nvSpPr>
        <p:spPr/>
        <p:txBody>
          <a:bodyPr>
            <a:normAutofit/>
          </a:bodyPr>
          <a:lstStyle/>
          <a:p>
            <a:r>
              <a:rPr lang="af-ZA" dirty="0" smtClean="0"/>
              <a:t>Defaultně je hello interval HSRP 3 s, a hold time 10 s.</a:t>
            </a:r>
          </a:p>
          <a:p>
            <a:r>
              <a:rPr lang="af-ZA" dirty="0" smtClean="0"/>
              <a:t>V některých případech může být tento interval příliš velký pro podporu aplikací.</a:t>
            </a:r>
          </a:p>
          <a:p>
            <a:r>
              <a:rPr lang="af-ZA" dirty="0" smtClean="0"/>
              <a:t>Parametry hello-time a hold-time jsou konfigurovatelné.</a:t>
            </a:r>
            <a:br>
              <a:rPr lang="af-ZA" dirty="0" smtClean="0"/>
            </a:br>
            <a:r>
              <a:rPr lang="af-ZA" dirty="0" smtClean="0"/>
              <a:t>Chcete-li nakonfigurovat čas mezi zprávami hello a časem, než ostatní směrovače skupiny oznámí, že aktivní nebo pohotovostní směrovač nefunguje, zadejte tento příkaz v konfiguračním režimu rozhraní:</a:t>
            </a:r>
          </a:p>
          <a:p>
            <a:pPr marL="0" indent="0">
              <a:buNone/>
            </a:pPr>
            <a:r>
              <a:rPr lang="af-ZA" sz="2200" dirty="0" smtClean="0">
                <a:latin typeface="Consolas" panose="020B0609020204030204" pitchFamily="49" charset="0"/>
              </a:rPr>
              <a:t>Switch(config-if)# </a:t>
            </a:r>
            <a:r>
              <a:rPr lang="af-ZA" sz="2200" b="1" dirty="0" smtClean="0">
                <a:latin typeface="Consolas" panose="020B0609020204030204" pitchFamily="49" charset="0"/>
              </a:rPr>
              <a:t>standby </a:t>
            </a:r>
            <a:r>
              <a:rPr lang="af-ZA" sz="2200" dirty="0" smtClean="0">
                <a:latin typeface="Consolas" panose="020B0609020204030204" pitchFamily="49" charset="0"/>
              </a:rPr>
              <a:t>[ </a:t>
            </a:r>
            <a:r>
              <a:rPr lang="af-ZA" sz="2200" i="1" dirty="0" smtClean="0">
                <a:latin typeface="Consolas" panose="020B0609020204030204" pitchFamily="49" charset="0"/>
              </a:rPr>
              <a:t>group-number </a:t>
            </a:r>
            <a:r>
              <a:rPr lang="af-ZA" sz="2200" dirty="0" smtClean="0">
                <a:latin typeface="Consolas" panose="020B0609020204030204" pitchFamily="49" charset="0"/>
              </a:rPr>
              <a:t>] </a:t>
            </a:r>
            <a:r>
              <a:rPr lang="af-ZA" sz="2200" b="1" dirty="0" smtClean="0">
                <a:latin typeface="Consolas" panose="020B0609020204030204" pitchFamily="49" charset="0"/>
              </a:rPr>
              <a:t>timers </a:t>
            </a:r>
            <a:r>
              <a:rPr lang="af-ZA" sz="2200" dirty="0" smtClean="0">
                <a:latin typeface="Consolas" panose="020B0609020204030204" pitchFamily="49" charset="0"/>
              </a:rPr>
              <a:t>[ </a:t>
            </a:r>
            <a:r>
              <a:rPr lang="af-ZA" sz="2200" b="1" dirty="0" smtClean="0">
                <a:latin typeface="Consolas" panose="020B0609020204030204" pitchFamily="49" charset="0"/>
              </a:rPr>
              <a:t>msec </a:t>
            </a:r>
            <a:r>
              <a:rPr lang="af-ZA" sz="2200" dirty="0" smtClean="0">
                <a:latin typeface="Consolas" panose="020B0609020204030204" pitchFamily="49" charset="0"/>
              </a:rPr>
              <a:t>] </a:t>
            </a:r>
            <a:r>
              <a:rPr lang="af-ZA" sz="2200" i="1" dirty="0" smtClean="0">
                <a:latin typeface="Consolas" panose="020B0609020204030204" pitchFamily="49" charset="0"/>
              </a:rPr>
              <a:t>hellotime </a:t>
            </a:r>
            <a:r>
              <a:rPr lang="af-ZA" sz="2200" dirty="0" smtClean="0">
                <a:latin typeface="Consolas" panose="020B0609020204030204" pitchFamily="49" charset="0"/>
              </a:rPr>
              <a:t>[ </a:t>
            </a:r>
            <a:r>
              <a:rPr lang="af-ZA" sz="2200" b="1" dirty="0" smtClean="0">
                <a:latin typeface="Consolas" panose="020B0609020204030204" pitchFamily="49" charset="0"/>
              </a:rPr>
              <a:t>msec </a:t>
            </a:r>
            <a:r>
              <a:rPr lang="af-ZA" sz="2200" dirty="0" smtClean="0">
                <a:latin typeface="Consolas" panose="020B0609020204030204" pitchFamily="49" charset="0"/>
              </a:rPr>
              <a:t>] </a:t>
            </a:r>
            <a:r>
              <a:rPr lang="af-ZA" sz="2200" i="1" dirty="0" smtClean="0">
                <a:latin typeface="Consolas" panose="020B0609020204030204" pitchFamily="49" charset="0"/>
              </a:rPr>
              <a:t>holdtime</a:t>
            </a:r>
            <a:endParaRPr lang="af-ZA" sz="2200" dirty="0">
              <a:latin typeface="Consolas" panose="020B0609020204030204" pitchFamily="49" charset="0"/>
            </a:endParaRPr>
          </a:p>
        </p:txBody>
      </p:sp>
    </p:spTree>
    <p:extLst>
      <p:ext uri="{BB962C8B-B14F-4D97-AF65-F5344CB8AC3E}">
        <p14:creationId xmlns:p14="http://schemas.microsoft.com/office/powerpoint/2010/main" val="27452077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Preemption</a:t>
            </a:r>
            <a:r>
              <a:rPr lang="pt-PT" dirty="0" smtClean="0"/>
              <a:t> </a:t>
            </a:r>
            <a:r>
              <a:rPr lang="pt-PT" dirty="0" err="1" smtClean="0"/>
              <a:t>Delay</a:t>
            </a:r>
            <a:endParaRPr lang="pt-PT" dirty="0"/>
          </a:p>
        </p:txBody>
      </p:sp>
      <p:sp>
        <p:nvSpPr>
          <p:cNvPr id="3" name="Content Placeholder 2"/>
          <p:cNvSpPr>
            <a:spLocks noGrp="1"/>
          </p:cNvSpPr>
          <p:nvPr>
            <p:ph idx="1"/>
          </p:nvPr>
        </p:nvSpPr>
        <p:spPr/>
        <p:txBody>
          <a:bodyPr>
            <a:normAutofit fontScale="92500" lnSpcReduction="20000"/>
          </a:bodyPr>
          <a:lstStyle/>
          <a:p>
            <a:r>
              <a:rPr lang="af-ZA" dirty="0" smtClean="0"/>
              <a:t>Preemption (prevence) je důležitou vlastností HSRP, která umožňuje primárnímu směrovači obnovit aktivní roli, když se po selhání nebo události údržby vrátí online.</a:t>
            </a:r>
          </a:p>
          <a:p>
            <a:r>
              <a:rPr lang="af-ZA" dirty="0" smtClean="0"/>
              <a:t>Preemption je požadované chování, protože při normálních operacích vynucuje předvídatelnou směrovací cestu pro provoz VLAN.</a:t>
            </a:r>
          </a:p>
          <a:p>
            <a:r>
              <a:rPr lang="af-ZA" dirty="0" smtClean="0"/>
              <a:t>Zajišťuje také, že cesta pro předávání vrstvy 3 pro VLAN bude paralelně s cestou pro předávání vrstvy 2 STP, pokud je to možné.</a:t>
            </a:r>
          </a:p>
          <a:p>
            <a:r>
              <a:rPr lang="af-ZA" dirty="0" smtClean="0"/>
              <a:t>Když je rebootovací zařízení restartováno, preventivní komunikace HSRP by neměla začít, dokud distribuční přepínač nezvládne plnou konektivitu ke zbytku sítě.</a:t>
            </a:r>
          </a:p>
          <a:p>
            <a:r>
              <a:rPr lang="af-ZA" dirty="0" smtClean="0"/>
              <a:t>Tato situace umožňuje rychlejší konvergenci směrovacího protokolu po upřednostňovaném routeru v aktivním stavu.</a:t>
            </a:r>
            <a:br>
              <a:rPr lang="af-ZA" dirty="0" smtClean="0"/>
            </a:br>
            <a:r>
              <a:rPr lang="af-ZA" dirty="0" smtClean="0"/>
              <a:t>Chcete-li to provést, změřte čas zavádění systému a nastavte preemption delay HSRP na hodnotu, která je přibližně o 50 % procent vyšší než doba zavádění zařízení.</a:t>
            </a:r>
            <a:endParaRPr lang="af-ZA" dirty="0"/>
          </a:p>
        </p:txBody>
      </p:sp>
    </p:spTree>
    <p:extLst>
      <p:ext uri="{BB962C8B-B14F-4D97-AF65-F5344CB8AC3E}">
        <p14:creationId xmlns:p14="http://schemas.microsoft.com/office/powerpoint/2010/main" val="4171572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Potřeba </a:t>
            </a:r>
            <a:r>
              <a:rPr lang="en-US" dirty="0" smtClean="0"/>
              <a:t>First-Hop </a:t>
            </a:r>
            <a:r>
              <a:rPr lang="en-US" dirty="0"/>
              <a:t>Redundancy</a:t>
            </a:r>
            <a:endParaRPr lang="pt-PT" dirty="0"/>
          </a:p>
        </p:txBody>
      </p:sp>
      <p:sp>
        <p:nvSpPr>
          <p:cNvPr id="3" name="Content Placeholder 2"/>
          <p:cNvSpPr>
            <a:spLocks noGrp="1"/>
          </p:cNvSpPr>
          <p:nvPr>
            <p:ph idx="1"/>
          </p:nvPr>
        </p:nvSpPr>
        <p:spPr>
          <a:xfrm>
            <a:off x="4784035" y="1183340"/>
            <a:ext cx="4015720" cy="5131399"/>
          </a:xfrm>
        </p:spPr>
        <p:txBody>
          <a:bodyPr/>
          <a:lstStyle/>
          <a:p>
            <a:r>
              <a:rPr lang="cs-CZ" dirty="0" smtClean="0"/>
              <a:t>Default brána nás při výpadku linky či uzlu příliš svazuje</a:t>
            </a:r>
            <a:endParaRPr lang="pt-PT" dirty="0"/>
          </a:p>
        </p:txBody>
      </p:sp>
      <p:pic>
        <p:nvPicPr>
          <p:cNvPr id="4" name="Picture 3"/>
          <p:cNvPicPr>
            <a:picLocks noChangeAspect="1"/>
          </p:cNvPicPr>
          <p:nvPr/>
        </p:nvPicPr>
        <p:blipFill>
          <a:blip r:embed="rId2"/>
          <a:stretch>
            <a:fillRect/>
          </a:stretch>
        </p:blipFill>
        <p:spPr>
          <a:xfrm>
            <a:off x="14356" y="1183339"/>
            <a:ext cx="4769679" cy="5131399"/>
          </a:xfrm>
          <a:prstGeom prst="rect">
            <a:avLst/>
          </a:prstGeom>
        </p:spPr>
      </p:pic>
    </p:spTree>
    <p:extLst>
      <p:ext uri="{BB962C8B-B14F-4D97-AF65-F5344CB8AC3E}">
        <p14:creationId xmlns:p14="http://schemas.microsoft.com/office/powerpoint/2010/main" val="8289213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Konfigurace časovače</a:t>
            </a:r>
            <a:r>
              <a:rPr lang="pt-PT" dirty="0" smtClean="0"/>
              <a:t> </a:t>
            </a:r>
            <a:r>
              <a:rPr lang="pt-PT" dirty="0"/>
              <a:t>HSRP </a:t>
            </a:r>
            <a:r>
              <a:rPr lang="pt-PT" dirty="0" smtClean="0"/>
              <a:t>Preemption Delay</a:t>
            </a:r>
            <a:endParaRPr lang="pt-PT" dirty="0"/>
          </a:p>
        </p:txBody>
      </p:sp>
      <p:sp>
        <p:nvSpPr>
          <p:cNvPr id="3" name="Content Placeholder 2"/>
          <p:cNvSpPr>
            <a:spLocks noGrp="1"/>
          </p:cNvSpPr>
          <p:nvPr>
            <p:ph idx="1"/>
          </p:nvPr>
        </p:nvSpPr>
        <p:spPr>
          <a:xfrm>
            <a:off x="279401" y="3697356"/>
            <a:ext cx="8520354" cy="2617383"/>
          </a:xfrm>
        </p:spPr>
        <p:txBody>
          <a:bodyPr/>
          <a:lstStyle/>
          <a:p>
            <a:r>
              <a:rPr lang="af-ZA" dirty="0" smtClean="0"/>
              <a:t>Např. když doba bootování pro zařízení na distribuční úrovni je 150 sekund, preempt zpoždění musí být nastaveno větší, např. na 225 sekund.</a:t>
            </a:r>
            <a:endParaRPr lang="af-ZA" dirty="0"/>
          </a:p>
        </p:txBody>
      </p:sp>
      <p:pic>
        <p:nvPicPr>
          <p:cNvPr id="4" name="Picture 3"/>
          <p:cNvPicPr>
            <a:picLocks noChangeAspect="1"/>
          </p:cNvPicPr>
          <p:nvPr/>
        </p:nvPicPr>
        <p:blipFill>
          <a:blip r:embed="rId2"/>
          <a:stretch>
            <a:fillRect/>
          </a:stretch>
        </p:blipFill>
        <p:spPr>
          <a:xfrm>
            <a:off x="279400" y="1396794"/>
            <a:ext cx="8520355" cy="2209191"/>
          </a:xfrm>
          <a:prstGeom prst="rect">
            <a:avLst/>
          </a:prstGeom>
        </p:spPr>
      </p:pic>
    </p:spTree>
    <p:extLst>
      <p:ext uri="{BB962C8B-B14F-4D97-AF65-F5344CB8AC3E}">
        <p14:creationId xmlns:p14="http://schemas.microsoft.com/office/powerpoint/2010/main" val="8318871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Verze </a:t>
            </a:r>
            <a:r>
              <a:rPr lang="pt-PT" dirty="0" smtClean="0"/>
              <a:t>HSRP</a:t>
            </a:r>
            <a:endParaRPr lang="pt-PT" dirty="0"/>
          </a:p>
        </p:txBody>
      </p:sp>
      <p:sp>
        <p:nvSpPr>
          <p:cNvPr id="3" name="Content Placeholder 2"/>
          <p:cNvSpPr>
            <a:spLocks noGrp="1"/>
          </p:cNvSpPr>
          <p:nvPr>
            <p:ph idx="1"/>
          </p:nvPr>
        </p:nvSpPr>
        <p:spPr/>
        <p:txBody>
          <a:bodyPr>
            <a:normAutofit/>
          </a:bodyPr>
          <a:lstStyle/>
          <a:p>
            <a:r>
              <a:rPr lang="af-ZA" dirty="0" smtClean="0"/>
              <a:t>Version 1 je defaultní verze Cisco IOS. </a:t>
            </a:r>
          </a:p>
          <a:p>
            <a:r>
              <a:rPr lang="af-ZA" dirty="0" smtClean="0"/>
              <a:t>HSRPv2 dovoluje počet skupin až 4095, což umožňuje použít číslo VLAN jako číslo skupiny.</a:t>
            </a:r>
          </a:p>
          <a:p>
            <a:r>
              <a:rPr lang="af-ZA" dirty="0" smtClean="0"/>
              <a:t>HSRP Version 2 musí být nastavena na rozhraní před konfigurací HSRP IPv6.</a:t>
            </a:r>
          </a:p>
          <a:p>
            <a:r>
              <a:rPr lang="af-ZA" dirty="0" smtClean="0"/>
              <a:t>HSRP Version 2 nemůže spolupracovat s HSRP Version 1. </a:t>
            </a:r>
          </a:p>
          <a:p>
            <a:r>
              <a:rPr lang="af-ZA" dirty="0" smtClean="0"/>
              <a:t>Avšechna zařízení ve skupině HSRP musí mít nakonfigurovanou stejnou verzi HSRP, jinak by zprávy hello nebyly vzájemně srozumitelné. </a:t>
            </a:r>
            <a:endParaRPr lang="af-ZA" dirty="0" smtClean="0"/>
          </a:p>
        </p:txBody>
      </p:sp>
    </p:spTree>
    <p:extLst>
      <p:ext uri="{BB962C8B-B14F-4D97-AF65-F5344CB8AC3E}">
        <p14:creationId xmlns:p14="http://schemas.microsoft.com/office/powerpoint/2010/main" val="10383641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Verze </a:t>
            </a:r>
            <a:r>
              <a:rPr lang="pt-PT" dirty="0" smtClean="0"/>
              <a:t>HSRP</a:t>
            </a:r>
            <a:endParaRPr lang="pt-PT" dirty="0"/>
          </a:p>
        </p:txBody>
      </p:sp>
      <p:sp>
        <p:nvSpPr>
          <p:cNvPr id="3" name="Content Placeholder 2"/>
          <p:cNvSpPr>
            <a:spLocks noGrp="1"/>
          </p:cNvSpPr>
          <p:nvPr>
            <p:ph idx="1"/>
          </p:nvPr>
        </p:nvSpPr>
        <p:spPr/>
        <p:txBody>
          <a:bodyPr/>
          <a:lstStyle/>
          <a:p>
            <a:r>
              <a:rPr lang="af-ZA" dirty="0" smtClean="0"/>
              <a:t>Rozhraní nemohou pracovat současně s Version 1 a Version 2, protože verze se vzájemně vylučují.</a:t>
            </a:r>
          </a:p>
          <a:p>
            <a:r>
              <a:rPr lang="af-ZA" dirty="0" smtClean="0"/>
              <a:t>MAC adresa virtuálního routeru a multicast adresa pro zprávy hello jsou odlišné od Version 2. </a:t>
            </a:r>
          </a:p>
          <a:p>
            <a:r>
              <a:rPr lang="af-ZA" dirty="0" smtClean="0"/>
              <a:t>HSRPv2 používá novou IP multicast adresu 224.0.0.102 pro posílání hello paketů (verze 1 224.0.0.2). </a:t>
            </a:r>
          </a:p>
          <a:p>
            <a:endParaRPr lang="af-ZA" dirty="0" smtClean="0"/>
          </a:p>
          <a:p>
            <a:r>
              <a:rPr lang="af-ZA" dirty="0" smtClean="0"/>
              <a:t>Nastavení HSRP Version 2:</a:t>
            </a:r>
          </a:p>
          <a:p>
            <a:r>
              <a:rPr lang="af-ZA" dirty="0" smtClean="0">
                <a:latin typeface="Consolas" panose="020B0609020204030204" pitchFamily="49" charset="0"/>
              </a:rPr>
              <a:t>Switch(config-if) </a:t>
            </a:r>
            <a:r>
              <a:rPr lang="af-ZA" b="1" dirty="0" smtClean="0">
                <a:latin typeface="Consolas" panose="020B0609020204030204" pitchFamily="49" charset="0"/>
              </a:rPr>
              <a:t>standby </a:t>
            </a:r>
            <a:r>
              <a:rPr lang="af-ZA" i="1" dirty="0" smtClean="0">
                <a:latin typeface="Consolas" panose="020B0609020204030204" pitchFamily="49" charset="0"/>
              </a:rPr>
              <a:t>hsrp-number </a:t>
            </a:r>
            <a:r>
              <a:rPr lang="af-ZA" b="1" dirty="0" smtClean="0">
                <a:latin typeface="Consolas" panose="020B0609020204030204" pitchFamily="49" charset="0"/>
              </a:rPr>
              <a:t>version 2</a:t>
            </a:r>
          </a:p>
          <a:p>
            <a:endParaRPr lang="pt-PT" dirty="0"/>
          </a:p>
        </p:txBody>
      </p:sp>
    </p:spTree>
    <p:extLst>
      <p:ext uri="{BB962C8B-B14F-4D97-AF65-F5344CB8AC3E}">
        <p14:creationId xmlns:p14="http://schemas.microsoft.com/office/powerpoint/2010/main" val="1349342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cs-CZ" sz="3000" kern="0" dirty="0" smtClean="0">
                <a:solidFill>
                  <a:schemeClr val="bg1"/>
                </a:solidFill>
                <a:latin typeface="+mj-lt"/>
                <a:ea typeface="+mj-ea"/>
                <a:cs typeface="+mj-cs"/>
              </a:rPr>
              <a:t>Konfigurace</a:t>
            </a:r>
            <a:r>
              <a:rPr lang="cs-CZ" sz="3000" kern="0" dirty="0">
                <a:solidFill>
                  <a:schemeClr val="bg1"/>
                </a:solidFill>
                <a:latin typeface="+mj-lt"/>
                <a:ea typeface="+mj-ea"/>
                <a:cs typeface="+mj-cs"/>
              </a:rPr>
              <a:t> </a:t>
            </a:r>
            <a:r>
              <a:rPr lang="en-US" sz="3000" kern="0" dirty="0" smtClean="0">
                <a:solidFill>
                  <a:schemeClr val="bg1"/>
                </a:solidFill>
                <a:latin typeface="+mj-lt"/>
                <a:ea typeface="+mj-ea"/>
                <a:cs typeface="+mj-cs"/>
              </a:rPr>
              <a:t>VRRP</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O</a:t>
            </a:r>
            <a:r>
              <a:rPr lang="pt-PT" dirty="0" smtClean="0"/>
              <a:t> </a:t>
            </a:r>
            <a:r>
              <a:rPr lang="pt-PT" dirty="0"/>
              <a:t>VRRP</a:t>
            </a:r>
          </a:p>
        </p:txBody>
      </p:sp>
      <p:sp>
        <p:nvSpPr>
          <p:cNvPr id="3" name="Content Placeholder 2"/>
          <p:cNvSpPr>
            <a:spLocks noGrp="1"/>
          </p:cNvSpPr>
          <p:nvPr>
            <p:ph idx="1"/>
          </p:nvPr>
        </p:nvSpPr>
        <p:spPr/>
        <p:txBody>
          <a:bodyPr>
            <a:normAutofit lnSpcReduction="10000"/>
          </a:bodyPr>
          <a:lstStyle/>
          <a:p>
            <a:r>
              <a:rPr lang="af-ZA" dirty="0" smtClean="0"/>
              <a:t>VRRP je otevřenou alternativou k HSRP.</a:t>
            </a:r>
          </a:p>
          <a:p>
            <a:r>
              <a:rPr lang="af-ZA" dirty="0" smtClean="0"/>
              <a:t>VRRP je podobný HSRP, a to jak v provozu, tak i v konfiguraci.</a:t>
            </a:r>
          </a:p>
          <a:p>
            <a:r>
              <a:rPr lang="af-ZA" dirty="0" smtClean="0"/>
              <a:t>Master VRRP je analogický s aktivní bránou HSRP a backup VRRP je analogická s standby branou HSRP.</a:t>
            </a:r>
          </a:p>
          <a:p>
            <a:r>
              <a:rPr lang="af-ZA" dirty="0" smtClean="0"/>
              <a:t>Skupina VRRP má jedno master zařízení a jedno nebo více backup zařízení.</a:t>
            </a:r>
          </a:p>
          <a:p>
            <a:r>
              <a:rPr lang="af-ZA" dirty="0" smtClean="0"/>
              <a:t>Zařízení s nejvyšší prioritou je zvoleno master. Prioritou může být číslo mezi 0 a 255. </a:t>
            </a:r>
          </a:p>
          <a:p>
            <a:r>
              <a:rPr lang="af-ZA" dirty="0" smtClean="0"/>
              <a:t>Prioritní hodnota 0 má zvláštní význam; to znamená, že se současný master přestal účastnit VRRP. Toto nastavení slouží k aktivaci backup zařízení, které rychle přecházejí na master, aniž by musely čekat na časový limit aktuálního masteru.</a:t>
            </a:r>
            <a:endParaRPr lang="af-ZA" dirty="0"/>
          </a:p>
        </p:txBody>
      </p:sp>
    </p:spTree>
    <p:extLst>
      <p:ext uri="{BB962C8B-B14F-4D97-AF65-F5344CB8AC3E}">
        <p14:creationId xmlns:p14="http://schemas.microsoft.com/office/powerpoint/2010/main" val="32230404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About</a:t>
            </a:r>
            <a:r>
              <a:rPr lang="pt-PT" dirty="0"/>
              <a:t> VRRP</a:t>
            </a:r>
          </a:p>
        </p:txBody>
      </p:sp>
      <p:sp>
        <p:nvSpPr>
          <p:cNvPr id="3" name="Content Placeholder 2"/>
          <p:cNvSpPr>
            <a:spLocks noGrp="1"/>
          </p:cNvSpPr>
          <p:nvPr>
            <p:ph idx="1"/>
          </p:nvPr>
        </p:nvSpPr>
        <p:spPr/>
        <p:txBody>
          <a:bodyPr>
            <a:normAutofit fontScale="92500" lnSpcReduction="20000"/>
          </a:bodyPr>
          <a:lstStyle/>
          <a:p>
            <a:pPr marL="0" indent="0">
              <a:buNone/>
            </a:pPr>
            <a:r>
              <a:rPr lang="af-ZA" dirty="0" smtClean="0"/>
              <a:t>VRRP se liší od HSRP v tom, že umožňuje použít adresu jednoho z fyzických členů skupiny VRRP jako virtuální IP adresu.</a:t>
            </a:r>
          </a:p>
          <a:p>
            <a:pPr marL="0" indent="0">
              <a:buNone/>
            </a:pPr>
            <a:r>
              <a:rPr lang="af-ZA" sz="1700" dirty="0" smtClean="0"/>
              <a:t>     V takovém případě je zařízení s použitou fyzickou adresou VRRP master vždy, když je k dispozici.</a:t>
            </a:r>
          </a:p>
          <a:p>
            <a:r>
              <a:rPr lang="af-ZA" dirty="0" smtClean="0"/>
              <a:t>Master je jediným zařízením, které odesílá inzeráty (analogické s HSRP hello).</a:t>
            </a:r>
          </a:p>
          <a:p>
            <a:r>
              <a:rPr lang="af-ZA" dirty="0" smtClean="0"/>
              <a:t>Inzeráty jsou odesílány na 224.0.0.18 adresu pro vícesměrové vysílání, číslo 112 protokolu.</a:t>
            </a:r>
          </a:p>
          <a:p>
            <a:r>
              <a:rPr lang="af-ZA" dirty="0" smtClean="0"/>
              <a:t>Defaultní interval inzerce je 1 sekunda. Výchozí hold time je 3 sekundy.</a:t>
            </a:r>
          </a:p>
          <a:p>
            <a:r>
              <a:rPr lang="af-ZA" dirty="0" smtClean="0"/>
              <a:t>Ve srovnání s HSRP je defaultní hello timer nastavený na 3 sekundy a časovač přidržení na 10 sekund.</a:t>
            </a:r>
          </a:p>
          <a:p>
            <a:r>
              <a:rPr lang="af-ZA" dirty="0" smtClean="0"/>
              <a:t>Stejně jako u HSRP, sdílení zátěže je k dispozici také u VRRP. Lze konfigurovat více skupin virtuálních směrovačů.</a:t>
            </a:r>
          </a:p>
          <a:p>
            <a:r>
              <a:rPr lang="af-ZA" dirty="0" smtClean="0"/>
              <a:t>Na rozdíl od HSRP je předběžná předvolba ve výchozím nastavení povolena s VRRP.</a:t>
            </a:r>
            <a:endParaRPr lang="af-ZA" dirty="0"/>
          </a:p>
        </p:txBody>
      </p:sp>
    </p:spTree>
    <p:extLst>
      <p:ext uri="{BB962C8B-B14F-4D97-AF65-F5344CB8AC3E}">
        <p14:creationId xmlns:p14="http://schemas.microsoft.com/office/powerpoint/2010/main" val="3212882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O</a:t>
            </a:r>
            <a:r>
              <a:rPr lang="pt-PT" dirty="0" smtClean="0"/>
              <a:t> </a:t>
            </a:r>
            <a:r>
              <a:rPr lang="pt-PT" dirty="0"/>
              <a:t>VRRP</a:t>
            </a:r>
          </a:p>
        </p:txBody>
      </p:sp>
      <p:pic>
        <p:nvPicPr>
          <p:cNvPr id="4" name="Picture 3"/>
          <p:cNvPicPr>
            <a:picLocks noChangeAspect="1"/>
          </p:cNvPicPr>
          <p:nvPr/>
        </p:nvPicPr>
        <p:blipFill>
          <a:blip r:embed="rId2"/>
          <a:stretch>
            <a:fillRect/>
          </a:stretch>
        </p:blipFill>
        <p:spPr>
          <a:xfrm>
            <a:off x="573150" y="1328234"/>
            <a:ext cx="7932856" cy="4841610"/>
          </a:xfrm>
          <a:prstGeom prst="rect">
            <a:avLst/>
          </a:prstGeom>
        </p:spPr>
      </p:pic>
    </p:spTree>
    <p:extLst>
      <p:ext uri="{BB962C8B-B14F-4D97-AF65-F5344CB8AC3E}">
        <p14:creationId xmlns:p14="http://schemas.microsoft.com/office/powerpoint/2010/main" val="23306114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Rozdíly </a:t>
            </a:r>
            <a:r>
              <a:rPr lang="pt-PT" dirty="0" smtClean="0"/>
              <a:t>HSRP a VRRP</a:t>
            </a:r>
            <a:endParaRPr lang="pt-PT" dirty="0"/>
          </a:p>
        </p:txBody>
      </p:sp>
      <p:pic>
        <p:nvPicPr>
          <p:cNvPr id="4" name="Picture 3"/>
          <p:cNvPicPr>
            <a:picLocks noChangeAspect="1"/>
          </p:cNvPicPr>
          <p:nvPr/>
        </p:nvPicPr>
        <p:blipFill>
          <a:blip r:embed="rId2"/>
          <a:stretch>
            <a:fillRect/>
          </a:stretch>
        </p:blipFill>
        <p:spPr>
          <a:xfrm>
            <a:off x="279400" y="1847713"/>
            <a:ext cx="8530947" cy="3802651"/>
          </a:xfrm>
          <a:prstGeom prst="rect">
            <a:avLst/>
          </a:prstGeom>
        </p:spPr>
      </p:pic>
    </p:spTree>
    <p:extLst>
      <p:ext uri="{BB962C8B-B14F-4D97-AF65-F5344CB8AC3E}">
        <p14:creationId xmlns:p14="http://schemas.microsoft.com/office/powerpoint/2010/main" val="30814107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Konfigurace VRRP a odhalení rozdílů od HSRP</a:t>
            </a:r>
            <a:endParaRPr lang="pt-PT" dirty="0"/>
          </a:p>
        </p:txBody>
      </p:sp>
      <p:pic>
        <p:nvPicPr>
          <p:cNvPr id="4" name="Picture 3"/>
          <p:cNvPicPr>
            <a:picLocks noChangeAspect="1"/>
          </p:cNvPicPr>
          <p:nvPr/>
        </p:nvPicPr>
        <p:blipFill>
          <a:blip r:embed="rId2"/>
          <a:stretch>
            <a:fillRect/>
          </a:stretch>
        </p:blipFill>
        <p:spPr>
          <a:xfrm>
            <a:off x="1195898" y="1494799"/>
            <a:ext cx="6687360" cy="4508480"/>
          </a:xfrm>
          <a:prstGeom prst="rect">
            <a:avLst/>
          </a:prstGeom>
        </p:spPr>
      </p:pic>
    </p:spTree>
    <p:extLst>
      <p:ext uri="{BB962C8B-B14F-4D97-AF65-F5344CB8AC3E}">
        <p14:creationId xmlns:p14="http://schemas.microsoft.com/office/powerpoint/2010/main" val="42279383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IP </a:t>
            </a:r>
            <a:r>
              <a:rPr lang="cs-CZ" dirty="0" smtClean="0"/>
              <a:t>adresace pro konfiguraci</a:t>
            </a:r>
            <a:r>
              <a:rPr lang="en-US" dirty="0" smtClean="0"/>
              <a:t> VRRP</a:t>
            </a:r>
            <a:endParaRPr lang="pt-PT" dirty="0"/>
          </a:p>
        </p:txBody>
      </p:sp>
      <p:pic>
        <p:nvPicPr>
          <p:cNvPr id="4" name="Picture 3"/>
          <p:cNvPicPr>
            <a:picLocks noChangeAspect="1"/>
          </p:cNvPicPr>
          <p:nvPr/>
        </p:nvPicPr>
        <p:blipFill>
          <a:blip r:embed="rId2"/>
          <a:stretch>
            <a:fillRect/>
          </a:stretch>
        </p:blipFill>
        <p:spPr>
          <a:xfrm>
            <a:off x="1474538" y="1332679"/>
            <a:ext cx="6130080" cy="4832720"/>
          </a:xfrm>
          <a:prstGeom prst="rect">
            <a:avLst/>
          </a:prstGeom>
        </p:spPr>
      </p:pic>
    </p:spTree>
    <p:extLst>
      <p:ext uri="{BB962C8B-B14F-4D97-AF65-F5344CB8AC3E}">
        <p14:creationId xmlns:p14="http://schemas.microsoft.com/office/powerpoint/2010/main" val="3173788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63226" y="3079493"/>
            <a:ext cx="6118233" cy="3575224"/>
          </a:xfrm>
          <a:prstGeom prst="rect">
            <a:avLst/>
          </a:prstGeom>
        </p:spPr>
      </p:pic>
      <p:sp>
        <p:nvSpPr>
          <p:cNvPr id="2" name="Title 1"/>
          <p:cNvSpPr>
            <a:spLocks noGrp="1"/>
          </p:cNvSpPr>
          <p:nvPr>
            <p:ph type="title"/>
          </p:nvPr>
        </p:nvSpPr>
        <p:spPr/>
        <p:txBody>
          <a:bodyPr/>
          <a:lstStyle/>
          <a:p>
            <a:r>
              <a:rPr lang="af-ZA" dirty="0" smtClean="0"/>
              <a:t>Virtuální router</a:t>
            </a:r>
            <a:endParaRPr lang="af-ZA" dirty="0"/>
          </a:p>
        </p:txBody>
      </p:sp>
      <p:sp>
        <p:nvSpPr>
          <p:cNvPr id="3" name="Content Placeholder 2"/>
          <p:cNvSpPr>
            <a:spLocks noGrp="1"/>
          </p:cNvSpPr>
          <p:nvPr>
            <p:ph idx="1"/>
          </p:nvPr>
        </p:nvSpPr>
        <p:spPr/>
        <p:txBody>
          <a:bodyPr/>
          <a:lstStyle/>
          <a:p>
            <a:r>
              <a:rPr lang="af-ZA" dirty="0" smtClean="0"/>
              <a:t>First-hop router redundancy znamená, že sada routerů vytváří iluzi virtuálního routeru. </a:t>
            </a:r>
          </a:p>
          <a:p>
            <a:r>
              <a:rPr lang="af-ZA" dirty="0" smtClean="0"/>
              <a:t>Sdílení IP adresy a MAC (Layer 2) adresy pro více routerů umožňuje vytvořit jeden </a:t>
            </a:r>
            <a:r>
              <a:rPr lang="af-ZA" dirty="0" smtClean="0"/>
              <a:t>„</a:t>
            </a:r>
            <a:r>
              <a:rPr lang="af-ZA" dirty="0" smtClean="0"/>
              <a:t>virtuální</a:t>
            </a:r>
            <a:r>
              <a:rPr lang="af-ZA" dirty="0" smtClean="0"/>
              <a:t>“</a:t>
            </a:r>
            <a:r>
              <a:rPr lang="af-ZA" dirty="0" smtClean="0"/>
              <a:t> router</a:t>
            </a:r>
          </a:p>
          <a:p>
            <a:r>
              <a:rPr lang="af-ZA" dirty="0" smtClean="0"/>
              <a:t>Klienti posílají pakety na MAC adresu získanou ARP protokolem</a:t>
            </a:r>
            <a:endParaRPr lang="af-ZA" dirty="0"/>
          </a:p>
        </p:txBody>
      </p:sp>
    </p:spTree>
    <p:extLst>
      <p:ext uri="{BB962C8B-B14F-4D97-AF65-F5344CB8AC3E}">
        <p14:creationId xmlns:p14="http://schemas.microsoft.com/office/powerpoint/2010/main" val="2997905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a:t>
            </a:r>
            <a:r>
              <a:rPr lang="en-US" dirty="0" smtClean="0"/>
              <a:t> </a:t>
            </a:r>
            <a:r>
              <a:rPr lang="en-US" dirty="0"/>
              <a:t>VRRP</a:t>
            </a:r>
            <a:endParaRPr lang="pt-PT" dirty="0"/>
          </a:p>
        </p:txBody>
      </p:sp>
      <p:sp>
        <p:nvSpPr>
          <p:cNvPr id="3" name="Content Placeholder 2"/>
          <p:cNvSpPr>
            <a:spLocks noGrp="1"/>
          </p:cNvSpPr>
          <p:nvPr>
            <p:ph idx="1"/>
          </p:nvPr>
        </p:nvSpPr>
        <p:spPr>
          <a:xfrm>
            <a:off x="279400" y="1183340"/>
            <a:ext cx="8758721" cy="5131399"/>
          </a:xfrm>
        </p:spPr>
        <p:txBody>
          <a:bodyPr>
            <a:normAutofit/>
          </a:bodyPr>
          <a:lstStyle/>
          <a:p>
            <a:pPr marL="0" indent="0">
              <a:buNone/>
            </a:pPr>
            <a:r>
              <a:rPr lang="af-ZA" b="1" dirty="0" smtClean="0"/>
              <a:t>Step 1. </a:t>
            </a:r>
            <a:r>
              <a:rPr lang="af-ZA" dirty="0" smtClean="0"/>
              <a:t>Konfigurace R1 Ethernet 0/1 s IP adresou 192.168.1.3 a VRRP virtuální IP adresou 192.168.1.1:</a:t>
            </a:r>
          </a:p>
          <a:p>
            <a:r>
              <a:rPr lang="af-ZA" sz="2000" dirty="0" smtClean="0">
                <a:latin typeface="Consolas" panose="020B0609020204030204" pitchFamily="49" charset="0"/>
              </a:rPr>
              <a:t>R1(config)# </a:t>
            </a:r>
            <a:r>
              <a:rPr lang="af-ZA" sz="2000" b="1" dirty="0" smtClean="0">
                <a:latin typeface="Consolas" panose="020B0609020204030204" pitchFamily="49" charset="0"/>
              </a:rPr>
              <a:t>interface ethernet 0/1</a:t>
            </a:r>
          </a:p>
          <a:p>
            <a:r>
              <a:rPr lang="af-ZA" sz="2000" dirty="0" smtClean="0">
                <a:latin typeface="Consolas" panose="020B0609020204030204" pitchFamily="49" charset="0"/>
              </a:rPr>
              <a:t>R1(config-if)# </a:t>
            </a:r>
            <a:r>
              <a:rPr lang="af-ZA" sz="2000" b="1" dirty="0" smtClean="0">
                <a:latin typeface="Consolas" panose="020B0609020204030204" pitchFamily="49" charset="0"/>
              </a:rPr>
              <a:t>ip address 192.168.1.3 255.255.255.0</a:t>
            </a:r>
          </a:p>
          <a:p>
            <a:r>
              <a:rPr lang="af-ZA" sz="2000" dirty="0" smtClean="0">
                <a:latin typeface="Consolas" panose="020B0609020204030204" pitchFamily="49" charset="0"/>
              </a:rPr>
              <a:t>R1(config-if)# </a:t>
            </a:r>
            <a:r>
              <a:rPr lang="af-ZA" sz="2000" b="1" dirty="0" smtClean="0">
                <a:latin typeface="Consolas" panose="020B0609020204030204" pitchFamily="49" charset="0"/>
              </a:rPr>
              <a:t>vrrp 1 ip 192.168.1.1</a:t>
            </a:r>
          </a:p>
          <a:p>
            <a:pPr marL="0" indent="0">
              <a:buNone/>
            </a:pPr>
            <a:r>
              <a:rPr lang="af-ZA" dirty="0" smtClean="0"/>
              <a:t>Konfigurace R2 Ethernet 0/1 s IP adresou 192.168.1.2 a VRRP virtuální IP adresou 192.168.1.1:</a:t>
            </a:r>
            <a:endParaRPr lang="af-ZA" dirty="0" smtClean="0"/>
          </a:p>
          <a:p>
            <a:r>
              <a:rPr lang="af-ZA" sz="2000" dirty="0" smtClean="0">
                <a:latin typeface="Consolas" panose="020B0609020204030204" pitchFamily="49" charset="0"/>
              </a:rPr>
              <a:t>R2(config)# </a:t>
            </a:r>
            <a:r>
              <a:rPr lang="af-ZA" sz="2000" b="1" dirty="0" smtClean="0">
                <a:latin typeface="Consolas" panose="020B0609020204030204" pitchFamily="49" charset="0"/>
              </a:rPr>
              <a:t>interface ethernet 0/1</a:t>
            </a:r>
          </a:p>
          <a:p>
            <a:r>
              <a:rPr lang="af-ZA" sz="2000" dirty="0" smtClean="0">
                <a:latin typeface="Consolas" panose="020B0609020204030204" pitchFamily="49" charset="0"/>
              </a:rPr>
              <a:t>R2(config-if)# </a:t>
            </a:r>
            <a:r>
              <a:rPr lang="af-ZA" sz="2000" b="1" dirty="0" smtClean="0">
                <a:latin typeface="Consolas" panose="020B0609020204030204" pitchFamily="49" charset="0"/>
              </a:rPr>
              <a:t>ip address 192.168.1.2 255.255.255.0</a:t>
            </a:r>
          </a:p>
          <a:p>
            <a:r>
              <a:rPr lang="af-ZA" sz="2000" dirty="0" smtClean="0">
                <a:latin typeface="Consolas" panose="020B0609020204030204" pitchFamily="49" charset="0"/>
              </a:rPr>
              <a:t>R2(config-if)# </a:t>
            </a:r>
            <a:r>
              <a:rPr lang="af-ZA" sz="2000" b="1" dirty="0" smtClean="0">
                <a:latin typeface="Consolas" panose="020B0609020204030204" pitchFamily="49" charset="0"/>
              </a:rPr>
              <a:t>vrrp 1 ip 192.168.1.1</a:t>
            </a:r>
          </a:p>
          <a:p>
            <a:pPr marL="0" indent="0">
              <a:buNone/>
            </a:pPr>
            <a:r>
              <a:rPr lang="af-ZA" b="1" dirty="0" smtClean="0"/>
              <a:t>Step 2. </a:t>
            </a:r>
            <a:r>
              <a:rPr lang="af-ZA" dirty="0" smtClean="0"/>
              <a:t>Konfigurace R2 Ethernet 0/1 s VRRP prioritou 110:</a:t>
            </a:r>
          </a:p>
          <a:p>
            <a:r>
              <a:rPr lang="af-ZA" sz="2000" dirty="0" smtClean="0">
                <a:latin typeface="Consolas" panose="020B0609020204030204" pitchFamily="49" charset="0"/>
              </a:rPr>
              <a:t>R2(config-if)# </a:t>
            </a:r>
            <a:r>
              <a:rPr lang="af-ZA" sz="2000" b="1" dirty="0" smtClean="0">
                <a:latin typeface="Consolas" panose="020B0609020204030204" pitchFamily="49" charset="0"/>
              </a:rPr>
              <a:t>vrrp 1 priority 110</a:t>
            </a:r>
            <a:endParaRPr lang="af-ZA" sz="1600" dirty="0">
              <a:latin typeface="Consolas" panose="020B0609020204030204" pitchFamily="49" charset="0"/>
            </a:endParaRPr>
          </a:p>
        </p:txBody>
      </p:sp>
    </p:spTree>
    <p:extLst>
      <p:ext uri="{BB962C8B-B14F-4D97-AF65-F5344CB8AC3E}">
        <p14:creationId xmlns:p14="http://schemas.microsoft.com/office/powerpoint/2010/main" val="7276571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Verif</a:t>
            </a:r>
            <a:r>
              <a:rPr lang="cs-CZ" dirty="0" err="1" smtClean="0"/>
              <a:t>ikace</a:t>
            </a:r>
            <a:r>
              <a:rPr lang="cs-CZ" dirty="0" smtClean="0"/>
              <a:t> stavu</a:t>
            </a:r>
            <a:r>
              <a:rPr lang="pt-PT" dirty="0" smtClean="0"/>
              <a:t> VRRP</a:t>
            </a:r>
            <a:endParaRPr lang="pt-PT" dirty="0"/>
          </a:p>
        </p:txBody>
      </p:sp>
      <p:pic>
        <p:nvPicPr>
          <p:cNvPr id="4" name="Picture 3"/>
          <p:cNvPicPr>
            <a:picLocks noChangeAspect="1"/>
          </p:cNvPicPr>
          <p:nvPr/>
        </p:nvPicPr>
        <p:blipFill>
          <a:blip r:embed="rId2"/>
          <a:stretch>
            <a:fillRect/>
          </a:stretch>
        </p:blipFill>
        <p:spPr>
          <a:xfrm>
            <a:off x="487968" y="4816753"/>
            <a:ext cx="8015815" cy="1034192"/>
          </a:xfrm>
          <a:prstGeom prst="rect">
            <a:avLst/>
          </a:prstGeom>
          <a:ln>
            <a:solidFill>
              <a:schemeClr val="tx1">
                <a:lumMod val="75000"/>
                <a:lumOff val="25000"/>
              </a:schemeClr>
            </a:solidFill>
          </a:ln>
        </p:spPr>
      </p:pic>
      <p:pic>
        <p:nvPicPr>
          <p:cNvPr id="6" name="Picture 5"/>
          <p:cNvPicPr>
            <a:picLocks noChangeAspect="1"/>
          </p:cNvPicPr>
          <p:nvPr/>
        </p:nvPicPr>
        <p:blipFill>
          <a:blip r:embed="rId3"/>
          <a:stretch>
            <a:fillRect/>
          </a:stretch>
        </p:blipFill>
        <p:spPr>
          <a:xfrm>
            <a:off x="172522" y="3840557"/>
            <a:ext cx="9240985" cy="976196"/>
          </a:xfrm>
          <a:prstGeom prst="rect">
            <a:avLst/>
          </a:prstGeom>
        </p:spPr>
      </p:pic>
      <p:pic>
        <p:nvPicPr>
          <p:cNvPr id="5" name="Content Placeholder 4"/>
          <p:cNvPicPr>
            <a:picLocks noGrp="1" noChangeAspect="1"/>
          </p:cNvPicPr>
          <p:nvPr>
            <p:ph idx="1"/>
          </p:nvPr>
        </p:nvPicPr>
        <p:blipFill>
          <a:blip r:embed="rId4"/>
          <a:stretch>
            <a:fillRect/>
          </a:stretch>
        </p:blipFill>
        <p:spPr>
          <a:xfrm>
            <a:off x="487968" y="1102178"/>
            <a:ext cx="9195463" cy="3019397"/>
          </a:xfrm>
          <a:prstGeom prst="rect">
            <a:avLst/>
          </a:prstGeom>
        </p:spPr>
      </p:pic>
      <p:sp>
        <p:nvSpPr>
          <p:cNvPr id="7" name="Rectangle 6"/>
          <p:cNvSpPr/>
          <p:nvPr/>
        </p:nvSpPr>
        <p:spPr bwMode="auto">
          <a:xfrm>
            <a:off x="487968" y="1102178"/>
            <a:ext cx="8015815" cy="3564825"/>
          </a:xfrm>
          <a:prstGeom prst="rect">
            <a:avLst/>
          </a:prstGeom>
          <a:noFill/>
          <a:ln w="12700" cap="flat" cmpd="sng" algn="ctr">
            <a:solidFill>
              <a:schemeClr val="bg2">
                <a:lumMod val="65000"/>
                <a:lumOff val="35000"/>
              </a:schemeClr>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pt-PT"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701839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VRRP </a:t>
            </a:r>
            <a:r>
              <a:rPr lang="pt-PT" dirty="0" smtClean="0"/>
              <a:t>a </a:t>
            </a:r>
            <a:r>
              <a:rPr lang="cs-CZ" dirty="0" smtClean="0"/>
              <a:t>autentizace</a:t>
            </a:r>
            <a:endParaRPr lang="pt-PT" dirty="0"/>
          </a:p>
        </p:txBody>
      </p:sp>
      <p:sp>
        <p:nvSpPr>
          <p:cNvPr id="3" name="Content Placeholder 2"/>
          <p:cNvSpPr>
            <a:spLocks noGrp="1"/>
          </p:cNvSpPr>
          <p:nvPr>
            <p:ph idx="1"/>
          </p:nvPr>
        </p:nvSpPr>
        <p:spPr/>
        <p:txBody>
          <a:bodyPr/>
          <a:lstStyle/>
          <a:p>
            <a:pPr marL="0" indent="0">
              <a:buNone/>
            </a:pPr>
            <a:r>
              <a:rPr lang="af-ZA" dirty="0" smtClean="0"/>
              <a:t>Configure MD5 authentication for VRRP on R1’s Ethernet 0/1 interface:</a:t>
            </a:r>
          </a:p>
          <a:p>
            <a:r>
              <a:rPr lang="af-ZA" sz="2000" dirty="0" smtClean="0">
                <a:latin typeface="Consolas" panose="020B0609020204030204" pitchFamily="49" charset="0"/>
              </a:rPr>
              <a:t>R1(config)# </a:t>
            </a:r>
            <a:r>
              <a:rPr lang="af-ZA" sz="2000" b="1" dirty="0" smtClean="0">
                <a:latin typeface="Consolas" panose="020B0609020204030204" pitchFamily="49" charset="0"/>
              </a:rPr>
              <a:t>interface ethernet 0/1</a:t>
            </a:r>
          </a:p>
          <a:p>
            <a:r>
              <a:rPr lang="af-ZA" sz="2000" dirty="0" smtClean="0">
                <a:latin typeface="Consolas" panose="020B0609020204030204" pitchFamily="49" charset="0"/>
              </a:rPr>
              <a:t>R1(config-if)# </a:t>
            </a:r>
            <a:r>
              <a:rPr lang="af-ZA" sz="2000" b="1" dirty="0" smtClean="0">
                <a:latin typeface="Consolas" panose="020B0609020204030204" pitchFamily="49" charset="0"/>
              </a:rPr>
              <a:t>vrrp 1 authentication md5 key-string MyVRRP</a:t>
            </a:r>
          </a:p>
          <a:p>
            <a:r>
              <a:rPr lang="af-ZA" sz="1800" dirty="0" smtClean="0">
                <a:latin typeface="Consolas" panose="020B0609020204030204" pitchFamily="49" charset="0"/>
              </a:rPr>
              <a:t>%VRRP-4-BADAUTHTYPE: Bad authentication from 192.168.1.2, group 1, type 0, expected 254.</a:t>
            </a:r>
          </a:p>
          <a:p>
            <a:pPr marL="0" indent="0">
              <a:buNone/>
            </a:pPr>
            <a:r>
              <a:rPr lang="af-ZA" dirty="0" smtClean="0"/>
              <a:t>Configure MD5 authentication for VRRP on R2’s Ethernet 0/1 interface:</a:t>
            </a:r>
          </a:p>
          <a:p>
            <a:r>
              <a:rPr lang="af-ZA" sz="2000" dirty="0" smtClean="0">
                <a:latin typeface="Consolas" panose="020B0609020204030204" pitchFamily="49" charset="0"/>
              </a:rPr>
              <a:t>R2(config)# </a:t>
            </a:r>
            <a:r>
              <a:rPr lang="af-ZA" sz="2000" b="1" dirty="0" smtClean="0">
                <a:latin typeface="Consolas" panose="020B0609020204030204" pitchFamily="49" charset="0"/>
              </a:rPr>
              <a:t>interface ethernet 0/1</a:t>
            </a:r>
          </a:p>
          <a:p>
            <a:r>
              <a:rPr lang="af-ZA" sz="2000" dirty="0" smtClean="0">
                <a:latin typeface="Consolas" panose="020B0609020204030204" pitchFamily="49" charset="0"/>
              </a:rPr>
              <a:t>R2(config-if)# </a:t>
            </a:r>
            <a:r>
              <a:rPr lang="af-ZA" sz="2000" b="1" dirty="0" smtClean="0">
                <a:latin typeface="Consolas" panose="020B0609020204030204" pitchFamily="49" charset="0"/>
              </a:rPr>
              <a:t>vrrp 1 authentication md5 key-string MyVRRP</a:t>
            </a:r>
          </a:p>
          <a:p>
            <a:pPr marL="0" indent="0">
              <a:buNone/>
            </a:pPr>
            <a:r>
              <a:rPr lang="af-ZA" dirty="0" smtClean="0"/>
              <a:t>R1’s CLI:</a:t>
            </a:r>
          </a:p>
          <a:p>
            <a:r>
              <a:rPr lang="af-ZA" sz="1800" dirty="0" smtClean="0">
                <a:latin typeface="Consolas" panose="020B0609020204030204" pitchFamily="49" charset="0"/>
              </a:rPr>
              <a:t>%VRRP-6-STATECHANGE: Et0/1 Grp 1 state Master -&gt; Backup</a:t>
            </a:r>
            <a:endParaRPr lang="af-ZA" sz="1400" dirty="0">
              <a:latin typeface="Consolas" panose="020B0609020204030204" pitchFamily="49" charset="0"/>
            </a:endParaRPr>
          </a:p>
        </p:txBody>
      </p:sp>
    </p:spTree>
    <p:extLst>
      <p:ext uri="{BB962C8B-B14F-4D97-AF65-F5344CB8AC3E}">
        <p14:creationId xmlns:p14="http://schemas.microsoft.com/office/powerpoint/2010/main" val="7544469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Sledování v rámci</a:t>
            </a:r>
            <a:r>
              <a:rPr lang="pt-PT" dirty="0" smtClean="0"/>
              <a:t> </a:t>
            </a:r>
            <a:r>
              <a:rPr lang="pt-PT" dirty="0"/>
              <a:t>VRRP</a:t>
            </a:r>
          </a:p>
        </p:txBody>
      </p:sp>
      <p:sp>
        <p:nvSpPr>
          <p:cNvPr id="3" name="Content Placeholder 2"/>
          <p:cNvSpPr>
            <a:spLocks noGrp="1"/>
          </p:cNvSpPr>
          <p:nvPr>
            <p:ph idx="1"/>
          </p:nvPr>
        </p:nvSpPr>
        <p:spPr/>
        <p:txBody>
          <a:bodyPr/>
          <a:lstStyle/>
          <a:p>
            <a:r>
              <a:rPr lang="cs-CZ" dirty="0"/>
              <a:t>VRRP nemá nativní mechanismus sledování rozhraní, ale má schopnost sledovat objekty</a:t>
            </a:r>
          </a:p>
          <a:p>
            <a:pPr marL="0" indent="0">
              <a:buNone/>
            </a:pPr>
            <a:r>
              <a:rPr lang="en-US" dirty="0" smtClean="0"/>
              <a:t>.</a:t>
            </a:r>
            <a:endParaRPr lang="pt-PT" dirty="0"/>
          </a:p>
        </p:txBody>
      </p:sp>
      <p:pic>
        <p:nvPicPr>
          <p:cNvPr id="4" name="Picture 3"/>
          <p:cNvPicPr>
            <a:picLocks noChangeAspect="1"/>
          </p:cNvPicPr>
          <p:nvPr/>
        </p:nvPicPr>
        <p:blipFill>
          <a:blip r:embed="rId2"/>
          <a:stretch>
            <a:fillRect/>
          </a:stretch>
        </p:blipFill>
        <p:spPr>
          <a:xfrm>
            <a:off x="1629338" y="2005082"/>
            <a:ext cx="5820480" cy="4384960"/>
          </a:xfrm>
          <a:prstGeom prst="rect">
            <a:avLst/>
          </a:prstGeom>
        </p:spPr>
      </p:pic>
    </p:spTree>
    <p:extLst>
      <p:ext uri="{BB962C8B-B14F-4D97-AF65-F5344CB8AC3E}">
        <p14:creationId xmlns:p14="http://schemas.microsoft.com/office/powerpoint/2010/main" val="5896404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Konfigurace sledování </a:t>
            </a:r>
            <a:r>
              <a:rPr lang="pt-PT" dirty="0" smtClean="0"/>
              <a:t>VRRP </a:t>
            </a:r>
            <a:endParaRPr lang="pt-PT" dirty="0"/>
          </a:p>
        </p:txBody>
      </p:sp>
      <p:sp>
        <p:nvSpPr>
          <p:cNvPr id="3" name="Content Placeholder 2"/>
          <p:cNvSpPr>
            <a:spLocks noGrp="1"/>
          </p:cNvSpPr>
          <p:nvPr>
            <p:ph idx="1"/>
          </p:nvPr>
        </p:nvSpPr>
        <p:spPr/>
        <p:txBody>
          <a:bodyPr/>
          <a:lstStyle/>
          <a:p>
            <a:pPr marL="0" indent="0">
              <a:buNone/>
            </a:pPr>
            <a:r>
              <a:rPr lang="af-ZA" dirty="0" smtClean="0"/>
              <a:t>Vytvořte sledovaný objekt, kde je sledovaný stav interface uplinku:</a:t>
            </a:r>
          </a:p>
          <a:p>
            <a:r>
              <a:rPr lang="af-ZA" sz="2000" dirty="0" smtClean="0">
                <a:latin typeface="Consolas" panose="020B0609020204030204" pitchFamily="49" charset="0"/>
              </a:rPr>
              <a:t>R2(config)# </a:t>
            </a:r>
            <a:r>
              <a:rPr lang="af-ZA" sz="2000" b="1" dirty="0" smtClean="0">
                <a:latin typeface="Consolas" panose="020B0609020204030204" pitchFamily="49" charset="0"/>
              </a:rPr>
              <a:t>track 1 interface ethernet 0/0 line-protocol</a:t>
            </a:r>
          </a:p>
          <a:p>
            <a:pPr marL="0" indent="0">
              <a:buNone/>
            </a:pPr>
            <a:endParaRPr lang="af-ZA" dirty="0" smtClean="0"/>
          </a:p>
          <a:p>
            <a:pPr marL="0" indent="0">
              <a:buNone/>
            </a:pPr>
            <a:r>
              <a:rPr lang="af-ZA" dirty="0" smtClean="0"/>
              <a:t>Konfigurace VRRP pro sledování v předchozím zavedeného objektu a snižte prioritu VRRP priority o 20 v případě, že spadl uplink:</a:t>
            </a:r>
          </a:p>
          <a:p>
            <a:r>
              <a:rPr lang="af-ZA" sz="2000" dirty="0" smtClean="0">
                <a:latin typeface="Consolas" panose="020B0609020204030204" pitchFamily="49" charset="0"/>
              </a:rPr>
              <a:t>R2(config)# </a:t>
            </a:r>
            <a:r>
              <a:rPr lang="af-ZA" sz="2000" b="1" dirty="0" smtClean="0">
                <a:latin typeface="Consolas" panose="020B0609020204030204" pitchFamily="49" charset="0"/>
              </a:rPr>
              <a:t>interface ethernet 0/1</a:t>
            </a:r>
          </a:p>
          <a:p>
            <a:r>
              <a:rPr lang="af-ZA" sz="2000" dirty="0" smtClean="0">
                <a:latin typeface="Consolas" panose="020B0609020204030204" pitchFamily="49" charset="0"/>
              </a:rPr>
              <a:t>R2(config-if)# </a:t>
            </a:r>
            <a:r>
              <a:rPr lang="af-ZA" sz="2000" b="1" dirty="0" smtClean="0">
                <a:latin typeface="Consolas" panose="020B0609020204030204" pitchFamily="49" charset="0"/>
              </a:rPr>
              <a:t>vrrp 1 track 1 decrement 20</a:t>
            </a:r>
            <a:endParaRPr lang="af-ZA" sz="2000" dirty="0">
              <a:latin typeface="Consolas" panose="020B0609020204030204" pitchFamily="49" charset="0"/>
            </a:endParaRPr>
          </a:p>
        </p:txBody>
      </p:sp>
    </p:spTree>
    <p:extLst>
      <p:ext uri="{BB962C8B-B14F-4D97-AF65-F5344CB8AC3E}">
        <p14:creationId xmlns:p14="http://schemas.microsoft.com/office/powerpoint/2010/main" val="3326518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cs-CZ" sz="2800" b="1" kern="0" dirty="0" smtClean="0">
                <a:solidFill>
                  <a:schemeClr val="bg1"/>
                </a:solidFill>
                <a:latin typeface="+mj-lt"/>
                <a:ea typeface="+mj-ea"/>
                <a:cs typeface="+mj-cs"/>
              </a:rPr>
              <a:t>Konfigurace redundance</a:t>
            </a:r>
            <a:r>
              <a:rPr lang="en-US" sz="2800" b="1" kern="0" dirty="0" smtClean="0">
                <a:solidFill>
                  <a:schemeClr val="bg1"/>
                </a:solidFill>
                <a:latin typeface="+mj-lt"/>
                <a:ea typeface="+mj-ea"/>
                <a:cs typeface="+mj-cs"/>
              </a:rPr>
              <a:t> L3 </a:t>
            </a:r>
            <a:endParaRPr lang="cs-CZ" sz="2800" b="1" kern="0" dirty="0" smtClean="0">
              <a:solidFill>
                <a:schemeClr val="bg1"/>
              </a:solidFill>
              <a:latin typeface="+mj-lt"/>
              <a:ea typeface="+mj-ea"/>
              <a:cs typeface="+mj-cs"/>
            </a:endParaRPr>
          </a:p>
          <a:p>
            <a:pPr lvl="0" algn="l" defTabSz="814388" eaLnBrk="1" hangingPunct="1">
              <a:defRPr/>
            </a:pPr>
            <a:r>
              <a:rPr lang="cs-CZ" sz="2800" b="1" kern="0" dirty="0" smtClean="0">
                <a:solidFill>
                  <a:schemeClr val="bg1"/>
                </a:solidFill>
                <a:latin typeface="+mj-lt"/>
                <a:ea typeface="+mj-ea"/>
                <a:cs typeface="+mj-cs"/>
              </a:rPr>
              <a:t>s </a:t>
            </a:r>
            <a:r>
              <a:rPr lang="en-US" sz="2800" b="1" kern="0" dirty="0" smtClean="0">
                <a:solidFill>
                  <a:schemeClr val="bg1"/>
                </a:solidFill>
                <a:latin typeface="+mj-lt"/>
                <a:ea typeface="+mj-ea"/>
                <a:cs typeface="+mj-cs"/>
              </a:rPr>
              <a:t>GLBP</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Layer 3 Redundancy with </a:t>
            </a:r>
            <a:r>
              <a:rPr lang="en-US" dirty="0" smtClean="0"/>
              <a:t>GLBP</a:t>
            </a:r>
            <a:endParaRPr lang="pt-PT" dirty="0"/>
          </a:p>
        </p:txBody>
      </p:sp>
      <p:sp>
        <p:nvSpPr>
          <p:cNvPr id="3" name="Content Placeholder 2"/>
          <p:cNvSpPr>
            <a:spLocks noGrp="1"/>
          </p:cNvSpPr>
          <p:nvPr>
            <p:ph idx="1"/>
          </p:nvPr>
        </p:nvSpPr>
        <p:spPr/>
        <p:txBody>
          <a:bodyPr>
            <a:normAutofit/>
          </a:bodyPr>
          <a:lstStyle/>
          <a:p>
            <a:pPr marL="0" indent="0">
              <a:buNone/>
            </a:pPr>
            <a:r>
              <a:rPr lang="cs-CZ" dirty="0" smtClean="0"/>
              <a:t>Po ukončení této sekce budete schopni:</a:t>
            </a:r>
            <a:endParaRPr lang="en-US" dirty="0"/>
          </a:p>
          <a:p>
            <a:r>
              <a:rPr lang="cs-CZ" dirty="0" smtClean="0"/>
              <a:t>Popsat základní myšlenky </a:t>
            </a:r>
            <a:r>
              <a:rPr lang="en-US" dirty="0" smtClean="0"/>
              <a:t>GLBP</a:t>
            </a:r>
            <a:endParaRPr lang="en-US" dirty="0"/>
          </a:p>
          <a:p>
            <a:r>
              <a:rPr lang="cs-CZ" dirty="0" smtClean="0"/>
              <a:t>Porovnat</a:t>
            </a:r>
            <a:r>
              <a:rPr lang="pt-PT" dirty="0" smtClean="0"/>
              <a:t> </a:t>
            </a:r>
            <a:r>
              <a:rPr lang="pt-PT" dirty="0"/>
              <a:t>GLBP </a:t>
            </a:r>
            <a:r>
              <a:rPr lang="cs-CZ" dirty="0"/>
              <a:t>s</a:t>
            </a:r>
            <a:r>
              <a:rPr lang="pt-PT" dirty="0" smtClean="0"/>
              <a:t> </a:t>
            </a:r>
            <a:r>
              <a:rPr lang="pt-PT" dirty="0"/>
              <a:t>HSRP</a:t>
            </a:r>
          </a:p>
          <a:p>
            <a:r>
              <a:rPr lang="cs-CZ" dirty="0" smtClean="0"/>
              <a:t>Popsat možné stavy </a:t>
            </a:r>
            <a:r>
              <a:rPr lang="en-US" dirty="0" smtClean="0"/>
              <a:t>GLBP </a:t>
            </a:r>
            <a:r>
              <a:rPr lang="en-US" dirty="0"/>
              <a:t>virtual gateway </a:t>
            </a:r>
            <a:r>
              <a:rPr lang="en-US" dirty="0" smtClean="0"/>
              <a:t>a </a:t>
            </a:r>
            <a:r>
              <a:rPr lang="en-US" dirty="0"/>
              <a:t>virtual forwarder</a:t>
            </a:r>
          </a:p>
          <a:p>
            <a:r>
              <a:rPr lang="cs-CZ" dirty="0" smtClean="0"/>
              <a:t>Konfigurovat a verifikovat </a:t>
            </a:r>
            <a:r>
              <a:rPr lang="pt-PT" dirty="0" smtClean="0"/>
              <a:t>GLBP</a:t>
            </a:r>
            <a:endParaRPr lang="pt-PT" dirty="0"/>
          </a:p>
          <a:p>
            <a:r>
              <a:rPr lang="cs-CZ" dirty="0" smtClean="0"/>
              <a:t>Porozumět</a:t>
            </a:r>
            <a:r>
              <a:rPr lang="pt-PT" dirty="0" smtClean="0"/>
              <a:t> </a:t>
            </a:r>
            <a:r>
              <a:rPr lang="pt-PT" dirty="0"/>
              <a:t>GLBP </a:t>
            </a:r>
            <a:r>
              <a:rPr lang="pt-PT" dirty="0" smtClean="0"/>
              <a:t>opera</a:t>
            </a:r>
            <a:r>
              <a:rPr lang="cs-CZ" dirty="0" err="1" smtClean="0"/>
              <a:t>cím</a:t>
            </a:r>
            <a:endParaRPr lang="pt-PT" dirty="0"/>
          </a:p>
          <a:p>
            <a:r>
              <a:rPr lang="cs-CZ" dirty="0" smtClean="0"/>
              <a:t>Uvést a popsat </a:t>
            </a:r>
            <a:r>
              <a:rPr lang="en-US" dirty="0" smtClean="0"/>
              <a:t>GLBP</a:t>
            </a:r>
            <a:r>
              <a:rPr lang="cs-CZ" dirty="0" smtClean="0"/>
              <a:t> volbu</a:t>
            </a:r>
            <a:r>
              <a:rPr lang="en-US" dirty="0" smtClean="0"/>
              <a:t> </a:t>
            </a:r>
            <a:r>
              <a:rPr lang="en-US" dirty="0"/>
              <a:t>load-balancing </a:t>
            </a:r>
            <a:endParaRPr lang="cs-CZ" dirty="0" smtClean="0"/>
          </a:p>
          <a:p>
            <a:r>
              <a:rPr lang="cs-CZ" dirty="0" smtClean="0"/>
              <a:t>Zabezpečit</a:t>
            </a:r>
            <a:r>
              <a:rPr lang="pt-PT" dirty="0" smtClean="0"/>
              <a:t> </a:t>
            </a:r>
            <a:r>
              <a:rPr lang="pt-PT" dirty="0"/>
              <a:t>GLBP </a:t>
            </a:r>
            <a:r>
              <a:rPr lang="cs-CZ" dirty="0" smtClean="0"/>
              <a:t>za použití autentizace</a:t>
            </a:r>
            <a:endParaRPr lang="pt-PT" dirty="0"/>
          </a:p>
          <a:p>
            <a:r>
              <a:rPr lang="cs-CZ" dirty="0" smtClean="0"/>
              <a:t>Popsat chování</a:t>
            </a:r>
            <a:r>
              <a:rPr lang="en-US" dirty="0" smtClean="0"/>
              <a:t> </a:t>
            </a:r>
            <a:r>
              <a:rPr lang="en-US" dirty="0"/>
              <a:t>GLBP </a:t>
            </a:r>
            <a:r>
              <a:rPr lang="cs-CZ" dirty="0" smtClean="0"/>
              <a:t>v </a:t>
            </a:r>
            <a:r>
              <a:rPr lang="en-US" dirty="0" smtClean="0"/>
              <a:t>VLANs </a:t>
            </a:r>
            <a:r>
              <a:rPr lang="cs-CZ" dirty="0" smtClean="0"/>
              <a:t>s běžícími </a:t>
            </a:r>
            <a:r>
              <a:rPr lang="en-US" dirty="0" smtClean="0"/>
              <a:t>STP</a:t>
            </a:r>
            <a:endParaRPr lang="en-US" dirty="0"/>
          </a:p>
          <a:p>
            <a:r>
              <a:rPr lang="cs-CZ" dirty="0" smtClean="0"/>
              <a:t>Popsat systém vah a jejich snižování v </a:t>
            </a:r>
            <a:r>
              <a:rPr lang="en-US" dirty="0" smtClean="0"/>
              <a:t>GLBP</a:t>
            </a:r>
            <a:endParaRPr lang="pt-PT" dirty="0"/>
          </a:p>
          <a:p>
            <a:endParaRPr lang="pt-PT" dirty="0"/>
          </a:p>
        </p:txBody>
      </p:sp>
    </p:spTree>
    <p:extLst>
      <p:ext uri="{BB962C8B-B14F-4D97-AF65-F5344CB8AC3E}">
        <p14:creationId xmlns:p14="http://schemas.microsoft.com/office/powerpoint/2010/main" val="31112945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Úvod do</a:t>
            </a:r>
            <a:r>
              <a:rPr lang="pt-PT" dirty="0" smtClean="0"/>
              <a:t> </a:t>
            </a:r>
            <a:r>
              <a:rPr lang="pt-PT" dirty="0"/>
              <a:t>GLBP</a:t>
            </a:r>
          </a:p>
        </p:txBody>
      </p:sp>
      <p:sp>
        <p:nvSpPr>
          <p:cNvPr id="3" name="Content Placeholder 2"/>
          <p:cNvSpPr>
            <a:spLocks noGrp="1"/>
          </p:cNvSpPr>
          <p:nvPr>
            <p:ph idx="1"/>
          </p:nvPr>
        </p:nvSpPr>
        <p:spPr/>
        <p:txBody>
          <a:bodyPr>
            <a:normAutofit fontScale="92500" lnSpcReduction="10000"/>
          </a:bodyPr>
          <a:lstStyle/>
          <a:p>
            <a:r>
              <a:rPr lang="af-ZA" dirty="0" smtClean="0"/>
              <a:t>GLBP sdílí stejný koncept jako VRRP a HSRP, </a:t>
            </a:r>
            <a:r>
              <a:rPr lang="af-ZA" dirty="0" smtClean="0"/>
              <a:t>liší se však terminologie</a:t>
            </a:r>
            <a:r>
              <a:rPr lang="af-ZA" dirty="0" smtClean="0"/>
              <a:t>, a chování je dynamičtější a robusnější.</a:t>
            </a:r>
          </a:p>
          <a:p>
            <a:r>
              <a:rPr lang="af-ZA" dirty="0" smtClean="0"/>
              <a:t>Ačkoliv HSRP a VRRP poskytují odolné brány pouze pro aktivní router kdy skupina směruje provoz na virtuální MAC. </a:t>
            </a:r>
          </a:p>
          <a:p>
            <a:r>
              <a:rPr lang="af-ZA" dirty="0" smtClean="0"/>
              <a:t>HSRP a VRRP mohou provádět load sharing pomocí manuálně specifikovaných vícenásobných skupin a přiřazení více defaultních bran. </a:t>
            </a:r>
          </a:p>
          <a:p>
            <a:r>
              <a:rPr lang="af-ZA" dirty="0" smtClean="0"/>
              <a:t>GLBP je Cisco proprietární řešení, které umožňuje automatický výběr a samostatné použití více dostupných bran jako doplnění l automatickému zotavení po chybě (failover) mezi těmito branami. </a:t>
            </a:r>
          </a:p>
          <a:p>
            <a:r>
              <a:rPr lang="af-ZA" dirty="0" smtClean="0"/>
              <a:t>Více routerů sdílí zátěž paketů, které jsou z hlediska klientů posílány na stejnou defaultní adresu.</a:t>
            </a:r>
          </a:p>
          <a:p>
            <a:r>
              <a:rPr lang="af-ZA" dirty="0" smtClean="0"/>
              <a:t>Není zapotřebí konfigurovat specifickou adresu brány na individuálním počítači. Všechny počítače mohou používat stejnou defaultní bránu.</a:t>
            </a:r>
            <a:endParaRPr lang="af-ZA" dirty="0"/>
          </a:p>
        </p:txBody>
      </p:sp>
    </p:spTree>
    <p:extLst>
      <p:ext uri="{BB962C8B-B14F-4D97-AF65-F5344CB8AC3E}">
        <p14:creationId xmlns:p14="http://schemas.microsoft.com/office/powerpoint/2010/main" val="30732131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Role </a:t>
            </a:r>
            <a:r>
              <a:rPr lang="pt-PT" dirty="0" smtClean="0"/>
              <a:t>GLBP</a:t>
            </a:r>
            <a:endParaRPr lang="pt-PT" dirty="0"/>
          </a:p>
        </p:txBody>
      </p:sp>
      <p:sp>
        <p:nvSpPr>
          <p:cNvPr id="3" name="Content Placeholder 2"/>
          <p:cNvSpPr>
            <a:spLocks noGrp="1"/>
          </p:cNvSpPr>
          <p:nvPr>
            <p:ph idx="1"/>
          </p:nvPr>
        </p:nvSpPr>
        <p:spPr/>
        <p:txBody>
          <a:bodyPr>
            <a:normAutofit fontScale="77500" lnSpcReduction="20000"/>
          </a:bodyPr>
          <a:lstStyle/>
          <a:p>
            <a:r>
              <a:rPr lang="af-ZA" dirty="0" smtClean="0"/>
              <a:t>Směrovače GLBP fungují ve dvou rolích: gateway a forwarder:</a:t>
            </a:r>
            <a:endParaRPr lang="cs-CZ" dirty="0" smtClean="0"/>
          </a:p>
          <a:p>
            <a:pPr marL="0" indent="0">
              <a:buNone/>
            </a:pPr>
            <a:endParaRPr lang="af-ZA" dirty="0" smtClean="0"/>
          </a:p>
          <a:p>
            <a:r>
              <a:rPr lang="af-ZA" b="1" dirty="0" smtClean="0"/>
              <a:t>GLBP AVG (active virtual gateway)</a:t>
            </a:r>
          </a:p>
          <a:p>
            <a:pPr lvl="1"/>
            <a:r>
              <a:rPr lang="af-ZA" dirty="0" smtClean="0"/>
              <a:t>Členové skupiny GLBP volí jednu bránu, která bude AVG pro tuto skupinu.</a:t>
            </a:r>
          </a:p>
          <a:p>
            <a:pPr lvl="1"/>
            <a:r>
              <a:rPr lang="af-ZA" dirty="0" smtClean="0"/>
              <a:t>Ostatní členové skupiny poskytnou zálohu pro AVG, jakmile bude AVG nedostupný; tyto budou v pohotovostním (standby) stavu.</a:t>
            </a:r>
          </a:p>
          <a:p>
            <a:pPr lvl="1"/>
            <a:r>
              <a:rPr lang="af-ZA" dirty="0" smtClean="0"/>
              <a:t>AVG přiřazuje každému členu skupiny GLBP virtuální adresu MAC.</a:t>
            </a:r>
          </a:p>
          <a:p>
            <a:pPr lvl="1"/>
            <a:r>
              <a:rPr lang="af-ZA" dirty="0" smtClean="0"/>
              <a:t>AVG naslouchá požadavkům ARP na výchozí bránu IP a odpoví MAC adresou jednoho ze členů skupiny GLBP, čímž se zatížení provozu přenáší mezi všechny členy skupiny.</a:t>
            </a:r>
            <a:endParaRPr lang="cs-CZ" dirty="0"/>
          </a:p>
          <a:p>
            <a:pPr lvl="1"/>
            <a:endParaRPr lang="af-ZA" dirty="0" smtClean="0"/>
          </a:p>
          <a:p>
            <a:r>
              <a:rPr lang="af-ZA" b="1" dirty="0" smtClean="0"/>
              <a:t>GLBP AVF (active virtual forwarder)</a:t>
            </a:r>
          </a:p>
          <a:p>
            <a:pPr lvl="1"/>
            <a:r>
              <a:rPr lang="af-ZA" dirty="0" smtClean="0"/>
              <a:t>Každá brána přebírá odpovědnost za přeposílání paketů, které jsou odeslány na virtuální adresu MAC, která je dané bráně přiřazena AVG.</a:t>
            </a:r>
          </a:p>
          <a:p>
            <a:pPr lvl="1"/>
            <a:r>
              <a:rPr lang="af-ZA" dirty="0" smtClean="0"/>
              <a:t>Tyto brány jsou známé jako AVF. V rámci skupiny GLBP může být až čtyři forwarders.</a:t>
            </a:r>
          </a:p>
          <a:p>
            <a:pPr lvl="1"/>
            <a:r>
              <a:rPr lang="af-ZA" dirty="0" smtClean="0"/>
              <a:t>Všechna ostatní zařízení budou sekundární přesměrovače, které budou sloužit jako záloha, pokud selže aktuální AVF.</a:t>
            </a:r>
          </a:p>
          <a:p>
            <a:pPr lvl="1"/>
            <a:r>
              <a:rPr lang="af-ZA" dirty="0" smtClean="0"/>
              <a:t>Forwarders, které přeposílají provoz pro konkrétní virtuální MAC, jsou v aktivním stavu a nazývají se AVF. Forwarders, kteří slouží jako zálohy, jsou ve stavu naslouchání.</a:t>
            </a:r>
            <a:endParaRPr lang="af-ZA" dirty="0"/>
          </a:p>
        </p:txBody>
      </p:sp>
    </p:spTree>
    <p:extLst>
      <p:ext uri="{BB962C8B-B14F-4D97-AF65-F5344CB8AC3E}">
        <p14:creationId xmlns:p14="http://schemas.microsoft.com/office/powerpoint/2010/main" val="5175925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Porovnání</a:t>
            </a:r>
            <a:r>
              <a:rPr lang="pt-PT" dirty="0" smtClean="0"/>
              <a:t> </a:t>
            </a:r>
            <a:r>
              <a:rPr lang="pt-PT" dirty="0"/>
              <a:t>GLPB </a:t>
            </a:r>
            <a:r>
              <a:rPr lang="cs-CZ" dirty="0"/>
              <a:t>s</a:t>
            </a:r>
            <a:r>
              <a:rPr lang="pt-PT" dirty="0" smtClean="0"/>
              <a:t> </a:t>
            </a:r>
            <a:r>
              <a:rPr lang="pt-PT" dirty="0"/>
              <a:t>HSRP</a:t>
            </a:r>
          </a:p>
        </p:txBody>
      </p:sp>
      <p:grpSp>
        <p:nvGrpSpPr>
          <p:cNvPr id="6" name="Group 5"/>
          <p:cNvGrpSpPr/>
          <p:nvPr/>
        </p:nvGrpSpPr>
        <p:grpSpPr>
          <a:xfrm>
            <a:off x="279400" y="1518796"/>
            <a:ext cx="8531593" cy="4466368"/>
            <a:chOff x="1703133" y="2668580"/>
            <a:chExt cx="5717187" cy="2993000"/>
          </a:xfrm>
        </p:grpSpPr>
        <p:pic>
          <p:nvPicPr>
            <p:cNvPr id="4" name="Picture 3"/>
            <p:cNvPicPr>
              <a:picLocks noChangeAspect="1"/>
            </p:cNvPicPr>
            <p:nvPr/>
          </p:nvPicPr>
          <p:blipFill>
            <a:blip r:embed="rId2"/>
            <a:stretch>
              <a:fillRect/>
            </a:stretch>
          </p:blipFill>
          <p:spPr>
            <a:xfrm>
              <a:off x="1723680" y="2668580"/>
              <a:ext cx="5696640" cy="1520840"/>
            </a:xfrm>
            <a:prstGeom prst="rect">
              <a:avLst/>
            </a:prstGeom>
          </p:spPr>
        </p:pic>
        <p:pic>
          <p:nvPicPr>
            <p:cNvPr id="5" name="Picture 4"/>
            <p:cNvPicPr>
              <a:picLocks noChangeAspect="1"/>
            </p:cNvPicPr>
            <p:nvPr/>
          </p:nvPicPr>
          <p:blipFill>
            <a:blip r:embed="rId3"/>
            <a:stretch>
              <a:fillRect/>
            </a:stretch>
          </p:blipFill>
          <p:spPr>
            <a:xfrm>
              <a:off x="1703133" y="4094420"/>
              <a:ext cx="5696640" cy="1567160"/>
            </a:xfrm>
            <a:prstGeom prst="rect">
              <a:avLst/>
            </a:prstGeom>
          </p:spPr>
        </p:pic>
      </p:grpSp>
    </p:spTree>
    <p:extLst>
      <p:ext uri="{BB962C8B-B14F-4D97-AF65-F5344CB8AC3E}">
        <p14:creationId xmlns:p14="http://schemas.microsoft.com/office/powerpoint/2010/main" val="3298144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Proč </a:t>
            </a:r>
            <a:r>
              <a:rPr lang="pt-PT" dirty="0" smtClean="0"/>
              <a:t>HSRP </a:t>
            </a:r>
            <a:r>
              <a:rPr lang="cs-CZ" dirty="0" smtClean="0"/>
              <a:t>(</a:t>
            </a:r>
            <a:r>
              <a:rPr lang="cs-CZ" dirty="0"/>
              <a:t>Hot </a:t>
            </a:r>
            <a:r>
              <a:rPr lang="cs-CZ" dirty="0" err="1"/>
              <a:t>Standby</a:t>
            </a:r>
            <a:r>
              <a:rPr lang="cs-CZ" dirty="0"/>
              <a:t> </a:t>
            </a:r>
            <a:r>
              <a:rPr lang="cs-CZ" dirty="0" err="1"/>
              <a:t>Router</a:t>
            </a:r>
            <a:r>
              <a:rPr lang="cs-CZ" dirty="0"/>
              <a:t> </a:t>
            </a:r>
            <a:r>
              <a:rPr lang="cs-CZ" dirty="0" err="1" smtClean="0"/>
              <a:t>Protocol</a:t>
            </a:r>
            <a:r>
              <a:rPr lang="cs-CZ" dirty="0" smtClean="0"/>
              <a:t>)?</a:t>
            </a:r>
            <a:endParaRPr lang="pt-PT" dirty="0"/>
          </a:p>
        </p:txBody>
      </p:sp>
      <p:pic>
        <p:nvPicPr>
          <p:cNvPr id="4" name="Picture 3"/>
          <p:cNvPicPr>
            <a:picLocks noChangeAspect="1"/>
          </p:cNvPicPr>
          <p:nvPr/>
        </p:nvPicPr>
        <p:blipFill>
          <a:blip r:embed="rId2"/>
          <a:stretch>
            <a:fillRect/>
          </a:stretch>
        </p:blipFill>
        <p:spPr>
          <a:xfrm>
            <a:off x="100346" y="1779734"/>
            <a:ext cx="5158110" cy="3865692"/>
          </a:xfrm>
          <a:prstGeom prst="rect">
            <a:avLst/>
          </a:prstGeom>
        </p:spPr>
      </p:pic>
      <p:sp>
        <p:nvSpPr>
          <p:cNvPr id="3" name="Content Placeholder 2"/>
          <p:cNvSpPr>
            <a:spLocks noGrp="1"/>
          </p:cNvSpPr>
          <p:nvPr>
            <p:ph idx="1"/>
          </p:nvPr>
        </p:nvSpPr>
        <p:spPr>
          <a:xfrm>
            <a:off x="5102087" y="1183340"/>
            <a:ext cx="3697667" cy="5131399"/>
          </a:xfrm>
        </p:spPr>
        <p:txBody>
          <a:bodyPr>
            <a:normAutofit/>
          </a:bodyPr>
          <a:lstStyle/>
          <a:p>
            <a:r>
              <a:rPr lang="cs-CZ" dirty="0" smtClean="0"/>
              <a:t>Při výpadku ustanou </a:t>
            </a:r>
            <a:r>
              <a:rPr lang="en-US" dirty="0" smtClean="0"/>
              <a:t> </a:t>
            </a:r>
            <a:r>
              <a:rPr lang="cs-CZ" dirty="0" smtClean="0"/>
              <a:t>zprávy </a:t>
            </a:r>
            <a:r>
              <a:rPr lang="en-US" dirty="0" smtClean="0"/>
              <a:t>hello.</a:t>
            </a:r>
            <a:endParaRPr lang="en-US" dirty="0"/>
          </a:p>
          <a:p>
            <a:r>
              <a:rPr lang="cs-CZ" dirty="0" smtClean="0"/>
              <a:t>Díky společným IP a MAC adresám si koncové stanice ani nevšimnou převzetí funkce jiným fyzickým </a:t>
            </a:r>
            <a:r>
              <a:rPr lang="cs-CZ" dirty="0" err="1" smtClean="0"/>
              <a:t>routerem</a:t>
            </a:r>
            <a:r>
              <a:rPr lang="en-US" dirty="0" smtClean="0"/>
              <a:t>.</a:t>
            </a:r>
            <a:endParaRPr lang="pt-PT" dirty="0"/>
          </a:p>
        </p:txBody>
      </p:sp>
    </p:spTree>
    <p:extLst>
      <p:ext uri="{BB962C8B-B14F-4D97-AF65-F5344CB8AC3E}">
        <p14:creationId xmlns:p14="http://schemas.microsoft.com/office/powerpoint/2010/main" val="24139115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Stavy </a:t>
            </a:r>
            <a:r>
              <a:rPr lang="pt-PT" dirty="0" smtClean="0"/>
              <a:t>GLBP</a:t>
            </a:r>
            <a:endParaRPr lang="pt-PT" dirty="0"/>
          </a:p>
        </p:txBody>
      </p:sp>
      <p:pic>
        <p:nvPicPr>
          <p:cNvPr id="4" name="Picture 3"/>
          <p:cNvPicPr>
            <a:picLocks noChangeAspect="1"/>
          </p:cNvPicPr>
          <p:nvPr/>
        </p:nvPicPr>
        <p:blipFill>
          <a:blip r:embed="rId2"/>
          <a:stretch>
            <a:fillRect/>
          </a:stretch>
        </p:blipFill>
        <p:spPr>
          <a:xfrm>
            <a:off x="327979" y="2289616"/>
            <a:ext cx="8471776" cy="2918845"/>
          </a:xfrm>
          <a:prstGeom prst="rect">
            <a:avLst/>
          </a:prstGeom>
        </p:spPr>
      </p:pic>
    </p:spTree>
    <p:extLst>
      <p:ext uri="{BB962C8B-B14F-4D97-AF65-F5344CB8AC3E}">
        <p14:creationId xmlns:p14="http://schemas.microsoft.com/office/powerpoint/2010/main" val="2824984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Stavy </a:t>
            </a:r>
            <a:r>
              <a:rPr lang="pt-PT" dirty="0" smtClean="0"/>
              <a:t>GLBP (</a:t>
            </a:r>
            <a:r>
              <a:rPr lang="cs-CZ" dirty="0" err="1" smtClean="0"/>
              <a:t>gateway</a:t>
            </a:r>
            <a:r>
              <a:rPr lang="pt-PT" dirty="0" smtClean="0"/>
              <a:t>)</a:t>
            </a:r>
            <a:endParaRPr lang="pt-PT" dirty="0"/>
          </a:p>
        </p:txBody>
      </p:sp>
      <p:sp>
        <p:nvSpPr>
          <p:cNvPr id="3" name="Content Placeholder 2"/>
          <p:cNvSpPr>
            <a:spLocks noGrp="1"/>
          </p:cNvSpPr>
          <p:nvPr>
            <p:ph idx="1"/>
          </p:nvPr>
        </p:nvSpPr>
        <p:spPr/>
        <p:txBody>
          <a:bodyPr>
            <a:normAutofit fontScale="92500" lnSpcReduction="10000"/>
          </a:bodyPr>
          <a:lstStyle/>
          <a:p>
            <a:pPr marL="0" indent="0">
              <a:buNone/>
            </a:pPr>
            <a:r>
              <a:rPr lang="af-ZA" dirty="0" smtClean="0"/>
              <a:t>Níže jsou uvedeny možné stavy virtuální brány:</a:t>
            </a:r>
          </a:p>
          <a:p>
            <a:pPr marL="0" indent="0">
              <a:buNone/>
            </a:pPr>
            <a:r>
              <a:rPr lang="af-ZA" b="1" dirty="0" smtClean="0"/>
              <a:t>Disabled</a:t>
            </a:r>
            <a:r>
              <a:rPr lang="af-ZA" dirty="0" smtClean="0"/>
              <a:t>: Virtuální IP adresa nebyla nakonfigurována ani se nenaučila, ale existuje nějaká konfigurace GLBP.</a:t>
            </a:r>
          </a:p>
          <a:p>
            <a:pPr marL="0" indent="0">
              <a:buNone/>
            </a:pPr>
            <a:r>
              <a:rPr lang="af-ZA" b="1" dirty="0" smtClean="0"/>
              <a:t>Initial</a:t>
            </a:r>
            <a:r>
              <a:rPr lang="af-ZA" dirty="0" smtClean="0"/>
              <a:t>: Virtuální IP adresa byla nakonfigurována nebo naučena, ale konfigurace není dokončena. Rozhraní musí být funkční na vrstvě 3 a nakonfigurováno na směrování IP.</a:t>
            </a:r>
          </a:p>
          <a:p>
            <a:pPr marL="0" indent="0">
              <a:buNone/>
            </a:pPr>
            <a:r>
              <a:rPr lang="af-ZA" b="1" dirty="0" smtClean="0"/>
              <a:t>Listen</a:t>
            </a:r>
            <a:r>
              <a:rPr lang="af-ZA" dirty="0" smtClean="0"/>
              <a:t>: Virtuální brána přijímá pakety hello. Pokud je aktivní nebo standby virtuální brána nedostupná, je připravena změnit stav Speak.</a:t>
            </a:r>
          </a:p>
          <a:p>
            <a:pPr marL="0" indent="0">
              <a:buNone/>
            </a:pPr>
            <a:r>
              <a:rPr lang="af-ZA" b="1" dirty="0" smtClean="0"/>
              <a:t>Speak</a:t>
            </a:r>
            <a:r>
              <a:rPr lang="af-ZA" dirty="0" smtClean="0"/>
              <a:t>: Virtuální brána se pokouší stát virtuální nebo aktivní virtuální bránou.</a:t>
            </a:r>
          </a:p>
          <a:p>
            <a:pPr marL="0" indent="0">
              <a:buNone/>
            </a:pPr>
            <a:r>
              <a:rPr lang="af-ZA" b="1" dirty="0" smtClean="0"/>
              <a:t>Standby</a:t>
            </a:r>
            <a:r>
              <a:rPr lang="af-ZA" dirty="0" smtClean="0"/>
              <a:t>: Tato brána je další v pořadí aktivní virtuální branou.</a:t>
            </a:r>
          </a:p>
          <a:p>
            <a:pPr marL="0" indent="0">
              <a:buNone/>
            </a:pPr>
            <a:r>
              <a:rPr lang="af-ZA" b="1" dirty="0" smtClean="0"/>
              <a:t>Active</a:t>
            </a:r>
            <a:r>
              <a:rPr lang="af-ZA" dirty="0" smtClean="0"/>
              <a:t>: Tato brána je AVG a je zodpovědná za reakci na požadavky ARP na virtuální IP adresu.</a:t>
            </a:r>
            <a:endParaRPr lang="af-ZA" dirty="0"/>
          </a:p>
        </p:txBody>
      </p:sp>
    </p:spTree>
    <p:extLst>
      <p:ext uri="{BB962C8B-B14F-4D97-AF65-F5344CB8AC3E}">
        <p14:creationId xmlns:p14="http://schemas.microsoft.com/office/powerpoint/2010/main" val="25793524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Stavy GLBP  (Forwarder)</a:t>
            </a:r>
            <a:endParaRPr lang="af-ZA" dirty="0"/>
          </a:p>
        </p:txBody>
      </p:sp>
      <p:sp>
        <p:nvSpPr>
          <p:cNvPr id="3" name="Content Placeholder 2"/>
          <p:cNvSpPr>
            <a:spLocks noGrp="1"/>
          </p:cNvSpPr>
          <p:nvPr>
            <p:ph idx="1"/>
          </p:nvPr>
        </p:nvSpPr>
        <p:spPr/>
        <p:txBody>
          <a:bodyPr>
            <a:normAutofit/>
          </a:bodyPr>
          <a:lstStyle/>
          <a:p>
            <a:pPr marL="0" indent="0">
              <a:buNone/>
            </a:pPr>
            <a:r>
              <a:rPr lang="af-ZA" dirty="0" smtClean="0"/>
              <a:t>Níže jsou uvedeny možné virtuální servery pro předávání:</a:t>
            </a:r>
          </a:p>
          <a:p>
            <a:r>
              <a:rPr lang="af-ZA" b="1" dirty="0" smtClean="0"/>
              <a:t>Disabled</a:t>
            </a:r>
            <a:r>
              <a:rPr lang="af-ZA" dirty="0" smtClean="0"/>
              <a:t>: Virtuální adresa MAC nebyla přiřazena ani se nenaučila. Zakázaný virtuální forwarder bude brzy vymazán. Tento stav je pouze přechodný.</a:t>
            </a:r>
          </a:p>
          <a:p>
            <a:r>
              <a:rPr lang="af-ZA" b="1" dirty="0" smtClean="0"/>
              <a:t>Initial</a:t>
            </a:r>
            <a:r>
              <a:rPr lang="af-ZA" dirty="0" smtClean="0"/>
              <a:t>: Virtuální MAC adresa je známa, ale konfigurace virtuálního forwarderu není dokončena. Rozhraní musí být funkční na vrstvě 3 a nakonfigurováno na směrování IP.</a:t>
            </a:r>
          </a:p>
          <a:p>
            <a:r>
              <a:rPr lang="af-ZA" b="1" dirty="0" smtClean="0"/>
              <a:t>Listen</a:t>
            </a:r>
            <a:r>
              <a:rPr lang="af-ZA" dirty="0" smtClean="0"/>
              <a:t>: Tento virtuální forwarder přijímá hello pakety a je připraven změnit se na aktivní stav, pokud aktivní virtuální forwarder nebude dostupný.</a:t>
            </a:r>
          </a:p>
          <a:p>
            <a:r>
              <a:rPr lang="af-ZA" b="1" dirty="0" smtClean="0"/>
              <a:t>Active</a:t>
            </a:r>
            <a:r>
              <a:rPr lang="af-ZA" dirty="0" smtClean="0"/>
              <a:t>: Tato brána je AVF a je zodpovědná za předávání paketů odeslaných na adresu MAC virtuálního odesílatele.</a:t>
            </a:r>
            <a:endParaRPr lang="af-ZA" dirty="0"/>
          </a:p>
        </p:txBody>
      </p:sp>
    </p:spTree>
    <p:extLst>
      <p:ext uri="{BB962C8B-B14F-4D97-AF65-F5344CB8AC3E}">
        <p14:creationId xmlns:p14="http://schemas.microsoft.com/office/powerpoint/2010/main" val="30857443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 verifikace </a:t>
            </a:r>
            <a:r>
              <a:rPr lang="pt-PT" dirty="0" smtClean="0"/>
              <a:t>GLBP</a:t>
            </a:r>
            <a:endParaRPr lang="pt-PT" dirty="0"/>
          </a:p>
        </p:txBody>
      </p:sp>
      <p:pic>
        <p:nvPicPr>
          <p:cNvPr id="4" name="Picture 3"/>
          <p:cNvPicPr>
            <a:picLocks noChangeAspect="1"/>
          </p:cNvPicPr>
          <p:nvPr/>
        </p:nvPicPr>
        <p:blipFill>
          <a:blip r:embed="rId2"/>
          <a:stretch>
            <a:fillRect/>
          </a:stretch>
        </p:blipFill>
        <p:spPr>
          <a:xfrm>
            <a:off x="582122" y="1183340"/>
            <a:ext cx="7914912" cy="5131399"/>
          </a:xfrm>
          <a:prstGeom prst="rect">
            <a:avLst/>
          </a:prstGeom>
        </p:spPr>
      </p:pic>
    </p:spTree>
    <p:extLst>
      <p:ext uri="{BB962C8B-B14F-4D97-AF65-F5344CB8AC3E}">
        <p14:creationId xmlns:p14="http://schemas.microsoft.com/office/powerpoint/2010/main" val="4339672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IP </a:t>
            </a:r>
            <a:r>
              <a:rPr lang="cs-CZ" dirty="0" smtClean="0"/>
              <a:t>adresy použité v konfiguraci</a:t>
            </a:r>
            <a:r>
              <a:rPr lang="en-US" dirty="0" smtClean="0"/>
              <a:t> GLBP</a:t>
            </a:r>
            <a:endParaRPr lang="pt-PT" dirty="0"/>
          </a:p>
        </p:txBody>
      </p:sp>
      <p:pic>
        <p:nvPicPr>
          <p:cNvPr id="4" name="Picture 3"/>
          <p:cNvPicPr>
            <a:picLocks noChangeAspect="1"/>
          </p:cNvPicPr>
          <p:nvPr/>
        </p:nvPicPr>
        <p:blipFill>
          <a:blip r:embed="rId2"/>
          <a:stretch>
            <a:fillRect/>
          </a:stretch>
        </p:blipFill>
        <p:spPr>
          <a:xfrm>
            <a:off x="1140406" y="1183340"/>
            <a:ext cx="6798344" cy="5131399"/>
          </a:xfrm>
          <a:prstGeom prst="rect">
            <a:avLst/>
          </a:prstGeom>
        </p:spPr>
      </p:pic>
    </p:spTree>
    <p:extLst>
      <p:ext uri="{BB962C8B-B14F-4D97-AF65-F5344CB8AC3E}">
        <p14:creationId xmlns:p14="http://schemas.microsoft.com/office/powerpoint/2010/main" val="12695348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t>
            </a:r>
            <a:r>
              <a:rPr lang="pt-PT" dirty="0" smtClean="0"/>
              <a:t>GLBP</a:t>
            </a:r>
            <a:endParaRPr lang="pt-PT" dirty="0"/>
          </a:p>
        </p:txBody>
      </p:sp>
      <p:sp>
        <p:nvSpPr>
          <p:cNvPr id="3" name="Content Placeholder 2"/>
          <p:cNvSpPr>
            <a:spLocks noGrp="1"/>
          </p:cNvSpPr>
          <p:nvPr>
            <p:ph idx="1"/>
          </p:nvPr>
        </p:nvSpPr>
        <p:spPr/>
        <p:txBody>
          <a:bodyPr>
            <a:normAutofit/>
          </a:bodyPr>
          <a:lstStyle/>
          <a:p>
            <a:pPr marL="0" indent="0">
              <a:buNone/>
            </a:pPr>
            <a:r>
              <a:rPr lang="af-ZA" dirty="0" smtClean="0"/>
              <a:t>Konfigurace  R1 Ethernet 0/1 </a:t>
            </a:r>
            <a:r>
              <a:rPr lang="af-ZA" dirty="0" smtClean="0"/>
              <a:t>s</a:t>
            </a:r>
            <a:r>
              <a:rPr lang="af-ZA" dirty="0" smtClean="0"/>
              <a:t> IP adresou 192.168.1.3  a GLBP virtualní IP adresou 192.168.1.1:</a:t>
            </a:r>
          </a:p>
          <a:p>
            <a:r>
              <a:rPr lang="af-ZA" sz="2000" dirty="0" smtClean="0">
                <a:latin typeface="Consolas" panose="020B0609020204030204" pitchFamily="49" charset="0"/>
              </a:rPr>
              <a:t>R1(config)# </a:t>
            </a:r>
            <a:r>
              <a:rPr lang="af-ZA" sz="2000" b="1" dirty="0" smtClean="0">
                <a:latin typeface="Consolas" panose="020B0609020204030204" pitchFamily="49" charset="0"/>
              </a:rPr>
              <a:t>interface ethernet 0/1</a:t>
            </a:r>
          </a:p>
          <a:p>
            <a:r>
              <a:rPr lang="af-ZA" sz="2000" dirty="0" smtClean="0">
                <a:latin typeface="Consolas" panose="020B0609020204030204" pitchFamily="49" charset="0"/>
              </a:rPr>
              <a:t>R1(config-if)# </a:t>
            </a:r>
            <a:r>
              <a:rPr lang="af-ZA" sz="2000" b="1" dirty="0" smtClean="0">
                <a:latin typeface="Consolas" panose="020B0609020204030204" pitchFamily="49" charset="0"/>
              </a:rPr>
              <a:t>ip address 192.168.1.3 255.255.255.0</a:t>
            </a:r>
          </a:p>
          <a:p>
            <a:r>
              <a:rPr lang="af-ZA" sz="2000" dirty="0" smtClean="0">
                <a:latin typeface="Consolas" panose="020B0609020204030204" pitchFamily="49" charset="0"/>
              </a:rPr>
              <a:t>R1(config-if </a:t>
            </a:r>
            <a:r>
              <a:rPr lang="af-ZA" sz="2000" b="1" dirty="0" smtClean="0">
                <a:latin typeface="Consolas" panose="020B0609020204030204" pitchFamily="49" charset="0"/>
              </a:rPr>
              <a:t>)# glbp 1 ip 192.168.1.1</a:t>
            </a:r>
          </a:p>
          <a:p>
            <a:pPr marL="0" indent="0">
              <a:buNone/>
            </a:pPr>
            <a:endParaRPr lang="cs-CZ" dirty="0" smtClean="0"/>
          </a:p>
          <a:p>
            <a:pPr marL="0" indent="0">
              <a:buNone/>
            </a:pPr>
            <a:r>
              <a:rPr lang="af-ZA" dirty="0" smtClean="0"/>
              <a:t>Konfigurace  R2 Ethernet 0/1 s IP adresou 192.168.1.2  a GLBP virtualní IP adresou 192.168.1.1:</a:t>
            </a:r>
            <a:endParaRPr lang="af-ZA" dirty="0" smtClean="0"/>
          </a:p>
          <a:p>
            <a:r>
              <a:rPr lang="af-ZA" sz="2000" dirty="0" smtClean="0">
                <a:latin typeface="Consolas" panose="020B0609020204030204" pitchFamily="49" charset="0"/>
              </a:rPr>
              <a:t>R2(config)# </a:t>
            </a:r>
            <a:r>
              <a:rPr lang="af-ZA" sz="2000" b="1" dirty="0" smtClean="0">
                <a:latin typeface="Consolas" panose="020B0609020204030204" pitchFamily="49" charset="0"/>
              </a:rPr>
              <a:t>interface ethernet 0/1</a:t>
            </a:r>
          </a:p>
          <a:p>
            <a:r>
              <a:rPr lang="af-ZA" sz="2000" dirty="0" smtClean="0">
                <a:latin typeface="Consolas" panose="020B0609020204030204" pitchFamily="49" charset="0"/>
              </a:rPr>
              <a:t>R2(config-if)# </a:t>
            </a:r>
            <a:r>
              <a:rPr lang="af-ZA" sz="2000" b="1" dirty="0" smtClean="0">
                <a:latin typeface="Consolas" panose="020B0609020204030204" pitchFamily="49" charset="0"/>
              </a:rPr>
              <a:t>ip address 192.168.1.2 255.255.255.0</a:t>
            </a:r>
          </a:p>
          <a:p>
            <a:r>
              <a:rPr lang="af-ZA" sz="2000" dirty="0" smtClean="0">
                <a:latin typeface="Consolas" panose="020B0609020204030204" pitchFamily="49" charset="0"/>
              </a:rPr>
              <a:t>R2(config-if)# </a:t>
            </a:r>
            <a:r>
              <a:rPr lang="af-ZA" sz="2000" b="1" dirty="0" smtClean="0">
                <a:latin typeface="Consolas" panose="020B0609020204030204" pitchFamily="49" charset="0"/>
              </a:rPr>
              <a:t>glbp 1 ip 192.168.1.1</a:t>
            </a:r>
            <a:endParaRPr lang="af-ZA" sz="1800" b="1" dirty="0">
              <a:latin typeface="Consolas" panose="020B0609020204030204" pitchFamily="49" charset="0"/>
            </a:endParaRPr>
          </a:p>
        </p:txBody>
      </p:sp>
    </p:spTree>
    <p:extLst>
      <p:ext uri="{BB962C8B-B14F-4D97-AF65-F5344CB8AC3E}">
        <p14:creationId xmlns:p14="http://schemas.microsoft.com/office/powerpoint/2010/main" val="17489756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t>
            </a:r>
            <a:r>
              <a:rPr lang="pt-PT" dirty="0" smtClean="0"/>
              <a:t>GLBP</a:t>
            </a:r>
            <a:endParaRPr lang="pt-PT" dirty="0"/>
          </a:p>
        </p:txBody>
      </p:sp>
      <p:sp>
        <p:nvSpPr>
          <p:cNvPr id="3" name="Content Placeholder 2"/>
          <p:cNvSpPr>
            <a:spLocks noGrp="1"/>
          </p:cNvSpPr>
          <p:nvPr>
            <p:ph idx="1"/>
          </p:nvPr>
        </p:nvSpPr>
        <p:spPr/>
        <p:txBody>
          <a:bodyPr/>
          <a:lstStyle/>
          <a:p>
            <a:pPr marL="0" indent="0">
              <a:buNone/>
            </a:pPr>
            <a:r>
              <a:rPr lang="af-ZA" dirty="0" smtClean="0"/>
              <a:t>Konfigurace</a:t>
            </a:r>
            <a:r>
              <a:rPr lang="af-ZA" dirty="0" smtClean="0"/>
              <a:t> R1 Ethernet 0/1 </a:t>
            </a:r>
            <a:r>
              <a:rPr lang="af-ZA" dirty="0" smtClean="0"/>
              <a:t>s</a:t>
            </a:r>
            <a:r>
              <a:rPr lang="af-ZA" dirty="0" smtClean="0"/>
              <a:t> GLBP prioritou 110 a nastavenou prevencí (preemption) </a:t>
            </a:r>
            <a:r>
              <a:rPr lang="af-ZA" dirty="0" smtClean="0"/>
              <a:t>pro oba</a:t>
            </a:r>
            <a:r>
              <a:rPr lang="af-ZA" dirty="0" smtClean="0"/>
              <a:t> GLBP routery:</a:t>
            </a:r>
          </a:p>
          <a:p>
            <a:r>
              <a:rPr lang="af-ZA" sz="2000" dirty="0" smtClean="0">
                <a:latin typeface="Consolas" panose="020B0609020204030204" pitchFamily="49" charset="0"/>
              </a:rPr>
              <a:t>R1(config)# </a:t>
            </a:r>
            <a:r>
              <a:rPr lang="af-ZA" sz="2000" b="1" dirty="0" smtClean="0">
                <a:latin typeface="Consolas" panose="020B0609020204030204" pitchFamily="49" charset="0"/>
              </a:rPr>
              <a:t>interface ethernet 0/1</a:t>
            </a:r>
          </a:p>
          <a:p>
            <a:r>
              <a:rPr lang="af-ZA" sz="2000" dirty="0" smtClean="0">
                <a:latin typeface="Consolas" panose="020B0609020204030204" pitchFamily="49" charset="0"/>
              </a:rPr>
              <a:t>R1(config-if)# </a:t>
            </a:r>
            <a:r>
              <a:rPr lang="af-ZA" sz="2000" b="1" dirty="0" smtClean="0">
                <a:latin typeface="Consolas" panose="020B0609020204030204" pitchFamily="49" charset="0"/>
              </a:rPr>
              <a:t>glbp 1 priority 110</a:t>
            </a:r>
          </a:p>
          <a:p>
            <a:r>
              <a:rPr lang="af-ZA" sz="2000" dirty="0" smtClean="0">
                <a:latin typeface="Consolas" panose="020B0609020204030204" pitchFamily="49" charset="0"/>
              </a:rPr>
              <a:t>R1(config-if)# </a:t>
            </a:r>
            <a:r>
              <a:rPr lang="af-ZA" sz="2000" b="1" dirty="0" smtClean="0">
                <a:latin typeface="Consolas" panose="020B0609020204030204" pitchFamily="49" charset="0"/>
              </a:rPr>
              <a:t>glbp 1 preempt</a:t>
            </a:r>
          </a:p>
          <a:p>
            <a:pPr marL="0" indent="0">
              <a:buNone/>
            </a:pPr>
            <a:endParaRPr lang="af-ZA" sz="2000" b="1" dirty="0" smtClean="0">
              <a:latin typeface="Consolas" panose="020B0609020204030204" pitchFamily="49" charset="0"/>
            </a:endParaRPr>
          </a:p>
          <a:p>
            <a:r>
              <a:rPr lang="af-ZA" sz="2000" dirty="0" smtClean="0">
                <a:latin typeface="Consolas" panose="020B0609020204030204" pitchFamily="49" charset="0"/>
              </a:rPr>
              <a:t>R2(config)# </a:t>
            </a:r>
            <a:r>
              <a:rPr lang="af-ZA" sz="2000" b="1" dirty="0" smtClean="0">
                <a:latin typeface="Consolas" panose="020B0609020204030204" pitchFamily="49" charset="0"/>
              </a:rPr>
              <a:t>interface ethernet 0/1</a:t>
            </a:r>
          </a:p>
          <a:p>
            <a:r>
              <a:rPr lang="af-ZA" sz="2000" dirty="0" smtClean="0">
                <a:latin typeface="Consolas" panose="020B0609020204030204" pitchFamily="49" charset="0"/>
              </a:rPr>
              <a:t>R2(config-if)# </a:t>
            </a:r>
            <a:r>
              <a:rPr lang="af-ZA" sz="2000" b="1" dirty="0" smtClean="0">
                <a:latin typeface="Consolas" panose="020B0609020204030204" pitchFamily="49" charset="0"/>
              </a:rPr>
              <a:t>glbp 1 preempt</a:t>
            </a:r>
            <a:endParaRPr lang="af-ZA" sz="2000" dirty="0">
              <a:latin typeface="Consolas" panose="020B0609020204030204" pitchFamily="49" charset="0"/>
            </a:endParaRPr>
          </a:p>
        </p:txBody>
      </p:sp>
    </p:spTree>
    <p:extLst>
      <p:ext uri="{BB962C8B-B14F-4D97-AF65-F5344CB8AC3E}">
        <p14:creationId xmlns:p14="http://schemas.microsoft.com/office/powerpoint/2010/main" val="12892677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Virtuální </a:t>
            </a:r>
            <a:r>
              <a:rPr lang="en-US" dirty="0" smtClean="0"/>
              <a:t>MAC </a:t>
            </a:r>
            <a:r>
              <a:rPr lang="cs-CZ" dirty="0" smtClean="0"/>
              <a:t>adresa </a:t>
            </a:r>
            <a:r>
              <a:rPr lang="en-US" dirty="0" smtClean="0"/>
              <a:t>GLBP</a:t>
            </a:r>
            <a:endParaRPr lang="pt-PT" dirty="0"/>
          </a:p>
        </p:txBody>
      </p:sp>
      <p:sp>
        <p:nvSpPr>
          <p:cNvPr id="3" name="Content Placeholder 2"/>
          <p:cNvSpPr>
            <a:spLocks noGrp="1"/>
          </p:cNvSpPr>
          <p:nvPr>
            <p:ph idx="1"/>
          </p:nvPr>
        </p:nvSpPr>
        <p:spPr>
          <a:xfrm>
            <a:off x="279401" y="1183340"/>
            <a:ext cx="8344835" cy="5131399"/>
          </a:xfrm>
        </p:spPr>
        <p:txBody>
          <a:bodyPr>
            <a:normAutofit/>
          </a:bodyPr>
          <a:lstStyle/>
          <a:p>
            <a:r>
              <a:rPr lang="af-ZA" dirty="0" smtClean="0"/>
              <a:t>Virtuální MAC adresy GLBP mají tvar 0007.b4XX.XXYY. </a:t>
            </a:r>
          </a:p>
          <a:p>
            <a:r>
              <a:rPr lang="af-ZA" dirty="0" smtClean="0"/>
              <a:t>XXXX is a 16-bitová hodnota je reprezentována šesti 0 bit</a:t>
            </a:r>
            <a:r>
              <a:rPr lang="af-ZA" dirty="0" smtClean="0"/>
              <a:t>y</a:t>
            </a:r>
            <a:r>
              <a:rPr lang="af-ZA" dirty="0" smtClean="0"/>
              <a:t> následovanými 10 bity GLBP čísla skupiny. </a:t>
            </a:r>
          </a:p>
          <a:p>
            <a:r>
              <a:rPr lang="af-ZA" dirty="0" smtClean="0"/>
              <a:t>YY je 8-bitová hodnota, která reprezentuje číslo virtuálního forwarderu. </a:t>
            </a:r>
          </a:p>
          <a:p>
            <a:r>
              <a:rPr lang="af-ZA" dirty="0" smtClean="0"/>
              <a:t>AVG přiřazuje forwarderu 1 virtuální MAC adresu 0007. b400.0101 a forwarderu 2 virtuální MAC adresu</a:t>
            </a:r>
            <a:r>
              <a:rPr lang="af-ZA" dirty="0" smtClean="0"/>
              <a:t> </a:t>
            </a:r>
            <a:r>
              <a:rPr lang="af-ZA" dirty="0" smtClean="0"/>
              <a:t>0007.b400.0102</a:t>
            </a:r>
            <a:r>
              <a:rPr lang="cs-CZ" dirty="0" smtClean="0"/>
              <a:t>.</a:t>
            </a:r>
            <a:endParaRPr lang="af-ZA" dirty="0" smtClean="0"/>
          </a:p>
        </p:txBody>
      </p:sp>
    </p:spTree>
    <p:extLst>
      <p:ext uri="{BB962C8B-B14F-4D97-AF65-F5344CB8AC3E}">
        <p14:creationId xmlns:p14="http://schemas.microsoft.com/office/powerpoint/2010/main" val="17040910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Finální konfigurace </a:t>
            </a:r>
            <a:r>
              <a:rPr lang="pt-PT" dirty="0" smtClean="0"/>
              <a:t>GLBP</a:t>
            </a:r>
            <a:endParaRPr lang="pt-PT" dirty="0"/>
          </a:p>
        </p:txBody>
      </p:sp>
      <p:pic>
        <p:nvPicPr>
          <p:cNvPr id="4" name="Picture 3"/>
          <p:cNvPicPr>
            <a:picLocks noChangeAspect="1"/>
          </p:cNvPicPr>
          <p:nvPr/>
        </p:nvPicPr>
        <p:blipFill>
          <a:blip r:embed="rId2"/>
          <a:stretch>
            <a:fillRect/>
          </a:stretch>
        </p:blipFill>
        <p:spPr>
          <a:xfrm>
            <a:off x="296425" y="1468119"/>
            <a:ext cx="8503330" cy="4918413"/>
          </a:xfrm>
          <a:prstGeom prst="rect">
            <a:avLst/>
          </a:prstGeom>
        </p:spPr>
      </p:pic>
    </p:spTree>
    <p:extLst>
      <p:ext uri="{BB962C8B-B14F-4D97-AF65-F5344CB8AC3E}">
        <p14:creationId xmlns:p14="http://schemas.microsoft.com/office/powerpoint/2010/main" val="38632176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Operace </a:t>
            </a:r>
            <a:r>
              <a:rPr lang="pt-PT" dirty="0" smtClean="0"/>
              <a:t>GLBP (</a:t>
            </a:r>
            <a:r>
              <a:rPr lang="pt-PT" dirty="0" smtClean="0"/>
              <a:t>ARP Request)</a:t>
            </a:r>
            <a:endParaRPr lang="pt-PT" dirty="0"/>
          </a:p>
        </p:txBody>
      </p:sp>
      <p:pic>
        <p:nvPicPr>
          <p:cNvPr id="4" name="Picture 3"/>
          <p:cNvPicPr>
            <a:picLocks noChangeAspect="1"/>
          </p:cNvPicPr>
          <p:nvPr/>
        </p:nvPicPr>
        <p:blipFill>
          <a:blip r:embed="rId2"/>
          <a:stretch>
            <a:fillRect/>
          </a:stretch>
        </p:blipFill>
        <p:spPr>
          <a:xfrm>
            <a:off x="566101" y="1336252"/>
            <a:ext cx="7946953" cy="4825574"/>
          </a:xfrm>
          <a:prstGeom prst="rect">
            <a:avLst/>
          </a:prstGeom>
        </p:spPr>
      </p:pic>
    </p:spTree>
    <p:extLst>
      <p:ext uri="{BB962C8B-B14F-4D97-AF65-F5344CB8AC3E}">
        <p14:creationId xmlns:p14="http://schemas.microsoft.com/office/powerpoint/2010/main" val="2427205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HSRP</a:t>
            </a:r>
            <a:endParaRPr lang="pt-PT" dirty="0"/>
          </a:p>
        </p:txBody>
      </p:sp>
      <p:sp>
        <p:nvSpPr>
          <p:cNvPr id="3" name="Content Placeholder 2"/>
          <p:cNvSpPr>
            <a:spLocks noGrp="1"/>
          </p:cNvSpPr>
          <p:nvPr>
            <p:ph idx="1"/>
          </p:nvPr>
        </p:nvSpPr>
        <p:spPr/>
        <p:txBody>
          <a:bodyPr>
            <a:normAutofit/>
          </a:bodyPr>
          <a:lstStyle/>
          <a:p>
            <a:r>
              <a:rPr lang="af-ZA" dirty="0" smtClean="0"/>
              <a:t>Aktivní a standby routery HSRP posílají zprávy hello na multicast adresu 224.0.0.2 (všechny routery) ve verzi 1 či 224.0.0.102 UDP port 1985 ve verzi 2.</a:t>
            </a:r>
          </a:p>
          <a:p>
            <a:r>
              <a:rPr lang="af-ZA" dirty="0" smtClean="0"/>
              <a:t>Pakety Hello se používají pro komunikaci mezi routery ve skupině HSRP. </a:t>
            </a:r>
          </a:p>
          <a:p>
            <a:r>
              <a:rPr lang="af-ZA" dirty="0" smtClean="0"/>
              <a:t>Routery ve skupině HSRP musí být propojeni na úrovni L2</a:t>
            </a:r>
            <a:r>
              <a:rPr lang="pt-PT" dirty="0" smtClean="0"/>
              <a:t>.</a:t>
            </a:r>
            <a:endParaRPr lang="pt-PT" dirty="0" smtClean="0"/>
          </a:p>
        </p:txBody>
      </p:sp>
    </p:spTree>
    <p:extLst>
      <p:ext uri="{BB962C8B-B14F-4D97-AF65-F5344CB8AC3E}">
        <p14:creationId xmlns:p14="http://schemas.microsoft.com/office/powerpoint/2010/main" val="6904885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Operace </a:t>
            </a:r>
            <a:r>
              <a:rPr lang="pt-PT" dirty="0" smtClean="0"/>
              <a:t>GLBP (</a:t>
            </a:r>
            <a:r>
              <a:rPr lang="pt-PT" dirty="0"/>
              <a:t>ARP </a:t>
            </a:r>
            <a:r>
              <a:rPr lang="pt-PT" dirty="0" smtClean="0"/>
              <a:t>Reply)</a:t>
            </a:r>
            <a:endParaRPr lang="pt-PT" dirty="0"/>
          </a:p>
        </p:txBody>
      </p:sp>
      <p:pic>
        <p:nvPicPr>
          <p:cNvPr id="4" name="Picture 3"/>
          <p:cNvPicPr>
            <a:picLocks noChangeAspect="1"/>
          </p:cNvPicPr>
          <p:nvPr/>
        </p:nvPicPr>
        <p:blipFill>
          <a:blip r:embed="rId2"/>
          <a:stretch>
            <a:fillRect/>
          </a:stretch>
        </p:blipFill>
        <p:spPr>
          <a:xfrm>
            <a:off x="371471" y="1183340"/>
            <a:ext cx="8336214" cy="5131399"/>
          </a:xfrm>
          <a:prstGeom prst="rect">
            <a:avLst/>
          </a:prstGeom>
        </p:spPr>
      </p:pic>
    </p:spTree>
    <p:extLst>
      <p:ext uri="{BB962C8B-B14F-4D97-AF65-F5344CB8AC3E}">
        <p14:creationId xmlns:p14="http://schemas.microsoft.com/office/powerpoint/2010/main" val="26891822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Operace </a:t>
            </a:r>
            <a:r>
              <a:rPr lang="pt-PT" dirty="0" smtClean="0"/>
              <a:t>GLBP (</a:t>
            </a:r>
            <a:r>
              <a:rPr lang="pt-PT" dirty="0" smtClean="0"/>
              <a:t>Traffic Flow)</a:t>
            </a:r>
            <a:endParaRPr lang="pt-PT" dirty="0"/>
          </a:p>
        </p:txBody>
      </p:sp>
      <p:pic>
        <p:nvPicPr>
          <p:cNvPr id="5" name="Picture 4"/>
          <p:cNvPicPr>
            <a:picLocks noChangeAspect="1"/>
          </p:cNvPicPr>
          <p:nvPr/>
        </p:nvPicPr>
        <p:blipFill>
          <a:blip r:embed="rId2"/>
          <a:stretch>
            <a:fillRect/>
          </a:stretch>
        </p:blipFill>
        <p:spPr>
          <a:xfrm>
            <a:off x="319322" y="1183339"/>
            <a:ext cx="8440512" cy="5131399"/>
          </a:xfrm>
          <a:prstGeom prst="rect">
            <a:avLst/>
          </a:prstGeom>
        </p:spPr>
      </p:pic>
    </p:spTree>
    <p:extLst>
      <p:ext uri="{BB962C8B-B14F-4D97-AF65-F5344CB8AC3E}">
        <p14:creationId xmlns:p14="http://schemas.microsoft.com/office/powerpoint/2010/main" val="20102016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a:t>Operace GLBP: </a:t>
            </a:r>
            <a:r>
              <a:rPr lang="cs-CZ" dirty="0"/>
              <a:t>N</a:t>
            </a:r>
            <a:r>
              <a:rPr lang="pt-BR" dirty="0" smtClean="0"/>
              <a:t>ová </a:t>
            </a:r>
            <a:r>
              <a:rPr lang="pt-BR" dirty="0"/>
              <a:t>datová cesta </a:t>
            </a:r>
            <a:r>
              <a:rPr lang="pt-BR" dirty="0" smtClean="0"/>
              <a:t>R1</a:t>
            </a:r>
            <a:r>
              <a:rPr lang="cs-CZ" dirty="0" smtClean="0"/>
              <a:t> po selhání</a:t>
            </a:r>
            <a:endParaRPr lang="pt-BR" dirty="0"/>
          </a:p>
        </p:txBody>
      </p:sp>
      <p:pic>
        <p:nvPicPr>
          <p:cNvPr id="4" name="Picture 3"/>
          <p:cNvPicPr>
            <a:picLocks noChangeAspect="1"/>
          </p:cNvPicPr>
          <p:nvPr/>
        </p:nvPicPr>
        <p:blipFill>
          <a:blip r:embed="rId3"/>
          <a:stretch>
            <a:fillRect/>
          </a:stretch>
        </p:blipFill>
        <p:spPr>
          <a:xfrm>
            <a:off x="1181995" y="1188479"/>
            <a:ext cx="6715166" cy="5126260"/>
          </a:xfrm>
          <a:prstGeom prst="rect">
            <a:avLst/>
          </a:prstGeom>
        </p:spPr>
      </p:pic>
    </p:spTree>
    <p:extLst>
      <p:ext uri="{BB962C8B-B14F-4D97-AF65-F5344CB8AC3E}">
        <p14:creationId xmlns:p14="http://schemas.microsoft.com/office/powerpoint/2010/main" val="12778212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Popis předchozího </a:t>
            </a:r>
            <a:r>
              <a:rPr lang="cs-CZ" dirty="0"/>
              <a:t>o</a:t>
            </a:r>
            <a:r>
              <a:rPr lang="cs-CZ" dirty="0" smtClean="0"/>
              <a:t>brázku</a:t>
            </a:r>
            <a:endParaRPr lang="cs-CZ" dirty="0"/>
          </a:p>
        </p:txBody>
      </p:sp>
      <p:sp>
        <p:nvSpPr>
          <p:cNvPr id="3" name="Zástupný symbol pro obsah 2"/>
          <p:cNvSpPr>
            <a:spLocks noGrp="1"/>
          </p:cNvSpPr>
          <p:nvPr>
            <p:ph idx="1"/>
          </p:nvPr>
        </p:nvSpPr>
        <p:spPr/>
        <p:txBody>
          <a:bodyPr>
            <a:normAutofit fontScale="92500" lnSpcReduction="20000"/>
          </a:bodyPr>
          <a:lstStyle/>
          <a:p>
            <a:r>
              <a:rPr lang="af-ZA" dirty="0" smtClean="0"/>
              <a:t>Virtuální směrovač má v současné době dvě různé virtuální adresy MAC, které podporují funkci dvou AVF, ale nedává smysl držet je po delší dobu. AVG pro tento účel udržuje dva různé časovače. </a:t>
            </a:r>
          </a:p>
          <a:p>
            <a:r>
              <a:rPr lang="af-ZA" dirty="0" smtClean="0"/>
              <a:t>Časovač přesměrování (redirect) se používá k určení, kdy AVG přestane používat staré virtuální adresy MAC v odpovědích ARP. AVF, který používá starou virtuální adresu MAC, nadále funguje jako brána pro každého klienta, který se jej pokusí použít. Když vyprší časový limit, stará MAC adresa virtuálního routeru a virtuální forwarder se vyprázdní ze všech peerů GLBP. AVG předpokládá, že starý AVF se nevrátí do služby, takže zdroj (virtuální MAC adresa) bude obnoven. Klienti, kteří používají starou adresu MAC, musí aktualizovat záznam, aby získali novou virtuální adresu MAC. </a:t>
            </a:r>
          </a:p>
          <a:p>
            <a:r>
              <a:rPr lang="af-ZA" dirty="0" smtClean="0"/>
              <a:t>Ve výchozím nastavení je časovač přesměrování 10 minut a časovač časového limitu je 4 hodiny.</a:t>
            </a:r>
          </a:p>
          <a:p>
            <a:endParaRPr lang="cs-CZ" dirty="0"/>
          </a:p>
        </p:txBody>
      </p:sp>
    </p:spTree>
    <p:extLst>
      <p:ext uri="{BB962C8B-B14F-4D97-AF65-F5344CB8AC3E}">
        <p14:creationId xmlns:p14="http://schemas.microsoft.com/office/powerpoint/2010/main" val="38459758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Volby </a:t>
            </a:r>
            <a:r>
              <a:rPr lang="pt-PT" dirty="0" smtClean="0"/>
              <a:t>GLBP Load-Balancing</a:t>
            </a:r>
            <a:endParaRPr lang="pt-PT" dirty="0"/>
          </a:p>
        </p:txBody>
      </p:sp>
      <p:sp>
        <p:nvSpPr>
          <p:cNvPr id="3" name="Content Placeholder 2"/>
          <p:cNvSpPr>
            <a:spLocks noGrp="1"/>
          </p:cNvSpPr>
          <p:nvPr>
            <p:ph idx="1"/>
          </p:nvPr>
        </p:nvSpPr>
        <p:spPr/>
        <p:txBody>
          <a:bodyPr>
            <a:normAutofit lnSpcReduction="10000"/>
          </a:bodyPr>
          <a:lstStyle/>
          <a:p>
            <a:pPr marL="0" indent="0">
              <a:buNone/>
            </a:pPr>
            <a:r>
              <a:rPr lang="af-ZA" dirty="0" smtClean="0"/>
              <a:t>GLBP podporuje následující operační módy :</a:t>
            </a:r>
          </a:p>
          <a:p>
            <a:r>
              <a:rPr lang="af-ZA" b="1" dirty="0" smtClean="0"/>
              <a:t>Weighted load-balancing algoritmus</a:t>
            </a:r>
          </a:p>
          <a:p>
            <a:pPr lvl="1"/>
            <a:r>
              <a:rPr lang="af-ZA" sz="1900" dirty="0" smtClean="0"/>
              <a:t>Množství zátěže závisí na hodnotě váhy, kterou tento směrovač inzeruje.</a:t>
            </a:r>
          </a:p>
          <a:p>
            <a:r>
              <a:rPr lang="af-ZA" b="1" dirty="0" smtClean="0"/>
              <a:t>Host-dependent load-balancing algoritmus</a:t>
            </a:r>
          </a:p>
          <a:p>
            <a:pPr lvl="1"/>
            <a:r>
              <a:rPr lang="af-ZA" sz="1900" dirty="0" smtClean="0"/>
              <a:t>Hostiteli je zaručeno použití stejné virtuální adresy MAC, pokud se tato virtuální adresa MAC účastní skupiny GLBP.</a:t>
            </a:r>
          </a:p>
          <a:p>
            <a:r>
              <a:rPr lang="af-ZA" b="1" dirty="0" smtClean="0"/>
              <a:t>Round-robin load-balancing algoritmus</a:t>
            </a:r>
          </a:p>
          <a:p>
            <a:pPr lvl="1"/>
            <a:r>
              <a:rPr lang="af-ZA" sz="1800" dirty="0" smtClean="0"/>
              <a:t>Jelikož klienti odesílají požadavky ARP pro zjištěníadresy MAC výchozí brány, odpověď každému klientovi obsahuje adresu MAC dalšího možného směrovače v režimu round-robin. Adresy MAC všech směrovačů se střídají a jsou zahrnuty v odpovědích na rozlišení adres pro výchozí adresu IP brány.</a:t>
            </a:r>
          </a:p>
          <a:p>
            <a:r>
              <a:rPr lang="af-ZA" dirty="0" smtClean="0"/>
              <a:t>Pro konfiguraci volby load-balancing, použijte následující příkaz:</a:t>
            </a:r>
          </a:p>
          <a:p>
            <a:pPr lvl="1"/>
            <a:r>
              <a:rPr lang="af-ZA" dirty="0" smtClean="0">
                <a:latin typeface="Consolas" panose="020B0609020204030204" pitchFamily="49" charset="0"/>
              </a:rPr>
              <a:t>Switch(config-if)# </a:t>
            </a:r>
            <a:r>
              <a:rPr lang="af-ZA" b="1" dirty="0" smtClean="0">
                <a:latin typeface="Consolas" panose="020B0609020204030204" pitchFamily="49" charset="0"/>
              </a:rPr>
              <a:t>glbp </a:t>
            </a:r>
            <a:r>
              <a:rPr lang="af-ZA" i="1" dirty="0" smtClean="0">
                <a:latin typeface="Consolas" panose="020B0609020204030204" pitchFamily="49" charset="0"/>
              </a:rPr>
              <a:t>group </a:t>
            </a:r>
            <a:r>
              <a:rPr lang="af-ZA" b="1" dirty="0" smtClean="0">
                <a:latin typeface="Consolas" panose="020B0609020204030204" pitchFamily="49" charset="0"/>
              </a:rPr>
              <a:t>load-balancing </a:t>
            </a:r>
            <a:r>
              <a:rPr lang="af-ZA" dirty="0" smtClean="0">
                <a:latin typeface="Consolas" panose="020B0609020204030204" pitchFamily="49" charset="0"/>
              </a:rPr>
              <a:t>[ </a:t>
            </a:r>
            <a:r>
              <a:rPr lang="af-ZA" b="1" dirty="0" smtClean="0">
                <a:latin typeface="Consolas" panose="020B0609020204030204" pitchFamily="49" charset="0"/>
              </a:rPr>
              <a:t>round-robin </a:t>
            </a:r>
            <a:r>
              <a:rPr lang="af-ZA" dirty="0" smtClean="0">
                <a:latin typeface="Consolas" panose="020B0609020204030204" pitchFamily="49" charset="0"/>
              </a:rPr>
              <a:t>| </a:t>
            </a:r>
            <a:r>
              <a:rPr lang="af-ZA" b="1" dirty="0" smtClean="0">
                <a:latin typeface="Consolas" panose="020B0609020204030204" pitchFamily="49" charset="0"/>
              </a:rPr>
              <a:t>weighted </a:t>
            </a:r>
            <a:r>
              <a:rPr lang="af-ZA" dirty="0" smtClean="0">
                <a:latin typeface="Consolas" panose="020B0609020204030204" pitchFamily="49" charset="0"/>
              </a:rPr>
              <a:t>| </a:t>
            </a:r>
            <a:r>
              <a:rPr lang="af-ZA" b="1" dirty="0" smtClean="0">
                <a:latin typeface="Consolas" panose="020B0609020204030204" pitchFamily="49" charset="0"/>
              </a:rPr>
              <a:t>host-dependent </a:t>
            </a:r>
            <a:r>
              <a:rPr lang="af-ZA" dirty="0" smtClean="0">
                <a:latin typeface="Consolas" panose="020B0609020204030204" pitchFamily="49" charset="0"/>
              </a:rPr>
              <a:t>]</a:t>
            </a:r>
            <a:endParaRPr lang="af-ZA" dirty="0">
              <a:latin typeface="Consolas" panose="020B0609020204030204" pitchFamily="49" charset="0"/>
            </a:endParaRPr>
          </a:p>
        </p:txBody>
      </p:sp>
    </p:spTree>
    <p:extLst>
      <p:ext uri="{BB962C8B-B14F-4D97-AF65-F5344CB8AC3E}">
        <p14:creationId xmlns:p14="http://schemas.microsoft.com/office/powerpoint/2010/main" val="34488393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Autentizace </a:t>
            </a:r>
            <a:r>
              <a:rPr lang="pt-PT" dirty="0" smtClean="0"/>
              <a:t>GLBP</a:t>
            </a:r>
            <a:endParaRPr lang="pt-PT" dirty="0"/>
          </a:p>
        </p:txBody>
      </p:sp>
      <p:sp>
        <p:nvSpPr>
          <p:cNvPr id="3" name="Content Placeholder 2"/>
          <p:cNvSpPr>
            <a:spLocks noGrp="1"/>
          </p:cNvSpPr>
          <p:nvPr>
            <p:ph idx="1"/>
          </p:nvPr>
        </p:nvSpPr>
        <p:spPr/>
        <p:txBody>
          <a:bodyPr/>
          <a:lstStyle/>
          <a:p>
            <a:r>
              <a:rPr lang="af-ZA" dirty="0" smtClean="0"/>
              <a:t>Klíč pro hash MD5 může být uveden buď přímo v konfiguraci pomocí řetězce klíčů, nebo může být dodán nepřímo prostřednictvím řetězce klíčů.</a:t>
            </a:r>
          </a:p>
          <a:p>
            <a:r>
              <a:rPr lang="af-ZA" dirty="0" smtClean="0"/>
              <a:t>Řetězec klíče nesmí být delší než 100 znaků.</a:t>
            </a:r>
          </a:p>
          <a:p>
            <a:pPr marL="0" indent="0">
              <a:buNone/>
            </a:pPr>
            <a:r>
              <a:rPr lang="af-ZA" dirty="0" smtClean="0"/>
              <a:t>Následující příklad ukazuje konfiguraci autentizace GLBP:</a:t>
            </a:r>
            <a:endParaRPr lang="af-ZA" dirty="0" smtClean="0"/>
          </a:p>
          <a:p>
            <a:r>
              <a:rPr lang="af-ZA" sz="1600" dirty="0" smtClean="0">
                <a:latin typeface="Consolas" panose="020B0609020204030204" pitchFamily="49" charset="0"/>
              </a:rPr>
              <a:t>Router(config)# </a:t>
            </a:r>
            <a:r>
              <a:rPr lang="af-ZA" sz="1600" b="1" dirty="0" smtClean="0">
                <a:latin typeface="Consolas" panose="020B0609020204030204" pitchFamily="49" charset="0"/>
              </a:rPr>
              <a:t>interface Ethernet0/1</a:t>
            </a:r>
          </a:p>
          <a:p>
            <a:r>
              <a:rPr lang="af-ZA" sz="1600" dirty="0" smtClean="0">
                <a:latin typeface="Consolas" panose="020B0609020204030204" pitchFamily="49" charset="0"/>
              </a:rPr>
              <a:t>Router(config-if)# </a:t>
            </a:r>
            <a:r>
              <a:rPr lang="af-ZA" sz="1600" b="1" dirty="0" smtClean="0">
                <a:latin typeface="Consolas" panose="020B0609020204030204" pitchFamily="49" charset="0"/>
              </a:rPr>
              <a:t>ip address 10.0.0.1 255.255.255.0</a:t>
            </a:r>
          </a:p>
          <a:p>
            <a:r>
              <a:rPr lang="af-ZA" sz="1600" dirty="0" smtClean="0">
                <a:latin typeface="Consolas" panose="020B0609020204030204" pitchFamily="49" charset="0"/>
              </a:rPr>
              <a:t>Router(config-if)# </a:t>
            </a:r>
            <a:r>
              <a:rPr lang="af-ZA" sz="1600" b="1" dirty="0" smtClean="0">
                <a:latin typeface="Consolas" panose="020B0609020204030204" pitchFamily="49" charset="0"/>
              </a:rPr>
              <a:t>glbp 1 authentication md5 key-string d00b4r987654321a</a:t>
            </a:r>
          </a:p>
          <a:p>
            <a:r>
              <a:rPr lang="af-ZA" sz="1600" dirty="0" smtClean="0">
                <a:latin typeface="Consolas" panose="020B0609020204030204" pitchFamily="49" charset="0"/>
              </a:rPr>
              <a:t>Router(config-if)# </a:t>
            </a:r>
            <a:r>
              <a:rPr lang="af-ZA" sz="1600" b="1" dirty="0" smtClean="0">
                <a:latin typeface="Consolas" panose="020B0609020204030204" pitchFamily="49" charset="0"/>
              </a:rPr>
              <a:t>glbp 1 ip 10.0.0.10</a:t>
            </a:r>
            <a:endParaRPr lang="af-ZA" sz="1600" dirty="0">
              <a:latin typeface="Consolas" panose="020B0609020204030204" pitchFamily="49" charset="0"/>
            </a:endParaRPr>
          </a:p>
        </p:txBody>
      </p:sp>
    </p:spTree>
    <p:extLst>
      <p:ext uri="{BB962C8B-B14F-4D97-AF65-F5344CB8AC3E}">
        <p14:creationId xmlns:p14="http://schemas.microsoft.com/office/powerpoint/2010/main" val="14488616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GLBP </a:t>
            </a:r>
            <a:r>
              <a:rPr lang="pt-PT" dirty="0" smtClean="0"/>
              <a:t>a </a:t>
            </a:r>
            <a:r>
              <a:rPr lang="pt-PT" dirty="0"/>
              <a:t>STP</a:t>
            </a:r>
          </a:p>
        </p:txBody>
      </p:sp>
      <p:sp>
        <p:nvSpPr>
          <p:cNvPr id="3" name="Content Placeholder 2"/>
          <p:cNvSpPr>
            <a:spLocks noGrp="1"/>
          </p:cNvSpPr>
          <p:nvPr>
            <p:ph idx="1"/>
          </p:nvPr>
        </p:nvSpPr>
        <p:spPr/>
        <p:txBody>
          <a:bodyPr/>
          <a:lstStyle/>
          <a:p>
            <a:r>
              <a:rPr lang="cs-CZ" dirty="0"/>
              <a:t>S některými topologiemi přepínání má provoz STP za následek neefektivní </a:t>
            </a:r>
            <a:r>
              <a:rPr lang="cs-CZ" dirty="0" smtClean="0"/>
              <a:t>trasy přenosu.</a:t>
            </a:r>
          </a:p>
          <a:p>
            <a:r>
              <a:rPr lang="cs-CZ" dirty="0" smtClean="0"/>
              <a:t>V </a:t>
            </a:r>
            <a:r>
              <a:rPr lang="cs-CZ" dirty="0"/>
              <a:t>takových případech by implementace HSRP mohla být výhodnější než GLBP, protože je lépe pochopitelná, zatímco GLBP neposkytuje žádné výhody.</a:t>
            </a:r>
          </a:p>
        </p:txBody>
      </p:sp>
      <p:pic>
        <p:nvPicPr>
          <p:cNvPr id="4" name="Picture 3"/>
          <p:cNvPicPr>
            <a:picLocks noChangeAspect="1"/>
          </p:cNvPicPr>
          <p:nvPr/>
        </p:nvPicPr>
        <p:blipFill>
          <a:blip r:embed="rId3"/>
          <a:stretch>
            <a:fillRect/>
          </a:stretch>
        </p:blipFill>
        <p:spPr>
          <a:xfrm>
            <a:off x="475527" y="3203530"/>
            <a:ext cx="7991579" cy="3473570"/>
          </a:xfrm>
          <a:prstGeom prst="rect">
            <a:avLst/>
          </a:prstGeom>
        </p:spPr>
      </p:pic>
    </p:spTree>
    <p:extLst>
      <p:ext uri="{BB962C8B-B14F-4D97-AF65-F5344CB8AC3E}">
        <p14:creationId xmlns:p14="http://schemas.microsoft.com/office/powerpoint/2010/main" val="17532147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Sledování a </a:t>
            </a:r>
            <a:r>
              <a:rPr lang="pt-PT" dirty="0" smtClean="0"/>
              <a:t>GLBP</a:t>
            </a:r>
            <a:endParaRPr lang="pt-PT" dirty="0"/>
          </a:p>
        </p:txBody>
      </p:sp>
      <p:sp>
        <p:nvSpPr>
          <p:cNvPr id="3" name="Content Placeholder 2"/>
          <p:cNvSpPr>
            <a:spLocks noGrp="1"/>
          </p:cNvSpPr>
          <p:nvPr>
            <p:ph idx="1"/>
          </p:nvPr>
        </p:nvSpPr>
        <p:spPr/>
        <p:txBody>
          <a:bodyPr/>
          <a:lstStyle/>
          <a:p>
            <a:r>
              <a:rPr lang="cs-CZ" dirty="0"/>
              <a:t>Změna váhy ovlivňuje volby AVF a algoritmus vyvažování </a:t>
            </a:r>
            <a:r>
              <a:rPr lang="cs-CZ" dirty="0" smtClean="0"/>
              <a:t>zátěže.</a:t>
            </a:r>
          </a:p>
          <a:p>
            <a:r>
              <a:rPr lang="cs-CZ" dirty="0" smtClean="0"/>
              <a:t>Obě </a:t>
            </a:r>
            <a:r>
              <a:rPr lang="cs-CZ" dirty="0"/>
              <a:t>hodnoty lze </a:t>
            </a:r>
            <a:r>
              <a:rPr lang="cs-CZ" dirty="0" smtClean="0"/>
              <a:t>měnit </a:t>
            </a:r>
            <a:r>
              <a:rPr lang="cs-CZ" dirty="0"/>
              <a:t>pomocí sledování objektů.</a:t>
            </a:r>
          </a:p>
        </p:txBody>
      </p:sp>
      <p:pic>
        <p:nvPicPr>
          <p:cNvPr id="4" name="Picture 3"/>
          <p:cNvPicPr>
            <a:picLocks noChangeAspect="1"/>
          </p:cNvPicPr>
          <p:nvPr/>
        </p:nvPicPr>
        <p:blipFill>
          <a:blip r:embed="rId2"/>
          <a:stretch>
            <a:fillRect/>
          </a:stretch>
        </p:blipFill>
        <p:spPr>
          <a:xfrm>
            <a:off x="1195898" y="2370920"/>
            <a:ext cx="6687360" cy="4253720"/>
          </a:xfrm>
          <a:prstGeom prst="rect">
            <a:avLst/>
          </a:prstGeom>
        </p:spPr>
      </p:pic>
    </p:spTree>
    <p:extLst>
      <p:ext uri="{BB962C8B-B14F-4D97-AF65-F5344CB8AC3E}">
        <p14:creationId xmlns:p14="http://schemas.microsoft.com/office/powerpoint/2010/main" val="1682145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Váhy </a:t>
            </a:r>
            <a:r>
              <a:rPr lang="pt-PT" dirty="0" smtClean="0"/>
              <a:t>GLBP</a:t>
            </a:r>
            <a:endParaRPr lang="pt-PT" dirty="0"/>
          </a:p>
        </p:txBody>
      </p:sp>
      <p:sp>
        <p:nvSpPr>
          <p:cNvPr id="3" name="Content Placeholder 2"/>
          <p:cNvSpPr>
            <a:spLocks noGrp="1"/>
          </p:cNvSpPr>
          <p:nvPr>
            <p:ph idx="1"/>
          </p:nvPr>
        </p:nvSpPr>
        <p:spPr/>
        <p:txBody>
          <a:bodyPr>
            <a:normAutofit fontScale="92500" lnSpcReduction="20000"/>
          </a:bodyPr>
          <a:lstStyle/>
          <a:p>
            <a:r>
              <a:rPr lang="af-ZA" dirty="0" smtClean="0"/>
              <a:t>GLBP používá váhové schéma k určení přesměrovací kapacity každého směrovače ve skupině GLBP.</a:t>
            </a:r>
          </a:p>
          <a:p>
            <a:r>
              <a:rPr lang="af-ZA" dirty="0" smtClean="0"/>
              <a:t>Vážení, které je přiřazeno směrovači ve skupině GLBP, lze použít k určení, zda bude předávat pakety, a pokud ano, podíl hostitelů v síti LAN, pro které bude pakety předávat.</a:t>
            </a:r>
          </a:p>
          <a:p>
            <a:r>
              <a:rPr lang="af-ZA" dirty="0" smtClean="0"/>
              <a:t>Prahové hodnoty lze nastavit tak, aby zakázaly přesměrování, když váha pro skupinu GLBP klesne pod určitou hodnotu, a když se zvedne nad jinou prahovou hodnotu, přeposílání se automaticky znovu aktivuje.</a:t>
            </a:r>
          </a:p>
          <a:p>
            <a:r>
              <a:rPr lang="af-ZA" dirty="0" smtClean="0"/>
              <a:t>Ve výchozím nastavení je preemptivní schéma virtuálního forwarderu GLBP povoleno se zpožděním 30 sekund.</a:t>
            </a:r>
          </a:p>
          <a:p>
            <a:r>
              <a:rPr lang="af-ZA" dirty="0" smtClean="0"/>
              <a:t>Záložní virtuální forwarder se může stát AVF, pokud aktuální váhová hodnota AVF klesne pod nízkou prahovou hodnotu pro váh</a:t>
            </a:r>
            <a:r>
              <a:rPr lang="cs-CZ" dirty="0" smtClean="0"/>
              <a:t>u</a:t>
            </a:r>
            <a:r>
              <a:rPr lang="af-ZA" dirty="0" smtClean="0"/>
              <a:t> na 30 sekund.</a:t>
            </a:r>
          </a:p>
          <a:p>
            <a:r>
              <a:rPr lang="af-ZA" dirty="0" smtClean="0"/>
              <a:t>Chcete-li zakázat preemptivní schéma předávání GLBP, použijte příkaz </a:t>
            </a:r>
            <a:r>
              <a:rPr lang="af-ZA" b="1" dirty="0" smtClean="0"/>
              <a:t>preemption no glbp forwarder </a:t>
            </a:r>
            <a:r>
              <a:rPr lang="af-ZA" dirty="0" smtClean="0"/>
              <a:t>nebo změňte zpoždění pomocí příkazu </a:t>
            </a:r>
            <a:r>
              <a:rPr lang="af-ZA" b="1" dirty="0" smtClean="0"/>
              <a:t>glbp forwarder preempt delay minimum</a:t>
            </a:r>
            <a:r>
              <a:rPr lang="af-ZA" dirty="0" smtClean="0"/>
              <a:t>.</a:t>
            </a:r>
            <a:endParaRPr lang="af-ZA" dirty="0"/>
          </a:p>
        </p:txBody>
      </p:sp>
    </p:spTree>
    <p:extLst>
      <p:ext uri="{BB962C8B-B14F-4D97-AF65-F5344CB8AC3E}">
        <p14:creationId xmlns:p14="http://schemas.microsoft.com/office/powerpoint/2010/main" val="39151468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Sledování GLBP detekuje </a:t>
            </a:r>
            <a:r>
              <a:rPr lang="cs-CZ" dirty="0" smtClean="0"/>
              <a:t>výpadek </a:t>
            </a:r>
            <a:r>
              <a:rPr lang="cs-CZ" dirty="0"/>
              <a:t>rozhraní</a:t>
            </a:r>
          </a:p>
        </p:txBody>
      </p:sp>
      <p:pic>
        <p:nvPicPr>
          <p:cNvPr id="4" name="Picture 3"/>
          <p:cNvPicPr>
            <a:picLocks noChangeAspect="1"/>
          </p:cNvPicPr>
          <p:nvPr/>
        </p:nvPicPr>
        <p:blipFill>
          <a:blip r:embed="rId2"/>
          <a:stretch>
            <a:fillRect/>
          </a:stretch>
        </p:blipFill>
        <p:spPr>
          <a:xfrm>
            <a:off x="534002" y="1183340"/>
            <a:ext cx="8011152" cy="5151252"/>
          </a:xfrm>
          <a:prstGeom prst="rect">
            <a:avLst/>
          </a:prstGeom>
        </p:spPr>
      </p:pic>
    </p:spTree>
    <p:extLst>
      <p:ext uri="{BB962C8B-B14F-4D97-AF65-F5344CB8AC3E}">
        <p14:creationId xmlns:p14="http://schemas.microsoft.com/office/powerpoint/2010/main" val="2904723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Role routerů HSRP</a:t>
            </a:r>
            <a:endParaRPr lang="af-ZA" dirty="0"/>
          </a:p>
        </p:txBody>
      </p:sp>
      <p:sp>
        <p:nvSpPr>
          <p:cNvPr id="3" name="Content Placeholder 2"/>
          <p:cNvSpPr>
            <a:spLocks noGrp="1"/>
          </p:cNvSpPr>
          <p:nvPr>
            <p:ph idx="1"/>
          </p:nvPr>
        </p:nvSpPr>
        <p:spPr/>
        <p:txBody>
          <a:bodyPr>
            <a:normAutofit/>
          </a:bodyPr>
          <a:lstStyle/>
          <a:p>
            <a:pPr marL="0" indent="0">
              <a:buNone/>
            </a:pPr>
            <a:r>
              <a:rPr lang="af-ZA" dirty="0" smtClean="0"/>
              <a:t>Všechny routery ve skupině HSRP mají specifické role a komunikují specifickým způsobem:</a:t>
            </a:r>
          </a:p>
          <a:p>
            <a:r>
              <a:rPr lang="af-ZA" dirty="0" smtClean="0"/>
              <a:t>■ </a:t>
            </a:r>
            <a:r>
              <a:rPr lang="af-ZA" b="1" dirty="0" smtClean="0"/>
              <a:t>Virtuální router</a:t>
            </a:r>
          </a:p>
          <a:p>
            <a:pPr lvl="1"/>
            <a:r>
              <a:rPr lang="af-ZA" dirty="0" smtClean="0"/>
              <a:t>Pár virtuální IP a MAC adres je konfigurován jako defaultní brána. </a:t>
            </a:r>
          </a:p>
          <a:p>
            <a:pPr lvl="1"/>
            <a:r>
              <a:rPr lang="af-ZA" dirty="0" smtClean="0"/>
              <a:t>Virtuální router nezpracovává fyzické rámce, to dělá aktivní router. </a:t>
            </a:r>
          </a:p>
          <a:p>
            <a:pPr lvl="1"/>
            <a:r>
              <a:rPr lang="af-ZA" dirty="0" smtClean="0"/>
              <a:t>Ve skupině HSRP je virtuální router právě jeden.</a:t>
            </a:r>
          </a:p>
          <a:p>
            <a:r>
              <a:rPr lang="af-ZA" dirty="0" smtClean="0"/>
              <a:t>■ </a:t>
            </a:r>
            <a:r>
              <a:rPr lang="af-ZA" b="1" dirty="0" smtClean="0"/>
              <a:t>Aktivní router</a:t>
            </a:r>
          </a:p>
          <a:p>
            <a:pPr lvl="1"/>
            <a:r>
              <a:rPr lang="af-ZA" dirty="0" smtClean="0"/>
              <a:t>Jeden router ve skupině je vybrán jako aktivní. </a:t>
            </a:r>
          </a:p>
          <a:p>
            <a:pPr lvl="1"/>
            <a:r>
              <a:rPr lang="af-ZA" dirty="0" smtClean="0"/>
              <a:t>Zpracovává data poslaná na MAC adresu virtuálního routeru. </a:t>
            </a:r>
          </a:p>
          <a:p>
            <a:pPr lvl="1"/>
            <a:r>
              <a:rPr lang="af-ZA" dirty="0" smtClean="0"/>
              <a:t>Ve skupině HSRP je aktivní router právě jeden.</a:t>
            </a:r>
          </a:p>
          <a:p>
            <a:pPr lvl="1"/>
            <a:endParaRPr lang="pt-PT" dirty="0"/>
          </a:p>
          <a:p>
            <a:pPr lvl="1"/>
            <a:endParaRPr lang="pt-PT" dirty="0"/>
          </a:p>
        </p:txBody>
      </p:sp>
    </p:spTree>
    <p:extLst>
      <p:ext uri="{BB962C8B-B14F-4D97-AF65-F5344CB8AC3E}">
        <p14:creationId xmlns:p14="http://schemas.microsoft.com/office/powerpoint/2010/main" val="3489047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Volba weighing GLBP při poruše</a:t>
            </a:r>
            <a:endParaRPr lang="af-ZA" dirty="0"/>
          </a:p>
        </p:txBody>
      </p:sp>
      <p:pic>
        <p:nvPicPr>
          <p:cNvPr id="5" name="Picture 4"/>
          <p:cNvPicPr>
            <a:picLocks noChangeAspect="1"/>
          </p:cNvPicPr>
          <p:nvPr/>
        </p:nvPicPr>
        <p:blipFill>
          <a:blip r:embed="rId3"/>
          <a:stretch>
            <a:fillRect/>
          </a:stretch>
        </p:blipFill>
        <p:spPr>
          <a:xfrm>
            <a:off x="289104" y="1629293"/>
            <a:ext cx="8500948" cy="4239491"/>
          </a:xfrm>
          <a:prstGeom prst="rect">
            <a:avLst/>
          </a:prstGeom>
        </p:spPr>
      </p:pic>
    </p:spTree>
    <p:extLst>
      <p:ext uri="{BB962C8B-B14F-4D97-AF65-F5344CB8AC3E}">
        <p14:creationId xmlns:p14="http://schemas.microsoft.com/office/powerpoint/2010/main" val="25862420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Konfigurace vzorku sledování objektů GLBP</a:t>
            </a:r>
          </a:p>
        </p:txBody>
      </p:sp>
      <p:pic>
        <p:nvPicPr>
          <p:cNvPr id="4" name="Content Placeholder 3"/>
          <p:cNvPicPr>
            <a:picLocks noGrp="1" noChangeAspect="1"/>
          </p:cNvPicPr>
          <p:nvPr>
            <p:ph idx="1"/>
          </p:nvPr>
        </p:nvPicPr>
        <p:blipFill>
          <a:blip r:embed="rId3"/>
          <a:stretch>
            <a:fillRect/>
          </a:stretch>
        </p:blipFill>
        <p:spPr>
          <a:xfrm>
            <a:off x="431387" y="925360"/>
            <a:ext cx="8217725" cy="5516016"/>
          </a:xfrm>
          <a:prstGeom prst="rect">
            <a:avLst/>
          </a:prstGeom>
        </p:spPr>
      </p:pic>
    </p:spTree>
    <p:extLst>
      <p:ext uri="{BB962C8B-B14F-4D97-AF65-F5344CB8AC3E}">
        <p14:creationId xmlns:p14="http://schemas.microsoft.com/office/powerpoint/2010/main" val="35572758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Souhrn kapitoly</a:t>
            </a:r>
            <a:r>
              <a:rPr lang="en-US" dirty="0" smtClean="0"/>
              <a:t> 6</a:t>
            </a:r>
            <a:endParaRPr lang="en-US" dirty="0"/>
          </a:p>
        </p:txBody>
      </p:sp>
      <p:sp>
        <p:nvSpPr>
          <p:cNvPr id="3" name="Content Placeholder 2"/>
          <p:cNvSpPr>
            <a:spLocks noGrp="1"/>
          </p:cNvSpPr>
          <p:nvPr>
            <p:ph idx="1"/>
          </p:nvPr>
        </p:nvSpPr>
        <p:spPr/>
        <p:txBody>
          <a:bodyPr>
            <a:normAutofit fontScale="85000" lnSpcReduction="10000"/>
          </a:bodyPr>
          <a:lstStyle/>
          <a:p>
            <a:r>
              <a:rPr lang="af-ZA" dirty="0" smtClean="0"/>
              <a:t>Protokol redundance poskytuje mechanismus pro určení toho, který směrovač by měl převzít aktivní úlohu při předávání provozu a určování, kdy tuto roli musí převzít záložní směrovač.</a:t>
            </a:r>
          </a:p>
          <a:p>
            <a:r>
              <a:rPr lang="af-ZA" dirty="0" smtClean="0"/>
              <a:t>¨HSRP je proprietární protokol společnosti Cisco, zatímco VRRP je průmyslový standard pro virtuální směrovací brány.</a:t>
            </a:r>
          </a:p>
          <a:p>
            <a:r>
              <a:rPr lang="af-ZA" dirty="0" smtClean="0"/>
              <a:t>Aktivní a pohotovostní (standby) směrovače HSRP verze 1 a verze 2 odesílají zprávy hello na multicast adresu 224.0.0.2 pro verzi 1 a 224.0.0.102 pro verzi 2 na portu UDP 1985.</a:t>
            </a:r>
          </a:p>
          <a:p>
            <a:r>
              <a:rPr lang="af-ZA" dirty="0" smtClean="0"/>
              <a:t>Je důležité, aby nakonfigurovaný aktivní směrovač byl stejný jako kořenový most STP.</a:t>
            </a:r>
          </a:p>
          <a:p>
            <a:r>
              <a:rPr lang="af-ZA" dirty="0" smtClean="0"/>
              <a:t>HSRP a VRRP používají mechanismus pro vyvažování zátěže VLAN.</a:t>
            </a:r>
          </a:p>
          <a:p>
            <a:r>
              <a:rPr lang="af-ZA" dirty="0" smtClean="0"/>
              <a:t>Pouze Cisco implementace VRRP podporuje autentizaci VRRP.</a:t>
            </a:r>
          </a:p>
          <a:p>
            <a:r>
              <a:rPr lang="af-ZA" dirty="0" smtClean="0"/>
              <a:t>GLBP standardně poskytuje virtuální bránu a vyvažování zátěže prostřednictvím více virtuálních adres MAC.</a:t>
            </a:r>
          </a:p>
          <a:p>
            <a:r>
              <a:rPr lang="af-ZA" dirty="0" smtClean="0"/>
              <a:t>Pro lepší pochopení a přípravu na zkoušky si prostudujte všechny příklady konfigurace a kroky k řešení problémů.</a:t>
            </a:r>
            <a:endParaRPr lang="af-ZA" dirty="0"/>
          </a:p>
        </p:txBody>
      </p:sp>
    </p:spTree>
    <p:extLst>
      <p:ext uri="{BB962C8B-B14F-4D97-AF65-F5344CB8AC3E}">
        <p14:creationId xmlns:p14="http://schemas.microsoft.com/office/powerpoint/2010/main" val="15570400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ea typeface="Times New Roman"/>
                <a:cs typeface="Arial"/>
              </a:rPr>
              <a:t>CCNPv7.1 SWITCH Lab6.1 FHRP HSRP VRRP</a:t>
            </a:r>
          </a:p>
          <a:p>
            <a:r>
              <a:rPr lang="en-US" b="1" dirty="0" smtClean="0"/>
              <a:t>CCNPv7.1 SWITCH Lab6.2 HSRPv6</a:t>
            </a:r>
          </a:p>
          <a:p>
            <a:r>
              <a:rPr lang="en-US" b="1" dirty="0" smtClean="0"/>
              <a:t>CCNPv7.1 SWITCH Lab6.3 GLBP</a:t>
            </a:r>
            <a:endParaRPr lang="en-US" b="1" dirty="0"/>
          </a:p>
        </p:txBody>
      </p:sp>
      <p:sp>
        <p:nvSpPr>
          <p:cNvPr id="5" name="Title 4"/>
          <p:cNvSpPr>
            <a:spLocks noGrp="1"/>
          </p:cNvSpPr>
          <p:nvPr>
            <p:ph type="title"/>
          </p:nvPr>
        </p:nvSpPr>
        <p:spPr/>
        <p:txBody>
          <a:bodyPr/>
          <a:lstStyle/>
          <a:p>
            <a:r>
              <a:rPr lang="cs-CZ" dirty="0" err="1" smtClean="0"/>
              <a:t>Laby</a:t>
            </a:r>
            <a:r>
              <a:rPr lang="cs-CZ" dirty="0" smtClean="0"/>
              <a:t> kapitoly </a:t>
            </a:r>
            <a:r>
              <a:rPr lang="en-US" dirty="0" smtClean="0"/>
              <a:t>6</a:t>
            </a:r>
            <a:endParaRPr lang="en-US" dirty="0"/>
          </a:p>
        </p:txBody>
      </p:sp>
    </p:spTree>
    <p:extLst>
      <p:ext uri="{BB962C8B-B14F-4D97-AF65-F5344CB8AC3E}">
        <p14:creationId xmlns:p14="http://schemas.microsoft.com/office/powerpoint/2010/main" val="14083181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i="1" dirty="0" smtClean="0">
                <a:latin typeface="Arial" panose="020B0604020202020204" pitchFamily="34" charset="0"/>
              </a:rPr>
              <a:t>Some of the images and texts </a:t>
            </a:r>
            <a:r>
              <a:rPr lang="en-US" altLang="zh-CN" sz="1800" i="1" smtClean="0">
                <a:latin typeface="Arial" panose="020B0604020202020204" pitchFamily="34" charset="0"/>
              </a:rPr>
              <a:t>are from Implementing </a:t>
            </a:r>
            <a:r>
              <a:rPr lang="en-US" altLang="zh-CN" sz="1800" i="1" dirty="0">
                <a:latin typeface="Arial" panose="020B0604020202020204" pitchFamily="34" charset="0"/>
              </a:rPr>
              <a:t>Cisco IP Switched Networks (SWITCH) Foundation Learning Guide: (CCNP SWITCH 300-115)</a:t>
            </a:r>
            <a:r>
              <a:rPr lang="en-US" altLang="zh-CN" sz="1800" dirty="0">
                <a:latin typeface="Arial" panose="020B0604020202020204" pitchFamily="34" charset="0"/>
              </a:rPr>
              <a:t> by Richard Froom and </a:t>
            </a:r>
            <a:r>
              <a:rPr lang="en-US" altLang="zh-CN" sz="1800" dirty="0" err="1">
                <a:latin typeface="Arial" panose="020B0604020202020204" pitchFamily="34" charset="0"/>
              </a:rPr>
              <a:t>Erum</a:t>
            </a:r>
            <a:r>
              <a:rPr lang="en-US" altLang="zh-CN" sz="1800" dirty="0">
                <a:latin typeface="Arial" panose="020B0604020202020204" pitchFamily="34" charset="0"/>
              </a:rPr>
              <a:t> </a:t>
            </a:r>
            <a:r>
              <a:rPr lang="en-US" altLang="zh-CN" sz="1800" dirty="0" err="1">
                <a:latin typeface="Arial" panose="020B0604020202020204" pitchFamily="34" charset="0"/>
              </a:rPr>
              <a:t>Frahim</a:t>
            </a:r>
            <a:r>
              <a:rPr lang="en-US" altLang="zh-CN" sz="1800" dirty="0">
                <a:latin typeface="Arial" panose="020B0604020202020204" pitchFamily="34" charset="0"/>
              </a:rPr>
              <a:t> (1587206641) </a:t>
            </a:r>
            <a:endParaRPr lang="en-US" altLang="zh-CN" sz="1800" dirty="0" smtClean="0">
              <a:latin typeface="Arial" panose="020B0604020202020204" pitchFamily="34" charset="0"/>
            </a:endParaRPr>
          </a:p>
          <a:p>
            <a:pPr marL="285750" indent="-285750">
              <a:buFont typeface="Arial" panose="020B0604020202020204" pitchFamily="34" charset="0"/>
              <a:buChar char="•"/>
            </a:pPr>
            <a:r>
              <a:rPr lang="en-US" altLang="zh-CN" sz="1800" dirty="0" smtClean="0"/>
              <a:t>Copyright </a:t>
            </a:r>
            <a:r>
              <a:rPr lang="en-US" altLang="zh-CN" sz="1800" dirty="0"/>
              <a:t>©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2879147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Role </a:t>
            </a:r>
            <a:r>
              <a:rPr lang="cs-CZ" dirty="0" err="1"/>
              <a:t>routerů</a:t>
            </a:r>
            <a:r>
              <a:rPr lang="cs-CZ" dirty="0"/>
              <a:t> </a:t>
            </a:r>
            <a:r>
              <a:rPr lang="pt-PT" dirty="0"/>
              <a:t>HSRP</a:t>
            </a:r>
          </a:p>
        </p:txBody>
      </p:sp>
      <p:sp>
        <p:nvSpPr>
          <p:cNvPr id="3" name="Content Placeholder 2"/>
          <p:cNvSpPr>
            <a:spLocks noGrp="1"/>
          </p:cNvSpPr>
          <p:nvPr>
            <p:ph idx="1"/>
          </p:nvPr>
        </p:nvSpPr>
        <p:spPr/>
        <p:txBody>
          <a:bodyPr>
            <a:normAutofit fontScale="92500"/>
          </a:bodyPr>
          <a:lstStyle/>
          <a:p>
            <a:r>
              <a:rPr lang="af-ZA" b="1" dirty="0" smtClean="0"/>
              <a:t>Standby (pohotovostní) směrovač</a:t>
            </a:r>
            <a:r>
              <a:rPr lang="af-ZA" dirty="0" smtClean="0"/>
              <a:t/>
            </a:r>
            <a:br>
              <a:rPr lang="af-ZA" dirty="0" smtClean="0"/>
            </a:br>
            <a:r>
              <a:rPr lang="af-ZA" dirty="0" smtClean="0"/>
              <a:t>Poslouchá pravidelné zprávy hello. Pokud selže aktivní router, ostatní směrovače HSRP přestanou vidět zprávy z aktivního směrovače.</a:t>
            </a:r>
            <a:br>
              <a:rPr lang="af-ZA" dirty="0" smtClean="0"/>
            </a:br>
            <a:r>
              <a:rPr lang="af-ZA" dirty="0" smtClean="0"/>
              <a:t>Pohotovostní směrovač pak převezme roli aktivního směrovače. V skupině HSRP je právě jeden směrovač ve standby režimu.</a:t>
            </a:r>
          </a:p>
          <a:p>
            <a:endParaRPr lang="af-ZA" dirty="0" smtClean="0"/>
          </a:p>
          <a:p>
            <a:r>
              <a:rPr lang="af-ZA" b="1" dirty="0" smtClean="0"/>
              <a:t>Další směrovače</a:t>
            </a:r>
            <a:r>
              <a:rPr lang="af-ZA" dirty="0" smtClean="0"/>
              <a:t/>
            </a:r>
            <a:br>
              <a:rPr lang="af-ZA" dirty="0" smtClean="0"/>
            </a:br>
            <a:r>
              <a:rPr lang="af-ZA" dirty="0" smtClean="0"/>
              <a:t>Ve skupině HSRP mohou být více než dva směrovače, ale je možný pouze jeden aktivní a jeden pohotovostní směrovač.</a:t>
            </a:r>
          </a:p>
          <a:p>
            <a:r>
              <a:rPr lang="af-ZA" dirty="0" smtClean="0"/>
              <a:t>Ostatní směrovače zůstávají ve výchozím stavu, a pokud aktivní i pohotovostní směrovače selžou, všechny směrovače ve skupině vyjednávají o rolích aktivního a pohotovostního směrovače.</a:t>
            </a:r>
            <a:endParaRPr lang="af-ZA" dirty="0"/>
          </a:p>
        </p:txBody>
      </p:sp>
    </p:spTree>
    <p:extLst>
      <p:ext uri="{BB962C8B-B14F-4D97-AF65-F5344CB8AC3E}">
        <p14:creationId xmlns:p14="http://schemas.microsoft.com/office/powerpoint/2010/main" val="274154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12264</TotalTime>
  <Pages>28</Pages>
  <Words>4515</Words>
  <Application>Microsoft Office PowerPoint</Application>
  <PresentationFormat>Předvádění na obrazovce (4:3)</PresentationFormat>
  <Paragraphs>409</Paragraphs>
  <Slides>85</Slides>
  <Notes>21</Notes>
  <HiddenSlides>0</HiddenSlides>
  <MMClips>0</MMClips>
  <ScaleCrop>false</ScaleCrop>
  <HeadingPairs>
    <vt:vector size="4" baseType="variant">
      <vt:variant>
        <vt:lpstr>Motiv</vt:lpstr>
      </vt:variant>
      <vt:variant>
        <vt:i4>1</vt:i4>
      </vt:variant>
      <vt:variant>
        <vt:lpstr>Nadpisy snímků</vt:lpstr>
      </vt:variant>
      <vt:variant>
        <vt:i4>85</vt:i4>
      </vt:variant>
    </vt:vector>
  </HeadingPairs>
  <TitlesOfParts>
    <vt:vector size="86" baseType="lpstr">
      <vt:lpstr>CCNP Instructor PPT</vt:lpstr>
      <vt:lpstr>Kapitola 6:  First-Hop Redundance</vt:lpstr>
      <vt:lpstr>Cíle kapitoly 6</vt:lpstr>
      <vt:lpstr>Přehled FHRP a HSRP</vt:lpstr>
      <vt:lpstr>Potřeba First-Hop Redundancy</vt:lpstr>
      <vt:lpstr>Virtuální router</vt:lpstr>
      <vt:lpstr>Proč HSRP (Hot Standby Router Protocol)?</vt:lpstr>
      <vt:lpstr>HSRP</vt:lpstr>
      <vt:lpstr>Role routerů HSRP</vt:lpstr>
      <vt:lpstr>Role routerů HSRP</vt:lpstr>
      <vt:lpstr>Operace aktivního routeru HSRP</vt:lpstr>
      <vt:lpstr>Přechody mezi stavy HSRP</vt:lpstr>
      <vt:lpstr>Stavové přechody HSRP</vt:lpstr>
      <vt:lpstr>Spojení HSRP s topologií STP</vt:lpstr>
      <vt:lpstr>Konfigurace a ladění HSRP</vt:lpstr>
      <vt:lpstr>Konfigurace a ladění HSRP</vt:lpstr>
      <vt:lpstr>Verifikace tabulek ARP</vt:lpstr>
      <vt:lpstr>Provoz přes aktivní router</vt:lpstr>
      <vt:lpstr>Uděláme R2 aktivním routerem</vt:lpstr>
      <vt:lpstr>Uděláme R2 aktivním Routerem</vt:lpstr>
      <vt:lpstr>Scénář při výpadku R2</vt:lpstr>
      <vt:lpstr>Situace po obnově aktivity R2</vt:lpstr>
      <vt:lpstr>Rozdělení zátěže pomocí HSRP</vt:lpstr>
      <vt:lpstr>Konfigurace SW1</vt:lpstr>
      <vt:lpstr>Multigroup HSRP (MHSRP)</vt:lpstr>
      <vt:lpstr>Interface Tracking HSRP</vt:lpstr>
      <vt:lpstr>HSRP Interface Tracking 1/2</vt:lpstr>
      <vt:lpstr>HSRP Interface Tracking 2/2</vt:lpstr>
      <vt:lpstr>Konfigurace rozhraní Trackingu HSRP</vt:lpstr>
      <vt:lpstr>Konfigurace parametrů HSRP Trackingu</vt:lpstr>
      <vt:lpstr>HSRP se sledováním objektů</vt:lpstr>
      <vt:lpstr>HSRP se sledováním objektů</vt:lpstr>
      <vt:lpstr>Konfigurace HSRP a sledování objektů</vt:lpstr>
      <vt:lpstr>Sledované objekty</vt:lpstr>
      <vt:lpstr>Sledované objekty</vt:lpstr>
      <vt:lpstr>Sledované objekty (continue)</vt:lpstr>
      <vt:lpstr>Konfigurace autentizace HSRP</vt:lpstr>
      <vt:lpstr>MD5 autentizace HSRP za použití řetězce klíčů</vt:lpstr>
      <vt:lpstr>Ladění časovačů HSRP</vt:lpstr>
      <vt:lpstr>Preemption Delay</vt:lpstr>
      <vt:lpstr>Konfigurace časovače HSRP Preemption Delay</vt:lpstr>
      <vt:lpstr>Verze HSRP</vt:lpstr>
      <vt:lpstr>Verze HSRP</vt:lpstr>
      <vt:lpstr>Prezentace aplikace PowerPoint</vt:lpstr>
      <vt:lpstr>O VRRP</vt:lpstr>
      <vt:lpstr>About VRRP</vt:lpstr>
      <vt:lpstr>O VRRP</vt:lpstr>
      <vt:lpstr>Rozdíly HSRP a VRRP</vt:lpstr>
      <vt:lpstr>Konfigurace VRRP a odhalení rozdílů od HSRP</vt:lpstr>
      <vt:lpstr>IP adresace pro konfiguraci VRRP</vt:lpstr>
      <vt:lpstr>Konfigurace VRRP</vt:lpstr>
      <vt:lpstr>Verifikace stavu VRRP</vt:lpstr>
      <vt:lpstr>VRRP a autentizace</vt:lpstr>
      <vt:lpstr>Sledování v rámci VRRP</vt:lpstr>
      <vt:lpstr>Konfigurace sledování VRRP </vt:lpstr>
      <vt:lpstr>Prezentace aplikace PowerPoint</vt:lpstr>
      <vt:lpstr>Configuring Layer 3 Redundancy with GLBP</vt:lpstr>
      <vt:lpstr>Úvod do GLBP</vt:lpstr>
      <vt:lpstr>Role GLBP</vt:lpstr>
      <vt:lpstr>Porovnání GLPB s HSRP</vt:lpstr>
      <vt:lpstr>Stavy GLBP</vt:lpstr>
      <vt:lpstr>Stavy GLBP (gateway)</vt:lpstr>
      <vt:lpstr>Stavy GLBP  (Forwarder)</vt:lpstr>
      <vt:lpstr>Konfigurace a verifikace GLBP</vt:lpstr>
      <vt:lpstr>IP adresy použité v konfiguraci GLBP</vt:lpstr>
      <vt:lpstr>Konfigurace GLBP</vt:lpstr>
      <vt:lpstr>Konfigurace GLBP</vt:lpstr>
      <vt:lpstr>Virtuální MAC adresa GLBP</vt:lpstr>
      <vt:lpstr>Finální konfigurace GLBP</vt:lpstr>
      <vt:lpstr>Operace GLBP (ARP Request)</vt:lpstr>
      <vt:lpstr>Operace GLBP (ARP Reply)</vt:lpstr>
      <vt:lpstr>Operace GLBP (Traffic Flow)</vt:lpstr>
      <vt:lpstr>Operace GLBP: Nová datová cesta R1 po selhání</vt:lpstr>
      <vt:lpstr>Popis předchozího obrázku</vt:lpstr>
      <vt:lpstr>Volby GLBP Load-Balancing</vt:lpstr>
      <vt:lpstr>Autentizace GLBP</vt:lpstr>
      <vt:lpstr>GLBP a STP</vt:lpstr>
      <vt:lpstr>Sledování a GLBP</vt:lpstr>
      <vt:lpstr>Váhy GLBP</vt:lpstr>
      <vt:lpstr>Sledování GLBP detekuje výpadek rozhraní</vt:lpstr>
      <vt:lpstr>Volba weighing GLBP při poruše</vt:lpstr>
      <vt:lpstr>Konfigurace vzorku sledování objektů GLBP</vt:lpstr>
      <vt:lpstr>Souhrn kapitoly 6</vt:lpstr>
      <vt:lpstr>Laby kapitoly 6</vt:lpstr>
      <vt:lpstr>Prezentace aplikace PowerPoint</vt:lpstr>
      <vt:lpstr>Acknowledgment </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creator>Cisco Systems</dc:creator>
  <cp:lastModifiedBy>Jaroslav Dočkal</cp:lastModifiedBy>
  <cp:revision>583</cp:revision>
  <cp:lastPrinted>1999-01-27T00:54:54Z</cp:lastPrinted>
  <dcterms:created xsi:type="dcterms:W3CDTF">2010-07-05T20:10:47Z</dcterms:created>
  <dcterms:modified xsi:type="dcterms:W3CDTF">2019-03-25T01:24:23Z</dcterms:modified>
</cp:coreProperties>
</file>