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960" r:id="rId1"/>
  </p:sldMasterIdLst>
  <p:notesMasterIdLst>
    <p:notesMasterId r:id="rId27"/>
  </p:notesMasterIdLst>
  <p:handoutMasterIdLst>
    <p:handoutMasterId r:id="rId28"/>
  </p:handoutMasterIdLst>
  <p:sldIdLst>
    <p:sldId id="500" r:id="rId2"/>
    <p:sldId id="541" r:id="rId3"/>
    <p:sldId id="813" r:id="rId4"/>
    <p:sldId id="920" r:id="rId5"/>
    <p:sldId id="814" r:id="rId6"/>
    <p:sldId id="935" r:id="rId7"/>
    <p:sldId id="941" r:id="rId8"/>
    <p:sldId id="942" r:id="rId9"/>
    <p:sldId id="958" r:id="rId10"/>
    <p:sldId id="943" r:id="rId11"/>
    <p:sldId id="815" r:id="rId12"/>
    <p:sldId id="940" r:id="rId13"/>
    <p:sldId id="944" r:id="rId14"/>
    <p:sldId id="945" r:id="rId15"/>
    <p:sldId id="946" r:id="rId16"/>
    <p:sldId id="947" r:id="rId17"/>
    <p:sldId id="948" r:id="rId18"/>
    <p:sldId id="887" r:id="rId19"/>
    <p:sldId id="949" r:id="rId20"/>
    <p:sldId id="950" r:id="rId21"/>
    <p:sldId id="951" r:id="rId22"/>
    <p:sldId id="952" r:id="rId23"/>
    <p:sldId id="959" r:id="rId24"/>
    <p:sldId id="953" r:id="rId25"/>
    <p:sldId id="954" r:id="rId26"/>
  </p:sldIdLst>
  <p:sldSz cx="9144000" cy="6858000" type="screen4x3"/>
  <p:notesSz cx="7010400" cy="9296400"/>
  <p:defaultTextStyle>
    <a:defPPr>
      <a:defRPr lang="en-US"/>
    </a:defPPr>
    <a:lvl1pPr algn="ctr" rtl="0" eaLnBrk="0" fontAlgn="base" hangingPunct="0">
      <a:lnSpc>
        <a:spcPct val="90000"/>
      </a:lnSpc>
      <a:spcBef>
        <a:spcPct val="0"/>
      </a:spcBef>
      <a:spcAft>
        <a:spcPct val="0"/>
      </a:spcAft>
      <a:defRPr sz="2400"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9">
          <p15:clr>
            <a:srgbClr val="A4A3A4"/>
          </p15:clr>
        </p15:guide>
        <p15:guide id="2" pos="176">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C566"/>
    <a:srgbClr val="9EC5E6"/>
    <a:srgbClr val="678DC5"/>
    <a:srgbClr val="FFFF99"/>
    <a:srgbClr val="C0C0C4"/>
    <a:srgbClr val="3E67A4"/>
    <a:srgbClr val="3E8DC5"/>
    <a:srgbClr val="5F5F65"/>
    <a:srgbClr val="7E7E8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67" autoAdjust="0"/>
    <p:restoredTop sz="77213" autoAdjust="0"/>
  </p:normalViewPr>
  <p:slideViewPr>
    <p:cSldViewPr snapToGrid="0" showGuides="1">
      <p:cViewPr varScale="1">
        <p:scale>
          <a:sx n="85" d="100"/>
          <a:sy n="85" d="100"/>
        </p:scale>
        <p:origin x="-2484" y="-90"/>
      </p:cViewPr>
      <p:guideLst>
        <p:guide orient="horz" pos="2169"/>
        <p:guide pos="176"/>
      </p:guideLst>
    </p:cSldViewPr>
  </p:slideViewPr>
  <p:notesTextViewPr>
    <p:cViewPr>
      <p:scale>
        <a:sx n="100" d="100"/>
        <a:sy n="100" d="100"/>
      </p:scale>
      <p:origin x="0" y="0"/>
    </p:cViewPr>
  </p:notesTextViewPr>
  <p:sorterViewPr>
    <p:cViewPr>
      <p:scale>
        <a:sx n="66" d="100"/>
        <a:sy n="66" d="100"/>
      </p:scale>
      <p:origin x="0" y="5190"/>
    </p:cViewPr>
  </p:sorterViewPr>
  <p:notesViewPr>
    <p:cSldViewPr snapToGrid="0" showGuides="1">
      <p:cViewPr>
        <p:scale>
          <a:sx n="100" d="100"/>
          <a:sy n="100" d="100"/>
        </p:scale>
        <p:origin x="-1500" y="233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3" name="Rectangle 11"/>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defRPr/>
            </a:pPr>
            <a:endParaRPr lang="en-US" dirty="0"/>
          </a:p>
        </p:txBody>
      </p:sp>
      <p:sp>
        <p:nvSpPr>
          <p:cNvPr id="3084" name="Rectangle 12"/>
          <p:cNvSpPr>
            <a:spLocks noChangeArrowheads="1"/>
          </p:cNvSpPr>
          <p:nvPr/>
        </p:nvSpPr>
        <p:spPr bwMode="auto">
          <a:xfrm>
            <a:off x="57150" y="8785225"/>
            <a:ext cx="2619375" cy="347663"/>
          </a:xfrm>
          <a:prstGeom prst="rect">
            <a:avLst/>
          </a:prstGeom>
          <a:noFill/>
          <a:ln w="9525">
            <a:noFill/>
            <a:miter lim="800000"/>
            <a:headEnd/>
            <a:tailEnd/>
          </a:ln>
          <a:effectLst/>
        </p:spPr>
        <p:txBody>
          <a:bodyPr lIns="95667" tIns="50185" rIns="95667" bIns="50185">
            <a:spAutoFit/>
          </a:bodyPr>
          <a:lstStyle/>
          <a:p>
            <a:pPr algn="l" defTabSz="611188">
              <a:lnSpc>
                <a:spcPct val="100000"/>
              </a:lnSpc>
              <a:tabLst>
                <a:tab pos="2387600" algn="l"/>
                <a:tab pos="4830763" algn="l"/>
              </a:tabLst>
              <a:defRPr/>
            </a:pPr>
            <a:r>
              <a:rPr lang="en-US" sz="800" dirty="0"/>
              <a:t>© </a:t>
            </a:r>
            <a:r>
              <a:rPr lang="en-US" sz="800" dirty="0" smtClean="0"/>
              <a:t>2010, </a:t>
            </a:r>
            <a:r>
              <a:rPr lang="en-US" sz="800" dirty="0"/>
              <a:t>Cisco Systems, Inc. All rights reserved.</a:t>
            </a:r>
          </a:p>
          <a:p>
            <a:pPr algn="l" defTabSz="611188">
              <a:lnSpc>
                <a:spcPct val="100000"/>
              </a:lnSpc>
              <a:tabLst>
                <a:tab pos="2387600" algn="l"/>
                <a:tab pos="4830763" algn="l"/>
              </a:tabLst>
              <a:defRPr/>
            </a:pPr>
            <a:r>
              <a:rPr lang="en-US" sz="800" dirty="0"/>
              <a:t>Presentation_ID.scr</a:t>
            </a:r>
          </a:p>
        </p:txBody>
      </p:sp>
      <p:sp>
        <p:nvSpPr>
          <p:cNvPr id="3085" name="Line 13"/>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86" name="Rectangle 14"/>
          <p:cNvSpPr>
            <a:spLocks noChangeArrowheads="1"/>
          </p:cNvSpPr>
          <p:nvPr/>
        </p:nvSpPr>
        <p:spPr bwMode="auto">
          <a:xfrm>
            <a:off x="5929313" y="8680450"/>
            <a:ext cx="812800" cy="287338"/>
          </a:xfrm>
          <a:prstGeom prst="rect">
            <a:avLst/>
          </a:prstGeom>
          <a:noFill/>
          <a:ln w="9525">
            <a:noFill/>
            <a:miter lim="800000"/>
            <a:headEnd/>
            <a:tailEnd/>
          </a:ln>
          <a:effectLst/>
        </p:spPr>
        <p:txBody>
          <a:bodyPr lIns="18819" tIns="0" rIns="18819" bIns="0" anchor="b"/>
          <a:lstStyle/>
          <a:p>
            <a:pPr algn="r" defTabSz="903288">
              <a:lnSpc>
                <a:spcPct val="100000"/>
              </a:lnSpc>
              <a:defRPr/>
            </a:pPr>
            <a:fld id="{AEAAA42D-7350-4E1A-927F-F0F0D6BE9213}" type="slidenum">
              <a:rPr lang="en-US" sz="800"/>
              <a:pPr algn="r" defTabSz="903288">
                <a:lnSpc>
                  <a:spcPct val="100000"/>
                </a:lnSpc>
                <a:defRPr/>
              </a:pPr>
              <a:t>‹#›</a:t>
            </a:fld>
            <a:endParaRPr lang="en-US" sz="800" dirty="0"/>
          </a:p>
        </p:txBody>
      </p:sp>
    </p:spTree>
    <p:extLst>
      <p:ext uri="{BB962C8B-B14F-4D97-AF65-F5344CB8AC3E}">
        <p14:creationId xmlns:p14="http://schemas.microsoft.com/office/powerpoint/2010/main" val="3243420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304" name="Rectangle 8"/>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defRPr/>
            </a:pPr>
            <a:endParaRPr lang="en-US" dirty="0"/>
          </a:p>
        </p:txBody>
      </p:sp>
      <p:sp>
        <p:nvSpPr>
          <p:cNvPr id="183305" name="Rectangle 9"/>
          <p:cNvSpPr>
            <a:spLocks noChangeArrowheads="1"/>
          </p:cNvSpPr>
          <p:nvPr/>
        </p:nvSpPr>
        <p:spPr bwMode="auto">
          <a:xfrm>
            <a:off x="57150" y="8785225"/>
            <a:ext cx="2619375" cy="224461"/>
          </a:xfrm>
          <a:prstGeom prst="rect">
            <a:avLst/>
          </a:prstGeom>
          <a:noFill/>
          <a:ln w="9525">
            <a:noFill/>
            <a:miter lim="800000"/>
            <a:headEnd/>
            <a:tailEnd/>
          </a:ln>
          <a:effectLst/>
        </p:spPr>
        <p:txBody>
          <a:bodyPr lIns="95667" tIns="50185" rIns="95667" bIns="50185">
            <a:spAutoFit/>
          </a:bodyPr>
          <a:lstStyle/>
          <a:p>
            <a:pPr algn="l" defTabSz="611188">
              <a:lnSpc>
                <a:spcPct val="100000"/>
              </a:lnSpc>
              <a:tabLst>
                <a:tab pos="2387600" algn="l"/>
                <a:tab pos="4830763" algn="l"/>
              </a:tabLst>
              <a:defRPr/>
            </a:pPr>
            <a:r>
              <a:rPr lang="en-US" sz="800" dirty="0"/>
              <a:t>© 2006, Cisco Systems, Inc. All rights </a:t>
            </a:r>
            <a:r>
              <a:rPr lang="en-US" sz="800"/>
              <a:t>reserved</a:t>
            </a:r>
            <a:r>
              <a:rPr lang="en-US" sz="800" smtClean="0"/>
              <a:t>.</a:t>
            </a:r>
            <a:endParaRPr lang="en-US" sz="800" dirty="0"/>
          </a:p>
        </p:txBody>
      </p:sp>
      <p:sp>
        <p:nvSpPr>
          <p:cNvPr id="183306" name="Line 10"/>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83307" name="Rectangle 11"/>
          <p:cNvSpPr>
            <a:spLocks noGrp="1" noChangeArrowheads="1"/>
          </p:cNvSpPr>
          <p:nvPr>
            <p:ph type="sldNum" sz="quarter" idx="5"/>
          </p:nvPr>
        </p:nvSpPr>
        <p:spPr bwMode="auto">
          <a:xfrm>
            <a:off x="5929313" y="8680450"/>
            <a:ext cx="812800" cy="287338"/>
          </a:xfrm>
          <a:prstGeom prst="rect">
            <a:avLst/>
          </a:prstGeom>
          <a:noFill/>
          <a:ln w="9525">
            <a:noFill/>
            <a:miter lim="800000"/>
            <a:headEnd/>
            <a:tailEnd/>
          </a:ln>
          <a:effectLst/>
        </p:spPr>
        <p:txBody>
          <a:bodyPr vert="horz" wrap="square" lIns="18819" tIns="0" rIns="18819" bIns="0" numCol="1" anchor="b" anchorCtr="0" compatLnSpc="1">
            <a:prstTxWarp prst="textNoShape">
              <a:avLst/>
            </a:prstTxWarp>
          </a:bodyPr>
          <a:lstStyle>
            <a:lvl1pPr algn="r" defTabSz="903288">
              <a:lnSpc>
                <a:spcPct val="100000"/>
              </a:lnSpc>
              <a:defRPr sz="800"/>
            </a:lvl1pPr>
          </a:lstStyle>
          <a:p>
            <a:pPr>
              <a:defRPr/>
            </a:pPr>
            <a:fld id="{48A860EF-3C9C-408F-AA5B-BAB3242BE1D0}" type="slidenum">
              <a:rPr lang="en-US"/>
              <a:pPr>
                <a:defRPr/>
              </a:pPr>
              <a:t>‹#›</a:t>
            </a:fld>
            <a:endParaRPr lang="en-US" dirty="0"/>
          </a:p>
        </p:txBody>
      </p:sp>
      <p:sp>
        <p:nvSpPr>
          <p:cNvPr id="18438" name="Rectangle 12"/>
          <p:cNvSpPr>
            <a:spLocks noGrp="1" noRot="1" noChangeAspect="1" noChangeArrowheads="1" noTextEdit="1"/>
          </p:cNvSpPr>
          <p:nvPr>
            <p:ph type="sldImg" idx="2"/>
          </p:nvPr>
        </p:nvSpPr>
        <p:spPr bwMode="auto">
          <a:xfrm>
            <a:off x="873125" y="244475"/>
            <a:ext cx="5321300" cy="3990975"/>
          </a:xfrm>
          <a:prstGeom prst="rect">
            <a:avLst/>
          </a:prstGeom>
          <a:noFill/>
          <a:ln w="12700">
            <a:solidFill>
              <a:schemeClr val="tx1"/>
            </a:solidFill>
            <a:miter lim="800000"/>
            <a:headEnd/>
            <a:tailEnd/>
          </a:ln>
        </p:spPr>
      </p:sp>
      <p:sp>
        <p:nvSpPr>
          <p:cNvPr id="183309" name="Rectangle 13"/>
          <p:cNvSpPr>
            <a:spLocks noGrp="1" noChangeArrowheads="1"/>
          </p:cNvSpPr>
          <p:nvPr>
            <p:ph type="body" sz="quarter" idx="3"/>
          </p:nvPr>
        </p:nvSpPr>
        <p:spPr bwMode="auto">
          <a:xfrm>
            <a:off x="768350" y="4378325"/>
            <a:ext cx="5468938" cy="4252913"/>
          </a:xfrm>
          <a:prstGeom prst="rect">
            <a:avLst/>
          </a:prstGeom>
          <a:noFill/>
          <a:ln w="9525">
            <a:noFill/>
            <a:miter lim="800000"/>
            <a:headEnd/>
            <a:tailEnd/>
          </a:ln>
          <a:effectLst/>
        </p:spPr>
        <p:txBody>
          <a:bodyPr vert="horz" wrap="square" lIns="95667" tIns="50185" rIns="95667" bIns="50185"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836196363"/>
      </p:ext>
    </p:extLst>
  </p:cSld>
  <p:clrMap bg1="lt1" tx1="dk1" bg2="lt2" tx2="dk2" accent1="accent1" accent2="accent2" accent3="accent3" accent4="accent4" accent5="accent5" accent6="accent6" hlink="hlink" folHlink="folHlink"/>
  <p:notesStyle>
    <a:lvl1pPr marL="112713" indent="-112713" algn="l" defTabSz="1020763" rtl="0" eaLnBrk="0" fontAlgn="base" hangingPunct="0">
      <a:lnSpc>
        <a:spcPct val="90000"/>
      </a:lnSpc>
      <a:spcBef>
        <a:spcPct val="50000"/>
      </a:spcBef>
      <a:spcAft>
        <a:spcPct val="0"/>
      </a:spcAft>
      <a:buSzPct val="100000"/>
      <a:buChar char="•"/>
      <a:defRPr sz="1200" kern="1200">
        <a:solidFill>
          <a:schemeClr val="tx1"/>
        </a:solidFill>
        <a:latin typeface="Arial" charset="0"/>
        <a:ea typeface="+mn-ea"/>
        <a:cs typeface="+mn-cs"/>
      </a:defRPr>
    </a:lvl1pPr>
    <a:lvl2pPr marL="482600" indent="-120650"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2pPr>
    <a:lvl3pPr marL="9667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3pPr>
    <a:lvl4pPr marL="14493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4pPr>
    <a:lvl5pPr marL="19319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1"/>
          <p:cNvSpPr>
            <a:spLocks noGrp="1" noChangeArrowheads="1"/>
          </p:cNvSpPr>
          <p:nvPr>
            <p:ph type="sldNum" sz="quarter" idx="5"/>
          </p:nvPr>
        </p:nvSpPr>
        <p:spPr>
          <a:noFill/>
        </p:spPr>
        <p:txBody>
          <a:bodyPr/>
          <a:lstStyle/>
          <a:p>
            <a:fld id="{2B30C949-4E15-4DB4-8A39-A23EF57DFAE1}" type="slidenum">
              <a:rPr lang="en-US" smtClean="0"/>
              <a:pPr/>
              <a:t>1</a:t>
            </a:fld>
            <a:endParaRPr 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404813" y="4378325"/>
            <a:ext cx="6121400" cy="4252913"/>
          </a:xfrm>
          <a:noFill/>
          <a:ln/>
        </p:spPr>
        <p:txBody>
          <a:bodyPr/>
          <a:lstStyle/>
          <a:p>
            <a:pPr>
              <a:buFontTx/>
              <a:buNone/>
            </a:pPr>
            <a:r>
              <a:rPr lang="en-US" b="1" dirty="0" smtClean="0"/>
              <a:t/>
            </a:r>
            <a:br>
              <a:rPr lang="en-US" b="1" dirty="0" smtClean="0"/>
            </a:br>
            <a:endParaRPr lang="en-GB" b="1" dirty="0" smtClean="0"/>
          </a:p>
        </p:txBody>
      </p:sp>
    </p:spTree>
    <p:extLst>
      <p:ext uri="{BB962C8B-B14F-4D97-AF65-F5344CB8AC3E}">
        <p14:creationId xmlns:p14="http://schemas.microsoft.com/office/powerpoint/2010/main" val="881838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charset="0"/>
                <a:ea typeface="+mn-ea"/>
                <a:cs typeface="+mn-cs"/>
              </a:rPr>
              <a:t>Use the </a:t>
            </a:r>
            <a:r>
              <a:rPr lang="en-US" sz="1200" b="1" i="0" u="none" strike="noStrike" kern="1200" baseline="0" dirty="0" smtClean="0">
                <a:solidFill>
                  <a:schemeClr val="tx1"/>
                </a:solidFill>
                <a:latin typeface="Arial" charset="0"/>
                <a:ea typeface="+mn-ea"/>
                <a:cs typeface="+mn-cs"/>
              </a:rPr>
              <a:t>show switch virtual link </a:t>
            </a:r>
            <a:r>
              <a:rPr lang="en-US" sz="1200" b="0" i="0" u="none" strike="noStrike" kern="1200" baseline="0" dirty="0" smtClean="0">
                <a:solidFill>
                  <a:schemeClr val="tx1"/>
                </a:solidFill>
                <a:latin typeface="Arial" charset="0"/>
                <a:ea typeface="+mn-ea"/>
                <a:cs typeface="+mn-cs"/>
              </a:rPr>
              <a:t>command to display virtual switch link status. More information, such as </a:t>
            </a:r>
            <a:r>
              <a:rPr lang="en-US" sz="1200" b="0" i="0" u="none" strike="noStrike" kern="1200" baseline="0" dirty="0" err="1" smtClean="0">
                <a:solidFill>
                  <a:schemeClr val="tx1"/>
                </a:solidFill>
                <a:latin typeface="Arial" charset="0"/>
                <a:ea typeface="+mn-ea"/>
                <a:cs typeface="+mn-cs"/>
              </a:rPr>
              <a:t>EtherChannel</a:t>
            </a:r>
            <a:r>
              <a:rPr lang="en-US" sz="1200" b="0" i="0" u="none" strike="noStrike" kern="1200" baseline="0" dirty="0" smtClean="0">
                <a:solidFill>
                  <a:schemeClr val="tx1"/>
                </a:solidFill>
                <a:latin typeface="Arial" charset="0"/>
                <a:ea typeface="+mn-ea"/>
                <a:cs typeface="+mn-cs"/>
              </a:rPr>
              <a:t> used for VSL, can be obtained by adding the </a:t>
            </a:r>
            <a:r>
              <a:rPr lang="en-US" sz="1200" b="1" i="0" u="none" strike="noStrike" kern="1200" baseline="0" dirty="0" err="1" smtClean="0">
                <a:solidFill>
                  <a:schemeClr val="tx1"/>
                </a:solidFill>
                <a:latin typeface="Arial" charset="0"/>
                <a:ea typeface="+mn-ea"/>
                <a:cs typeface="+mn-cs"/>
              </a:rPr>
              <a:t>portchannel</a:t>
            </a:r>
            <a:r>
              <a:rPr lang="en-US" sz="1200" b="1" i="0" u="none" strike="noStrike" kern="1200" baseline="0" dirty="0" smtClean="0">
                <a:solidFill>
                  <a:schemeClr val="tx1"/>
                </a:solidFill>
                <a:latin typeface="Arial" charset="0"/>
                <a:ea typeface="+mn-ea"/>
                <a:cs typeface="+mn-cs"/>
              </a:rPr>
              <a:t> </a:t>
            </a:r>
            <a:r>
              <a:rPr lang="pt-PT" sz="1200" b="0" i="0" u="none" strike="noStrike" kern="1200" baseline="0" dirty="0" err="1" smtClean="0">
                <a:solidFill>
                  <a:schemeClr val="tx1"/>
                </a:solidFill>
                <a:latin typeface="Arial" charset="0"/>
                <a:ea typeface="+mn-ea"/>
                <a:cs typeface="+mn-cs"/>
              </a:rPr>
              <a:t>keyword</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17</a:t>
            </a:fld>
            <a:endParaRPr lang="en-US" dirty="0"/>
          </a:p>
        </p:txBody>
      </p:sp>
    </p:spTree>
    <p:extLst>
      <p:ext uri="{BB962C8B-B14F-4D97-AF65-F5344CB8AC3E}">
        <p14:creationId xmlns:p14="http://schemas.microsoft.com/office/powerpoint/2010/main" val="799343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charset="0"/>
                <a:ea typeface="+mn-ea"/>
                <a:cs typeface="+mn-cs"/>
              </a:rPr>
              <a:t>On the Catalyst 6500 family of switches, the time it takes for the Layer 2 traffic to be fully operational following a supervisor failure is between 0 and 3 seconds.</a:t>
            </a:r>
          </a:p>
          <a:p>
            <a:r>
              <a:rPr lang="en-US" sz="1200" b="0" i="0" u="none" strike="noStrike" kern="1200" baseline="0" dirty="0" smtClean="0">
                <a:solidFill>
                  <a:schemeClr val="tx1"/>
                </a:solidFill>
                <a:latin typeface="Arial" charset="0"/>
                <a:ea typeface="+mn-ea"/>
                <a:cs typeface="+mn-cs"/>
              </a:rPr>
              <a:t>On the Catalyst 4500, </a:t>
            </a:r>
            <a:r>
              <a:rPr lang="en-US" sz="1200" b="0" i="0" u="none" strike="noStrike" kern="1200" baseline="0" dirty="0" err="1" smtClean="0">
                <a:solidFill>
                  <a:schemeClr val="tx1"/>
                </a:solidFill>
                <a:latin typeface="Arial" charset="0"/>
                <a:ea typeface="+mn-ea"/>
                <a:cs typeface="+mn-cs"/>
              </a:rPr>
              <a:t>subsecond</a:t>
            </a:r>
            <a:r>
              <a:rPr lang="en-US" sz="1200" b="0" i="0" u="none" strike="noStrike" kern="1200" baseline="0" dirty="0" smtClean="0">
                <a:solidFill>
                  <a:schemeClr val="tx1"/>
                </a:solidFill>
                <a:latin typeface="Arial" charset="0"/>
                <a:ea typeface="+mn-ea"/>
                <a:cs typeface="+mn-cs"/>
              </a:rPr>
              <a:t> switchover can be achieved for Layer 2 traffic. Layer 3 information, however, needs to be relearned after a supervisor engine failover with just the SSO mode of redundancy, but the newly active supervisor engine continues to use existing Layer 2 switching information to continue forwarding traffic until Layer 3 information is relearned. This relearning involves rebuilding Address Resolution Protocol (ARP) tables and Layer 3 Cisco Express Forwarding (CEF) and adjacency tables. Until the routing converges and CEF and adjacency tables are rebuilt, packets that need to be </a:t>
            </a:r>
            <a:r>
              <a:rPr lang="pt-PT" sz="1200" b="0" i="0" u="none" strike="noStrike" kern="1200" baseline="0" dirty="0" err="1" smtClean="0">
                <a:solidFill>
                  <a:schemeClr val="tx1"/>
                </a:solidFill>
                <a:latin typeface="Arial" charset="0"/>
                <a:ea typeface="+mn-ea"/>
                <a:cs typeface="+mn-cs"/>
              </a:rPr>
              <a:t>routed</a:t>
            </a:r>
            <a:r>
              <a:rPr lang="pt-PT" sz="1200" b="0" i="0" u="none" strike="noStrike" kern="1200" baseline="0" dirty="0" smtClean="0">
                <a:solidFill>
                  <a:schemeClr val="tx1"/>
                </a:solidFill>
                <a:latin typeface="Arial" charset="0"/>
                <a:ea typeface="+mn-ea"/>
                <a:cs typeface="+mn-cs"/>
              </a:rPr>
              <a:t> are </a:t>
            </a:r>
            <a:r>
              <a:rPr lang="pt-PT" sz="1200" b="0" i="0" u="none" strike="noStrike" kern="1200" baseline="0" dirty="0" err="1" smtClean="0">
                <a:solidFill>
                  <a:schemeClr val="tx1"/>
                </a:solidFill>
                <a:latin typeface="Arial" charset="0"/>
                <a:ea typeface="+mn-ea"/>
                <a:cs typeface="+mn-cs"/>
              </a:rPr>
              <a:t>dropped</a:t>
            </a:r>
            <a:r>
              <a:rPr lang="pt-PT" sz="1200" b="0" i="0" u="none" strike="noStrike" kern="1200" baseline="0" dirty="0" smtClean="0">
                <a:solidFill>
                  <a:schemeClr val="tx1"/>
                </a:solidFill>
                <a:latin typeface="Arial" charset="0"/>
                <a:ea typeface="+mn-ea"/>
                <a:cs typeface="+mn-cs"/>
              </a:rPr>
              <a:t>.</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22</a:t>
            </a:fld>
            <a:endParaRPr lang="en-US" dirty="0"/>
          </a:p>
        </p:txBody>
      </p:sp>
    </p:spTree>
    <p:extLst>
      <p:ext uri="{BB962C8B-B14F-4D97-AF65-F5344CB8AC3E}">
        <p14:creationId xmlns:p14="http://schemas.microsoft.com/office/powerpoint/2010/main" val="238074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 the Catalyst 4500 and 6500 family supports this feature</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24</a:t>
            </a:fld>
            <a:endParaRPr lang="en-US" dirty="0"/>
          </a:p>
        </p:txBody>
      </p:sp>
    </p:spTree>
    <p:extLst>
      <p:ext uri="{BB962C8B-B14F-4D97-AF65-F5344CB8AC3E}">
        <p14:creationId xmlns:p14="http://schemas.microsoft.com/office/powerpoint/2010/main" val="1850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25</a:t>
            </a:fld>
            <a:endParaRPr lang="en-US" dirty="0"/>
          </a:p>
        </p:txBody>
      </p:sp>
    </p:spTree>
    <p:extLst>
      <p:ext uri="{BB962C8B-B14F-4D97-AF65-F5344CB8AC3E}">
        <p14:creationId xmlns:p14="http://schemas.microsoft.com/office/powerpoint/2010/main" val="200691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1"/>
          <p:cNvSpPr>
            <a:spLocks noGrp="1" noChangeArrowheads="1"/>
          </p:cNvSpPr>
          <p:nvPr>
            <p:ph type="sldNum" sz="quarter" idx="5"/>
          </p:nvPr>
        </p:nvSpPr>
        <p:spPr>
          <a:noFill/>
        </p:spPr>
        <p:txBody>
          <a:bodyPr/>
          <a:lstStyle/>
          <a:p>
            <a:fld id="{13B72244-6AB2-4E00-BFE3-D584A305B2C8}" type="slidenum">
              <a:rPr lang="en-US" smtClean="0"/>
              <a:pPr/>
              <a:t>2</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a:buFontTx/>
              <a:buNone/>
            </a:pPr>
            <a:endParaRPr lang="en-US" b="1" dirty="0" smtClean="0"/>
          </a:p>
        </p:txBody>
      </p:sp>
    </p:spTree>
    <p:extLst>
      <p:ext uri="{BB962C8B-B14F-4D97-AF65-F5344CB8AC3E}">
        <p14:creationId xmlns:p14="http://schemas.microsoft.com/office/powerpoint/2010/main" val="206633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a:t>
            </a:fld>
            <a:endParaRPr lang="en-US" dirty="0"/>
          </a:p>
        </p:txBody>
      </p:sp>
    </p:spTree>
    <p:extLst>
      <p:ext uri="{BB962C8B-B14F-4D97-AF65-F5344CB8AC3E}">
        <p14:creationId xmlns:p14="http://schemas.microsoft.com/office/powerpoint/2010/main" val="3661867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charset="0"/>
                <a:ea typeface="+mn-ea"/>
                <a:cs typeface="+mn-cs"/>
              </a:rPr>
              <a:t>The switches are united into a single logical unit, using special stack interconnect cables that create a bidirectional closed-loop path.</a:t>
            </a:r>
          </a:p>
          <a:p>
            <a:r>
              <a:rPr lang="pt-PT" sz="1200" b="0" i="0" u="none" strike="noStrike" kern="1200" baseline="0" dirty="0" smtClean="0">
                <a:solidFill>
                  <a:schemeClr val="tx1"/>
                </a:solidFill>
                <a:latin typeface="Arial" charset="0"/>
                <a:ea typeface="+mn-ea"/>
                <a:cs typeface="+mn-cs"/>
              </a:rPr>
              <a:t>Network </a:t>
            </a:r>
            <a:r>
              <a:rPr lang="pt-PT" sz="1200" b="0" i="0" u="none" strike="noStrike" kern="1200" baseline="0" dirty="0" err="1" smtClean="0">
                <a:solidFill>
                  <a:schemeClr val="tx1"/>
                </a:solidFill>
                <a:latin typeface="Arial" charset="0"/>
                <a:ea typeface="+mn-ea"/>
                <a:cs typeface="+mn-cs"/>
              </a:rPr>
              <a:t>topology</a:t>
            </a:r>
            <a:r>
              <a:rPr lang="pt-PT" sz="1200" b="0" i="0" u="none" strike="noStrike" kern="1200" baseline="0" dirty="0" smtClean="0">
                <a:solidFill>
                  <a:schemeClr val="tx1"/>
                </a:solidFill>
                <a:latin typeface="Arial" charset="0"/>
                <a:ea typeface="+mn-ea"/>
                <a:cs typeface="+mn-cs"/>
              </a:rPr>
              <a:t> </a:t>
            </a:r>
            <a:r>
              <a:rPr lang="pt-PT" sz="1200" b="0" i="0" u="none" strike="noStrike" kern="1200" baseline="0" dirty="0" err="1" smtClean="0">
                <a:solidFill>
                  <a:schemeClr val="tx1"/>
                </a:solidFill>
                <a:latin typeface="Arial" charset="0"/>
                <a:ea typeface="+mn-ea"/>
                <a:cs typeface="+mn-cs"/>
              </a:rPr>
              <a:t>and</a:t>
            </a:r>
            <a:r>
              <a:rPr lang="pt-PT" sz="1200" b="0" i="0" u="none" strike="noStrike" kern="1200" baseline="0" dirty="0" smtClean="0">
                <a:solidFill>
                  <a:schemeClr val="tx1"/>
                </a:solidFill>
                <a:latin typeface="Arial" charset="0"/>
                <a:ea typeface="+mn-ea"/>
                <a:cs typeface="+mn-cs"/>
              </a:rPr>
              <a:t> </a:t>
            </a:r>
            <a:r>
              <a:rPr lang="pt-PT" sz="1200" b="0" i="0" u="none" strike="noStrike" kern="1200" baseline="0" dirty="0" err="1" smtClean="0">
                <a:solidFill>
                  <a:schemeClr val="tx1"/>
                </a:solidFill>
                <a:latin typeface="Arial" charset="0"/>
                <a:ea typeface="+mn-ea"/>
                <a:cs typeface="+mn-cs"/>
              </a:rPr>
              <a:t>routing</a:t>
            </a:r>
            <a:r>
              <a:rPr lang="pt-PT"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information is updated continuously through the stack interconnect. </a:t>
            </a:r>
          </a:p>
          <a:p>
            <a:r>
              <a:rPr lang="en-US" sz="1200" b="0" i="0" u="none" strike="noStrike" kern="1200" baseline="0" dirty="0" smtClean="0">
                <a:solidFill>
                  <a:schemeClr val="tx1"/>
                </a:solidFill>
                <a:latin typeface="Arial" charset="0"/>
                <a:ea typeface="+mn-ea"/>
                <a:cs typeface="+mn-cs"/>
              </a:rPr>
              <a:t>All stack members have full access to the stack interconnect bandwidth</a:t>
            </a:r>
          </a:p>
          <a:p>
            <a:r>
              <a:rPr lang="en-US" sz="1200" b="0" i="0" u="none" strike="noStrike" kern="1200" baseline="0" dirty="0" smtClean="0">
                <a:solidFill>
                  <a:schemeClr val="tx1"/>
                </a:solidFill>
                <a:latin typeface="Arial" charset="0"/>
                <a:ea typeface="+mn-ea"/>
                <a:cs typeface="+mn-cs"/>
              </a:rPr>
              <a:t>Up to nine separate switches can be joined.</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6</a:t>
            </a:fld>
            <a:endParaRPr lang="en-US" dirty="0"/>
          </a:p>
        </p:txBody>
      </p:sp>
    </p:spTree>
    <p:extLst>
      <p:ext uri="{BB962C8B-B14F-4D97-AF65-F5344CB8AC3E}">
        <p14:creationId xmlns:p14="http://schemas.microsoft.com/office/powerpoint/2010/main" val="2973774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2713" marR="0" indent="-112713" algn="l" defTabSz="1020763" rtl="0" eaLnBrk="0" fontAlgn="base" latinLnBrk="0" hangingPunct="0">
              <a:lnSpc>
                <a:spcPct val="90000"/>
              </a:lnSpc>
              <a:spcBef>
                <a:spcPct val="50000"/>
              </a:spcBef>
              <a:spcAft>
                <a:spcPct val="0"/>
              </a:spcAft>
              <a:buClrTx/>
              <a:buSzPct val="100000"/>
              <a:buFontTx/>
              <a:buChar char="•"/>
              <a:tabLst/>
              <a:defRPr/>
            </a:pPr>
            <a:r>
              <a:rPr lang="en-US" dirty="0" smtClean="0"/>
              <a:t>In addition, it allows for any member to become the master if the master ever fails.</a:t>
            </a:r>
          </a:p>
          <a:p>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7</a:t>
            </a:fld>
            <a:endParaRPr lang="en-US" dirty="0"/>
          </a:p>
        </p:txBody>
      </p:sp>
    </p:spTree>
    <p:extLst>
      <p:ext uri="{BB962C8B-B14F-4D97-AF65-F5344CB8AC3E}">
        <p14:creationId xmlns:p14="http://schemas.microsoft.com/office/powerpoint/2010/main" val="2682999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PT" sz="1200" b="0" i="0" u="none" strike="noStrike" kern="1200" baseline="0" dirty="0" err="1" smtClean="0">
                <a:solidFill>
                  <a:schemeClr val="tx1"/>
                </a:solidFill>
                <a:latin typeface="Arial" charset="0"/>
                <a:ea typeface="+mn-ea"/>
                <a:cs typeface="+mn-cs"/>
              </a:rPr>
              <a:t>Multiple</a:t>
            </a:r>
            <a:r>
              <a:rPr lang="pt-PT"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switches are used to provide enough access ports. The stack, up to nine switches, is managed as a single unit, reducing the number of units that you have to manage in your </a:t>
            </a:r>
            <a:r>
              <a:rPr lang="pt-PT" sz="1200" b="0" i="0" u="none" strike="noStrike" kern="1200" baseline="0" dirty="0" smtClean="0">
                <a:solidFill>
                  <a:schemeClr val="tx1"/>
                </a:solidFill>
                <a:latin typeface="Arial" charset="0"/>
                <a:ea typeface="+mn-ea"/>
                <a:cs typeface="+mn-cs"/>
              </a:rPr>
              <a:t>network</a:t>
            </a:r>
          </a:p>
          <a:p>
            <a:r>
              <a:rPr lang="en-US" sz="1200" b="0" i="0" u="none" strike="noStrike" kern="1200" baseline="0" dirty="0" smtClean="0">
                <a:solidFill>
                  <a:schemeClr val="tx1"/>
                </a:solidFill>
                <a:latin typeface="Arial" charset="0"/>
                <a:ea typeface="+mn-ea"/>
                <a:cs typeface="+mn-cs"/>
              </a:rPr>
              <a:t>Switches can be added to and removed from a working stack without affecting stack performance. When a new switch is added, the master switch automatically configures the unit with the currently running IOS image and the configuration of the stack.</a:t>
            </a:r>
          </a:p>
          <a:p>
            <a:r>
              <a:rPr lang="en-US" sz="1200" b="0" i="0" u="none" strike="noStrike" kern="1200" baseline="0" dirty="0" smtClean="0">
                <a:solidFill>
                  <a:schemeClr val="tx1"/>
                </a:solidFill>
                <a:latin typeface="Arial" charset="0"/>
                <a:ea typeface="+mn-ea"/>
                <a:cs typeface="+mn-cs"/>
              </a:rPr>
              <a:t>You do not have to do anything to bring up the switch before it is ready to operate.</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8</a:t>
            </a:fld>
            <a:endParaRPr lang="en-US" dirty="0"/>
          </a:p>
        </p:txBody>
      </p:sp>
    </p:spTree>
    <p:extLst>
      <p:ext uri="{BB962C8B-B14F-4D97-AF65-F5344CB8AC3E}">
        <p14:creationId xmlns:p14="http://schemas.microsoft.com/office/powerpoint/2010/main" val="3189163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Arial" charset="0"/>
                <a:ea typeface="+mn-ea"/>
                <a:cs typeface="+mn-cs"/>
              </a:rPr>
              <a:t>show switch </a:t>
            </a:r>
            <a:r>
              <a:rPr lang="en-US" sz="1200" b="0" i="0" u="none" strike="noStrike" kern="1200" baseline="0" dirty="0" smtClean="0">
                <a:solidFill>
                  <a:schemeClr val="tx1"/>
                </a:solidFill>
                <a:latin typeface="Arial" charset="0"/>
                <a:ea typeface="+mn-ea"/>
                <a:cs typeface="+mn-cs"/>
              </a:rPr>
              <a:t>command without additional parameters returns the shared stack MAC address and lists all the switches in a stack with their stack number, stack role, MAC address, hardware priority, hardware version, and current state.</a:t>
            </a:r>
          </a:p>
          <a:p>
            <a:r>
              <a:rPr lang="en-US" sz="1200" b="0" i="0" u="none" strike="noStrike" kern="1200" baseline="0" dirty="0" smtClean="0">
                <a:solidFill>
                  <a:schemeClr val="tx1"/>
                </a:solidFill>
                <a:latin typeface="Arial" charset="0"/>
                <a:ea typeface="+mn-ea"/>
                <a:cs typeface="+mn-cs"/>
              </a:rPr>
              <a:t>Hardware priority is used in stack master election and can be configured. Hardware version number is associated with the switch model. Different switch models can have the same hardware version if they support the same system-level features. Hardware version number is not used in the stack master election.</a:t>
            </a:r>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10</a:t>
            </a:fld>
            <a:endParaRPr lang="en-US" dirty="0"/>
          </a:p>
        </p:txBody>
      </p:sp>
    </p:spTree>
    <p:extLst>
      <p:ext uri="{BB962C8B-B14F-4D97-AF65-F5344CB8AC3E}">
        <p14:creationId xmlns:p14="http://schemas.microsoft.com/office/powerpoint/2010/main" val="2610792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11</a:t>
            </a:fld>
            <a:endParaRPr lang="en-US" dirty="0"/>
          </a:p>
        </p:txBody>
      </p:sp>
    </p:spTree>
    <p:extLst>
      <p:ext uri="{BB962C8B-B14F-4D97-AF65-F5344CB8AC3E}">
        <p14:creationId xmlns:p14="http://schemas.microsoft.com/office/powerpoint/2010/main" val="2327787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12</a:t>
            </a:fld>
            <a:endParaRPr lang="en-US" dirty="0"/>
          </a:p>
        </p:txBody>
      </p:sp>
    </p:spTree>
    <p:extLst>
      <p:ext uri="{BB962C8B-B14F-4D97-AF65-F5344CB8AC3E}">
        <p14:creationId xmlns:p14="http://schemas.microsoft.com/office/powerpoint/2010/main" val="32606560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8" descr="PPt_4face_021208.jpg"/>
          <p:cNvPicPr>
            <a:picLocks noChangeAspect="1"/>
          </p:cNvPicPr>
          <p:nvPr/>
        </p:nvPicPr>
        <p:blipFill>
          <a:blip r:embed="rId2" cstate="print"/>
          <a:srcRect/>
          <a:stretch>
            <a:fillRect/>
          </a:stretch>
        </p:blipFill>
        <p:spPr bwMode="auto">
          <a:xfrm>
            <a:off x="0" y="1911350"/>
            <a:ext cx="9144000" cy="2432050"/>
          </a:xfrm>
          <a:prstGeom prst="rect">
            <a:avLst/>
          </a:prstGeom>
          <a:noFill/>
          <a:ln w="9525">
            <a:noFill/>
            <a:miter lim="800000"/>
            <a:headEnd/>
            <a:tailEnd/>
          </a:ln>
        </p:spPr>
      </p:pic>
      <p:sp>
        <p:nvSpPr>
          <p:cNvPr id="5" name="Rectangle 3"/>
          <p:cNvSpPr>
            <a:spLocks noChangeArrowheads="1"/>
          </p:cNvSpPr>
          <p:nvPr/>
        </p:nvSpPr>
        <p:spPr bwMode="auto">
          <a:xfrm>
            <a:off x="4498975" y="6670675"/>
            <a:ext cx="2347913" cy="190500"/>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defRPr/>
            </a:pPr>
            <a:r>
              <a:rPr lang="en-US" sz="700" dirty="0">
                <a:solidFill>
                  <a:srgbClr val="C0C0C4"/>
                </a:solidFill>
              </a:rPr>
              <a:t>© </a:t>
            </a:r>
            <a:r>
              <a:rPr lang="en-US" sz="700" dirty="0" smtClean="0">
                <a:solidFill>
                  <a:srgbClr val="C0C0C4"/>
                </a:solidFill>
              </a:rPr>
              <a:t>2007 – 2016, </a:t>
            </a:r>
            <a:r>
              <a:rPr lang="en-US" sz="700" dirty="0">
                <a:solidFill>
                  <a:srgbClr val="C0C0C4"/>
                </a:solidFill>
              </a:rPr>
              <a:t>Cisco Systems, Inc. All rights reserved.</a:t>
            </a:r>
          </a:p>
        </p:txBody>
      </p:sp>
      <p:sp>
        <p:nvSpPr>
          <p:cNvPr id="6" name="Rectangle 4"/>
          <p:cNvSpPr>
            <a:spLocks noChangeArrowheads="1"/>
          </p:cNvSpPr>
          <p:nvPr/>
        </p:nvSpPr>
        <p:spPr bwMode="auto">
          <a:xfrm>
            <a:off x="7123113" y="6672263"/>
            <a:ext cx="650875"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defRPr/>
            </a:pPr>
            <a:r>
              <a:rPr lang="en-US" sz="700">
                <a:solidFill>
                  <a:srgbClr val="C0C0C4"/>
                </a:solidFill>
              </a:rPr>
              <a:t>Cisco Public</a:t>
            </a:r>
          </a:p>
        </p:txBody>
      </p:sp>
      <p:sp>
        <p:nvSpPr>
          <p:cNvPr id="7" name="Rectangle 5"/>
          <p:cNvSpPr>
            <a:spLocks noChangeArrowheads="1"/>
          </p:cNvSpPr>
          <p:nvPr/>
        </p:nvSpPr>
        <p:spPr bwMode="auto">
          <a:xfrm>
            <a:off x="152112" y="6553054"/>
            <a:ext cx="1699671" cy="190646"/>
          </a:xfrm>
          <a:prstGeom prst="rect">
            <a:avLst/>
          </a:prstGeom>
          <a:noFill/>
          <a:ln w="9525">
            <a:noFill/>
            <a:miter lim="800000"/>
            <a:headEnd/>
            <a:tailEnd/>
          </a:ln>
          <a:effectLst/>
        </p:spPr>
        <p:txBody>
          <a:bodyPr wrap="square" lIns="82124" tIns="41061" rIns="82124" bIns="41061" anchor="b">
            <a:spAutoFit/>
          </a:bodyPr>
          <a:lstStyle/>
          <a:p>
            <a:pPr algn="l" defTabSz="814388">
              <a:lnSpc>
                <a:spcPct val="100000"/>
              </a:lnSpc>
              <a:defRPr/>
            </a:pPr>
            <a:r>
              <a:rPr lang="en-US" sz="700" dirty="0" smtClean="0">
                <a:solidFill>
                  <a:schemeClr val="tx1"/>
                </a:solidFill>
              </a:rPr>
              <a:t>SWITCH v7 Chapter </a:t>
            </a:r>
            <a:r>
              <a:rPr lang="en-US" sz="700" dirty="0">
                <a:solidFill>
                  <a:schemeClr val="tx1"/>
                </a:solidFill>
              </a:rPr>
              <a:t>9</a:t>
            </a:r>
          </a:p>
        </p:txBody>
      </p:sp>
      <p:sp>
        <p:nvSpPr>
          <p:cNvPr id="8" name="Rectangle 6"/>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defRPr/>
            </a:pPr>
            <a:fld id="{F03A2297-76DB-42C1-A7DF-76792C553C4F}" type="slidenum">
              <a:rPr lang="en-US" sz="1000">
                <a:solidFill>
                  <a:schemeClr val="tx1"/>
                </a:solidFill>
              </a:rPr>
              <a:pPr algn="r" defTabSz="814388">
                <a:lnSpc>
                  <a:spcPct val="100000"/>
                </a:lnSpc>
                <a:defRPr/>
              </a:pPr>
              <a:t>‹#›</a:t>
            </a:fld>
            <a:endParaRPr lang="en-US" sz="1000">
              <a:solidFill>
                <a:schemeClr val="tx1"/>
              </a:solidFill>
            </a:endParaRPr>
          </a:p>
        </p:txBody>
      </p:sp>
      <p:sp>
        <p:nvSpPr>
          <p:cNvPr id="1290247" name="Rectangle 7"/>
          <p:cNvSpPr>
            <a:spLocks noGrp="1" noChangeArrowheads="1"/>
          </p:cNvSpPr>
          <p:nvPr>
            <p:ph type="ctrTitle"/>
          </p:nvPr>
        </p:nvSpPr>
        <p:spPr bwMode="white">
          <a:xfrm>
            <a:off x="311150" y="2581836"/>
            <a:ext cx="4174789" cy="1021976"/>
          </a:xfrm>
          <a:prstGeom prst="rect">
            <a:avLst/>
          </a:prstGeom>
          <a:ln/>
        </p:spPr>
        <p:txBody>
          <a:bodyPr anchor="ctr">
            <a:normAutofit/>
          </a:bodyPr>
          <a:lstStyle>
            <a:lvl1pPr>
              <a:defRPr sz="3000" b="0">
                <a:solidFill>
                  <a:srgbClr val="FFFFFF"/>
                </a:solidFill>
              </a:defRPr>
            </a:lvl1pPr>
          </a:lstStyle>
          <a:p>
            <a:r>
              <a:rPr lang="en-US" smtClean="0"/>
              <a:t>Click to edit Master title style</a:t>
            </a:r>
            <a:endParaRPr lang="en-US"/>
          </a:p>
        </p:txBody>
      </p:sp>
      <p:sp>
        <p:nvSpPr>
          <p:cNvPr id="1290248" name="Rectangle 8"/>
          <p:cNvSpPr>
            <a:spLocks noGrp="1" noChangeArrowheads="1"/>
          </p:cNvSpPr>
          <p:nvPr>
            <p:ph type="subTitle" idx="1"/>
          </p:nvPr>
        </p:nvSpPr>
        <p:spPr>
          <a:xfrm>
            <a:off x="311149" y="4672013"/>
            <a:ext cx="8510122" cy="658812"/>
          </a:xfrm>
          <a:ln/>
        </p:spPr>
        <p:txBody>
          <a:bodyPr/>
          <a:lstStyle>
            <a:lvl1pPr marL="0" indent="0">
              <a:lnSpc>
                <a:spcPct val="90000"/>
              </a:lnSpc>
              <a:buFont typeface="Wingdings" pitchFamily="2" charset="2"/>
              <a:buNone/>
              <a:defRPr sz="2000" b="1">
                <a:solidFill>
                  <a:schemeClr val="bg2"/>
                </a:solidFill>
              </a:defRPr>
            </a:lvl1pPr>
          </a:lstStyle>
          <a:p>
            <a:r>
              <a:rPr lang="en-US" smtClean="0"/>
              <a:t>Click to edit Master subtitle style</a:t>
            </a:r>
            <a:endParaRPr lang="en-US"/>
          </a:p>
        </p:txBody>
      </p:sp>
      <p:pic>
        <p:nvPicPr>
          <p:cNvPr id="12" name="Picture 331" descr="Cisco_NewLogo"/>
          <p:cNvPicPr>
            <a:picLocks noChangeAspect="1" noChangeArrowheads="1"/>
          </p:cNvPicPr>
          <p:nvPr/>
        </p:nvPicPr>
        <p:blipFill>
          <a:blip r:embed="rId3" cstate="print"/>
          <a:srcRect/>
          <a:stretch>
            <a:fillRect/>
          </a:stretch>
        </p:blipFill>
        <p:spPr bwMode="auto">
          <a:xfrm>
            <a:off x="5483225" y="5940425"/>
            <a:ext cx="3354388" cy="47466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740664"/>
          </a:xfrm>
          <a:prstGeom prst="rect">
            <a:avLst/>
          </a:prstGeom>
        </p:spPr>
        <p:txBody>
          <a:bodyPr>
            <a:normAutofit/>
          </a:bodyPr>
          <a:lstStyle>
            <a:lvl1pPr>
              <a:defRPr/>
            </a:lvl1pPr>
          </a:lstStyle>
          <a:p>
            <a:r>
              <a:rPr lang="en-US" smtClean="0"/>
              <a:t>Command Example</a:t>
            </a:r>
            <a:endParaRPr lang="en-US"/>
          </a:p>
        </p:txBody>
      </p:sp>
      <p:sp>
        <p:nvSpPr>
          <p:cNvPr id="7" name="Content Placeholder 2"/>
          <p:cNvSpPr>
            <a:spLocks noGrp="1"/>
          </p:cNvSpPr>
          <p:nvPr>
            <p:ph idx="1"/>
          </p:nvPr>
        </p:nvSpPr>
        <p:spPr>
          <a:xfrm>
            <a:off x="279400" y="1193356"/>
            <a:ext cx="8316913" cy="491994"/>
          </a:xfrm>
        </p:spPr>
        <p:txBody>
          <a:bodyPr/>
          <a:lstStyle/>
          <a:p>
            <a:pPr lvl="0"/>
            <a:r>
              <a:rPr lang="en-US" smtClean="0"/>
              <a:t>Click to edit Master text styles</a:t>
            </a:r>
          </a:p>
        </p:txBody>
      </p:sp>
      <p:sp>
        <p:nvSpPr>
          <p:cNvPr id="10" name="Text Placeholder 9"/>
          <p:cNvSpPr>
            <a:spLocks noGrp="1"/>
          </p:cNvSpPr>
          <p:nvPr>
            <p:ph type="body" sz="quarter" idx="10" hasCustomPrompt="1"/>
          </p:nvPr>
        </p:nvSpPr>
        <p:spPr>
          <a:xfrm>
            <a:off x="613533" y="1731395"/>
            <a:ext cx="7745412" cy="377078"/>
          </a:xfrm>
        </p:spPr>
        <p:txBody>
          <a:bodyPr/>
          <a:lstStyle>
            <a:lvl1pPr>
              <a:buNone/>
              <a:defRPr sz="1600" b="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Router(config)#</a:t>
            </a:r>
          </a:p>
        </p:txBody>
      </p:sp>
      <p:sp>
        <p:nvSpPr>
          <p:cNvPr id="11" name="Text Placeholder 9"/>
          <p:cNvSpPr>
            <a:spLocks noGrp="1"/>
          </p:cNvSpPr>
          <p:nvPr>
            <p:ph type="body" sz="quarter" idx="11" hasCustomPrompt="1"/>
          </p:nvPr>
        </p:nvSpPr>
        <p:spPr>
          <a:xfrm>
            <a:off x="615326" y="2191282"/>
            <a:ext cx="7745412" cy="377078"/>
          </a:xfrm>
          <a:ln w="28575">
            <a:solidFill>
              <a:schemeClr val="tx1"/>
            </a:solidFill>
          </a:ln>
        </p:spPr>
        <p:txBody>
          <a:bodyPr/>
          <a:lstStyle>
            <a:lvl1pPr>
              <a:buNone/>
              <a:defRPr sz="1600" b="1" i="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Command parameters</a:t>
            </a:r>
          </a:p>
        </p:txBody>
      </p:sp>
      <p:sp>
        <p:nvSpPr>
          <p:cNvPr id="6" name="Content Placeholder 2"/>
          <p:cNvSpPr>
            <a:spLocks noGrp="1"/>
          </p:cNvSpPr>
          <p:nvPr>
            <p:ph idx="12"/>
          </p:nvPr>
        </p:nvSpPr>
        <p:spPr>
          <a:xfrm>
            <a:off x="279400" y="2852057"/>
            <a:ext cx="8316913" cy="3320143"/>
          </a:xfrm>
        </p:spPr>
        <p:txBody>
          <a:body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column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a:t>
            </a:r>
            <a:endParaRPr lang="en-US"/>
          </a:p>
        </p:txBody>
      </p:sp>
      <p:sp>
        <p:nvSpPr>
          <p:cNvPr id="4" name="Content Placeholder 2"/>
          <p:cNvSpPr>
            <a:spLocks noGrp="1"/>
          </p:cNvSpPr>
          <p:nvPr>
            <p:ph idx="10"/>
          </p:nvPr>
        </p:nvSpPr>
        <p:spPr>
          <a:xfrm>
            <a:off x="279400" y="1206653"/>
            <a:ext cx="8520354" cy="252625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5" name="Content Placeholder 2"/>
          <p:cNvSpPr>
            <a:spLocks noGrp="1"/>
          </p:cNvSpPr>
          <p:nvPr>
            <p:ph idx="11"/>
          </p:nvPr>
        </p:nvSpPr>
        <p:spPr>
          <a:xfrm>
            <a:off x="279400" y="3797451"/>
            <a:ext cx="8520354" cy="266968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Rows Graphic Top">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 Graphic Top</a:t>
            </a:r>
            <a:endParaRPr lang="en-US"/>
          </a:p>
        </p:txBody>
      </p:sp>
      <p:sp>
        <p:nvSpPr>
          <p:cNvPr id="5" name="Content Placeholder 2"/>
          <p:cNvSpPr>
            <a:spLocks noGrp="1"/>
          </p:cNvSpPr>
          <p:nvPr>
            <p:ph idx="11"/>
          </p:nvPr>
        </p:nvSpPr>
        <p:spPr>
          <a:xfrm>
            <a:off x="279400" y="3897849"/>
            <a:ext cx="8520354" cy="252625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8" name="Content Placeholder 7"/>
          <p:cNvSpPr>
            <a:spLocks noGrp="1"/>
          </p:cNvSpPr>
          <p:nvPr>
            <p:ph sz="quarter" idx="12"/>
          </p:nvPr>
        </p:nvSpPr>
        <p:spPr>
          <a:xfrm>
            <a:off x="279400" y="1076325"/>
            <a:ext cx="8531225" cy="2732088"/>
          </a:xfrm>
        </p:spPr>
        <p:txBody>
          <a:bodyPr>
            <a:normAutofit/>
          </a:bodyPr>
          <a:lstStyle>
            <a:lvl1pPr>
              <a:buNone/>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Rows Graphic Bott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 Graphic Bottom</a:t>
            </a:r>
            <a:endParaRPr lang="en-US"/>
          </a:p>
        </p:txBody>
      </p:sp>
      <p:sp>
        <p:nvSpPr>
          <p:cNvPr id="4" name="Content Placeholder 2"/>
          <p:cNvSpPr>
            <a:spLocks noGrp="1"/>
          </p:cNvSpPr>
          <p:nvPr>
            <p:ph idx="10"/>
          </p:nvPr>
        </p:nvSpPr>
        <p:spPr>
          <a:xfrm>
            <a:off x="279400" y="1174380"/>
            <a:ext cx="8520354" cy="21604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6" name="Content Placeholder 5"/>
          <p:cNvSpPr>
            <a:spLocks noGrp="1"/>
          </p:cNvSpPr>
          <p:nvPr>
            <p:ph sz="quarter" idx="11"/>
          </p:nvPr>
        </p:nvSpPr>
        <p:spPr>
          <a:xfrm>
            <a:off x="279400" y="3443288"/>
            <a:ext cx="8520113" cy="3097212"/>
          </a:xfrm>
        </p:spPr>
        <p:txBody>
          <a:bodyPr>
            <a:normAutofit/>
          </a:bodyPr>
          <a:lstStyle>
            <a:lvl1pPr>
              <a:buNone/>
              <a:defRPr/>
            </a:lvl1pPr>
            <a:lvl2pPr>
              <a:buNone/>
              <a:defRPr/>
            </a:lvl2pPr>
            <a:lvl3pPr>
              <a:buNone/>
              <a:defRPr/>
            </a:lvl3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and 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Config Example 2 Rows</a:t>
            </a:r>
            <a:endParaRPr lang="en-US"/>
          </a:p>
        </p:txBody>
      </p:sp>
      <p:sp>
        <p:nvSpPr>
          <p:cNvPr id="4" name="Content Placeholder 2"/>
          <p:cNvSpPr>
            <a:spLocks noGrp="1"/>
          </p:cNvSpPr>
          <p:nvPr>
            <p:ph idx="10"/>
          </p:nvPr>
        </p:nvSpPr>
        <p:spPr>
          <a:xfrm>
            <a:off x="279400" y="1174379"/>
            <a:ext cx="8520354" cy="2496283"/>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6" name="Content Placeholder 5"/>
          <p:cNvSpPr>
            <a:spLocks noGrp="1"/>
          </p:cNvSpPr>
          <p:nvPr>
            <p:ph sz="quarter" idx="11" hasCustomPrompt="1"/>
          </p:nvPr>
        </p:nvSpPr>
        <p:spPr>
          <a:xfrm>
            <a:off x="279400" y="3762102"/>
            <a:ext cx="8520113" cy="2778397"/>
          </a:xfrm>
          <a:ln>
            <a:solidFill>
              <a:schemeClr val="tx1"/>
            </a:solidFill>
          </a:ln>
        </p:spPr>
        <p:txBody>
          <a:bodyPr>
            <a:normAutofit/>
          </a:bodyPr>
          <a:lstStyle>
            <a:lvl1pPr marL="0" indent="0">
              <a:lnSpc>
                <a:spcPct val="100000"/>
              </a:lnSpc>
              <a:spcBef>
                <a:spcPts val="0"/>
              </a:spcBef>
              <a:spcAft>
                <a:spcPts val="0"/>
              </a:spcAft>
              <a:buNone/>
              <a:defRPr sz="1600">
                <a:latin typeface="Courier New" pitchFamily="49" charset="0"/>
                <a:cs typeface="Courier New" pitchFamily="49" charset="0"/>
              </a:defRPr>
            </a:lvl1pPr>
            <a:lvl2pPr>
              <a:buNone/>
              <a:defRPr/>
            </a:lvl2pPr>
            <a:lvl3pPr>
              <a:buNone/>
              <a:defRPr/>
            </a:lvl3pPr>
          </a:lstStyle>
          <a:p>
            <a:pPr lvl="0"/>
            <a:r>
              <a:rPr lang="en-US" smtClean="0"/>
              <a:t>Config example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fig Example 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Config Example 2 column</a:t>
            </a:r>
            <a:endParaRPr lang="en-US"/>
          </a:p>
        </p:txBody>
      </p:sp>
      <p:sp>
        <p:nvSpPr>
          <p:cNvPr id="8" name="Content Placeholder 3"/>
          <p:cNvSpPr>
            <a:spLocks noGrp="1"/>
          </p:cNvSpPr>
          <p:nvPr>
            <p:ph sz="half" idx="10"/>
          </p:nvPr>
        </p:nvSpPr>
        <p:spPr>
          <a:xfrm>
            <a:off x="279399" y="1186191"/>
            <a:ext cx="4152751" cy="3957760"/>
          </a:xfrm>
        </p:spPr>
        <p:txBody>
          <a:bodyPr>
            <a:normAutofit/>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3"/>
          <p:cNvSpPr>
            <a:spLocks noGrp="1"/>
          </p:cNvSpPr>
          <p:nvPr>
            <p:ph sz="half" idx="11"/>
          </p:nvPr>
        </p:nvSpPr>
        <p:spPr>
          <a:xfrm>
            <a:off x="4659554" y="1186191"/>
            <a:ext cx="4152751" cy="3957760"/>
          </a:xfrm>
        </p:spPr>
        <p:txBody>
          <a:bodyPr>
            <a:normAutofit/>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3"/>
          <p:cNvSpPr>
            <a:spLocks noGrp="1"/>
          </p:cNvSpPr>
          <p:nvPr>
            <p:ph sz="half" idx="12" hasCustomPrompt="1"/>
          </p:nvPr>
        </p:nvSpPr>
        <p:spPr>
          <a:xfrm>
            <a:off x="279400" y="5254375"/>
            <a:ext cx="8552628" cy="1178698"/>
          </a:xfrm>
          <a:ln w="19050">
            <a:solidFill>
              <a:schemeClr val="tx1"/>
            </a:solidFill>
          </a:ln>
        </p:spPr>
        <p:txBody>
          <a:bodyPr>
            <a:noAutofit/>
          </a:bodyPr>
          <a:lstStyle>
            <a:lvl1pPr marL="0" indent="0" algn="l" defTabSz="814388">
              <a:lnSpc>
                <a:spcPct val="100000"/>
              </a:lnSpc>
              <a:spcBef>
                <a:spcPts val="0"/>
              </a:spcBef>
              <a:spcAft>
                <a:spcPts val="0"/>
              </a:spcAft>
              <a:buNone/>
              <a:defRPr sz="1600" baseline="0">
                <a:latin typeface="Courier New" pitchFamily="49" charset="0"/>
                <a:cs typeface="Courier New" pitchFamily="49" charset="0"/>
              </a:defRPr>
            </a:lvl1pPr>
            <a:lvl2pPr>
              <a:buNone/>
              <a:defRPr sz="2000" baseline="0">
                <a:latin typeface="Courier New" pitchFamily="49" charset="0"/>
                <a:cs typeface="Courier New" pitchFamily="49" charset="0"/>
              </a:defRPr>
            </a:lvl2pPr>
            <a:lvl3pPr>
              <a:buNone/>
              <a:defRPr sz="1800">
                <a:latin typeface="Courier New" pitchFamily="49" charset="0"/>
                <a:cs typeface="Courier New" pitchFamily="49" charset="0"/>
              </a:defRPr>
            </a:lvl3pPr>
            <a:lvl4pPr>
              <a:defRPr sz="1800"/>
            </a:lvl4pPr>
            <a:lvl5pPr>
              <a:defRPr sz="1800"/>
            </a:lvl5pPr>
            <a:lvl6pPr>
              <a:defRPr sz="1800"/>
            </a:lvl6pPr>
            <a:lvl7pPr>
              <a:defRPr sz="1800"/>
            </a:lvl7pPr>
            <a:lvl8pPr>
              <a:defRPr sz="1800"/>
            </a:lvl8pPr>
            <a:lvl9pPr>
              <a:defRPr sz="1800"/>
            </a:lvl9pPr>
          </a:lstStyle>
          <a:p>
            <a:pPr algn="l" defTabSz="814388">
              <a:defRPr/>
            </a:pPr>
            <a:r>
              <a:rPr lang="en-US" sz="1800" b="0" smtClean="0">
                <a:latin typeface="Courier New" pitchFamily="49" charset="0"/>
              </a:rPr>
              <a:t>RTB(config-if)# </a:t>
            </a:r>
            <a:r>
              <a:rPr lang="en-US" sz="1800" b="1" smtClean="0">
                <a:latin typeface="Courier New" pitchFamily="49" charset="0"/>
              </a:rPr>
              <a:t>ip ospf network non-broadcast</a:t>
            </a:r>
          </a:p>
          <a:p>
            <a:pPr algn="l" defTabSz="814388">
              <a:defRPr/>
            </a:pPr>
            <a:r>
              <a:rPr lang="en-US" sz="1800" b="0" smtClean="0">
                <a:latin typeface="Courier New" pitchFamily="49" charset="0"/>
              </a:rPr>
              <a:t>RTB(config-router)# </a:t>
            </a:r>
            <a:r>
              <a:rPr lang="en-US" sz="1800" b="1" smtClean="0">
                <a:latin typeface="Courier New" pitchFamily="49" charset="0"/>
              </a:rPr>
              <a:t>network 3.1.1.0 0.0.0.255 area 0</a:t>
            </a:r>
          </a:p>
          <a:p>
            <a:pPr algn="l" defTabSz="814388">
              <a:defRPr/>
            </a:pPr>
            <a:r>
              <a:rPr lang="en-US" sz="1800" b="0" smtClean="0">
                <a:latin typeface="Courier New" pitchFamily="49" charset="0"/>
              </a:rPr>
              <a:t>RTB(config-router)# </a:t>
            </a:r>
            <a:r>
              <a:rPr lang="en-US" sz="1800" b="1" smtClean="0">
                <a:latin typeface="Courier New" pitchFamily="49" charset="0"/>
              </a:rPr>
              <a:t>neighbor 3.1.1.1</a:t>
            </a:r>
          </a:p>
          <a:p>
            <a:pPr algn="l" defTabSz="814388">
              <a:defRPr/>
            </a:pPr>
            <a:r>
              <a:rPr lang="en-US" sz="1800" b="0" smtClean="0">
                <a:latin typeface="Courier New" pitchFamily="49" charset="0"/>
              </a:rPr>
              <a:t>RTB(config-router)# </a:t>
            </a:r>
            <a:r>
              <a:rPr lang="en-US" sz="1800" b="1" smtClean="0">
                <a:latin typeface="Courier New" pitchFamily="49" charset="0"/>
              </a:rPr>
              <a:t>neighbor 3.1.1.3 </a:t>
            </a:r>
            <a:endParaRPr lang="en-US" sz="1800" b="1">
              <a:latin typeface="Courier New" pitchFamily="49"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Outp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Output</a:t>
            </a:r>
            <a:endParaRPr lang="en-US"/>
          </a:p>
        </p:txBody>
      </p:sp>
      <p:sp>
        <p:nvSpPr>
          <p:cNvPr id="5" name="Text Placeholder 4"/>
          <p:cNvSpPr>
            <a:spLocks noGrp="1"/>
          </p:cNvSpPr>
          <p:nvPr>
            <p:ph type="body" sz="quarter" idx="10" hasCustomPrompt="1"/>
          </p:nvPr>
        </p:nvSpPr>
        <p:spPr>
          <a:xfrm>
            <a:off x="279399" y="1183340"/>
            <a:ext cx="8531114" cy="5217459"/>
          </a:xfrm>
          <a:ln w="19050">
            <a:solidFill>
              <a:schemeClr val="tx1"/>
            </a:solidFill>
          </a:ln>
        </p:spPr>
        <p:txBody>
          <a:bodyPr/>
          <a:lstStyle>
            <a:lvl1pPr marL="0" indent="0">
              <a:lnSpc>
                <a:spcPct val="100000"/>
              </a:lnSpc>
              <a:spcBef>
                <a:spcPts val="0"/>
              </a:spcBef>
              <a:spcAft>
                <a:spcPts val="0"/>
              </a:spcAft>
              <a:buFont typeface="Arial" pitchFamily="34" charset="0"/>
              <a:buNone/>
              <a:defRPr sz="1400">
                <a:latin typeface="Courier New" pitchFamily="49" charset="0"/>
                <a:cs typeface="Courier New" pitchFamily="49" charset="0"/>
              </a:defRPr>
            </a:lvl1pPr>
            <a:lvl2pPr marL="0" indent="0">
              <a:lnSpc>
                <a:spcPct val="100000"/>
              </a:lnSpc>
              <a:spcBef>
                <a:spcPts val="0"/>
              </a:spcBef>
              <a:buNone/>
              <a:defRPr sz="1400">
                <a:latin typeface="Courier New" pitchFamily="49" charset="0"/>
                <a:cs typeface="Courier New" pitchFamily="49" charset="0"/>
              </a:defRPr>
            </a:lvl2pPr>
            <a:lvl3pPr marL="0" indent="0">
              <a:lnSpc>
                <a:spcPct val="100000"/>
              </a:lnSpc>
              <a:spcBef>
                <a:spcPts val="0"/>
              </a:spcBef>
              <a:buNone/>
              <a:defRPr sz="1400">
                <a:latin typeface="Courier New" pitchFamily="49" charset="0"/>
                <a:cs typeface="Courier New" pitchFamily="49" charset="0"/>
              </a:defRPr>
            </a:lvl3pPr>
            <a:lvl4pPr marL="0" indent="0">
              <a:lnSpc>
                <a:spcPct val="100000"/>
              </a:lnSpc>
              <a:spcBef>
                <a:spcPts val="0"/>
              </a:spcBef>
              <a:buFont typeface="Arial" pitchFamily="34" charset="0"/>
              <a:buNone/>
              <a:defRPr sz="1400">
                <a:latin typeface="Courier New" pitchFamily="49" charset="0"/>
                <a:cs typeface="Courier New" pitchFamily="49" charset="0"/>
              </a:defRPr>
            </a:lvl4pPr>
            <a:lvl5pPr marL="0" indent="0">
              <a:lnSpc>
                <a:spcPct val="100000"/>
              </a:lnSpc>
              <a:spcBef>
                <a:spcPts val="0"/>
              </a:spcBef>
              <a:buFont typeface="Arial" pitchFamily="34" charset="0"/>
              <a:buNone/>
              <a:defRPr sz="1400">
                <a:latin typeface="Courier New" pitchFamily="49" charset="0"/>
                <a:cs typeface="Courier New" pitchFamily="49" charset="0"/>
              </a:defRPr>
            </a:lvl5pPr>
          </a:lstStyle>
          <a:p>
            <a:pPr lvl="0"/>
            <a:r>
              <a:rPr lang="en-US" smtClean="0"/>
              <a:t>Router# show command</a:t>
            </a:r>
          </a:p>
          <a:p>
            <a:pPr lvl="0"/>
            <a:r>
              <a:rPr lang="en-US" smtClean="0"/>
              <a:t>Output output output output output</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Output with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Output with Explanation</a:t>
            </a:r>
            <a:endParaRPr lang="en-US"/>
          </a:p>
        </p:txBody>
      </p:sp>
      <p:sp>
        <p:nvSpPr>
          <p:cNvPr id="5" name="Text Placeholder 4"/>
          <p:cNvSpPr>
            <a:spLocks noGrp="1"/>
          </p:cNvSpPr>
          <p:nvPr>
            <p:ph type="body" sz="quarter" idx="10" hasCustomPrompt="1"/>
          </p:nvPr>
        </p:nvSpPr>
        <p:spPr>
          <a:xfrm>
            <a:off x="279399" y="2000922"/>
            <a:ext cx="8531114" cy="4399878"/>
          </a:xfrm>
          <a:ln w="19050">
            <a:solidFill>
              <a:schemeClr val="tx1"/>
            </a:solidFill>
          </a:ln>
        </p:spPr>
        <p:txBody>
          <a:bodyPr/>
          <a:lstStyle>
            <a:lvl1pPr marL="0" indent="0">
              <a:lnSpc>
                <a:spcPct val="100000"/>
              </a:lnSpc>
              <a:spcBef>
                <a:spcPts val="0"/>
              </a:spcBef>
              <a:buFont typeface="Arial" pitchFamily="34" charset="0"/>
              <a:buNone/>
              <a:defRPr sz="1400">
                <a:latin typeface="Courier New" pitchFamily="49" charset="0"/>
                <a:cs typeface="Courier New" pitchFamily="49" charset="0"/>
              </a:defRPr>
            </a:lvl1pPr>
            <a:lvl2pPr marL="0" indent="0">
              <a:lnSpc>
                <a:spcPct val="100000"/>
              </a:lnSpc>
              <a:spcBef>
                <a:spcPts val="0"/>
              </a:spcBef>
              <a:buNone/>
              <a:defRPr sz="1400">
                <a:latin typeface="Courier New" pitchFamily="49" charset="0"/>
                <a:cs typeface="Courier New" pitchFamily="49" charset="0"/>
              </a:defRPr>
            </a:lvl2pPr>
            <a:lvl3pPr marL="0" indent="0">
              <a:lnSpc>
                <a:spcPct val="100000"/>
              </a:lnSpc>
              <a:spcBef>
                <a:spcPts val="0"/>
              </a:spcBef>
              <a:buNone/>
              <a:defRPr sz="1400">
                <a:latin typeface="Courier New" pitchFamily="49" charset="0"/>
                <a:cs typeface="Courier New" pitchFamily="49" charset="0"/>
              </a:defRPr>
            </a:lvl3pPr>
            <a:lvl4pPr marL="0" indent="0">
              <a:lnSpc>
                <a:spcPct val="100000"/>
              </a:lnSpc>
              <a:spcBef>
                <a:spcPts val="0"/>
              </a:spcBef>
              <a:buFont typeface="Arial" pitchFamily="34" charset="0"/>
              <a:buNone/>
              <a:defRPr sz="1400">
                <a:latin typeface="Courier New" pitchFamily="49" charset="0"/>
                <a:cs typeface="Courier New" pitchFamily="49" charset="0"/>
              </a:defRPr>
            </a:lvl4pPr>
            <a:lvl5pPr marL="0" indent="0">
              <a:lnSpc>
                <a:spcPct val="100000"/>
              </a:lnSpc>
              <a:spcBef>
                <a:spcPts val="0"/>
              </a:spcBef>
              <a:buFont typeface="Arial" pitchFamily="34" charset="0"/>
              <a:buNone/>
              <a:defRPr sz="1400">
                <a:latin typeface="Courier New" pitchFamily="49" charset="0"/>
                <a:cs typeface="Courier New" pitchFamily="49" charset="0"/>
              </a:defRPr>
            </a:lvl5pPr>
          </a:lstStyle>
          <a:p>
            <a:pPr lvl="0"/>
            <a:r>
              <a:rPr lang="en-US" smtClean="0"/>
              <a:t>Router# show command</a:t>
            </a:r>
          </a:p>
          <a:p>
            <a:pPr lvl="0"/>
            <a:r>
              <a:rPr lang="en-US" smtClean="0"/>
              <a:t>Output output output output output</a:t>
            </a:r>
            <a:endParaRPr lang="en-US"/>
          </a:p>
        </p:txBody>
      </p:sp>
      <p:sp>
        <p:nvSpPr>
          <p:cNvPr id="6" name="Content Placeholder 5"/>
          <p:cNvSpPr>
            <a:spLocks noGrp="1"/>
          </p:cNvSpPr>
          <p:nvPr>
            <p:ph sz="quarter" idx="11" hasCustomPrompt="1"/>
          </p:nvPr>
        </p:nvSpPr>
        <p:spPr>
          <a:xfrm>
            <a:off x="279400" y="1215615"/>
            <a:ext cx="8520113" cy="687798"/>
          </a:xfrm>
        </p:spPr>
        <p:txBody>
          <a:bodyPr>
            <a:normAutofit/>
          </a:bodyPr>
          <a:lstStyle>
            <a:lvl1pPr marL="11113" indent="-11113">
              <a:buNone/>
              <a:defRPr sz="2000" b="0"/>
            </a:lvl1pPr>
          </a:lstStyle>
          <a:p>
            <a:pPr lvl="0"/>
            <a:r>
              <a:rPr lang="en-US" smtClean="0"/>
              <a:t>Brief explanation of the command.</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2 column horizontal">
    <p:spTree>
      <p:nvGrpSpPr>
        <p:cNvPr id="1" name=""/>
        <p:cNvGrpSpPr/>
        <p:nvPr/>
      </p:nvGrpSpPr>
      <p:grpSpPr>
        <a:xfrm>
          <a:off x="0" y="0"/>
          <a:ext cx="0" cy="0"/>
          <a:chOff x="0" y="0"/>
          <a:chExt cx="0" cy="0"/>
        </a:xfrm>
      </p:grpSpPr>
      <p:sp>
        <p:nvSpPr>
          <p:cNvPr id="2" name="Title 1"/>
          <p:cNvSpPr>
            <a:spLocks noGrp="1"/>
          </p:cNvSpPr>
          <p:nvPr>
            <p:ph type="title"/>
          </p:nvPr>
        </p:nvSpPr>
        <p:spPr>
          <a:xfrm>
            <a:off x="279400" y="365379"/>
            <a:ext cx="8521700" cy="620712"/>
          </a:xfrm>
          <a:prstGeom prst="rect">
            <a:avLst/>
          </a:prstGeom>
        </p:spPr>
        <p:txBody>
          <a:bodyPr/>
          <a:lstStyle/>
          <a:p>
            <a:r>
              <a:rPr lang="en-US" smtClean="0"/>
              <a:t>Click to edit Master title style</a:t>
            </a:r>
            <a:endParaRPr lang="en-US"/>
          </a:p>
        </p:txBody>
      </p:sp>
      <p:sp>
        <p:nvSpPr>
          <p:cNvPr id="4" name="Content Placeholder 2"/>
          <p:cNvSpPr>
            <a:spLocks noGrp="1"/>
          </p:cNvSpPr>
          <p:nvPr>
            <p:ph idx="10"/>
          </p:nvPr>
        </p:nvSpPr>
        <p:spPr>
          <a:xfrm>
            <a:off x="279400" y="1152863"/>
            <a:ext cx="8520354" cy="2526255"/>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5" name="Content Placeholder 2"/>
          <p:cNvSpPr>
            <a:spLocks noGrp="1"/>
          </p:cNvSpPr>
          <p:nvPr>
            <p:ph idx="11"/>
          </p:nvPr>
        </p:nvSpPr>
        <p:spPr>
          <a:xfrm>
            <a:off x="279400" y="3897849"/>
            <a:ext cx="8520354" cy="2526255"/>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0797" y="695512"/>
            <a:ext cx="7772400" cy="1362075"/>
          </a:xfrm>
          <a:prstGeom prst="rect">
            <a:avLst/>
          </a:prstGeom>
        </p:spPr>
        <p:txBody>
          <a:bodyPr anchor="t"/>
          <a:lstStyle>
            <a:lvl1pPr algn="l">
              <a:defRPr sz="4000" b="1" cap="all"/>
            </a:lvl1pPr>
          </a:lstStyle>
          <a:p>
            <a:r>
              <a:rPr lang="en-US" smtClean="0"/>
              <a:t>Click to edit Master title style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Command Example">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7" name="Content Placeholder 2"/>
          <p:cNvSpPr>
            <a:spLocks noGrp="1"/>
          </p:cNvSpPr>
          <p:nvPr>
            <p:ph idx="1"/>
          </p:nvPr>
        </p:nvSpPr>
        <p:spPr>
          <a:xfrm>
            <a:off x="279400" y="1139566"/>
            <a:ext cx="8316913" cy="491994"/>
          </a:xfrm>
        </p:spPr>
        <p:txBody>
          <a:bodyPr/>
          <a:lstStyle/>
          <a:p>
            <a:pPr lvl="0"/>
            <a:r>
              <a:rPr lang="en-US" smtClean="0"/>
              <a:t>Click to edit Master text styles</a:t>
            </a:r>
          </a:p>
        </p:txBody>
      </p:sp>
      <p:sp>
        <p:nvSpPr>
          <p:cNvPr id="10" name="Text Placeholder 9"/>
          <p:cNvSpPr>
            <a:spLocks noGrp="1"/>
          </p:cNvSpPr>
          <p:nvPr>
            <p:ph type="body" sz="quarter" idx="10" hasCustomPrompt="1"/>
          </p:nvPr>
        </p:nvSpPr>
        <p:spPr>
          <a:xfrm>
            <a:off x="613533" y="1677605"/>
            <a:ext cx="7745412" cy="377078"/>
          </a:xfrm>
        </p:spPr>
        <p:txBody>
          <a:bodyPr/>
          <a:lstStyle>
            <a:lvl1pPr>
              <a:buNone/>
              <a:defRPr sz="1600" b="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Router(config)#</a:t>
            </a:r>
          </a:p>
        </p:txBody>
      </p:sp>
      <p:sp>
        <p:nvSpPr>
          <p:cNvPr id="11" name="Text Placeholder 9"/>
          <p:cNvSpPr>
            <a:spLocks noGrp="1"/>
          </p:cNvSpPr>
          <p:nvPr>
            <p:ph type="body" sz="quarter" idx="11" hasCustomPrompt="1"/>
          </p:nvPr>
        </p:nvSpPr>
        <p:spPr>
          <a:xfrm>
            <a:off x="615326" y="2137492"/>
            <a:ext cx="7745412" cy="377078"/>
          </a:xfrm>
          <a:ln w="28575">
            <a:solidFill>
              <a:schemeClr val="tx1"/>
            </a:solidFill>
          </a:ln>
        </p:spPr>
        <p:txBody>
          <a:bodyPr/>
          <a:lstStyle>
            <a:lvl1pPr>
              <a:buNone/>
              <a:defRPr sz="1600" b="1" i="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Command parameters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6" name="Content Placeholder 2"/>
          <p:cNvSpPr>
            <a:spLocks noGrp="1"/>
          </p:cNvSpPr>
          <p:nvPr>
            <p:ph idx="1"/>
          </p:nvPr>
        </p:nvSpPr>
        <p:spPr>
          <a:xfrm>
            <a:off x="279401" y="1122948"/>
            <a:ext cx="4066688" cy="5191792"/>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Content Placeholder 2"/>
          <p:cNvSpPr>
            <a:spLocks noGrp="1"/>
          </p:cNvSpPr>
          <p:nvPr>
            <p:ph idx="10"/>
          </p:nvPr>
        </p:nvSpPr>
        <p:spPr>
          <a:xfrm>
            <a:off x="4702589" y="1122948"/>
            <a:ext cx="4066688" cy="5191792"/>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nfig Example">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8" name="Content Placeholder 3"/>
          <p:cNvSpPr>
            <a:spLocks noGrp="1"/>
          </p:cNvSpPr>
          <p:nvPr>
            <p:ph sz="half" idx="10"/>
          </p:nvPr>
        </p:nvSpPr>
        <p:spPr>
          <a:xfrm>
            <a:off x="279399" y="1078611"/>
            <a:ext cx="4152751" cy="3957760"/>
          </a:xfrm>
        </p:spPr>
        <p:txBody>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3"/>
          <p:cNvSpPr>
            <a:spLocks noGrp="1"/>
          </p:cNvSpPr>
          <p:nvPr>
            <p:ph sz="half" idx="11"/>
          </p:nvPr>
        </p:nvSpPr>
        <p:spPr>
          <a:xfrm>
            <a:off x="4659554" y="1078611"/>
            <a:ext cx="4152751" cy="3957760"/>
          </a:xfrm>
        </p:spPr>
        <p:txBody>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3"/>
          <p:cNvSpPr>
            <a:spLocks noGrp="1"/>
          </p:cNvSpPr>
          <p:nvPr>
            <p:ph sz="half" idx="12" hasCustomPrompt="1"/>
          </p:nvPr>
        </p:nvSpPr>
        <p:spPr>
          <a:xfrm>
            <a:off x="279400" y="5254375"/>
            <a:ext cx="8552628" cy="995821"/>
          </a:xfrm>
        </p:spPr>
        <p:txBody>
          <a:bodyPr/>
          <a:lstStyle>
            <a:lvl1pPr marL="0" indent="0" algn="l" defTabSz="814388">
              <a:lnSpc>
                <a:spcPts val="1800"/>
              </a:lnSpc>
              <a:spcBef>
                <a:spcPts val="0"/>
              </a:spcBef>
              <a:buNone/>
              <a:defRPr sz="1600" baseline="0">
                <a:latin typeface="Courier New" pitchFamily="49" charset="0"/>
                <a:cs typeface="Courier New" pitchFamily="49" charset="0"/>
              </a:defRPr>
            </a:lvl1pPr>
            <a:lvl2pPr>
              <a:buNone/>
              <a:defRPr sz="2000" baseline="0">
                <a:latin typeface="Courier New" pitchFamily="49" charset="0"/>
                <a:cs typeface="Courier New" pitchFamily="49" charset="0"/>
              </a:defRPr>
            </a:lvl2pPr>
            <a:lvl3pPr>
              <a:buNone/>
              <a:defRPr sz="1800">
                <a:latin typeface="Courier New" pitchFamily="49" charset="0"/>
                <a:cs typeface="Courier New" pitchFamily="49" charset="0"/>
              </a:defRPr>
            </a:lvl3pPr>
            <a:lvl4pPr>
              <a:defRPr sz="1800"/>
            </a:lvl4pPr>
            <a:lvl5pPr>
              <a:defRPr sz="1800"/>
            </a:lvl5pPr>
            <a:lvl6pPr>
              <a:defRPr sz="1800"/>
            </a:lvl6pPr>
            <a:lvl7pPr>
              <a:defRPr sz="1800"/>
            </a:lvl7pPr>
            <a:lvl8pPr>
              <a:defRPr sz="1800"/>
            </a:lvl8pPr>
            <a:lvl9pPr>
              <a:defRPr sz="1800"/>
            </a:lvl9pPr>
          </a:lstStyle>
          <a:p>
            <a:pPr algn="l" defTabSz="814388">
              <a:defRPr/>
            </a:pPr>
            <a:r>
              <a:rPr lang="en-US" sz="1800" b="0" smtClean="0">
                <a:latin typeface="Courier New" pitchFamily="49" charset="0"/>
              </a:rPr>
              <a:t>RTB(config-if)# </a:t>
            </a:r>
            <a:r>
              <a:rPr lang="en-US" sz="1800" b="1" smtClean="0">
                <a:latin typeface="Courier New" pitchFamily="49" charset="0"/>
              </a:rPr>
              <a:t>ip ospf network non-broadcast</a:t>
            </a:r>
          </a:p>
          <a:p>
            <a:pPr algn="l" defTabSz="814388">
              <a:defRPr/>
            </a:pPr>
            <a:r>
              <a:rPr lang="en-US" sz="1800" b="0" smtClean="0">
                <a:latin typeface="Courier New" pitchFamily="49" charset="0"/>
              </a:rPr>
              <a:t>RTB(config-router)# </a:t>
            </a:r>
            <a:r>
              <a:rPr lang="en-US" sz="1800" b="1" smtClean="0">
                <a:latin typeface="Courier New" pitchFamily="49" charset="0"/>
              </a:rPr>
              <a:t>network 3.1.1.0 0.0.0.255 area 0</a:t>
            </a:r>
          </a:p>
          <a:p>
            <a:pPr algn="l" defTabSz="814388">
              <a:defRPr/>
            </a:pPr>
            <a:r>
              <a:rPr lang="en-US" sz="1800" b="0" smtClean="0">
                <a:latin typeface="Courier New" pitchFamily="49" charset="0"/>
              </a:rPr>
              <a:t>RTB(config-router)# </a:t>
            </a:r>
            <a:r>
              <a:rPr lang="en-US" sz="1800" b="1" smtClean="0">
                <a:latin typeface="Courier New" pitchFamily="49" charset="0"/>
              </a:rPr>
              <a:t>neighbor 3.1.1.1</a:t>
            </a:r>
          </a:p>
          <a:p>
            <a:pPr algn="l" defTabSz="814388">
              <a:defRPr/>
            </a:pPr>
            <a:r>
              <a:rPr lang="en-US" sz="1800" b="0" smtClean="0">
                <a:latin typeface="Courier New" pitchFamily="49" charset="0"/>
              </a:rPr>
              <a:t>RTB(config-router)# </a:t>
            </a:r>
            <a:r>
              <a:rPr lang="en-US" sz="1800" b="1" smtClean="0">
                <a:latin typeface="Courier New" pitchFamily="49" charset="0"/>
              </a:rPr>
              <a:t>neighbor 3.1.1.3 </a:t>
            </a:r>
            <a:endParaRPr lang="en-US" sz="1800" b="1">
              <a:latin typeface="Courier New" pitchFamily="49"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Output">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6" name="Content Placeholder 2"/>
          <p:cNvSpPr>
            <a:spLocks noGrp="1"/>
          </p:cNvSpPr>
          <p:nvPr>
            <p:ph idx="1" hasCustomPrompt="1"/>
          </p:nvPr>
        </p:nvSpPr>
        <p:spPr>
          <a:xfrm>
            <a:off x="279401" y="1122948"/>
            <a:ext cx="8520354" cy="5191792"/>
          </a:xfrm>
          <a:ln w="25400">
            <a:solidFill>
              <a:schemeClr val="tx1"/>
            </a:solidFill>
          </a:ln>
        </p:spPr>
        <p:txBody>
          <a:bodyPr/>
          <a:lstStyle>
            <a:lvl1pPr marL="0" indent="0" algn="l">
              <a:lnSpc>
                <a:spcPct val="100000"/>
              </a:lnSpc>
              <a:spcBef>
                <a:spcPts val="0"/>
              </a:spcBef>
              <a:buNone/>
              <a:defRPr sz="1200">
                <a:latin typeface="Courier New" pitchFamily="49" charset="0"/>
                <a:cs typeface="Courier New" pitchFamily="49" charset="0"/>
              </a:defRPr>
            </a:lvl1pPr>
            <a:lvl2pPr marL="461963" indent="-236538">
              <a:buFont typeface="Arial" pitchFamily="34" charset="0"/>
              <a:buNone/>
              <a:defRPr sz="2000">
                <a:latin typeface="Courier New" pitchFamily="49" charset="0"/>
                <a:cs typeface="Courier New" pitchFamily="49" charset="0"/>
              </a:defRPr>
            </a:lvl2pPr>
            <a:lvl3pPr marL="688975" indent="-227013">
              <a:buFont typeface="Arial" pitchFamily="34" charset="0"/>
              <a:buNone/>
              <a:defRPr sz="1800">
                <a:latin typeface="Courier New" pitchFamily="49" charset="0"/>
                <a:cs typeface="Courier New" pitchFamily="49" charset="0"/>
              </a:defRPr>
            </a:lvl3pPr>
            <a:lvl4pPr marL="565150" indent="176213">
              <a:buFont typeface="Arial" pitchFamily="34" charset="0"/>
              <a:buChar char="•"/>
              <a:defRPr/>
            </a:lvl4pPr>
            <a:lvl5pPr marL="744538" indent="169863">
              <a:buFont typeface="Arial" pitchFamily="34" charset="0"/>
              <a:buChar char="•"/>
              <a:defRPr/>
            </a:lvl5pPr>
          </a:lstStyle>
          <a:p>
            <a:pPr algn="l">
              <a:lnSpc>
                <a:spcPct val="100000"/>
              </a:lnSpc>
              <a:defRPr/>
            </a:pPr>
            <a:r>
              <a:rPr lang="en-US" sz="1000" b="0" smtClean="0">
                <a:solidFill>
                  <a:srgbClr val="000000"/>
                </a:solidFill>
                <a:latin typeface="Courier New" pitchFamily="49" charset="0"/>
                <a:cs typeface="Times New Roman" pitchFamily="18" charset="0"/>
              </a:rPr>
              <a:t>RouterA# </a:t>
            </a:r>
            <a:r>
              <a:rPr lang="en-US" sz="1000" b="1" smtClean="0">
                <a:solidFill>
                  <a:schemeClr val="tx1"/>
                </a:solidFill>
                <a:latin typeface="Courier New" pitchFamily="49" charset="0"/>
                <a:cs typeface="Times New Roman" pitchFamily="18" charset="0"/>
              </a:rPr>
              <a:t>show command</a:t>
            </a:r>
          </a:p>
          <a:p>
            <a:pPr algn="l">
              <a:lnSpc>
                <a:spcPct val="100000"/>
              </a:lnSpc>
              <a:defRPr/>
            </a:pPr>
            <a:r>
              <a:rPr lang="en-US" sz="1000" b="1" smtClean="0">
                <a:solidFill>
                  <a:srgbClr val="000000"/>
                </a:solidFill>
                <a:latin typeface="Courier New" pitchFamily="49" charset="0"/>
                <a:cs typeface="Times New Roman" pitchFamily="18" charset="0"/>
              </a:rPr>
              <a:t>    </a:t>
            </a:r>
            <a:r>
              <a:rPr lang="en-US" sz="1000" b="1" smtClean="0">
                <a:solidFill>
                  <a:schemeClr val="accent2"/>
                </a:solidFill>
                <a:latin typeface="Courier New" pitchFamily="49" charset="0"/>
              </a:rPr>
              <a:t> </a:t>
            </a:r>
            <a:r>
              <a:rPr lang="en-US" sz="1000" b="1" smtClean="0">
                <a:solidFill>
                  <a:srgbClr val="000000"/>
                </a:solidFill>
                <a:latin typeface="Courier New" pitchFamily="49" charset="0"/>
                <a:cs typeface="Times New Roman" pitchFamily="18" charset="0"/>
              </a:rPr>
              <a:t>OSPF Router with ID (10.0.0.11) (Process ID 1)</a:t>
            </a:r>
          </a:p>
          <a:p>
            <a:pPr algn="l">
              <a:lnSpc>
                <a:spcPct val="100000"/>
              </a:lnSpc>
              <a:defRPr/>
            </a:pPr>
            <a:r>
              <a:rPr lang="en-US" sz="1000" b="1" smtClean="0">
                <a:solidFill>
                  <a:srgbClr val="000000"/>
                </a:solidFill>
                <a:latin typeface="Courier New" pitchFamily="49" charset="0"/>
                <a:cs typeface="Times New Roman" pitchFamily="18" charset="0"/>
              </a:rPr>
              <a:t>                Router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 Link count</a:t>
            </a:r>
          </a:p>
          <a:p>
            <a:pPr algn="l">
              <a:lnSpc>
                <a:spcPct val="100000"/>
              </a:lnSpc>
              <a:defRPr/>
            </a:pPr>
            <a:r>
              <a:rPr lang="en-US" sz="1000" b="1" smtClean="0">
                <a:solidFill>
                  <a:srgbClr val="000000"/>
                </a:solidFill>
                <a:latin typeface="Courier New" pitchFamily="49" charset="0"/>
                <a:cs typeface="Times New Roman" pitchFamily="18" charset="0"/>
              </a:rPr>
              <a:t>10.0.0.11       10.0.0.11       548         0x80000002 0x00401A 1</a:t>
            </a:r>
          </a:p>
          <a:p>
            <a:pPr algn="l">
              <a:lnSpc>
                <a:spcPct val="100000"/>
              </a:lnSpc>
              <a:defRPr/>
            </a:pPr>
            <a:r>
              <a:rPr lang="en-US" sz="1000" b="1" smtClean="0">
                <a:solidFill>
                  <a:srgbClr val="000000"/>
                </a:solidFill>
                <a:latin typeface="Courier New" pitchFamily="49" charset="0"/>
                <a:cs typeface="Times New Roman" pitchFamily="18" charset="0"/>
              </a:rPr>
              <a:t>10.0.0.12       10.0.0.12       549         0x80000004 0x003A1B 1</a:t>
            </a:r>
          </a:p>
          <a:p>
            <a:pPr algn="l">
              <a:lnSpc>
                <a:spcPct val="100000"/>
              </a:lnSpc>
              <a:defRPr/>
            </a:pPr>
            <a:r>
              <a:rPr lang="en-US" sz="1000" b="1" smtClean="0">
                <a:solidFill>
                  <a:srgbClr val="000000"/>
                </a:solidFill>
                <a:latin typeface="Courier New" pitchFamily="49" charset="0"/>
                <a:cs typeface="Times New Roman" pitchFamily="18" charset="0"/>
              </a:rPr>
              <a:t>100.100.100.100 100.100.100.100 548         0x800002D7 0x00EEA9 2</a:t>
            </a:r>
          </a:p>
          <a:p>
            <a:pPr algn="l">
              <a:lnSpc>
                <a:spcPct val="100000"/>
              </a:lnSpc>
              <a:defRPr/>
            </a:pPr>
            <a:r>
              <a:rPr lang="en-US" sz="1000" b="1" smtClean="0">
                <a:solidFill>
                  <a:srgbClr val="000000"/>
                </a:solidFill>
                <a:latin typeface="Courier New" pitchFamily="49" charset="0"/>
                <a:cs typeface="Times New Roman" pitchFamily="18" charset="0"/>
              </a:rPr>
              <a:t>                Net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a:t>
            </a:r>
          </a:p>
          <a:p>
            <a:pPr algn="l">
              <a:lnSpc>
                <a:spcPct val="100000"/>
              </a:lnSpc>
              <a:defRPr/>
            </a:pPr>
            <a:r>
              <a:rPr lang="en-US" sz="1000" b="1" smtClean="0">
                <a:solidFill>
                  <a:srgbClr val="000000"/>
                </a:solidFill>
                <a:latin typeface="Courier New" pitchFamily="49" charset="0"/>
                <a:cs typeface="Times New Roman" pitchFamily="18" charset="0"/>
              </a:rPr>
              <a:t>172.31.1.3      100.100.100.100 549         0x80000001 0x004EC9</a:t>
            </a:r>
          </a:p>
          <a:p>
            <a:pPr algn="l">
              <a:lnSpc>
                <a:spcPct val="100000"/>
              </a:lnSpc>
              <a:defRPr/>
            </a:pPr>
            <a:r>
              <a:rPr lang="en-US" sz="1000" b="1" smtClean="0">
                <a:solidFill>
                  <a:srgbClr val="000000"/>
                </a:solidFill>
                <a:latin typeface="Courier New" pitchFamily="49" charset="0"/>
                <a:cs typeface="Times New Roman" pitchFamily="18" charset="0"/>
              </a:rPr>
              <a:t>                Summary Net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a:t>
            </a:r>
          </a:p>
          <a:p>
            <a:pPr algn="l">
              <a:lnSpc>
                <a:spcPct val="100000"/>
              </a:lnSpc>
              <a:defRPr/>
            </a:pPr>
            <a:r>
              <a:rPr lang="en-US" sz="1000" b="1" smtClean="0">
                <a:solidFill>
                  <a:srgbClr val="000000"/>
                </a:solidFill>
                <a:latin typeface="Courier New" pitchFamily="49" charset="0"/>
                <a:cs typeface="Times New Roman" pitchFamily="18" charset="0"/>
              </a:rPr>
              <a:t>10.1.0.0        10.0.0.11       654         0x80000001 0x00FB11</a:t>
            </a:r>
          </a:p>
          <a:p>
            <a:pPr algn="l">
              <a:lnSpc>
                <a:spcPct val="100000"/>
              </a:lnSpc>
              <a:defRPr/>
            </a:pPr>
            <a:r>
              <a:rPr lang="en-US" sz="1000" b="1" smtClean="0">
                <a:solidFill>
                  <a:srgbClr val="000000"/>
                </a:solidFill>
                <a:latin typeface="Courier New" pitchFamily="49" charset="0"/>
                <a:cs typeface="Times New Roman" pitchFamily="18" charset="0"/>
              </a:rPr>
              <a:t>10.1.0.0        10.0.0.12       601         0x80000001 0x00F516</a:t>
            </a:r>
          </a:p>
          <a:p>
            <a:pPr algn="l">
              <a:lnSpc>
                <a:spcPct val="100000"/>
              </a:lnSpc>
              <a:defRPr/>
            </a:pPr>
            <a:r>
              <a:rPr lang="en-US" sz="1000" b="1" smtClean="0">
                <a:solidFill>
                  <a:srgbClr val="000000"/>
                </a:solidFill>
                <a:latin typeface="Courier New" pitchFamily="49" charset="0"/>
                <a:cs typeface="Times New Roman" pitchFamily="18" charset="0"/>
              </a:rPr>
              <a:t>&lt;output omitted&gt;</a:t>
            </a:r>
            <a:endParaRPr lang="en-US" sz="1000" b="1">
              <a:solidFill>
                <a:srgbClr val="000000"/>
              </a:solidFill>
              <a:latin typeface="Courier New" pitchFamily="49"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761"/>
            <a:ext cx="8522208" cy="740664"/>
          </a:xfrm>
          <a:prstGeom prst="rect">
            <a:avLst/>
          </a:prstGeom>
        </p:spPr>
        <p:txBody>
          <a:bodyPr>
            <a:normAutofit/>
          </a:bodyPr>
          <a:lstStyle>
            <a:lvl1pPr>
              <a:defRPr/>
            </a:lvl1pPr>
          </a:lstStyle>
          <a:p>
            <a:r>
              <a:rPr lang="en-US" smtClean="0"/>
              <a:t>Title Only</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8"/>
            <a:ext cx="8521700" cy="742659"/>
          </a:xfrm>
          <a:prstGeom prst="rect">
            <a:avLst/>
          </a:prstGeom>
        </p:spPr>
        <p:txBody>
          <a:bodyPr>
            <a:normAutofit/>
          </a:bodyPr>
          <a:lstStyle>
            <a:lvl1pPr>
              <a:defRPr/>
            </a:lvl1pPr>
          </a:lstStyle>
          <a:p>
            <a:r>
              <a:rPr lang="en-US" smtClean="0"/>
              <a:t>Title and Content</a:t>
            </a:r>
            <a:endParaRPr lang="en-US"/>
          </a:p>
        </p:txBody>
      </p:sp>
      <p:sp>
        <p:nvSpPr>
          <p:cNvPr id="3" name="Content Placeholder 2"/>
          <p:cNvSpPr>
            <a:spLocks noGrp="1"/>
          </p:cNvSpPr>
          <p:nvPr>
            <p:ph idx="1"/>
          </p:nvPr>
        </p:nvSpPr>
        <p:spPr>
          <a:xfrm>
            <a:off x="279401" y="1183340"/>
            <a:ext cx="8520354" cy="5131399"/>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with sub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760"/>
            <a:ext cx="8522208" cy="740664"/>
          </a:xfrm>
          <a:prstGeom prst="rect">
            <a:avLst/>
          </a:prstGeom>
        </p:spPr>
        <p:txBody>
          <a:bodyPr>
            <a:normAutofit/>
          </a:bodyPr>
          <a:lstStyle>
            <a:lvl1pPr>
              <a:defRPr/>
            </a:lvl1pPr>
          </a:lstStyle>
          <a:p>
            <a:r>
              <a:rPr lang="en-US" smtClean="0"/>
              <a:t>Title with Subtext</a:t>
            </a:r>
            <a:endParaRPr lang="en-US"/>
          </a:p>
        </p:txBody>
      </p:sp>
      <p:sp>
        <p:nvSpPr>
          <p:cNvPr id="4" name="Content Placeholder 3"/>
          <p:cNvSpPr>
            <a:spLocks noGrp="1"/>
          </p:cNvSpPr>
          <p:nvPr>
            <p:ph sz="quarter" idx="10" hasCustomPrompt="1"/>
          </p:nvPr>
        </p:nvSpPr>
        <p:spPr>
          <a:xfrm>
            <a:off x="279400" y="1161826"/>
            <a:ext cx="8423275" cy="774924"/>
          </a:xfrm>
        </p:spPr>
        <p:txBody>
          <a:bodyPr>
            <a:normAutofit/>
          </a:bodyPr>
          <a:lstStyle>
            <a:lvl1pPr marL="11113" indent="-11113">
              <a:buNone/>
              <a:defRPr sz="2000" b="0" baseline="0"/>
            </a:lvl1pPr>
          </a:lstStyle>
          <a:p>
            <a:pPr lvl="0"/>
            <a:r>
              <a:rPr lang="en-US" smtClean="0"/>
              <a:t>Subtext here to describe graphic below</a:t>
            </a:r>
          </a:p>
        </p:txBody>
      </p:sp>
      <p:sp>
        <p:nvSpPr>
          <p:cNvPr id="7" name="Content Placeholder 6"/>
          <p:cNvSpPr>
            <a:spLocks noGrp="1"/>
          </p:cNvSpPr>
          <p:nvPr>
            <p:ph sz="quarter" idx="11"/>
          </p:nvPr>
        </p:nvSpPr>
        <p:spPr>
          <a:xfrm>
            <a:off x="279400" y="2033588"/>
            <a:ext cx="8445500" cy="4495800"/>
          </a:xfrm>
        </p:spPr>
        <p:txBody>
          <a:bodyPr>
            <a:normAutofit/>
          </a:body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a:lvl1pPr>
          </a:lstStyle>
          <a:p>
            <a:r>
              <a:rPr lang="en-US" smtClean="0"/>
              <a:t>Title and Graphic</a:t>
            </a:r>
            <a:endParaRPr lang="en-US"/>
          </a:p>
        </p:txBody>
      </p:sp>
      <p:sp>
        <p:nvSpPr>
          <p:cNvPr id="6" name="Content Placeholder 5"/>
          <p:cNvSpPr>
            <a:spLocks noGrp="1"/>
          </p:cNvSpPr>
          <p:nvPr>
            <p:ph sz="quarter" idx="10"/>
          </p:nvPr>
        </p:nvSpPr>
        <p:spPr>
          <a:xfrm>
            <a:off x="279400" y="1226372"/>
            <a:ext cx="8509000" cy="5314128"/>
          </a:xfrm>
        </p:spPr>
        <p:txBody>
          <a:bodyPr>
            <a:normAutofit/>
          </a:bodyPr>
          <a:lstStyle>
            <a:lvl1pPr>
              <a:buNone/>
              <a:defRPr/>
            </a:lvl1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740664"/>
          </a:xfrm>
          <a:prstGeom prst="rect">
            <a:avLst/>
          </a:prstGeom>
        </p:spPr>
        <p:txBody>
          <a:bodyPr>
            <a:normAutofit/>
          </a:bodyPr>
          <a:lstStyle>
            <a:lvl1pPr>
              <a:defRPr/>
            </a:lvl1pPr>
          </a:lstStyle>
          <a:p>
            <a:r>
              <a:rPr lang="en-US" smtClean="0"/>
              <a:t>2 Column Content</a:t>
            </a:r>
            <a:endParaRPr lang="en-US"/>
          </a:p>
        </p:txBody>
      </p:sp>
      <p:sp>
        <p:nvSpPr>
          <p:cNvPr id="6" name="Content Placeholder 2"/>
          <p:cNvSpPr>
            <a:spLocks noGrp="1"/>
          </p:cNvSpPr>
          <p:nvPr>
            <p:ph idx="1"/>
          </p:nvPr>
        </p:nvSpPr>
        <p:spPr>
          <a:xfrm>
            <a:off x="279401" y="1198254"/>
            <a:ext cx="4066688" cy="51917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Content Placeholder 2"/>
          <p:cNvSpPr>
            <a:spLocks noGrp="1"/>
          </p:cNvSpPr>
          <p:nvPr>
            <p:ph idx="10"/>
          </p:nvPr>
        </p:nvSpPr>
        <p:spPr>
          <a:xfrm>
            <a:off x="4702589" y="1198254"/>
            <a:ext cx="4066688" cy="51917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80"/>
            <a:ext cx="8521700" cy="740664"/>
          </a:xfrm>
          <a:prstGeom prst="rect">
            <a:avLst/>
          </a:prstGeom>
        </p:spPr>
        <p:txBody>
          <a:bodyPr>
            <a:normAutofit/>
          </a:bodyPr>
          <a:lstStyle>
            <a:lvl1pPr>
              <a:defRPr/>
            </a:lvl1pPr>
          </a:lstStyle>
          <a:p>
            <a:r>
              <a:rPr lang="en-US" smtClean="0"/>
              <a:t>Table</a:t>
            </a:r>
            <a:endParaRPr lang="en-US"/>
          </a:p>
        </p:txBody>
      </p:sp>
      <p:sp>
        <p:nvSpPr>
          <p:cNvPr id="3" name="Table Placeholder 2"/>
          <p:cNvSpPr>
            <a:spLocks noGrp="1"/>
          </p:cNvSpPr>
          <p:nvPr>
            <p:ph type="tbl" idx="1"/>
          </p:nvPr>
        </p:nvSpPr>
        <p:spPr>
          <a:xfrm>
            <a:off x="279400" y="2592592"/>
            <a:ext cx="8488082" cy="3711389"/>
          </a:xfrm>
        </p:spPr>
        <p:txBody>
          <a:bodyPr/>
          <a:lstStyle/>
          <a:p>
            <a:pPr lvl="0"/>
            <a:r>
              <a:rPr lang="en-US" noProof="0" smtClean="0"/>
              <a:t>Click icon to add table</a:t>
            </a:r>
          </a:p>
        </p:txBody>
      </p:sp>
      <p:sp>
        <p:nvSpPr>
          <p:cNvPr id="7" name="Text Placeholder 6"/>
          <p:cNvSpPr>
            <a:spLocks noGrp="1"/>
          </p:cNvSpPr>
          <p:nvPr>
            <p:ph type="body" sz="quarter" idx="10" hasCustomPrompt="1"/>
          </p:nvPr>
        </p:nvSpPr>
        <p:spPr>
          <a:xfrm>
            <a:off x="279400" y="1516063"/>
            <a:ext cx="8499475" cy="1001712"/>
          </a:xfrm>
          <a:ln w="19050">
            <a:solidFill>
              <a:schemeClr val="tx1"/>
            </a:solidFill>
          </a:ln>
        </p:spPr>
        <p:txBody>
          <a:bodyPr>
            <a:noAutofit/>
          </a:bodyPr>
          <a:lstStyle>
            <a:lvl1pPr marL="0" indent="0">
              <a:lnSpc>
                <a:spcPct val="100000"/>
              </a:lnSpc>
              <a:spcBef>
                <a:spcPts val="0"/>
              </a:spcBef>
              <a:buNone/>
              <a:defRPr sz="1600" baseline="0">
                <a:latin typeface="Courier New" pitchFamily="49" charset="0"/>
                <a:cs typeface="Courier New" pitchFamily="49" charset="0"/>
              </a:defRPr>
            </a:lvl1pPr>
            <a:lvl2pPr>
              <a:buNone/>
              <a:defRPr sz="1600">
                <a:latin typeface="Courier New" pitchFamily="49" charset="0"/>
                <a:cs typeface="Courier New" pitchFamily="49" charset="0"/>
              </a:defRPr>
            </a:lvl2pPr>
            <a:lvl3pPr>
              <a:buNone/>
              <a:defRPr sz="1600">
                <a:latin typeface="Courier New" pitchFamily="49" charset="0"/>
                <a:cs typeface="Courier New" pitchFamily="49" charset="0"/>
              </a:defRPr>
            </a:lvl3pPr>
            <a:lvl4pPr>
              <a:buFont typeface="Arial" pitchFamily="34" charset="0"/>
              <a:buNone/>
              <a:defRPr sz="1600">
                <a:latin typeface="Courier New" pitchFamily="49" charset="0"/>
                <a:cs typeface="Courier New" pitchFamily="49" charset="0"/>
              </a:defRPr>
            </a:lvl4pPr>
            <a:lvl5pPr>
              <a:buFont typeface="Arial" pitchFamily="34" charset="0"/>
              <a:buNone/>
              <a:defRPr sz="1600">
                <a:latin typeface="Courier New" pitchFamily="49" charset="0"/>
                <a:cs typeface="Courier New" pitchFamily="49" charset="0"/>
              </a:defRPr>
            </a:lvl5pPr>
          </a:lstStyle>
          <a:p>
            <a:pPr lvl="0"/>
            <a:r>
              <a:rPr lang="en-US" smtClean="0"/>
              <a:t>Command keywords and parameters. Keywords in bold, parameters italic, not bold.</a:t>
            </a:r>
          </a:p>
        </p:txBody>
      </p:sp>
      <p:sp>
        <p:nvSpPr>
          <p:cNvPr id="9" name="Text Placeholder 8"/>
          <p:cNvSpPr>
            <a:spLocks noGrp="1"/>
          </p:cNvSpPr>
          <p:nvPr>
            <p:ph type="body" sz="quarter" idx="11" hasCustomPrompt="1"/>
          </p:nvPr>
        </p:nvSpPr>
        <p:spPr>
          <a:xfrm>
            <a:off x="279400" y="1130300"/>
            <a:ext cx="5024438" cy="365125"/>
          </a:xfrm>
        </p:spPr>
        <p:txBody>
          <a:bodyPr>
            <a:normAutofit/>
          </a:bodyPr>
          <a:lstStyle>
            <a:lvl1pPr marL="0" indent="0">
              <a:lnSpc>
                <a:spcPct val="100000"/>
              </a:lnSpc>
              <a:spcBef>
                <a:spcPts val="0"/>
              </a:spcBef>
              <a:buNone/>
              <a:defRPr sz="1800" baseline="0">
                <a:latin typeface="Courier New" pitchFamily="49" charset="0"/>
                <a:cs typeface="Courier New" pitchFamily="49" charset="0"/>
              </a:defRPr>
            </a:lvl1pPr>
          </a:lstStyle>
          <a:p>
            <a:pPr lvl="0"/>
            <a:r>
              <a:rPr lang="en-US" sz="1800" smtClean="0">
                <a:latin typeface="Courier New" pitchFamily="49" charset="0"/>
                <a:cs typeface="Courier New" pitchFamily="49" charset="0"/>
              </a:rPr>
              <a:t>Router(config)#</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bl" preserve="1">
  <p:cSld name="Table Full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80"/>
            <a:ext cx="8521700" cy="740664"/>
          </a:xfrm>
          <a:prstGeom prst="rect">
            <a:avLst/>
          </a:prstGeom>
        </p:spPr>
        <p:txBody>
          <a:bodyPr>
            <a:normAutofit/>
          </a:bodyPr>
          <a:lstStyle>
            <a:lvl1pPr>
              <a:defRPr/>
            </a:lvl1pPr>
          </a:lstStyle>
          <a:p>
            <a:r>
              <a:rPr lang="en-US" smtClean="0"/>
              <a:t>Table</a:t>
            </a:r>
            <a:endParaRPr lang="en-US"/>
          </a:p>
        </p:txBody>
      </p:sp>
      <p:sp>
        <p:nvSpPr>
          <p:cNvPr id="3" name="Table Placeholder 2"/>
          <p:cNvSpPr>
            <a:spLocks noGrp="1"/>
          </p:cNvSpPr>
          <p:nvPr>
            <p:ph type="tbl" idx="1"/>
          </p:nvPr>
        </p:nvSpPr>
        <p:spPr>
          <a:xfrm>
            <a:off x="279400" y="1204856"/>
            <a:ext cx="8316913" cy="5099125"/>
          </a:xfrm>
        </p:spPr>
        <p:txBody>
          <a:bodyPr/>
          <a:lstStyle/>
          <a:p>
            <a:pPr lvl="0"/>
            <a:r>
              <a:rPr lang="en-US" noProof="0" smtClean="0"/>
              <a:t>Click icon to add table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9220" name="Rectangle 4"/>
          <p:cNvSpPr>
            <a:spLocks noChangeArrowheads="1"/>
          </p:cNvSpPr>
          <p:nvPr/>
        </p:nvSpPr>
        <p:spPr bwMode="auto">
          <a:xfrm>
            <a:off x="193675" y="6562725"/>
            <a:ext cx="962025" cy="190646"/>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defRPr/>
            </a:pPr>
            <a:r>
              <a:rPr lang="en-US" sz="700" dirty="0" smtClean="0">
                <a:solidFill>
                  <a:schemeClr val="tx1"/>
                </a:solidFill>
              </a:rPr>
              <a:t>Chapter 9</a:t>
            </a:r>
            <a:endParaRPr lang="en-US" sz="700" dirty="0">
              <a:solidFill>
                <a:schemeClr val="tx1"/>
              </a:solidFill>
            </a:endParaRPr>
          </a:p>
        </p:txBody>
      </p:sp>
      <p:sp>
        <p:nvSpPr>
          <p:cNvPr id="1289221" name="Rectangle 5"/>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defRPr/>
            </a:pPr>
            <a:fld id="{BD5F09F1-C393-45BD-BF68-67F6E7FD2B5F}" type="slidenum">
              <a:rPr lang="en-US" sz="1000">
                <a:solidFill>
                  <a:schemeClr val="tx1"/>
                </a:solidFill>
              </a:rPr>
              <a:pPr algn="r" defTabSz="814388">
                <a:lnSpc>
                  <a:spcPct val="100000"/>
                </a:lnSpc>
                <a:defRPr/>
              </a:pPr>
              <a:t>‹#›</a:t>
            </a:fld>
            <a:endParaRPr lang="en-US" sz="1000">
              <a:solidFill>
                <a:schemeClr val="tx1"/>
              </a:solidFill>
            </a:endParaRPr>
          </a:p>
        </p:txBody>
      </p:sp>
      <p:sp>
        <p:nvSpPr>
          <p:cNvPr id="1029" name="Rectangle 6"/>
          <p:cNvSpPr>
            <a:spLocks noGrp="1" noChangeArrowheads="1"/>
          </p:cNvSpPr>
          <p:nvPr>
            <p:ph type="body" idx="1"/>
          </p:nvPr>
        </p:nvSpPr>
        <p:spPr bwMode="auto">
          <a:xfrm>
            <a:off x="279400" y="1106906"/>
            <a:ext cx="8316914" cy="520817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normAutofit/>
          </a:bodyPr>
          <a:lstStyle/>
          <a:p>
            <a:pPr lvl="0"/>
            <a:r>
              <a:rPr lang="en-US" dirty="0" smtClean="0"/>
              <a:t>Body Text</a:t>
            </a:r>
          </a:p>
          <a:p>
            <a:pPr lvl="1"/>
            <a:r>
              <a:rPr lang="en-US" dirty="0" smtClean="0"/>
              <a:t>Second Level</a:t>
            </a:r>
          </a:p>
          <a:p>
            <a:pPr lvl="2"/>
            <a:r>
              <a:rPr lang="en-US" dirty="0" smtClean="0"/>
              <a:t>Third Level</a:t>
            </a:r>
          </a:p>
        </p:txBody>
      </p:sp>
      <p:sp>
        <p:nvSpPr>
          <p:cNvPr id="1289224" name="Rectangle 8"/>
          <p:cNvSpPr>
            <a:spLocks noChangeArrowheads="1"/>
          </p:cNvSpPr>
          <p:nvPr/>
        </p:nvSpPr>
        <p:spPr bwMode="auto">
          <a:xfrm>
            <a:off x="4498975" y="6670675"/>
            <a:ext cx="2347913" cy="190500"/>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defRPr/>
            </a:pPr>
            <a:r>
              <a:rPr lang="en-US" sz="700" dirty="0">
                <a:solidFill>
                  <a:srgbClr val="D3D3D3"/>
                </a:solidFill>
              </a:rPr>
              <a:t>© </a:t>
            </a:r>
            <a:r>
              <a:rPr lang="en-US" sz="700" dirty="0" smtClean="0">
                <a:solidFill>
                  <a:srgbClr val="D3D3D3"/>
                </a:solidFill>
              </a:rPr>
              <a:t>2007 – 2016, </a:t>
            </a:r>
            <a:r>
              <a:rPr lang="en-US" sz="700" dirty="0">
                <a:solidFill>
                  <a:srgbClr val="D3D3D3"/>
                </a:solidFill>
              </a:rPr>
              <a:t>Cisco Systems, Inc. All rights reserved.</a:t>
            </a:r>
          </a:p>
        </p:txBody>
      </p:sp>
      <p:sp>
        <p:nvSpPr>
          <p:cNvPr id="1289225" name="Rectangle 9"/>
          <p:cNvSpPr>
            <a:spLocks noChangeArrowheads="1"/>
          </p:cNvSpPr>
          <p:nvPr/>
        </p:nvSpPr>
        <p:spPr bwMode="auto">
          <a:xfrm>
            <a:off x="7123113" y="6672263"/>
            <a:ext cx="650875"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defRPr/>
            </a:pPr>
            <a:r>
              <a:rPr lang="en-US" sz="700">
                <a:solidFill>
                  <a:srgbClr val="D3D3D3"/>
                </a:solidFill>
              </a:rPr>
              <a:t>Cisco Public</a:t>
            </a:r>
          </a:p>
        </p:txBody>
      </p:sp>
      <p:pic>
        <p:nvPicPr>
          <p:cNvPr id="12" name="Picture 8" descr="Rev08_Cisco_BrandBar10_060408.png"/>
          <p:cNvPicPr>
            <a:picLocks noChangeAspect="1"/>
          </p:cNvPicPr>
          <p:nvPr/>
        </p:nvPicPr>
        <p:blipFill>
          <a:blip r:embed="rId25" cstate="print"/>
          <a:srcRect/>
          <a:stretch>
            <a:fillRect/>
          </a:stretch>
        </p:blipFill>
        <p:spPr bwMode="auto">
          <a:xfrm>
            <a:off x="0" y="0"/>
            <a:ext cx="9144000" cy="3413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5" r:id="rId15"/>
    <p:sldLayoutId id="2147483976" r:id="rId16"/>
    <p:sldLayoutId id="2147483977" r:id="rId17"/>
    <p:sldLayoutId id="2147483978" r:id="rId18"/>
    <p:sldLayoutId id="2147483958" r:id="rId19"/>
    <p:sldLayoutId id="2147483959" r:id="rId20"/>
    <p:sldLayoutId id="2147483879" r:id="rId21"/>
    <p:sldLayoutId id="2147483886" r:id="rId22"/>
    <p:sldLayoutId id="2147483888" r:id="rId23"/>
  </p:sldLayoutIdLst>
  <p:txStyles>
    <p:titleStyle>
      <a:lvl1pPr algn="l" defTabSz="814388" rtl="0" eaLnBrk="1" fontAlgn="base" hangingPunct="1">
        <a:lnSpc>
          <a:spcPct val="90000"/>
        </a:lnSpc>
        <a:spcBef>
          <a:spcPct val="0"/>
        </a:spcBef>
        <a:spcAft>
          <a:spcPct val="0"/>
        </a:spcAft>
        <a:defRPr sz="3200" b="1">
          <a:solidFill>
            <a:srgbClr val="708CA1"/>
          </a:solidFill>
          <a:latin typeface="+mj-lt"/>
          <a:ea typeface="+mj-ea"/>
          <a:cs typeface="+mj-cs"/>
        </a:defRPr>
      </a:lvl1pPr>
      <a:lvl2pPr algn="l" defTabSz="814388" rtl="0" eaLnBrk="1" fontAlgn="base" hangingPunct="1">
        <a:lnSpc>
          <a:spcPct val="90000"/>
        </a:lnSpc>
        <a:spcBef>
          <a:spcPct val="0"/>
        </a:spcBef>
        <a:spcAft>
          <a:spcPct val="0"/>
        </a:spcAft>
        <a:defRPr sz="3200" b="1">
          <a:solidFill>
            <a:srgbClr val="708CA1"/>
          </a:solidFill>
          <a:latin typeface="Arial" charset="0"/>
        </a:defRPr>
      </a:lvl2pPr>
      <a:lvl3pPr algn="l" defTabSz="814388" rtl="0" eaLnBrk="1" fontAlgn="base" hangingPunct="1">
        <a:lnSpc>
          <a:spcPct val="90000"/>
        </a:lnSpc>
        <a:spcBef>
          <a:spcPct val="0"/>
        </a:spcBef>
        <a:spcAft>
          <a:spcPct val="0"/>
        </a:spcAft>
        <a:defRPr sz="3200" b="1">
          <a:solidFill>
            <a:srgbClr val="708CA1"/>
          </a:solidFill>
          <a:latin typeface="Arial" charset="0"/>
        </a:defRPr>
      </a:lvl3pPr>
      <a:lvl4pPr algn="l" defTabSz="814388" rtl="0" eaLnBrk="1" fontAlgn="base" hangingPunct="1">
        <a:lnSpc>
          <a:spcPct val="90000"/>
        </a:lnSpc>
        <a:spcBef>
          <a:spcPct val="0"/>
        </a:spcBef>
        <a:spcAft>
          <a:spcPct val="0"/>
        </a:spcAft>
        <a:defRPr sz="3200" b="1">
          <a:solidFill>
            <a:srgbClr val="708CA1"/>
          </a:solidFill>
          <a:latin typeface="Arial" charset="0"/>
        </a:defRPr>
      </a:lvl4pPr>
      <a:lvl5pPr algn="l" defTabSz="814388" rtl="0" eaLnBrk="1" fontAlgn="base" hangingPunct="1">
        <a:lnSpc>
          <a:spcPct val="90000"/>
        </a:lnSpc>
        <a:spcBef>
          <a:spcPct val="0"/>
        </a:spcBef>
        <a:spcAft>
          <a:spcPct val="0"/>
        </a:spcAft>
        <a:defRPr sz="3200" b="1">
          <a:solidFill>
            <a:srgbClr val="708CA1"/>
          </a:solidFill>
          <a:latin typeface="Arial" charset="0"/>
        </a:defRPr>
      </a:lvl5pPr>
      <a:lvl6pPr marL="457200" algn="l" defTabSz="814388" rtl="0" eaLnBrk="1" fontAlgn="base" hangingPunct="1">
        <a:lnSpc>
          <a:spcPct val="90000"/>
        </a:lnSpc>
        <a:spcBef>
          <a:spcPct val="0"/>
        </a:spcBef>
        <a:spcAft>
          <a:spcPct val="0"/>
        </a:spcAft>
        <a:defRPr sz="3200" b="1">
          <a:solidFill>
            <a:srgbClr val="708CA1"/>
          </a:solidFill>
          <a:latin typeface="Arial" charset="0"/>
        </a:defRPr>
      </a:lvl6pPr>
      <a:lvl7pPr marL="914400" algn="l" defTabSz="814388" rtl="0" eaLnBrk="1" fontAlgn="base" hangingPunct="1">
        <a:lnSpc>
          <a:spcPct val="90000"/>
        </a:lnSpc>
        <a:spcBef>
          <a:spcPct val="0"/>
        </a:spcBef>
        <a:spcAft>
          <a:spcPct val="0"/>
        </a:spcAft>
        <a:defRPr sz="3200" b="1">
          <a:solidFill>
            <a:srgbClr val="708CA1"/>
          </a:solidFill>
          <a:latin typeface="Arial" charset="0"/>
        </a:defRPr>
      </a:lvl7pPr>
      <a:lvl8pPr marL="1371600" algn="l" defTabSz="814388" rtl="0" eaLnBrk="1" fontAlgn="base" hangingPunct="1">
        <a:lnSpc>
          <a:spcPct val="90000"/>
        </a:lnSpc>
        <a:spcBef>
          <a:spcPct val="0"/>
        </a:spcBef>
        <a:spcAft>
          <a:spcPct val="0"/>
        </a:spcAft>
        <a:defRPr sz="3200" b="1">
          <a:solidFill>
            <a:srgbClr val="708CA1"/>
          </a:solidFill>
          <a:latin typeface="Arial" charset="0"/>
        </a:defRPr>
      </a:lvl8pPr>
      <a:lvl9pPr marL="1828800" algn="l" defTabSz="814388" rtl="0" eaLnBrk="1" fontAlgn="base" hangingPunct="1">
        <a:lnSpc>
          <a:spcPct val="90000"/>
        </a:lnSpc>
        <a:spcBef>
          <a:spcPct val="0"/>
        </a:spcBef>
        <a:spcAft>
          <a:spcPct val="0"/>
        </a:spcAft>
        <a:defRPr sz="3200" b="1">
          <a:solidFill>
            <a:srgbClr val="708CA1"/>
          </a:solidFill>
          <a:latin typeface="Arial" charset="0"/>
        </a:defRPr>
      </a:lvl9pPr>
    </p:titleStyle>
    <p:bodyStyle>
      <a:lvl1pPr marL="236538" indent="-236538" algn="l" defTabSz="814388" rtl="0" eaLnBrk="1" fontAlgn="base" hangingPunct="1">
        <a:lnSpc>
          <a:spcPct val="100000"/>
        </a:lnSpc>
        <a:spcBef>
          <a:spcPts val="0"/>
        </a:spcBef>
        <a:spcAft>
          <a:spcPts val="600"/>
        </a:spcAft>
        <a:buClr>
          <a:srgbClr val="708CA1"/>
        </a:buClr>
        <a:buFont typeface="Wingdings" pitchFamily="2" charset="2"/>
        <a:buChar char="§"/>
        <a:defRPr sz="2400">
          <a:solidFill>
            <a:schemeClr val="tx1"/>
          </a:solidFill>
          <a:latin typeface="+mn-lt"/>
          <a:ea typeface="+mn-ea"/>
          <a:cs typeface="+mn-cs"/>
        </a:defRPr>
      </a:lvl1pPr>
      <a:lvl2pPr marL="461963" indent="-236538" algn="l" defTabSz="814388" rtl="0" eaLnBrk="1" fontAlgn="base" hangingPunct="1">
        <a:lnSpc>
          <a:spcPct val="100000"/>
        </a:lnSpc>
        <a:spcBef>
          <a:spcPts val="0"/>
        </a:spcBef>
        <a:spcAft>
          <a:spcPts val="600"/>
        </a:spcAft>
        <a:buClr>
          <a:srgbClr val="708CA1"/>
        </a:buClr>
        <a:buFont typeface="Arial" pitchFamily="34" charset="0"/>
        <a:buChar char="•"/>
        <a:defRPr sz="2000">
          <a:solidFill>
            <a:schemeClr val="tx1"/>
          </a:solidFill>
          <a:latin typeface="+mn-lt"/>
        </a:defRPr>
      </a:lvl2pPr>
      <a:lvl3pPr marL="688975" indent="-227013" algn="l" defTabSz="814388" rtl="0" eaLnBrk="1" fontAlgn="base" hangingPunct="1">
        <a:lnSpc>
          <a:spcPct val="100000"/>
        </a:lnSpc>
        <a:spcBef>
          <a:spcPts val="0"/>
        </a:spcBef>
        <a:spcAft>
          <a:spcPts val="600"/>
        </a:spcAft>
        <a:buClr>
          <a:srgbClr val="708CA1"/>
        </a:buClr>
        <a:buFont typeface="Arial" pitchFamily="34" charset="0"/>
        <a:buChar char="•"/>
        <a:defRPr sz="1800">
          <a:solidFill>
            <a:schemeClr val="tx1"/>
          </a:solidFill>
          <a:latin typeface="+mn-lt"/>
        </a:defRPr>
      </a:lvl3pPr>
      <a:lvl4pPr marL="1254125" indent="117475" algn="l" defTabSz="814388" rtl="0" eaLnBrk="1" fontAlgn="base" hangingPunct="1">
        <a:lnSpc>
          <a:spcPct val="95000"/>
        </a:lnSpc>
        <a:spcBef>
          <a:spcPct val="35000"/>
        </a:spcBef>
        <a:spcAft>
          <a:spcPct val="0"/>
        </a:spcAft>
        <a:buClr>
          <a:srgbClr val="708CA1"/>
        </a:buClr>
        <a:defRPr sz="2000">
          <a:solidFill>
            <a:schemeClr val="tx1"/>
          </a:solidFill>
          <a:latin typeface="+mn-lt"/>
        </a:defRPr>
      </a:lvl4pPr>
      <a:lvl5pPr marL="1604963" indent="223838" algn="l" defTabSz="814388" rtl="0" eaLnBrk="1" fontAlgn="base" hangingPunct="1">
        <a:lnSpc>
          <a:spcPct val="95000"/>
        </a:lnSpc>
        <a:spcBef>
          <a:spcPct val="35000"/>
        </a:spcBef>
        <a:spcAft>
          <a:spcPct val="0"/>
        </a:spcAft>
        <a:buClr>
          <a:srgbClr val="708CA1"/>
        </a:buClr>
        <a:defRPr sz="2000">
          <a:solidFill>
            <a:schemeClr val="tx1"/>
          </a:solidFill>
          <a:latin typeface="+mn-lt"/>
        </a:defRPr>
      </a:lvl5pPr>
      <a:lvl6pPr marL="2062163" algn="l" defTabSz="814388" rtl="0" eaLnBrk="1" fontAlgn="base" hangingPunct="1">
        <a:lnSpc>
          <a:spcPct val="95000"/>
        </a:lnSpc>
        <a:spcBef>
          <a:spcPct val="35000"/>
        </a:spcBef>
        <a:spcAft>
          <a:spcPct val="0"/>
        </a:spcAft>
        <a:buClr>
          <a:srgbClr val="708CA1"/>
        </a:buClr>
        <a:defRPr sz="2000">
          <a:solidFill>
            <a:schemeClr val="tx1"/>
          </a:solidFill>
          <a:latin typeface="+mn-lt"/>
        </a:defRPr>
      </a:lvl6pPr>
      <a:lvl7pPr marL="2519363" algn="l" defTabSz="814388" rtl="0" eaLnBrk="1" fontAlgn="base" hangingPunct="1">
        <a:lnSpc>
          <a:spcPct val="95000"/>
        </a:lnSpc>
        <a:spcBef>
          <a:spcPct val="35000"/>
        </a:spcBef>
        <a:spcAft>
          <a:spcPct val="0"/>
        </a:spcAft>
        <a:buClr>
          <a:srgbClr val="708CA1"/>
        </a:buClr>
        <a:defRPr sz="2000">
          <a:solidFill>
            <a:schemeClr val="tx1"/>
          </a:solidFill>
          <a:latin typeface="+mn-lt"/>
        </a:defRPr>
      </a:lvl7pPr>
      <a:lvl8pPr marL="2976563" algn="l" defTabSz="814388" rtl="0" eaLnBrk="1" fontAlgn="base" hangingPunct="1">
        <a:lnSpc>
          <a:spcPct val="95000"/>
        </a:lnSpc>
        <a:spcBef>
          <a:spcPct val="35000"/>
        </a:spcBef>
        <a:spcAft>
          <a:spcPct val="0"/>
        </a:spcAft>
        <a:buClr>
          <a:srgbClr val="708CA1"/>
        </a:buClr>
        <a:defRPr sz="2000">
          <a:solidFill>
            <a:schemeClr val="tx1"/>
          </a:solidFill>
          <a:latin typeface="+mn-lt"/>
        </a:defRPr>
      </a:lvl8pPr>
      <a:lvl9pPr marL="3433763" algn="l" defTabSz="814388" rtl="0" eaLnBrk="1" fontAlgn="base" hangingPunct="1">
        <a:lnSpc>
          <a:spcPct val="95000"/>
        </a:lnSpc>
        <a:spcBef>
          <a:spcPct val="35000"/>
        </a:spcBef>
        <a:spcAft>
          <a:spcPct val="0"/>
        </a:spcAft>
        <a:buClr>
          <a:srgbClr val="708CA1"/>
        </a:buCl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6.emf"/></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normAutofit/>
          </a:bodyPr>
          <a:lstStyle/>
          <a:p>
            <a:r>
              <a:rPr lang="cs-CZ" dirty="0" smtClean="0"/>
              <a:t>Vysoká dostupnost</a:t>
            </a:r>
            <a:br>
              <a:rPr lang="cs-CZ" dirty="0" smtClean="0"/>
            </a:br>
            <a:r>
              <a:rPr lang="cs-CZ" dirty="0"/>
              <a:t>(</a:t>
            </a:r>
            <a:r>
              <a:rPr lang="pt-PT" dirty="0" smtClean="0"/>
              <a:t>High Availability</a:t>
            </a:r>
            <a:r>
              <a:rPr lang="cs-CZ" dirty="0" smtClean="0"/>
              <a:t>)</a:t>
            </a:r>
            <a:endParaRPr lang="en-US" sz="2800" dirty="0" smtClean="0">
              <a:solidFill>
                <a:schemeClr val="folHlink"/>
              </a:solidFill>
            </a:endParaRPr>
          </a:p>
        </p:txBody>
      </p:sp>
      <p:sp>
        <p:nvSpPr>
          <p:cNvPr id="6147" name="Rectangle 3"/>
          <p:cNvSpPr>
            <a:spLocks noGrp="1" noChangeArrowheads="1"/>
          </p:cNvSpPr>
          <p:nvPr>
            <p:ph type="subTitle" idx="1"/>
          </p:nvPr>
        </p:nvSpPr>
        <p:spPr>
          <a:xfrm>
            <a:off x="311150" y="4672013"/>
            <a:ext cx="8628134" cy="658812"/>
          </a:xfrm>
        </p:spPr>
        <p:txBody>
          <a:bodyPr>
            <a:normAutofit fontScale="92500"/>
          </a:bodyPr>
          <a:lstStyle/>
          <a:p>
            <a:r>
              <a:rPr lang="en-US" sz="2400" dirty="0"/>
              <a:t>CCNP  SWITCH: Implementing Cisco IP Switched Networks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Verif</a:t>
            </a:r>
            <a:r>
              <a:rPr lang="cs-CZ" dirty="0" err="1" smtClean="0"/>
              <a:t>ikace</a:t>
            </a:r>
            <a:r>
              <a:rPr lang="pt-PT" dirty="0" smtClean="0"/>
              <a:t> </a:t>
            </a:r>
            <a:r>
              <a:rPr lang="pt-PT" dirty="0"/>
              <a:t>StackWise</a:t>
            </a:r>
          </a:p>
        </p:txBody>
      </p:sp>
      <p:pic>
        <p:nvPicPr>
          <p:cNvPr id="4" name="Picture 3"/>
          <p:cNvPicPr>
            <a:picLocks noChangeAspect="1"/>
          </p:cNvPicPr>
          <p:nvPr/>
        </p:nvPicPr>
        <p:blipFill>
          <a:blip r:embed="rId3"/>
          <a:stretch>
            <a:fillRect/>
          </a:stretch>
        </p:blipFill>
        <p:spPr>
          <a:xfrm>
            <a:off x="279399" y="1561318"/>
            <a:ext cx="8499669" cy="1901807"/>
          </a:xfrm>
          <a:prstGeom prst="rect">
            <a:avLst/>
          </a:prstGeom>
        </p:spPr>
      </p:pic>
      <p:pic>
        <p:nvPicPr>
          <p:cNvPr id="5" name="Picture 4"/>
          <p:cNvPicPr>
            <a:picLocks noChangeAspect="1"/>
          </p:cNvPicPr>
          <p:nvPr/>
        </p:nvPicPr>
        <p:blipFill>
          <a:blip r:embed="rId4"/>
          <a:stretch>
            <a:fillRect/>
          </a:stretch>
        </p:blipFill>
        <p:spPr>
          <a:xfrm>
            <a:off x="279399" y="3916406"/>
            <a:ext cx="8537620" cy="1646341"/>
          </a:xfrm>
          <a:prstGeom prst="rect">
            <a:avLst/>
          </a:prstGeom>
        </p:spPr>
      </p:pic>
    </p:spTree>
    <p:extLst>
      <p:ext uri="{BB962C8B-B14F-4D97-AF65-F5344CB8AC3E}">
        <p14:creationId xmlns:p14="http://schemas.microsoft.com/office/powerpoint/2010/main" val="4169479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266" name="Picture 16" descr="ss3"/>
          <p:cNvPicPr>
            <a:picLocks noChangeAspect="1" noChangeArrowheads="1"/>
          </p:cNvPicPr>
          <p:nvPr/>
        </p:nvPicPr>
        <p:blipFill>
          <a:blip r:embed="rId3" cstate="print"/>
          <a:srcRect/>
          <a:stretch>
            <a:fillRect/>
          </a:stretch>
        </p:blipFill>
        <p:spPr bwMode="auto">
          <a:xfrm>
            <a:off x="0" y="1600200"/>
            <a:ext cx="9144000" cy="3170238"/>
          </a:xfrm>
          <a:prstGeom prst="rect">
            <a:avLst/>
          </a:prstGeom>
          <a:noFill/>
          <a:ln w="9525">
            <a:noFill/>
            <a:miter lim="800000"/>
            <a:headEnd/>
            <a:tailEnd/>
          </a:ln>
        </p:spPr>
      </p:pic>
      <p:sp>
        <p:nvSpPr>
          <p:cNvPr id="11267" name="Rectangle 12"/>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6" name="Rectangle 32"/>
          <p:cNvSpPr txBox="1">
            <a:spLocks noChangeArrowheads="1"/>
          </p:cNvSpPr>
          <p:nvPr/>
        </p:nvSpPr>
        <p:spPr>
          <a:xfrm>
            <a:off x="293688" y="1841863"/>
            <a:ext cx="3233284" cy="2743200"/>
          </a:xfrm>
          <a:prstGeom prst="rect">
            <a:avLst/>
          </a:prstGeom>
          <a:noFill/>
        </p:spPr>
        <p:txBody>
          <a:bodyPr anchor="ctr"/>
          <a:lstStyle/>
          <a:p>
            <a:pPr lvl="0" algn="l" defTabSz="814388" eaLnBrk="1" hangingPunct="1">
              <a:defRPr/>
            </a:pPr>
            <a:r>
              <a:rPr lang="cs-CZ" sz="2800" b="1" kern="0" dirty="0" smtClean="0">
                <a:solidFill>
                  <a:schemeClr val="bg1"/>
                </a:solidFill>
                <a:latin typeface="+mj-lt"/>
                <a:ea typeface="+mj-ea"/>
                <a:cs typeface="+mj-cs"/>
              </a:rPr>
              <a:t>Co je </a:t>
            </a:r>
            <a:r>
              <a:rPr lang="en-US" sz="2800" b="1" kern="0" dirty="0" smtClean="0">
                <a:solidFill>
                  <a:schemeClr val="bg1"/>
                </a:solidFill>
                <a:latin typeface="+mj-lt"/>
                <a:ea typeface="+mj-ea"/>
                <a:cs typeface="+mj-cs"/>
              </a:rPr>
              <a:t>VSS</a:t>
            </a:r>
            <a:r>
              <a:rPr lang="en-US" sz="2800" b="1" kern="0" dirty="0">
                <a:solidFill>
                  <a:schemeClr val="bg1"/>
                </a:solidFill>
                <a:latin typeface="+mj-lt"/>
                <a:ea typeface="+mj-ea"/>
                <a:cs typeface="+mj-cs"/>
              </a:rPr>
              <a:t>?</a:t>
            </a:r>
            <a:endParaRPr kumimoji="0" lang="en-US" sz="3000" b="0" i="0" u="none" strike="noStrike" kern="0" cap="none" spc="0" normalizeH="0" baseline="0" noProof="0" dirty="0" smtClean="0">
              <a:ln>
                <a:noFill/>
              </a:ln>
              <a:solidFill>
                <a:schemeClr val="bg1"/>
              </a:solidFill>
              <a:effectLst/>
              <a:uLnTx/>
              <a:uFillTx/>
              <a:latin typeface="+mj-lt"/>
              <a:ea typeface="+mj-ea"/>
              <a:cs typeface="+mj-cs"/>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smtClean="0"/>
              <a:t>Co je </a:t>
            </a:r>
            <a:r>
              <a:rPr lang="pt-PT" dirty="0" smtClean="0"/>
              <a:t>VSS</a:t>
            </a:r>
            <a:r>
              <a:rPr lang="pt-PT" dirty="0"/>
              <a:t>?</a:t>
            </a:r>
          </a:p>
        </p:txBody>
      </p:sp>
      <p:sp>
        <p:nvSpPr>
          <p:cNvPr id="3" name="Content Placeholder 2"/>
          <p:cNvSpPr>
            <a:spLocks noGrp="1"/>
          </p:cNvSpPr>
          <p:nvPr>
            <p:ph idx="1"/>
          </p:nvPr>
        </p:nvSpPr>
        <p:spPr/>
        <p:txBody>
          <a:bodyPr/>
          <a:lstStyle/>
          <a:p>
            <a:r>
              <a:rPr lang="en-US" dirty="0"/>
              <a:t>Virtual Switching System (VSS) je </a:t>
            </a:r>
            <a:r>
              <a:rPr lang="en-US" dirty="0" err="1"/>
              <a:t>technologie</a:t>
            </a:r>
            <a:r>
              <a:rPr lang="en-US" dirty="0"/>
              <a:t> </a:t>
            </a:r>
            <a:r>
              <a:rPr lang="en-US" dirty="0" err="1"/>
              <a:t>virtualizace</a:t>
            </a:r>
            <a:r>
              <a:rPr lang="en-US" dirty="0"/>
              <a:t> </a:t>
            </a:r>
            <a:r>
              <a:rPr lang="en-US" dirty="0" err="1"/>
              <a:t>síťových</a:t>
            </a:r>
            <a:r>
              <a:rPr lang="en-US" dirty="0"/>
              <a:t> </a:t>
            </a:r>
            <a:r>
              <a:rPr lang="en-US" dirty="0" err="1"/>
              <a:t>systémů</a:t>
            </a:r>
            <a:r>
              <a:rPr lang="en-US" dirty="0"/>
              <a:t>, </a:t>
            </a:r>
            <a:r>
              <a:rPr lang="en-US" dirty="0" err="1"/>
              <a:t>která</a:t>
            </a:r>
            <a:r>
              <a:rPr lang="en-US" dirty="0"/>
              <a:t> </a:t>
            </a:r>
            <a:r>
              <a:rPr lang="en-US" dirty="0" err="1"/>
              <a:t>kombinuje</a:t>
            </a:r>
            <a:r>
              <a:rPr lang="en-US" dirty="0"/>
              <a:t> </a:t>
            </a:r>
            <a:r>
              <a:rPr lang="en-US" dirty="0" err="1"/>
              <a:t>dvojici</a:t>
            </a:r>
            <a:r>
              <a:rPr lang="en-US" dirty="0"/>
              <a:t> </a:t>
            </a:r>
            <a:r>
              <a:rPr lang="en-US" dirty="0" err="1"/>
              <a:t>přepínačů</a:t>
            </a:r>
            <a:r>
              <a:rPr lang="en-US" dirty="0"/>
              <a:t> Catalyst 4500 </a:t>
            </a:r>
            <a:r>
              <a:rPr lang="en-US" dirty="0" err="1"/>
              <a:t>nebo</a:t>
            </a:r>
            <a:r>
              <a:rPr lang="en-US" dirty="0"/>
              <a:t> 6500 do </a:t>
            </a:r>
            <a:r>
              <a:rPr lang="en-US" dirty="0" err="1"/>
              <a:t>jednoho</a:t>
            </a:r>
            <a:r>
              <a:rPr lang="en-US" dirty="0"/>
              <a:t> </a:t>
            </a:r>
            <a:r>
              <a:rPr lang="en-US" dirty="0" err="1"/>
              <a:t>virtuálního</a:t>
            </a:r>
            <a:r>
              <a:rPr lang="en-US" dirty="0"/>
              <a:t> </a:t>
            </a:r>
            <a:r>
              <a:rPr lang="en-US" dirty="0" err="1"/>
              <a:t>přepínače</a:t>
            </a:r>
            <a:r>
              <a:rPr lang="en-US" dirty="0"/>
              <a:t>, </a:t>
            </a:r>
            <a:r>
              <a:rPr lang="en-US" dirty="0" err="1"/>
              <a:t>což</a:t>
            </a:r>
            <a:r>
              <a:rPr lang="en-US" dirty="0"/>
              <a:t> </a:t>
            </a:r>
            <a:r>
              <a:rPr lang="en-US" dirty="0" err="1"/>
              <a:t>zvyšuje</a:t>
            </a:r>
            <a:r>
              <a:rPr lang="en-US" dirty="0"/>
              <a:t> </a:t>
            </a:r>
            <a:r>
              <a:rPr lang="en-US" dirty="0" err="1"/>
              <a:t>provozní</a:t>
            </a:r>
            <a:r>
              <a:rPr lang="en-US" dirty="0"/>
              <a:t> </a:t>
            </a:r>
            <a:r>
              <a:rPr lang="en-US" dirty="0" err="1"/>
              <a:t>efektivitu</a:t>
            </a:r>
            <a:r>
              <a:rPr lang="en-US" dirty="0"/>
              <a:t>, </a:t>
            </a:r>
            <a:r>
              <a:rPr lang="en-US" dirty="0" err="1"/>
              <a:t>zvyšuje</a:t>
            </a:r>
            <a:r>
              <a:rPr lang="en-US" dirty="0"/>
              <a:t> nonstop </a:t>
            </a:r>
            <a:r>
              <a:rPr lang="en-US" dirty="0" err="1"/>
              <a:t>komunikaci</a:t>
            </a:r>
            <a:r>
              <a:rPr lang="en-US" dirty="0"/>
              <a:t> a </a:t>
            </a:r>
            <a:r>
              <a:rPr lang="en-US" dirty="0" err="1"/>
              <a:t>rozšiřuje</a:t>
            </a:r>
            <a:r>
              <a:rPr lang="en-US" dirty="0"/>
              <a:t> </a:t>
            </a:r>
            <a:r>
              <a:rPr lang="en-US" dirty="0" err="1"/>
              <a:t>kapacitu</a:t>
            </a:r>
            <a:r>
              <a:rPr lang="en-US" dirty="0"/>
              <a:t> </a:t>
            </a:r>
            <a:r>
              <a:rPr lang="en-US" dirty="0" err="1"/>
              <a:t>šířky</a:t>
            </a:r>
            <a:r>
              <a:rPr lang="en-US" dirty="0"/>
              <a:t> </a:t>
            </a:r>
            <a:r>
              <a:rPr lang="en-US" dirty="0" err="1"/>
              <a:t>pásma</a:t>
            </a:r>
            <a:r>
              <a:rPr lang="en-US" dirty="0"/>
              <a:t> </a:t>
            </a:r>
            <a:r>
              <a:rPr lang="en-US" dirty="0" err="1"/>
              <a:t>systému</a:t>
            </a:r>
            <a:r>
              <a:rPr lang="en-US" dirty="0" smtClean="0"/>
              <a:t>.</a:t>
            </a:r>
            <a:endParaRPr lang="cs-CZ" dirty="0" smtClean="0"/>
          </a:p>
          <a:p>
            <a:endParaRPr lang="en-US" dirty="0"/>
          </a:p>
          <a:p>
            <a:r>
              <a:rPr lang="en-US" dirty="0"/>
              <a:t>VSS </a:t>
            </a:r>
            <a:r>
              <a:rPr lang="en-US" dirty="0" err="1"/>
              <a:t>zjednodušuje</a:t>
            </a:r>
            <a:r>
              <a:rPr lang="en-US" dirty="0"/>
              <a:t> </a:t>
            </a:r>
            <a:r>
              <a:rPr lang="en-US" dirty="0" err="1"/>
              <a:t>síťovou</a:t>
            </a:r>
            <a:r>
              <a:rPr lang="en-US" dirty="0"/>
              <a:t> </a:t>
            </a:r>
            <a:r>
              <a:rPr lang="en-US" dirty="0" err="1"/>
              <a:t>konfiguraci</a:t>
            </a:r>
            <a:r>
              <a:rPr lang="en-US" dirty="0"/>
              <a:t> a </a:t>
            </a:r>
            <a:r>
              <a:rPr lang="en-US" dirty="0" err="1"/>
              <a:t>provoz</a:t>
            </a:r>
            <a:r>
              <a:rPr lang="en-US" dirty="0"/>
              <a:t> </a:t>
            </a:r>
            <a:r>
              <a:rPr lang="en-US" dirty="0" err="1"/>
              <a:t>snižováním</a:t>
            </a:r>
            <a:r>
              <a:rPr lang="en-US" dirty="0"/>
              <a:t> </a:t>
            </a:r>
            <a:r>
              <a:rPr lang="en-US" dirty="0" err="1"/>
              <a:t>počtu</a:t>
            </a:r>
            <a:r>
              <a:rPr lang="en-US" dirty="0"/>
              <a:t> </a:t>
            </a:r>
            <a:r>
              <a:rPr lang="en-US" dirty="0" err="1"/>
              <a:t>sousedů</a:t>
            </a:r>
            <a:r>
              <a:rPr lang="en-US" dirty="0"/>
              <a:t> </a:t>
            </a:r>
            <a:r>
              <a:rPr lang="en-US" dirty="0" err="1"/>
              <a:t>vrstvy</a:t>
            </a:r>
            <a:r>
              <a:rPr lang="en-US" dirty="0"/>
              <a:t> 3 a </a:t>
            </a:r>
            <a:r>
              <a:rPr lang="en-US" dirty="0" err="1"/>
              <a:t>poskytováním</a:t>
            </a:r>
            <a:r>
              <a:rPr lang="en-US" dirty="0"/>
              <a:t> </a:t>
            </a:r>
            <a:r>
              <a:rPr lang="en-US" dirty="0" err="1"/>
              <a:t>topologie</a:t>
            </a:r>
            <a:r>
              <a:rPr lang="en-US" dirty="0"/>
              <a:t> </a:t>
            </a:r>
            <a:r>
              <a:rPr lang="en-US" dirty="0" err="1"/>
              <a:t>vrstvy</a:t>
            </a:r>
            <a:r>
              <a:rPr lang="en-US" dirty="0"/>
              <a:t> 2 bez </a:t>
            </a:r>
            <a:r>
              <a:rPr lang="en-US" dirty="0" err="1"/>
              <a:t>smyčky</a:t>
            </a:r>
            <a:r>
              <a:rPr lang="en-US" dirty="0"/>
              <a:t>.</a:t>
            </a:r>
            <a:endParaRPr lang="pt-PT" dirty="0"/>
          </a:p>
        </p:txBody>
      </p:sp>
    </p:spTree>
    <p:extLst>
      <p:ext uri="{BB962C8B-B14F-4D97-AF65-F5344CB8AC3E}">
        <p14:creationId xmlns:p14="http://schemas.microsoft.com/office/powerpoint/2010/main" val="4190423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Co je </a:t>
            </a:r>
            <a:r>
              <a:rPr lang="pt-PT" dirty="0" smtClean="0"/>
              <a:t>VSS</a:t>
            </a:r>
            <a:r>
              <a:rPr lang="pt-PT" dirty="0"/>
              <a:t>?</a:t>
            </a:r>
          </a:p>
        </p:txBody>
      </p:sp>
      <p:sp>
        <p:nvSpPr>
          <p:cNvPr id="3" name="Content Placeholder 2"/>
          <p:cNvSpPr>
            <a:spLocks noGrp="1"/>
          </p:cNvSpPr>
          <p:nvPr>
            <p:ph idx="1"/>
          </p:nvPr>
        </p:nvSpPr>
        <p:spPr/>
        <p:txBody>
          <a:bodyPr>
            <a:normAutofit/>
          </a:bodyPr>
          <a:lstStyle/>
          <a:p>
            <a:r>
              <a:rPr lang="en-US" sz="2000" kern="1200" dirty="0">
                <a:latin typeface="Arial" charset="0"/>
              </a:rPr>
              <a:t>VSL je </a:t>
            </a:r>
            <a:r>
              <a:rPr lang="en-US" sz="2000" kern="1200" dirty="0" err="1">
                <a:latin typeface="Arial" charset="0"/>
              </a:rPr>
              <a:t>tvořen</a:t>
            </a:r>
            <a:r>
              <a:rPr lang="en-US" sz="2000" kern="1200" dirty="0">
                <a:latin typeface="Arial" charset="0"/>
              </a:rPr>
              <a:t> </a:t>
            </a:r>
            <a:r>
              <a:rPr lang="en-US" sz="2000" kern="1200" dirty="0" err="1">
                <a:latin typeface="Arial" charset="0"/>
              </a:rPr>
              <a:t>až</a:t>
            </a:r>
            <a:r>
              <a:rPr lang="en-US" sz="2000" kern="1200" dirty="0">
                <a:latin typeface="Arial" charset="0"/>
              </a:rPr>
              <a:t> </a:t>
            </a:r>
            <a:r>
              <a:rPr lang="en-US" sz="2000" kern="1200" dirty="0" err="1">
                <a:latin typeface="Arial" charset="0"/>
              </a:rPr>
              <a:t>osmi</a:t>
            </a:r>
            <a:r>
              <a:rPr lang="en-US" sz="2000" kern="1200" dirty="0">
                <a:latin typeface="Arial" charset="0"/>
              </a:rPr>
              <a:t> 10 </a:t>
            </a:r>
            <a:r>
              <a:rPr lang="en-US" sz="2000" kern="1200" dirty="0" err="1">
                <a:latin typeface="Arial" charset="0"/>
              </a:rPr>
              <a:t>gigabitovými</a:t>
            </a:r>
            <a:r>
              <a:rPr lang="en-US" sz="2000" kern="1200" dirty="0">
                <a:latin typeface="Arial" charset="0"/>
              </a:rPr>
              <a:t> </a:t>
            </a:r>
            <a:r>
              <a:rPr lang="en-US" sz="2000" kern="1200" dirty="0" err="1">
                <a:latin typeface="Arial" charset="0"/>
              </a:rPr>
              <a:t>ethernetovými</a:t>
            </a:r>
            <a:r>
              <a:rPr lang="en-US" sz="2000" kern="1200" dirty="0">
                <a:latin typeface="Arial" charset="0"/>
              </a:rPr>
              <a:t> </a:t>
            </a:r>
            <a:r>
              <a:rPr lang="en-US" sz="2000" kern="1200" dirty="0" err="1">
                <a:latin typeface="Arial" charset="0"/>
              </a:rPr>
              <a:t>spojeními</a:t>
            </a:r>
            <a:r>
              <a:rPr lang="en-US" sz="2000" kern="1200" dirty="0">
                <a:latin typeface="Arial" charset="0"/>
              </a:rPr>
              <a:t> </a:t>
            </a:r>
            <a:r>
              <a:rPr lang="en-US" sz="2000" kern="1200" dirty="0" smtClean="0">
                <a:latin typeface="Arial" charset="0"/>
              </a:rPr>
              <a:t>s</a:t>
            </a:r>
            <a:r>
              <a:rPr lang="cs-CZ" sz="2000" kern="1200" dirty="0" smtClean="0">
                <a:latin typeface="Arial" charset="0"/>
              </a:rPr>
              <a:t>druženými</a:t>
            </a:r>
            <a:r>
              <a:rPr lang="en-US" sz="2000" kern="1200" dirty="0" smtClean="0">
                <a:latin typeface="Arial" charset="0"/>
              </a:rPr>
              <a:t> </a:t>
            </a:r>
            <a:r>
              <a:rPr lang="en-US" sz="2000" kern="1200" dirty="0">
                <a:latin typeface="Arial" charset="0"/>
              </a:rPr>
              <a:t>do </a:t>
            </a:r>
            <a:r>
              <a:rPr lang="en-US" sz="2000" kern="1200" dirty="0" err="1">
                <a:latin typeface="Arial" charset="0"/>
              </a:rPr>
              <a:t>EtherChannel</a:t>
            </a:r>
            <a:r>
              <a:rPr lang="en-US" sz="2000" kern="1200" dirty="0">
                <a:latin typeface="Arial" charset="0"/>
              </a:rPr>
              <a:t>.</a:t>
            </a:r>
          </a:p>
          <a:p>
            <a:r>
              <a:rPr lang="en-US" sz="2000" kern="1200" dirty="0">
                <a:latin typeface="Arial" charset="0"/>
              </a:rPr>
              <a:t>VSL </a:t>
            </a:r>
            <a:r>
              <a:rPr lang="en-US" sz="2000" kern="1200" dirty="0" err="1">
                <a:latin typeface="Arial" charset="0"/>
              </a:rPr>
              <a:t>nese</a:t>
            </a:r>
            <a:r>
              <a:rPr lang="en-US" sz="2000" kern="1200" dirty="0">
                <a:latin typeface="Arial" charset="0"/>
              </a:rPr>
              <a:t> </a:t>
            </a:r>
            <a:r>
              <a:rPr lang="en-US" sz="2000" kern="1200" dirty="0" err="1">
                <a:latin typeface="Arial" charset="0"/>
              </a:rPr>
              <a:t>kromě</a:t>
            </a:r>
            <a:r>
              <a:rPr lang="en-US" sz="2000" kern="1200" dirty="0">
                <a:latin typeface="Arial" charset="0"/>
              </a:rPr>
              <a:t> </a:t>
            </a:r>
            <a:r>
              <a:rPr lang="en-US" sz="2000" kern="1200" dirty="0" err="1">
                <a:latin typeface="Arial" charset="0"/>
              </a:rPr>
              <a:t>pravidelného</a:t>
            </a:r>
            <a:r>
              <a:rPr lang="en-US" sz="2000" kern="1200" dirty="0">
                <a:latin typeface="Arial" charset="0"/>
              </a:rPr>
              <a:t> </a:t>
            </a:r>
            <a:r>
              <a:rPr lang="en-US" sz="2000" kern="1200" dirty="0" err="1">
                <a:latin typeface="Arial" charset="0"/>
              </a:rPr>
              <a:t>datového</a:t>
            </a:r>
            <a:r>
              <a:rPr lang="en-US" sz="2000" kern="1200" dirty="0">
                <a:latin typeface="Arial" charset="0"/>
              </a:rPr>
              <a:t> </a:t>
            </a:r>
            <a:r>
              <a:rPr lang="en-US" sz="2000" kern="1200" dirty="0" err="1">
                <a:latin typeface="Arial" charset="0"/>
              </a:rPr>
              <a:t>provozu</a:t>
            </a:r>
            <a:r>
              <a:rPr lang="en-US" sz="2000" kern="1200" dirty="0">
                <a:latin typeface="Arial" charset="0"/>
              </a:rPr>
              <a:t> </a:t>
            </a:r>
            <a:r>
              <a:rPr lang="en-US" sz="2000" kern="1200" dirty="0" err="1">
                <a:latin typeface="Arial" charset="0"/>
              </a:rPr>
              <a:t>také</a:t>
            </a:r>
            <a:r>
              <a:rPr lang="en-US" sz="2000" kern="1200" dirty="0">
                <a:latin typeface="Arial" charset="0"/>
              </a:rPr>
              <a:t> </a:t>
            </a:r>
            <a:r>
              <a:rPr lang="en-US" sz="2000" kern="1200" dirty="0" err="1">
                <a:latin typeface="Arial" charset="0"/>
              </a:rPr>
              <a:t>komunikaci</a:t>
            </a:r>
            <a:r>
              <a:rPr lang="en-US" sz="2000" kern="1200" dirty="0">
                <a:latin typeface="Arial" charset="0"/>
              </a:rPr>
              <a:t> </a:t>
            </a:r>
            <a:r>
              <a:rPr lang="en-US" sz="2000" kern="1200" dirty="0" err="1">
                <a:latin typeface="Arial" charset="0"/>
              </a:rPr>
              <a:t>řídícího</a:t>
            </a:r>
            <a:r>
              <a:rPr lang="en-US" sz="2000" kern="1200" dirty="0">
                <a:latin typeface="Arial" charset="0"/>
              </a:rPr>
              <a:t> </a:t>
            </a:r>
            <a:r>
              <a:rPr lang="en-US" sz="2000" kern="1200" dirty="0" err="1">
                <a:latin typeface="Arial" charset="0"/>
              </a:rPr>
              <a:t>vrstvy</a:t>
            </a:r>
            <a:r>
              <a:rPr lang="en-US" sz="2000" kern="1200" dirty="0">
                <a:latin typeface="Arial" charset="0"/>
              </a:rPr>
              <a:t> </a:t>
            </a:r>
            <a:r>
              <a:rPr lang="en-US" sz="2000" kern="1200" dirty="0" err="1" smtClean="0">
                <a:latin typeface="Arial" charset="0"/>
              </a:rPr>
              <a:t>mezi</a:t>
            </a:r>
            <a:r>
              <a:rPr lang="en-US" sz="2000" kern="1200" dirty="0" smtClean="0">
                <a:latin typeface="Arial" charset="0"/>
              </a:rPr>
              <a:t> </a:t>
            </a:r>
            <a:r>
              <a:rPr lang="en-US" sz="2000" kern="1200" dirty="0" err="1">
                <a:latin typeface="Arial" charset="0"/>
              </a:rPr>
              <a:t>dvěma</a:t>
            </a:r>
            <a:r>
              <a:rPr lang="en-US" sz="2000" kern="1200" dirty="0">
                <a:latin typeface="Arial" charset="0"/>
              </a:rPr>
              <a:t> </a:t>
            </a:r>
            <a:r>
              <a:rPr lang="en-US" sz="2000" kern="1200" dirty="0" err="1">
                <a:latin typeface="Arial" charset="0"/>
              </a:rPr>
              <a:t>členy</a:t>
            </a:r>
            <a:r>
              <a:rPr lang="en-US" sz="2000" kern="1200" dirty="0">
                <a:latin typeface="Arial" charset="0"/>
              </a:rPr>
              <a:t> VSS.</a:t>
            </a:r>
          </a:p>
          <a:p>
            <a:r>
              <a:rPr lang="en-US" sz="2000" kern="1200" dirty="0">
                <a:latin typeface="Arial" charset="0"/>
              </a:rPr>
              <a:t>Po </a:t>
            </a:r>
            <a:r>
              <a:rPr lang="en-US" sz="2000" kern="1200" dirty="0" err="1">
                <a:latin typeface="Arial" charset="0"/>
              </a:rPr>
              <a:t>vytvoření</a:t>
            </a:r>
            <a:r>
              <a:rPr lang="en-US" sz="2000" kern="1200" dirty="0">
                <a:latin typeface="Arial" charset="0"/>
              </a:rPr>
              <a:t> VSS je </a:t>
            </a:r>
            <a:r>
              <a:rPr lang="en-US" sz="2000" kern="1200" dirty="0" err="1">
                <a:latin typeface="Arial" charset="0"/>
              </a:rPr>
              <a:t>aktivní</a:t>
            </a:r>
            <a:r>
              <a:rPr lang="en-US" sz="2000" kern="1200" dirty="0">
                <a:latin typeface="Arial" charset="0"/>
              </a:rPr>
              <a:t> </a:t>
            </a:r>
            <a:r>
              <a:rPr lang="en-US" sz="2000" kern="1200" dirty="0" err="1">
                <a:latin typeface="Arial" charset="0"/>
              </a:rPr>
              <a:t>pouze</a:t>
            </a:r>
            <a:r>
              <a:rPr lang="en-US" sz="2000" kern="1200" dirty="0">
                <a:latin typeface="Arial" charset="0"/>
              </a:rPr>
              <a:t> </a:t>
            </a:r>
            <a:r>
              <a:rPr lang="en-US" sz="2000" kern="1200" dirty="0" err="1">
                <a:latin typeface="Arial" charset="0"/>
              </a:rPr>
              <a:t>řídicí</a:t>
            </a:r>
            <a:r>
              <a:rPr lang="en-US" sz="2000" kern="1200" dirty="0">
                <a:latin typeface="Arial" charset="0"/>
              </a:rPr>
              <a:t> </a:t>
            </a:r>
            <a:r>
              <a:rPr lang="en-US" sz="2000" kern="1200" dirty="0" err="1">
                <a:latin typeface="Arial" charset="0"/>
              </a:rPr>
              <a:t>rovina</a:t>
            </a:r>
            <a:r>
              <a:rPr lang="en-US" sz="2000" kern="1200" dirty="0">
                <a:latin typeface="Arial" charset="0"/>
              </a:rPr>
              <a:t> </a:t>
            </a:r>
            <a:r>
              <a:rPr lang="en-US" sz="2000" kern="1200" dirty="0" err="1">
                <a:latin typeface="Arial" charset="0"/>
              </a:rPr>
              <a:t>jednoho</a:t>
            </a:r>
            <a:r>
              <a:rPr lang="en-US" sz="2000" kern="1200" dirty="0">
                <a:latin typeface="Arial" charset="0"/>
              </a:rPr>
              <a:t> z </a:t>
            </a:r>
            <a:r>
              <a:rPr lang="en-US" sz="2000" kern="1200" dirty="0" err="1">
                <a:latin typeface="Arial" charset="0"/>
              </a:rPr>
              <a:t>členů</a:t>
            </a:r>
            <a:r>
              <a:rPr lang="en-US" sz="2000" kern="1200" dirty="0">
                <a:latin typeface="Arial" charset="0"/>
              </a:rPr>
              <a:t>. </a:t>
            </a:r>
            <a:r>
              <a:rPr lang="en-US" sz="2000" kern="1200" dirty="0" err="1">
                <a:latin typeface="Arial" charset="0"/>
              </a:rPr>
              <a:t>Datová</a:t>
            </a:r>
            <a:r>
              <a:rPr lang="en-US" sz="2000" kern="1200" dirty="0">
                <a:latin typeface="Arial" charset="0"/>
              </a:rPr>
              <a:t> </a:t>
            </a:r>
            <a:r>
              <a:rPr lang="en-US" sz="2000" kern="1200" dirty="0" err="1">
                <a:latin typeface="Arial" charset="0"/>
              </a:rPr>
              <a:t>rovina</a:t>
            </a:r>
            <a:r>
              <a:rPr lang="en-US" sz="2000" kern="1200" dirty="0">
                <a:latin typeface="Arial" charset="0"/>
              </a:rPr>
              <a:t> a </a:t>
            </a:r>
            <a:r>
              <a:rPr lang="en-US" sz="2000" kern="1200" dirty="0" err="1">
                <a:latin typeface="Arial" charset="0"/>
              </a:rPr>
              <a:t>přepínací</a:t>
            </a:r>
            <a:r>
              <a:rPr lang="en-US" sz="2000" kern="1200" dirty="0">
                <a:latin typeface="Arial" charset="0"/>
              </a:rPr>
              <a:t> </a:t>
            </a:r>
            <a:r>
              <a:rPr lang="en-US" sz="2000" kern="1200" dirty="0" err="1">
                <a:latin typeface="Arial" charset="0"/>
              </a:rPr>
              <a:t>fabriky</a:t>
            </a:r>
            <a:r>
              <a:rPr lang="en-US" sz="2000" kern="1200" dirty="0">
                <a:latin typeface="Arial" charset="0"/>
              </a:rPr>
              <a:t> </a:t>
            </a:r>
            <a:r>
              <a:rPr lang="en-US" sz="2000" kern="1200" dirty="0" err="1">
                <a:latin typeface="Arial" charset="0"/>
              </a:rPr>
              <a:t>obou</a:t>
            </a:r>
            <a:r>
              <a:rPr lang="en-US" sz="2000" kern="1200" dirty="0">
                <a:latin typeface="Arial" charset="0"/>
              </a:rPr>
              <a:t> </a:t>
            </a:r>
            <a:r>
              <a:rPr lang="en-US" sz="2000" kern="1200" dirty="0" err="1">
                <a:latin typeface="Arial" charset="0"/>
              </a:rPr>
              <a:t>členů</a:t>
            </a:r>
            <a:r>
              <a:rPr lang="en-US" sz="2000" kern="1200" dirty="0">
                <a:latin typeface="Arial" charset="0"/>
              </a:rPr>
              <a:t> </a:t>
            </a:r>
            <a:r>
              <a:rPr lang="en-US" sz="2000" kern="1200" dirty="0" err="1">
                <a:latin typeface="Arial" charset="0"/>
              </a:rPr>
              <a:t>jsou</a:t>
            </a:r>
            <a:r>
              <a:rPr lang="en-US" sz="2000" kern="1200" dirty="0">
                <a:latin typeface="Arial" charset="0"/>
              </a:rPr>
              <a:t> </a:t>
            </a:r>
            <a:r>
              <a:rPr lang="en-US" sz="2000" kern="1200" dirty="0" err="1">
                <a:latin typeface="Arial" charset="0"/>
              </a:rPr>
              <a:t>aktivní</a:t>
            </a:r>
            <a:r>
              <a:rPr lang="en-US" sz="2000" kern="1200" dirty="0">
                <a:latin typeface="Arial" charset="0"/>
              </a:rPr>
              <a:t>.</a:t>
            </a:r>
          </a:p>
          <a:p>
            <a:r>
              <a:rPr lang="en-US" sz="2000" kern="1200" dirty="0" err="1">
                <a:latin typeface="Arial" charset="0"/>
              </a:rPr>
              <a:t>Obě</a:t>
            </a:r>
            <a:r>
              <a:rPr lang="en-US" sz="2000" kern="1200" dirty="0">
                <a:latin typeface="Arial" charset="0"/>
              </a:rPr>
              <a:t> </a:t>
            </a:r>
            <a:r>
              <a:rPr lang="en-US" sz="2000" kern="1200" dirty="0" err="1">
                <a:latin typeface="Arial" charset="0"/>
              </a:rPr>
              <a:t>šasi</a:t>
            </a:r>
            <a:r>
              <a:rPr lang="en-US" sz="2000" kern="1200" dirty="0">
                <a:latin typeface="Arial" charset="0"/>
              </a:rPr>
              <a:t> </a:t>
            </a:r>
            <a:r>
              <a:rPr lang="en-US" sz="2000" kern="1200" dirty="0" err="1">
                <a:latin typeface="Arial" charset="0"/>
              </a:rPr>
              <a:t>jsou</a:t>
            </a:r>
            <a:r>
              <a:rPr lang="en-US" sz="2000" kern="1200" dirty="0">
                <a:latin typeface="Arial" charset="0"/>
              </a:rPr>
              <a:t> </a:t>
            </a:r>
            <a:r>
              <a:rPr lang="en-US" sz="2000" kern="1200" dirty="0" err="1">
                <a:latin typeface="Arial" charset="0"/>
              </a:rPr>
              <a:t>udržovány</a:t>
            </a:r>
            <a:r>
              <a:rPr lang="en-US" sz="2000" kern="1200" dirty="0">
                <a:latin typeface="Arial" charset="0"/>
              </a:rPr>
              <a:t> v </a:t>
            </a:r>
            <a:r>
              <a:rPr lang="en-US" sz="2000" kern="1200" dirty="0" err="1">
                <a:latin typeface="Arial" charset="0"/>
              </a:rPr>
              <a:t>synchronizaci</a:t>
            </a:r>
            <a:r>
              <a:rPr lang="en-US" sz="2000" kern="1200" dirty="0">
                <a:latin typeface="Arial" charset="0"/>
              </a:rPr>
              <a:t> s </a:t>
            </a:r>
            <a:r>
              <a:rPr lang="en-US" sz="2000" kern="1200" dirty="0" err="1">
                <a:latin typeface="Arial" charset="0"/>
              </a:rPr>
              <a:t>mechanismem</a:t>
            </a:r>
            <a:r>
              <a:rPr lang="en-US" sz="2000" kern="1200" dirty="0">
                <a:latin typeface="Arial" charset="0"/>
              </a:rPr>
              <a:t> SSO </a:t>
            </a:r>
            <a:r>
              <a:rPr lang="en-US" sz="2000" kern="1200" dirty="0" err="1">
                <a:latin typeface="Arial" charset="0"/>
              </a:rPr>
              <a:t>interchassis</a:t>
            </a:r>
            <a:r>
              <a:rPr lang="en-US" sz="2000" kern="1200" dirty="0">
                <a:latin typeface="Arial" charset="0"/>
              </a:rPr>
              <a:t> a </a:t>
            </a:r>
            <a:r>
              <a:rPr lang="en-US" sz="2000" kern="1200" dirty="0" err="1">
                <a:latin typeface="Arial" charset="0"/>
              </a:rPr>
              <a:t>spolu</a:t>
            </a:r>
            <a:r>
              <a:rPr lang="en-US" sz="2000" kern="1200" dirty="0">
                <a:latin typeface="Arial" charset="0"/>
              </a:rPr>
              <a:t> s NSF </a:t>
            </a:r>
            <a:r>
              <a:rPr lang="en-US" sz="2000" kern="1200" dirty="0" err="1">
                <a:latin typeface="Arial" charset="0"/>
              </a:rPr>
              <a:t>zajišťují</a:t>
            </a:r>
            <a:r>
              <a:rPr lang="en-US" sz="2000" kern="1200" dirty="0">
                <a:latin typeface="Arial" charset="0"/>
              </a:rPr>
              <a:t> nonstop </a:t>
            </a:r>
            <a:r>
              <a:rPr lang="en-US" sz="2000" kern="1200" dirty="0" err="1">
                <a:latin typeface="Arial" charset="0"/>
              </a:rPr>
              <a:t>komunikaci</a:t>
            </a:r>
            <a:r>
              <a:rPr lang="en-US" sz="2000" kern="1200" dirty="0">
                <a:latin typeface="Arial" charset="0"/>
              </a:rPr>
              <a:t> </a:t>
            </a:r>
            <a:r>
              <a:rPr lang="en-US" sz="2000" kern="1200" dirty="0" err="1">
                <a:latin typeface="Arial" charset="0"/>
              </a:rPr>
              <a:t>i</a:t>
            </a:r>
            <a:r>
              <a:rPr lang="en-US" sz="2000" kern="1200" dirty="0">
                <a:latin typeface="Arial" charset="0"/>
              </a:rPr>
              <a:t> v </a:t>
            </a:r>
            <a:r>
              <a:rPr lang="en-US" sz="2000" kern="1200" dirty="0" err="1">
                <a:latin typeface="Arial" charset="0"/>
              </a:rPr>
              <a:t>případě</a:t>
            </a:r>
            <a:r>
              <a:rPr lang="en-US" sz="2000" kern="1200" dirty="0">
                <a:latin typeface="Arial" charset="0"/>
              </a:rPr>
              <a:t> </a:t>
            </a:r>
            <a:r>
              <a:rPr lang="en-US" sz="2000" kern="1200" dirty="0" err="1">
                <a:latin typeface="Arial" charset="0"/>
              </a:rPr>
              <a:t>poruchy</a:t>
            </a:r>
            <a:r>
              <a:rPr lang="en-US" sz="2000" kern="1200" dirty="0">
                <a:latin typeface="Arial" charset="0"/>
              </a:rPr>
              <a:t> </a:t>
            </a:r>
            <a:r>
              <a:rPr lang="en-US" sz="2000" kern="1200" dirty="0" err="1">
                <a:latin typeface="Arial" charset="0"/>
              </a:rPr>
              <a:t>jednoho</a:t>
            </a:r>
            <a:r>
              <a:rPr lang="en-US" sz="2000" kern="1200" dirty="0">
                <a:latin typeface="Arial" charset="0"/>
              </a:rPr>
              <a:t> z </a:t>
            </a:r>
            <a:r>
              <a:rPr lang="en-US" sz="2000" kern="1200" dirty="0" err="1">
                <a:latin typeface="Arial" charset="0"/>
              </a:rPr>
              <a:t>členských</a:t>
            </a:r>
            <a:r>
              <a:rPr lang="en-US" sz="2000" kern="1200" dirty="0">
                <a:latin typeface="Arial" charset="0"/>
              </a:rPr>
              <a:t> </a:t>
            </a:r>
            <a:r>
              <a:rPr lang="en-US" sz="2000" kern="1200" dirty="0" err="1">
                <a:latin typeface="Arial" charset="0"/>
              </a:rPr>
              <a:t>supervizorových</a:t>
            </a:r>
            <a:r>
              <a:rPr lang="en-US" sz="2000" kern="1200" dirty="0">
                <a:latin typeface="Arial" charset="0"/>
              </a:rPr>
              <a:t> </a:t>
            </a:r>
            <a:r>
              <a:rPr lang="en-US" sz="2000" kern="1200" dirty="0" err="1">
                <a:latin typeface="Arial" charset="0"/>
              </a:rPr>
              <a:t>motorů</a:t>
            </a:r>
            <a:r>
              <a:rPr lang="en-US" sz="2000" kern="1200" dirty="0">
                <a:latin typeface="Arial" charset="0"/>
              </a:rPr>
              <a:t> </a:t>
            </a:r>
            <a:r>
              <a:rPr lang="en-US" sz="2000" kern="1200" dirty="0" err="1">
                <a:latin typeface="Arial" charset="0"/>
              </a:rPr>
              <a:t>nebo</a:t>
            </a:r>
            <a:r>
              <a:rPr lang="en-US" sz="2000" kern="1200" dirty="0">
                <a:latin typeface="Arial" charset="0"/>
              </a:rPr>
              <a:t> </a:t>
            </a:r>
            <a:r>
              <a:rPr lang="en-US" sz="2000" kern="1200" dirty="0" err="1">
                <a:latin typeface="Arial" charset="0"/>
              </a:rPr>
              <a:t>šasi</a:t>
            </a:r>
            <a:r>
              <a:rPr lang="en-US" sz="2000" kern="1200" dirty="0">
                <a:latin typeface="Arial" charset="0"/>
              </a:rPr>
              <a:t>.</a:t>
            </a:r>
            <a:endParaRPr lang="pt-PT" sz="2000" dirty="0"/>
          </a:p>
        </p:txBody>
      </p:sp>
      <p:pic>
        <p:nvPicPr>
          <p:cNvPr id="5" name="Picture 4"/>
          <p:cNvPicPr>
            <a:picLocks noChangeAspect="1"/>
          </p:cNvPicPr>
          <p:nvPr/>
        </p:nvPicPr>
        <p:blipFill>
          <a:blip r:embed="rId2"/>
          <a:stretch>
            <a:fillRect/>
          </a:stretch>
        </p:blipFill>
        <p:spPr>
          <a:xfrm>
            <a:off x="1965277" y="4298176"/>
            <a:ext cx="4999798" cy="2247873"/>
          </a:xfrm>
          <a:prstGeom prst="rect">
            <a:avLst/>
          </a:prstGeom>
        </p:spPr>
      </p:pic>
    </p:spTree>
    <p:extLst>
      <p:ext uri="{BB962C8B-B14F-4D97-AF65-F5344CB8AC3E}">
        <p14:creationId xmlns:p14="http://schemas.microsoft.com/office/powerpoint/2010/main" val="1369088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Výhody </a:t>
            </a:r>
            <a:r>
              <a:rPr lang="pt-PT" dirty="0" smtClean="0"/>
              <a:t>VSS</a:t>
            </a:r>
            <a:endParaRPr lang="pt-PT" dirty="0"/>
          </a:p>
        </p:txBody>
      </p:sp>
      <p:sp>
        <p:nvSpPr>
          <p:cNvPr id="3" name="Content Placeholder 2"/>
          <p:cNvSpPr>
            <a:spLocks noGrp="1"/>
          </p:cNvSpPr>
          <p:nvPr>
            <p:ph idx="1"/>
          </p:nvPr>
        </p:nvSpPr>
        <p:spPr>
          <a:xfrm>
            <a:off x="245948" y="1183340"/>
            <a:ext cx="8520354" cy="5131399"/>
          </a:xfrm>
        </p:spPr>
        <p:txBody>
          <a:bodyPr>
            <a:normAutofit fontScale="92500" lnSpcReduction="20000"/>
          </a:bodyPr>
          <a:lstStyle/>
          <a:p>
            <a:r>
              <a:rPr lang="cs-CZ" dirty="0"/>
              <a:t>VSS zvyšuje provozní efektivitu snížením režie řízení přepínačů a zjednodušením </a:t>
            </a:r>
            <a:r>
              <a:rPr lang="cs-CZ" dirty="0" smtClean="0"/>
              <a:t>sítě.</a:t>
            </a:r>
          </a:p>
          <a:p>
            <a:r>
              <a:rPr lang="cs-CZ" dirty="0" smtClean="0"/>
              <a:t>Poskytuje </a:t>
            </a:r>
            <a:r>
              <a:rPr lang="cs-CZ" dirty="0"/>
              <a:t>jediný bod správy, adresu IP a instanci </a:t>
            </a:r>
            <a:r>
              <a:rPr lang="cs-CZ" dirty="0" smtClean="0"/>
              <a:t>směrování.</a:t>
            </a:r>
          </a:p>
          <a:p>
            <a:r>
              <a:rPr lang="cs-CZ" dirty="0" smtClean="0"/>
              <a:t>Sousedé </a:t>
            </a:r>
            <a:r>
              <a:rPr lang="cs-CZ" dirty="0"/>
              <a:t>vidí VSS jako jeden přepínač </a:t>
            </a:r>
            <a:r>
              <a:rPr lang="cs-CZ" dirty="0" err="1"/>
              <a:t>Layer</a:t>
            </a:r>
            <a:r>
              <a:rPr lang="cs-CZ" dirty="0"/>
              <a:t> 2 nebo </a:t>
            </a:r>
            <a:r>
              <a:rPr lang="cs-CZ" dirty="0" err="1"/>
              <a:t>Layer</a:t>
            </a:r>
            <a:r>
              <a:rPr lang="cs-CZ" dirty="0"/>
              <a:t> 3 směrovací uzel, čímž redukují provoz řídicího </a:t>
            </a:r>
            <a:r>
              <a:rPr lang="cs-CZ" dirty="0" smtClean="0"/>
              <a:t>protokolu.</a:t>
            </a:r>
          </a:p>
          <a:p>
            <a:r>
              <a:rPr lang="cs-CZ" dirty="0" smtClean="0"/>
              <a:t>VSS </a:t>
            </a:r>
            <a:r>
              <a:rPr lang="cs-CZ" dirty="0"/>
              <a:t>poskytuje jednu IP adresu VLAN </a:t>
            </a:r>
            <a:r>
              <a:rPr lang="cs-CZ" dirty="0" err="1" smtClean="0"/>
              <a:t>gatewaye</a:t>
            </a:r>
            <a:r>
              <a:rPr lang="cs-CZ" dirty="0" smtClean="0"/>
              <a:t>, </a:t>
            </a:r>
            <a:r>
              <a:rPr lang="cs-CZ" dirty="0"/>
              <a:t>čímž odstraňuje potřebu protokolu redundance prvního skoku (HSRP, VRRP, GLBP</a:t>
            </a:r>
            <a:r>
              <a:rPr lang="cs-CZ" dirty="0" smtClean="0"/>
              <a:t>),</a:t>
            </a:r>
          </a:p>
          <a:p>
            <a:r>
              <a:rPr lang="cs-CZ" dirty="0" err="1" smtClean="0"/>
              <a:t>Multichannel</a:t>
            </a:r>
            <a:r>
              <a:rPr lang="cs-CZ" dirty="0" smtClean="0"/>
              <a:t> </a:t>
            </a:r>
            <a:r>
              <a:rPr lang="cs-CZ" dirty="0" err="1"/>
              <a:t>EtherChannel</a:t>
            </a:r>
            <a:r>
              <a:rPr lang="cs-CZ" dirty="0"/>
              <a:t> (MEC) umožňuje svazovat odkazy na dva fyzické přepínače ve VSS, což vytváří redundantní topologii bez smyčky bez potřeby </a:t>
            </a:r>
            <a:r>
              <a:rPr lang="cs-CZ" dirty="0" smtClean="0"/>
              <a:t>STP.</a:t>
            </a:r>
          </a:p>
          <a:p>
            <a:r>
              <a:rPr lang="cs-CZ" dirty="0" smtClean="0"/>
              <a:t>Výsledné </a:t>
            </a:r>
            <a:r>
              <a:rPr lang="cs-CZ" dirty="0"/>
              <a:t>převzetí služeb při selhání </a:t>
            </a:r>
            <a:r>
              <a:rPr lang="cs-CZ" dirty="0" err="1"/>
              <a:t>mezipaměti</a:t>
            </a:r>
            <a:r>
              <a:rPr lang="cs-CZ" dirty="0"/>
              <a:t> nevede k narušení aplikací, které se spoléhají na informace o stavu </a:t>
            </a:r>
            <a:r>
              <a:rPr lang="cs-CZ" dirty="0" smtClean="0"/>
              <a:t>sítě.</a:t>
            </a:r>
          </a:p>
          <a:p>
            <a:r>
              <a:rPr lang="cs-CZ" dirty="0" smtClean="0"/>
              <a:t>VSS </a:t>
            </a:r>
            <a:r>
              <a:rPr lang="cs-CZ" dirty="0"/>
              <a:t>odstraňuje konvergenci protokolů </a:t>
            </a:r>
            <a:r>
              <a:rPr lang="cs-CZ" dirty="0" err="1"/>
              <a:t>Layer</a:t>
            </a:r>
            <a:r>
              <a:rPr lang="cs-CZ" dirty="0"/>
              <a:t> 2 / </a:t>
            </a:r>
            <a:r>
              <a:rPr lang="cs-CZ" dirty="0" err="1"/>
              <a:t>Layer</a:t>
            </a:r>
            <a:r>
              <a:rPr lang="cs-CZ" dirty="0"/>
              <a:t> 3, pokud virtuální člen přepínače selže, což má za následek deterministické obnovení </a:t>
            </a:r>
            <a:r>
              <a:rPr lang="cs-CZ" dirty="0" err="1"/>
              <a:t>subsekundového</a:t>
            </a:r>
            <a:r>
              <a:rPr lang="cs-CZ" dirty="0"/>
              <a:t> virtuálního přepínače.</a:t>
            </a:r>
          </a:p>
        </p:txBody>
      </p:sp>
    </p:spTree>
    <p:extLst>
      <p:ext uri="{BB962C8B-B14F-4D97-AF65-F5344CB8AC3E}">
        <p14:creationId xmlns:p14="http://schemas.microsoft.com/office/powerpoint/2010/main" val="1592648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Výhody </a:t>
            </a:r>
            <a:r>
              <a:rPr lang="pt-PT" dirty="0" smtClean="0"/>
              <a:t>VSS</a:t>
            </a:r>
            <a:endParaRPr lang="pt-PT" dirty="0"/>
          </a:p>
        </p:txBody>
      </p:sp>
      <p:pic>
        <p:nvPicPr>
          <p:cNvPr id="4" name="Picture 3"/>
          <p:cNvPicPr>
            <a:picLocks noChangeAspect="1"/>
          </p:cNvPicPr>
          <p:nvPr/>
        </p:nvPicPr>
        <p:blipFill>
          <a:blip r:embed="rId2"/>
          <a:stretch>
            <a:fillRect/>
          </a:stretch>
        </p:blipFill>
        <p:spPr>
          <a:xfrm>
            <a:off x="279400" y="1748020"/>
            <a:ext cx="8534624" cy="4002038"/>
          </a:xfrm>
          <a:prstGeom prst="rect">
            <a:avLst/>
          </a:prstGeom>
        </p:spPr>
      </p:pic>
    </p:spTree>
    <p:extLst>
      <p:ext uri="{BB962C8B-B14F-4D97-AF65-F5344CB8AC3E}">
        <p14:creationId xmlns:p14="http://schemas.microsoft.com/office/powerpoint/2010/main" val="2941949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Verif</a:t>
            </a:r>
            <a:r>
              <a:rPr lang="cs-CZ" dirty="0" err="1" smtClean="0"/>
              <a:t>ikace</a:t>
            </a:r>
            <a:r>
              <a:rPr lang="pt-PT" dirty="0" smtClean="0"/>
              <a:t> </a:t>
            </a:r>
            <a:r>
              <a:rPr lang="pt-PT" dirty="0"/>
              <a:t>VSS</a:t>
            </a:r>
          </a:p>
        </p:txBody>
      </p:sp>
      <p:sp>
        <p:nvSpPr>
          <p:cNvPr id="3" name="Content Placeholder 2"/>
          <p:cNvSpPr>
            <a:spLocks noGrp="1"/>
          </p:cNvSpPr>
          <p:nvPr>
            <p:ph idx="1"/>
          </p:nvPr>
        </p:nvSpPr>
        <p:spPr/>
        <p:txBody>
          <a:bodyPr/>
          <a:lstStyle/>
          <a:p>
            <a:pPr marL="0" indent="0">
              <a:buNone/>
            </a:pPr>
            <a:r>
              <a:rPr lang="cs-CZ" dirty="0" smtClean="0"/>
              <a:t>Pro verifikace stavu konfigurace </a:t>
            </a:r>
            <a:r>
              <a:rPr lang="en-US" dirty="0" smtClean="0"/>
              <a:t>VSS </a:t>
            </a:r>
            <a:r>
              <a:rPr lang="cs-CZ" dirty="0" smtClean="0"/>
              <a:t>použijte následující příkazy</a:t>
            </a:r>
            <a:r>
              <a:rPr lang="pt-PT" dirty="0" smtClean="0"/>
              <a:t>:</a:t>
            </a:r>
            <a:endParaRPr lang="pt-PT" dirty="0"/>
          </a:p>
          <a:p>
            <a:r>
              <a:rPr lang="pt-PT" sz="2000" b="1" dirty="0" smtClean="0">
                <a:latin typeface="Consolas" panose="020B0609020204030204" pitchFamily="49" charset="0"/>
              </a:rPr>
              <a:t>show </a:t>
            </a:r>
            <a:r>
              <a:rPr lang="pt-PT" sz="2000" b="1" dirty="0" err="1">
                <a:latin typeface="Consolas" panose="020B0609020204030204" pitchFamily="49" charset="0"/>
              </a:rPr>
              <a:t>switch</a:t>
            </a:r>
            <a:r>
              <a:rPr lang="pt-PT" sz="2000" b="1" dirty="0">
                <a:latin typeface="Consolas" panose="020B0609020204030204" pitchFamily="49" charset="0"/>
              </a:rPr>
              <a:t> virtual</a:t>
            </a:r>
          </a:p>
          <a:p>
            <a:r>
              <a:rPr lang="pt-PT" sz="2000" b="1" dirty="0" smtClean="0">
                <a:latin typeface="Consolas" panose="020B0609020204030204" pitchFamily="49" charset="0"/>
              </a:rPr>
              <a:t>show </a:t>
            </a:r>
            <a:r>
              <a:rPr lang="pt-PT" sz="2000" b="1" dirty="0" err="1">
                <a:latin typeface="Consolas" panose="020B0609020204030204" pitchFamily="49" charset="0"/>
              </a:rPr>
              <a:t>switch</a:t>
            </a:r>
            <a:r>
              <a:rPr lang="pt-PT" sz="2000" b="1" dirty="0">
                <a:latin typeface="Consolas" panose="020B0609020204030204" pitchFamily="49" charset="0"/>
              </a:rPr>
              <a:t> virtual </a:t>
            </a:r>
            <a:r>
              <a:rPr lang="pt-PT" sz="2000" b="1" dirty="0" smtClean="0">
                <a:latin typeface="Consolas" panose="020B0609020204030204" pitchFamily="49" charset="0"/>
              </a:rPr>
              <a:t>link</a:t>
            </a:r>
          </a:p>
          <a:p>
            <a:r>
              <a:rPr lang="pt-PT" sz="2000" b="1" dirty="0" smtClean="0">
                <a:latin typeface="Consolas" panose="020B0609020204030204" pitchFamily="49" charset="0"/>
              </a:rPr>
              <a:t>show </a:t>
            </a:r>
            <a:r>
              <a:rPr lang="pt-PT" sz="2000" b="1" dirty="0" err="1">
                <a:latin typeface="Consolas" panose="020B0609020204030204" pitchFamily="49" charset="0"/>
              </a:rPr>
              <a:t>switch</a:t>
            </a:r>
            <a:r>
              <a:rPr lang="pt-PT" sz="2000" b="1" dirty="0">
                <a:latin typeface="Consolas" panose="020B0609020204030204" pitchFamily="49" charset="0"/>
              </a:rPr>
              <a:t> virtual role</a:t>
            </a:r>
          </a:p>
          <a:p>
            <a:r>
              <a:rPr lang="en-US" sz="2000" b="1" dirty="0" smtClean="0">
                <a:latin typeface="Consolas" panose="020B0609020204030204" pitchFamily="49" charset="0"/>
              </a:rPr>
              <a:t>show </a:t>
            </a:r>
            <a:r>
              <a:rPr lang="en-US" sz="2000" b="1" dirty="0">
                <a:latin typeface="Consolas" panose="020B0609020204030204" pitchFamily="49" charset="0"/>
              </a:rPr>
              <a:t>switch virtual link port-channel</a:t>
            </a:r>
            <a:endParaRPr lang="pt-PT" sz="2000" dirty="0">
              <a:latin typeface="Consolas" panose="020B0609020204030204" pitchFamily="49" charset="0"/>
            </a:endParaRPr>
          </a:p>
        </p:txBody>
      </p:sp>
      <p:pic>
        <p:nvPicPr>
          <p:cNvPr id="4" name="Picture 3"/>
          <p:cNvPicPr>
            <a:picLocks noChangeAspect="1"/>
          </p:cNvPicPr>
          <p:nvPr/>
        </p:nvPicPr>
        <p:blipFill>
          <a:blip r:embed="rId2"/>
          <a:stretch>
            <a:fillRect/>
          </a:stretch>
        </p:blipFill>
        <p:spPr>
          <a:xfrm>
            <a:off x="451605" y="3958034"/>
            <a:ext cx="8175946" cy="2101572"/>
          </a:xfrm>
          <a:prstGeom prst="rect">
            <a:avLst/>
          </a:prstGeom>
        </p:spPr>
      </p:pic>
    </p:spTree>
    <p:extLst>
      <p:ext uri="{BB962C8B-B14F-4D97-AF65-F5344CB8AC3E}">
        <p14:creationId xmlns:p14="http://schemas.microsoft.com/office/powerpoint/2010/main" val="3769058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v</a:t>
            </a:r>
            <a:r>
              <a:rPr lang="pt-PT" dirty="0" smtClean="0"/>
              <a:t>erif</a:t>
            </a:r>
            <a:r>
              <a:rPr lang="cs-CZ" dirty="0" err="1" smtClean="0"/>
              <a:t>ikace</a:t>
            </a:r>
            <a:r>
              <a:rPr lang="pt-PT" dirty="0" smtClean="0"/>
              <a:t> </a:t>
            </a:r>
            <a:r>
              <a:rPr lang="pt-PT" dirty="0" smtClean="0"/>
              <a:t>VSL</a:t>
            </a:r>
            <a:endParaRPr lang="pt-PT" dirty="0"/>
          </a:p>
        </p:txBody>
      </p:sp>
      <p:pic>
        <p:nvPicPr>
          <p:cNvPr id="4" name="Content Placeholder 3"/>
          <p:cNvPicPr>
            <a:picLocks noGrp="1" noChangeAspect="1"/>
          </p:cNvPicPr>
          <p:nvPr>
            <p:ph idx="1"/>
          </p:nvPr>
        </p:nvPicPr>
        <p:blipFill>
          <a:blip r:embed="rId3"/>
          <a:stretch>
            <a:fillRect/>
          </a:stretch>
        </p:blipFill>
        <p:spPr>
          <a:xfrm>
            <a:off x="279400" y="853855"/>
            <a:ext cx="7780030" cy="2025821"/>
          </a:xfrm>
          <a:prstGeom prst="rect">
            <a:avLst/>
          </a:prstGeom>
        </p:spPr>
      </p:pic>
      <p:pic>
        <p:nvPicPr>
          <p:cNvPr id="5" name="Picture 4"/>
          <p:cNvPicPr>
            <a:picLocks noChangeAspect="1"/>
          </p:cNvPicPr>
          <p:nvPr/>
        </p:nvPicPr>
        <p:blipFill>
          <a:blip r:embed="rId4"/>
          <a:stretch>
            <a:fillRect/>
          </a:stretch>
        </p:blipFill>
        <p:spPr>
          <a:xfrm>
            <a:off x="2000348" y="2746361"/>
            <a:ext cx="6429917" cy="4111639"/>
          </a:xfrm>
          <a:prstGeom prst="rect">
            <a:avLst/>
          </a:prstGeom>
        </p:spPr>
      </p:pic>
    </p:spTree>
    <p:extLst>
      <p:ext uri="{BB962C8B-B14F-4D97-AF65-F5344CB8AC3E}">
        <p14:creationId xmlns:p14="http://schemas.microsoft.com/office/powerpoint/2010/main" val="2798394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8" descr="ss1"/>
          <p:cNvPicPr>
            <a:picLocks noChangeAspect="1" noChangeArrowheads="1"/>
          </p:cNvPicPr>
          <p:nvPr/>
        </p:nvPicPr>
        <p:blipFill>
          <a:blip r:embed="rId2" cstate="print"/>
          <a:srcRect/>
          <a:stretch>
            <a:fillRect/>
          </a:stretch>
        </p:blipFill>
        <p:spPr bwMode="auto">
          <a:xfrm>
            <a:off x="0" y="1600200"/>
            <a:ext cx="9144000" cy="3194050"/>
          </a:xfrm>
          <a:prstGeom prst="rect">
            <a:avLst/>
          </a:prstGeom>
          <a:noFill/>
          <a:ln w="9525">
            <a:noFill/>
            <a:miter lim="800000"/>
            <a:headEnd/>
            <a:tailEnd/>
          </a:ln>
        </p:spPr>
      </p:pic>
      <p:sp>
        <p:nvSpPr>
          <p:cNvPr id="7171" name="Rectangle 35"/>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7172" name="Rectangle 32"/>
          <p:cNvSpPr>
            <a:spLocks noGrp="1" noChangeArrowheads="1"/>
          </p:cNvSpPr>
          <p:nvPr>
            <p:ph type="title" idx="4294967295"/>
          </p:nvPr>
        </p:nvSpPr>
        <p:spPr>
          <a:xfrm>
            <a:off x="279400" y="1841500"/>
            <a:ext cx="3233738" cy="2743200"/>
          </a:xfrm>
          <a:prstGeom prst="rect">
            <a:avLst/>
          </a:prstGeom>
          <a:noFill/>
        </p:spPr>
        <p:txBody>
          <a:bodyPr anchor="ctr"/>
          <a:lstStyle/>
          <a:p>
            <a:r>
              <a:rPr lang="en-US" sz="3000" b="0" dirty="0" err="1" smtClean="0">
                <a:solidFill>
                  <a:schemeClr val="bg1"/>
                </a:solidFill>
              </a:rPr>
              <a:t>Redundan</a:t>
            </a:r>
            <a:r>
              <a:rPr lang="cs-CZ" sz="3000" b="0" dirty="0" err="1" smtClean="0">
                <a:solidFill>
                  <a:schemeClr val="bg1"/>
                </a:solidFill>
              </a:rPr>
              <a:t>ce</a:t>
            </a:r>
            <a:r>
              <a:rPr lang="cs-CZ" sz="3000" b="0" dirty="0">
                <a:solidFill>
                  <a:schemeClr val="bg1"/>
                </a:solidFill>
              </a:rPr>
              <a:t> s</a:t>
            </a:r>
            <a:r>
              <a:rPr lang="en-US" sz="3000" b="0" dirty="0" err="1">
                <a:solidFill>
                  <a:schemeClr val="bg1"/>
                </a:solidFill>
              </a:rPr>
              <a:t>upervisor</a:t>
            </a:r>
            <a:r>
              <a:rPr lang="cs-CZ" sz="3000" b="0" dirty="0">
                <a:solidFill>
                  <a:schemeClr val="bg1"/>
                </a:solidFill>
              </a:rPr>
              <a:t>a</a:t>
            </a:r>
            <a:r>
              <a:rPr lang="en-US" sz="3000" b="0" dirty="0">
                <a:solidFill>
                  <a:schemeClr val="bg1"/>
                </a:solidFill>
              </a:rPr>
              <a:t/>
            </a:r>
            <a:br>
              <a:rPr lang="en-US" sz="3000" b="0" dirty="0">
                <a:solidFill>
                  <a:schemeClr val="bg1"/>
                </a:solidFill>
              </a:rPr>
            </a:br>
            <a:r>
              <a:rPr lang="cs-CZ" sz="3000" b="0" dirty="0" smtClean="0">
                <a:solidFill>
                  <a:schemeClr val="bg1"/>
                </a:solidFill>
              </a:rPr>
              <a:t>přepínače</a:t>
            </a:r>
            <a:endParaRPr lang="en-US" sz="3000" b="0" dirty="0" smtClean="0">
              <a:solidFill>
                <a:schemeClr val="bg1"/>
              </a:solidFill>
            </a:endParaRPr>
          </a:p>
        </p:txBody>
      </p:sp>
    </p:spTree>
    <p:extLst>
      <p:ext uri="{BB962C8B-B14F-4D97-AF65-F5344CB8AC3E}">
        <p14:creationId xmlns:p14="http://schemas.microsoft.com/office/powerpoint/2010/main" val="323016314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Redundance </a:t>
            </a:r>
            <a:r>
              <a:rPr lang="cs-CZ" dirty="0"/>
              <a:t>s</a:t>
            </a:r>
            <a:r>
              <a:rPr lang="pt-PT" dirty="0"/>
              <a:t>upervisor</a:t>
            </a:r>
            <a:r>
              <a:rPr lang="cs-CZ" dirty="0"/>
              <a:t>a</a:t>
            </a:r>
            <a:endParaRPr lang="pt-PT" dirty="0"/>
          </a:p>
        </p:txBody>
      </p:sp>
      <p:sp>
        <p:nvSpPr>
          <p:cNvPr id="3" name="Content Placeholder 2"/>
          <p:cNvSpPr>
            <a:spLocks noGrp="1"/>
          </p:cNvSpPr>
          <p:nvPr>
            <p:ph idx="1"/>
          </p:nvPr>
        </p:nvSpPr>
        <p:spPr/>
        <p:txBody>
          <a:bodyPr>
            <a:normAutofit fontScale="77500" lnSpcReduction="20000"/>
          </a:bodyPr>
          <a:lstStyle/>
          <a:p>
            <a:r>
              <a:rPr lang="cs-CZ" dirty="0"/>
              <a:t>Modul řídicího systému Cisco je srdcem modulárních přepínačů Cisco.</a:t>
            </a:r>
            <a:br>
              <a:rPr lang="cs-CZ" dirty="0"/>
            </a:br>
            <a:r>
              <a:rPr lang="cs-CZ" dirty="0" smtClean="0"/>
              <a:t>Supervizor </a:t>
            </a:r>
            <a:r>
              <a:rPr lang="cs-CZ" dirty="0"/>
              <a:t>poskytuje centralizované informace o </a:t>
            </a:r>
            <a:r>
              <a:rPr lang="cs-CZ" dirty="0" smtClean="0"/>
              <a:t>přeposílání </a:t>
            </a:r>
            <a:r>
              <a:rPr lang="cs-CZ" dirty="0"/>
              <a:t>a </a:t>
            </a:r>
            <a:r>
              <a:rPr lang="cs-CZ" dirty="0" smtClean="0"/>
              <a:t>zpracování.</a:t>
            </a:r>
          </a:p>
          <a:p>
            <a:r>
              <a:rPr lang="cs-CZ" dirty="0" smtClean="0"/>
              <a:t>Všechny </a:t>
            </a:r>
            <a:r>
              <a:rPr lang="cs-CZ" dirty="0"/>
              <a:t>softwarové procesy modulárního přepínače jsou řízeny </a:t>
            </a:r>
            <a:r>
              <a:rPr lang="cs-CZ" dirty="0" smtClean="0"/>
              <a:t>supervizorem.</a:t>
            </a:r>
          </a:p>
          <a:p>
            <a:r>
              <a:rPr lang="cs-CZ" dirty="0" smtClean="0"/>
              <a:t>Redundantní supervizory </a:t>
            </a:r>
            <a:r>
              <a:rPr lang="cs-CZ" dirty="0"/>
              <a:t>jsou vysoce </a:t>
            </a:r>
            <a:r>
              <a:rPr lang="cs-CZ" dirty="0" smtClean="0"/>
              <a:t>doporučovány </a:t>
            </a:r>
            <a:r>
              <a:rPr lang="cs-CZ" dirty="0"/>
              <a:t>pro agregaci a jádrovou vrstvu, takže mohou pomoci rychlejší konvergenci v případě selhání primárního supervizora. </a:t>
            </a:r>
            <a:endParaRPr lang="cs-CZ" dirty="0" smtClean="0"/>
          </a:p>
          <a:p>
            <a:r>
              <a:rPr lang="cs-CZ" dirty="0" smtClean="0"/>
              <a:t>Platformy </a:t>
            </a:r>
            <a:r>
              <a:rPr lang="cs-CZ" dirty="0"/>
              <a:t>jako </a:t>
            </a:r>
            <a:r>
              <a:rPr lang="cs-CZ" dirty="0" err="1"/>
              <a:t>Catalyst</a:t>
            </a:r>
            <a:r>
              <a:rPr lang="cs-CZ" dirty="0"/>
              <a:t> 4500, 6500 a 6800 mohou </a:t>
            </a:r>
            <a:r>
              <a:rPr lang="cs-CZ" dirty="0" smtClean="0"/>
              <a:t>poskytovat </a:t>
            </a:r>
            <a:r>
              <a:rPr lang="cs-CZ" dirty="0"/>
              <a:t>dva supervizorové moduly, které jsou instalovány v jediném šasi, čímž se odstraní jediný bod </a:t>
            </a:r>
            <a:r>
              <a:rPr lang="cs-CZ" dirty="0" smtClean="0"/>
              <a:t>selhání.</a:t>
            </a:r>
          </a:p>
          <a:p>
            <a:r>
              <a:rPr lang="cs-CZ" dirty="0" smtClean="0"/>
              <a:t>První </a:t>
            </a:r>
            <a:r>
              <a:rPr lang="cs-CZ" dirty="0"/>
              <a:t>modul supervizoru pro úspěšné spuštění se stává aktivním supervizorem </a:t>
            </a:r>
            <a:r>
              <a:rPr lang="cs-CZ" dirty="0" smtClean="0"/>
              <a:t>šasi. Druhý </a:t>
            </a:r>
            <a:r>
              <a:rPr lang="cs-CZ" dirty="0"/>
              <a:t>supervizor zůstává v pohotovostním režimu a čeká na selhání aktivního </a:t>
            </a:r>
            <a:r>
              <a:rPr lang="cs-CZ" dirty="0" smtClean="0"/>
              <a:t>supervizora.</a:t>
            </a:r>
          </a:p>
          <a:p>
            <a:r>
              <a:rPr lang="cs-CZ" dirty="0" smtClean="0"/>
              <a:t>Aktivní </a:t>
            </a:r>
            <a:r>
              <a:rPr lang="cs-CZ" dirty="0"/>
              <a:t>supervizor poskytuje všechny spínací funkce. </a:t>
            </a:r>
            <a:r>
              <a:rPr lang="cs-CZ" dirty="0" smtClean="0"/>
              <a:t>Pohotovost </a:t>
            </a:r>
            <a:r>
              <a:rPr lang="cs-CZ" dirty="0"/>
              <a:t>supervizoru je však povoleno zavést a inicializovat pouze na určité </a:t>
            </a:r>
            <a:r>
              <a:rPr lang="cs-CZ" dirty="0" smtClean="0"/>
              <a:t>úrovni.</a:t>
            </a:r>
          </a:p>
          <a:p>
            <a:r>
              <a:rPr lang="cs-CZ" dirty="0" smtClean="0"/>
              <a:t>Pokud </a:t>
            </a:r>
            <a:r>
              <a:rPr lang="cs-CZ" dirty="0"/>
              <a:t>selže aktivní modul, může pohotovostní modul pokračovat v inicializaci všech zbývajících funkcí a převzít aktivní roli.</a:t>
            </a:r>
          </a:p>
        </p:txBody>
      </p:sp>
    </p:spTree>
    <p:extLst>
      <p:ext uri="{BB962C8B-B14F-4D97-AF65-F5344CB8AC3E}">
        <p14:creationId xmlns:p14="http://schemas.microsoft.com/office/powerpoint/2010/main" val="680045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dirty="0" smtClean="0"/>
              <a:t>Cíle kapitoly</a:t>
            </a:r>
            <a:r>
              <a:rPr lang="en-US" dirty="0" smtClean="0"/>
              <a:t> 9</a:t>
            </a:r>
            <a:endParaRPr lang="en-US" dirty="0" smtClean="0"/>
          </a:p>
        </p:txBody>
      </p:sp>
      <p:sp>
        <p:nvSpPr>
          <p:cNvPr id="7" name="Content Placeholder 6"/>
          <p:cNvSpPr>
            <a:spLocks noGrp="1"/>
          </p:cNvSpPr>
          <p:nvPr>
            <p:ph idx="1"/>
          </p:nvPr>
        </p:nvSpPr>
        <p:spPr/>
        <p:txBody>
          <a:bodyPr>
            <a:normAutofit lnSpcReduction="10000"/>
          </a:bodyPr>
          <a:lstStyle/>
          <a:p>
            <a:pPr marL="0" indent="0">
              <a:buNone/>
            </a:pPr>
            <a:r>
              <a:rPr lang="cs-CZ" dirty="0"/>
              <a:t>Tato kapitola obsahuje následující funkce přepínače Cisco </a:t>
            </a:r>
            <a:r>
              <a:rPr lang="cs-CZ" dirty="0" err="1" smtClean="0"/>
              <a:t>Catalyst</a:t>
            </a:r>
            <a:r>
              <a:rPr lang="cs-CZ" dirty="0" smtClean="0"/>
              <a:t>:</a:t>
            </a:r>
          </a:p>
          <a:p>
            <a:pPr lvl="1"/>
            <a:r>
              <a:rPr lang="cs-CZ" sz="2800" dirty="0" smtClean="0"/>
              <a:t>Potřeba </a:t>
            </a:r>
            <a:r>
              <a:rPr lang="cs-CZ" sz="2800" dirty="0"/>
              <a:t>a základní myšlenka </a:t>
            </a:r>
            <a:r>
              <a:rPr lang="cs-CZ" sz="2800" dirty="0" smtClean="0"/>
              <a:t>stohování </a:t>
            </a:r>
            <a:r>
              <a:rPr lang="cs-CZ" sz="2800" dirty="0"/>
              <a:t>a </a:t>
            </a:r>
            <a:r>
              <a:rPr lang="cs-CZ" sz="2800" dirty="0" smtClean="0"/>
              <a:t>VSS</a:t>
            </a:r>
          </a:p>
          <a:p>
            <a:pPr lvl="1"/>
            <a:r>
              <a:rPr lang="cs-CZ" sz="2800" dirty="0" err="1" smtClean="0"/>
              <a:t>StackWise</a:t>
            </a:r>
            <a:endParaRPr lang="cs-CZ" sz="2800" dirty="0" smtClean="0"/>
          </a:p>
          <a:p>
            <a:pPr lvl="1"/>
            <a:r>
              <a:rPr lang="cs-CZ" sz="2800" dirty="0" smtClean="0"/>
              <a:t>Výhody </a:t>
            </a:r>
            <a:r>
              <a:rPr lang="cs-CZ" sz="2800" dirty="0"/>
              <a:t>systému </a:t>
            </a:r>
            <a:r>
              <a:rPr lang="cs-CZ" sz="2800" dirty="0" err="1" smtClean="0"/>
              <a:t>StackWise</a:t>
            </a:r>
            <a:endParaRPr lang="cs-CZ" sz="2800" dirty="0" smtClean="0"/>
          </a:p>
          <a:p>
            <a:pPr lvl="1"/>
            <a:r>
              <a:rPr lang="cs-CZ" sz="2800" dirty="0" smtClean="0"/>
              <a:t>Ověření </a:t>
            </a:r>
            <a:r>
              <a:rPr lang="cs-CZ" sz="2800" dirty="0" err="1" smtClean="0"/>
              <a:t>StackWise</a:t>
            </a:r>
            <a:endParaRPr lang="cs-CZ" sz="2800" dirty="0" smtClean="0"/>
          </a:p>
          <a:p>
            <a:pPr lvl="1"/>
            <a:r>
              <a:rPr lang="cs-CZ" sz="2800" dirty="0" smtClean="0"/>
              <a:t>VSS</a:t>
            </a:r>
          </a:p>
          <a:p>
            <a:pPr lvl="1"/>
            <a:r>
              <a:rPr lang="cs-CZ" sz="2800" dirty="0" smtClean="0"/>
              <a:t>Výhody VSS</a:t>
            </a:r>
          </a:p>
          <a:p>
            <a:pPr lvl="1"/>
            <a:r>
              <a:rPr lang="cs-CZ" sz="2800" dirty="0" smtClean="0"/>
              <a:t>Ověření VSS</a:t>
            </a:r>
          </a:p>
          <a:p>
            <a:pPr lvl="1"/>
            <a:r>
              <a:rPr lang="cs-CZ" sz="2800" dirty="0" smtClean="0"/>
              <a:t>Redundance supervizora</a:t>
            </a:r>
          </a:p>
          <a:p>
            <a:pPr lvl="1"/>
            <a:r>
              <a:rPr lang="cs-CZ" sz="2800" dirty="0" smtClean="0"/>
              <a:t>Režimy </a:t>
            </a:r>
            <a:r>
              <a:rPr lang="cs-CZ" sz="2800" dirty="0"/>
              <a:t>redundance supervizora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smtClean="0"/>
              <a:t>Způsoby redundance s</a:t>
            </a:r>
            <a:r>
              <a:rPr lang="pt-PT" dirty="0" smtClean="0"/>
              <a:t>upervisor</a:t>
            </a:r>
            <a:r>
              <a:rPr lang="cs-CZ" dirty="0" smtClean="0"/>
              <a:t>a</a:t>
            </a:r>
            <a:endParaRPr lang="pt-PT" dirty="0"/>
          </a:p>
        </p:txBody>
      </p:sp>
      <p:sp>
        <p:nvSpPr>
          <p:cNvPr id="3" name="Content Placeholder 2"/>
          <p:cNvSpPr>
            <a:spLocks noGrp="1"/>
          </p:cNvSpPr>
          <p:nvPr>
            <p:ph idx="1"/>
          </p:nvPr>
        </p:nvSpPr>
        <p:spPr>
          <a:xfrm>
            <a:off x="279401" y="3780430"/>
            <a:ext cx="8520354" cy="2534309"/>
          </a:xfrm>
        </p:spPr>
        <p:txBody>
          <a:bodyPr/>
          <a:lstStyle/>
          <a:p>
            <a:r>
              <a:rPr lang="cs-CZ" dirty="0"/>
              <a:t>Redundantní supervizní moduly mohou být konfigurovány v několika </a:t>
            </a:r>
            <a:r>
              <a:rPr lang="cs-CZ" dirty="0" smtClean="0"/>
              <a:t>režimech.</a:t>
            </a:r>
          </a:p>
          <a:p>
            <a:r>
              <a:rPr lang="cs-CZ" dirty="0" smtClean="0"/>
              <a:t>Režim </a:t>
            </a:r>
            <a:r>
              <a:rPr lang="cs-CZ" dirty="0"/>
              <a:t>redundance omezuje připravenost pohotovostního režimu </a:t>
            </a:r>
            <a:r>
              <a:rPr lang="cs-CZ" dirty="0" smtClean="0"/>
              <a:t>supervizora.</a:t>
            </a:r>
          </a:p>
          <a:p>
            <a:r>
              <a:rPr lang="cs-CZ" dirty="0" smtClean="0"/>
              <a:t>SSO </a:t>
            </a:r>
            <a:r>
              <a:rPr lang="cs-CZ" dirty="0"/>
              <a:t>umožňuje NSF.</a:t>
            </a:r>
          </a:p>
        </p:txBody>
      </p:sp>
      <p:pic>
        <p:nvPicPr>
          <p:cNvPr id="4" name="Picture 3"/>
          <p:cNvPicPr>
            <a:picLocks noChangeAspect="1"/>
          </p:cNvPicPr>
          <p:nvPr/>
        </p:nvPicPr>
        <p:blipFill>
          <a:blip r:embed="rId2"/>
          <a:stretch>
            <a:fillRect/>
          </a:stretch>
        </p:blipFill>
        <p:spPr>
          <a:xfrm>
            <a:off x="279400" y="1183340"/>
            <a:ext cx="8536005" cy="2279176"/>
          </a:xfrm>
          <a:prstGeom prst="rect">
            <a:avLst/>
          </a:prstGeom>
        </p:spPr>
      </p:pic>
    </p:spTree>
    <p:extLst>
      <p:ext uri="{BB962C8B-B14F-4D97-AF65-F5344CB8AC3E}">
        <p14:creationId xmlns:p14="http://schemas.microsoft.com/office/powerpoint/2010/main" val="219932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smtClean="0"/>
              <a:t>Způsoby redundance </a:t>
            </a:r>
            <a:r>
              <a:rPr lang="pt-PT" dirty="0" smtClean="0"/>
              <a:t>Supervisor</a:t>
            </a:r>
            <a:r>
              <a:rPr lang="cs-CZ" dirty="0" smtClean="0"/>
              <a:t>a</a:t>
            </a:r>
            <a:endParaRPr lang="pt-PT" dirty="0"/>
          </a:p>
        </p:txBody>
      </p:sp>
      <p:sp>
        <p:nvSpPr>
          <p:cNvPr id="3" name="Content Placeholder 2"/>
          <p:cNvSpPr>
            <a:spLocks noGrp="1"/>
          </p:cNvSpPr>
          <p:nvPr>
            <p:ph idx="1"/>
          </p:nvPr>
        </p:nvSpPr>
        <p:spPr/>
        <p:txBody>
          <a:bodyPr>
            <a:normAutofit fontScale="92500" lnSpcReduction="10000"/>
          </a:bodyPr>
          <a:lstStyle/>
          <a:p>
            <a:r>
              <a:rPr lang="en-US" b="1" dirty="0"/>
              <a:t>Route processor redundancy (</a:t>
            </a:r>
            <a:r>
              <a:rPr lang="en-US" b="1" dirty="0" smtClean="0"/>
              <a:t>RPR)</a:t>
            </a:r>
          </a:p>
          <a:p>
            <a:pPr lvl="1"/>
            <a:r>
              <a:rPr lang="cs-CZ" sz="2200" dirty="0" smtClean="0"/>
              <a:t>Redundantní </a:t>
            </a:r>
            <a:r>
              <a:rPr lang="cs-CZ" sz="2200" dirty="0"/>
              <a:t>supervizor je zaveden a inicializován pouze částečně. Pokud selže aktivní modul, musí záložní modul znovu načíst všechny ostatní moduly v přepínači a pak inicializovat všechny funkce správce.</a:t>
            </a:r>
          </a:p>
          <a:p>
            <a:r>
              <a:rPr lang="en-US" b="1" dirty="0" smtClean="0"/>
              <a:t>Route </a:t>
            </a:r>
            <a:r>
              <a:rPr lang="en-US" b="1" dirty="0"/>
              <a:t>processor redundancy plus (RPR</a:t>
            </a:r>
            <a:r>
              <a:rPr lang="en-US" b="1" dirty="0" smtClean="0"/>
              <a:t>+)</a:t>
            </a:r>
          </a:p>
          <a:p>
            <a:pPr lvl="1"/>
            <a:r>
              <a:rPr lang="en-US" dirty="0" err="1"/>
              <a:t>Redundantní</a:t>
            </a:r>
            <a:r>
              <a:rPr lang="en-US" dirty="0"/>
              <a:t> </a:t>
            </a:r>
            <a:r>
              <a:rPr lang="en-US" dirty="0" err="1"/>
              <a:t>supervizor</a:t>
            </a:r>
            <a:r>
              <a:rPr lang="en-US" dirty="0"/>
              <a:t> je </a:t>
            </a:r>
            <a:r>
              <a:rPr lang="en-US" dirty="0" err="1"/>
              <a:t>nabootován</a:t>
            </a:r>
            <a:r>
              <a:rPr lang="en-US" dirty="0"/>
              <a:t>, </a:t>
            </a:r>
            <a:r>
              <a:rPr lang="en-US" dirty="0" err="1"/>
              <a:t>což</a:t>
            </a:r>
            <a:r>
              <a:rPr lang="en-US" dirty="0"/>
              <a:t> </a:t>
            </a:r>
            <a:r>
              <a:rPr lang="en-US" dirty="0" err="1"/>
              <a:t>umožňuje</a:t>
            </a:r>
            <a:r>
              <a:rPr lang="en-US" dirty="0"/>
              <a:t> </a:t>
            </a:r>
            <a:r>
              <a:rPr lang="en-US" dirty="0" err="1"/>
              <a:t>supervizorovi</a:t>
            </a:r>
            <a:r>
              <a:rPr lang="en-US" dirty="0"/>
              <a:t> a </a:t>
            </a:r>
            <a:r>
              <a:rPr lang="en-US" dirty="0" err="1"/>
              <a:t>směrovacímu</a:t>
            </a:r>
            <a:r>
              <a:rPr lang="en-US" dirty="0"/>
              <a:t> </a:t>
            </a:r>
            <a:r>
              <a:rPr lang="en-US" dirty="0" err="1"/>
              <a:t>mechanismu</a:t>
            </a:r>
            <a:r>
              <a:rPr lang="en-US" dirty="0"/>
              <a:t> se </a:t>
            </a:r>
            <a:r>
              <a:rPr lang="en-US" dirty="0" err="1"/>
              <a:t>inicializovat</a:t>
            </a:r>
            <a:r>
              <a:rPr lang="en-US" dirty="0"/>
              <a:t>. </a:t>
            </a:r>
            <a:r>
              <a:rPr lang="en-US" dirty="0" err="1"/>
              <a:t>Nejsou</a:t>
            </a:r>
            <a:r>
              <a:rPr lang="en-US" dirty="0"/>
              <a:t> </a:t>
            </a:r>
            <a:r>
              <a:rPr lang="en-US" dirty="0" err="1"/>
              <a:t>spuštěny</a:t>
            </a:r>
            <a:r>
              <a:rPr lang="en-US" dirty="0"/>
              <a:t> </a:t>
            </a:r>
            <a:r>
              <a:rPr lang="en-US" dirty="0" err="1"/>
              <a:t>žádné</a:t>
            </a:r>
            <a:r>
              <a:rPr lang="en-US" dirty="0"/>
              <a:t> </a:t>
            </a:r>
            <a:r>
              <a:rPr lang="en-US" dirty="0" err="1"/>
              <a:t>funkce</a:t>
            </a:r>
            <a:r>
              <a:rPr lang="en-US" dirty="0"/>
              <a:t> </a:t>
            </a:r>
            <a:r>
              <a:rPr lang="en-US" dirty="0" err="1"/>
              <a:t>vrstvy</a:t>
            </a:r>
            <a:r>
              <a:rPr lang="en-US" dirty="0"/>
              <a:t> 2 </a:t>
            </a:r>
            <a:r>
              <a:rPr lang="en-US" dirty="0" err="1"/>
              <a:t>nebo</a:t>
            </a:r>
            <a:r>
              <a:rPr lang="en-US" dirty="0"/>
              <a:t> 3. </a:t>
            </a:r>
            <a:r>
              <a:rPr lang="en-US" dirty="0" err="1"/>
              <a:t>Když</a:t>
            </a:r>
            <a:r>
              <a:rPr lang="en-US" dirty="0"/>
              <a:t> </a:t>
            </a:r>
            <a:r>
              <a:rPr lang="en-US" dirty="0" err="1"/>
              <a:t>selže</a:t>
            </a:r>
            <a:r>
              <a:rPr lang="en-US" dirty="0"/>
              <a:t> </a:t>
            </a:r>
            <a:r>
              <a:rPr lang="en-US" dirty="0" err="1"/>
              <a:t>aktivní</a:t>
            </a:r>
            <a:r>
              <a:rPr lang="en-US" dirty="0"/>
              <a:t> </a:t>
            </a:r>
            <a:r>
              <a:rPr lang="en-US" dirty="0" err="1"/>
              <a:t>modul</a:t>
            </a:r>
            <a:r>
              <a:rPr lang="en-US" dirty="0"/>
              <a:t>, </a:t>
            </a:r>
            <a:r>
              <a:rPr lang="en-US" dirty="0" err="1"/>
              <a:t>pohotovostní</a:t>
            </a:r>
            <a:r>
              <a:rPr lang="en-US" dirty="0"/>
              <a:t> (standby) </a:t>
            </a:r>
            <a:r>
              <a:rPr lang="en-US" dirty="0" err="1"/>
              <a:t>modul</a:t>
            </a:r>
            <a:r>
              <a:rPr lang="en-US" dirty="0"/>
              <a:t> </a:t>
            </a:r>
            <a:r>
              <a:rPr lang="en-US" dirty="0" err="1"/>
              <a:t>ukončí</a:t>
            </a:r>
            <a:r>
              <a:rPr lang="en-US" dirty="0"/>
              <a:t> </a:t>
            </a:r>
            <a:r>
              <a:rPr lang="en-US" dirty="0" err="1"/>
              <a:t>inicializaci</a:t>
            </a:r>
            <a:r>
              <a:rPr lang="en-US" dirty="0"/>
              <a:t> bez </a:t>
            </a:r>
            <a:r>
              <a:rPr lang="en-US" dirty="0" err="1"/>
              <a:t>opětovného</a:t>
            </a:r>
            <a:r>
              <a:rPr lang="en-US" dirty="0"/>
              <a:t> </a:t>
            </a:r>
            <a:r>
              <a:rPr lang="en-US" dirty="0" err="1"/>
              <a:t>načtení</a:t>
            </a:r>
            <a:r>
              <a:rPr lang="en-US" dirty="0"/>
              <a:t> </a:t>
            </a:r>
            <a:r>
              <a:rPr lang="en-US" dirty="0" err="1"/>
              <a:t>jiných</a:t>
            </a:r>
            <a:r>
              <a:rPr lang="en-US" dirty="0"/>
              <a:t> </a:t>
            </a:r>
            <a:r>
              <a:rPr lang="en-US" dirty="0" err="1"/>
              <a:t>modulů</a:t>
            </a:r>
            <a:r>
              <a:rPr lang="en-US" dirty="0"/>
              <a:t> </a:t>
            </a:r>
            <a:r>
              <a:rPr lang="en-US" dirty="0" err="1"/>
              <a:t>přepínače</a:t>
            </a:r>
            <a:r>
              <a:rPr lang="en-US" dirty="0"/>
              <a:t>. To </a:t>
            </a:r>
            <a:r>
              <a:rPr lang="en-US" dirty="0" err="1"/>
              <a:t>umožňuje</a:t>
            </a:r>
            <a:r>
              <a:rPr lang="en-US" dirty="0"/>
              <a:t> </a:t>
            </a:r>
            <a:r>
              <a:rPr lang="en-US" dirty="0" err="1"/>
              <a:t>porty</a:t>
            </a:r>
            <a:r>
              <a:rPr lang="en-US" dirty="0"/>
              <a:t>  </a:t>
            </a:r>
            <a:r>
              <a:rPr lang="en-US" dirty="0" err="1"/>
              <a:t>přepínače</a:t>
            </a:r>
            <a:r>
              <a:rPr lang="en-US" dirty="0"/>
              <a:t> </a:t>
            </a:r>
            <a:r>
              <a:rPr lang="en-US" dirty="0" err="1"/>
              <a:t>zachovat</a:t>
            </a:r>
            <a:r>
              <a:rPr lang="en-US" dirty="0"/>
              <a:t> </a:t>
            </a:r>
            <a:r>
              <a:rPr lang="en-US" dirty="0" err="1"/>
              <a:t>jejich</a:t>
            </a:r>
            <a:r>
              <a:rPr lang="en-US" dirty="0"/>
              <a:t> </a:t>
            </a:r>
            <a:r>
              <a:rPr lang="en-US" dirty="0" err="1"/>
              <a:t>stav</a:t>
            </a:r>
            <a:r>
              <a:rPr lang="en-US" dirty="0" smtClean="0"/>
              <a:t>.</a:t>
            </a:r>
            <a:endParaRPr lang="cs-CZ" dirty="0" smtClean="0"/>
          </a:p>
          <a:p>
            <a:r>
              <a:rPr lang="en-US" b="1" dirty="0" err="1" smtClean="0"/>
              <a:t>Stateful</a:t>
            </a:r>
            <a:r>
              <a:rPr lang="en-US" b="1" dirty="0" smtClean="0"/>
              <a:t> </a:t>
            </a:r>
            <a:r>
              <a:rPr lang="en-US" b="1" dirty="0"/>
              <a:t>switchover (</a:t>
            </a:r>
            <a:r>
              <a:rPr lang="en-US" b="1" dirty="0" smtClean="0"/>
              <a:t>SSO)</a:t>
            </a:r>
          </a:p>
          <a:p>
            <a:pPr lvl="1"/>
            <a:r>
              <a:rPr lang="en-US" dirty="0" err="1"/>
              <a:t>Redundantní</a:t>
            </a:r>
            <a:r>
              <a:rPr lang="en-US" dirty="0"/>
              <a:t> </a:t>
            </a:r>
            <a:r>
              <a:rPr lang="en-US" dirty="0" err="1"/>
              <a:t>supervizor</a:t>
            </a:r>
            <a:r>
              <a:rPr lang="en-US" dirty="0"/>
              <a:t> je </a:t>
            </a:r>
            <a:r>
              <a:rPr lang="en-US" dirty="0" err="1"/>
              <a:t>plně</a:t>
            </a:r>
            <a:r>
              <a:rPr lang="en-US" dirty="0"/>
              <a:t> </a:t>
            </a:r>
            <a:r>
              <a:rPr lang="en-US" dirty="0" err="1"/>
              <a:t>zaveden</a:t>
            </a:r>
            <a:r>
              <a:rPr lang="en-US" dirty="0"/>
              <a:t> a </a:t>
            </a:r>
            <a:r>
              <a:rPr lang="en-US" dirty="0" err="1"/>
              <a:t>inicializován</a:t>
            </a:r>
            <a:r>
              <a:rPr lang="en-US" dirty="0"/>
              <a:t>. </a:t>
            </a:r>
            <a:r>
              <a:rPr lang="en-US" dirty="0" err="1"/>
              <a:t>Obsah</a:t>
            </a:r>
            <a:r>
              <a:rPr lang="en-US" dirty="0"/>
              <a:t> </a:t>
            </a:r>
            <a:r>
              <a:rPr lang="en-US" dirty="0" err="1"/>
              <a:t>konfigurace</a:t>
            </a:r>
            <a:r>
              <a:rPr lang="en-US" dirty="0"/>
              <a:t> </a:t>
            </a:r>
            <a:r>
              <a:rPr lang="en-US" dirty="0" err="1"/>
              <a:t>i</a:t>
            </a:r>
            <a:r>
              <a:rPr lang="en-US" dirty="0"/>
              <a:t> </a:t>
            </a:r>
            <a:r>
              <a:rPr lang="en-US" dirty="0" err="1"/>
              <a:t>spuštění</a:t>
            </a:r>
            <a:r>
              <a:rPr lang="en-US" dirty="0"/>
              <a:t> je </a:t>
            </a:r>
            <a:r>
              <a:rPr lang="en-US" dirty="0" err="1"/>
              <a:t>synchronizován</a:t>
            </a:r>
            <a:r>
              <a:rPr lang="en-US" dirty="0"/>
              <a:t> </a:t>
            </a:r>
            <a:r>
              <a:rPr lang="en-US" dirty="0" err="1"/>
              <a:t>mezi</a:t>
            </a:r>
            <a:r>
              <a:rPr lang="en-US" dirty="0"/>
              <a:t> </a:t>
            </a:r>
            <a:r>
              <a:rPr lang="en-US" dirty="0" err="1"/>
              <a:t>moduly</a:t>
            </a:r>
            <a:r>
              <a:rPr lang="en-US" dirty="0"/>
              <a:t> </a:t>
            </a:r>
            <a:r>
              <a:rPr lang="en-US" dirty="0" err="1"/>
              <a:t>supervizoru</a:t>
            </a:r>
            <a:r>
              <a:rPr lang="en-US" dirty="0"/>
              <a:t>. </a:t>
            </a:r>
            <a:r>
              <a:rPr lang="en-US" dirty="0" err="1"/>
              <a:t>Informace</a:t>
            </a:r>
            <a:r>
              <a:rPr lang="en-US" dirty="0"/>
              <a:t> o </a:t>
            </a:r>
            <a:r>
              <a:rPr lang="en-US" dirty="0" err="1"/>
              <a:t>vrstvě</a:t>
            </a:r>
            <a:r>
              <a:rPr lang="en-US" dirty="0"/>
              <a:t> 2 </a:t>
            </a:r>
            <a:r>
              <a:rPr lang="en-US" dirty="0" err="1"/>
              <a:t>jsou</a:t>
            </a:r>
            <a:r>
              <a:rPr lang="en-US" dirty="0"/>
              <a:t> </a:t>
            </a:r>
            <a:r>
              <a:rPr lang="en-US" dirty="0" err="1"/>
              <a:t>uchovávány</a:t>
            </a:r>
            <a:r>
              <a:rPr lang="en-US" dirty="0"/>
              <a:t> </a:t>
            </a:r>
            <a:r>
              <a:rPr lang="en-US" dirty="0" err="1"/>
              <a:t>na</a:t>
            </a:r>
            <a:r>
              <a:rPr lang="en-US" dirty="0"/>
              <a:t> </a:t>
            </a:r>
            <a:r>
              <a:rPr lang="en-US" dirty="0" err="1"/>
              <a:t>obou</a:t>
            </a:r>
            <a:r>
              <a:rPr lang="en-US" dirty="0"/>
              <a:t> </a:t>
            </a:r>
            <a:r>
              <a:rPr lang="en-US" dirty="0" err="1"/>
              <a:t>supervizorech</a:t>
            </a:r>
            <a:r>
              <a:rPr lang="en-US" dirty="0"/>
              <a:t>, </a:t>
            </a:r>
            <a:r>
              <a:rPr lang="en-US" dirty="0" err="1"/>
              <a:t>takže</a:t>
            </a:r>
            <a:r>
              <a:rPr lang="en-US" dirty="0"/>
              <a:t> </a:t>
            </a:r>
            <a:r>
              <a:rPr lang="en-US" dirty="0" err="1"/>
              <a:t>hardwarové</a:t>
            </a:r>
            <a:r>
              <a:rPr lang="en-US" dirty="0"/>
              <a:t> </a:t>
            </a:r>
            <a:r>
              <a:rPr lang="en-US" dirty="0" err="1"/>
              <a:t>přepínání</a:t>
            </a:r>
            <a:r>
              <a:rPr lang="en-US" dirty="0"/>
              <a:t> </a:t>
            </a:r>
            <a:r>
              <a:rPr lang="en-US" dirty="0" err="1"/>
              <a:t>může</a:t>
            </a:r>
            <a:r>
              <a:rPr lang="en-US" dirty="0"/>
              <a:t> </a:t>
            </a:r>
            <a:r>
              <a:rPr lang="en-US" dirty="0" err="1"/>
              <a:t>pokračovat</a:t>
            </a:r>
            <a:r>
              <a:rPr lang="en-US" dirty="0"/>
              <a:t> </a:t>
            </a:r>
            <a:r>
              <a:rPr lang="en-US" dirty="0" err="1"/>
              <a:t>během</a:t>
            </a:r>
            <a:r>
              <a:rPr lang="en-US" dirty="0"/>
              <a:t> </a:t>
            </a:r>
            <a:r>
              <a:rPr lang="en-US" dirty="0" err="1"/>
              <a:t>převzetí</a:t>
            </a:r>
            <a:r>
              <a:rPr lang="en-US" dirty="0"/>
              <a:t> </a:t>
            </a:r>
            <a:r>
              <a:rPr lang="en-US" dirty="0" err="1"/>
              <a:t>služeb</a:t>
            </a:r>
            <a:r>
              <a:rPr lang="en-US" dirty="0"/>
              <a:t> </a:t>
            </a:r>
            <a:r>
              <a:rPr lang="en-US" dirty="0" err="1"/>
              <a:t>při</a:t>
            </a:r>
            <a:r>
              <a:rPr lang="en-US" dirty="0"/>
              <a:t> </a:t>
            </a:r>
            <a:r>
              <a:rPr lang="en-US" dirty="0" err="1"/>
              <a:t>selhání</a:t>
            </a:r>
            <a:r>
              <a:rPr lang="en-US" dirty="0"/>
              <a:t>. </a:t>
            </a:r>
            <a:r>
              <a:rPr lang="en-US" dirty="0" err="1"/>
              <a:t>Stav</a:t>
            </a:r>
            <a:r>
              <a:rPr lang="en-US" dirty="0"/>
              <a:t> </a:t>
            </a:r>
            <a:r>
              <a:rPr lang="en-US" dirty="0" err="1"/>
              <a:t>přepínacích</a:t>
            </a:r>
            <a:r>
              <a:rPr lang="en-US" dirty="0"/>
              <a:t> </a:t>
            </a:r>
            <a:r>
              <a:rPr lang="en-US" dirty="0" err="1"/>
              <a:t>rozhraní</a:t>
            </a:r>
            <a:r>
              <a:rPr lang="en-US" dirty="0"/>
              <a:t> je </a:t>
            </a:r>
            <a:r>
              <a:rPr lang="en-US" dirty="0" err="1"/>
              <a:t>také</a:t>
            </a:r>
            <a:r>
              <a:rPr lang="en-US" dirty="0"/>
              <a:t> </a:t>
            </a:r>
            <a:r>
              <a:rPr lang="en-US" dirty="0" err="1"/>
              <a:t>udržován</a:t>
            </a:r>
            <a:r>
              <a:rPr lang="en-US" dirty="0"/>
              <a:t> </a:t>
            </a:r>
            <a:r>
              <a:rPr lang="en-US" dirty="0" err="1"/>
              <a:t>na</a:t>
            </a:r>
            <a:r>
              <a:rPr lang="en-US" dirty="0"/>
              <a:t> </a:t>
            </a:r>
            <a:r>
              <a:rPr lang="en-US" dirty="0" err="1"/>
              <a:t>obou</a:t>
            </a:r>
            <a:r>
              <a:rPr lang="en-US" dirty="0"/>
              <a:t> </a:t>
            </a:r>
            <a:r>
              <a:rPr lang="en-US" dirty="0" err="1"/>
              <a:t>supervizorech</a:t>
            </a:r>
            <a:r>
              <a:rPr lang="en-US" dirty="0"/>
              <a:t> </a:t>
            </a:r>
            <a:r>
              <a:rPr lang="en-US" dirty="0" err="1"/>
              <a:t>tak</a:t>
            </a:r>
            <a:r>
              <a:rPr lang="en-US" dirty="0"/>
              <a:t>, aby se </a:t>
            </a:r>
            <a:r>
              <a:rPr lang="en-US" dirty="0" err="1"/>
              <a:t>linky</a:t>
            </a:r>
            <a:r>
              <a:rPr lang="en-US" dirty="0"/>
              <a:t> </a:t>
            </a:r>
            <a:r>
              <a:rPr lang="en-US" dirty="0" err="1"/>
              <a:t>při</a:t>
            </a:r>
            <a:r>
              <a:rPr lang="en-US" dirty="0"/>
              <a:t> </a:t>
            </a:r>
            <a:r>
              <a:rPr lang="en-US" dirty="0" err="1"/>
              <a:t>překonávání</a:t>
            </a:r>
            <a:r>
              <a:rPr lang="en-US" dirty="0"/>
              <a:t> </a:t>
            </a:r>
            <a:r>
              <a:rPr lang="en-US" dirty="0" err="1"/>
              <a:t>selhání</a:t>
            </a:r>
            <a:r>
              <a:rPr lang="en-US" dirty="0"/>
              <a:t> </a:t>
            </a:r>
            <a:r>
              <a:rPr lang="en-US" dirty="0" err="1"/>
              <a:t>nepřeklopily</a:t>
            </a:r>
            <a:r>
              <a:rPr lang="en-US" dirty="0"/>
              <a:t>.</a:t>
            </a:r>
            <a:endParaRPr lang="pt-PT" dirty="0"/>
          </a:p>
        </p:txBody>
      </p:sp>
    </p:spTree>
    <p:extLst>
      <p:ext uri="{BB962C8B-B14F-4D97-AF65-F5344CB8AC3E}">
        <p14:creationId xmlns:p14="http://schemas.microsoft.com/office/powerpoint/2010/main" val="3430273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Stateful</a:t>
            </a:r>
            <a:r>
              <a:rPr lang="pt-PT" dirty="0"/>
              <a:t> </a:t>
            </a:r>
            <a:r>
              <a:rPr lang="pt-PT" dirty="0" err="1"/>
              <a:t>Switchover</a:t>
            </a:r>
            <a:endParaRPr lang="pt-PT" dirty="0"/>
          </a:p>
        </p:txBody>
      </p:sp>
      <p:sp>
        <p:nvSpPr>
          <p:cNvPr id="3" name="Content Placeholder 2"/>
          <p:cNvSpPr>
            <a:spLocks noGrp="1"/>
          </p:cNvSpPr>
          <p:nvPr>
            <p:ph idx="1"/>
          </p:nvPr>
        </p:nvSpPr>
        <p:spPr/>
        <p:txBody>
          <a:bodyPr/>
          <a:lstStyle/>
          <a:p>
            <a:r>
              <a:rPr lang="cs-CZ" dirty="0"/>
              <a:t>Redundantní supervizorový motor se spouští v plně inicializovaném stavu a synchronizuje se se spouštěcí konfigurací a spuštěnou konfigurací aktivního </a:t>
            </a:r>
            <a:r>
              <a:rPr lang="cs-CZ" dirty="0" smtClean="0"/>
              <a:t>supervizoru.</a:t>
            </a:r>
          </a:p>
          <a:p>
            <a:r>
              <a:rPr lang="cs-CZ" dirty="0" smtClean="0"/>
              <a:t>Záložní </a:t>
            </a:r>
            <a:r>
              <a:rPr lang="cs-CZ" dirty="0"/>
              <a:t>supervizor v režimu SSO také udržuje synchronizaci s aktivním nadřízeným pro všechny změny stavu hardwaru a softwaru pro funkce, které jsou podporovány prostřednictvím </a:t>
            </a:r>
            <a:r>
              <a:rPr lang="cs-CZ" dirty="0" smtClean="0"/>
              <a:t>SSO.</a:t>
            </a:r>
          </a:p>
          <a:p>
            <a:r>
              <a:rPr lang="cs-CZ" dirty="0" smtClean="0"/>
              <a:t>Jakákoliv </a:t>
            </a:r>
            <a:r>
              <a:rPr lang="cs-CZ" dirty="0"/>
              <a:t>podporovaná funkce přerušená selháním aktivního supervizorového jádra pokračuje bez problémů nad redundantním supervizorem.</a:t>
            </a:r>
          </a:p>
        </p:txBody>
      </p:sp>
    </p:spTree>
    <p:extLst>
      <p:ext uri="{BB962C8B-B14F-4D97-AF65-F5344CB8AC3E}">
        <p14:creationId xmlns:p14="http://schemas.microsoft.com/office/powerpoint/2010/main" val="3423071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U přepínačů řady </a:t>
            </a:r>
            <a:r>
              <a:rPr lang="cs-CZ" dirty="0" err="1"/>
              <a:t>Catalyst</a:t>
            </a:r>
            <a:r>
              <a:rPr lang="cs-CZ" dirty="0"/>
              <a:t> 6500 trvá doba, po kterou je provoz vrstvy 2 plně funkční po selhání supervizora, mezi 0 a 3 </a:t>
            </a:r>
            <a:r>
              <a:rPr lang="cs-CZ" dirty="0" smtClean="0"/>
              <a:t>sekundami.</a:t>
            </a:r>
          </a:p>
          <a:p>
            <a:r>
              <a:rPr lang="cs-CZ" dirty="0" smtClean="0"/>
              <a:t>Na </a:t>
            </a:r>
            <a:r>
              <a:rPr lang="cs-CZ" dirty="0" err="1" smtClean="0"/>
              <a:t>Catalystu</a:t>
            </a:r>
            <a:r>
              <a:rPr lang="cs-CZ" dirty="0" smtClean="0"/>
              <a:t> </a:t>
            </a:r>
            <a:r>
              <a:rPr lang="cs-CZ" dirty="0"/>
              <a:t>4500 může být pro provoz vrstvy 2 dosaženo </a:t>
            </a:r>
            <a:r>
              <a:rPr lang="cs-CZ" dirty="0" err="1"/>
              <a:t>subsekundového</a:t>
            </a:r>
            <a:r>
              <a:rPr lang="cs-CZ" dirty="0"/>
              <a:t> přepínání. Informace o vrstvě 3 však musí být znovu rozpoznány po selhání nadřazeného počítače s režimem redundance pouze s režimem SSO, ale nově aktivní </a:t>
            </a:r>
            <a:r>
              <a:rPr lang="cs-CZ" dirty="0" err="1"/>
              <a:t>supervizorský</a:t>
            </a:r>
            <a:r>
              <a:rPr lang="cs-CZ" dirty="0"/>
              <a:t> motor bude i nadále používat existující informace o přepínání vrstvy 2, aby pokračoval v předávání provozu, dokud nebudou znovu načteny informace o vrstvě 3. </a:t>
            </a:r>
            <a:endParaRPr lang="cs-CZ" dirty="0" smtClean="0"/>
          </a:p>
          <a:p>
            <a:r>
              <a:rPr lang="cs-CZ" dirty="0" smtClean="0"/>
              <a:t>Toto </a:t>
            </a:r>
            <a:r>
              <a:rPr lang="cs-CZ" dirty="0"/>
              <a:t>znovuvyužití zahrnuje opětovné sestavení tabulek protokolu ARP (</a:t>
            </a:r>
            <a:r>
              <a:rPr lang="cs-CZ" dirty="0" err="1"/>
              <a:t>Address</a:t>
            </a:r>
            <a:r>
              <a:rPr lang="cs-CZ" dirty="0"/>
              <a:t> </a:t>
            </a:r>
            <a:r>
              <a:rPr lang="cs-CZ" dirty="0" err="1"/>
              <a:t>Resolution</a:t>
            </a:r>
            <a:r>
              <a:rPr lang="cs-CZ" dirty="0"/>
              <a:t> </a:t>
            </a:r>
            <a:r>
              <a:rPr lang="cs-CZ" dirty="0" err="1"/>
              <a:t>Protocol</a:t>
            </a:r>
            <a:r>
              <a:rPr lang="cs-CZ" dirty="0"/>
              <a:t>) a tabulek Cisco Express </a:t>
            </a:r>
            <a:r>
              <a:rPr lang="cs-CZ" dirty="0" err="1"/>
              <a:t>Forwarding</a:t>
            </a:r>
            <a:r>
              <a:rPr lang="cs-CZ" dirty="0"/>
              <a:t> (CEF) a </a:t>
            </a:r>
            <a:r>
              <a:rPr lang="cs-CZ" dirty="0" err="1"/>
              <a:t>adjacency</a:t>
            </a:r>
            <a:r>
              <a:rPr lang="cs-CZ" dirty="0"/>
              <a:t> tabulek </a:t>
            </a:r>
            <a:r>
              <a:rPr lang="cs-CZ" dirty="0" smtClean="0"/>
              <a:t>3. </a:t>
            </a:r>
            <a:r>
              <a:rPr lang="cs-CZ" dirty="0"/>
              <a:t>vrstvy. Dokud se směrování neshoduje a </a:t>
            </a:r>
            <a:r>
              <a:rPr lang="cs-CZ" dirty="0" smtClean="0"/>
              <a:t>než se znovu sestaví </a:t>
            </a:r>
            <a:r>
              <a:rPr lang="cs-CZ" dirty="0"/>
              <a:t>tabulky CEF a </a:t>
            </a:r>
            <a:r>
              <a:rPr lang="cs-CZ" dirty="0" err="1"/>
              <a:t>adjacency</a:t>
            </a:r>
            <a:r>
              <a:rPr lang="cs-CZ" dirty="0"/>
              <a:t>, pakety, které musí být směrovány, budou vynechány.</a:t>
            </a:r>
          </a:p>
          <a:p>
            <a:endParaRPr lang="cs-CZ" dirty="0"/>
          </a:p>
        </p:txBody>
      </p:sp>
    </p:spTree>
    <p:extLst>
      <p:ext uri="{BB962C8B-B14F-4D97-AF65-F5344CB8AC3E}">
        <p14:creationId xmlns:p14="http://schemas.microsoft.com/office/powerpoint/2010/main" val="9217983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Nonstop</a:t>
            </a:r>
            <a:r>
              <a:rPr lang="pt-PT" dirty="0"/>
              <a:t> </a:t>
            </a:r>
            <a:r>
              <a:rPr lang="pt-PT" dirty="0" err="1"/>
              <a:t>Forwarding</a:t>
            </a:r>
            <a:endParaRPr lang="pt-PT" dirty="0"/>
          </a:p>
        </p:txBody>
      </p:sp>
      <p:sp>
        <p:nvSpPr>
          <p:cNvPr id="3" name="Content Placeholder 2"/>
          <p:cNvSpPr>
            <a:spLocks noGrp="1"/>
          </p:cNvSpPr>
          <p:nvPr>
            <p:ph idx="1"/>
          </p:nvPr>
        </p:nvSpPr>
        <p:spPr/>
        <p:txBody>
          <a:bodyPr>
            <a:normAutofit/>
          </a:bodyPr>
          <a:lstStyle/>
          <a:p>
            <a:r>
              <a:rPr lang="en-US" dirty="0"/>
              <a:t>NSF je </a:t>
            </a:r>
            <a:r>
              <a:rPr lang="en-US" dirty="0" err="1"/>
              <a:t>interaktivní</a:t>
            </a:r>
            <a:r>
              <a:rPr lang="en-US" dirty="0"/>
              <a:t> </a:t>
            </a:r>
            <a:r>
              <a:rPr lang="en-US" dirty="0" err="1"/>
              <a:t>metoda</a:t>
            </a:r>
            <a:r>
              <a:rPr lang="en-US" dirty="0"/>
              <a:t>, </a:t>
            </a:r>
            <a:r>
              <a:rPr lang="en-US" dirty="0" err="1"/>
              <a:t>která</a:t>
            </a:r>
            <a:r>
              <a:rPr lang="en-US" dirty="0"/>
              <a:t> se </a:t>
            </a:r>
            <a:r>
              <a:rPr lang="en-US" dirty="0" err="1"/>
              <a:t>zaměřuje</a:t>
            </a:r>
            <a:r>
              <a:rPr lang="en-US" dirty="0"/>
              <a:t> </a:t>
            </a:r>
            <a:r>
              <a:rPr lang="en-US" dirty="0" err="1"/>
              <a:t>na</a:t>
            </a:r>
            <a:r>
              <a:rPr lang="en-US" dirty="0"/>
              <a:t> </a:t>
            </a:r>
            <a:r>
              <a:rPr lang="en-US" dirty="0" err="1"/>
              <a:t>rychlé</a:t>
            </a:r>
            <a:r>
              <a:rPr lang="en-US" dirty="0"/>
              <a:t> </a:t>
            </a:r>
            <a:r>
              <a:rPr lang="cs-CZ" dirty="0" smtClean="0"/>
              <a:t>přebudování</a:t>
            </a:r>
            <a:r>
              <a:rPr lang="en-US" dirty="0" smtClean="0"/>
              <a:t> </a:t>
            </a:r>
            <a:r>
              <a:rPr lang="en-US" dirty="0" err="1"/>
              <a:t>tabulky</a:t>
            </a:r>
            <a:r>
              <a:rPr lang="en-US" dirty="0"/>
              <a:t> </a:t>
            </a:r>
            <a:r>
              <a:rPr lang="en-US" dirty="0" err="1"/>
              <a:t>směrovacích</a:t>
            </a:r>
            <a:r>
              <a:rPr lang="en-US" dirty="0"/>
              <a:t> </a:t>
            </a:r>
            <a:r>
              <a:rPr lang="en-US" dirty="0" err="1"/>
              <a:t>informací</a:t>
            </a:r>
            <a:r>
              <a:rPr lang="en-US" dirty="0"/>
              <a:t> (RIB) </a:t>
            </a:r>
            <a:r>
              <a:rPr lang="en-US" dirty="0" err="1"/>
              <a:t>po</a:t>
            </a:r>
            <a:r>
              <a:rPr lang="en-US" dirty="0"/>
              <a:t> </a:t>
            </a:r>
            <a:r>
              <a:rPr lang="en-US" dirty="0" err="1"/>
              <a:t>přepnutí</a:t>
            </a:r>
            <a:r>
              <a:rPr lang="en-US" dirty="0"/>
              <a:t> </a:t>
            </a:r>
            <a:r>
              <a:rPr lang="en-US" dirty="0" err="1"/>
              <a:t>supervisora</a:t>
            </a:r>
            <a:r>
              <a:rPr lang="en-US" dirty="0"/>
              <a:t>.</a:t>
            </a:r>
          </a:p>
          <a:p>
            <a:r>
              <a:rPr lang="en-US" dirty="0"/>
              <a:t>RIB se </a:t>
            </a:r>
            <a:r>
              <a:rPr lang="en-US" dirty="0" err="1"/>
              <a:t>používá</a:t>
            </a:r>
            <a:r>
              <a:rPr lang="en-US" dirty="0"/>
              <a:t> k </a:t>
            </a:r>
            <a:r>
              <a:rPr lang="en-US" dirty="0" err="1"/>
              <a:t>vygenerování</a:t>
            </a:r>
            <a:r>
              <a:rPr lang="en-US" dirty="0"/>
              <a:t> </a:t>
            </a:r>
            <a:r>
              <a:rPr lang="en-US" dirty="0" err="1"/>
              <a:t>tabulky</a:t>
            </a:r>
            <a:r>
              <a:rPr lang="en-US" dirty="0"/>
              <a:t> FIB (Forwarding Information Base) pro CEF, </a:t>
            </a:r>
            <a:r>
              <a:rPr lang="en-US" dirty="0" err="1"/>
              <a:t>která</a:t>
            </a:r>
            <a:r>
              <a:rPr lang="en-US" dirty="0"/>
              <a:t> je </a:t>
            </a:r>
            <a:r>
              <a:rPr lang="en-US" dirty="0" err="1"/>
              <a:t>stažena</a:t>
            </a:r>
            <a:r>
              <a:rPr lang="en-US" dirty="0"/>
              <a:t> do </a:t>
            </a:r>
            <a:r>
              <a:rPr lang="en-US" dirty="0" err="1"/>
              <a:t>všech</a:t>
            </a:r>
            <a:r>
              <a:rPr lang="en-US" dirty="0"/>
              <a:t> </a:t>
            </a:r>
            <a:r>
              <a:rPr lang="en-US" dirty="0" err="1"/>
              <a:t>modulů</a:t>
            </a:r>
            <a:r>
              <a:rPr lang="en-US" dirty="0"/>
              <a:t> </a:t>
            </a:r>
            <a:r>
              <a:rPr lang="en-US" dirty="0" err="1"/>
              <a:t>přepínačů</a:t>
            </a:r>
            <a:r>
              <a:rPr lang="en-US" dirty="0"/>
              <a:t>, </a:t>
            </a:r>
            <a:r>
              <a:rPr lang="en-US" dirty="0" err="1"/>
              <a:t>které</a:t>
            </a:r>
            <a:r>
              <a:rPr lang="en-US" dirty="0"/>
              <a:t> </a:t>
            </a:r>
            <a:r>
              <a:rPr lang="en-US" dirty="0" err="1"/>
              <a:t>mohou</a:t>
            </a:r>
            <a:r>
              <a:rPr lang="en-US" dirty="0"/>
              <a:t> </a:t>
            </a:r>
            <a:r>
              <a:rPr lang="en-US" dirty="0" err="1"/>
              <a:t>provádět</a:t>
            </a:r>
            <a:r>
              <a:rPr lang="en-US" dirty="0"/>
              <a:t> CEF.</a:t>
            </a:r>
          </a:p>
          <a:p>
            <a:r>
              <a:rPr lang="en-US" dirty="0"/>
              <a:t>NSF s </a:t>
            </a:r>
            <a:r>
              <a:rPr lang="en-US" dirty="0" err="1"/>
              <a:t>redundancí</a:t>
            </a:r>
            <a:r>
              <a:rPr lang="en-US" dirty="0"/>
              <a:t> SSO </a:t>
            </a:r>
            <a:r>
              <a:rPr lang="en-US" dirty="0" err="1"/>
              <a:t>zahrnuje</a:t>
            </a:r>
            <a:r>
              <a:rPr lang="en-US" dirty="0"/>
              <a:t> </a:t>
            </a:r>
            <a:r>
              <a:rPr lang="en-US" dirty="0" err="1"/>
              <a:t>standardní</a:t>
            </a:r>
            <a:r>
              <a:rPr lang="en-US" dirty="0"/>
              <a:t> SSO pro </a:t>
            </a:r>
            <a:r>
              <a:rPr lang="en-US" dirty="0" err="1"/>
              <a:t>přepínání</a:t>
            </a:r>
            <a:r>
              <a:rPr lang="en-US" dirty="0"/>
              <a:t> </a:t>
            </a:r>
            <a:r>
              <a:rPr lang="en-US" dirty="0" err="1"/>
              <a:t>vrstvy</a:t>
            </a:r>
            <a:r>
              <a:rPr lang="en-US" dirty="0"/>
              <a:t> 2; </a:t>
            </a:r>
            <a:r>
              <a:rPr lang="en-US" dirty="0" err="1"/>
              <a:t>avšak</a:t>
            </a:r>
            <a:r>
              <a:rPr lang="en-US" dirty="0"/>
              <a:t> </a:t>
            </a:r>
            <a:r>
              <a:rPr lang="en-US" dirty="0" err="1"/>
              <a:t>také</a:t>
            </a:r>
            <a:r>
              <a:rPr lang="en-US" dirty="0"/>
              <a:t> </a:t>
            </a:r>
            <a:r>
              <a:rPr lang="en-US" dirty="0" err="1"/>
              <a:t>minimalizuje</a:t>
            </a:r>
            <a:r>
              <a:rPr lang="en-US" dirty="0"/>
              <a:t> </a:t>
            </a:r>
            <a:r>
              <a:rPr lang="en-US" dirty="0" err="1"/>
              <a:t>dobu</a:t>
            </a:r>
            <a:r>
              <a:rPr lang="en-US" dirty="0"/>
              <a:t>, </a:t>
            </a:r>
            <a:r>
              <a:rPr lang="en-US" dirty="0" err="1"/>
              <a:t>po</a:t>
            </a:r>
            <a:r>
              <a:rPr lang="en-US" dirty="0"/>
              <a:t> </a:t>
            </a:r>
            <a:r>
              <a:rPr lang="en-US" dirty="0" err="1"/>
              <a:t>kterou</a:t>
            </a:r>
            <a:r>
              <a:rPr lang="en-US" dirty="0"/>
              <a:t> je </a:t>
            </a:r>
            <a:r>
              <a:rPr lang="en-US" dirty="0" err="1"/>
              <a:t>síť</a:t>
            </a:r>
            <a:r>
              <a:rPr lang="en-US" dirty="0"/>
              <a:t> </a:t>
            </a:r>
            <a:r>
              <a:rPr lang="en-US" dirty="0" err="1"/>
              <a:t>vrstvy</a:t>
            </a:r>
            <a:r>
              <a:rPr lang="en-US" dirty="0"/>
              <a:t> 3 </a:t>
            </a:r>
            <a:r>
              <a:rPr lang="en-US" dirty="0" err="1"/>
              <a:t>nedostupná</a:t>
            </a:r>
            <a:r>
              <a:rPr lang="en-US" dirty="0"/>
              <a:t> </a:t>
            </a:r>
            <a:r>
              <a:rPr lang="en-US" dirty="0" err="1"/>
              <a:t>po</a:t>
            </a:r>
            <a:r>
              <a:rPr lang="en-US" dirty="0"/>
              <a:t> </a:t>
            </a:r>
            <a:r>
              <a:rPr lang="en-US" dirty="0" err="1"/>
              <a:t>přepnutí</a:t>
            </a:r>
            <a:r>
              <a:rPr lang="en-US" dirty="0"/>
              <a:t> engine </a:t>
            </a:r>
            <a:r>
              <a:rPr lang="en-US" dirty="0" err="1"/>
              <a:t>supervizora</a:t>
            </a:r>
            <a:r>
              <a:rPr lang="en-US" dirty="0"/>
              <a:t> </a:t>
            </a:r>
            <a:r>
              <a:rPr lang="en-US" dirty="0" err="1"/>
              <a:t>tím</a:t>
            </a:r>
            <a:r>
              <a:rPr lang="en-US" dirty="0"/>
              <a:t>, </a:t>
            </a:r>
            <a:r>
              <a:rPr lang="en-US" dirty="0" err="1"/>
              <a:t>že</a:t>
            </a:r>
            <a:r>
              <a:rPr lang="en-US" dirty="0"/>
              <a:t> </a:t>
            </a:r>
            <a:r>
              <a:rPr lang="en-US" dirty="0" err="1"/>
              <a:t>pokračuje</a:t>
            </a:r>
            <a:r>
              <a:rPr lang="en-US" dirty="0"/>
              <a:t> v </a:t>
            </a:r>
            <a:r>
              <a:rPr lang="en-US" dirty="0" err="1"/>
              <a:t>předávání</a:t>
            </a:r>
            <a:r>
              <a:rPr lang="en-US" dirty="0"/>
              <a:t> </a:t>
            </a:r>
            <a:r>
              <a:rPr lang="en-US" dirty="0" err="1"/>
              <a:t>paketů</a:t>
            </a:r>
            <a:r>
              <a:rPr lang="en-US" dirty="0"/>
              <a:t> IP </a:t>
            </a:r>
            <a:r>
              <a:rPr lang="en-US" dirty="0" err="1"/>
              <a:t>pomocí</a:t>
            </a:r>
            <a:r>
              <a:rPr lang="en-US" dirty="0"/>
              <a:t> </a:t>
            </a:r>
            <a:r>
              <a:rPr lang="en-US" dirty="0" err="1"/>
              <a:t>položek</a:t>
            </a:r>
            <a:r>
              <a:rPr lang="en-US" dirty="0"/>
              <a:t> CEF </a:t>
            </a:r>
            <a:r>
              <a:rPr lang="en-US" dirty="0" err="1"/>
              <a:t>vytvořených</a:t>
            </a:r>
            <a:r>
              <a:rPr lang="en-US" dirty="0"/>
              <a:t> </a:t>
            </a:r>
            <a:r>
              <a:rPr lang="en-US" dirty="0" err="1"/>
              <a:t>ze</a:t>
            </a:r>
            <a:r>
              <a:rPr lang="en-US" dirty="0"/>
              <a:t> </a:t>
            </a:r>
            <a:r>
              <a:rPr lang="en-US" dirty="0" err="1"/>
              <a:t>starého</a:t>
            </a:r>
            <a:r>
              <a:rPr lang="en-US" dirty="0"/>
              <a:t> </a:t>
            </a:r>
            <a:r>
              <a:rPr lang="en-US" dirty="0" err="1"/>
              <a:t>aktivního</a:t>
            </a:r>
            <a:r>
              <a:rPr lang="en-US" dirty="0"/>
              <a:t> </a:t>
            </a:r>
            <a:r>
              <a:rPr lang="en-US" dirty="0" err="1"/>
              <a:t>supervizoru</a:t>
            </a:r>
            <a:r>
              <a:rPr lang="en-US" dirty="0"/>
              <a:t>.</a:t>
            </a:r>
            <a:endParaRPr lang="pt-PT" dirty="0"/>
          </a:p>
        </p:txBody>
      </p:sp>
    </p:spTree>
    <p:extLst>
      <p:ext uri="{BB962C8B-B14F-4D97-AF65-F5344CB8AC3E}">
        <p14:creationId xmlns:p14="http://schemas.microsoft.com/office/powerpoint/2010/main" val="451113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Souhrn kapitoly</a:t>
            </a:r>
            <a:r>
              <a:rPr lang="en-US" dirty="0" smtClean="0"/>
              <a:t> 9</a:t>
            </a:r>
            <a:endParaRPr lang="en-US" dirty="0"/>
          </a:p>
        </p:txBody>
      </p:sp>
      <p:sp>
        <p:nvSpPr>
          <p:cNvPr id="3" name="Content Placeholder 2"/>
          <p:cNvSpPr>
            <a:spLocks noGrp="1"/>
          </p:cNvSpPr>
          <p:nvPr>
            <p:ph idx="1"/>
          </p:nvPr>
        </p:nvSpPr>
        <p:spPr/>
        <p:txBody>
          <a:bodyPr>
            <a:normAutofit/>
          </a:bodyPr>
          <a:lstStyle/>
          <a:p>
            <a:r>
              <a:rPr lang="cs-CZ" dirty="0"/>
              <a:t>Potřeba a základní myšlenka přepínání stohování a </a:t>
            </a:r>
            <a:r>
              <a:rPr lang="cs-CZ" dirty="0" smtClean="0"/>
              <a:t>VSS</a:t>
            </a:r>
          </a:p>
          <a:p>
            <a:r>
              <a:rPr lang="cs-CZ" dirty="0" err="1" smtClean="0"/>
              <a:t>StackWise</a:t>
            </a:r>
            <a:endParaRPr lang="cs-CZ" dirty="0" smtClean="0"/>
          </a:p>
          <a:p>
            <a:r>
              <a:rPr lang="cs-CZ" dirty="0" smtClean="0"/>
              <a:t>Výhody </a:t>
            </a:r>
            <a:r>
              <a:rPr lang="cs-CZ" dirty="0"/>
              <a:t>systému </a:t>
            </a:r>
            <a:r>
              <a:rPr lang="cs-CZ" dirty="0" err="1" smtClean="0"/>
              <a:t>StackWise</a:t>
            </a:r>
            <a:endParaRPr lang="cs-CZ" dirty="0" smtClean="0"/>
          </a:p>
          <a:p>
            <a:r>
              <a:rPr lang="cs-CZ" dirty="0" smtClean="0"/>
              <a:t>Ověření </a:t>
            </a:r>
            <a:r>
              <a:rPr lang="cs-CZ" dirty="0" err="1" smtClean="0"/>
              <a:t>StackWise</a:t>
            </a:r>
            <a:endParaRPr lang="cs-CZ" dirty="0" smtClean="0"/>
          </a:p>
          <a:p>
            <a:r>
              <a:rPr lang="cs-CZ" dirty="0" smtClean="0"/>
              <a:t>VSS</a:t>
            </a:r>
          </a:p>
          <a:p>
            <a:r>
              <a:rPr lang="cs-CZ" dirty="0" smtClean="0"/>
              <a:t>Výhody VSS</a:t>
            </a:r>
          </a:p>
          <a:p>
            <a:r>
              <a:rPr lang="cs-CZ" dirty="0" smtClean="0"/>
              <a:t>Ověření VSS</a:t>
            </a:r>
          </a:p>
          <a:p>
            <a:r>
              <a:rPr lang="cs-CZ" dirty="0" smtClean="0"/>
              <a:t>Redundance supervizora</a:t>
            </a:r>
          </a:p>
          <a:p>
            <a:r>
              <a:rPr lang="cs-CZ" dirty="0" smtClean="0"/>
              <a:t>Režimy </a:t>
            </a:r>
            <a:r>
              <a:rPr lang="cs-CZ" dirty="0"/>
              <a:t>redundance supervizora</a:t>
            </a:r>
          </a:p>
          <a:p>
            <a:endParaRPr lang="en-US" dirty="0"/>
          </a:p>
        </p:txBody>
      </p:sp>
    </p:spTree>
    <p:extLst>
      <p:ext uri="{BB962C8B-B14F-4D97-AF65-F5344CB8AC3E}">
        <p14:creationId xmlns:p14="http://schemas.microsoft.com/office/powerpoint/2010/main" val="3720538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8" descr="ss1"/>
          <p:cNvPicPr>
            <a:picLocks noChangeAspect="1" noChangeArrowheads="1"/>
          </p:cNvPicPr>
          <p:nvPr/>
        </p:nvPicPr>
        <p:blipFill>
          <a:blip r:embed="rId2" cstate="print"/>
          <a:srcRect/>
          <a:stretch>
            <a:fillRect/>
          </a:stretch>
        </p:blipFill>
        <p:spPr bwMode="auto">
          <a:xfrm>
            <a:off x="0" y="1600200"/>
            <a:ext cx="9144000" cy="3194050"/>
          </a:xfrm>
          <a:prstGeom prst="rect">
            <a:avLst/>
          </a:prstGeom>
          <a:noFill/>
          <a:ln w="9525">
            <a:noFill/>
            <a:miter lim="800000"/>
            <a:headEnd/>
            <a:tailEnd/>
          </a:ln>
        </p:spPr>
      </p:pic>
      <p:sp>
        <p:nvSpPr>
          <p:cNvPr id="7171" name="Rectangle 35"/>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7172" name="Rectangle 32"/>
          <p:cNvSpPr>
            <a:spLocks noGrp="1" noChangeArrowheads="1"/>
          </p:cNvSpPr>
          <p:nvPr>
            <p:ph type="title" idx="4294967295"/>
          </p:nvPr>
        </p:nvSpPr>
        <p:spPr>
          <a:xfrm>
            <a:off x="279400" y="1841500"/>
            <a:ext cx="3233738" cy="2743200"/>
          </a:xfrm>
          <a:prstGeom prst="rect">
            <a:avLst/>
          </a:prstGeom>
          <a:noFill/>
        </p:spPr>
        <p:txBody>
          <a:bodyPr anchor="ctr"/>
          <a:lstStyle/>
          <a:p>
            <a:r>
              <a:rPr lang="cs-CZ" sz="3000" b="0" dirty="0" smtClean="0">
                <a:solidFill>
                  <a:schemeClr val="bg1"/>
                </a:solidFill>
              </a:rPr>
              <a:t>Potřeba logické </a:t>
            </a:r>
            <a:r>
              <a:rPr lang="cs-CZ" sz="3000" b="0" dirty="0" smtClean="0">
                <a:solidFill>
                  <a:schemeClr val="bg1"/>
                </a:solidFill>
              </a:rPr>
              <a:t>architektury přepínačů </a:t>
            </a:r>
            <a:endParaRPr lang="en-US" sz="3000" b="0" dirty="0" smtClean="0">
              <a:solidFill>
                <a:schemeClr val="bg1"/>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smtClean="0"/>
              <a:t>Důvod architektury </a:t>
            </a:r>
            <a:r>
              <a:rPr lang="en-US" dirty="0" smtClean="0"/>
              <a:t>Logical Switching</a:t>
            </a:r>
            <a:endParaRPr lang="pt-PT" dirty="0"/>
          </a:p>
        </p:txBody>
      </p:sp>
      <p:sp>
        <p:nvSpPr>
          <p:cNvPr id="3" name="Content Placeholder 2"/>
          <p:cNvSpPr>
            <a:spLocks noGrp="1"/>
          </p:cNvSpPr>
          <p:nvPr>
            <p:ph idx="1"/>
          </p:nvPr>
        </p:nvSpPr>
        <p:spPr/>
        <p:txBody>
          <a:bodyPr>
            <a:normAutofit/>
          </a:bodyPr>
          <a:lstStyle/>
          <a:p>
            <a:r>
              <a:rPr lang="cs-CZ" sz="2000" dirty="0"/>
              <a:t>Přepínače přístupu potřebují vlastní </a:t>
            </a:r>
            <a:r>
              <a:rPr lang="cs-CZ" sz="2000" dirty="0" err="1"/>
              <a:t>uplink</a:t>
            </a:r>
            <a:r>
              <a:rPr lang="cs-CZ" sz="2000" dirty="0"/>
              <a:t> ke každému z distribučních přepínačů, aby vyhovovaly požadavkům na redundanci, ale jedno z </a:t>
            </a:r>
            <a:r>
              <a:rPr lang="cs-CZ" sz="2000" dirty="0" err="1"/>
              <a:t>uplinků</a:t>
            </a:r>
            <a:r>
              <a:rPr lang="cs-CZ" sz="2000" dirty="0"/>
              <a:t> musí být blokováno protokolem </a:t>
            </a:r>
            <a:r>
              <a:rPr lang="cs-CZ" sz="2000" dirty="0" err="1"/>
              <a:t>Spanning</a:t>
            </a:r>
            <a:r>
              <a:rPr lang="cs-CZ" sz="2000" dirty="0"/>
              <a:t> </a:t>
            </a:r>
            <a:r>
              <a:rPr lang="cs-CZ" sz="2000" dirty="0" err="1"/>
              <a:t>Tree</a:t>
            </a:r>
            <a:r>
              <a:rPr lang="cs-CZ" sz="2000" dirty="0"/>
              <a:t> </a:t>
            </a:r>
            <a:r>
              <a:rPr lang="cs-CZ" sz="2000" dirty="0" err="1"/>
              <a:t>Protocol</a:t>
            </a:r>
            <a:r>
              <a:rPr lang="cs-CZ" sz="2000" dirty="0"/>
              <a:t> (STP), aby se zabránilo smyčce, čímž se šířka pásma sníží na </a:t>
            </a:r>
            <a:r>
              <a:rPr lang="cs-CZ" sz="2000" dirty="0" smtClean="0"/>
              <a:t>polovinu.</a:t>
            </a:r>
          </a:p>
          <a:p>
            <a:r>
              <a:rPr lang="cs-CZ" sz="2000" dirty="0" smtClean="0"/>
              <a:t>K </a:t>
            </a:r>
            <a:r>
              <a:rPr lang="cs-CZ" sz="2000" dirty="0"/>
              <a:t>překonání některých z těchto omezení navrhuje společnost Cisco následující </a:t>
            </a:r>
            <a:r>
              <a:rPr lang="cs-CZ" sz="2000" dirty="0" err="1"/>
              <a:t>virtualizační</a:t>
            </a:r>
            <a:r>
              <a:rPr lang="cs-CZ" sz="2000" dirty="0"/>
              <a:t> </a:t>
            </a:r>
            <a:r>
              <a:rPr lang="cs-CZ" sz="2000" dirty="0" smtClean="0"/>
              <a:t>řešení.</a:t>
            </a:r>
          </a:p>
          <a:p>
            <a:pPr lvl="1"/>
            <a:r>
              <a:rPr lang="cs-CZ" sz="1600" dirty="0" err="1" smtClean="0"/>
              <a:t>StackWise</a:t>
            </a:r>
            <a:r>
              <a:rPr lang="cs-CZ" sz="1600" dirty="0"/>
              <a:t>: Zaostřeno na modul přístupové </a:t>
            </a:r>
            <a:r>
              <a:rPr lang="cs-CZ" sz="1600" dirty="0" smtClean="0"/>
              <a:t>vrstvy</a:t>
            </a:r>
          </a:p>
          <a:p>
            <a:pPr lvl="1"/>
            <a:r>
              <a:rPr lang="cs-CZ" sz="1600" dirty="0" smtClean="0"/>
              <a:t>VSS</a:t>
            </a:r>
            <a:r>
              <a:rPr lang="cs-CZ" sz="1600" dirty="0"/>
              <a:t>: Zaměřeno na modul agregační vrstvy</a:t>
            </a:r>
          </a:p>
        </p:txBody>
      </p:sp>
      <p:pic>
        <p:nvPicPr>
          <p:cNvPr id="4" name="Picture 3"/>
          <p:cNvPicPr>
            <a:picLocks noChangeAspect="1"/>
          </p:cNvPicPr>
          <p:nvPr/>
        </p:nvPicPr>
        <p:blipFill>
          <a:blip r:embed="rId2"/>
          <a:stretch>
            <a:fillRect/>
          </a:stretch>
        </p:blipFill>
        <p:spPr>
          <a:xfrm>
            <a:off x="1892498" y="3870360"/>
            <a:ext cx="5294160" cy="2987640"/>
          </a:xfrm>
          <a:prstGeom prst="rect">
            <a:avLst/>
          </a:prstGeom>
        </p:spPr>
      </p:pic>
    </p:spTree>
    <p:extLst>
      <p:ext uri="{BB962C8B-B14F-4D97-AF65-F5344CB8AC3E}">
        <p14:creationId xmlns:p14="http://schemas.microsoft.com/office/powerpoint/2010/main" val="1063649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9" descr="ss2"/>
          <p:cNvPicPr>
            <a:picLocks noChangeAspect="1" noChangeArrowheads="1"/>
          </p:cNvPicPr>
          <p:nvPr/>
        </p:nvPicPr>
        <p:blipFill>
          <a:blip r:embed="rId3" cstate="print"/>
          <a:srcRect/>
          <a:stretch>
            <a:fillRect/>
          </a:stretch>
        </p:blipFill>
        <p:spPr bwMode="auto">
          <a:xfrm>
            <a:off x="0" y="1600200"/>
            <a:ext cx="9144000" cy="3178175"/>
          </a:xfrm>
          <a:prstGeom prst="rect">
            <a:avLst/>
          </a:prstGeom>
          <a:noFill/>
          <a:ln w="9525">
            <a:noFill/>
            <a:miter lim="800000"/>
            <a:headEnd/>
            <a:tailEnd/>
          </a:ln>
        </p:spPr>
      </p:pic>
      <p:sp>
        <p:nvSpPr>
          <p:cNvPr id="9219" name="Rectangle 12"/>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7" name="Rectangle 32"/>
          <p:cNvSpPr txBox="1">
            <a:spLocks noChangeArrowheads="1"/>
          </p:cNvSpPr>
          <p:nvPr/>
        </p:nvSpPr>
        <p:spPr>
          <a:xfrm>
            <a:off x="293688" y="1841863"/>
            <a:ext cx="3233284" cy="2743200"/>
          </a:xfrm>
          <a:prstGeom prst="rect">
            <a:avLst/>
          </a:prstGeom>
          <a:noFill/>
        </p:spPr>
        <p:txBody>
          <a:bodyPr anchor="ctr"/>
          <a:lstStyle/>
          <a:p>
            <a:pPr lvl="0" algn="l" defTabSz="814388" eaLnBrk="1" hangingPunct="1">
              <a:defRPr/>
            </a:pPr>
            <a:r>
              <a:rPr lang="cs-CZ" sz="3000" kern="0" dirty="0" smtClean="0">
                <a:solidFill>
                  <a:schemeClr val="bg1"/>
                </a:solidFill>
                <a:latin typeface="+mj-lt"/>
                <a:ea typeface="+mj-ea"/>
                <a:cs typeface="+mj-cs"/>
              </a:rPr>
              <a:t>Co je </a:t>
            </a:r>
            <a:r>
              <a:rPr lang="en-US" sz="3000" kern="0" dirty="0" err="1" smtClean="0">
                <a:solidFill>
                  <a:schemeClr val="bg1"/>
                </a:solidFill>
                <a:latin typeface="+mj-lt"/>
                <a:ea typeface="+mj-ea"/>
                <a:cs typeface="+mj-cs"/>
              </a:rPr>
              <a:t>StackWise</a:t>
            </a:r>
            <a:r>
              <a:rPr lang="en-US" sz="3000" kern="0" dirty="0">
                <a:solidFill>
                  <a:schemeClr val="bg1"/>
                </a:solidFill>
                <a:latin typeface="+mj-lt"/>
                <a:ea typeface="+mj-ea"/>
                <a:cs typeface="+mj-cs"/>
              </a:rPr>
              <a:t>?</a:t>
            </a:r>
            <a:endParaRPr kumimoji="0" lang="en-US" sz="3000" b="0" i="0" u="none" strike="noStrike" kern="0" cap="none" spc="0" normalizeH="0" baseline="0" noProof="0" dirty="0" smtClean="0">
              <a:ln>
                <a:noFill/>
              </a:ln>
              <a:solidFill>
                <a:schemeClr val="bg1"/>
              </a:solidFill>
              <a:effectLst/>
              <a:uLnTx/>
              <a:uFillTx/>
              <a:latin typeface="+mj-lt"/>
              <a:ea typeface="+mj-ea"/>
              <a:cs typeface="+mj-cs"/>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4295280" y="3166226"/>
            <a:ext cx="4644000" cy="2316000"/>
          </a:xfrm>
          <a:prstGeom prst="rect">
            <a:avLst/>
          </a:prstGeom>
        </p:spPr>
      </p:pic>
      <p:sp>
        <p:nvSpPr>
          <p:cNvPr id="2" name="Title 1"/>
          <p:cNvSpPr>
            <a:spLocks noGrp="1"/>
          </p:cNvSpPr>
          <p:nvPr>
            <p:ph type="title"/>
          </p:nvPr>
        </p:nvSpPr>
        <p:spPr/>
        <p:txBody>
          <a:bodyPr/>
          <a:lstStyle/>
          <a:p>
            <a:r>
              <a:rPr lang="cs-CZ" dirty="0" smtClean="0"/>
              <a:t>Co je </a:t>
            </a:r>
            <a:r>
              <a:rPr lang="pt-PT" dirty="0" smtClean="0"/>
              <a:t>StackWise</a:t>
            </a:r>
            <a:r>
              <a:rPr lang="pt-PT" dirty="0"/>
              <a:t>?</a:t>
            </a:r>
          </a:p>
        </p:txBody>
      </p:sp>
      <p:sp>
        <p:nvSpPr>
          <p:cNvPr id="3" name="Content Placeholder 2"/>
          <p:cNvSpPr>
            <a:spLocks noGrp="1"/>
          </p:cNvSpPr>
          <p:nvPr>
            <p:ph idx="1"/>
          </p:nvPr>
        </p:nvSpPr>
        <p:spPr/>
        <p:txBody>
          <a:bodyPr>
            <a:normAutofit fontScale="92500"/>
          </a:bodyPr>
          <a:lstStyle/>
          <a:p>
            <a:r>
              <a:rPr lang="cs-CZ" dirty="0"/>
              <a:t>Technologie Cisco </a:t>
            </a:r>
            <a:r>
              <a:rPr lang="cs-CZ" dirty="0" err="1"/>
              <a:t>StackWise</a:t>
            </a:r>
            <a:r>
              <a:rPr lang="cs-CZ" dirty="0"/>
              <a:t> poskytuje metodu pro kolektivní využití možností sady přepínačů.</a:t>
            </a:r>
            <a:br>
              <a:rPr lang="cs-CZ" dirty="0"/>
            </a:br>
            <a:r>
              <a:rPr lang="cs-CZ" dirty="0"/>
              <a:t>Konfigurační a směrovací informace jsou sdíleny každým přepínačem ve svazku a vytvářejí tak jednu spínací jednotku.</a:t>
            </a:r>
            <a:br>
              <a:rPr lang="cs-CZ" dirty="0"/>
            </a:br>
            <a:r>
              <a:rPr lang="cs-CZ" dirty="0"/>
              <a:t>Přepínače mohou být přidány a odstraněny z pracovního </a:t>
            </a:r>
            <a:r>
              <a:rPr lang="cs-CZ" dirty="0" smtClean="0"/>
              <a:t>stohu </a:t>
            </a:r>
            <a:r>
              <a:rPr lang="cs-CZ" dirty="0"/>
              <a:t>bez ovlivnění výkonu.</a:t>
            </a:r>
          </a:p>
          <a:p>
            <a:endParaRPr lang="en-US" dirty="0"/>
          </a:p>
          <a:p>
            <a:endParaRPr lang="en-US" dirty="0" smtClean="0"/>
          </a:p>
          <a:p>
            <a:endParaRPr lang="en-US" dirty="0"/>
          </a:p>
          <a:p>
            <a:endParaRPr lang="en-US" dirty="0" smtClean="0"/>
          </a:p>
          <a:p>
            <a:endParaRPr lang="en-US" dirty="0"/>
          </a:p>
          <a:p>
            <a:r>
              <a:rPr lang="cs-CZ" dirty="0"/>
              <a:t>Zásobník je spravován jako jedna jednotka hlavním přepínačem, který je volen z jednoho z přepínačů </a:t>
            </a:r>
            <a:r>
              <a:rPr lang="cs-CZ" dirty="0" smtClean="0"/>
              <a:t>členů stohu.</a:t>
            </a:r>
            <a:endParaRPr lang="cs-CZ" dirty="0"/>
          </a:p>
        </p:txBody>
      </p:sp>
    </p:spTree>
    <p:extLst>
      <p:ext uri="{BB962C8B-B14F-4D97-AF65-F5344CB8AC3E}">
        <p14:creationId xmlns:p14="http://schemas.microsoft.com/office/powerpoint/2010/main" val="24766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Detaily </a:t>
            </a:r>
            <a:r>
              <a:rPr lang="pt-PT" dirty="0" smtClean="0"/>
              <a:t>StackWise</a:t>
            </a:r>
            <a:endParaRPr lang="pt-PT" dirty="0"/>
          </a:p>
        </p:txBody>
      </p:sp>
      <p:sp>
        <p:nvSpPr>
          <p:cNvPr id="3" name="Content Placeholder 2"/>
          <p:cNvSpPr>
            <a:spLocks noGrp="1"/>
          </p:cNvSpPr>
          <p:nvPr>
            <p:ph idx="1"/>
          </p:nvPr>
        </p:nvSpPr>
        <p:spPr/>
        <p:txBody>
          <a:bodyPr>
            <a:normAutofit lnSpcReduction="10000"/>
          </a:bodyPr>
          <a:lstStyle/>
          <a:p>
            <a:r>
              <a:rPr lang="cs-CZ" dirty="0"/>
              <a:t>Každý </a:t>
            </a:r>
            <a:r>
              <a:rPr lang="cs-CZ" dirty="0" smtClean="0"/>
              <a:t>stoh </a:t>
            </a:r>
            <a:r>
              <a:rPr lang="cs-CZ" dirty="0"/>
              <a:t>přepínačů má jednu IP adresu a je spravován jako jeden </a:t>
            </a:r>
            <a:r>
              <a:rPr lang="cs-CZ" dirty="0" smtClean="0"/>
              <a:t>objekt.</a:t>
            </a:r>
          </a:p>
          <a:p>
            <a:r>
              <a:rPr lang="cs-CZ" dirty="0" smtClean="0"/>
              <a:t>To </a:t>
            </a:r>
            <a:r>
              <a:rPr lang="cs-CZ" dirty="0"/>
              <a:t>umožňuje, aby každý přepínač </a:t>
            </a:r>
            <a:r>
              <a:rPr lang="cs-CZ" dirty="0" smtClean="0"/>
              <a:t>ve stohu sdílel </a:t>
            </a:r>
            <a:r>
              <a:rPr lang="cs-CZ" dirty="0"/>
              <a:t>stejnou topologii sítě, </a:t>
            </a:r>
            <a:r>
              <a:rPr lang="cs-CZ" dirty="0" smtClean="0"/>
              <a:t>MAC adresu a </a:t>
            </a:r>
            <a:r>
              <a:rPr lang="cs-CZ" dirty="0"/>
              <a:t>informace o </a:t>
            </a:r>
            <a:r>
              <a:rPr lang="cs-CZ" dirty="0" smtClean="0"/>
              <a:t>směrování.</a:t>
            </a:r>
          </a:p>
          <a:p>
            <a:r>
              <a:rPr lang="cs-CZ" dirty="0" smtClean="0"/>
              <a:t>Přepínače </a:t>
            </a:r>
            <a:r>
              <a:rPr lang="cs-CZ" dirty="0"/>
              <a:t>řady </a:t>
            </a:r>
            <a:r>
              <a:rPr lang="cs-CZ" dirty="0" err="1"/>
              <a:t>Catalyst</a:t>
            </a:r>
            <a:r>
              <a:rPr lang="cs-CZ" dirty="0"/>
              <a:t> 3750-E, 3750-X a 3850 podporují </a:t>
            </a:r>
            <a:r>
              <a:rPr lang="cs-CZ" dirty="0" err="1"/>
              <a:t>StackWise</a:t>
            </a:r>
            <a:r>
              <a:rPr lang="cs-CZ" dirty="0"/>
              <a:t> a </a:t>
            </a:r>
            <a:r>
              <a:rPr lang="cs-CZ" dirty="0" err="1"/>
              <a:t>StackWise</a:t>
            </a:r>
            <a:r>
              <a:rPr lang="cs-CZ" dirty="0"/>
              <a:t> </a:t>
            </a:r>
            <a:r>
              <a:rPr lang="cs-CZ" dirty="0" smtClean="0"/>
              <a:t>Plus.</a:t>
            </a:r>
          </a:p>
          <a:p>
            <a:r>
              <a:rPr lang="cs-CZ" dirty="0" err="1" smtClean="0"/>
              <a:t>StackWise</a:t>
            </a:r>
            <a:r>
              <a:rPr lang="cs-CZ" dirty="0" smtClean="0"/>
              <a:t> </a:t>
            </a:r>
            <a:r>
              <a:rPr lang="cs-CZ" dirty="0"/>
              <a:t>Plus je </a:t>
            </a:r>
            <a:r>
              <a:rPr lang="cs-CZ" dirty="0" smtClean="0"/>
              <a:t>evaluace </a:t>
            </a:r>
            <a:r>
              <a:rPr lang="cs-CZ" dirty="0" err="1"/>
              <a:t>StackWise</a:t>
            </a:r>
            <a:r>
              <a:rPr lang="cs-CZ" dirty="0"/>
              <a:t>. </a:t>
            </a:r>
            <a:r>
              <a:rPr lang="cs-CZ" dirty="0" err="1"/>
              <a:t>StackWise</a:t>
            </a:r>
            <a:r>
              <a:rPr lang="cs-CZ" dirty="0"/>
              <a:t> Plus podporuje lokální přepínání, takže lokálně určené pakety nemusí </a:t>
            </a:r>
            <a:r>
              <a:rPr lang="cs-CZ" dirty="0" smtClean="0"/>
              <a:t>procházet kruhem stohu.</a:t>
            </a:r>
          </a:p>
          <a:p>
            <a:r>
              <a:rPr lang="cs-CZ" dirty="0" smtClean="0"/>
              <a:t>Řada </a:t>
            </a:r>
            <a:r>
              <a:rPr lang="cs-CZ" dirty="0" err="1"/>
              <a:t>Catalyst</a:t>
            </a:r>
            <a:r>
              <a:rPr lang="cs-CZ" dirty="0"/>
              <a:t> 3850 podporuje StackWise-480 s vylepšeným stohováním 480 </a:t>
            </a:r>
            <a:r>
              <a:rPr lang="cs-CZ" dirty="0" err="1" smtClean="0"/>
              <a:t>Gb</a:t>
            </a:r>
            <a:r>
              <a:rPr lang="cs-CZ" dirty="0" smtClean="0"/>
              <a:t>/s</a:t>
            </a:r>
            <a:r>
              <a:rPr lang="cs-CZ" dirty="0"/>
              <a:t>. Řada </a:t>
            </a:r>
            <a:r>
              <a:rPr lang="cs-CZ" dirty="0" err="1"/>
              <a:t>Catalyst</a:t>
            </a:r>
            <a:r>
              <a:rPr lang="cs-CZ" dirty="0"/>
              <a:t> 2960-S podporuje technologii </a:t>
            </a:r>
            <a:r>
              <a:rPr lang="cs-CZ" dirty="0" err="1"/>
              <a:t>FlexStack</a:t>
            </a:r>
            <a:r>
              <a:rPr lang="cs-CZ" dirty="0"/>
              <a:t>, </a:t>
            </a:r>
            <a:r>
              <a:rPr lang="cs-CZ" dirty="0" smtClean="0"/>
              <a:t>a </a:t>
            </a:r>
            <a:r>
              <a:rPr lang="cs-CZ" dirty="0" err="1" smtClean="0"/>
              <a:t>StackWise</a:t>
            </a:r>
            <a:r>
              <a:rPr lang="cs-CZ" dirty="0" smtClean="0"/>
              <a:t> </a:t>
            </a:r>
            <a:r>
              <a:rPr lang="cs-CZ" dirty="0"/>
              <a:t>na míru pro přepínače 2. </a:t>
            </a:r>
            <a:r>
              <a:rPr lang="cs-CZ" dirty="0" smtClean="0"/>
              <a:t>vrstvy. </a:t>
            </a:r>
            <a:r>
              <a:rPr lang="cs-CZ" dirty="0" err="1" smtClean="0"/>
              <a:t>FlexStack</a:t>
            </a:r>
            <a:r>
              <a:rPr lang="cs-CZ" dirty="0" smtClean="0"/>
              <a:t> </a:t>
            </a:r>
            <a:r>
              <a:rPr lang="cs-CZ" dirty="0"/>
              <a:t>je omezen na čtyři </a:t>
            </a:r>
            <a:r>
              <a:rPr lang="cs-CZ" dirty="0" smtClean="0"/>
              <a:t>stohované </a:t>
            </a:r>
            <a:r>
              <a:rPr lang="cs-CZ" dirty="0"/>
              <a:t>přepínače.</a:t>
            </a:r>
          </a:p>
        </p:txBody>
      </p:sp>
    </p:spTree>
    <p:extLst>
      <p:ext uri="{BB962C8B-B14F-4D97-AF65-F5344CB8AC3E}">
        <p14:creationId xmlns:p14="http://schemas.microsoft.com/office/powerpoint/2010/main" val="2945606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Výhody </a:t>
            </a:r>
            <a:r>
              <a:rPr lang="pt-PT" dirty="0" smtClean="0"/>
              <a:t>StackWise</a:t>
            </a:r>
            <a:endParaRPr lang="pt-PT" dirty="0"/>
          </a:p>
        </p:txBody>
      </p:sp>
      <p:pic>
        <p:nvPicPr>
          <p:cNvPr id="4" name="Picture 3"/>
          <p:cNvPicPr>
            <a:picLocks noChangeAspect="1"/>
          </p:cNvPicPr>
          <p:nvPr/>
        </p:nvPicPr>
        <p:blipFill>
          <a:blip r:embed="rId3"/>
          <a:stretch>
            <a:fillRect/>
          </a:stretch>
        </p:blipFill>
        <p:spPr>
          <a:xfrm>
            <a:off x="279400" y="1535561"/>
            <a:ext cx="8557114" cy="4100964"/>
          </a:xfrm>
          <a:prstGeom prst="rect">
            <a:avLst/>
          </a:prstGeom>
        </p:spPr>
      </p:pic>
    </p:spTree>
    <p:extLst>
      <p:ext uri="{BB962C8B-B14F-4D97-AF65-F5344CB8AC3E}">
        <p14:creationId xmlns:p14="http://schemas.microsoft.com/office/powerpoint/2010/main" val="150840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a:t>
            </a:r>
            <a:endParaRPr lang="cs-CZ" dirty="0"/>
          </a:p>
        </p:txBody>
      </p:sp>
      <p:sp>
        <p:nvSpPr>
          <p:cNvPr id="3" name="Zástupný symbol pro obsah 2"/>
          <p:cNvSpPr>
            <a:spLocks noGrp="1"/>
          </p:cNvSpPr>
          <p:nvPr>
            <p:ph idx="1"/>
          </p:nvPr>
        </p:nvSpPr>
        <p:spPr/>
        <p:txBody>
          <a:bodyPr/>
          <a:lstStyle/>
          <a:p>
            <a:r>
              <a:rPr lang="cs-CZ" dirty="0"/>
              <a:t>K zajištění dostatečných přístupových portů se používá více přepínačů. Zásobník, až devět přepínačů, je spravován jako jedna jednotka, což snižuje počet jednotek, které musíte spravovat ve vaší </a:t>
            </a:r>
            <a:r>
              <a:rPr lang="cs-CZ" dirty="0" smtClean="0"/>
              <a:t>síti</a:t>
            </a:r>
          </a:p>
          <a:p>
            <a:r>
              <a:rPr lang="cs-CZ" dirty="0" smtClean="0"/>
              <a:t>Přepínače </a:t>
            </a:r>
            <a:r>
              <a:rPr lang="cs-CZ" dirty="0"/>
              <a:t>mohou být přidány a odstraněny z pracovního </a:t>
            </a:r>
            <a:r>
              <a:rPr lang="cs-CZ" dirty="0" smtClean="0"/>
              <a:t>stohu </a:t>
            </a:r>
            <a:r>
              <a:rPr lang="cs-CZ" dirty="0"/>
              <a:t>bez ovlivnění výkonu zásobníku. Když je přidán nový přepínač, hlavní přepínač automaticky nakonfiguruje jednotku s aktuálně spuštěným IOS obrazem a konfigurací </a:t>
            </a:r>
            <a:r>
              <a:rPr lang="cs-CZ" dirty="0" smtClean="0"/>
              <a:t>stohu.</a:t>
            </a:r>
          </a:p>
          <a:p>
            <a:r>
              <a:rPr lang="cs-CZ" dirty="0" smtClean="0"/>
              <a:t>Nemusíte </a:t>
            </a:r>
            <a:r>
              <a:rPr lang="cs-CZ" dirty="0"/>
              <a:t>nic dělat, aby se přepínač objevil dříve, než je připraven k provozu.</a:t>
            </a:r>
          </a:p>
          <a:p>
            <a:pPr marL="0" indent="0">
              <a:buNone/>
            </a:pPr>
            <a:endParaRPr lang="cs-CZ" dirty="0"/>
          </a:p>
        </p:txBody>
      </p:sp>
    </p:spTree>
    <p:extLst>
      <p:ext uri="{BB962C8B-B14F-4D97-AF65-F5344CB8AC3E}">
        <p14:creationId xmlns:p14="http://schemas.microsoft.com/office/powerpoint/2010/main" val="1996395840"/>
      </p:ext>
    </p:extLst>
  </p:cSld>
  <p:clrMapOvr>
    <a:masterClrMapping/>
  </p:clrMapOvr>
</p:sld>
</file>

<file path=ppt/theme/theme1.xml><?xml version="1.0" encoding="utf-8"?>
<a:theme xmlns:a="http://schemas.openxmlformats.org/drawingml/2006/main" name="CCNP Instructor PPT">
  <a:themeElements>
    <a:clrScheme name="PPT-TMPLT-WHT_C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fontScheme name="PPT-TMPLT-WHT_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PT-TMPLT-WHT_C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CCNP Instructor PPT2</Template>
  <TotalTime>8566</TotalTime>
  <Pages>28</Pages>
  <Words>1663</Words>
  <Application>Microsoft Office PowerPoint</Application>
  <PresentationFormat>Předvádění na obrazovce (4:3)</PresentationFormat>
  <Paragraphs>136</Paragraphs>
  <Slides>25</Slides>
  <Notes>13</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CCNP Instructor PPT</vt:lpstr>
      <vt:lpstr>Vysoká dostupnost (High Availability)</vt:lpstr>
      <vt:lpstr>Cíle kapitoly 9</vt:lpstr>
      <vt:lpstr>Potřeba logické architektury přepínačů </vt:lpstr>
      <vt:lpstr>Důvod architektury Logical Switching</vt:lpstr>
      <vt:lpstr>Prezentace aplikace PowerPoint</vt:lpstr>
      <vt:lpstr>Co je StackWise?</vt:lpstr>
      <vt:lpstr>Detaily StackWise</vt:lpstr>
      <vt:lpstr>Výhody StackWise</vt:lpstr>
      <vt:lpstr>Obsah</vt:lpstr>
      <vt:lpstr>Verifikace StackWise</vt:lpstr>
      <vt:lpstr>Prezentace aplikace PowerPoint</vt:lpstr>
      <vt:lpstr>Co je VSS?</vt:lpstr>
      <vt:lpstr>Co je VSS?</vt:lpstr>
      <vt:lpstr>Výhody VSS</vt:lpstr>
      <vt:lpstr>Výhody VSS</vt:lpstr>
      <vt:lpstr>Verifikace VSS</vt:lpstr>
      <vt:lpstr>verifikace VSL</vt:lpstr>
      <vt:lpstr>Redundance supervisora přepínače</vt:lpstr>
      <vt:lpstr>Redundance supervisora</vt:lpstr>
      <vt:lpstr>Způsoby redundance supervisora</vt:lpstr>
      <vt:lpstr>Způsoby redundance Supervisora</vt:lpstr>
      <vt:lpstr>Stateful Switchover</vt:lpstr>
      <vt:lpstr>Obsah</vt:lpstr>
      <vt:lpstr>Nonstop Forwarding</vt:lpstr>
      <vt:lpstr>Souhrn kapitoly 9</vt:lpstr>
    </vt:vector>
  </TitlesOfParts>
  <Company>Cisco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ROUTE Chapter 1</dc:title>
  <dc:creator>Cisco Systems</dc:creator>
  <cp:lastModifiedBy>Jaroslav Dočkal</cp:lastModifiedBy>
  <cp:revision>567</cp:revision>
  <cp:lastPrinted>1999-01-27T00:54:54Z</cp:lastPrinted>
  <dcterms:created xsi:type="dcterms:W3CDTF">2010-07-05T20:10:47Z</dcterms:created>
  <dcterms:modified xsi:type="dcterms:W3CDTF">2019-04-20T02:22:40Z</dcterms:modified>
</cp:coreProperties>
</file>