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126"/>
  </p:notesMasterIdLst>
  <p:handoutMasterIdLst>
    <p:handoutMasterId r:id="rId127"/>
  </p:handoutMasterIdLst>
  <p:sldIdLst>
    <p:sldId id="500" r:id="rId2"/>
    <p:sldId id="541" r:id="rId3"/>
    <p:sldId id="813" r:id="rId4"/>
    <p:sldId id="959" r:id="rId5"/>
    <p:sldId id="967" r:id="rId6"/>
    <p:sldId id="814" r:id="rId7"/>
    <p:sldId id="960" r:id="rId8"/>
    <p:sldId id="968" r:id="rId9"/>
    <p:sldId id="969" r:id="rId10"/>
    <p:sldId id="970" r:id="rId11"/>
    <p:sldId id="1073" r:id="rId12"/>
    <p:sldId id="1044" r:id="rId13"/>
    <p:sldId id="1047" r:id="rId14"/>
    <p:sldId id="971" r:id="rId15"/>
    <p:sldId id="815" r:id="rId16"/>
    <p:sldId id="958" r:id="rId17"/>
    <p:sldId id="972" r:id="rId18"/>
    <p:sldId id="973" r:id="rId19"/>
    <p:sldId id="974" r:id="rId20"/>
    <p:sldId id="1075" r:id="rId21"/>
    <p:sldId id="1076" r:id="rId22"/>
    <p:sldId id="1067" r:id="rId23"/>
    <p:sldId id="975" r:id="rId24"/>
    <p:sldId id="976" r:id="rId25"/>
    <p:sldId id="977" r:id="rId26"/>
    <p:sldId id="887" r:id="rId27"/>
    <p:sldId id="957" r:id="rId28"/>
    <p:sldId id="978" r:id="rId29"/>
    <p:sldId id="979" r:id="rId30"/>
    <p:sldId id="980" r:id="rId31"/>
    <p:sldId id="1046" r:id="rId32"/>
    <p:sldId id="981" r:id="rId33"/>
    <p:sldId id="982" r:id="rId34"/>
    <p:sldId id="983" r:id="rId35"/>
    <p:sldId id="984" r:id="rId36"/>
    <p:sldId id="985" r:id="rId37"/>
    <p:sldId id="986" r:id="rId38"/>
    <p:sldId id="987" r:id="rId39"/>
    <p:sldId id="988" r:id="rId40"/>
    <p:sldId id="989" r:id="rId41"/>
    <p:sldId id="990" r:id="rId42"/>
    <p:sldId id="991" r:id="rId43"/>
    <p:sldId id="1066" r:id="rId44"/>
    <p:sldId id="992" r:id="rId45"/>
    <p:sldId id="961" r:id="rId46"/>
    <p:sldId id="962" r:id="rId47"/>
    <p:sldId id="994" r:id="rId48"/>
    <p:sldId id="993" r:id="rId49"/>
    <p:sldId id="995" r:id="rId50"/>
    <p:sldId id="996" r:id="rId51"/>
    <p:sldId id="997" r:id="rId52"/>
    <p:sldId id="963" r:id="rId53"/>
    <p:sldId id="964" r:id="rId54"/>
    <p:sldId id="998" r:id="rId55"/>
    <p:sldId id="999" r:id="rId56"/>
    <p:sldId id="1000" r:id="rId57"/>
    <p:sldId id="1068" r:id="rId58"/>
    <p:sldId id="1064" r:id="rId59"/>
    <p:sldId id="1065" r:id="rId60"/>
    <p:sldId id="1048" r:id="rId61"/>
    <p:sldId id="1049" r:id="rId62"/>
    <p:sldId id="1050" r:id="rId63"/>
    <p:sldId id="1001" r:id="rId64"/>
    <p:sldId id="1002" r:id="rId65"/>
    <p:sldId id="1003" r:id="rId66"/>
    <p:sldId id="1004" r:id="rId67"/>
    <p:sldId id="1006" r:id="rId68"/>
    <p:sldId id="1005" r:id="rId69"/>
    <p:sldId id="1007" r:id="rId70"/>
    <p:sldId id="1008" r:id="rId71"/>
    <p:sldId id="1009" r:id="rId72"/>
    <p:sldId id="1010" r:id="rId73"/>
    <p:sldId id="1011" r:id="rId74"/>
    <p:sldId id="1012" r:id="rId75"/>
    <p:sldId id="1069" r:id="rId76"/>
    <p:sldId id="1013" r:id="rId77"/>
    <p:sldId id="1014" r:id="rId78"/>
    <p:sldId id="1015" r:id="rId79"/>
    <p:sldId id="1070" r:id="rId80"/>
    <p:sldId id="1071" r:id="rId81"/>
    <p:sldId id="1052" r:id="rId82"/>
    <p:sldId id="1051" r:id="rId83"/>
    <p:sldId id="1053" r:id="rId84"/>
    <p:sldId id="1016" r:id="rId85"/>
    <p:sldId id="1017" r:id="rId86"/>
    <p:sldId id="1062" r:id="rId87"/>
    <p:sldId id="1063" r:id="rId88"/>
    <p:sldId id="1018" r:id="rId89"/>
    <p:sldId id="1019" r:id="rId90"/>
    <p:sldId id="1020" r:id="rId91"/>
    <p:sldId id="1021" r:id="rId92"/>
    <p:sldId id="1022" r:id="rId93"/>
    <p:sldId id="1023" r:id="rId94"/>
    <p:sldId id="1024" r:id="rId95"/>
    <p:sldId id="1025" r:id="rId96"/>
    <p:sldId id="1026" r:id="rId97"/>
    <p:sldId id="1027" r:id="rId98"/>
    <p:sldId id="1028" r:id="rId99"/>
    <p:sldId id="1029" r:id="rId100"/>
    <p:sldId id="1032" r:id="rId101"/>
    <p:sldId id="1072" r:id="rId102"/>
    <p:sldId id="1054" r:id="rId103"/>
    <p:sldId id="1055" r:id="rId104"/>
    <p:sldId id="965" r:id="rId105"/>
    <p:sldId id="966" r:id="rId106"/>
    <p:sldId id="1033" r:id="rId107"/>
    <p:sldId id="1035" r:id="rId108"/>
    <p:sldId id="1034" r:id="rId109"/>
    <p:sldId id="1040" r:id="rId110"/>
    <p:sldId id="1036" r:id="rId111"/>
    <p:sldId id="1037" r:id="rId112"/>
    <p:sldId id="1038" r:id="rId113"/>
    <p:sldId id="1039" r:id="rId114"/>
    <p:sldId id="1041" r:id="rId115"/>
    <p:sldId id="1056" r:id="rId116"/>
    <p:sldId id="1057" r:id="rId117"/>
    <p:sldId id="1060" r:id="rId118"/>
    <p:sldId id="1058" r:id="rId119"/>
    <p:sldId id="1059" r:id="rId120"/>
    <p:sldId id="1061" r:id="rId121"/>
    <p:sldId id="1043" r:id="rId122"/>
    <p:sldId id="954" r:id="rId123"/>
    <p:sldId id="955" r:id="rId124"/>
    <p:sldId id="956" r:id="rId125"/>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9">
          <p15:clr>
            <a:srgbClr val="A4A3A4"/>
          </p15:clr>
        </p15:guide>
        <p15:guide id="2" pos="176">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77212" autoAdjust="0"/>
  </p:normalViewPr>
  <p:slideViewPr>
    <p:cSldViewPr snapToGrid="0" showGuides="1">
      <p:cViewPr varScale="1">
        <p:scale>
          <a:sx n="85" d="100"/>
          <a:sy n="85" d="100"/>
        </p:scale>
        <p:origin x="-2484" y="-90"/>
      </p:cViewPr>
      <p:guideLst>
        <p:guide orient="horz" pos="2169"/>
        <p:guide pos="176"/>
      </p:guideLst>
    </p:cSldViewPr>
  </p:slideViewPr>
  <p:outlineViewPr>
    <p:cViewPr>
      <p:scale>
        <a:sx n="33" d="100"/>
        <a:sy n="33" d="100"/>
      </p:scale>
      <p:origin x="0" y="-13296"/>
    </p:cViewPr>
  </p:outlineViewPr>
  <p:notesTextViewPr>
    <p:cViewPr>
      <p:scale>
        <a:sx n="3" d="2"/>
        <a:sy n="3" d="2"/>
      </p:scale>
      <p:origin x="0" y="0"/>
    </p:cViewPr>
  </p:notesTextViewPr>
  <p:sorterViewPr>
    <p:cViewPr>
      <p:scale>
        <a:sx n="130" d="100"/>
        <a:sy n="130" d="100"/>
      </p:scale>
      <p:origin x="0" y="26610"/>
    </p:cViewPr>
  </p:sorterViewPr>
  <p:notesViewPr>
    <p:cSldViewPr snapToGrid="0" showGuides="1">
      <p:cViewPr>
        <p:scale>
          <a:sx n="100" d="100"/>
          <a:sy n="100" d="100"/>
        </p:scale>
        <p:origin x="2352"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
            </a:r>
            <a:br>
              <a:rPr lang="en-US" b="1" dirty="0" smtClean="0"/>
            </a:b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8A860EF-3C9C-408F-AA5B-BAB3242BE1D0}" type="slidenum">
              <a:rPr lang="en-US" smtClean="0"/>
              <a:pPr>
                <a:defRPr/>
              </a:pPr>
              <a:t>43</a:t>
            </a:fld>
            <a:endParaRPr lang="en-US" dirty="0"/>
          </a:p>
        </p:txBody>
      </p:sp>
    </p:spTree>
    <p:extLst>
      <p:ext uri="{BB962C8B-B14F-4D97-AF65-F5344CB8AC3E}">
        <p14:creationId xmlns:p14="http://schemas.microsoft.com/office/powerpoint/2010/main" val="38491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45</a:t>
            </a:fld>
            <a:endParaRPr lang="en-US" dirty="0"/>
          </a:p>
        </p:txBody>
      </p:sp>
    </p:spTree>
    <p:extLst>
      <p:ext uri="{BB962C8B-B14F-4D97-AF65-F5344CB8AC3E}">
        <p14:creationId xmlns:p14="http://schemas.microsoft.com/office/powerpoint/2010/main" val="3065921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Another noted caveat is that although storm control can be configured on the port channel interface of an </a:t>
            </a:r>
            <a:r>
              <a:rPr lang="en-US" sz="1200" b="0" i="0" u="none" strike="noStrike" kern="1200" baseline="0" dirty="0" err="1" smtClean="0">
                <a:solidFill>
                  <a:schemeClr val="tx1"/>
                </a:solidFill>
                <a:latin typeface="Arial" charset="0"/>
                <a:ea typeface="+mn-ea"/>
                <a:cs typeface="+mn-cs"/>
              </a:rPr>
              <a:t>EtherChannel</a:t>
            </a:r>
            <a:r>
              <a:rPr lang="en-US" sz="1200" b="0" i="0" u="none" strike="noStrike" kern="1200" baseline="0" dirty="0" smtClean="0">
                <a:solidFill>
                  <a:schemeClr val="tx1"/>
                </a:solidFill>
                <a:latin typeface="Arial" charset="0"/>
                <a:ea typeface="+mn-ea"/>
                <a:cs typeface="+mn-cs"/>
              </a:rPr>
              <a:t>, do not configure it on ports that are members of an </a:t>
            </a:r>
            <a:r>
              <a:rPr lang="en-US" sz="1200" b="0" i="0" u="none" strike="noStrike" kern="1200" baseline="0" dirty="0" err="1" smtClean="0">
                <a:solidFill>
                  <a:schemeClr val="tx1"/>
                </a:solidFill>
                <a:latin typeface="Arial" charset="0"/>
                <a:ea typeface="+mn-ea"/>
                <a:cs typeface="+mn-cs"/>
              </a:rPr>
              <a:t>EtherChannel</a:t>
            </a:r>
            <a:r>
              <a:rPr lang="en-US" sz="1200" b="0" i="0" u="none" strike="noStrike" kern="1200" baseline="0" dirty="0" smtClean="0">
                <a:solidFill>
                  <a:schemeClr val="tx1"/>
                </a:solidFill>
                <a:latin typeface="Arial" charset="0"/>
                <a:ea typeface="+mn-ea"/>
                <a:cs typeface="+mn-cs"/>
              </a:rPr>
              <a:t> because it is an unsupported configuration.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50</a:t>
            </a:fld>
            <a:endParaRPr lang="en-US" dirty="0"/>
          </a:p>
        </p:txBody>
      </p:sp>
    </p:spTree>
    <p:extLst>
      <p:ext uri="{BB962C8B-B14F-4D97-AF65-F5344CB8AC3E}">
        <p14:creationId xmlns:p14="http://schemas.microsoft.com/office/powerpoint/2010/main" val="367065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Traffic generation tools such as </a:t>
            </a:r>
            <a:r>
              <a:rPr lang="en-US" sz="1200" b="0" i="0" u="none" strike="noStrike" kern="1200" baseline="0" dirty="0" err="1" smtClean="0">
                <a:solidFill>
                  <a:schemeClr val="tx1"/>
                </a:solidFill>
                <a:latin typeface="Arial" charset="0"/>
                <a:ea typeface="+mn-ea"/>
                <a:cs typeface="+mn-cs"/>
              </a:rPr>
              <a:t>iPerf</a:t>
            </a:r>
            <a:r>
              <a:rPr lang="en-US" sz="1200" b="0" i="0" u="none" strike="noStrike" kern="1200" baseline="0" dirty="0" smtClean="0">
                <a:solidFill>
                  <a:schemeClr val="tx1"/>
                </a:solidFill>
                <a:latin typeface="Arial" charset="0"/>
                <a:ea typeface="+mn-ea"/>
                <a:cs typeface="+mn-cs"/>
              </a:rPr>
              <a:t> are useful in testing storm control in a lab </a:t>
            </a:r>
            <a:r>
              <a:rPr lang="pt-PT" sz="1200" b="0" i="0" u="none" strike="noStrike" kern="1200" baseline="0" dirty="0" err="1" smtClean="0">
                <a:solidFill>
                  <a:schemeClr val="tx1"/>
                </a:solidFill>
                <a:latin typeface="Arial" charset="0"/>
                <a:ea typeface="+mn-ea"/>
                <a:cs typeface="+mn-cs"/>
              </a:rPr>
              <a:t>environment</a:t>
            </a:r>
            <a:r>
              <a:rPr lang="pt-PT"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51</a:t>
            </a:fld>
            <a:endParaRPr lang="en-US" dirty="0"/>
          </a:p>
        </p:txBody>
      </p:sp>
    </p:spTree>
    <p:extLst>
      <p:ext uri="{BB962C8B-B14F-4D97-AF65-F5344CB8AC3E}">
        <p14:creationId xmlns:p14="http://schemas.microsoft.com/office/powerpoint/2010/main" val="1995456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52</a:t>
            </a:fld>
            <a:endParaRPr lang="en-US" dirty="0"/>
          </a:p>
        </p:txBody>
      </p:sp>
    </p:spTree>
    <p:extLst>
      <p:ext uri="{BB962C8B-B14F-4D97-AF65-F5344CB8AC3E}">
        <p14:creationId xmlns:p14="http://schemas.microsoft.com/office/powerpoint/2010/main" val="1557873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pt-PT" sz="1200" b="0" i="0" u="none" strike="noStrike" kern="1200" baseline="0" dirty="0" smtClean="0">
                <a:solidFill>
                  <a:schemeClr val="tx1"/>
                </a:solidFill>
                <a:latin typeface="Arial" charset="0"/>
                <a:ea typeface="+mn-ea"/>
                <a:cs typeface="+mn-cs"/>
              </a:rPr>
              <a:t>DHCP </a:t>
            </a:r>
            <a:r>
              <a:rPr lang="pt-PT" sz="1200" b="0" i="0" u="none" strike="noStrike" kern="1200" baseline="0" dirty="0" err="1" smtClean="0">
                <a:solidFill>
                  <a:schemeClr val="tx1"/>
                </a:solidFill>
                <a:latin typeface="Arial" charset="0"/>
                <a:ea typeface="+mn-ea"/>
                <a:cs typeface="+mn-cs"/>
              </a:rPr>
              <a:t>Option</a:t>
            </a:r>
            <a:r>
              <a:rPr lang="pt-PT" sz="1200" b="0" i="0" u="none" strike="noStrike" kern="1200" baseline="0" dirty="0" smtClean="0">
                <a:solidFill>
                  <a:schemeClr val="tx1"/>
                </a:solidFill>
                <a:latin typeface="Arial" charset="0"/>
                <a:ea typeface="+mn-ea"/>
                <a:cs typeface="+mn-cs"/>
              </a:rPr>
              <a:t> 82</a:t>
            </a:r>
          </a:p>
          <a:p>
            <a:r>
              <a:rPr lang="en-US" sz="1200" b="0" i="0" u="none" strike="noStrike" kern="1200" baseline="0" dirty="0" smtClean="0">
                <a:solidFill>
                  <a:schemeClr val="tx1"/>
                </a:solidFill>
                <a:latin typeface="Arial" charset="0"/>
                <a:ea typeface="+mn-ea"/>
                <a:cs typeface="+mn-cs"/>
              </a:rPr>
              <a:t>As mentioned in the previous section, DHCP option 82 provides additional security when DHCP is used to allocate network addresses. This feature enables the DHCP relay agent, to include information about itself and the attached client in the DHCP request frames when forwarding DHCP requests from a DHCP client to a DHCP server.</a:t>
            </a:r>
          </a:p>
          <a:p>
            <a:r>
              <a:rPr lang="en-US" sz="1200" b="0" i="0" u="none" strike="noStrike" kern="1200" baseline="0" dirty="0" smtClean="0">
                <a:solidFill>
                  <a:schemeClr val="tx1"/>
                </a:solidFill>
                <a:latin typeface="Arial" charset="0"/>
                <a:ea typeface="+mn-ea"/>
                <a:cs typeface="+mn-cs"/>
              </a:rPr>
              <a:t>The DHCP server can then use this information to assign IP addresses, perform access control, and set quality of service (</a:t>
            </a:r>
            <a:r>
              <a:rPr lang="en-US" sz="1200" b="0" i="0" u="none" strike="noStrike" kern="1200" baseline="0" dirty="0" err="1" smtClean="0">
                <a:solidFill>
                  <a:schemeClr val="tx1"/>
                </a:solidFill>
                <a:latin typeface="Arial" charset="0"/>
                <a:ea typeface="+mn-ea"/>
                <a:cs typeface="+mn-cs"/>
              </a:rPr>
              <a:t>QoS</a:t>
            </a:r>
            <a:r>
              <a:rPr lang="en-US" sz="1200" b="0" i="0" u="none" strike="noStrike" kern="1200" baseline="0" dirty="0" smtClean="0">
                <a:solidFill>
                  <a:schemeClr val="tx1"/>
                </a:solidFill>
                <a:latin typeface="Arial" charset="0"/>
                <a:ea typeface="+mn-ea"/>
                <a:cs typeface="+mn-cs"/>
              </a:rPr>
              <a:t>) and security policies (or other </a:t>
            </a:r>
            <a:r>
              <a:rPr lang="en-US" sz="1200" b="0" i="0" u="none" strike="noStrike" kern="1200" baseline="0" dirty="0" err="1" smtClean="0">
                <a:solidFill>
                  <a:schemeClr val="tx1"/>
                </a:solidFill>
                <a:latin typeface="Arial" charset="0"/>
                <a:ea typeface="+mn-ea"/>
                <a:cs typeface="+mn-cs"/>
              </a:rPr>
              <a:t>parameterassignment</a:t>
            </a:r>
            <a:r>
              <a:rPr lang="en-US" sz="1200" b="0" i="0" u="none" strike="noStrike" kern="1200" baseline="0" dirty="0" smtClean="0">
                <a:solidFill>
                  <a:schemeClr val="tx1"/>
                </a:solidFill>
                <a:latin typeface="Arial" charset="0"/>
                <a:ea typeface="+mn-ea"/>
                <a:cs typeface="+mn-cs"/>
              </a:rPr>
              <a:t> policies) for each subscriber of a service provider network. Some cable providers use DHCP option 82 with cable modems to ensure access control and quality of server for business class users among residential users. Alternatively, if the information is not present or incorrect, the DHCP server could choose to ignore the request. DHCP option 82 along with DHCP snooping are both best practices for campus networks as an additional security measure.</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56</a:t>
            </a:fld>
            <a:endParaRPr lang="en-US" dirty="0"/>
          </a:p>
        </p:txBody>
      </p:sp>
    </p:spTree>
    <p:extLst>
      <p:ext uri="{BB962C8B-B14F-4D97-AF65-F5344CB8AC3E}">
        <p14:creationId xmlns:p14="http://schemas.microsoft.com/office/powerpoint/2010/main" val="668754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If you want to provide more information about the actual client that generated the DHCP request, configure DHCP option 82 with the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dhcp</a:t>
            </a:r>
            <a:r>
              <a:rPr lang="en-US" sz="1200" b="1" i="0" u="none" strike="noStrike" kern="1200" baseline="0" dirty="0" smtClean="0">
                <a:solidFill>
                  <a:schemeClr val="tx1"/>
                </a:solidFill>
                <a:latin typeface="Arial" charset="0"/>
                <a:ea typeface="+mn-ea"/>
                <a:cs typeface="+mn-cs"/>
              </a:rPr>
              <a:t> snooping information </a:t>
            </a:r>
            <a:r>
              <a:rPr lang="pt-PT" sz="1200" b="1" i="0" u="none" strike="noStrike" kern="1200" baseline="0" dirty="0" err="1" smtClean="0">
                <a:solidFill>
                  <a:schemeClr val="tx1"/>
                </a:solidFill>
                <a:latin typeface="Arial" charset="0"/>
                <a:ea typeface="+mn-ea"/>
                <a:cs typeface="+mn-cs"/>
              </a:rPr>
              <a:t>option</a:t>
            </a:r>
            <a:r>
              <a:rPr lang="pt-PT" sz="1200" b="1"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command</a:t>
            </a:r>
            <a:r>
              <a:rPr lang="pt-PT"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65</a:t>
            </a:fld>
            <a:endParaRPr lang="en-US" dirty="0"/>
          </a:p>
        </p:txBody>
      </p:sp>
    </p:spTree>
    <p:extLst>
      <p:ext uri="{BB962C8B-B14F-4D97-AF65-F5344CB8AC3E}">
        <p14:creationId xmlns:p14="http://schemas.microsoft.com/office/powerpoint/2010/main" val="643514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If IPSG is enabled on a trunk port with a large number of VLANs that have DHCP snooping enabled, the switch might not have enough ACL hardware resources to accommodate this configuration. Consult Cisco.com for ACL limitations before enabling IPSG on trunk ports. </a:t>
            </a:r>
          </a:p>
          <a:p>
            <a:r>
              <a:rPr lang="en-US" sz="1200" b="0" i="0" u="none" strike="noStrike" kern="1200" baseline="0" dirty="0" smtClean="0">
                <a:solidFill>
                  <a:schemeClr val="tx1"/>
                </a:solidFill>
                <a:latin typeface="Arial" charset="0"/>
                <a:ea typeface="+mn-ea"/>
                <a:cs typeface="+mn-cs"/>
              </a:rPr>
              <a:t>Nevertheless, the best practice is to enable IPSG on </a:t>
            </a:r>
            <a:r>
              <a:rPr lang="pt-PT" sz="1200" b="0" i="0" u="none" strike="noStrike" kern="1200" baseline="0" dirty="0" err="1" smtClean="0">
                <a:solidFill>
                  <a:schemeClr val="tx1"/>
                </a:solidFill>
                <a:latin typeface="Arial" charset="0"/>
                <a:ea typeface="+mn-ea"/>
                <a:cs typeface="+mn-cs"/>
              </a:rPr>
              <a:t>access</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ports</a:t>
            </a:r>
            <a:r>
              <a:rPr lang="pt-PT" sz="1200" b="0" i="0" u="none" strike="noStrike" kern="1200" baseline="0" dirty="0" smtClean="0">
                <a:solidFill>
                  <a:schemeClr val="tx1"/>
                </a:solidFill>
                <a:latin typeface="Arial" charset="0"/>
                <a:ea typeface="+mn-ea"/>
                <a:cs typeface="+mn-cs"/>
              </a:rPr>
              <a:t>.</a:t>
            </a:r>
            <a:endParaRPr lang="pt-PT" dirty="0" smtClean="0"/>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69</a:t>
            </a:fld>
            <a:endParaRPr lang="en-US" dirty="0"/>
          </a:p>
        </p:txBody>
      </p:sp>
    </p:spTree>
    <p:extLst>
      <p:ext uri="{BB962C8B-B14F-4D97-AF65-F5344CB8AC3E}">
        <p14:creationId xmlns:p14="http://schemas.microsoft.com/office/powerpoint/2010/main" val="1857231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70</a:t>
            </a:fld>
            <a:endParaRPr lang="en-US" dirty="0"/>
          </a:p>
        </p:txBody>
      </p:sp>
    </p:spTree>
    <p:extLst>
      <p:ext uri="{BB962C8B-B14F-4D97-AF65-F5344CB8AC3E}">
        <p14:creationId xmlns:p14="http://schemas.microsoft.com/office/powerpoint/2010/main" val="2957767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420">
              <a:defRPr sz="2400">
                <a:solidFill>
                  <a:schemeClr val="tx1"/>
                </a:solidFill>
                <a:latin typeface="Arial" charset="0"/>
              </a:defRPr>
            </a:lvl1pPr>
            <a:lvl2pPr marL="757066" indent="-291179" defTabSz="899420">
              <a:defRPr sz="2400">
                <a:solidFill>
                  <a:schemeClr val="tx1"/>
                </a:solidFill>
                <a:latin typeface="Arial" charset="0"/>
              </a:defRPr>
            </a:lvl2pPr>
            <a:lvl3pPr marL="1164717" indent="-232943" defTabSz="899420">
              <a:defRPr sz="2400">
                <a:solidFill>
                  <a:schemeClr val="tx1"/>
                </a:solidFill>
                <a:latin typeface="Arial" charset="0"/>
              </a:defRPr>
            </a:lvl3pPr>
            <a:lvl4pPr marL="1630604" indent="-232943" defTabSz="899420">
              <a:defRPr sz="2400">
                <a:solidFill>
                  <a:schemeClr val="tx1"/>
                </a:solidFill>
                <a:latin typeface="Arial" charset="0"/>
              </a:defRPr>
            </a:lvl4pPr>
            <a:lvl5pPr marL="2096491" indent="-232943" defTabSz="899420">
              <a:defRPr sz="2400">
                <a:solidFill>
                  <a:schemeClr val="tx1"/>
                </a:solidFill>
                <a:latin typeface="Arial" charset="0"/>
              </a:defRPr>
            </a:lvl5pPr>
            <a:lvl6pPr marL="2562377" indent="-232943" algn="ctr" defTabSz="899420" eaLnBrk="0" fontAlgn="base" hangingPunct="0">
              <a:lnSpc>
                <a:spcPct val="90000"/>
              </a:lnSpc>
              <a:spcBef>
                <a:spcPct val="0"/>
              </a:spcBef>
              <a:spcAft>
                <a:spcPct val="0"/>
              </a:spcAft>
              <a:defRPr sz="2400">
                <a:solidFill>
                  <a:schemeClr val="tx1"/>
                </a:solidFill>
                <a:latin typeface="Arial" charset="0"/>
              </a:defRPr>
            </a:lvl6pPr>
            <a:lvl7pPr marL="3028264" indent="-232943" algn="ctr" defTabSz="899420" eaLnBrk="0" fontAlgn="base" hangingPunct="0">
              <a:lnSpc>
                <a:spcPct val="90000"/>
              </a:lnSpc>
              <a:spcBef>
                <a:spcPct val="0"/>
              </a:spcBef>
              <a:spcAft>
                <a:spcPct val="0"/>
              </a:spcAft>
              <a:defRPr sz="2400">
                <a:solidFill>
                  <a:schemeClr val="tx1"/>
                </a:solidFill>
                <a:latin typeface="Arial" charset="0"/>
              </a:defRPr>
            </a:lvl7pPr>
            <a:lvl8pPr marL="3494151" indent="-232943" algn="ctr" defTabSz="899420" eaLnBrk="0" fontAlgn="base" hangingPunct="0">
              <a:lnSpc>
                <a:spcPct val="90000"/>
              </a:lnSpc>
              <a:spcBef>
                <a:spcPct val="0"/>
              </a:spcBef>
              <a:spcAft>
                <a:spcPct val="0"/>
              </a:spcAft>
              <a:defRPr sz="2400">
                <a:solidFill>
                  <a:schemeClr val="tx1"/>
                </a:solidFill>
                <a:latin typeface="Arial" charset="0"/>
              </a:defRPr>
            </a:lvl8pPr>
            <a:lvl9pPr marL="3960038" indent="-232943" algn="ctr" defTabSz="89942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a:pPr/>
              <a:t>75</a:t>
            </a:fld>
            <a:endParaRPr lang="en-US" altLang="en-US" sz="800" dirty="0"/>
          </a:p>
        </p:txBody>
      </p:sp>
      <p:sp>
        <p:nvSpPr>
          <p:cNvPr id="112643" name="Rectangle 2"/>
          <p:cNvSpPr>
            <a:spLocks noGrp="1" noRot="1" noChangeAspect="1" noChangeArrowheads="1" noTextEdit="1"/>
          </p:cNvSpPr>
          <p:nvPr>
            <p:ph type="sldImg"/>
          </p:nvPr>
        </p:nvSpPr>
        <p:spPr>
          <a:xfrm>
            <a:off x="873125" y="244475"/>
            <a:ext cx="5321300" cy="3990975"/>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ea typeface="ＭＳ Ｐゴシック" charset="0"/>
                <a:cs typeface="ＭＳ Ｐゴシック" charset="0"/>
              </a:rPr>
              <a:t>5.3 – Address </a:t>
            </a:r>
            <a:r>
              <a:rPr lang="en-US" dirty="0" smtClean="0">
                <a:latin typeface="Arial" charset="0"/>
              </a:rPr>
              <a:t>Resolution Protocol</a:t>
            </a:r>
            <a:endParaRPr lang="en-US" dirty="0">
              <a:ea typeface="ＭＳ Ｐゴシック" charset="0"/>
              <a:cs typeface="ＭＳ Ｐゴシック" charset="0"/>
            </a:endParaRPr>
          </a:p>
          <a:p>
            <a:pPr>
              <a:lnSpc>
                <a:spcPct val="80000"/>
              </a:lnSpc>
              <a:buFontTx/>
              <a:buNone/>
            </a:pPr>
            <a:r>
              <a:rPr lang="en-US" dirty="0" smtClean="0">
                <a:latin typeface="Arial" charset="0"/>
              </a:rPr>
              <a:t>5.3.3 – ARP Issues</a:t>
            </a:r>
          </a:p>
          <a:p>
            <a:pPr>
              <a:lnSpc>
                <a:spcPct val="80000"/>
              </a:lnSpc>
              <a:buFontTx/>
              <a:buNone/>
            </a:pPr>
            <a:r>
              <a:rPr lang="en-US" dirty="0" smtClean="0">
                <a:latin typeface="Arial" charset="0"/>
              </a:rPr>
              <a:t>5.3.3.2 </a:t>
            </a:r>
            <a:r>
              <a:rPr lang="en-US" baseline="0" dirty="0" smtClean="0">
                <a:latin typeface="Arial" charset="0"/>
              </a:rPr>
              <a:t>– ARP Spoofing</a:t>
            </a:r>
          </a:p>
          <a:p>
            <a:pPr>
              <a:lnSpc>
                <a:spcPct val="80000"/>
              </a:lnSpc>
              <a:buFontTx/>
              <a:buNone/>
            </a:pPr>
            <a:endParaRPr lang="en-US" dirty="0" smtClean="0"/>
          </a:p>
        </p:txBody>
      </p:sp>
    </p:spTree>
    <p:extLst>
      <p:ext uri="{BB962C8B-B14F-4D97-AF65-F5344CB8AC3E}">
        <p14:creationId xmlns:p14="http://schemas.microsoft.com/office/powerpoint/2010/main" val="289565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endParaRPr lang="en-US" b="1" dirty="0" smtClean="0"/>
          </a:p>
        </p:txBody>
      </p:sp>
    </p:spTree>
    <p:extLst>
      <p:ext uri="{BB962C8B-B14F-4D97-AF65-F5344CB8AC3E}">
        <p14:creationId xmlns:p14="http://schemas.microsoft.com/office/powerpoint/2010/main" val="206633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https://slideplayer.com/slide/3561082/</a:t>
            </a:r>
            <a:endParaRPr lang="cs-CZ" dirty="0"/>
          </a:p>
        </p:txBody>
      </p:sp>
      <p:sp>
        <p:nvSpPr>
          <p:cNvPr id="4" name="Zástupný symbol pro číslo snímku 3"/>
          <p:cNvSpPr>
            <a:spLocks noGrp="1"/>
          </p:cNvSpPr>
          <p:nvPr>
            <p:ph type="sldNum" sz="quarter" idx="10"/>
          </p:nvPr>
        </p:nvSpPr>
        <p:spPr/>
        <p:txBody>
          <a:bodyPr/>
          <a:lstStyle/>
          <a:p>
            <a:pPr>
              <a:defRPr/>
            </a:pPr>
            <a:fld id="{48A860EF-3C9C-408F-AA5B-BAB3242BE1D0}" type="slidenum">
              <a:rPr lang="en-US" smtClean="0"/>
              <a:pPr>
                <a:defRPr/>
              </a:pPr>
              <a:t>83</a:t>
            </a:fld>
            <a:endParaRPr lang="en-US" dirty="0"/>
          </a:p>
        </p:txBody>
      </p:sp>
    </p:spTree>
    <p:extLst>
      <p:ext uri="{BB962C8B-B14F-4D97-AF65-F5344CB8AC3E}">
        <p14:creationId xmlns:p14="http://schemas.microsoft.com/office/powerpoint/2010/main" val="2193773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 Forwards ARP packets that are received on a trusted interface without any checks</a:t>
            </a:r>
          </a:p>
          <a:p>
            <a:r>
              <a:rPr lang="en-US" sz="1200" b="0" i="0" u="none" strike="noStrike" kern="1200" baseline="0" dirty="0" smtClean="0">
                <a:solidFill>
                  <a:schemeClr val="tx1"/>
                </a:solidFill>
                <a:latin typeface="Arial" charset="0"/>
                <a:ea typeface="+mn-ea"/>
                <a:cs typeface="+mn-cs"/>
              </a:rPr>
              <a:t>■ Intercepts all ARP packets on untrusted ports</a:t>
            </a:r>
          </a:p>
          <a:p>
            <a:r>
              <a:rPr lang="en-US" sz="1200" b="0" i="0" u="none" strike="noStrike" kern="1200" baseline="0" dirty="0" smtClean="0">
                <a:solidFill>
                  <a:schemeClr val="tx1"/>
                </a:solidFill>
                <a:latin typeface="Arial" charset="0"/>
                <a:ea typeface="+mn-ea"/>
                <a:cs typeface="+mn-cs"/>
              </a:rPr>
              <a:t>■ Verifies that each intercepted packet has a valid IP-to-MAC address binding before forwarding packets that can update the local ARP cache</a:t>
            </a:r>
          </a:p>
          <a:p>
            <a:r>
              <a:rPr lang="en-US" sz="1200" b="0" i="0" u="none" strike="noStrike" kern="1200" baseline="0" dirty="0" smtClean="0">
                <a:solidFill>
                  <a:schemeClr val="tx1"/>
                </a:solidFill>
                <a:latin typeface="Arial" charset="0"/>
                <a:ea typeface="+mn-ea"/>
                <a:cs typeface="+mn-cs"/>
              </a:rPr>
              <a:t>■ Drops, logs, or drops and logs ARP packets with invalid IP-to-MAC address bindings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84</a:t>
            </a:fld>
            <a:endParaRPr lang="en-US" dirty="0"/>
          </a:p>
        </p:txBody>
      </p:sp>
    </p:spTree>
    <p:extLst>
      <p:ext uri="{BB962C8B-B14F-4D97-AF65-F5344CB8AC3E}">
        <p14:creationId xmlns:p14="http://schemas.microsoft.com/office/powerpoint/2010/main" val="800460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89</a:t>
            </a:fld>
            <a:endParaRPr lang="en-US" dirty="0"/>
          </a:p>
        </p:txBody>
      </p:sp>
    </p:spTree>
    <p:extLst>
      <p:ext uri="{BB962C8B-B14F-4D97-AF65-F5344CB8AC3E}">
        <p14:creationId xmlns:p14="http://schemas.microsoft.com/office/powerpoint/2010/main" val="2404357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Note, maintenance protocols, such as CDP and DTP, are normally carried over the native VLAN. Native VLAN pruning will not affect the functionality of these protocols because they will use the native VLAN regardless of configuration.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94</a:t>
            </a:fld>
            <a:endParaRPr lang="en-US" dirty="0"/>
          </a:p>
        </p:txBody>
      </p:sp>
    </p:spTree>
    <p:extLst>
      <p:ext uri="{BB962C8B-B14F-4D97-AF65-F5344CB8AC3E}">
        <p14:creationId xmlns:p14="http://schemas.microsoft.com/office/powerpoint/2010/main" val="3736194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kern="1200" dirty="0" smtClean="0">
                <a:solidFill>
                  <a:schemeClr val="tx1"/>
                </a:solidFill>
                <a:latin typeface="Arial" charset="0"/>
                <a:ea typeface="+mn-ea"/>
                <a:cs typeface="+mn-cs"/>
              </a:rPr>
              <a:t>EXAMPLE</a:t>
            </a:r>
          </a:p>
          <a:p>
            <a:r>
              <a:rPr lang="pt-PT" sz="1200" kern="1200" dirty="0" smtClean="0">
                <a:solidFill>
                  <a:schemeClr val="tx1"/>
                </a:solidFill>
                <a:latin typeface="Arial" charset="0"/>
                <a:ea typeface="+mn-ea"/>
                <a:cs typeface="+mn-cs"/>
              </a:rPr>
              <a:t>interface GigabitEthernet1/1 </a:t>
            </a:r>
            <a:br>
              <a:rPr lang="pt-PT" sz="1200" kern="1200" dirty="0" smtClean="0">
                <a:solidFill>
                  <a:schemeClr val="tx1"/>
                </a:solidFill>
                <a:latin typeface="Arial" charset="0"/>
                <a:ea typeface="+mn-ea"/>
                <a:cs typeface="+mn-cs"/>
              </a:rPr>
            </a:br>
            <a:r>
              <a:rPr lang="pt-PT" sz="1200" kern="1200" dirty="0" err="1" smtClean="0">
                <a:solidFill>
                  <a:schemeClr val="tx1"/>
                </a:solidFill>
                <a:latin typeface="Arial" charset="0"/>
                <a:ea typeface="+mn-ea"/>
                <a:cs typeface="+mn-cs"/>
              </a:rPr>
              <a:t>description</a:t>
            </a:r>
            <a:r>
              <a:rPr lang="pt-PT" sz="1200" kern="1200" dirty="0" smtClean="0">
                <a:solidFill>
                  <a:schemeClr val="tx1"/>
                </a:solidFill>
                <a:latin typeface="Arial" charset="0"/>
                <a:ea typeface="+mn-ea"/>
                <a:cs typeface="+mn-cs"/>
              </a:rPr>
              <a:t> PRI-CAPTURE-PORT </a:t>
            </a:r>
            <a:br>
              <a:rPr lang="pt-PT" sz="1200" kern="1200" dirty="0" smtClean="0">
                <a:solidFill>
                  <a:schemeClr val="tx1"/>
                </a:solidFill>
                <a:latin typeface="Arial" charset="0"/>
                <a:ea typeface="+mn-ea"/>
                <a:cs typeface="+mn-cs"/>
              </a:rPr>
            </a:br>
            <a:r>
              <a:rPr lang="pt-PT" sz="1200" kern="1200" dirty="0" err="1" smtClean="0">
                <a:solidFill>
                  <a:schemeClr val="tx1"/>
                </a:solidFill>
                <a:latin typeface="Arial" charset="0"/>
                <a:ea typeface="+mn-ea"/>
                <a:cs typeface="+mn-cs"/>
              </a:rPr>
              <a:t>switchport</a:t>
            </a:r>
            <a:r>
              <a:rPr lang="pt-PT" sz="1200" kern="1200" dirty="0" smtClean="0">
                <a:solidFill>
                  <a:schemeClr val="tx1"/>
                </a:solidFill>
                <a:latin typeface="Arial" charset="0"/>
                <a:ea typeface="+mn-ea"/>
                <a:cs typeface="+mn-cs"/>
              </a:rPr>
              <a:t> </a:t>
            </a:r>
            <a:br>
              <a:rPr lang="pt-PT" sz="1200" kern="1200" dirty="0" smtClean="0">
                <a:solidFill>
                  <a:schemeClr val="tx1"/>
                </a:solidFill>
                <a:latin typeface="Arial" charset="0"/>
                <a:ea typeface="+mn-ea"/>
                <a:cs typeface="+mn-cs"/>
              </a:rPr>
            </a:br>
            <a:r>
              <a:rPr lang="pt-PT" sz="1200" kern="1200" dirty="0" err="1" smtClean="0">
                <a:solidFill>
                  <a:schemeClr val="tx1"/>
                </a:solidFill>
                <a:latin typeface="Arial" charset="0"/>
                <a:ea typeface="+mn-ea"/>
                <a:cs typeface="+mn-cs"/>
              </a:rPr>
              <a:t>switchport</a:t>
            </a:r>
            <a:r>
              <a:rPr lang="pt-PT" sz="1200" kern="1200" dirty="0" smtClean="0">
                <a:solidFill>
                  <a:schemeClr val="tx1"/>
                </a:solidFill>
                <a:latin typeface="Arial" charset="0"/>
                <a:ea typeface="+mn-ea"/>
                <a:cs typeface="+mn-cs"/>
              </a:rPr>
              <a:t> </a:t>
            </a:r>
            <a:r>
              <a:rPr lang="pt-PT" sz="1200" kern="1200" dirty="0" err="1" smtClean="0">
                <a:solidFill>
                  <a:schemeClr val="tx1"/>
                </a:solidFill>
                <a:latin typeface="Arial" charset="0"/>
                <a:ea typeface="+mn-ea"/>
                <a:cs typeface="+mn-cs"/>
              </a:rPr>
              <a:t>access</a:t>
            </a:r>
            <a:r>
              <a:rPr lang="pt-PT" sz="1200" kern="1200" dirty="0" smtClean="0">
                <a:solidFill>
                  <a:schemeClr val="tx1"/>
                </a:solidFill>
                <a:latin typeface="Arial" charset="0"/>
                <a:ea typeface="+mn-ea"/>
                <a:cs typeface="+mn-cs"/>
              </a:rPr>
              <a:t> </a:t>
            </a:r>
            <a:r>
              <a:rPr lang="pt-PT" sz="1200" kern="1200" dirty="0" err="1" smtClean="0">
                <a:solidFill>
                  <a:schemeClr val="tx1"/>
                </a:solidFill>
                <a:latin typeface="Arial" charset="0"/>
                <a:ea typeface="+mn-ea"/>
                <a:cs typeface="+mn-cs"/>
              </a:rPr>
              <a:t>vlan</a:t>
            </a:r>
            <a:r>
              <a:rPr lang="pt-PT" sz="1200" kern="1200" dirty="0" smtClean="0">
                <a:solidFill>
                  <a:schemeClr val="tx1"/>
                </a:solidFill>
                <a:latin typeface="Arial" charset="0"/>
                <a:ea typeface="+mn-ea"/>
                <a:cs typeface="+mn-cs"/>
              </a:rPr>
              <a:t> 999 </a:t>
            </a:r>
            <a:br>
              <a:rPr lang="pt-PT" sz="1200" kern="1200" dirty="0" smtClean="0">
                <a:solidFill>
                  <a:schemeClr val="tx1"/>
                </a:solidFill>
                <a:latin typeface="Arial" charset="0"/>
                <a:ea typeface="+mn-ea"/>
                <a:cs typeface="+mn-cs"/>
              </a:rPr>
            </a:br>
            <a:r>
              <a:rPr lang="pt-PT" sz="1200" kern="1200" dirty="0" err="1" smtClean="0">
                <a:solidFill>
                  <a:schemeClr val="tx1"/>
                </a:solidFill>
                <a:latin typeface="Arial" charset="0"/>
                <a:ea typeface="+mn-ea"/>
                <a:cs typeface="+mn-cs"/>
              </a:rPr>
              <a:t>switchport</a:t>
            </a:r>
            <a:r>
              <a:rPr lang="pt-PT" sz="1200" kern="1200" dirty="0" smtClean="0">
                <a:solidFill>
                  <a:schemeClr val="tx1"/>
                </a:solidFill>
                <a:latin typeface="Arial" charset="0"/>
                <a:ea typeface="+mn-ea"/>
                <a:cs typeface="+mn-cs"/>
              </a:rPr>
              <a:t> </a:t>
            </a:r>
            <a:r>
              <a:rPr lang="pt-PT" sz="1200" kern="1200" dirty="0" err="1" smtClean="0">
                <a:solidFill>
                  <a:schemeClr val="tx1"/>
                </a:solidFill>
                <a:latin typeface="Arial" charset="0"/>
                <a:ea typeface="+mn-ea"/>
                <a:cs typeface="+mn-cs"/>
              </a:rPr>
              <a:t>mode</a:t>
            </a:r>
            <a:r>
              <a:rPr lang="pt-PT" sz="1200" kern="1200" dirty="0" smtClean="0">
                <a:solidFill>
                  <a:schemeClr val="tx1"/>
                </a:solidFill>
                <a:latin typeface="Arial" charset="0"/>
                <a:ea typeface="+mn-ea"/>
                <a:cs typeface="+mn-cs"/>
              </a:rPr>
              <a:t> </a:t>
            </a:r>
            <a:r>
              <a:rPr lang="pt-PT" sz="1200" kern="1200" dirty="0" err="1" smtClean="0">
                <a:solidFill>
                  <a:schemeClr val="tx1"/>
                </a:solidFill>
                <a:latin typeface="Arial" charset="0"/>
                <a:ea typeface="+mn-ea"/>
                <a:cs typeface="+mn-cs"/>
              </a:rPr>
              <a:t>access</a:t>
            </a:r>
            <a:r>
              <a:rPr lang="pt-PT" sz="1200" kern="1200" dirty="0" smtClean="0">
                <a:solidFill>
                  <a:schemeClr val="tx1"/>
                </a:solidFill>
                <a:latin typeface="Arial" charset="0"/>
                <a:ea typeface="+mn-ea"/>
                <a:cs typeface="+mn-cs"/>
              </a:rPr>
              <a:t> </a:t>
            </a:r>
            <a:br>
              <a:rPr lang="pt-PT" sz="1200" kern="1200" dirty="0" smtClean="0">
                <a:solidFill>
                  <a:schemeClr val="tx1"/>
                </a:solidFill>
                <a:latin typeface="Arial" charset="0"/>
                <a:ea typeface="+mn-ea"/>
                <a:cs typeface="+mn-cs"/>
              </a:rPr>
            </a:br>
            <a:r>
              <a:rPr lang="pt-PT" sz="1200" kern="1200" dirty="0" err="1" smtClean="0">
                <a:solidFill>
                  <a:schemeClr val="tx1"/>
                </a:solidFill>
                <a:latin typeface="Arial" charset="0"/>
                <a:ea typeface="+mn-ea"/>
                <a:cs typeface="+mn-cs"/>
              </a:rPr>
              <a:t>switchport</a:t>
            </a:r>
            <a:r>
              <a:rPr lang="pt-PT" sz="1200" kern="1200" dirty="0" smtClean="0">
                <a:solidFill>
                  <a:schemeClr val="tx1"/>
                </a:solidFill>
                <a:latin typeface="Arial" charset="0"/>
                <a:ea typeface="+mn-ea"/>
                <a:cs typeface="+mn-cs"/>
              </a:rPr>
              <a:t> capture </a:t>
            </a:r>
            <a:br>
              <a:rPr lang="pt-PT" sz="1200" kern="1200" dirty="0" smtClean="0">
                <a:solidFill>
                  <a:schemeClr val="tx1"/>
                </a:solidFill>
                <a:latin typeface="Arial" charset="0"/>
                <a:ea typeface="+mn-ea"/>
                <a:cs typeface="+mn-cs"/>
              </a:rPr>
            </a:br>
            <a:r>
              <a:rPr lang="pt-PT" sz="1200" kern="1200" dirty="0" err="1" smtClean="0">
                <a:solidFill>
                  <a:schemeClr val="tx1"/>
                </a:solidFill>
                <a:latin typeface="Arial" charset="0"/>
                <a:ea typeface="+mn-ea"/>
                <a:cs typeface="+mn-cs"/>
              </a:rPr>
              <a:t>switchport</a:t>
            </a:r>
            <a:r>
              <a:rPr lang="pt-PT" sz="1200" kern="1200" dirty="0" smtClean="0">
                <a:solidFill>
                  <a:schemeClr val="tx1"/>
                </a:solidFill>
                <a:latin typeface="Arial" charset="0"/>
                <a:ea typeface="+mn-ea"/>
                <a:cs typeface="+mn-cs"/>
              </a:rPr>
              <a:t> capture </a:t>
            </a:r>
            <a:r>
              <a:rPr lang="pt-PT" sz="1200" kern="1200" dirty="0" err="1" smtClean="0">
                <a:solidFill>
                  <a:schemeClr val="tx1"/>
                </a:solidFill>
                <a:latin typeface="Arial" charset="0"/>
                <a:ea typeface="+mn-ea"/>
                <a:cs typeface="+mn-cs"/>
              </a:rPr>
              <a:t>allowed</a:t>
            </a:r>
            <a:r>
              <a:rPr lang="pt-PT" sz="1200" kern="1200" dirty="0" smtClean="0">
                <a:solidFill>
                  <a:schemeClr val="tx1"/>
                </a:solidFill>
                <a:latin typeface="Arial" charset="0"/>
                <a:ea typeface="+mn-ea"/>
                <a:cs typeface="+mn-cs"/>
              </a:rPr>
              <a:t> </a:t>
            </a:r>
            <a:r>
              <a:rPr lang="pt-PT" sz="1200" kern="1200" dirty="0" err="1" smtClean="0">
                <a:solidFill>
                  <a:schemeClr val="tx1"/>
                </a:solidFill>
                <a:latin typeface="Arial" charset="0"/>
                <a:ea typeface="+mn-ea"/>
                <a:cs typeface="+mn-cs"/>
              </a:rPr>
              <a:t>vlan</a:t>
            </a:r>
            <a:r>
              <a:rPr lang="pt-PT" sz="1200" kern="1200" dirty="0" smtClean="0">
                <a:solidFill>
                  <a:schemeClr val="tx1"/>
                </a:solidFill>
                <a:latin typeface="Arial" charset="0"/>
                <a:ea typeface="+mn-ea"/>
                <a:cs typeface="+mn-cs"/>
              </a:rPr>
              <a:t> 110 </a:t>
            </a:r>
            <a:br>
              <a:rPr lang="pt-PT" sz="1200" kern="1200" dirty="0" smtClean="0">
                <a:solidFill>
                  <a:schemeClr val="tx1"/>
                </a:solidFill>
                <a:latin typeface="Arial" charset="0"/>
                <a:ea typeface="+mn-ea"/>
                <a:cs typeface="+mn-cs"/>
              </a:rPr>
            </a:br>
            <a:r>
              <a:rPr lang="pt-PT" sz="1200" kern="1200" dirty="0" smtClean="0">
                <a:solidFill>
                  <a:schemeClr val="tx1"/>
                </a:solidFill>
                <a:latin typeface="Arial" charset="0"/>
                <a:ea typeface="+mn-ea"/>
                <a:cs typeface="+mn-cs"/>
              </a:rPr>
              <a:t>no </a:t>
            </a:r>
            <a:r>
              <a:rPr lang="pt-PT" sz="1200" kern="1200" dirty="0" err="1" smtClean="0">
                <a:solidFill>
                  <a:schemeClr val="tx1"/>
                </a:solidFill>
                <a:latin typeface="Arial" charset="0"/>
                <a:ea typeface="+mn-ea"/>
                <a:cs typeface="+mn-cs"/>
              </a:rPr>
              <a:t>ip</a:t>
            </a:r>
            <a:r>
              <a:rPr lang="pt-PT" sz="1200" kern="1200" dirty="0" smtClean="0">
                <a:solidFill>
                  <a:schemeClr val="tx1"/>
                </a:solidFill>
                <a:latin typeface="Arial" charset="0"/>
                <a:ea typeface="+mn-ea"/>
                <a:cs typeface="+mn-cs"/>
              </a:rPr>
              <a:t> </a:t>
            </a:r>
            <a:r>
              <a:rPr lang="pt-PT" sz="1200" kern="1200" dirty="0" err="1" smtClean="0">
                <a:solidFill>
                  <a:schemeClr val="tx1"/>
                </a:solidFill>
                <a:latin typeface="Arial" charset="0"/>
                <a:ea typeface="+mn-ea"/>
                <a:cs typeface="+mn-cs"/>
              </a:rPr>
              <a:t>address</a:t>
            </a:r>
            <a:r>
              <a:rPr lang="pt-PT" sz="1200" kern="1200" dirty="0" smtClean="0">
                <a:solidFill>
                  <a:schemeClr val="tx1"/>
                </a:solidFill>
                <a:latin typeface="Arial" charset="0"/>
                <a:ea typeface="+mn-ea"/>
                <a:cs typeface="+mn-cs"/>
              </a:rPr>
              <a:t> </a:t>
            </a:r>
            <a:br>
              <a:rPr lang="pt-PT" sz="1200" kern="1200" dirty="0" smtClean="0">
                <a:solidFill>
                  <a:schemeClr val="tx1"/>
                </a:solidFill>
                <a:latin typeface="Arial" charset="0"/>
                <a:ea typeface="+mn-ea"/>
                <a:cs typeface="+mn-cs"/>
              </a:rPr>
            </a:br>
            <a:r>
              <a:rPr lang="pt-PT" sz="1200" kern="1200" dirty="0" err="1" smtClean="0">
                <a:solidFill>
                  <a:schemeClr val="tx1"/>
                </a:solidFill>
                <a:latin typeface="Arial" charset="0"/>
                <a:ea typeface="+mn-ea"/>
                <a:cs typeface="+mn-cs"/>
              </a:rPr>
              <a:t>spanning-tree</a:t>
            </a:r>
            <a:r>
              <a:rPr lang="pt-PT" sz="1200" kern="1200" dirty="0" smtClean="0">
                <a:solidFill>
                  <a:schemeClr val="tx1"/>
                </a:solidFill>
                <a:latin typeface="Arial" charset="0"/>
                <a:ea typeface="+mn-ea"/>
                <a:cs typeface="+mn-cs"/>
              </a:rPr>
              <a:t> </a:t>
            </a:r>
            <a:r>
              <a:rPr lang="pt-PT" sz="1200" kern="1200" dirty="0" err="1" smtClean="0">
                <a:solidFill>
                  <a:schemeClr val="tx1"/>
                </a:solidFill>
                <a:latin typeface="Arial" charset="0"/>
                <a:ea typeface="+mn-ea"/>
                <a:cs typeface="+mn-cs"/>
              </a:rPr>
              <a:t>portfast</a:t>
            </a:r>
            <a:r>
              <a:rPr lang="pt-PT" sz="1200" kern="1200" dirty="0" smtClean="0">
                <a:solidFill>
                  <a:schemeClr val="tx1"/>
                </a:solidFill>
                <a:latin typeface="Arial" charset="0"/>
                <a:ea typeface="+mn-ea"/>
                <a:cs typeface="+mn-cs"/>
              </a:rPr>
              <a:t> </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97</a:t>
            </a:fld>
            <a:endParaRPr lang="en-US" dirty="0"/>
          </a:p>
        </p:txBody>
      </p:sp>
    </p:spTree>
    <p:extLst>
      <p:ext uri="{BB962C8B-B14F-4D97-AF65-F5344CB8AC3E}">
        <p14:creationId xmlns:p14="http://schemas.microsoft.com/office/powerpoint/2010/main" val="1178096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 PVLAN domain has one primary VLAN. Each port in a private VLAN domain is a member of the primary VLAN; the primary VLAN is the entire private VLAN domain.</a:t>
            </a:r>
          </a:p>
          <a:p>
            <a:r>
              <a:rPr lang="en-US" sz="1200" b="0" i="0" u="none" strike="noStrike" kern="1200" baseline="0" dirty="0" smtClean="0">
                <a:solidFill>
                  <a:schemeClr val="tx1"/>
                </a:solidFill>
                <a:latin typeface="Arial" charset="0"/>
                <a:ea typeface="+mn-ea"/>
                <a:cs typeface="+mn-cs"/>
              </a:rPr>
              <a:t>Secondary VLANs are subdomains that provide isolation between ports within the same private VLAN domain. There are two types of secondary VLANs: isolated VLANs and community VLANs. Isolated VLANs contain isolated ports, which cannot communicate between each other in the isolated VLAN. Community VLANs contain community ports that can communicate between each other in the community VLAN.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110</a:t>
            </a:fld>
            <a:endParaRPr lang="en-US" dirty="0"/>
          </a:p>
        </p:txBody>
      </p:sp>
    </p:spTree>
    <p:extLst>
      <p:ext uri="{BB962C8B-B14F-4D97-AF65-F5344CB8AC3E}">
        <p14:creationId xmlns:p14="http://schemas.microsoft.com/office/powerpoint/2010/main" val="1094277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8A860EF-3C9C-408F-AA5B-BAB3242BE1D0}" type="slidenum">
              <a:rPr lang="en-US" smtClean="0"/>
              <a:pPr>
                <a:defRPr/>
              </a:pPr>
              <a:t>115</a:t>
            </a:fld>
            <a:endParaRPr lang="en-US" dirty="0"/>
          </a:p>
        </p:txBody>
      </p:sp>
    </p:spTree>
    <p:extLst>
      <p:ext uri="{BB962C8B-B14F-4D97-AF65-F5344CB8AC3E}">
        <p14:creationId xmlns:p14="http://schemas.microsoft.com/office/powerpoint/2010/main" val="3669740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122</a:t>
            </a:fld>
            <a:endParaRPr lang="en-US" dirty="0"/>
          </a:p>
        </p:txBody>
      </p:sp>
    </p:spTree>
    <p:extLst>
      <p:ext uri="{BB962C8B-B14F-4D97-AF65-F5344CB8AC3E}">
        <p14:creationId xmlns:p14="http://schemas.microsoft.com/office/powerpoint/2010/main" val="200691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124</a:t>
            </a:fld>
            <a:endParaRPr lang="en-US" dirty="0" smtClean="0"/>
          </a:p>
        </p:txBody>
      </p:sp>
    </p:spTree>
    <p:extLst>
      <p:ext uri="{BB962C8B-B14F-4D97-AF65-F5344CB8AC3E}">
        <p14:creationId xmlns:p14="http://schemas.microsoft.com/office/powerpoint/2010/main" val="136434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a:t>
            </a:fld>
            <a:endParaRPr lang="en-US" dirty="0"/>
          </a:p>
        </p:txBody>
      </p:sp>
    </p:spTree>
    <p:extLst>
      <p:ext uri="{BB962C8B-B14F-4D97-AF65-F5344CB8AC3E}">
        <p14:creationId xmlns:p14="http://schemas.microsoft.com/office/powerpoint/2010/main" val="366186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You should always enable the BPDU Guard feature on any access switch ports. This way, if an unexpected BPDU is received, the port will be automatically disabled.</a:t>
            </a:r>
          </a:p>
          <a:p>
            <a:r>
              <a:rPr lang="en-US" sz="1200" b="0" i="0" u="none" strike="noStrike" kern="1200" baseline="0" dirty="0" smtClean="0">
                <a:solidFill>
                  <a:schemeClr val="tx1"/>
                </a:solidFill>
                <a:latin typeface="Arial" charset="0"/>
                <a:ea typeface="+mn-ea"/>
                <a:cs typeface="+mn-cs"/>
              </a:rPr>
              <a:t>Do not ever configure BPDU Guard and BPDU Filter on the same port. If you do, only BPDU Filter will take effect. BPDU Filter ignores BPDUs when enabled on an interface; and if you enable it on access ports, this can be a great opportunity for a Layer 2 loop to occurs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a:t>
            </a:fld>
            <a:endParaRPr lang="en-US" dirty="0"/>
          </a:p>
        </p:txBody>
      </p:sp>
    </p:spTree>
    <p:extLst>
      <p:ext uri="{BB962C8B-B14F-4D97-AF65-F5344CB8AC3E}">
        <p14:creationId xmlns:p14="http://schemas.microsoft.com/office/powerpoint/2010/main" val="247029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You should always enable the BPDU Guard feature on any access switch ports. This way, if an unexpected BPDU is received, the port will be automatically disabled.</a:t>
            </a:r>
          </a:p>
          <a:p>
            <a:r>
              <a:rPr lang="en-US" sz="1200" b="0" i="0" u="none" strike="noStrike" kern="1200" baseline="0" dirty="0" smtClean="0">
                <a:solidFill>
                  <a:schemeClr val="tx1"/>
                </a:solidFill>
                <a:latin typeface="Arial" charset="0"/>
                <a:ea typeface="+mn-ea"/>
                <a:cs typeface="+mn-cs"/>
              </a:rPr>
              <a:t>Do not ever configure BPDU Guard and BPDU Filter on the same port. If you do, only BPDU Filter will take effect. BPDU Filter ignores BPDUs when enabled on an interface; and if you enable it on access ports, this can be a great opportunity for a Layer 2 loop to occurs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14</a:t>
            </a:fld>
            <a:endParaRPr lang="en-US" dirty="0"/>
          </a:p>
        </p:txBody>
      </p:sp>
    </p:spTree>
    <p:extLst>
      <p:ext uri="{BB962C8B-B14F-4D97-AF65-F5344CB8AC3E}">
        <p14:creationId xmlns:p14="http://schemas.microsoft.com/office/powerpoint/2010/main" val="4170489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15</a:t>
            </a:fld>
            <a:endParaRPr lang="en-US" dirty="0"/>
          </a:p>
        </p:txBody>
      </p:sp>
    </p:spTree>
    <p:extLst>
      <p:ext uri="{BB962C8B-B14F-4D97-AF65-F5344CB8AC3E}">
        <p14:creationId xmlns:p14="http://schemas.microsoft.com/office/powerpoint/2010/main" val="2327787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8A860EF-3C9C-408F-AA5B-BAB3242BE1D0}" type="slidenum">
              <a:rPr lang="en-US" smtClean="0"/>
              <a:pPr>
                <a:defRPr/>
              </a:pPr>
              <a:t>18</a:t>
            </a:fld>
            <a:endParaRPr lang="en-US" dirty="0"/>
          </a:p>
        </p:txBody>
      </p:sp>
    </p:spTree>
    <p:extLst>
      <p:ext uri="{BB962C8B-B14F-4D97-AF65-F5344CB8AC3E}">
        <p14:creationId xmlns:p14="http://schemas.microsoft.com/office/powerpoint/2010/main" val="1055757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8A860EF-3C9C-408F-AA5B-BAB3242BE1D0}" type="slidenum">
              <a:rPr lang="en-US" smtClean="0"/>
              <a:pPr>
                <a:defRPr/>
              </a:pPr>
              <a:t>37</a:t>
            </a:fld>
            <a:endParaRPr lang="en-US" dirty="0"/>
          </a:p>
        </p:txBody>
      </p:sp>
    </p:spTree>
    <p:extLst>
      <p:ext uri="{BB962C8B-B14F-4D97-AF65-F5344CB8AC3E}">
        <p14:creationId xmlns:p14="http://schemas.microsoft.com/office/powerpoint/2010/main" val="2946091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40</a:t>
            </a:fld>
            <a:endParaRPr lang="en-US" dirty="0"/>
          </a:p>
        </p:txBody>
      </p:sp>
    </p:spTree>
    <p:extLst>
      <p:ext uri="{BB962C8B-B14F-4D97-AF65-F5344CB8AC3E}">
        <p14:creationId xmlns:p14="http://schemas.microsoft.com/office/powerpoint/2010/main" val="2460652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52112" y="6553054"/>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SWITCH v7 Chapter 10</a:t>
            </a:r>
            <a:endParaRPr lang="en-US" sz="700" dirty="0">
              <a:solidFill>
                <a:schemeClr val="tx1"/>
              </a:solidFill>
            </a:endParaRP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10</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dirty="0" smtClean="0"/>
              <a:t>Body Text</a:t>
            </a:r>
          </a:p>
          <a:p>
            <a:pPr lvl="1"/>
            <a:r>
              <a:rPr lang="en-US" dirty="0" smtClean="0"/>
              <a:t>Second Level</a:t>
            </a:r>
          </a:p>
          <a:p>
            <a:pPr lvl="2"/>
            <a:r>
              <a:rPr lang="en-US" dirty="0"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64.tmp"/><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69.tmp"/><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70.tmp"/></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71.tmp"/><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image" Target="../media/image71.tmp"/><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2.emf"/><Relationship Id="rId4" Type="http://schemas.openxmlformats.org/officeDocument/2006/relationships/image" Target="../media/image21.emf"/></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image" Target="../media/image43.tmp"/><Relationship Id="rId1" Type="http://schemas.openxmlformats.org/officeDocument/2006/relationships/slideLayout" Target="../slideLayouts/slideLayout4.xml"/><Relationship Id="rId5" Type="http://schemas.openxmlformats.org/officeDocument/2006/relationships/image" Target="../media/image46.tmp"/><Relationship Id="rId4" Type="http://schemas.openxmlformats.org/officeDocument/2006/relationships/image" Target="../media/image45.tmp"/></Relationships>
</file>

<file path=ppt/slides/_rels/slide83.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9.tmp"/><Relationship Id="rId4" Type="http://schemas.openxmlformats.org/officeDocument/2006/relationships/image" Target="../media/image48.tmp"/></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image" Target="../media/image53.tmp"/><Relationship Id="rId1" Type="http://schemas.openxmlformats.org/officeDocument/2006/relationships/slideLayout" Target="../slideLayouts/slideLayout4.xml"/><Relationship Id="rId4" Type="http://schemas.openxmlformats.org/officeDocument/2006/relationships/image" Target="../media/image55.tmp"/></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4.xml"/><Relationship Id="rId4" Type="http://schemas.openxmlformats.org/officeDocument/2006/relationships/image" Target="../media/image59.emf"/></Relationships>
</file>

<file path=ppt/slides/_rels/slide93.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a:bodyPr>
          <a:lstStyle/>
          <a:p>
            <a:r>
              <a:rPr lang="cs-CZ" dirty="0" smtClean="0"/>
              <a:t>Bezpečnost počítačové sítě kampusu</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8628134" cy="658812"/>
          </a:xfrm>
        </p:spPr>
        <p:txBody>
          <a:bodyPr>
            <a:normAutofit/>
          </a:bodyPr>
          <a:lstStyle/>
          <a:p>
            <a:r>
              <a:rPr lang="en-US" sz="2400" dirty="0"/>
              <a:t>CCNP  </a:t>
            </a:r>
            <a:r>
              <a:rPr lang="en-US" sz="2400" dirty="0" smtClean="0"/>
              <a:t>SWITCH</a:t>
            </a:r>
            <a:endParaRPr lang="en-US"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solidFill>
                  <a:schemeClr val="accent5">
                    <a:lumMod val="50000"/>
                  </a:schemeClr>
                </a:solidFill>
              </a:rPr>
              <a:t>Nejlepší praktiky konfigurace bezpečnosti </a:t>
            </a:r>
            <a:r>
              <a:rPr lang="en-US" dirty="0">
                <a:solidFill>
                  <a:schemeClr val="accent5">
                    <a:lumMod val="50000"/>
                  </a:schemeClr>
                </a:solidFill>
              </a:rPr>
              <a:t>Cisco </a:t>
            </a:r>
            <a:r>
              <a:rPr lang="cs-CZ" dirty="0">
                <a:solidFill>
                  <a:schemeClr val="accent5">
                    <a:lumMod val="50000"/>
                  </a:schemeClr>
                </a:solidFill>
              </a:rPr>
              <a:t>přepín</a:t>
            </a:r>
            <a:r>
              <a:rPr lang="cs-CZ" dirty="0">
                <a:solidFill>
                  <a:schemeClr val="accent3">
                    <a:lumMod val="50000"/>
                  </a:schemeClr>
                </a:solidFill>
              </a:rPr>
              <a:t>ačů</a:t>
            </a:r>
            <a:r>
              <a:rPr lang="en-US" dirty="0"/>
              <a:t/>
            </a:r>
            <a:br>
              <a:rPr lang="en-US" dirty="0"/>
            </a:br>
            <a:endParaRPr lang="pt-PT" dirty="0"/>
          </a:p>
        </p:txBody>
      </p:sp>
      <p:sp>
        <p:nvSpPr>
          <p:cNvPr id="7" name="Content Placeholder 6"/>
          <p:cNvSpPr>
            <a:spLocks noGrp="1"/>
          </p:cNvSpPr>
          <p:nvPr>
            <p:ph idx="1"/>
          </p:nvPr>
        </p:nvSpPr>
        <p:spPr>
          <a:xfrm>
            <a:off x="324006" y="1726601"/>
            <a:ext cx="8520354" cy="5131399"/>
          </a:xfrm>
        </p:spPr>
        <p:txBody>
          <a:bodyPr>
            <a:normAutofit/>
          </a:bodyPr>
          <a:lstStyle/>
          <a:p>
            <a:r>
              <a:rPr lang="af-ZA" b="1" dirty="0" smtClean="0"/>
              <a:t>Bezpečný provoz STP</a:t>
            </a:r>
          </a:p>
          <a:p>
            <a:pPr lvl="1"/>
            <a:r>
              <a:rPr lang="af-ZA" dirty="0" smtClean="0"/>
              <a:t>Vždy byste měli povolit funkci BPDU Guard na všech access portech přepínače.</a:t>
            </a:r>
          </a:p>
          <a:p>
            <a:pPr lvl="1"/>
            <a:r>
              <a:rPr lang="af-ZA" dirty="0" smtClean="0"/>
              <a:t>Nikdy konfigurovat BPDU Guard a BPDU filtr na stejném portu. Pokud tak učiníte, projeví se pouze filtr BPDU.</a:t>
            </a:r>
            <a:endParaRPr lang="cs-CZ" dirty="0" smtClean="0"/>
          </a:p>
          <a:p>
            <a:pPr marL="225425" lvl="1" indent="0">
              <a:buNone/>
            </a:pPr>
            <a:endParaRPr lang="af-ZA" dirty="0" smtClean="0"/>
          </a:p>
          <a:p>
            <a:r>
              <a:rPr lang="af-ZA" b="1" dirty="0" smtClean="0"/>
              <a:t>Secure Cisco Discovery Protocol (CDP)</a:t>
            </a:r>
            <a:endParaRPr lang="cs-CZ" dirty="0"/>
          </a:p>
          <a:p>
            <a:pPr lvl="1"/>
            <a:r>
              <a:rPr lang="af-ZA" dirty="0" smtClean="0"/>
              <a:t>Všechna zařízení Cisco mají zpravidla ve všech portech povoleno CDP. Je třeba zakázat CDP na portech, které se připojují k vnějším sítím.</a:t>
            </a:r>
            <a:endParaRPr lang="cs-CZ" dirty="0" smtClean="0"/>
          </a:p>
          <a:p>
            <a:pPr lvl="1"/>
            <a:r>
              <a:rPr lang="af-ZA" dirty="0" smtClean="0"/>
              <a:t>Navíc vždy vypněte CDP na přístupových (access) portech koncového uživatele.Pakety (advertisements) CDP jsou odesílány v čistém textu a nelze konfigurovat autentizaci.</a:t>
            </a:r>
            <a:endParaRPr lang="af-ZA" dirty="0"/>
          </a:p>
        </p:txBody>
      </p:sp>
    </p:spTree>
    <p:extLst>
      <p:ext uri="{BB962C8B-B14F-4D97-AF65-F5344CB8AC3E}">
        <p14:creationId xmlns:p14="http://schemas.microsoft.com/office/powerpoint/2010/main" val="4129582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Příkazy </a:t>
            </a:r>
            <a:r>
              <a:rPr lang="pt-PT" dirty="0" smtClean="0"/>
              <a:t>VACL</a:t>
            </a:r>
            <a:endParaRPr lang="pt-PT" dirty="0"/>
          </a:p>
        </p:txBody>
      </p:sp>
      <p:pic>
        <p:nvPicPr>
          <p:cNvPr id="4" name="Picture 3"/>
          <p:cNvPicPr>
            <a:picLocks noChangeAspect="1"/>
          </p:cNvPicPr>
          <p:nvPr/>
        </p:nvPicPr>
        <p:blipFill>
          <a:blip r:embed="rId2"/>
          <a:stretch>
            <a:fillRect/>
          </a:stretch>
        </p:blipFill>
        <p:spPr>
          <a:xfrm>
            <a:off x="279400" y="1515622"/>
            <a:ext cx="8615238" cy="4466833"/>
          </a:xfrm>
          <a:prstGeom prst="rect">
            <a:avLst/>
          </a:prstGeom>
        </p:spPr>
      </p:pic>
    </p:spTree>
    <p:extLst>
      <p:ext uri="{BB962C8B-B14F-4D97-AF65-F5344CB8AC3E}">
        <p14:creationId xmlns:p14="http://schemas.microsoft.com/office/powerpoint/2010/main" val="41238306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VACL 1</a:t>
            </a:r>
            <a:endParaRPr lang="cs-CZ" dirty="0"/>
          </a:p>
        </p:txBody>
      </p:sp>
      <p:sp>
        <p:nvSpPr>
          <p:cNvPr id="3" name="Zástupný symbol pro obsah 2"/>
          <p:cNvSpPr>
            <a:spLocks noGrp="1"/>
          </p:cNvSpPr>
          <p:nvPr>
            <p:ph idx="1"/>
          </p:nvPr>
        </p:nvSpPr>
        <p:spPr/>
        <p:txBody>
          <a:bodyPr/>
          <a:lstStyle/>
          <a:p>
            <a:pPr marL="0" indent="0">
              <a:buNone/>
            </a:pPr>
            <a:r>
              <a:rPr lang="en-US" dirty="0"/>
              <a:t>mac access-list extended </a:t>
            </a:r>
            <a:r>
              <a:rPr lang="en-US" dirty="0">
                <a:solidFill>
                  <a:srgbClr val="00B0F0"/>
                </a:solidFill>
              </a:rPr>
              <a:t>test</a:t>
            </a:r>
          </a:p>
          <a:p>
            <a:pPr marL="0" indent="0">
              <a:buNone/>
            </a:pPr>
            <a:r>
              <a:rPr lang="en-US" dirty="0"/>
              <a:t>permit any host 0023.2343.5679</a:t>
            </a:r>
          </a:p>
          <a:p>
            <a:pPr marL="0" indent="0">
              <a:buNone/>
            </a:pPr>
            <a:endParaRPr lang="cs-CZ" dirty="0" smtClean="0"/>
          </a:p>
          <a:p>
            <a:pPr marL="0" indent="0">
              <a:buNone/>
            </a:pPr>
            <a:r>
              <a:rPr lang="en-US" dirty="0" err="1" smtClean="0"/>
              <a:t>vlan</a:t>
            </a:r>
            <a:r>
              <a:rPr lang="en-US" dirty="0" smtClean="0"/>
              <a:t> </a:t>
            </a:r>
            <a:r>
              <a:rPr lang="en-US" dirty="0"/>
              <a:t>access-map </a:t>
            </a:r>
            <a:r>
              <a:rPr lang="en-US" b="1" dirty="0">
                <a:solidFill>
                  <a:srgbClr val="FF0000"/>
                </a:solidFill>
              </a:rPr>
              <a:t>test1</a:t>
            </a:r>
            <a:r>
              <a:rPr lang="en-US" dirty="0"/>
              <a:t> 10</a:t>
            </a:r>
          </a:p>
          <a:p>
            <a:pPr marL="0" indent="0">
              <a:buNone/>
            </a:pPr>
            <a:r>
              <a:rPr lang="en-US" dirty="0"/>
              <a:t>match mac address </a:t>
            </a:r>
            <a:r>
              <a:rPr lang="en-US" dirty="0">
                <a:solidFill>
                  <a:srgbClr val="00B0F0"/>
                </a:solidFill>
              </a:rPr>
              <a:t>test</a:t>
            </a:r>
          </a:p>
          <a:p>
            <a:pPr marL="0" indent="0">
              <a:buNone/>
            </a:pPr>
            <a:r>
              <a:rPr lang="en-US" i="1" dirty="0"/>
              <a:t>action drop</a:t>
            </a:r>
          </a:p>
          <a:p>
            <a:pPr marL="0" indent="0">
              <a:buNone/>
            </a:pPr>
            <a:r>
              <a:rPr lang="en-US" dirty="0" err="1"/>
              <a:t>vlan</a:t>
            </a:r>
            <a:r>
              <a:rPr lang="en-US" dirty="0"/>
              <a:t> access-map </a:t>
            </a:r>
            <a:r>
              <a:rPr lang="en-US" b="1" dirty="0">
                <a:solidFill>
                  <a:srgbClr val="FF0000"/>
                </a:solidFill>
              </a:rPr>
              <a:t>test1</a:t>
            </a:r>
            <a:r>
              <a:rPr lang="en-US" dirty="0"/>
              <a:t> 20</a:t>
            </a:r>
          </a:p>
          <a:p>
            <a:pPr marL="0" indent="0">
              <a:buNone/>
            </a:pPr>
            <a:r>
              <a:rPr lang="en-US" i="1" dirty="0"/>
              <a:t>action forward</a:t>
            </a:r>
          </a:p>
          <a:p>
            <a:pPr marL="0" indent="0">
              <a:buNone/>
            </a:pPr>
            <a:r>
              <a:rPr lang="en-US" dirty="0" err="1"/>
              <a:t>vlan</a:t>
            </a:r>
            <a:r>
              <a:rPr lang="en-US" dirty="0"/>
              <a:t> filter </a:t>
            </a:r>
            <a:r>
              <a:rPr lang="en-US" b="1" dirty="0">
                <a:solidFill>
                  <a:srgbClr val="FF0000"/>
                </a:solidFill>
              </a:rPr>
              <a:t>test1</a:t>
            </a:r>
            <a:r>
              <a:rPr lang="en-US" dirty="0"/>
              <a:t> </a:t>
            </a:r>
            <a:r>
              <a:rPr lang="en-US" dirty="0" err="1"/>
              <a:t>vlan</a:t>
            </a:r>
            <a:r>
              <a:rPr lang="en-US" dirty="0"/>
              <a:t>-list 1 </a:t>
            </a:r>
            <a:r>
              <a:rPr lang="en-US" dirty="0" smtClean="0"/>
              <a:t>(</a:t>
            </a:r>
            <a:r>
              <a:rPr lang="cs-CZ" dirty="0" smtClean="0"/>
              <a:t>všechny porty přepínače jsou v </a:t>
            </a:r>
            <a:r>
              <a:rPr lang="en-US" dirty="0" smtClean="0"/>
              <a:t>default </a:t>
            </a:r>
            <a:r>
              <a:rPr lang="en-US" dirty="0" err="1"/>
              <a:t>vlan</a:t>
            </a:r>
            <a:r>
              <a:rPr lang="en-US" dirty="0"/>
              <a:t> 1)</a:t>
            </a:r>
          </a:p>
          <a:p>
            <a:endParaRPr lang="cs-CZ" dirty="0"/>
          </a:p>
        </p:txBody>
      </p:sp>
    </p:spTree>
    <p:extLst>
      <p:ext uri="{BB962C8B-B14F-4D97-AF65-F5344CB8AC3E}">
        <p14:creationId xmlns:p14="http://schemas.microsoft.com/office/powerpoint/2010/main" val="163838500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VACL 2</a:t>
            </a:r>
            <a:endParaRPr lang="cs-CZ" dirty="0"/>
          </a:p>
        </p:txBody>
      </p:sp>
      <p:pic>
        <p:nvPicPr>
          <p:cNvPr id="4" name="Zástupný symbol pro obsah 3" descr="computers server vlan 1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35971" y="0"/>
            <a:ext cx="4400550" cy="3028950"/>
          </a:xfrm>
          <a:prstGeom prst="rect">
            <a:avLst/>
          </a:prstGeom>
          <a:noFill/>
          <a:ln>
            <a:noFill/>
          </a:ln>
        </p:spPr>
      </p:pic>
      <p:sp>
        <p:nvSpPr>
          <p:cNvPr id="5" name="Obdélník 4"/>
          <p:cNvSpPr/>
          <p:nvPr/>
        </p:nvSpPr>
        <p:spPr>
          <a:xfrm>
            <a:off x="200722" y="3422240"/>
            <a:ext cx="8943278" cy="2959272"/>
          </a:xfrm>
          <a:prstGeom prst="rect">
            <a:avLst/>
          </a:prstGeom>
        </p:spPr>
        <p:txBody>
          <a:bodyPr wrap="square">
            <a:spAutoFit/>
          </a:bodyPr>
          <a:lstStyle/>
          <a:p>
            <a:pPr algn="l"/>
            <a:r>
              <a:rPr lang="af-ZA" sz="2300" dirty="0" smtClean="0"/>
              <a:t>SW1(config)#</a:t>
            </a:r>
            <a:r>
              <a:rPr lang="af-ZA" sz="2300" b="1" dirty="0" smtClean="0"/>
              <a:t>access-list </a:t>
            </a:r>
            <a:r>
              <a:rPr lang="af-ZA" sz="2300" b="1" dirty="0" smtClean="0">
                <a:solidFill>
                  <a:srgbClr val="FF0000"/>
                </a:solidFill>
              </a:rPr>
              <a:t>100</a:t>
            </a:r>
            <a:r>
              <a:rPr lang="af-ZA" sz="2300" b="1" dirty="0" smtClean="0"/>
              <a:t> permit ip any host 192.168.1.100</a:t>
            </a:r>
          </a:p>
          <a:p>
            <a:pPr algn="l"/>
            <a:endParaRPr lang="af-ZA" sz="2300" dirty="0" smtClean="0"/>
          </a:p>
          <a:p>
            <a:pPr algn="l"/>
            <a:r>
              <a:rPr lang="af-ZA" sz="2300" dirty="0" smtClean="0"/>
              <a:t>SW1(config)#</a:t>
            </a:r>
            <a:r>
              <a:rPr lang="af-ZA" sz="2300" b="1" dirty="0" smtClean="0"/>
              <a:t>vlan access-map NOT-TO-SERVER </a:t>
            </a:r>
            <a:r>
              <a:rPr lang="af-ZA" sz="2300" b="1" dirty="0" smtClean="0">
                <a:solidFill>
                  <a:srgbClr val="00B0F0"/>
                </a:solidFill>
              </a:rPr>
              <a:t>10</a:t>
            </a:r>
          </a:p>
          <a:p>
            <a:pPr algn="l"/>
            <a:r>
              <a:rPr lang="af-ZA" sz="2300" dirty="0" smtClean="0"/>
              <a:t>SW1(config-access-map)#</a:t>
            </a:r>
            <a:r>
              <a:rPr lang="af-ZA" sz="2300" b="1" dirty="0" smtClean="0"/>
              <a:t>match ip address </a:t>
            </a:r>
            <a:r>
              <a:rPr lang="af-ZA" sz="2300" b="1" dirty="0" smtClean="0">
                <a:solidFill>
                  <a:srgbClr val="FF0000"/>
                </a:solidFill>
              </a:rPr>
              <a:t>100</a:t>
            </a:r>
          </a:p>
          <a:p>
            <a:pPr algn="l"/>
            <a:r>
              <a:rPr lang="af-ZA" sz="2300" dirty="0" smtClean="0"/>
              <a:t>SW1(config-access-map)#</a:t>
            </a:r>
            <a:r>
              <a:rPr lang="af-ZA" sz="2300" b="1" dirty="0" smtClean="0"/>
              <a:t>action drop</a:t>
            </a:r>
          </a:p>
          <a:p>
            <a:pPr algn="l"/>
            <a:r>
              <a:rPr lang="af-ZA" sz="2300" dirty="0" smtClean="0"/>
              <a:t>SW1(config-access-map)#</a:t>
            </a:r>
            <a:r>
              <a:rPr lang="af-ZA" sz="2300" b="1" dirty="0" smtClean="0"/>
              <a:t>vlan access-map NOT-TO-SERVER 20</a:t>
            </a:r>
          </a:p>
          <a:p>
            <a:pPr algn="l"/>
            <a:r>
              <a:rPr lang="af-ZA" sz="2300" dirty="0" smtClean="0"/>
              <a:t>SW1(config-access-map</a:t>
            </a:r>
            <a:r>
              <a:rPr lang="af-ZA" sz="2300" b="1" dirty="0" smtClean="0"/>
              <a:t>)#action forward</a:t>
            </a:r>
          </a:p>
          <a:p>
            <a:pPr algn="l"/>
            <a:endParaRPr lang="af-ZA" sz="2300" dirty="0" smtClean="0"/>
          </a:p>
          <a:p>
            <a:pPr algn="l"/>
            <a:r>
              <a:rPr lang="af-ZA" sz="2300" dirty="0" smtClean="0"/>
              <a:t>SW1(config)#</a:t>
            </a:r>
            <a:r>
              <a:rPr lang="af-ZA" sz="2300" b="1" dirty="0" smtClean="0"/>
              <a:t>vlan filter NOT-TO-SERVER vlan-list </a:t>
            </a:r>
            <a:r>
              <a:rPr lang="af-ZA" sz="2300" b="1" dirty="0" smtClean="0">
                <a:solidFill>
                  <a:srgbClr val="00B0F0"/>
                </a:solidFill>
              </a:rPr>
              <a:t>10</a:t>
            </a:r>
            <a:endParaRPr lang="af-ZA" sz="2300" b="1" dirty="0">
              <a:solidFill>
                <a:srgbClr val="00B0F0"/>
              </a:solidFill>
            </a:endParaRPr>
          </a:p>
        </p:txBody>
      </p:sp>
      <p:sp>
        <p:nvSpPr>
          <p:cNvPr id="6" name="TextovéPole 5"/>
          <p:cNvSpPr txBox="1"/>
          <p:nvPr/>
        </p:nvSpPr>
        <p:spPr>
          <a:xfrm>
            <a:off x="200722" y="1282390"/>
            <a:ext cx="4036741" cy="1421928"/>
          </a:xfrm>
          <a:prstGeom prst="rect">
            <a:avLst/>
          </a:prstGeom>
          <a:noFill/>
        </p:spPr>
        <p:txBody>
          <a:bodyPr wrap="square" rtlCol="0">
            <a:spAutoFit/>
          </a:bodyPr>
          <a:lstStyle/>
          <a:p>
            <a:pPr algn="l"/>
            <a:r>
              <a:rPr lang="cs-CZ" dirty="0" smtClean="0"/>
              <a:t>PC z VLAN mají zablokovaný přístup k serveru, ostatní komunikace je povolena</a:t>
            </a:r>
            <a:endParaRPr lang="cs-CZ" dirty="0"/>
          </a:p>
        </p:txBody>
      </p:sp>
    </p:spTree>
    <p:extLst>
      <p:ext uri="{BB962C8B-B14F-4D97-AF65-F5344CB8AC3E}">
        <p14:creationId xmlns:p14="http://schemas.microsoft.com/office/powerpoint/2010/main" val="7930960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0" y="387681"/>
            <a:ext cx="8521700" cy="742659"/>
          </a:xfrm>
        </p:spPr>
        <p:txBody>
          <a:bodyPr/>
          <a:lstStyle/>
          <a:p>
            <a:r>
              <a:rPr lang="cs-CZ" dirty="0" smtClean="0"/>
              <a:t>P59klad VACL #</a:t>
            </a:r>
            <a:endParaRPr lang="cs-CZ" dirty="0"/>
          </a:p>
        </p:txBody>
      </p:sp>
      <p:sp>
        <p:nvSpPr>
          <p:cNvPr id="3" name="Zástupný symbol pro obsah 2"/>
          <p:cNvSpPr>
            <a:spLocks noGrp="1"/>
          </p:cNvSpPr>
          <p:nvPr>
            <p:ph idx="1"/>
          </p:nvPr>
        </p:nvSpPr>
        <p:spPr>
          <a:xfrm>
            <a:off x="0" y="1183340"/>
            <a:ext cx="2542253" cy="1626767"/>
          </a:xfrm>
        </p:spPr>
        <p:txBody>
          <a:bodyPr/>
          <a:lstStyle/>
          <a:p>
            <a:pPr marL="0" indent="0">
              <a:buNone/>
            </a:pPr>
            <a:r>
              <a:rPr lang="cs-CZ" dirty="0" smtClean="0"/>
              <a:t>Zákaz telnetu od R1, vše ostatní povoleno.</a:t>
            </a:r>
            <a:endParaRPr lang="cs-CZ" dirty="0"/>
          </a:p>
        </p:txBody>
      </p:sp>
      <p:pic>
        <p:nvPicPr>
          <p:cNvPr id="4" name="Obrázek 3"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254" y="142002"/>
            <a:ext cx="6601746" cy="2514951"/>
          </a:xfrm>
          <a:prstGeom prst="rect">
            <a:avLst/>
          </a:prstGeom>
        </p:spPr>
      </p:pic>
      <p:sp>
        <p:nvSpPr>
          <p:cNvPr id="5" name="TextovéPole 4"/>
          <p:cNvSpPr txBox="1"/>
          <p:nvPr/>
        </p:nvSpPr>
        <p:spPr>
          <a:xfrm>
            <a:off x="0" y="3427606"/>
            <a:ext cx="9198352" cy="3194721"/>
          </a:xfrm>
          <a:prstGeom prst="rect">
            <a:avLst/>
          </a:prstGeom>
          <a:noFill/>
        </p:spPr>
        <p:txBody>
          <a:bodyPr wrap="none" rtlCol="0">
            <a:spAutoFit/>
          </a:bodyPr>
          <a:lstStyle/>
          <a:p>
            <a:pPr algn="l"/>
            <a:r>
              <a:rPr lang="af-ZA" sz="2000" dirty="0" smtClean="0"/>
              <a:t>switch(config)#</a:t>
            </a:r>
            <a:r>
              <a:rPr lang="af-ZA" sz="2000" b="1" dirty="0" smtClean="0"/>
              <a:t>ip access-list extended  </a:t>
            </a:r>
            <a:r>
              <a:rPr lang="af-ZA" sz="2000" b="1" dirty="0" smtClean="0">
                <a:solidFill>
                  <a:srgbClr val="FF0000"/>
                </a:solidFill>
              </a:rPr>
              <a:t>restrict_telnet_R2</a:t>
            </a:r>
            <a:r>
              <a:rPr lang="af-ZA" sz="2000" dirty="0" smtClean="0"/>
              <a:t/>
            </a:r>
            <a:br>
              <a:rPr lang="af-ZA" sz="2000" dirty="0" smtClean="0"/>
            </a:br>
            <a:r>
              <a:rPr lang="af-ZA" sz="2000" dirty="0" smtClean="0"/>
              <a:t>switch(config-ext-nacl)#</a:t>
            </a:r>
            <a:r>
              <a:rPr lang="af-ZA" sz="2000" b="1" dirty="0" smtClean="0"/>
              <a:t>permit tcp host 192.168.10.1 host 192.168.10.2 eq 23</a:t>
            </a:r>
            <a:endParaRPr lang="af-ZA" sz="2000" dirty="0" smtClean="0"/>
          </a:p>
          <a:p>
            <a:pPr algn="l"/>
            <a:r>
              <a:rPr lang="af-ZA" sz="2000" dirty="0" smtClean="0"/>
              <a:t/>
            </a:r>
            <a:br>
              <a:rPr lang="af-ZA" sz="2000" dirty="0" smtClean="0"/>
            </a:br>
            <a:r>
              <a:rPr lang="af-ZA" sz="2000" dirty="0" smtClean="0"/>
              <a:t>switch(config-ext-nacl)#</a:t>
            </a:r>
            <a:r>
              <a:rPr lang="af-ZA" sz="2000" b="1" dirty="0" smtClean="0"/>
              <a:t>vlan access-map VACL</a:t>
            </a:r>
            <a:r>
              <a:rPr lang="af-ZA" sz="2000" dirty="0" smtClean="0"/>
              <a:t> </a:t>
            </a:r>
            <a:r>
              <a:rPr lang="af-ZA" sz="2000" b="1" dirty="0" smtClean="0">
                <a:solidFill>
                  <a:srgbClr val="00B0F0"/>
                </a:solidFill>
              </a:rPr>
              <a:t>10</a:t>
            </a:r>
            <a:r>
              <a:rPr lang="af-ZA" sz="2000" dirty="0" smtClean="0"/>
              <a:t/>
            </a:r>
            <a:br>
              <a:rPr lang="af-ZA" sz="2000" dirty="0" smtClean="0"/>
            </a:br>
            <a:r>
              <a:rPr lang="af-ZA" sz="2000" dirty="0" smtClean="0"/>
              <a:t>switch(config-access-map)#</a:t>
            </a:r>
            <a:r>
              <a:rPr lang="af-ZA" sz="2000" b="1" dirty="0" smtClean="0"/>
              <a:t>action drop</a:t>
            </a:r>
            <a:r>
              <a:rPr lang="af-ZA" sz="2000" dirty="0" smtClean="0"/>
              <a:t/>
            </a:r>
            <a:br>
              <a:rPr lang="af-ZA" sz="2000" dirty="0" smtClean="0"/>
            </a:br>
            <a:r>
              <a:rPr lang="af-ZA" sz="2000" dirty="0" smtClean="0"/>
              <a:t>switch(config-access-map)#</a:t>
            </a:r>
            <a:r>
              <a:rPr lang="af-ZA" sz="2000" b="1" dirty="0" smtClean="0"/>
              <a:t>match ip address </a:t>
            </a:r>
            <a:r>
              <a:rPr lang="af-ZA" sz="2000" b="1" dirty="0" smtClean="0">
                <a:solidFill>
                  <a:srgbClr val="FF0000"/>
                </a:solidFill>
              </a:rPr>
              <a:t>restrict_telnet_R2</a:t>
            </a:r>
            <a:r>
              <a:rPr lang="af-ZA" sz="2000" dirty="0" smtClean="0"/>
              <a:t/>
            </a:r>
            <a:br>
              <a:rPr lang="af-ZA" sz="2000" dirty="0" smtClean="0"/>
            </a:br>
            <a:r>
              <a:rPr lang="af-ZA" sz="2000" dirty="0" smtClean="0"/>
              <a:t>switch(config-access-map)#</a:t>
            </a:r>
            <a:r>
              <a:rPr lang="af-ZA" sz="2000" b="1" dirty="0" smtClean="0"/>
              <a:t>vlan access-map VACL 20 </a:t>
            </a:r>
            <a:r>
              <a:rPr lang="af-ZA" sz="2000" dirty="0" smtClean="0"/>
              <a:t/>
            </a:r>
            <a:br>
              <a:rPr lang="af-ZA" sz="2000" dirty="0" smtClean="0"/>
            </a:br>
            <a:r>
              <a:rPr lang="af-ZA" sz="2000" dirty="0" smtClean="0"/>
              <a:t>switch(config-access-map)#</a:t>
            </a:r>
            <a:r>
              <a:rPr lang="af-ZA" sz="2000" b="1" dirty="0" smtClean="0"/>
              <a:t>action forward</a:t>
            </a:r>
          </a:p>
          <a:p>
            <a:pPr algn="l"/>
            <a:endParaRPr lang="af-ZA" sz="2000" b="1" dirty="0" smtClean="0"/>
          </a:p>
          <a:p>
            <a:pPr algn="l"/>
            <a:r>
              <a:rPr lang="af-ZA" sz="2000" dirty="0" smtClean="0"/>
              <a:t>switch(config)#</a:t>
            </a:r>
            <a:r>
              <a:rPr lang="af-ZA" sz="2000" b="1" dirty="0" smtClean="0"/>
              <a:t>vlan filter VACL vlan-list </a:t>
            </a:r>
            <a:r>
              <a:rPr lang="af-ZA" sz="2000" b="1" dirty="0" smtClean="0">
                <a:solidFill>
                  <a:srgbClr val="00B0F0"/>
                </a:solidFill>
              </a:rPr>
              <a:t>10</a:t>
            </a:r>
            <a:endParaRPr lang="af-ZA" sz="2000" dirty="0" smtClean="0">
              <a:solidFill>
                <a:srgbClr val="00B0F0"/>
              </a:solidFill>
            </a:endParaRPr>
          </a:p>
          <a:p>
            <a:pPr algn="l"/>
            <a:endParaRPr lang="cs-CZ" sz="2000" dirty="0"/>
          </a:p>
        </p:txBody>
      </p:sp>
    </p:spTree>
    <p:extLst>
      <p:ext uri="{BB962C8B-B14F-4D97-AF65-F5344CB8AC3E}">
        <p14:creationId xmlns:p14="http://schemas.microsoft.com/office/powerpoint/2010/main" val="2405397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af-ZA" sz="3000" b="0" dirty="0" smtClean="0">
                <a:solidFill>
                  <a:schemeClr val="bg1"/>
                </a:solidFill>
              </a:rPr>
              <a:t>Privátní VLANy</a:t>
            </a:r>
          </a:p>
        </p:txBody>
      </p:sp>
    </p:spTree>
    <p:extLst>
      <p:ext uri="{BB962C8B-B14F-4D97-AF65-F5344CB8AC3E}">
        <p14:creationId xmlns:p14="http://schemas.microsoft.com/office/powerpoint/2010/main" val="1643802406"/>
      </p:ext>
    </p:extLst>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Privátní VLANy</a:t>
            </a:r>
            <a:endParaRPr lang="af-ZA" dirty="0"/>
          </a:p>
        </p:txBody>
      </p:sp>
      <p:sp>
        <p:nvSpPr>
          <p:cNvPr id="3" name="Content Placeholder 2"/>
          <p:cNvSpPr>
            <a:spLocks noGrp="1"/>
          </p:cNvSpPr>
          <p:nvPr>
            <p:ph idx="1"/>
          </p:nvPr>
        </p:nvSpPr>
        <p:spPr/>
        <p:txBody>
          <a:bodyPr/>
          <a:lstStyle/>
          <a:p>
            <a:r>
              <a:rPr lang="cs-CZ" dirty="0"/>
              <a:t>Úvod do privátních </a:t>
            </a:r>
            <a:r>
              <a:rPr lang="cs-CZ" dirty="0" smtClean="0"/>
              <a:t>VLAN</a:t>
            </a:r>
          </a:p>
          <a:p>
            <a:r>
              <a:rPr lang="cs-CZ" dirty="0" smtClean="0"/>
              <a:t>Popište </a:t>
            </a:r>
            <a:r>
              <a:rPr lang="cs-CZ" dirty="0"/>
              <a:t>privátní funkci </a:t>
            </a:r>
            <a:r>
              <a:rPr lang="cs-CZ" dirty="0" smtClean="0"/>
              <a:t>VLAN</a:t>
            </a:r>
          </a:p>
          <a:p>
            <a:r>
              <a:rPr lang="cs-CZ" dirty="0" smtClean="0"/>
              <a:t>Popište </a:t>
            </a:r>
            <a:r>
              <a:rPr lang="cs-CZ" dirty="0"/>
              <a:t>typy </a:t>
            </a:r>
            <a:r>
              <a:rPr lang="cs-CZ" dirty="0" smtClean="0"/>
              <a:t>privátních </a:t>
            </a:r>
            <a:r>
              <a:rPr lang="cs-CZ" dirty="0"/>
              <a:t>portů </a:t>
            </a:r>
            <a:r>
              <a:rPr lang="cs-CZ" dirty="0" smtClean="0"/>
              <a:t>VLAN</a:t>
            </a:r>
          </a:p>
          <a:p>
            <a:r>
              <a:rPr lang="cs-CZ" dirty="0" smtClean="0"/>
              <a:t>Konfigurace </a:t>
            </a:r>
            <a:r>
              <a:rPr lang="cs-CZ" dirty="0"/>
              <a:t>privátních sítí </a:t>
            </a:r>
            <a:r>
              <a:rPr lang="cs-CZ" dirty="0" smtClean="0"/>
              <a:t>VLAN</a:t>
            </a:r>
          </a:p>
          <a:p>
            <a:r>
              <a:rPr lang="cs-CZ" dirty="0" smtClean="0"/>
              <a:t>Ověřte privátní </a:t>
            </a:r>
            <a:r>
              <a:rPr lang="cs-CZ" dirty="0"/>
              <a:t>konfiguraci </a:t>
            </a:r>
            <a:r>
              <a:rPr lang="cs-CZ" dirty="0" smtClean="0"/>
              <a:t>VLAN</a:t>
            </a:r>
          </a:p>
          <a:p>
            <a:r>
              <a:rPr lang="cs-CZ" dirty="0" smtClean="0"/>
              <a:t>Popište privátní </a:t>
            </a:r>
            <a:r>
              <a:rPr lang="cs-CZ" dirty="0"/>
              <a:t>VLAN přes více </a:t>
            </a:r>
            <a:r>
              <a:rPr lang="cs-CZ" dirty="0" smtClean="0"/>
              <a:t>přepínačů</a:t>
            </a:r>
          </a:p>
          <a:p>
            <a:r>
              <a:rPr lang="cs-CZ" dirty="0" smtClean="0"/>
              <a:t>Popište </a:t>
            </a:r>
            <a:r>
              <a:rPr lang="cs-CZ" dirty="0"/>
              <a:t>funkci chráněného portu</a:t>
            </a:r>
          </a:p>
        </p:txBody>
      </p:sp>
    </p:spTree>
    <p:extLst>
      <p:ext uri="{BB962C8B-B14F-4D97-AF65-F5344CB8AC3E}">
        <p14:creationId xmlns:p14="http://schemas.microsoft.com/office/powerpoint/2010/main" val="329141401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Úvod do </a:t>
            </a:r>
            <a:r>
              <a:rPr lang="pt-PT" dirty="0" smtClean="0"/>
              <a:t>PVLAN</a:t>
            </a:r>
            <a:endParaRPr lang="pt-PT" dirty="0"/>
          </a:p>
        </p:txBody>
      </p:sp>
      <p:sp>
        <p:nvSpPr>
          <p:cNvPr id="3" name="Content Placeholder 2"/>
          <p:cNvSpPr>
            <a:spLocks noGrp="1"/>
          </p:cNvSpPr>
          <p:nvPr>
            <p:ph idx="1"/>
          </p:nvPr>
        </p:nvSpPr>
        <p:spPr/>
        <p:txBody>
          <a:bodyPr>
            <a:normAutofit/>
          </a:bodyPr>
          <a:lstStyle/>
          <a:p>
            <a:r>
              <a:rPr lang="cs-CZ" dirty="0"/>
              <a:t>PVLAN omezují koncová zařízení, jako jsou počítače a mobilní zařízení, od vzájemné komunikace, ale přesto umožňují komunikaci s porty směrovačů a síťovými </a:t>
            </a:r>
            <a:r>
              <a:rPr lang="cs-CZ" dirty="0" smtClean="0"/>
              <a:t>službami.</a:t>
            </a:r>
          </a:p>
          <a:p>
            <a:r>
              <a:rPr lang="cs-CZ" dirty="0" smtClean="0"/>
              <a:t>Zařízení </a:t>
            </a:r>
            <a:r>
              <a:rPr lang="cs-CZ" dirty="0"/>
              <a:t>koncového uživatele se budou chovat normálně, ale nebudou moci komunikovat s jinými zařízeními ve stejné doméně vrstvy </a:t>
            </a:r>
            <a:r>
              <a:rPr lang="cs-CZ" dirty="0" smtClean="0"/>
              <a:t>2.</a:t>
            </a:r>
          </a:p>
          <a:p>
            <a:r>
              <a:rPr lang="cs-CZ" dirty="0" smtClean="0"/>
              <a:t>Tento </a:t>
            </a:r>
            <a:r>
              <a:rPr lang="cs-CZ" dirty="0"/>
              <a:t>mechanismus poskytuje úroveň </a:t>
            </a:r>
            <a:r>
              <a:rPr lang="cs-CZ" dirty="0" smtClean="0"/>
              <a:t>bezpečnosti.</a:t>
            </a:r>
          </a:p>
          <a:p>
            <a:r>
              <a:rPr lang="cs-CZ" dirty="0" smtClean="0"/>
              <a:t>Přiřazení </a:t>
            </a:r>
            <a:r>
              <a:rPr lang="cs-CZ" dirty="0"/>
              <a:t>každého jednotlivého koncového zařízení jeho vlastní VLAN by provedlo stejnou bezpečnostní metodu jako PVLAN; přepínače však mají omezený počet podporovaných VLAN a velký počet VLAN vytváří problémy se škálovatelností.</a:t>
            </a:r>
          </a:p>
        </p:txBody>
      </p:sp>
    </p:spTree>
    <p:extLst>
      <p:ext uri="{BB962C8B-B14F-4D97-AF65-F5344CB8AC3E}">
        <p14:creationId xmlns:p14="http://schemas.microsoft.com/office/powerpoint/2010/main" val="319848894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Úvod do </a:t>
            </a:r>
            <a:r>
              <a:rPr lang="pt-PT" dirty="0"/>
              <a:t>PVLAN</a:t>
            </a:r>
          </a:p>
        </p:txBody>
      </p:sp>
      <p:sp>
        <p:nvSpPr>
          <p:cNvPr id="3" name="Content Placeholder 2"/>
          <p:cNvSpPr>
            <a:spLocks noGrp="1"/>
          </p:cNvSpPr>
          <p:nvPr>
            <p:ph idx="1"/>
          </p:nvPr>
        </p:nvSpPr>
        <p:spPr/>
        <p:txBody>
          <a:bodyPr>
            <a:normAutofit/>
          </a:bodyPr>
          <a:lstStyle/>
          <a:p>
            <a:r>
              <a:rPr lang="af-ZA" dirty="0" smtClean="0"/>
              <a:t>PVLAN jsou v podstatě VLAN uvnitř VLAN.</a:t>
            </a:r>
          </a:p>
          <a:p>
            <a:r>
              <a:rPr lang="af-ZA" dirty="0" smtClean="0"/>
              <a:t>Pro směrování paketů mezi různými PVLANy je zapotřebí zařízení vrstvy 3.</a:t>
            </a:r>
          </a:p>
          <a:p>
            <a:r>
              <a:rPr lang="af-ZA" dirty="0" smtClean="0"/>
              <a:t>Když je VLAN rozdělena do PVLAN, zařízení v různých PVLAN stále patří do stejné IP podsítě, ale nejsou schopny vzájemně komunikovat na vrstvě 2.</a:t>
            </a:r>
          </a:p>
          <a:p>
            <a:r>
              <a:rPr lang="af-ZA" dirty="0" smtClean="0"/>
              <a:t>PVLANs jsou elegantním řešením, když potřebujete udržet více zařízení ve stejné podsíti IP a zároveň zajistit izolaci portu na vrstvě 2.</a:t>
            </a:r>
            <a:endParaRPr lang="af-ZA" dirty="0"/>
          </a:p>
        </p:txBody>
      </p:sp>
    </p:spTree>
    <p:extLst>
      <p:ext uri="{BB962C8B-B14F-4D97-AF65-F5344CB8AC3E}">
        <p14:creationId xmlns:p14="http://schemas.microsoft.com/office/powerpoint/2010/main" val="15881448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Úvod do </a:t>
            </a:r>
            <a:r>
              <a:rPr lang="pt-PT" dirty="0" smtClean="0"/>
              <a:t>PVLAN</a:t>
            </a:r>
            <a:endParaRPr lang="pt-PT" dirty="0"/>
          </a:p>
        </p:txBody>
      </p:sp>
      <p:pic>
        <p:nvPicPr>
          <p:cNvPr id="4" name="Picture 3"/>
          <p:cNvPicPr>
            <a:picLocks noChangeAspect="1"/>
          </p:cNvPicPr>
          <p:nvPr/>
        </p:nvPicPr>
        <p:blipFill>
          <a:blip r:embed="rId2"/>
          <a:stretch>
            <a:fillRect/>
          </a:stretch>
        </p:blipFill>
        <p:spPr>
          <a:xfrm>
            <a:off x="571051" y="1346439"/>
            <a:ext cx="7937054" cy="4805200"/>
          </a:xfrm>
          <a:prstGeom prst="rect">
            <a:avLst/>
          </a:prstGeom>
        </p:spPr>
      </p:pic>
    </p:spTree>
    <p:extLst>
      <p:ext uri="{BB962C8B-B14F-4D97-AF65-F5344CB8AC3E}">
        <p14:creationId xmlns:p14="http://schemas.microsoft.com/office/powerpoint/2010/main" val="418637804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Typy portů </a:t>
            </a:r>
            <a:r>
              <a:rPr lang="pt-PT" dirty="0" smtClean="0"/>
              <a:t>PVLAN</a:t>
            </a:r>
            <a:endParaRPr lang="pt-PT" dirty="0"/>
          </a:p>
        </p:txBody>
      </p:sp>
      <p:sp>
        <p:nvSpPr>
          <p:cNvPr id="3" name="Content Placeholder 2"/>
          <p:cNvSpPr>
            <a:spLocks noGrp="1"/>
          </p:cNvSpPr>
          <p:nvPr>
            <p:ph idx="1"/>
          </p:nvPr>
        </p:nvSpPr>
        <p:spPr/>
        <p:txBody>
          <a:bodyPr>
            <a:normAutofit/>
          </a:bodyPr>
          <a:lstStyle/>
          <a:p>
            <a:r>
              <a:rPr lang="cs-CZ" dirty="0"/>
              <a:t>Doména PVLAN má jednu </a:t>
            </a:r>
            <a:r>
              <a:rPr lang="cs-CZ" b="1" dirty="0"/>
              <a:t>primární </a:t>
            </a:r>
            <a:r>
              <a:rPr lang="cs-CZ" b="1" dirty="0" smtClean="0"/>
              <a:t>VLAN</a:t>
            </a:r>
            <a:r>
              <a:rPr lang="cs-CZ" dirty="0" smtClean="0"/>
              <a:t>.</a:t>
            </a:r>
          </a:p>
          <a:p>
            <a:r>
              <a:rPr lang="cs-CZ" dirty="0" smtClean="0"/>
              <a:t>Každý </a:t>
            </a:r>
            <a:r>
              <a:rPr lang="cs-CZ" dirty="0"/>
              <a:t>port v privátní VLAN doméně je členem primární VLAN; primární VLAN je celá soukromá VLAN </a:t>
            </a:r>
            <a:r>
              <a:rPr lang="cs-CZ" dirty="0" smtClean="0"/>
              <a:t>doména.</a:t>
            </a:r>
          </a:p>
          <a:p>
            <a:r>
              <a:rPr lang="cs-CZ" b="1" dirty="0" smtClean="0"/>
              <a:t>Sekundární </a:t>
            </a:r>
            <a:r>
              <a:rPr lang="cs-CZ" b="1" dirty="0"/>
              <a:t>VLAN </a:t>
            </a:r>
            <a:r>
              <a:rPr lang="cs-CZ" dirty="0"/>
              <a:t>jsou subdomény, které zajišťují izolaci mezi porty v rámci stejné privátní domény </a:t>
            </a:r>
            <a:r>
              <a:rPr lang="cs-CZ" dirty="0" smtClean="0"/>
              <a:t>VLAN.</a:t>
            </a:r>
          </a:p>
          <a:p>
            <a:r>
              <a:rPr lang="cs-CZ" dirty="0" smtClean="0"/>
              <a:t>Existují </a:t>
            </a:r>
            <a:r>
              <a:rPr lang="cs-CZ" dirty="0"/>
              <a:t>dva typy sekundárních VLAN: izolované VLAN a komunitní </a:t>
            </a:r>
            <a:r>
              <a:rPr lang="cs-CZ" dirty="0" smtClean="0"/>
              <a:t>VLAN.</a:t>
            </a:r>
          </a:p>
          <a:p>
            <a:pPr lvl="1"/>
            <a:r>
              <a:rPr lang="cs-CZ" b="1" dirty="0" smtClean="0"/>
              <a:t>Izolované </a:t>
            </a:r>
            <a:r>
              <a:rPr lang="cs-CZ" b="1" dirty="0"/>
              <a:t>VLAN </a:t>
            </a:r>
            <a:r>
              <a:rPr lang="cs-CZ" dirty="0"/>
              <a:t>obsahují izolované porty, které mezi sebou nemohou komunikovat v izolovaném </a:t>
            </a:r>
            <a:r>
              <a:rPr lang="cs-CZ" dirty="0" smtClean="0"/>
              <a:t>VLAN.</a:t>
            </a:r>
          </a:p>
          <a:p>
            <a:pPr lvl="1"/>
            <a:r>
              <a:rPr lang="cs-CZ" b="1" dirty="0" smtClean="0"/>
              <a:t>Komunitní </a:t>
            </a:r>
            <a:r>
              <a:rPr lang="cs-CZ" b="1" dirty="0"/>
              <a:t>VLAN </a:t>
            </a:r>
            <a:r>
              <a:rPr lang="cs-CZ" dirty="0"/>
              <a:t>obsahují komunitní porty, které mohou komunikovat mezi sebou v komunitní VLAN.</a:t>
            </a:r>
          </a:p>
        </p:txBody>
      </p:sp>
    </p:spTree>
    <p:extLst>
      <p:ext uri="{BB962C8B-B14F-4D97-AF65-F5344CB8AC3E}">
        <p14:creationId xmlns:p14="http://schemas.microsoft.com/office/powerpoint/2010/main" val="1772059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Opakování </a:t>
            </a:r>
            <a:r>
              <a:rPr lang="en-US" dirty="0" smtClean="0"/>
              <a:t>Cisco </a:t>
            </a:r>
            <a:r>
              <a:rPr lang="en-US" dirty="0"/>
              <a:t>Spanning </a:t>
            </a:r>
            <a:r>
              <a:rPr lang="en-US" dirty="0" smtClean="0"/>
              <a:t>Tree</a:t>
            </a:r>
            <a:r>
              <a:rPr lang="cs-CZ" dirty="0" smtClean="0"/>
              <a:t> z kap. 4</a:t>
            </a:r>
            <a:endParaRPr lang="pt-PT" dirty="0"/>
          </a:p>
        </p:txBody>
      </p:sp>
      <p:sp>
        <p:nvSpPr>
          <p:cNvPr id="3" name="Content Placeholder 2"/>
          <p:cNvSpPr>
            <a:spLocks noGrp="1"/>
          </p:cNvSpPr>
          <p:nvPr>
            <p:ph idx="1"/>
          </p:nvPr>
        </p:nvSpPr>
        <p:spPr/>
        <p:txBody>
          <a:bodyPr>
            <a:normAutofit/>
          </a:bodyPr>
          <a:lstStyle/>
          <a:p>
            <a:pPr marL="225425" lvl="1" indent="0">
              <a:buNone/>
            </a:pPr>
            <a:r>
              <a:rPr lang="cs-CZ" dirty="0" smtClean="0"/>
              <a:t>Klíčové </a:t>
            </a:r>
            <a:r>
              <a:rPr lang="cs-CZ" dirty="0"/>
              <a:t>vlastnosti nástroje Cisco STP </a:t>
            </a:r>
            <a:r>
              <a:rPr lang="cs-CZ" dirty="0" err="1"/>
              <a:t>Toolkit</a:t>
            </a:r>
            <a:r>
              <a:rPr lang="cs-CZ" dirty="0"/>
              <a:t>, které zajišťují stabilitu STP, jsou následující</a:t>
            </a:r>
            <a:r>
              <a:rPr lang="cs-CZ" dirty="0" smtClean="0"/>
              <a:t>:</a:t>
            </a:r>
          </a:p>
          <a:p>
            <a:pPr marL="452437" lvl="2" indent="0">
              <a:buNone/>
            </a:pPr>
            <a:r>
              <a:rPr lang="cs-CZ" dirty="0"/>
              <a:t/>
            </a:r>
            <a:br>
              <a:rPr lang="cs-CZ" dirty="0"/>
            </a:br>
            <a:r>
              <a:rPr lang="cs-CZ" b="1" dirty="0" smtClean="0"/>
              <a:t>BPDU </a:t>
            </a:r>
            <a:r>
              <a:rPr lang="cs-CZ" b="1" dirty="0" err="1"/>
              <a:t>G</a:t>
            </a:r>
            <a:r>
              <a:rPr lang="cs-CZ" b="1" dirty="0" err="1" smtClean="0"/>
              <a:t>uard</a:t>
            </a:r>
            <a:r>
              <a:rPr lang="cs-CZ" dirty="0"/>
              <a:t/>
            </a:r>
            <a:br>
              <a:rPr lang="cs-CZ" dirty="0"/>
            </a:br>
            <a:r>
              <a:rPr lang="cs-CZ" dirty="0"/>
              <a:t>Zakáže port </a:t>
            </a:r>
            <a:r>
              <a:rPr lang="cs-CZ" dirty="0" err="1"/>
              <a:t>PortFast</a:t>
            </a:r>
            <a:r>
              <a:rPr lang="cs-CZ" dirty="0"/>
              <a:t>, pokud je přijata </a:t>
            </a:r>
            <a:r>
              <a:rPr lang="cs-CZ" dirty="0" smtClean="0"/>
              <a:t>BPDU</a:t>
            </a:r>
          </a:p>
          <a:p>
            <a:pPr marL="452437" lvl="2" indent="0">
              <a:buNone/>
            </a:pPr>
            <a:r>
              <a:rPr lang="cs-CZ" dirty="0"/>
              <a:t/>
            </a:r>
            <a:br>
              <a:rPr lang="cs-CZ" dirty="0"/>
            </a:br>
            <a:r>
              <a:rPr lang="cs-CZ" b="1" dirty="0" smtClean="0"/>
              <a:t>BPDU </a:t>
            </a:r>
            <a:r>
              <a:rPr lang="cs-CZ" b="1" dirty="0" err="1" smtClean="0"/>
              <a:t>Filter</a:t>
            </a:r>
            <a:r>
              <a:rPr lang="cs-CZ" dirty="0"/>
              <a:t/>
            </a:r>
            <a:br>
              <a:rPr lang="cs-CZ" dirty="0"/>
            </a:br>
            <a:r>
              <a:rPr lang="cs-CZ" dirty="0" smtClean="0"/>
              <a:t>Ignoruje BPDU </a:t>
            </a:r>
            <a:r>
              <a:rPr lang="cs-CZ" dirty="0"/>
              <a:t>na </a:t>
            </a:r>
            <a:r>
              <a:rPr lang="cs-CZ" dirty="0" smtClean="0"/>
              <a:t>portech, např. mezi ISO a jeho zákazníkem</a:t>
            </a:r>
          </a:p>
          <a:p>
            <a:pPr marL="452437" lvl="2" indent="0">
              <a:buNone/>
            </a:pPr>
            <a:r>
              <a:rPr lang="cs-CZ" dirty="0"/>
              <a:t/>
            </a:r>
            <a:br>
              <a:rPr lang="cs-CZ" dirty="0"/>
            </a:br>
            <a:r>
              <a:rPr lang="cs-CZ" b="1" dirty="0" err="1" smtClean="0"/>
              <a:t>Root</a:t>
            </a:r>
            <a:r>
              <a:rPr lang="cs-CZ" b="1" dirty="0" smtClean="0"/>
              <a:t> </a:t>
            </a:r>
            <a:r>
              <a:rPr lang="cs-CZ" b="1" dirty="0" err="1"/>
              <a:t>Guard</a:t>
            </a:r>
            <a:r>
              <a:rPr lang="cs-CZ" dirty="0"/>
              <a:t/>
            </a:r>
            <a:br>
              <a:rPr lang="cs-CZ" dirty="0"/>
            </a:br>
            <a:r>
              <a:rPr lang="cs-CZ" dirty="0"/>
              <a:t>Zabraňuje tomu, aby se externí přepínače staly </a:t>
            </a:r>
            <a:r>
              <a:rPr lang="cs-CZ" dirty="0" err="1" smtClean="0"/>
              <a:t>rooty</a:t>
            </a:r>
            <a:endParaRPr lang="cs-CZ" dirty="0" smtClean="0"/>
          </a:p>
          <a:p>
            <a:pPr marL="452437" lvl="2" indent="0">
              <a:buNone/>
            </a:pPr>
            <a:r>
              <a:rPr lang="cs-CZ" dirty="0" smtClean="0"/>
              <a:t/>
            </a:r>
            <a:br>
              <a:rPr lang="cs-CZ" dirty="0" smtClean="0"/>
            </a:br>
            <a:r>
              <a:rPr lang="cs-CZ" b="1" dirty="0" err="1" smtClean="0"/>
              <a:t>Loop</a:t>
            </a:r>
            <a:r>
              <a:rPr lang="cs-CZ" b="1" dirty="0" smtClean="0"/>
              <a:t> </a:t>
            </a:r>
            <a:r>
              <a:rPr lang="cs-CZ" b="1" dirty="0" err="1" smtClean="0"/>
              <a:t>Guard</a:t>
            </a:r>
            <a:r>
              <a:rPr lang="cs-CZ" dirty="0" smtClean="0"/>
              <a:t/>
            </a:r>
            <a:br>
              <a:rPr lang="cs-CZ" dirty="0" smtClean="0"/>
            </a:br>
            <a:r>
              <a:rPr lang="cs-CZ" dirty="0" smtClean="0"/>
              <a:t>Zabraňuje tomu, aby se alternativní port stal </a:t>
            </a:r>
            <a:r>
              <a:rPr lang="cs-CZ" dirty="0" err="1" smtClean="0"/>
              <a:t>designated</a:t>
            </a:r>
            <a:r>
              <a:rPr lang="cs-CZ" dirty="0" smtClean="0"/>
              <a:t> portem, pokud nebudou přijaty žádné BPDU</a:t>
            </a:r>
            <a:endParaRPr lang="pt-PT" dirty="0"/>
          </a:p>
        </p:txBody>
      </p:sp>
    </p:spTree>
    <p:extLst>
      <p:ext uri="{BB962C8B-B14F-4D97-AF65-F5344CB8AC3E}">
        <p14:creationId xmlns:p14="http://schemas.microsoft.com/office/powerpoint/2010/main" val="42019372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Typy portů </a:t>
            </a:r>
            <a:r>
              <a:rPr lang="pt-PT" dirty="0" smtClean="0"/>
              <a:t>PVLAN</a:t>
            </a:r>
            <a:endParaRPr lang="pt-PT" dirty="0"/>
          </a:p>
        </p:txBody>
      </p:sp>
      <p:pic>
        <p:nvPicPr>
          <p:cNvPr id="4" name="Content Placeholder 3"/>
          <p:cNvPicPr>
            <a:picLocks noGrp="1" noChangeAspect="1"/>
          </p:cNvPicPr>
          <p:nvPr>
            <p:ph idx="1"/>
          </p:nvPr>
        </p:nvPicPr>
        <p:blipFill>
          <a:blip r:embed="rId3"/>
          <a:stretch>
            <a:fillRect/>
          </a:stretch>
        </p:blipFill>
        <p:spPr>
          <a:xfrm>
            <a:off x="249046" y="1108037"/>
            <a:ext cx="8552054" cy="5263982"/>
          </a:xfrm>
          <a:prstGeom prst="rect">
            <a:avLst/>
          </a:prstGeom>
        </p:spPr>
      </p:pic>
    </p:spTree>
    <p:extLst>
      <p:ext uri="{BB962C8B-B14F-4D97-AF65-F5344CB8AC3E}">
        <p14:creationId xmlns:p14="http://schemas.microsoft.com/office/powerpoint/2010/main" val="115940205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Typy portů </a:t>
            </a:r>
            <a:r>
              <a:rPr lang="pt-PT" dirty="0" smtClean="0"/>
              <a:t>PVLAN</a:t>
            </a:r>
            <a:endParaRPr lang="pt-PT" dirty="0"/>
          </a:p>
        </p:txBody>
      </p:sp>
      <p:sp>
        <p:nvSpPr>
          <p:cNvPr id="3" name="Content Placeholder 2"/>
          <p:cNvSpPr>
            <a:spLocks noGrp="1"/>
          </p:cNvSpPr>
          <p:nvPr>
            <p:ph idx="1"/>
          </p:nvPr>
        </p:nvSpPr>
        <p:spPr>
          <a:xfrm>
            <a:off x="0" y="1261398"/>
            <a:ext cx="9144000" cy="5897685"/>
          </a:xfrm>
        </p:spPr>
        <p:txBody>
          <a:bodyPr>
            <a:normAutofit fontScale="62500" lnSpcReduction="20000"/>
          </a:bodyPr>
          <a:lstStyle/>
          <a:p>
            <a:pPr lvl="1">
              <a:buFont typeface="Wingdings" panose="05000000000000000000" pitchFamily="2" charset="2"/>
              <a:buChar char="§"/>
            </a:pPr>
            <a:r>
              <a:rPr lang="cs-CZ" sz="3800" b="1" dirty="0" smtClean="0"/>
              <a:t>Promiskuitní</a:t>
            </a:r>
          </a:p>
          <a:p>
            <a:pPr lvl="2"/>
            <a:r>
              <a:rPr lang="cs-CZ" sz="3200" dirty="0" smtClean="0"/>
              <a:t>Promiskuitní </a:t>
            </a:r>
            <a:r>
              <a:rPr lang="cs-CZ" sz="3200" dirty="0"/>
              <a:t>port patří do primární VLAN a může komunikovat se všemi mapovanými porty v primární VLAN, včetně komunitních a izolovaných </a:t>
            </a:r>
            <a:r>
              <a:rPr lang="cs-CZ" sz="3200" dirty="0" smtClean="0"/>
              <a:t>portů.</a:t>
            </a:r>
          </a:p>
          <a:p>
            <a:pPr lvl="2"/>
            <a:r>
              <a:rPr lang="cs-CZ" sz="3200" dirty="0" smtClean="0"/>
              <a:t>V </a:t>
            </a:r>
            <a:r>
              <a:rPr lang="cs-CZ" sz="3200" dirty="0"/>
              <a:t>primární síti VLAN může být více promiskuitních </a:t>
            </a:r>
            <a:r>
              <a:rPr lang="cs-CZ" sz="3200" dirty="0" smtClean="0"/>
              <a:t>portů.</a:t>
            </a:r>
          </a:p>
          <a:p>
            <a:pPr lvl="1">
              <a:buFont typeface="Wingdings" panose="05000000000000000000" pitchFamily="2" charset="2"/>
              <a:buChar char="§"/>
            </a:pPr>
            <a:r>
              <a:rPr lang="cs-CZ" sz="3800" b="1" dirty="0" smtClean="0"/>
              <a:t>Izolovaný</a:t>
            </a:r>
          </a:p>
          <a:p>
            <a:pPr lvl="2"/>
            <a:r>
              <a:rPr lang="cs-CZ" sz="3200" dirty="0" smtClean="0"/>
              <a:t>Izolovaný </a:t>
            </a:r>
            <a:r>
              <a:rPr lang="cs-CZ" sz="3200" dirty="0"/>
              <a:t>port je hostitelský port, který patří do izolovaného sekundárního </a:t>
            </a:r>
            <a:r>
              <a:rPr lang="cs-CZ" sz="3200" dirty="0" smtClean="0"/>
              <a:t>VLAN.</a:t>
            </a:r>
          </a:p>
          <a:p>
            <a:pPr lvl="2"/>
            <a:r>
              <a:rPr lang="cs-CZ" sz="3200" dirty="0" smtClean="0"/>
              <a:t>Izolovaný port je od </a:t>
            </a:r>
            <a:r>
              <a:rPr lang="cs-CZ" sz="3200" dirty="0"/>
              <a:t>ostatních </a:t>
            </a:r>
            <a:r>
              <a:rPr lang="cs-CZ" sz="3200" dirty="0" smtClean="0"/>
              <a:t>portů zcela izolovaný, </a:t>
            </a:r>
            <a:r>
              <a:rPr lang="cs-CZ" sz="3200" dirty="0"/>
              <a:t>s výjimkou přidružených promiskuitních </a:t>
            </a:r>
            <a:r>
              <a:rPr lang="cs-CZ" sz="3200" dirty="0" smtClean="0"/>
              <a:t>portů.</a:t>
            </a:r>
          </a:p>
          <a:p>
            <a:pPr lvl="2"/>
            <a:r>
              <a:rPr lang="cs-CZ" sz="3200" dirty="0" smtClean="0"/>
              <a:t>V </a:t>
            </a:r>
            <a:r>
              <a:rPr lang="cs-CZ" sz="3200" dirty="0"/>
              <a:t>určeném izolovaném VLAN můžete mít více než jeden izolovaný </a:t>
            </a:r>
            <a:r>
              <a:rPr lang="cs-CZ" sz="3200" dirty="0" smtClean="0"/>
              <a:t>port.</a:t>
            </a:r>
          </a:p>
          <a:p>
            <a:pPr lvl="1"/>
            <a:r>
              <a:rPr lang="cs-CZ" sz="3800" b="1" dirty="0" smtClean="0"/>
              <a:t>Komunitní</a:t>
            </a:r>
          </a:p>
          <a:p>
            <a:pPr lvl="2"/>
            <a:r>
              <a:rPr lang="cs-CZ" sz="3200" dirty="0" smtClean="0"/>
              <a:t>Komunitní </a:t>
            </a:r>
            <a:r>
              <a:rPr lang="cs-CZ" sz="3200" dirty="0"/>
              <a:t>port je hostitelský port, který patří do sekundární VLAN </a:t>
            </a:r>
            <a:r>
              <a:rPr lang="cs-CZ" sz="3200" dirty="0" smtClean="0"/>
              <a:t>komunity.</a:t>
            </a:r>
          </a:p>
          <a:p>
            <a:pPr lvl="2"/>
            <a:r>
              <a:rPr lang="cs-CZ" sz="3200" dirty="0" smtClean="0"/>
              <a:t>Komunitní </a:t>
            </a:r>
            <a:r>
              <a:rPr lang="cs-CZ" sz="3200" dirty="0"/>
              <a:t>porty komunikují s ostatními porty ve stejné VLAN komunity as přidruženými promiskuitními </a:t>
            </a:r>
            <a:r>
              <a:rPr lang="cs-CZ" sz="3200" dirty="0" smtClean="0"/>
              <a:t>porty.</a:t>
            </a:r>
          </a:p>
          <a:p>
            <a:pPr lvl="2"/>
            <a:r>
              <a:rPr lang="cs-CZ" sz="3200" dirty="0" smtClean="0"/>
              <a:t>Jsou </a:t>
            </a:r>
            <a:r>
              <a:rPr lang="cs-CZ" sz="3200" dirty="0"/>
              <a:t>izolovány od všech portů v jiných komunitních </a:t>
            </a:r>
            <a:r>
              <a:rPr lang="cs-CZ" sz="3200" dirty="0" err="1"/>
              <a:t>VLANs</a:t>
            </a:r>
            <a:r>
              <a:rPr lang="cs-CZ" sz="3200" dirty="0"/>
              <a:t> a všech izolovaných portech.</a:t>
            </a:r>
          </a:p>
        </p:txBody>
      </p:sp>
    </p:spTree>
    <p:extLst>
      <p:ext uri="{BB962C8B-B14F-4D97-AF65-F5344CB8AC3E}">
        <p14:creationId xmlns:p14="http://schemas.microsoft.com/office/powerpoint/2010/main" val="2323898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a:t>
            </a:r>
            <a:r>
              <a:rPr lang="pt-PT" dirty="0" smtClean="0"/>
              <a:t>PVLAN</a:t>
            </a:r>
            <a:endParaRPr lang="pt-PT" dirty="0"/>
          </a:p>
        </p:txBody>
      </p:sp>
      <p:sp>
        <p:nvSpPr>
          <p:cNvPr id="3" name="Content Placeholder 2"/>
          <p:cNvSpPr>
            <a:spLocks noGrp="1"/>
          </p:cNvSpPr>
          <p:nvPr>
            <p:ph idx="1"/>
          </p:nvPr>
        </p:nvSpPr>
        <p:spPr/>
        <p:txBody>
          <a:bodyPr/>
          <a:lstStyle/>
          <a:p>
            <a:r>
              <a:rPr lang="af-ZA" dirty="0" smtClean="0"/>
              <a:t>VTP musí být nastaven jako transparentní nebo vypnutý.</a:t>
            </a:r>
          </a:p>
          <a:p>
            <a:r>
              <a:rPr lang="af-ZA" dirty="0" smtClean="0"/>
              <a:t>Nakonfigurujte primární VLAN.</a:t>
            </a:r>
          </a:p>
          <a:p>
            <a:r>
              <a:rPr lang="af-ZA" dirty="0" smtClean="0"/>
              <a:t>Nakonfigurujte sekundární VLAN a aplikujte konfiguraci těchto PVLAN jako izolované nebo komunitní.</a:t>
            </a:r>
          </a:p>
          <a:p>
            <a:r>
              <a:rPr lang="af-ZA" dirty="0" smtClean="0"/>
              <a:t>Připojte (asociujte) primární VLANy k sekundárním VLANům.</a:t>
            </a:r>
            <a:endParaRPr lang="af-ZA" dirty="0"/>
          </a:p>
        </p:txBody>
      </p:sp>
      <p:pic>
        <p:nvPicPr>
          <p:cNvPr id="4" name="Picture 3"/>
          <p:cNvPicPr>
            <a:picLocks noChangeAspect="1"/>
          </p:cNvPicPr>
          <p:nvPr/>
        </p:nvPicPr>
        <p:blipFill>
          <a:blip r:embed="rId2"/>
          <a:stretch>
            <a:fillRect/>
          </a:stretch>
        </p:blipFill>
        <p:spPr>
          <a:xfrm>
            <a:off x="157160" y="3920237"/>
            <a:ext cx="8764836" cy="2572369"/>
          </a:xfrm>
          <a:prstGeom prst="rect">
            <a:avLst/>
          </a:prstGeom>
        </p:spPr>
      </p:pic>
    </p:spTree>
    <p:extLst>
      <p:ext uri="{BB962C8B-B14F-4D97-AF65-F5344CB8AC3E}">
        <p14:creationId xmlns:p14="http://schemas.microsoft.com/office/powerpoint/2010/main" val="291355280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Přiřazení portů</a:t>
            </a:r>
            <a:endParaRPr lang="pt-PT" dirty="0"/>
          </a:p>
        </p:txBody>
      </p:sp>
      <p:sp>
        <p:nvSpPr>
          <p:cNvPr id="3" name="Content Placeholder 2"/>
          <p:cNvSpPr>
            <a:spLocks noGrp="1"/>
          </p:cNvSpPr>
          <p:nvPr>
            <p:ph idx="1"/>
          </p:nvPr>
        </p:nvSpPr>
        <p:spPr/>
        <p:txBody>
          <a:bodyPr>
            <a:normAutofit/>
          </a:bodyPr>
          <a:lstStyle/>
          <a:p>
            <a:r>
              <a:rPr lang="af-ZA" dirty="0" smtClean="0"/>
              <a:t>Promiskuidní Porty</a:t>
            </a:r>
          </a:p>
          <a:p>
            <a:r>
              <a:rPr lang="af-ZA" sz="2000" dirty="0" smtClean="0">
                <a:latin typeface="Consolas" panose="020B0609020204030204" pitchFamily="49" charset="0"/>
              </a:rPr>
              <a:t>SW(config)# </a:t>
            </a:r>
            <a:r>
              <a:rPr lang="af-ZA" sz="2000" b="1" dirty="0" smtClean="0">
                <a:latin typeface="Consolas" panose="020B0609020204030204" pitchFamily="49" charset="0"/>
              </a:rPr>
              <a:t>interface </a:t>
            </a:r>
            <a:r>
              <a:rPr lang="af-ZA" sz="2000" i="1" dirty="0" smtClean="0">
                <a:latin typeface="Consolas" panose="020B0609020204030204" pitchFamily="49" charset="0"/>
              </a:rPr>
              <a:t>interface-slot/number</a:t>
            </a:r>
          </a:p>
          <a:p>
            <a:r>
              <a:rPr lang="af-ZA" sz="2000" dirty="0" smtClean="0">
                <a:latin typeface="Consolas" panose="020B0609020204030204" pitchFamily="49" charset="0"/>
              </a:rPr>
              <a:t>SW(config-if)# </a:t>
            </a:r>
            <a:r>
              <a:rPr lang="af-ZA" sz="2000" b="1" dirty="0" smtClean="0">
                <a:latin typeface="Consolas" panose="020B0609020204030204" pitchFamily="49" charset="0"/>
              </a:rPr>
              <a:t>switchport mode private-vlan promiscuous</a:t>
            </a:r>
          </a:p>
          <a:p>
            <a:r>
              <a:rPr lang="af-ZA" sz="2000" dirty="0" smtClean="0">
                <a:latin typeface="Consolas" panose="020B0609020204030204" pitchFamily="49" charset="0"/>
              </a:rPr>
              <a:t>SW(config-if)# </a:t>
            </a:r>
            <a:r>
              <a:rPr lang="af-ZA" sz="2000" b="1" dirty="0" smtClean="0">
                <a:latin typeface="Consolas" panose="020B0609020204030204" pitchFamily="49" charset="0"/>
              </a:rPr>
              <a:t>switchport private-vlan mapping </a:t>
            </a:r>
            <a:r>
              <a:rPr lang="af-ZA" sz="2000" i="1" dirty="0" smtClean="0">
                <a:latin typeface="Consolas" panose="020B0609020204030204" pitchFamily="49" charset="0"/>
              </a:rPr>
              <a:t>primary-vlan-id </a:t>
            </a:r>
            <a:r>
              <a:rPr lang="af-ZA" sz="2000" b="1" dirty="0" smtClean="0">
                <a:latin typeface="Consolas" panose="020B0609020204030204" pitchFamily="49" charset="0"/>
              </a:rPr>
              <a:t>add </a:t>
            </a:r>
            <a:r>
              <a:rPr lang="af-ZA" sz="2000" i="1" dirty="0" smtClean="0">
                <a:latin typeface="Consolas" panose="020B0609020204030204" pitchFamily="49" charset="0"/>
              </a:rPr>
              <a:t>secondary-vlanid </a:t>
            </a:r>
            <a:r>
              <a:rPr lang="af-ZA" sz="2000" dirty="0" smtClean="0">
                <a:latin typeface="Consolas" panose="020B0609020204030204" pitchFamily="49" charset="0"/>
              </a:rPr>
              <a:t>{, </a:t>
            </a:r>
            <a:r>
              <a:rPr lang="af-ZA" sz="2000" i="1" dirty="0" smtClean="0">
                <a:latin typeface="Consolas" panose="020B0609020204030204" pitchFamily="49" charset="0"/>
              </a:rPr>
              <a:t>secondary-vlan-id </a:t>
            </a:r>
            <a:r>
              <a:rPr lang="af-ZA" sz="2000" dirty="0" smtClean="0">
                <a:latin typeface="Consolas" panose="020B0609020204030204" pitchFamily="49" charset="0"/>
              </a:rPr>
              <a:t>}</a:t>
            </a:r>
          </a:p>
          <a:p>
            <a:endParaRPr lang="af-ZA" sz="2000" dirty="0" smtClean="0">
              <a:latin typeface="Consolas" panose="020B0609020204030204" pitchFamily="49" charset="0"/>
            </a:endParaRPr>
          </a:p>
          <a:p>
            <a:r>
              <a:rPr lang="af-ZA" dirty="0" smtClean="0"/>
              <a:t>Komunitní nebo izolované porty</a:t>
            </a:r>
          </a:p>
          <a:p>
            <a:r>
              <a:rPr lang="af-ZA" sz="2000" dirty="0" smtClean="0">
                <a:latin typeface="Consolas" panose="020B0609020204030204" pitchFamily="49" charset="0"/>
              </a:rPr>
              <a:t>SW(config)# </a:t>
            </a:r>
            <a:r>
              <a:rPr lang="af-ZA" sz="2000" b="1" dirty="0" smtClean="0">
                <a:latin typeface="Consolas" panose="020B0609020204030204" pitchFamily="49" charset="0"/>
              </a:rPr>
              <a:t>interface range </a:t>
            </a:r>
            <a:r>
              <a:rPr lang="af-ZA" sz="2000" i="1" dirty="0" smtClean="0">
                <a:latin typeface="Consolas" panose="020B0609020204030204" pitchFamily="49" charset="0"/>
              </a:rPr>
              <a:t>interface-range</a:t>
            </a:r>
          </a:p>
          <a:p>
            <a:r>
              <a:rPr lang="af-ZA" sz="2000" dirty="0" smtClean="0">
                <a:latin typeface="Consolas" panose="020B0609020204030204" pitchFamily="49" charset="0"/>
              </a:rPr>
              <a:t>SW(config-if-range)# </a:t>
            </a:r>
            <a:r>
              <a:rPr lang="af-ZA" sz="2000" b="1" dirty="0" smtClean="0">
                <a:latin typeface="Consolas" panose="020B0609020204030204" pitchFamily="49" charset="0"/>
              </a:rPr>
              <a:t>switchport mode private-vlan host</a:t>
            </a:r>
          </a:p>
          <a:p>
            <a:r>
              <a:rPr lang="af-ZA" sz="2000" dirty="0" smtClean="0">
                <a:latin typeface="Consolas" panose="020B0609020204030204" pitchFamily="49" charset="0"/>
              </a:rPr>
              <a:t>SW(config-if-range)# </a:t>
            </a:r>
            <a:r>
              <a:rPr lang="af-ZA" sz="2000" b="1" dirty="0" smtClean="0">
                <a:latin typeface="Consolas" panose="020B0609020204030204" pitchFamily="49" charset="0"/>
              </a:rPr>
              <a:t>switchport private-vlan host-association </a:t>
            </a:r>
            <a:r>
              <a:rPr lang="af-ZA" sz="2000" i="1" dirty="0" smtClean="0">
                <a:latin typeface="Consolas" panose="020B0609020204030204" pitchFamily="49" charset="0"/>
              </a:rPr>
              <a:t>primary-vlan-id secondary-vlan-id</a:t>
            </a:r>
            <a:endParaRPr lang="af-ZA" sz="1800" dirty="0">
              <a:latin typeface="Consolas" panose="020B0609020204030204" pitchFamily="49" charset="0"/>
            </a:endParaRPr>
          </a:p>
        </p:txBody>
      </p:sp>
    </p:spTree>
    <p:extLst>
      <p:ext uri="{BB962C8B-B14F-4D97-AF65-F5344CB8AC3E}">
        <p14:creationId xmlns:p14="http://schemas.microsoft.com/office/powerpoint/2010/main" val="304035122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Přiřazení portů</a:t>
            </a:r>
            <a:endParaRPr lang="pt-PT" dirty="0"/>
          </a:p>
        </p:txBody>
      </p:sp>
      <p:pic>
        <p:nvPicPr>
          <p:cNvPr id="4" name="Picture 3"/>
          <p:cNvPicPr>
            <a:picLocks noChangeAspect="1"/>
          </p:cNvPicPr>
          <p:nvPr/>
        </p:nvPicPr>
        <p:blipFill>
          <a:blip r:embed="rId2"/>
          <a:stretch>
            <a:fillRect/>
          </a:stretch>
        </p:blipFill>
        <p:spPr>
          <a:xfrm>
            <a:off x="279400" y="1974830"/>
            <a:ext cx="8584049" cy="3548418"/>
          </a:xfrm>
          <a:prstGeom prst="rect">
            <a:avLst/>
          </a:prstGeom>
        </p:spPr>
      </p:pic>
    </p:spTree>
    <p:extLst>
      <p:ext uri="{BB962C8B-B14F-4D97-AF65-F5344CB8AC3E}">
        <p14:creationId xmlns:p14="http://schemas.microsoft.com/office/powerpoint/2010/main" val="92776648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0" y="365378"/>
            <a:ext cx="9144000" cy="2455881"/>
          </a:xfrm>
        </p:spPr>
        <p:txBody>
          <a:bodyPr>
            <a:normAutofit fontScale="90000"/>
          </a:bodyPr>
          <a:lstStyle/>
          <a:p>
            <a:r>
              <a:rPr lang="cs-CZ" dirty="0" smtClean="0"/>
              <a:t>Příklad 1</a:t>
            </a:r>
            <a:br>
              <a:rPr lang="cs-CZ" dirty="0" smtClean="0"/>
            </a:br>
            <a:r>
              <a:rPr lang="cs-CZ" dirty="0" smtClean="0"/>
              <a:t>Zadání: </a:t>
            </a:r>
            <a:br>
              <a:rPr lang="cs-CZ" dirty="0" smtClean="0"/>
            </a:br>
            <a:r>
              <a:rPr lang="cs-CZ" dirty="0" smtClean="0"/>
              <a:t>A, B izolovaná 101,</a:t>
            </a:r>
            <a:br>
              <a:rPr lang="cs-CZ" dirty="0" smtClean="0"/>
            </a:br>
            <a:r>
              <a:rPr lang="cs-CZ" dirty="0" smtClean="0"/>
              <a:t>C, D komunitní 102,</a:t>
            </a:r>
            <a:br>
              <a:rPr lang="cs-CZ" dirty="0" smtClean="0"/>
            </a:br>
            <a:r>
              <a:rPr lang="cs-CZ" dirty="0" smtClean="0"/>
              <a:t>E, F komunitní 104</a:t>
            </a:r>
            <a:br>
              <a:rPr lang="cs-CZ" dirty="0" smtClean="0"/>
            </a:br>
            <a:r>
              <a:rPr lang="cs-CZ" dirty="0" smtClean="0"/>
              <a:t>R0 promiskuitní,</a:t>
            </a:r>
            <a:br>
              <a:rPr lang="cs-CZ" dirty="0" smtClean="0"/>
            </a:br>
            <a:r>
              <a:rPr lang="cs-CZ" dirty="0" smtClean="0"/>
              <a:t>A, B, C, D sekundární VLAN, všechny v primární VLAN 100</a:t>
            </a:r>
            <a:br>
              <a:rPr lang="cs-CZ" dirty="0" smtClean="0"/>
            </a:br>
            <a:r>
              <a:rPr lang="cs-CZ" dirty="0" smtClean="0"/>
              <a:t/>
            </a:r>
            <a:br>
              <a:rPr lang="cs-CZ" dirty="0" smtClean="0"/>
            </a:br>
            <a:r>
              <a:rPr lang="cs-CZ" dirty="0" smtClean="0"/>
              <a:t/>
            </a:r>
            <a:br>
              <a:rPr lang="cs-CZ" dirty="0" smtClean="0"/>
            </a:br>
            <a:r>
              <a:rPr lang="cs-CZ" sz="1800" b="0" dirty="0" smtClean="0">
                <a:solidFill>
                  <a:schemeClr val="tx1">
                    <a:lumMod val="95000"/>
                    <a:lumOff val="5000"/>
                  </a:schemeClr>
                </a:solidFill>
              </a:rPr>
              <a:t>A nemůže komunikovat s B</a:t>
            </a:r>
            <a:br>
              <a:rPr lang="cs-CZ" sz="1800" b="0" dirty="0" smtClean="0">
                <a:solidFill>
                  <a:schemeClr val="tx1">
                    <a:lumMod val="95000"/>
                    <a:lumOff val="5000"/>
                  </a:schemeClr>
                </a:solidFill>
              </a:rPr>
            </a:br>
            <a:r>
              <a:rPr lang="cs-CZ" sz="1800" b="0" dirty="0" smtClean="0">
                <a:solidFill>
                  <a:schemeClr val="tx1">
                    <a:lumMod val="95000"/>
                    <a:lumOff val="5000"/>
                  </a:schemeClr>
                </a:solidFill>
              </a:rPr>
              <a:t>C může komunikovat s D</a:t>
            </a:r>
            <a:endParaRPr lang="cs-CZ" sz="1800" b="0" dirty="0">
              <a:solidFill>
                <a:schemeClr val="tx1">
                  <a:lumMod val="95000"/>
                  <a:lumOff val="5000"/>
                </a:schemeClr>
              </a:solidFill>
            </a:endParaRPr>
          </a:p>
        </p:txBody>
      </p:sp>
      <p:pic>
        <p:nvPicPr>
          <p:cNvPr id="10" name="Zástupný symbol pro obsah 9" descr="Výřez obrazovk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0877" y="3720302"/>
            <a:ext cx="57158" cy="57158"/>
          </a:xfrm>
        </p:spPr>
      </p:pic>
      <p:pic>
        <p:nvPicPr>
          <p:cNvPr id="14" name="Obrázek 13" descr="Výřez obrazovk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0013" y="3297065"/>
            <a:ext cx="5763429" cy="3029373"/>
          </a:xfrm>
          <a:prstGeom prst="rect">
            <a:avLst/>
          </a:prstGeom>
        </p:spPr>
      </p:pic>
    </p:spTree>
    <p:extLst>
      <p:ext uri="{BB962C8B-B14F-4D97-AF65-F5344CB8AC3E}">
        <p14:creationId xmlns:p14="http://schemas.microsoft.com/office/powerpoint/2010/main" val="415528043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Konfigurace</a:t>
            </a:r>
            <a:endParaRPr lang="cs-CZ" dirty="0"/>
          </a:p>
        </p:txBody>
      </p:sp>
      <p:sp>
        <p:nvSpPr>
          <p:cNvPr id="3" name="Zástupný symbol pro obsah 2"/>
          <p:cNvSpPr>
            <a:spLocks noGrp="1"/>
          </p:cNvSpPr>
          <p:nvPr>
            <p:ph idx="1"/>
          </p:nvPr>
        </p:nvSpPr>
        <p:spPr>
          <a:xfrm>
            <a:off x="0" y="1315847"/>
            <a:ext cx="4175972" cy="5295518"/>
          </a:xfrm>
        </p:spPr>
        <p:txBody>
          <a:bodyPr>
            <a:normAutofit fontScale="25000" lnSpcReduction="20000"/>
          </a:bodyPr>
          <a:lstStyle/>
          <a:p>
            <a:pPr marL="0" indent="0">
              <a:buNone/>
            </a:pPr>
            <a:r>
              <a:rPr lang="af-ZA" sz="4800" dirty="0" smtClean="0"/>
              <a:t>Switch(config)#</a:t>
            </a:r>
            <a:r>
              <a:rPr lang="af-ZA" sz="4800" b="1" dirty="0" smtClean="0"/>
              <a:t>vtp mode transparent</a:t>
            </a:r>
            <a:r>
              <a:rPr lang="af-ZA" sz="4800" dirty="0" smtClean="0"/>
              <a:t/>
            </a:r>
            <a:br>
              <a:rPr lang="af-ZA" sz="4800" dirty="0" smtClean="0"/>
            </a:br>
            <a:r>
              <a:rPr lang="af-ZA" sz="4800" dirty="0" smtClean="0"/>
              <a:t>Switch(config)#</a:t>
            </a:r>
            <a:r>
              <a:rPr lang="af-ZA" sz="4800" b="1" dirty="0" smtClean="0"/>
              <a:t>vlan 101</a:t>
            </a:r>
            <a:r>
              <a:rPr lang="af-ZA" sz="4800" dirty="0" smtClean="0"/>
              <a:t/>
            </a:r>
            <a:br>
              <a:rPr lang="af-ZA" sz="4800" dirty="0" smtClean="0"/>
            </a:br>
            <a:r>
              <a:rPr lang="af-ZA" sz="4800" dirty="0" smtClean="0"/>
              <a:t>Switch(config-vlan)#</a:t>
            </a:r>
            <a:r>
              <a:rPr lang="af-ZA" sz="4800" b="1" dirty="0" smtClean="0"/>
              <a:t>private-vlan isolated</a:t>
            </a:r>
            <a:r>
              <a:rPr lang="af-ZA" sz="4800" dirty="0" smtClean="0"/>
              <a:t/>
            </a:r>
            <a:br>
              <a:rPr lang="af-ZA" sz="4800" dirty="0" smtClean="0"/>
            </a:br>
            <a:r>
              <a:rPr lang="af-ZA" sz="4800" dirty="0" smtClean="0"/>
              <a:t>Switch(config-vlan)#</a:t>
            </a:r>
            <a:r>
              <a:rPr lang="af-ZA" sz="4800" b="1" dirty="0" smtClean="0"/>
              <a:t>vlan 102 </a:t>
            </a:r>
            <a:r>
              <a:rPr lang="af-ZA" sz="4800" dirty="0" smtClean="0"/>
              <a:t/>
            </a:r>
            <a:br>
              <a:rPr lang="af-ZA" sz="4800" dirty="0" smtClean="0"/>
            </a:br>
            <a:r>
              <a:rPr lang="af-ZA" sz="4800" dirty="0" smtClean="0"/>
              <a:t>Switch(config-vlan)#</a:t>
            </a:r>
            <a:r>
              <a:rPr lang="af-ZA" sz="4800" b="1" dirty="0" smtClean="0"/>
              <a:t>private-vlan community</a:t>
            </a:r>
            <a:r>
              <a:rPr lang="af-ZA" sz="4800" dirty="0" smtClean="0"/>
              <a:t/>
            </a:r>
            <a:br>
              <a:rPr lang="af-ZA" sz="4800" dirty="0" smtClean="0"/>
            </a:br>
            <a:r>
              <a:rPr lang="af-ZA" sz="4800" dirty="0" smtClean="0"/>
              <a:t>Switch(config-vlan)#</a:t>
            </a:r>
            <a:r>
              <a:rPr lang="af-ZA" sz="4800" b="1" dirty="0" smtClean="0"/>
              <a:t>vlan 103 </a:t>
            </a:r>
            <a:r>
              <a:rPr lang="af-ZA" sz="4800" dirty="0" smtClean="0"/>
              <a:t/>
            </a:r>
            <a:br>
              <a:rPr lang="af-ZA" sz="4800" dirty="0" smtClean="0"/>
            </a:br>
            <a:r>
              <a:rPr lang="af-ZA" sz="4800" dirty="0" smtClean="0"/>
              <a:t>Switch(config-vlan)#</a:t>
            </a:r>
            <a:r>
              <a:rPr lang="af-ZA" sz="4800" b="1" dirty="0" smtClean="0"/>
              <a:t>private-vlan community</a:t>
            </a:r>
            <a:r>
              <a:rPr lang="af-ZA" sz="4800" dirty="0" smtClean="0"/>
              <a:t/>
            </a:r>
            <a:br>
              <a:rPr lang="af-ZA" sz="4800" dirty="0" smtClean="0"/>
            </a:br>
            <a:r>
              <a:rPr lang="af-ZA" sz="4800" dirty="0" smtClean="0"/>
              <a:t>Switch(config-vlan)#</a:t>
            </a:r>
            <a:r>
              <a:rPr lang="af-ZA" sz="4800" b="1" dirty="0" smtClean="0"/>
              <a:t>vlan 100</a:t>
            </a:r>
            <a:r>
              <a:rPr lang="af-ZA" sz="4800" dirty="0" smtClean="0"/>
              <a:t/>
            </a:r>
            <a:br>
              <a:rPr lang="af-ZA" sz="4800" dirty="0" smtClean="0"/>
            </a:br>
            <a:r>
              <a:rPr lang="af-ZA" sz="4800" dirty="0" smtClean="0"/>
              <a:t>Switch(config-vlan)#</a:t>
            </a:r>
            <a:r>
              <a:rPr lang="af-ZA" sz="4800" b="1" dirty="0" smtClean="0"/>
              <a:t>private-vlan primary</a:t>
            </a:r>
            <a:endParaRPr lang="af-ZA" sz="4800" dirty="0" smtClean="0"/>
          </a:p>
          <a:p>
            <a:pPr marL="0" indent="0">
              <a:buNone/>
            </a:pPr>
            <a:r>
              <a:rPr lang="af-ZA" sz="4800" dirty="0" smtClean="0"/>
              <a:t>Switch(config-vlan)#</a:t>
            </a:r>
            <a:r>
              <a:rPr lang="af-ZA" sz="4800" b="1" dirty="0" smtClean="0"/>
              <a:t>private-vlan association 101,102,103</a:t>
            </a:r>
            <a:r>
              <a:rPr lang="af-ZA" sz="4800" dirty="0" smtClean="0"/>
              <a:t/>
            </a:r>
            <a:br>
              <a:rPr lang="af-ZA" sz="4800" dirty="0" smtClean="0"/>
            </a:br>
            <a:r>
              <a:rPr lang="af-ZA" sz="4800" dirty="0" smtClean="0"/>
              <a:t>Switch(config)#</a:t>
            </a:r>
            <a:r>
              <a:rPr lang="af-ZA" sz="4800" b="1" dirty="0" smtClean="0"/>
              <a:t> interface f0/1 </a:t>
            </a:r>
            <a:r>
              <a:rPr lang="af-ZA" sz="4800" dirty="0" smtClean="0"/>
              <a:t/>
            </a:r>
            <a:br>
              <a:rPr lang="af-ZA" sz="4800" dirty="0" smtClean="0"/>
            </a:br>
            <a:r>
              <a:rPr lang="af-ZA" sz="4800" dirty="0" smtClean="0"/>
              <a:t>Switch(config-if)# </a:t>
            </a:r>
            <a:r>
              <a:rPr lang="af-ZA" sz="4800" b="1" dirty="0" smtClean="0"/>
              <a:t>switchport mode private-vlan promiscuous </a:t>
            </a:r>
            <a:r>
              <a:rPr lang="af-ZA" sz="4800" dirty="0" smtClean="0"/>
              <a:t/>
            </a:r>
            <a:br>
              <a:rPr lang="af-ZA" sz="4800" dirty="0" smtClean="0"/>
            </a:br>
            <a:r>
              <a:rPr lang="af-ZA" sz="4800" dirty="0" smtClean="0"/>
              <a:t>Switch(config-if)#</a:t>
            </a:r>
            <a:r>
              <a:rPr lang="af-ZA" sz="4800" b="1" dirty="0" smtClean="0"/>
              <a:t> switchport private-vlan mapping 100 101,102,103</a:t>
            </a:r>
            <a:r>
              <a:rPr lang="af-ZA" sz="4800" dirty="0" smtClean="0"/>
              <a:t/>
            </a:r>
            <a:br>
              <a:rPr lang="af-ZA" sz="4800" dirty="0" smtClean="0"/>
            </a:br>
            <a:r>
              <a:rPr lang="af-ZA" sz="4800" dirty="0" smtClean="0"/>
              <a:t>Switch(config)#</a:t>
            </a:r>
            <a:r>
              <a:rPr lang="af-ZA" sz="4800" b="1" dirty="0" smtClean="0"/>
              <a:t> interface range f0/2 – 0/3</a:t>
            </a:r>
            <a:r>
              <a:rPr lang="af-ZA" sz="4800" dirty="0" smtClean="0"/>
              <a:t> //connect to host A and B</a:t>
            </a:r>
            <a:br>
              <a:rPr lang="af-ZA" sz="4800" dirty="0" smtClean="0"/>
            </a:br>
            <a:r>
              <a:rPr lang="af-ZA" sz="4800" dirty="0" smtClean="0"/>
              <a:t>Switch(config-if)#</a:t>
            </a:r>
            <a:r>
              <a:rPr lang="af-ZA" sz="4800" b="1" dirty="0" smtClean="0"/>
              <a:t> switchport mode private-vlan host </a:t>
            </a:r>
            <a:r>
              <a:rPr lang="af-ZA" sz="4800" dirty="0" smtClean="0"/>
              <a:t/>
            </a:r>
            <a:br>
              <a:rPr lang="af-ZA" sz="4800" dirty="0" smtClean="0"/>
            </a:br>
            <a:r>
              <a:rPr lang="af-ZA" sz="4800" dirty="0" smtClean="0"/>
              <a:t>Switch(config-if)#</a:t>
            </a:r>
            <a:r>
              <a:rPr lang="af-ZA" sz="4800" b="1" dirty="0" smtClean="0"/>
              <a:t> switchport private-vlan host-association 100 101</a:t>
            </a:r>
            <a:endParaRPr lang="af-ZA" sz="4800" dirty="0" smtClean="0"/>
          </a:p>
          <a:p>
            <a:pPr marL="0" indent="0">
              <a:buNone/>
            </a:pPr>
            <a:r>
              <a:rPr lang="af-ZA" sz="4800" dirty="0" smtClean="0"/>
              <a:t>Switch(config-if)# </a:t>
            </a:r>
            <a:r>
              <a:rPr lang="af-ZA" sz="4800" b="1" dirty="0" smtClean="0"/>
              <a:t>interface range f0/3 -0/4</a:t>
            </a:r>
            <a:r>
              <a:rPr lang="af-ZA" sz="4800" dirty="0" smtClean="0"/>
              <a:t> //connect to host C and D</a:t>
            </a:r>
            <a:br>
              <a:rPr lang="af-ZA" sz="4800" dirty="0" smtClean="0"/>
            </a:br>
            <a:r>
              <a:rPr lang="af-ZA" sz="4800" dirty="0" smtClean="0"/>
              <a:t>Switch(config-if)#</a:t>
            </a:r>
            <a:r>
              <a:rPr lang="af-ZA" sz="4800" b="1" dirty="0" smtClean="0"/>
              <a:t> switchport mode private-vlan host </a:t>
            </a:r>
            <a:r>
              <a:rPr lang="af-ZA" sz="4800" dirty="0" smtClean="0"/>
              <a:t/>
            </a:r>
            <a:br>
              <a:rPr lang="af-ZA" sz="4800" dirty="0" smtClean="0"/>
            </a:br>
            <a:r>
              <a:rPr lang="af-ZA" sz="4800" dirty="0" smtClean="0"/>
              <a:t>Switch(config-if)#</a:t>
            </a:r>
            <a:r>
              <a:rPr lang="af-ZA" sz="4800" b="1" dirty="0" smtClean="0"/>
              <a:t> switchport private-vlan host-association 100 102</a:t>
            </a:r>
            <a:endParaRPr lang="af-ZA" sz="4800" dirty="0" smtClean="0"/>
          </a:p>
          <a:p>
            <a:pPr marL="0" indent="0">
              <a:buNone/>
            </a:pPr>
            <a:r>
              <a:rPr lang="af-ZA" sz="4800" dirty="0" smtClean="0"/>
              <a:t>Switch(config-if)#</a:t>
            </a:r>
            <a:r>
              <a:rPr lang="af-ZA" sz="4800" b="1" dirty="0" smtClean="0"/>
              <a:t> interface f0/5 – 0/6 </a:t>
            </a:r>
            <a:r>
              <a:rPr lang="af-ZA" sz="4800" dirty="0" smtClean="0"/>
              <a:t>//connect to host E and F</a:t>
            </a:r>
            <a:br>
              <a:rPr lang="af-ZA" sz="4800" dirty="0" smtClean="0"/>
            </a:br>
            <a:r>
              <a:rPr lang="af-ZA" sz="4800" dirty="0" smtClean="0"/>
              <a:t>Switch(config-if)#</a:t>
            </a:r>
            <a:r>
              <a:rPr lang="af-ZA" sz="4800" b="1" dirty="0" smtClean="0"/>
              <a:t> switchport mode private-vlan host </a:t>
            </a:r>
            <a:r>
              <a:rPr lang="af-ZA" sz="4800" dirty="0" smtClean="0"/>
              <a:t/>
            </a:r>
            <a:br>
              <a:rPr lang="af-ZA" sz="4800" dirty="0" smtClean="0"/>
            </a:br>
            <a:r>
              <a:rPr lang="af-ZA" sz="4800" dirty="0" smtClean="0"/>
              <a:t>Switch(config-if)#</a:t>
            </a:r>
            <a:r>
              <a:rPr lang="af-ZA" sz="4800" b="1" dirty="0" smtClean="0"/>
              <a:t> switchport private-vlan host-association 100 103</a:t>
            </a:r>
            <a:r>
              <a:rPr lang="cs-CZ" sz="4800" dirty="0"/>
              <a:t/>
            </a:r>
            <a:br>
              <a:rPr lang="cs-CZ" sz="4800" dirty="0"/>
            </a:br>
            <a:r>
              <a:rPr lang="cs-CZ" sz="3600" dirty="0"/>
              <a:t/>
            </a:r>
            <a:br>
              <a:rPr lang="cs-CZ" sz="3600" dirty="0"/>
            </a:br>
            <a:endParaRPr lang="cs-CZ" sz="1200" dirty="0"/>
          </a:p>
        </p:txBody>
      </p:sp>
      <p:sp>
        <p:nvSpPr>
          <p:cNvPr id="4" name="TextovéPole 3"/>
          <p:cNvSpPr txBox="1"/>
          <p:nvPr/>
        </p:nvSpPr>
        <p:spPr>
          <a:xfrm>
            <a:off x="4175972" y="1382755"/>
            <a:ext cx="4968027" cy="3984168"/>
          </a:xfrm>
          <a:prstGeom prst="rect">
            <a:avLst/>
          </a:prstGeom>
          <a:noFill/>
        </p:spPr>
        <p:txBody>
          <a:bodyPr wrap="none" rtlCol="0">
            <a:spAutoFit/>
          </a:bodyPr>
          <a:lstStyle/>
          <a:p>
            <a:pPr algn="l"/>
            <a:r>
              <a:rPr lang="af-ZA" sz="1200" dirty="0" smtClean="0"/>
              <a:t>Switch(config)#</a:t>
            </a:r>
            <a:r>
              <a:rPr lang="af-ZA" sz="1200" b="1" dirty="0" smtClean="0"/>
              <a:t>vtp mode transparent</a:t>
            </a:r>
            <a:r>
              <a:rPr lang="af-ZA" sz="900" dirty="0" smtClean="0"/>
              <a:t/>
            </a:r>
            <a:br>
              <a:rPr lang="af-ZA" sz="900" dirty="0" smtClean="0"/>
            </a:br>
            <a:r>
              <a:rPr lang="af-ZA" sz="1200" dirty="0" smtClean="0"/>
              <a:t>Switch(config)#</a:t>
            </a:r>
            <a:r>
              <a:rPr lang="af-ZA" sz="1200" b="1" dirty="0" smtClean="0"/>
              <a:t>vlan 101</a:t>
            </a:r>
            <a:r>
              <a:rPr lang="af-ZA" sz="1200" dirty="0" smtClean="0"/>
              <a:t/>
            </a:r>
            <a:br>
              <a:rPr lang="af-ZA" sz="1200" dirty="0" smtClean="0"/>
            </a:br>
            <a:r>
              <a:rPr lang="af-ZA" sz="1200" dirty="0" smtClean="0"/>
              <a:t>Switch(config-vlan)#</a:t>
            </a:r>
            <a:r>
              <a:rPr lang="af-ZA" sz="1200" b="1" dirty="0" smtClean="0"/>
              <a:t>private-vlan isolated</a:t>
            </a:r>
            <a:r>
              <a:rPr lang="af-ZA" sz="1200" dirty="0" smtClean="0"/>
              <a:t/>
            </a:r>
            <a:br>
              <a:rPr lang="af-ZA" sz="1200" dirty="0" smtClean="0"/>
            </a:br>
            <a:r>
              <a:rPr lang="af-ZA" sz="1200" dirty="0" smtClean="0"/>
              <a:t>Switch(config-vlan)#</a:t>
            </a:r>
            <a:r>
              <a:rPr lang="af-ZA" sz="1200" b="1" dirty="0" smtClean="0"/>
              <a:t>vlan 102 </a:t>
            </a:r>
            <a:r>
              <a:rPr lang="af-ZA" sz="1200" dirty="0" smtClean="0"/>
              <a:t/>
            </a:r>
            <a:br>
              <a:rPr lang="af-ZA" sz="1200" dirty="0" smtClean="0"/>
            </a:br>
            <a:r>
              <a:rPr lang="af-ZA" sz="1200" dirty="0" smtClean="0"/>
              <a:t>Switch(config-vlan)#</a:t>
            </a:r>
            <a:r>
              <a:rPr lang="af-ZA" sz="1200" b="1" dirty="0" smtClean="0"/>
              <a:t>private-vlan community</a:t>
            </a:r>
            <a:r>
              <a:rPr lang="af-ZA" sz="1200" dirty="0" smtClean="0"/>
              <a:t/>
            </a:r>
            <a:br>
              <a:rPr lang="af-ZA" sz="1200" dirty="0" smtClean="0"/>
            </a:br>
            <a:r>
              <a:rPr lang="af-ZA" sz="1200" dirty="0" smtClean="0"/>
              <a:t>Switch(config-vlan)#</a:t>
            </a:r>
            <a:r>
              <a:rPr lang="af-ZA" sz="1200" b="1" dirty="0" smtClean="0"/>
              <a:t>vlan 103 </a:t>
            </a:r>
            <a:r>
              <a:rPr lang="af-ZA" sz="1200" dirty="0" smtClean="0"/>
              <a:t/>
            </a:r>
            <a:br>
              <a:rPr lang="af-ZA" sz="1200" dirty="0" smtClean="0"/>
            </a:br>
            <a:r>
              <a:rPr lang="af-ZA" sz="1200" dirty="0" smtClean="0"/>
              <a:t>Switch(config-vlan)#</a:t>
            </a:r>
            <a:r>
              <a:rPr lang="af-ZA" sz="1200" b="1" dirty="0" smtClean="0"/>
              <a:t>private-vlan community</a:t>
            </a:r>
            <a:r>
              <a:rPr lang="af-ZA" sz="1200" dirty="0" smtClean="0"/>
              <a:t/>
            </a:r>
            <a:br>
              <a:rPr lang="af-ZA" sz="1200" dirty="0" smtClean="0"/>
            </a:br>
            <a:r>
              <a:rPr lang="af-ZA" sz="1200" dirty="0" smtClean="0"/>
              <a:t>Switch(config-vlan)#</a:t>
            </a:r>
            <a:r>
              <a:rPr lang="af-ZA" sz="1200" b="1" dirty="0" smtClean="0"/>
              <a:t>vlan 100</a:t>
            </a:r>
            <a:r>
              <a:rPr lang="af-ZA" sz="1200" dirty="0" smtClean="0"/>
              <a:t/>
            </a:r>
            <a:br>
              <a:rPr lang="af-ZA" sz="1200" dirty="0" smtClean="0"/>
            </a:br>
            <a:r>
              <a:rPr lang="af-ZA" sz="1200" dirty="0" smtClean="0"/>
              <a:t>Switch(config-vlan)#</a:t>
            </a:r>
            <a:r>
              <a:rPr lang="af-ZA" sz="1200" b="1" dirty="0" smtClean="0"/>
              <a:t>private-vlan primary</a:t>
            </a:r>
            <a:r>
              <a:rPr lang="af-ZA" sz="1200" dirty="0" smtClean="0"/>
              <a:t/>
            </a:r>
            <a:br>
              <a:rPr lang="af-ZA" sz="1200" dirty="0" smtClean="0"/>
            </a:br>
            <a:r>
              <a:rPr lang="af-ZA" sz="1200" dirty="0" smtClean="0"/>
              <a:t>Switch(config-vlan)#</a:t>
            </a:r>
            <a:r>
              <a:rPr lang="af-ZA" sz="1200" b="1" dirty="0" smtClean="0"/>
              <a:t>private-vlan association 101,102,103</a:t>
            </a:r>
            <a:r>
              <a:rPr lang="af-ZA" sz="1200" dirty="0" smtClean="0"/>
              <a:t/>
            </a:r>
            <a:br>
              <a:rPr lang="af-ZA" sz="1200" dirty="0" smtClean="0"/>
            </a:br>
            <a:r>
              <a:rPr lang="af-ZA" sz="1200" dirty="0" smtClean="0"/>
              <a:t>Switch(config)#</a:t>
            </a:r>
            <a:r>
              <a:rPr lang="af-ZA" sz="1200" b="1" dirty="0" smtClean="0"/>
              <a:t> interface f0/1 </a:t>
            </a:r>
            <a:r>
              <a:rPr lang="af-ZA" sz="1200" dirty="0" smtClean="0"/>
              <a:t/>
            </a:r>
            <a:br>
              <a:rPr lang="af-ZA" sz="1200" dirty="0" smtClean="0"/>
            </a:br>
            <a:r>
              <a:rPr lang="af-ZA" sz="1200" dirty="0" smtClean="0"/>
              <a:t>Switch(config-if)# </a:t>
            </a:r>
            <a:r>
              <a:rPr lang="af-ZA" sz="1200" b="1" dirty="0" smtClean="0"/>
              <a:t>switchport mode private-vlan promiscuous </a:t>
            </a:r>
            <a:r>
              <a:rPr lang="af-ZA" sz="1200" dirty="0" smtClean="0"/>
              <a:t/>
            </a:r>
            <a:br>
              <a:rPr lang="af-ZA" sz="1200" dirty="0" smtClean="0"/>
            </a:br>
            <a:r>
              <a:rPr lang="af-ZA" sz="1200" dirty="0" smtClean="0"/>
              <a:t>Switch(config-if)#</a:t>
            </a:r>
            <a:r>
              <a:rPr lang="af-ZA" sz="1200" b="1" dirty="0" smtClean="0"/>
              <a:t> switchport private-vlan mapping 100 101,102,103</a:t>
            </a:r>
            <a:r>
              <a:rPr lang="af-ZA" sz="1200" dirty="0" smtClean="0"/>
              <a:t/>
            </a:r>
            <a:br>
              <a:rPr lang="af-ZA" sz="1200" dirty="0" smtClean="0"/>
            </a:br>
            <a:r>
              <a:rPr lang="af-ZA" sz="1200" dirty="0" smtClean="0"/>
              <a:t>Switch(config)#</a:t>
            </a:r>
            <a:r>
              <a:rPr lang="af-ZA" sz="1200" b="1" dirty="0" smtClean="0"/>
              <a:t> interface range f0/2 – 0/3</a:t>
            </a:r>
            <a:r>
              <a:rPr lang="af-ZA" sz="1200" dirty="0" smtClean="0"/>
              <a:t> //connect to host A and B</a:t>
            </a:r>
            <a:br>
              <a:rPr lang="af-ZA" sz="1200" dirty="0" smtClean="0"/>
            </a:br>
            <a:r>
              <a:rPr lang="af-ZA" sz="1200" dirty="0" smtClean="0"/>
              <a:t>Switch(config-if)#</a:t>
            </a:r>
            <a:r>
              <a:rPr lang="af-ZA" sz="1200" b="1" dirty="0" smtClean="0"/>
              <a:t> switchport mode private-vlan host </a:t>
            </a:r>
            <a:r>
              <a:rPr lang="af-ZA" sz="1200" dirty="0" smtClean="0"/>
              <a:t/>
            </a:r>
            <a:br>
              <a:rPr lang="af-ZA" sz="1200" dirty="0" smtClean="0"/>
            </a:br>
            <a:r>
              <a:rPr lang="af-ZA" sz="1200" dirty="0" smtClean="0"/>
              <a:t>Switch(config-if)#</a:t>
            </a:r>
            <a:r>
              <a:rPr lang="af-ZA" sz="1200" b="1" dirty="0" smtClean="0"/>
              <a:t> switchport private-vlan host-association 100 101</a:t>
            </a:r>
            <a:endParaRPr lang="af-ZA" sz="1200" dirty="0" smtClean="0"/>
          </a:p>
          <a:p>
            <a:pPr algn="l"/>
            <a:r>
              <a:rPr lang="af-ZA" sz="1200" dirty="0" smtClean="0"/>
              <a:t>Switch(config-if)# </a:t>
            </a:r>
            <a:r>
              <a:rPr lang="af-ZA" sz="1200" b="1" dirty="0" smtClean="0"/>
              <a:t>interface range f0/3 -0/4</a:t>
            </a:r>
            <a:r>
              <a:rPr lang="af-ZA" sz="1200" dirty="0" smtClean="0"/>
              <a:t> //connect to host C and D</a:t>
            </a:r>
            <a:br>
              <a:rPr lang="af-ZA" sz="1200" dirty="0" smtClean="0"/>
            </a:br>
            <a:r>
              <a:rPr lang="af-ZA" sz="1200" dirty="0" smtClean="0"/>
              <a:t>Switch(config-if)#</a:t>
            </a:r>
            <a:r>
              <a:rPr lang="af-ZA" sz="1200" b="1" dirty="0" smtClean="0"/>
              <a:t> switchport mode private-vlan host </a:t>
            </a:r>
            <a:r>
              <a:rPr lang="af-ZA" sz="1200" dirty="0" smtClean="0"/>
              <a:t/>
            </a:r>
            <a:br>
              <a:rPr lang="af-ZA" sz="1200" dirty="0" smtClean="0"/>
            </a:br>
            <a:r>
              <a:rPr lang="af-ZA" sz="1200" dirty="0" smtClean="0"/>
              <a:t>Switch(config-if)#</a:t>
            </a:r>
            <a:r>
              <a:rPr lang="af-ZA" sz="1200" b="1" dirty="0" smtClean="0"/>
              <a:t> switchport private-vlan host-association 100 102</a:t>
            </a:r>
            <a:endParaRPr lang="af-ZA" sz="1200" dirty="0" smtClean="0"/>
          </a:p>
          <a:p>
            <a:pPr algn="l"/>
            <a:r>
              <a:rPr lang="af-ZA" sz="1200" dirty="0" smtClean="0"/>
              <a:t>Switch(config-if)#</a:t>
            </a:r>
            <a:r>
              <a:rPr lang="af-ZA" sz="1200" b="1" dirty="0" smtClean="0"/>
              <a:t> interface f0/5 – 0/6 </a:t>
            </a:r>
            <a:r>
              <a:rPr lang="af-ZA" sz="1200" dirty="0" smtClean="0"/>
              <a:t>//connect to host E and F</a:t>
            </a:r>
            <a:br>
              <a:rPr lang="af-ZA" sz="1200" dirty="0" smtClean="0"/>
            </a:br>
            <a:r>
              <a:rPr lang="af-ZA" sz="1200" dirty="0" smtClean="0"/>
              <a:t>Switch(config-if)#</a:t>
            </a:r>
            <a:r>
              <a:rPr lang="af-ZA" sz="1200" b="1" dirty="0" smtClean="0"/>
              <a:t> switchport mode private-vlan host </a:t>
            </a:r>
            <a:r>
              <a:rPr lang="af-ZA" sz="1200" dirty="0" smtClean="0"/>
              <a:t/>
            </a:r>
            <a:br>
              <a:rPr lang="af-ZA" sz="1200" dirty="0" smtClean="0"/>
            </a:br>
            <a:r>
              <a:rPr lang="af-ZA" sz="1200" dirty="0" smtClean="0"/>
              <a:t>Switch(config-if)#</a:t>
            </a:r>
            <a:r>
              <a:rPr lang="af-ZA" sz="1200" b="1" dirty="0" smtClean="0"/>
              <a:t> switchport private-vlan host-association 100 103</a:t>
            </a:r>
            <a:endParaRPr lang="af-ZA" sz="1200" dirty="0" smtClean="0"/>
          </a:p>
          <a:p>
            <a:pPr algn="l"/>
            <a:endParaRPr lang="cs-CZ" sz="800" dirty="0"/>
          </a:p>
          <a:p>
            <a:pPr algn="l"/>
            <a:endParaRPr lang="cs-CZ" sz="900" dirty="0"/>
          </a:p>
        </p:txBody>
      </p:sp>
    </p:spTree>
    <p:extLst>
      <p:ext uri="{BB962C8B-B14F-4D97-AF65-F5344CB8AC3E}">
        <p14:creationId xmlns:p14="http://schemas.microsoft.com/office/powerpoint/2010/main" val="12576193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Zadání příkladu 2</a:t>
            </a:r>
            <a:endParaRPr lang="cs-CZ" dirty="0"/>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982" y="1182688"/>
            <a:ext cx="7250949" cy="5132387"/>
          </a:xfrm>
        </p:spPr>
      </p:pic>
    </p:spTree>
    <p:extLst>
      <p:ext uri="{BB962C8B-B14F-4D97-AF65-F5344CB8AC3E}">
        <p14:creationId xmlns:p14="http://schemas.microsoft.com/office/powerpoint/2010/main" val="34689777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Řešení příkladu 2</a:t>
            </a:r>
            <a:endParaRPr lang="cs-CZ" dirty="0"/>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6244" y="0"/>
            <a:ext cx="4627756" cy="3275630"/>
          </a:xfrm>
        </p:spPr>
      </p:pic>
      <p:sp>
        <p:nvSpPr>
          <p:cNvPr id="5" name="Obdélník 4"/>
          <p:cNvSpPr/>
          <p:nvPr/>
        </p:nvSpPr>
        <p:spPr>
          <a:xfrm>
            <a:off x="0" y="1623570"/>
            <a:ext cx="7917366" cy="4967514"/>
          </a:xfrm>
          <a:prstGeom prst="rect">
            <a:avLst/>
          </a:prstGeom>
        </p:spPr>
        <p:txBody>
          <a:bodyPr wrap="square">
            <a:spAutoFit/>
          </a:bodyPr>
          <a:lstStyle/>
          <a:p>
            <a:pPr algn="l"/>
            <a:r>
              <a:rPr lang="af-ZA" sz="2200" dirty="0"/>
              <a:t>SW1(config)#vtp mode transparent</a:t>
            </a:r>
            <a:endParaRPr lang="cs-CZ" sz="2200" dirty="0"/>
          </a:p>
          <a:p>
            <a:pPr algn="l"/>
            <a:r>
              <a:rPr lang="af-ZA" sz="2200" dirty="0"/>
              <a:t>SW2(config)#vtp mode transparent</a:t>
            </a:r>
            <a:endParaRPr lang="cs-CZ" sz="2200" dirty="0"/>
          </a:p>
          <a:p>
            <a:pPr algn="l"/>
            <a:r>
              <a:rPr lang="af-ZA" sz="2200" dirty="0"/>
              <a:t> </a:t>
            </a:r>
            <a:endParaRPr lang="cs-CZ" sz="2200" dirty="0"/>
          </a:p>
          <a:p>
            <a:pPr algn="l"/>
            <a:r>
              <a:rPr lang="af-ZA" sz="2200" dirty="0"/>
              <a:t>SW1(config)#vlan 500,600,999</a:t>
            </a:r>
            <a:endParaRPr lang="cs-CZ" sz="2200" dirty="0"/>
          </a:p>
          <a:p>
            <a:pPr algn="l"/>
            <a:r>
              <a:rPr lang="af-ZA" sz="2200" dirty="0"/>
              <a:t>SW2(config)#vlan 500,600,999</a:t>
            </a:r>
            <a:endParaRPr lang="cs-CZ" sz="2200" dirty="0"/>
          </a:p>
          <a:p>
            <a:pPr algn="l"/>
            <a:r>
              <a:rPr lang="af-ZA" sz="2200" dirty="0"/>
              <a:t> </a:t>
            </a:r>
            <a:endParaRPr lang="cs-CZ" sz="2200" dirty="0"/>
          </a:p>
          <a:p>
            <a:pPr algn="l"/>
            <a:r>
              <a:rPr lang="af-ZA" sz="2200" dirty="0"/>
              <a:t>SW1(config-vlan)#private-vlan primary</a:t>
            </a:r>
            <a:endParaRPr lang="cs-CZ" sz="2200" dirty="0"/>
          </a:p>
          <a:p>
            <a:pPr algn="l"/>
            <a:r>
              <a:rPr lang="af-ZA" sz="2200" dirty="0"/>
              <a:t>SW1(config)#vlan 600</a:t>
            </a:r>
            <a:endParaRPr lang="cs-CZ" sz="2200" dirty="0"/>
          </a:p>
          <a:p>
            <a:pPr algn="l"/>
            <a:r>
              <a:rPr lang="af-ZA" sz="2200" dirty="0"/>
              <a:t>SW1(config-vlan)#private-vlan community</a:t>
            </a:r>
            <a:endParaRPr lang="cs-CZ" sz="2200" dirty="0"/>
          </a:p>
          <a:p>
            <a:pPr algn="l"/>
            <a:r>
              <a:rPr lang="af-ZA" sz="2200" dirty="0"/>
              <a:t>SW1(config)#vlan 999</a:t>
            </a:r>
            <a:endParaRPr lang="cs-CZ" sz="2200" dirty="0"/>
          </a:p>
          <a:p>
            <a:pPr algn="l"/>
            <a:r>
              <a:rPr lang="af-ZA" sz="2200" dirty="0"/>
              <a:t>SW1(config-vlan)#private-vlan isolated</a:t>
            </a:r>
            <a:endParaRPr lang="cs-CZ" sz="2200" dirty="0"/>
          </a:p>
          <a:p>
            <a:pPr algn="l"/>
            <a:r>
              <a:rPr lang="af-ZA" sz="2200" dirty="0"/>
              <a:t>SW1(config)#vlan 500</a:t>
            </a:r>
            <a:endParaRPr lang="cs-CZ" sz="2200" dirty="0"/>
          </a:p>
          <a:p>
            <a:pPr algn="l"/>
            <a:r>
              <a:rPr lang="af-ZA" sz="2200" dirty="0"/>
              <a:t>SW1(config-vlan)#private-vlan association </a:t>
            </a:r>
            <a:r>
              <a:rPr lang="af-ZA" sz="2200" dirty="0" smtClean="0"/>
              <a:t>600,999</a:t>
            </a:r>
            <a:endParaRPr lang="cs-CZ" sz="2200" dirty="0" smtClean="0"/>
          </a:p>
          <a:p>
            <a:pPr algn="l"/>
            <a:endParaRPr lang="cs-CZ" sz="2200" dirty="0"/>
          </a:p>
          <a:p>
            <a:pPr algn="l"/>
            <a:r>
              <a:rPr lang="af-ZA" sz="2200" dirty="0"/>
              <a:t>SW2(config)#vlan 500</a:t>
            </a:r>
            <a:endParaRPr lang="cs-CZ" sz="2200" dirty="0"/>
          </a:p>
          <a:p>
            <a:pPr algn="l"/>
            <a:r>
              <a:rPr lang="af-ZA" sz="2200" dirty="0"/>
              <a:t>SW2(config-vlan)#private-vlan association 600,999</a:t>
            </a:r>
            <a:endParaRPr lang="cs-CZ" sz="2200" dirty="0"/>
          </a:p>
        </p:txBody>
      </p:sp>
    </p:spTree>
    <p:extLst>
      <p:ext uri="{BB962C8B-B14F-4D97-AF65-F5344CB8AC3E}">
        <p14:creationId xmlns:p14="http://schemas.microsoft.com/office/powerpoint/2010/main" val="13835060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Pokračování řešení příkladu 2</a:t>
            </a:r>
            <a:endParaRPr lang="cs-CZ" dirty="0"/>
          </a:p>
        </p:txBody>
      </p:sp>
      <p:sp>
        <p:nvSpPr>
          <p:cNvPr id="3" name="Zástupný symbol pro obsah 2"/>
          <p:cNvSpPr>
            <a:spLocks noGrp="1"/>
          </p:cNvSpPr>
          <p:nvPr>
            <p:ph idx="1"/>
          </p:nvPr>
        </p:nvSpPr>
        <p:spPr>
          <a:xfrm>
            <a:off x="257098" y="1060676"/>
            <a:ext cx="8520354" cy="5674660"/>
          </a:xfrm>
        </p:spPr>
        <p:txBody>
          <a:bodyPr>
            <a:noAutofit/>
          </a:bodyPr>
          <a:lstStyle/>
          <a:p>
            <a:pPr marL="0" indent="0">
              <a:buNone/>
            </a:pPr>
            <a:r>
              <a:rPr lang="af-ZA" sz="1600" dirty="0">
                <a:solidFill>
                  <a:schemeClr val="tx1">
                    <a:lumMod val="95000"/>
                    <a:lumOff val="5000"/>
                  </a:schemeClr>
                </a:solidFill>
              </a:rPr>
              <a:t>SW1(config)#int fa0/1</a:t>
            </a:r>
            <a:endParaRPr lang="cs-CZ" sz="1600" dirty="0">
              <a:solidFill>
                <a:schemeClr val="tx1">
                  <a:lumMod val="95000"/>
                  <a:lumOff val="5000"/>
                </a:schemeClr>
              </a:solidFill>
            </a:endParaRPr>
          </a:p>
          <a:p>
            <a:pPr marL="0" indent="0">
              <a:buNone/>
            </a:pPr>
            <a:r>
              <a:rPr lang="af-ZA" sz="1600" dirty="0">
                <a:solidFill>
                  <a:schemeClr val="tx1">
                    <a:lumMod val="95000"/>
                    <a:lumOff val="5000"/>
                  </a:schemeClr>
                </a:solidFill>
              </a:rPr>
              <a:t>SW1(config-if)#description to R1</a:t>
            </a:r>
            <a:endParaRPr lang="cs-CZ" sz="1600" dirty="0">
              <a:solidFill>
                <a:schemeClr val="tx1">
                  <a:lumMod val="95000"/>
                  <a:lumOff val="5000"/>
                </a:schemeClr>
              </a:solidFill>
            </a:endParaRPr>
          </a:p>
          <a:p>
            <a:pPr marL="0" indent="0">
              <a:buNone/>
            </a:pPr>
            <a:r>
              <a:rPr lang="af-ZA" sz="1600" dirty="0">
                <a:solidFill>
                  <a:schemeClr val="tx1">
                    <a:lumMod val="95000"/>
                    <a:lumOff val="5000"/>
                  </a:schemeClr>
                </a:solidFill>
              </a:rPr>
              <a:t>SW1(config-if)#switchport private-vlan host-association 500 600</a:t>
            </a:r>
            <a:endParaRPr lang="cs-CZ" sz="1600" dirty="0">
              <a:solidFill>
                <a:schemeClr val="tx1">
                  <a:lumMod val="95000"/>
                  <a:lumOff val="5000"/>
                </a:schemeClr>
              </a:solidFill>
            </a:endParaRPr>
          </a:p>
          <a:p>
            <a:pPr marL="0" indent="0">
              <a:buNone/>
            </a:pPr>
            <a:r>
              <a:rPr lang="af-ZA" sz="1600" dirty="0">
                <a:solidFill>
                  <a:schemeClr val="tx1">
                    <a:lumMod val="95000"/>
                    <a:lumOff val="5000"/>
                  </a:schemeClr>
                </a:solidFill>
              </a:rPr>
              <a:t>SW1(config-if)#switchport mode private-vlan host</a:t>
            </a:r>
            <a:endParaRPr lang="cs-CZ" sz="1600" dirty="0">
              <a:solidFill>
                <a:schemeClr val="tx1">
                  <a:lumMod val="95000"/>
                  <a:lumOff val="5000"/>
                </a:schemeClr>
              </a:solidFill>
            </a:endParaRPr>
          </a:p>
          <a:p>
            <a:pPr marL="0" indent="0">
              <a:buNone/>
            </a:pPr>
            <a:r>
              <a:rPr lang="af-ZA" sz="1600" dirty="0">
                <a:solidFill>
                  <a:schemeClr val="tx1">
                    <a:lumMod val="95000"/>
                    <a:lumOff val="5000"/>
                  </a:schemeClr>
                </a:solidFill>
              </a:rPr>
              <a:t>SW1(config-if)#spanning-tree </a:t>
            </a:r>
            <a:r>
              <a:rPr lang="af-ZA" sz="1600" dirty="0" smtClean="0">
                <a:solidFill>
                  <a:schemeClr val="tx1">
                    <a:lumMod val="95000"/>
                    <a:lumOff val="5000"/>
                  </a:schemeClr>
                </a:solidFill>
              </a:rPr>
              <a:t>portfast</a:t>
            </a:r>
            <a:endParaRPr lang="cs-CZ" sz="1600" dirty="0">
              <a:solidFill>
                <a:schemeClr val="tx1">
                  <a:lumMod val="95000"/>
                  <a:lumOff val="5000"/>
                </a:schemeClr>
              </a:solidFill>
            </a:endParaRPr>
          </a:p>
          <a:p>
            <a:pPr marL="0" indent="0">
              <a:buNone/>
            </a:pPr>
            <a:r>
              <a:rPr lang="af-ZA" sz="1600" dirty="0">
                <a:solidFill>
                  <a:schemeClr val="tx1">
                    <a:lumMod val="95000"/>
                    <a:lumOff val="5000"/>
                  </a:schemeClr>
                </a:solidFill>
              </a:rPr>
              <a:t>SW2(config)#int </a:t>
            </a:r>
            <a:r>
              <a:rPr lang="af-ZA" sz="1600" dirty="0" smtClean="0">
                <a:solidFill>
                  <a:schemeClr val="tx1">
                    <a:lumMod val="95000"/>
                    <a:lumOff val="5000"/>
                  </a:schemeClr>
                </a:solidFill>
              </a:rPr>
              <a:t>fa0/</a:t>
            </a:r>
            <a:r>
              <a:rPr lang="cs-CZ" sz="1600" dirty="0" smtClean="0">
                <a:solidFill>
                  <a:schemeClr val="tx1">
                    <a:lumMod val="95000"/>
                    <a:lumOff val="5000"/>
                  </a:schemeClr>
                </a:solidFill>
              </a:rPr>
              <a:t>2</a:t>
            </a:r>
            <a:endParaRPr lang="cs-CZ" sz="1600" dirty="0">
              <a:solidFill>
                <a:schemeClr val="tx1">
                  <a:lumMod val="95000"/>
                  <a:lumOff val="5000"/>
                </a:schemeClr>
              </a:solidFill>
            </a:endParaRPr>
          </a:p>
          <a:p>
            <a:pPr marL="0" indent="0">
              <a:buNone/>
            </a:pPr>
            <a:r>
              <a:rPr lang="af-ZA" sz="1600" dirty="0">
                <a:solidFill>
                  <a:schemeClr val="tx1">
                    <a:lumMod val="95000"/>
                    <a:lumOff val="5000"/>
                  </a:schemeClr>
                </a:solidFill>
              </a:rPr>
              <a:t>SW2(config-if)#description to R2</a:t>
            </a:r>
            <a:endParaRPr lang="cs-CZ" sz="1600" dirty="0">
              <a:solidFill>
                <a:schemeClr val="tx1">
                  <a:lumMod val="95000"/>
                  <a:lumOff val="5000"/>
                </a:schemeClr>
              </a:solidFill>
            </a:endParaRPr>
          </a:p>
          <a:p>
            <a:pPr marL="0" indent="0">
              <a:buNone/>
            </a:pPr>
            <a:r>
              <a:rPr lang="af-ZA" sz="1600" dirty="0">
                <a:solidFill>
                  <a:schemeClr val="tx1">
                    <a:lumMod val="95000"/>
                    <a:lumOff val="5000"/>
                  </a:schemeClr>
                </a:solidFill>
              </a:rPr>
              <a:t>SW2(config-if)#switchport private-vlan host-association 500 600</a:t>
            </a:r>
            <a:endParaRPr lang="cs-CZ" sz="1600" dirty="0">
              <a:solidFill>
                <a:schemeClr val="tx1">
                  <a:lumMod val="95000"/>
                  <a:lumOff val="5000"/>
                </a:schemeClr>
              </a:solidFill>
            </a:endParaRPr>
          </a:p>
          <a:p>
            <a:pPr marL="0" indent="0">
              <a:buNone/>
            </a:pPr>
            <a:r>
              <a:rPr lang="af-ZA" sz="1600" dirty="0">
                <a:solidFill>
                  <a:schemeClr val="tx1">
                    <a:lumMod val="95000"/>
                    <a:lumOff val="5000"/>
                  </a:schemeClr>
                </a:solidFill>
              </a:rPr>
              <a:t>SW2(config-if)#switchport mode private-vlan host</a:t>
            </a:r>
            <a:endParaRPr lang="cs-CZ" sz="1600" dirty="0">
              <a:solidFill>
                <a:schemeClr val="tx1">
                  <a:lumMod val="95000"/>
                  <a:lumOff val="5000"/>
                </a:schemeClr>
              </a:solidFill>
            </a:endParaRPr>
          </a:p>
          <a:p>
            <a:pPr marL="0" indent="0">
              <a:buNone/>
            </a:pPr>
            <a:r>
              <a:rPr lang="af-ZA" sz="1600" dirty="0">
                <a:solidFill>
                  <a:schemeClr val="tx1">
                    <a:lumMod val="95000"/>
                    <a:lumOff val="5000"/>
                  </a:schemeClr>
                </a:solidFill>
              </a:rPr>
              <a:t>SW2(config-if)#spanning-tree </a:t>
            </a:r>
            <a:r>
              <a:rPr lang="af-ZA" sz="1600" dirty="0" smtClean="0">
                <a:solidFill>
                  <a:schemeClr val="tx1">
                    <a:lumMod val="95000"/>
                    <a:lumOff val="5000"/>
                  </a:schemeClr>
                </a:solidFill>
              </a:rPr>
              <a:t>portfa</a:t>
            </a:r>
            <a:endParaRPr lang="cs-CZ" sz="1600" dirty="0">
              <a:solidFill>
                <a:schemeClr val="tx1">
                  <a:lumMod val="95000"/>
                  <a:lumOff val="5000"/>
                </a:schemeClr>
              </a:solidFill>
            </a:endParaRPr>
          </a:p>
          <a:p>
            <a:pPr marL="0" indent="0">
              <a:buNone/>
            </a:pPr>
            <a:r>
              <a:rPr lang="af-ZA" sz="1600" dirty="0">
                <a:solidFill>
                  <a:schemeClr val="tx1">
                    <a:lumMod val="95000"/>
                    <a:lumOff val="5000"/>
                  </a:schemeClr>
                </a:solidFill>
              </a:rPr>
              <a:t>SW1(config)#int fa0/3</a:t>
            </a:r>
            <a:endParaRPr lang="cs-CZ" sz="1600" dirty="0">
              <a:solidFill>
                <a:schemeClr val="tx1">
                  <a:lumMod val="95000"/>
                  <a:lumOff val="5000"/>
                </a:schemeClr>
              </a:solidFill>
            </a:endParaRPr>
          </a:p>
          <a:p>
            <a:pPr marL="0" indent="0">
              <a:buNone/>
            </a:pPr>
            <a:r>
              <a:rPr lang="af-ZA" sz="1600" dirty="0">
                <a:solidFill>
                  <a:schemeClr val="tx1">
                    <a:lumMod val="95000"/>
                    <a:lumOff val="5000"/>
                  </a:schemeClr>
                </a:solidFill>
              </a:rPr>
              <a:t>SW1(config-if)#description to R3</a:t>
            </a:r>
            <a:endParaRPr lang="cs-CZ" sz="1600" dirty="0">
              <a:solidFill>
                <a:schemeClr val="tx1">
                  <a:lumMod val="95000"/>
                  <a:lumOff val="5000"/>
                </a:schemeClr>
              </a:solidFill>
            </a:endParaRPr>
          </a:p>
          <a:p>
            <a:pPr marL="0" indent="0">
              <a:buNone/>
            </a:pPr>
            <a:r>
              <a:rPr lang="af-ZA" sz="1600" dirty="0">
                <a:solidFill>
                  <a:schemeClr val="tx1">
                    <a:lumMod val="95000"/>
                    <a:lumOff val="5000"/>
                  </a:schemeClr>
                </a:solidFill>
              </a:rPr>
              <a:t>SW1(config-if)#switchport private-vlan host-association 500 999</a:t>
            </a:r>
            <a:endParaRPr lang="cs-CZ" sz="1600" dirty="0">
              <a:solidFill>
                <a:schemeClr val="tx1">
                  <a:lumMod val="95000"/>
                  <a:lumOff val="5000"/>
                </a:schemeClr>
              </a:solidFill>
            </a:endParaRPr>
          </a:p>
          <a:p>
            <a:pPr marL="0" indent="0">
              <a:buNone/>
            </a:pPr>
            <a:r>
              <a:rPr lang="af-ZA" sz="1600" dirty="0">
                <a:solidFill>
                  <a:schemeClr val="tx1">
                    <a:lumMod val="95000"/>
                    <a:lumOff val="5000"/>
                  </a:schemeClr>
                </a:solidFill>
              </a:rPr>
              <a:t>SW1(config-if)#spanning-tree </a:t>
            </a:r>
            <a:r>
              <a:rPr lang="af-ZA" sz="1600" dirty="0" smtClean="0">
                <a:solidFill>
                  <a:schemeClr val="tx1">
                    <a:lumMod val="95000"/>
                    <a:lumOff val="5000"/>
                  </a:schemeClr>
                </a:solidFill>
              </a:rPr>
              <a:t>portfast</a:t>
            </a:r>
            <a:endParaRPr lang="cs-CZ" sz="1600" dirty="0">
              <a:solidFill>
                <a:schemeClr val="tx1">
                  <a:lumMod val="95000"/>
                  <a:lumOff val="5000"/>
                </a:schemeClr>
              </a:solidFill>
            </a:endParaRPr>
          </a:p>
          <a:p>
            <a:pPr marL="0" indent="0">
              <a:buNone/>
            </a:pPr>
            <a:r>
              <a:rPr lang="af-ZA" sz="1600" dirty="0">
                <a:solidFill>
                  <a:schemeClr val="tx1">
                    <a:lumMod val="95000"/>
                    <a:lumOff val="5000"/>
                  </a:schemeClr>
                </a:solidFill>
              </a:rPr>
              <a:t>SW1(config)#int fa0/4</a:t>
            </a:r>
            <a:endParaRPr lang="cs-CZ" sz="1600" dirty="0">
              <a:solidFill>
                <a:schemeClr val="tx1">
                  <a:lumMod val="95000"/>
                  <a:lumOff val="5000"/>
                </a:schemeClr>
              </a:solidFill>
            </a:endParaRPr>
          </a:p>
          <a:p>
            <a:pPr marL="0" indent="0">
              <a:buNone/>
            </a:pPr>
            <a:r>
              <a:rPr lang="af-ZA" sz="1600" dirty="0">
                <a:solidFill>
                  <a:schemeClr val="tx1">
                    <a:lumMod val="95000"/>
                    <a:lumOff val="5000"/>
                  </a:schemeClr>
                </a:solidFill>
              </a:rPr>
              <a:t>SW2(config-if)#description to R4</a:t>
            </a:r>
            <a:endParaRPr lang="cs-CZ" sz="1600" dirty="0">
              <a:solidFill>
                <a:schemeClr val="tx1">
                  <a:lumMod val="95000"/>
                  <a:lumOff val="5000"/>
                </a:schemeClr>
              </a:solidFill>
            </a:endParaRPr>
          </a:p>
          <a:p>
            <a:pPr marL="0" indent="0">
              <a:buNone/>
            </a:pPr>
            <a:r>
              <a:rPr lang="af-ZA" sz="1600" dirty="0">
                <a:solidFill>
                  <a:schemeClr val="tx1">
                    <a:lumMod val="95000"/>
                    <a:lumOff val="5000"/>
                  </a:schemeClr>
                </a:solidFill>
              </a:rPr>
              <a:t>SW2(config-if)#switchport private-vlan host-association 500 999</a:t>
            </a:r>
            <a:endParaRPr lang="cs-CZ" sz="1600" dirty="0">
              <a:solidFill>
                <a:schemeClr val="tx1">
                  <a:lumMod val="95000"/>
                  <a:lumOff val="5000"/>
                </a:schemeClr>
              </a:solidFill>
            </a:endParaRPr>
          </a:p>
          <a:p>
            <a:pPr marL="0" indent="0">
              <a:buNone/>
            </a:pPr>
            <a:r>
              <a:rPr lang="af-ZA" sz="1600" dirty="0">
                <a:solidFill>
                  <a:schemeClr val="tx1">
                    <a:lumMod val="95000"/>
                    <a:lumOff val="5000"/>
                  </a:schemeClr>
                </a:solidFill>
              </a:rPr>
              <a:t>SW2(config-if)#spanning-tree portfast</a:t>
            </a:r>
            <a:endParaRPr lang="cs-CZ" sz="1600" dirty="0">
              <a:solidFill>
                <a:schemeClr val="tx1">
                  <a:lumMod val="95000"/>
                  <a:lumOff val="5000"/>
                </a:schemeClr>
              </a:solidFill>
            </a:endParaRPr>
          </a:p>
          <a:p>
            <a:pPr marL="0" indent="0">
              <a:buNone/>
            </a:pPr>
            <a:endParaRPr lang="cs-CZ" sz="1600" dirty="0"/>
          </a:p>
        </p:txBody>
      </p:sp>
    </p:spTree>
    <p:extLst>
      <p:ext uri="{BB962C8B-B14F-4D97-AF65-F5344CB8AC3E}">
        <p14:creationId xmlns:p14="http://schemas.microsoft.com/office/powerpoint/2010/main" val="1865246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Rozdíl BPDU </a:t>
            </a:r>
            <a:r>
              <a:rPr lang="cs-CZ" dirty="0" err="1" smtClean="0"/>
              <a:t>Guard</a:t>
            </a:r>
            <a:r>
              <a:rPr lang="cs-CZ" dirty="0" smtClean="0"/>
              <a:t> a BPDU </a:t>
            </a:r>
            <a:r>
              <a:rPr lang="cs-CZ" dirty="0" err="1" smtClean="0"/>
              <a:t>Filter</a:t>
            </a:r>
            <a:endParaRPr lang="cs-CZ" dirty="0"/>
          </a:p>
        </p:txBody>
      </p:sp>
      <p:sp>
        <p:nvSpPr>
          <p:cNvPr id="3" name="Zástupný symbol pro obsah 2"/>
          <p:cNvSpPr>
            <a:spLocks noGrp="1"/>
          </p:cNvSpPr>
          <p:nvPr>
            <p:ph idx="1"/>
          </p:nvPr>
        </p:nvSpPr>
        <p:spPr/>
        <p:txBody>
          <a:bodyPr/>
          <a:lstStyle/>
          <a:p>
            <a:r>
              <a:rPr lang="cs-CZ" b="1" dirty="0"/>
              <a:t>BPDU </a:t>
            </a:r>
            <a:r>
              <a:rPr lang="cs-CZ" b="1" dirty="0" err="1"/>
              <a:t>Guard</a:t>
            </a:r>
            <a:r>
              <a:rPr lang="cs-CZ" b="1" dirty="0"/>
              <a:t> </a:t>
            </a:r>
            <a:r>
              <a:rPr lang="cs-CZ" dirty="0"/>
              <a:t>hlídá vstup BPDU do rozhraní. Jakmile je přijata první BPDU, dojde k vypnutí portu. </a:t>
            </a:r>
            <a:endParaRPr lang="cs-CZ" dirty="0" smtClean="0"/>
          </a:p>
          <a:p>
            <a:endParaRPr lang="cs-CZ" dirty="0"/>
          </a:p>
          <a:p>
            <a:r>
              <a:rPr lang="cs-CZ" b="1" dirty="0" smtClean="0"/>
              <a:t>BPDU </a:t>
            </a:r>
            <a:r>
              <a:rPr lang="cs-CZ" b="1" dirty="0" err="1" smtClean="0"/>
              <a:t>Filter</a:t>
            </a:r>
            <a:r>
              <a:rPr lang="cs-CZ" b="1" dirty="0" smtClean="0"/>
              <a:t> </a:t>
            </a:r>
            <a:r>
              <a:rPr lang="cs-CZ" dirty="0"/>
              <a:t>filtruje BPDU v obou směrech. Nastavení filtrování BPDU na rozhraní má stejný efekt jako zákaz  </a:t>
            </a:r>
            <a:r>
              <a:rPr lang="cs-CZ" dirty="0" err="1"/>
              <a:t>spanning</a:t>
            </a:r>
            <a:r>
              <a:rPr lang="cs-CZ" dirty="0"/>
              <a:t> stromu od nežádoucích zařízení na něm a může způsobit smyčky </a:t>
            </a:r>
            <a:r>
              <a:rPr lang="cs-CZ" dirty="0" err="1"/>
              <a:t>spanning-tree</a:t>
            </a:r>
            <a:r>
              <a:rPr lang="cs-CZ" dirty="0"/>
              <a:t>.</a:t>
            </a:r>
          </a:p>
        </p:txBody>
      </p:sp>
    </p:spTree>
    <p:extLst>
      <p:ext uri="{BB962C8B-B14F-4D97-AF65-F5344CB8AC3E}">
        <p14:creationId xmlns:p14="http://schemas.microsoft.com/office/powerpoint/2010/main" val="389910683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Kontrola výsledku příkladu 2</a:t>
            </a:r>
            <a:endParaRPr lang="cs-CZ" dirty="0"/>
          </a:p>
        </p:txBody>
      </p:sp>
      <p:sp>
        <p:nvSpPr>
          <p:cNvPr id="3" name="Zástupný symbol pro obsah 2"/>
          <p:cNvSpPr>
            <a:spLocks noGrp="1"/>
          </p:cNvSpPr>
          <p:nvPr>
            <p:ph idx="1"/>
          </p:nvPr>
        </p:nvSpPr>
        <p:spPr/>
        <p:txBody>
          <a:bodyPr>
            <a:normAutofit fontScale="92500" lnSpcReduction="20000"/>
          </a:bodyPr>
          <a:lstStyle/>
          <a:p>
            <a:r>
              <a:rPr lang="af-ZA" dirty="0"/>
              <a:t>SW2(config-if)#spanning-tree portfast</a:t>
            </a:r>
            <a:endParaRPr lang="cs-CZ" dirty="0"/>
          </a:p>
          <a:p>
            <a:r>
              <a:rPr lang="af-ZA" dirty="0"/>
              <a:t>SW1#sh vlan private-vlan</a:t>
            </a:r>
            <a:endParaRPr lang="cs-CZ" dirty="0"/>
          </a:p>
          <a:p>
            <a:r>
              <a:rPr lang="af-ZA" dirty="0"/>
              <a:t> </a:t>
            </a:r>
            <a:endParaRPr lang="cs-CZ" dirty="0"/>
          </a:p>
          <a:p>
            <a:r>
              <a:rPr lang="af-ZA" dirty="0"/>
              <a:t>Primary Secondary Type              Ports</a:t>
            </a:r>
            <a:endParaRPr lang="cs-CZ" dirty="0"/>
          </a:p>
          <a:p>
            <a:r>
              <a:rPr lang="af-ZA" dirty="0"/>
              <a:t>------- --------- ----------------- ------------------------------------------</a:t>
            </a:r>
            <a:endParaRPr lang="cs-CZ" dirty="0"/>
          </a:p>
          <a:p>
            <a:r>
              <a:rPr lang="af-ZA" dirty="0"/>
              <a:t>500     600       community         Fa0/1</a:t>
            </a:r>
            <a:endParaRPr lang="cs-CZ" dirty="0"/>
          </a:p>
          <a:p>
            <a:r>
              <a:rPr lang="af-ZA" dirty="0"/>
              <a:t>500     999       isolated          Fa0/3</a:t>
            </a:r>
            <a:endParaRPr lang="cs-CZ" dirty="0"/>
          </a:p>
          <a:p>
            <a:r>
              <a:rPr lang="af-ZA" dirty="0"/>
              <a:t> </a:t>
            </a:r>
            <a:endParaRPr lang="cs-CZ" dirty="0"/>
          </a:p>
          <a:p>
            <a:r>
              <a:rPr lang="af-ZA" dirty="0"/>
              <a:t>SW1#sh vlan private-vlan type</a:t>
            </a:r>
            <a:endParaRPr lang="cs-CZ" dirty="0"/>
          </a:p>
          <a:p>
            <a:r>
              <a:rPr lang="af-ZA" dirty="0"/>
              <a:t>Vlan Type</a:t>
            </a:r>
            <a:endParaRPr lang="cs-CZ" dirty="0"/>
          </a:p>
          <a:p>
            <a:r>
              <a:rPr lang="af-ZA" dirty="0"/>
              <a:t>---- -----------------</a:t>
            </a:r>
            <a:endParaRPr lang="cs-CZ" dirty="0"/>
          </a:p>
          <a:p>
            <a:r>
              <a:rPr lang="af-ZA" dirty="0"/>
              <a:t>500  primary</a:t>
            </a:r>
            <a:endParaRPr lang="cs-CZ" dirty="0"/>
          </a:p>
          <a:p>
            <a:r>
              <a:rPr lang="af-ZA" dirty="0"/>
              <a:t>600  community</a:t>
            </a:r>
            <a:endParaRPr lang="cs-CZ" dirty="0"/>
          </a:p>
          <a:p>
            <a:r>
              <a:rPr lang="af-ZA" dirty="0"/>
              <a:t>999  isolated</a:t>
            </a:r>
            <a:endParaRPr lang="cs-CZ" dirty="0"/>
          </a:p>
          <a:p>
            <a:pPr marL="0" indent="0">
              <a:buNone/>
            </a:pPr>
            <a:endParaRPr lang="cs-CZ" dirty="0"/>
          </a:p>
        </p:txBody>
      </p:sp>
    </p:spTree>
    <p:extLst>
      <p:ext uri="{BB962C8B-B14F-4D97-AF65-F5344CB8AC3E}">
        <p14:creationId xmlns:p14="http://schemas.microsoft.com/office/powerpoint/2010/main" val="23615890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Použití </a:t>
            </a:r>
            <a:r>
              <a:rPr lang="en-US" dirty="0" smtClean="0"/>
              <a:t>Protected </a:t>
            </a:r>
            <a:r>
              <a:rPr lang="cs-CZ" dirty="0" smtClean="0"/>
              <a:t>p</a:t>
            </a:r>
            <a:r>
              <a:rPr lang="en-US" dirty="0" smtClean="0"/>
              <a:t>ort</a:t>
            </a:r>
            <a:r>
              <a:rPr lang="cs-CZ" dirty="0" smtClean="0"/>
              <a:t>ů</a:t>
            </a:r>
            <a:endParaRPr lang="pt-PT" dirty="0"/>
          </a:p>
        </p:txBody>
      </p:sp>
      <p:sp>
        <p:nvSpPr>
          <p:cNvPr id="3" name="Content Placeholder 2"/>
          <p:cNvSpPr>
            <a:spLocks noGrp="1"/>
          </p:cNvSpPr>
          <p:nvPr>
            <p:ph idx="1"/>
          </p:nvPr>
        </p:nvSpPr>
        <p:spPr/>
        <p:txBody>
          <a:bodyPr/>
          <a:lstStyle/>
          <a:p>
            <a:r>
              <a:rPr lang="cs-CZ" dirty="0"/>
              <a:t>Funkce PVLAN není dostupná na všech </a:t>
            </a:r>
            <a:r>
              <a:rPr lang="cs-CZ" dirty="0" smtClean="0"/>
              <a:t>přepínačích.</a:t>
            </a:r>
          </a:p>
          <a:p>
            <a:r>
              <a:rPr lang="cs-CZ" dirty="0" smtClean="0"/>
              <a:t>Chráněný </a:t>
            </a:r>
            <a:r>
              <a:rPr lang="cs-CZ" dirty="0"/>
              <a:t>port, známý také jako </a:t>
            </a:r>
            <a:r>
              <a:rPr lang="cs-CZ" dirty="0" smtClean="0"/>
              <a:t>PVLAN </a:t>
            </a:r>
            <a:r>
              <a:rPr lang="cs-CZ" dirty="0" err="1" smtClean="0"/>
              <a:t>edge</a:t>
            </a:r>
            <a:r>
              <a:rPr lang="cs-CZ" dirty="0" smtClean="0"/>
              <a:t>, </a:t>
            </a:r>
            <a:r>
              <a:rPr lang="cs-CZ" dirty="0"/>
              <a:t>je funkce, která má (na rozdíl od PVLAN) pouze lokální význam pro </a:t>
            </a:r>
            <a:r>
              <a:rPr lang="cs-CZ" dirty="0" smtClean="0"/>
              <a:t>přepínač.</a:t>
            </a:r>
          </a:p>
          <a:p>
            <a:r>
              <a:rPr lang="cs-CZ" dirty="0" smtClean="0"/>
              <a:t>Chráněné </a:t>
            </a:r>
            <a:r>
              <a:rPr lang="cs-CZ" dirty="0"/>
              <a:t>porty nepředávají žádný provoz do chráněných portů na stejném přepínači.</a:t>
            </a:r>
          </a:p>
          <a:p>
            <a:endParaRPr lang="en-US" dirty="0"/>
          </a:p>
          <a:p>
            <a:r>
              <a:rPr lang="pt-PT" sz="2000" dirty="0">
                <a:latin typeface="Consolas" panose="020B0609020204030204" pitchFamily="49" charset="0"/>
              </a:rPr>
              <a:t>SW(</a:t>
            </a:r>
            <a:r>
              <a:rPr lang="pt-PT" sz="2000" dirty="0" err="1">
                <a:latin typeface="Consolas" panose="020B0609020204030204" pitchFamily="49" charset="0"/>
              </a:rPr>
              <a:t>config</a:t>
            </a:r>
            <a:r>
              <a:rPr lang="pt-PT" sz="2000" dirty="0">
                <a:latin typeface="Consolas" panose="020B0609020204030204" pitchFamily="49" charset="0"/>
              </a:rPr>
              <a:t>)# </a:t>
            </a:r>
            <a:r>
              <a:rPr lang="pt-PT" sz="2000" b="1" dirty="0">
                <a:latin typeface="Consolas" panose="020B0609020204030204" pitchFamily="49" charset="0"/>
              </a:rPr>
              <a:t>interface </a:t>
            </a:r>
            <a:r>
              <a:rPr lang="pt-PT" sz="2000" i="1" dirty="0">
                <a:latin typeface="Consolas" panose="020B0609020204030204" pitchFamily="49" charset="0"/>
              </a:rPr>
              <a:t>interface-</a:t>
            </a:r>
            <a:r>
              <a:rPr lang="pt-PT" sz="2000" i="1" dirty="0" err="1">
                <a:latin typeface="Consolas" panose="020B0609020204030204" pitchFamily="49" charset="0"/>
              </a:rPr>
              <a:t>slot</a:t>
            </a:r>
            <a:r>
              <a:rPr lang="pt-PT" sz="2000" i="1" dirty="0">
                <a:latin typeface="Consolas" panose="020B0609020204030204" pitchFamily="49" charset="0"/>
              </a:rPr>
              <a:t>/</a:t>
            </a:r>
            <a:r>
              <a:rPr lang="pt-PT" sz="2000" i="1" dirty="0" err="1">
                <a:latin typeface="Consolas" panose="020B0609020204030204" pitchFamily="49" charset="0"/>
              </a:rPr>
              <a:t>number</a:t>
            </a:r>
            <a:endParaRPr lang="pt-PT" sz="2000" i="1" dirty="0">
              <a:latin typeface="Consolas" panose="020B0609020204030204" pitchFamily="49" charset="0"/>
            </a:endParaRPr>
          </a:p>
          <a:p>
            <a:r>
              <a:rPr lang="pt-PT" sz="2000" dirty="0">
                <a:latin typeface="Consolas" panose="020B0609020204030204" pitchFamily="49" charset="0"/>
              </a:rPr>
              <a:t>SW(</a:t>
            </a:r>
            <a:r>
              <a:rPr lang="pt-PT" sz="2000" dirty="0" err="1">
                <a:latin typeface="Consolas" panose="020B0609020204030204" pitchFamily="49" charset="0"/>
              </a:rPr>
              <a:t>config-if</a:t>
            </a:r>
            <a:r>
              <a:rPr lang="pt-PT" sz="2000" dirty="0">
                <a:latin typeface="Consolas" panose="020B0609020204030204" pitchFamily="49" charset="0"/>
              </a:rPr>
              <a:t>)# </a:t>
            </a:r>
            <a:r>
              <a:rPr lang="pt-PT" sz="2000" b="1" dirty="0" err="1">
                <a:latin typeface="Consolas" panose="020B0609020204030204" pitchFamily="49" charset="0"/>
              </a:rPr>
              <a:t>switchport</a:t>
            </a:r>
            <a:r>
              <a:rPr lang="pt-PT" sz="2000" b="1" dirty="0">
                <a:latin typeface="Consolas" panose="020B0609020204030204" pitchFamily="49" charset="0"/>
              </a:rPr>
              <a:t> </a:t>
            </a:r>
            <a:r>
              <a:rPr lang="pt-PT" sz="2000" b="1" dirty="0" err="1">
                <a:latin typeface="Consolas" panose="020B0609020204030204" pitchFamily="49" charset="0"/>
              </a:rPr>
              <a:t>protected</a:t>
            </a:r>
            <a:endParaRPr lang="pt-PT" sz="2000" dirty="0">
              <a:latin typeface="Consolas" panose="020B0609020204030204" pitchFamily="49" charset="0"/>
            </a:endParaRPr>
          </a:p>
        </p:txBody>
      </p:sp>
    </p:spTree>
    <p:extLst>
      <p:ext uri="{BB962C8B-B14F-4D97-AF65-F5344CB8AC3E}">
        <p14:creationId xmlns:p14="http://schemas.microsoft.com/office/powerpoint/2010/main" val="321761821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Souhrn kapitoly </a:t>
            </a:r>
            <a:r>
              <a:rPr lang="en-US" dirty="0" smtClean="0"/>
              <a:t>10</a:t>
            </a:r>
            <a:endParaRPr lang="en-US" dirty="0"/>
          </a:p>
        </p:txBody>
      </p:sp>
      <p:sp>
        <p:nvSpPr>
          <p:cNvPr id="3" name="Content Placeholder 2"/>
          <p:cNvSpPr>
            <a:spLocks noGrp="1"/>
          </p:cNvSpPr>
          <p:nvPr>
            <p:ph idx="1"/>
          </p:nvPr>
        </p:nvSpPr>
        <p:spPr/>
        <p:txBody>
          <a:bodyPr>
            <a:normAutofit fontScale="92500" lnSpcReduction="10000"/>
          </a:bodyPr>
          <a:lstStyle/>
          <a:p>
            <a:r>
              <a:rPr lang="cs-CZ" dirty="0"/>
              <a:t>Konfigurujte zabezpečení portu, abyste omezili a filtrovali adresy MAC na portech; </a:t>
            </a:r>
            <a:r>
              <a:rPr lang="cs-CZ" dirty="0" smtClean="0"/>
              <a:t>zabezpečení </a:t>
            </a:r>
            <a:r>
              <a:rPr lang="cs-CZ" dirty="0"/>
              <a:t>portů podporuje funkce, které snižují režii při přidělování adres MAC na jeden </a:t>
            </a:r>
            <a:r>
              <a:rPr lang="cs-CZ" dirty="0" smtClean="0"/>
              <a:t>port.</a:t>
            </a:r>
          </a:p>
          <a:p>
            <a:r>
              <a:rPr lang="cs-CZ" dirty="0" smtClean="0"/>
              <a:t>Použijte </a:t>
            </a:r>
            <a:r>
              <a:rPr lang="cs-CZ" dirty="0"/>
              <a:t>PVLAN pro omezení provozu v rámci VLAN s jednoduchou </a:t>
            </a:r>
            <a:r>
              <a:rPr lang="cs-CZ" dirty="0" smtClean="0"/>
              <a:t>konfigurací.</a:t>
            </a:r>
          </a:p>
          <a:p>
            <a:r>
              <a:rPr lang="cs-CZ" dirty="0" smtClean="0"/>
              <a:t>Chcete-li </a:t>
            </a:r>
            <a:r>
              <a:rPr lang="cs-CZ" dirty="0"/>
              <a:t>zabránit útokům </a:t>
            </a:r>
            <a:r>
              <a:rPr lang="cs-CZ" dirty="0" err="1"/>
              <a:t>spoofingu</a:t>
            </a:r>
            <a:r>
              <a:rPr lang="cs-CZ" dirty="0"/>
              <a:t>, využijte </a:t>
            </a:r>
            <a:r>
              <a:rPr lang="cs-CZ" dirty="0" err="1"/>
              <a:t>snooping</a:t>
            </a:r>
            <a:r>
              <a:rPr lang="cs-CZ" dirty="0"/>
              <a:t> DHCP, DAI a </a:t>
            </a:r>
            <a:r>
              <a:rPr lang="cs-CZ" dirty="0" smtClean="0"/>
              <a:t>IPSG.</a:t>
            </a:r>
          </a:p>
          <a:p>
            <a:r>
              <a:rPr lang="cs-CZ" dirty="0" smtClean="0"/>
              <a:t>Zvažte </a:t>
            </a:r>
            <a:r>
              <a:rPr lang="cs-CZ" dirty="0"/>
              <a:t>VACL, je-li to vhodné pro blokování zbytečného provozu a známých </a:t>
            </a:r>
            <a:r>
              <a:rPr lang="cs-CZ" dirty="0" smtClean="0"/>
              <a:t>útoků.</a:t>
            </a:r>
          </a:p>
          <a:p>
            <a:r>
              <a:rPr lang="cs-CZ" dirty="0" smtClean="0"/>
              <a:t>Na </a:t>
            </a:r>
            <a:r>
              <a:rPr lang="cs-CZ" dirty="0"/>
              <a:t>všech zařízeních Cisco vždy dodržujte základní konfigurace zabezpečení, například </a:t>
            </a:r>
            <a:r>
              <a:rPr lang="cs-CZ" dirty="0" smtClean="0"/>
              <a:t>AAA.</a:t>
            </a:r>
          </a:p>
          <a:p>
            <a:r>
              <a:rPr lang="cs-CZ" dirty="0" smtClean="0"/>
              <a:t>Zůstaňte </a:t>
            </a:r>
            <a:r>
              <a:rPr lang="cs-CZ" dirty="0"/>
              <a:t>v kontaktu se všemi zranitelnostmi a bezpečnostními upozorněními od společnosti </a:t>
            </a:r>
            <a:r>
              <a:rPr lang="cs-CZ" dirty="0" smtClean="0"/>
              <a:t>Cisco.</a:t>
            </a:r>
          </a:p>
          <a:p>
            <a:r>
              <a:rPr lang="cs-CZ" dirty="0" smtClean="0"/>
              <a:t>Udržujte </a:t>
            </a:r>
            <a:r>
              <a:rPr lang="cs-CZ" dirty="0"/>
              <a:t>aktuální informace o verzích softwaru Cisco </a:t>
            </a:r>
            <a:r>
              <a:rPr lang="cs-CZ" dirty="0" err="1"/>
              <a:t>Catalyst</a:t>
            </a:r>
            <a:r>
              <a:rPr lang="cs-CZ" dirty="0"/>
              <a:t>, protože nové verze softwaru řeší známé </a:t>
            </a:r>
            <a:r>
              <a:rPr lang="cs-CZ" dirty="0" smtClean="0"/>
              <a:t>bezpečnostní chyby.</a:t>
            </a:r>
            <a:endParaRPr lang="cs-CZ" dirty="0"/>
          </a:p>
        </p:txBody>
      </p:sp>
    </p:spTree>
    <p:extLst>
      <p:ext uri="{BB962C8B-B14F-4D97-AF65-F5344CB8AC3E}">
        <p14:creationId xmlns:p14="http://schemas.microsoft.com/office/powerpoint/2010/main" val="372053881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79400" y="1246840"/>
            <a:ext cx="8520354" cy="5131399"/>
          </a:xfrm>
        </p:spPr>
        <p:txBody>
          <a:bodyPr/>
          <a:lstStyle/>
          <a:p>
            <a:r>
              <a:rPr lang="en-US" b="1" dirty="0" smtClean="0"/>
              <a:t>CCNPv7.1 SWITCH Lab 10.1 Securing Layer2</a:t>
            </a:r>
          </a:p>
          <a:p>
            <a:r>
              <a:rPr lang="en-US" b="1" dirty="0" smtClean="0"/>
              <a:t>CCNPv7.1 SWITCH Lab 10.2 Securing VLANs</a:t>
            </a:r>
            <a:endParaRPr lang="cs-CZ" b="1" dirty="0" smtClean="0"/>
          </a:p>
          <a:p>
            <a:r>
              <a:rPr lang="en-US" b="1" dirty="0"/>
              <a:t>https://slideplayer.com/slide/3561082/</a:t>
            </a:r>
          </a:p>
        </p:txBody>
      </p:sp>
      <p:sp>
        <p:nvSpPr>
          <p:cNvPr id="5" name="Title 4"/>
          <p:cNvSpPr>
            <a:spLocks noGrp="1"/>
          </p:cNvSpPr>
          <p:nvPr>
            <p:ph type="title"/>
          </p:nvPr>
        </p:nvSpPr>
        <p:spPr/>
        <p:txBody>
          <a:bodyPr/>
          <a:lstStyle/>
          <a:p>
            <a:r>
              <a:rPr lang="en-US" dirty="0" smtClean="0"/>
              <a:t>Chapter 10 Labs</a:t>
            </a:r>
            <a:endParaRPr lang="en-US" dirty="0"/>
          </a:p>
        </p:txBody>
      </p:sp>
    </p:spTree>
    <p:extLst>
      <p:ext uri="{BB962C8B-B14F-4D97-AF65-F5344CB8AC3E}">
        <p14:creationId xmlns:p14="http://schemas.microsoft.com/office/powerpoint/2010/main" val="294095152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extLst>
      <p:ext uri="{BB962C8B-B14F-4D97-AF65-F5344CB8AC3E}">
        <p14:creationId xmlns:p14="http://schemas.microsoft.com/office/powerpoint/2010/main" val="234574487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vichhaiy.files.wordpress.com/2016/03/stp-portfast-and-bpdu-guard.png"/>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bwMode="auto">
          <a:xfrm>
            <a:off x="1892754" y="345688"/>
            <a:ext cx="5340478" cy="651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180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solidFill>
                  <a:schemeClr val="accent5">
                    <a:lumMod val="50000"/>
                  </a:schemeClr>
                </a:solidFill>
              </a:rPr>
              <a:t>Nejlepší praktiky konfigurace bezpečnosti </a:t>
            </a:r>
            <a:r>
              <a:rPr lang="en-US" dirty="0">
                <a:solidFill>
                  <a:schemeClr val="accent5">
                    <a:lumMod val="50000"/>
                  </a:schemeClr>
                </a:solidFill>
              </a:rPr>
              <a:t>Cisco </a:t>
            </a:r>
            <a:r>
              <a:rPr lang="cs-CZ" dirty="0">
                <a:solidFill>
                  <a:schemeClr val="accent5">
                    <a:lumMod val="50000"/>
                  </a:schemeClr>
                </a:solidFill>
              </a:rPr>
              <a:t>přepín</a:t>
            </a:r>
            <a:r>
              <a:rPr lang="cs-CZ" dirty="0">
                <a:solidFill>
                  <a:schemeClr val="accent3">
                    <a:lumMod val="50000"/>
                  </a:schemeClr>
                </a:solidFill>
              </a:rPr>
              <a:t>ačů</a:t>
            </a:r>
            <a:r>
              <a:rPr lang="en-US" dirty="0"/>
              <a:t/>
            </a:r>
            <a:br>
              <a:rPr lang="en-US" dirty="0"/>
            </a:br>
            <a:endParaRPr lang="pt-PT" dirty="0"/>
          </a:p>
        </p:txBody>
      </p:sp>
      <p:sp>
        <p:nvSpPr>
          <p:cNvPr id="7" name="Content Placeholder 6"/>
          <p:cNvSpPr>
            <a:spLocks noGrp="1"/>
          </p:cNvSpPr>
          <p:nvPr>
            <p:ph idx="1"/>
          </p:nvPr>
        </p:nvSpPr>
        <p:spPr>
          <a:xfrm>
            <a:off x="257099" y="2008530"/>
            <a:ext cx="8520354" cy="5131399"/>
          </a:xfrm>
        </p:spPr>
        <p:txBody>
          <a:bodyPr>
            <a:normAutofit/>
          </a:bodyPr>
          <a:lstStyle/>
          <a:p>
            <a:r>
              <a:rPr lang="cs-CZ" b="1" dirty="0"/>
              <a:t>Zabezpečte nepoužívané porty </a:t>
            </a:r>
            <a:r>
              <a:rPr lang="cs-CZ" b="1" dirty="0" smtClean="0"/>
              <a:t>přepínačů</a:t>
            </a:r>
          </a:p>
          <a:p>
            <a:pPr lvl="1"/>
            <a:r>
              <a:rPr lang="cs-CZ" dirty="0" smtClean="0"/>
              <a:t>Všechny </a:t>
            </a:r>
            <a:r>
              <a:rPr lang="cs-CZ" dirty="0"/>
              <a:t>nepoužívané porty přepínačů by měly být vypnuty, aby se zabránilo neoprávněným uživatelům v připojení k </a:t>
            </a:r>
            <a:r>
              <a:rPr lang="cs-CZ" dirty="0" smtClean="0"/>
              <a:t>síti.</a:t>
            </a:r>
          </a:p>
          <a:p>
            <a:pPr lvl="1"/>
            <a:r>
              <a:rPr lang="cs-CZ" dirty="0" smtClean="0"/>
              <a:t>Všechny </a:t>
            </a:r>
            <a:r>
              <a:rPr lang="cs-CZ" dirty="0"/>
              <a:t>uživatelské porty by měly být konfigurovány s příkazem přístupu k režimu přepínání.</a:t>
            </a:r>
            <a:br>
              <a:rPr lang="cs-CZ" dirty="0"/>
            </a:br>
            <a:r>
              <a:rPr lang="cs-CZ" dirty="0"/>
              <a:t>Všechny nepoužívané porty umístěte do izolované nebo falešné sítě VLAN</a:t>
            </a:r>
            <a:r>
              <a:rPr lang="cs-CZ" dirty="0" smtClean="0"/>
              <a:t>.</a:t>
            </a:r>
            <a:endParaRPr lang="cs-CZ" dirty="0"/>
          </a:p>
        </p:txBody>
      </p:sp>
    </p:spTree>
    <p:extLst>
      <p:ext uri="{BB962C8B-B14F-4D97-AF65-F5344CB8AC3E}">
        <p14:creationId xmlns:p14="http://schemas.microsoft.com/office/powerpoint/2010/main" val="2245816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cs-CZ" sz="2800" b="1" kern="0" dirty="0" smtClean="0">
                <a:solidFill>
                  <a:schemeClr val="bg1"/>
                </a:solidFill>
                <a:latin typeface="+mj-lt"/>
                <a:ea typeface="+mj-ea"/>
                <a:cs typeface="+mj-cs"/>
              </a:rPr>
              <a:t>Zranitelnosti kampusových sítí</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Nežádoucí přístup</a:t>
            </a:r>
            <a:endParaRPr lang="pt-PT" dirty="0"/>
          </a:p>
        </p:txBody>
      </p:sp>
      <p:sp>
        <p:nvSpPr>
          <p:cNvPr id="3" name="Content Placeholder 2"/>
          <p:cNvSpPr>
            <a:spLocks noGrp="1"/>
          </p:cNvSpPr>
          <p:nvPr>
            <p:ph idx="1"/>
          </p:nvPr>
        </p:nvSpPr>
        <p:spPr>
          <a:xfrm>
            <a:off x="3981892" y="1216794"/>
            <a:ext cx="4817863" cy="5131399"/>
          </a:xfrm>
        </p:spPr>
        <p:txBody>
          <a:bodyPr>
            <a:normAutofit fontScale="92500" lnSpcReduction="10000"/>
          </a:bodyPr>
          <a:lstStyle/>
          <a:p>
            <a:pPr marL="0" indent="0">
              <a:buNone/>
            </a:pPr>
            <a:r>
              <a:rPr lang="cs-CZ" dirty="0" smtClean="0"/>
              <a:t>Nežádoucí přístup </a:t>
            </a:r>
            <a:r>
              <a:rPr lang="cs-CZ" dirty="0"/>
              <a:t>přichází v několika formách</a:t>
            </a:r>
            <a:r>
              <a:rPr lang="cs-CZ" dirty="0" smtClean="0"/>
              <a:t>.</a:t>
            </a:r>
          </a:p>
          <a:p>
            <a:r>
              <a:rPr lang="cs-CZ" dirty="0" smtClean="0"/>
              <a:t>Tato </a:t>
            </a:r>
            <a:r>
              <a:rPr lang="cs-CZ" dirty="0"/>
              <a:t>zařízení mohou být vážným porušením zabezpečení sítě, protože mohou být připojena k síťovému portu za firemní bránou </a:t>
            </a:r>
            <a:r>
              <a:rPr lang="cs-CZ" dirty="0" smtClean="0"/>
              <a:t>firewall.</a:t>
            </a:r>
          </a:p>
          <a:p>
            <a:r>
              <a:rPr lang="cs-CZ" dirty="0" smtClean="0"/>
              <a:t>Vzhledem </a:t>
            </a:r>
            <a:r>
              <a:rPr lang="cs-CZ" dirty="0"/>
              <a:t>k tomu, že zaměstnanci obecně </a:t>
            </a:r>
            <a:r>
              <a:rPr lang="cs-CZ" dirty="0" smtClean="0"/>
              <a:t>nemají možnost nastavit </a:t>
            </a:r>
            <a:r>
              <a:rPr lang="cs-CZ" dirty="0"/>
              <a:t>v přístupovém </a:t>
            </a:r>
            <a:r>
              <a:rPr lang="cs-CZ" dirty="0" smtClean="0"/>
              <a:t>bodu bezpečnostní opatření, </a:t>
            </a:r>
            <a:r>
              <a:rPr lang="cs-CZ" dirty="0"/>
              <a:t>je pro neautorizované uživatele snadné používat přístupový bod k zachycení síťového provozu a únosů klientských relací.</a:t>
            </a:r>
          </a:p>
        </p:txBody>
      </p:sp>
      <p:pic>
        <p:nvPicPr>
          <p:cNvPr id="4" name="Picture 3"/>
          <p:cNvPicPr>
            <a:picLocks noChangeAspect="1"/>
          </p:cNvPicPr>
          <p:nvPr/>
        </p:nvPicPr>
        <p:blipFill>
          <a:blip r:embed="rId2"/>
          <a:stretch>
            <a:fillRect/>
          </a:stretch>
        </p:blipFill>
        <p:spPr>
          <a:xfrm>
            <a:off x="378612" y="1405719"/>
            <a:ext cx="3603280" cy="4505675"/>
          </a:xfrm>
          <a:prstGeom prst="rect">
            <a:avLst/>
          </a:prstGeom>
        </p:spPr>
      </p:pic>
    </p:spTree>
    <p:extLst>
      <p:ext uri="{BB962C8B-B14F-4D97-AF65-F5344CB8AC3E}">
        <p14:creationId xmlns:p14="http://schemas.microsoft.com/office/powerpoint/2010/main" val="1213157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Zranitelnosti útoků</a:t>
            </a:r>
            <a:endParaRPr lang="pt-PT" dirty="0"/>
          </a:p>
        </p:txBody>
      </p:sp>
      <p:sp>
        <p:nvSpPr>
          <p:cNvPr id="3" name="Content Placeholder 2"/>
          <p:cNvSpPr>
            <a:spLocks noGrp="1"/>
          </p:cNvSpPr>
          <p:nvPr>
            <p:ph idx="1"/>
          </p:nvPr>
        </p:nvSpPr>
        <p:spPr/>
        <p:txBody>
          <a:bodyPr/>
          <a:lstStyle/>
          <a:p>
            <a:pPr marL="0" indent="0">
              <a:buNone/>
            </a:pPr>
            <a:r>
              <a:rPr lang="cs-CZ" dirty="0"/>
              <a:t>Útoky spuštěné proti přepínačům a ve vrstvě 2 lze seskupit následujícím způsobem</a:t>
            </a:r>
            <a:r>
              <a:rPr lang="cs-CZ" dirty="0" smtClean="0"/>
              <a:t>:</a:t>
            </a:r>
          </a:p>
          <a:p>
            <a:r>
              <a:rPr lang="cs-CZ" dirty="0" smtClean="0"/>
              <a:t>Útoky podvrstvy MAC</a:t>
            </a:r>
          </a:p>
          <a:p>
            <a:r>
              <a:rPr lang="cs-CZ" dirty="0" smtClean="0"/>
              <a:t>Útoky na VLAN </a:t>
            </a:r>
          </a:p>
          <a:p>
            <a:r>
              <a:rPr lang="cs-CZ" dirty="0" err="1" smtClean="0"/>
              <a:t>Spoofing</a:t>
            </a:r>
            <a:r>
              <a:rPr lang="cs-CZ" dirty="0" smtClean="0"/>
              <a:t> útoky</a:t>
            </a:r>
          </a:p>
          <a:p>
            <a:r>
              <a:rPr lang="cs-CZ" dirty="0" smtClean="0"/>
              <a:t>Útoky </a:t>
            </a:r>
            <a:r>
              <a:rPr lang="cs-CZ" dirty="0"/>
              <a:t>na </a:t>
            </a:r>
            <a:r>
              <a:rPr lang="cs-CZ" dirty="0" smtClean="0"/>
              <a:t>přepínače</a:t>
            </a:r>
            <a:endParaRPr lang="cs-CZ" dirty="0"/>
          </a:p>
        </p:txBody>
      </p:sp>
    </p:spTree>
    <p:extLst>
      <p:ext uri="{BB962C8B-B14F-4D97-AF65-F5344CB8AC3E}">
        <p14:creationId xmlns:p14="http://schemas.microsoft.com/office/powerpoint/2010/main" val="1816004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Útoky podvrstvy </a:t>
            </a:r>
            <a:r>
              <a:rPr lang="pt-PT" dirty="0" smtClean="0"/>
              <a:t>MAC</a:t>
            </a:r>
            <a:endParaRPr lang="pt-PT" dirty="0"/>
          </a:p>
        </p:txBody>
      </p:sp>
      <p:sp>
        <p:nvSpPr>
          <p:cNvPr id="3" name="Content Placeholder 2"/>
          <p:cNvSpPr>
            <a:spLocks noGrp="1"/>
          </p:cNvSpPr>
          <p:nvPr>
            <p:ph idx="1"/>
          </p:nvPr>
        </p:nvSpPr>
        <p:spPr/>
        <p:txBody>
          <a:bodyPr/>
          <a:lstStyle/>
          <a:p>
            <a:r>
              <a:rPr lang="cs-CZ" dirty="0" smtClean="0"/>
              <a:t>Útok: </a:t>
            </a:r>
            <a:r>
              <a:rPr lang="pt-PT" dirty="0" smtClean="0"/>
              <a:t>Záplava </a:t>
            </a:r>
            <a:r>
              <a:rPr lang="pt-PT" dirty="0"/>
              <a:t>(flooding) MAC </a:t>
            </a:r>
            <a:r>
              <a:rPr lang="pt-PT" dirty="0" smtClean="0"/>
              <a:t>adresami</a:t>
            </a:r>
            <a:endParaRPr lang="cs-CZ" dirty="0" smtClean="0"/>
          </a:p>
          <a:p>
            <a:pPr lvl="1"/>
            <a:r>
              <a:rPr lang="pt-PT" dirty="0"/>
              <a:t>Rámce s unikátními neplatnými zdrojovými adresami MAC zaplavují přepínač, který vyčerpává tabulkový prostor s adresovatelnou pamětí (CAM - content-addressable memory), což znemožňuje nové položky z platných hostitelů.</a:t>
            </a:r>
          </a:p>
          <a:p>
            <a:r>
              <a:rPr lang="cs-CZ" dirty="0" smtClean="0"/>
              <a:t>Opatření</a:t>
            </a:r>
            <a:endParaRPr lang="pt-PT" dirty="0"/>
          </a:p>
          <a:p>
            <a:pPr lvl="1"/>
            <a:r>
              <a:rPr lang="pt-PT" dirty="0" smtClean="0"/>
              <a:t>Zmírnění </a:t>
            </a:r>
            <a:r>
              <a:rPr lang="pt-PT" dirty="0"/>
              <a:t>(mitigation)</a:t>
            </a:r>
          </a:p>
          <a:p>
            <a:pPr lvl="1"/>
            <a:r>
              <a:rPr lang="pt-PT" dirty="0"/>
              <a:t>Zabezpečení portu.</a:t>
            </a:r>
          </a:p>
          <a:p>
            <a:pPr lvl="1"/>
            <a:r>
              <a:rPr lang="pt-PT" dirty="0"/>
              <a:t>přístupové mapy pro MAC adresu </a:t>
            </a:r>
            <a:r>
              <a:rPr lang="pt-PT" dirty="0" smtClean="0"/>
              <a:t>VLAN.</a:t>
            </a:r>
          </a:p>
        </p:txBody>
      </p:sp>
    </p:spTree>
    <p:extLst>
      <p:ext uri="{BB962C8B-B14F-4D97-AF65-F5344CB8AC3E}">
        <p14:creationId xmlns:p14="http://schemas.microsoft.com/office/powerpoint/2010/main" val="1413666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Útoky na </a:t>
            </a:r>
            <a:r>
              <a:rPr lang="pt-PT" dirty="0" smtClean="0"/>
              <a:t>VLAN</a:t>
            </a:r>
            <a:r>
              <a:rPr lang="cs-CZ" dirty="0" smtClean="0"/>
              <a:t>y</a:t>
            </a:r>
            <a:endParaRPr lang="pt-PT" dirty="0"/>
          </a:p>
        </p:txBody>
      </p:sp>
      <p:sp>
        <p:nvSpPr>
          <p:cNvPr id="3" name="Content Placeholder 2"/>
          <p:cNvSpPr>
            <a:spLocks noGrp="1"/>
          </p:cNvSpPr>
          <p:nvPr>
            <p:ph idx="1"/>
          </p:nvPr>
        </p:nvSpPr>
        <p:spPr/>
        <p:txBody>
          <a:bodyPr>
            <a:normAutofit lnSpcReduction="10000"/>
          </a:bodyPr>
          <a:lstStyle/>
          <a:p>
            <a:r>
              <a:rPr lang="cs-CZ" b="1" dirty="0"/>
              <a:t>VLAN </a:t>
            </a:r>
            <a:r>
              <a:rPr lang="cs-CZ" b="1" dirty="0" err="1" smtClean="0"/>
              <a:t>Hopping</a:t>
            </a:r>
            <a:endParaRPr lang="cs-CZ" dirty="0" smtClean="0"/>
          </a:p>
          <a:p>
            <a:pPr lvl="1"/>
            <a:r>
              <a:rPr lang="cs-CZ" dirty="0" smtClean="0"/>
              <a:t>Změnou </a:t>
            </a:r>
            <a:r>
              <a:rPr lang="cs-CZ" dirty="0"/>
              <a:t>VLAN ID na paketech, které jsou zapouzdřeny pro </a:t>
            </a:r>
            <a:r>
              <a:rPr lang="cs-CZ" dirty="0" err="1"/>
              <a:t>trunking</a:t>
            </a:r>
            <a:r>
              <a:rPr lang="cs-CZ" dirty="0"/>
              <a:t>, útočící zařízení může posílat pakety na různých </a:t>
            </a:r>
            <a:r>
              <a:rPr lang="cs-CZ" dirty="0" err="1"/>
              <a:t>VLANs</a:t>
            </a:r>
            <a:r>
              <a:rPr lang="cs-CZ" dirty="0"/>
              <a:t>, vynechávající bezpečnostní opatření vrstvy </a:t>
            </a:r>
            <a:r>
              <a:rPr lang="cs-CZ" dirty="0" smtClean="0"/>
              <a:t>3.</a:t>
            </a:r>
          </a:p>
          <a:p>
            <a:pPr lvl="1"/>
            <a:r>
              <a:rPr lang="cs-CZ" b="1" dirty="0" smtClean="0"/>
              <a:t>Zmírnění</a:t>
            </a:r>
            <a:r>
              <a:rPr lang="cs-CZ" dirty="0"/>
              <a:t/>
            </a:r>
            <a:br>
              <a:rPr lang="cs-CZ" dirty="0"/>
            </a:br>
            <a:r>
              <a:rPr lang="cs-CZ" dirty="0" smtClean="0"/>
              <a:t>Zpřísněte </a:t>
            </a:r>
            <a:r>
              <a:rPr lang="cs-CZ" dirty="0"/>
              <a:t>konfiguraci </a:t>
            </a:r>
            <a:r>
              <a:rPr lang="cs-CZ" dirty="0" err="1" smtClean="0"/>
              <a:t>trunků</a:t>
            </a:r>
            <a:r>
              <a:rPr lang="cs-CZ" dirty="0" smtClean="0"/>
              <a:t> </a:t>
            </a:r>
            <a:r>
              <a:rPr lang="cs-CZ" dirty="0"/>
              <a:t>a stav vyjednávání nevyužitých portů. Vypněte nepoužívané porty. Nepoužité porty umístěte do společné sítě </a:t>
            </a:r>
            <a:r>
              <a:rPr lang="cs-CZ" dirty="0" smtClean="0"/>
              <a:t>VLAN.</a:t>
            </a:r>
          </a:p>
          <a:p>
            <a:pPr lvl="1"/>
            <a:endParaRPr lang="cs-CZ" dirty="0" smtClean="0"/>
          </a:p>
          <a:p>
            <a:r>
              <a:rPr lang="cs-CZ" b="1" dirty="0" smtClean="0"/>
              <a:t>Útoky </a:t>
            </a:r>
            <a:r>
              <a:rPr lang="cs-CZ" b="1" dirty="0"/>
              <a:t>mezi zařízeními na společné </a:t>
            </a:r>
            <a:r>
              <a:rPr lang="cs-CZ" b="1" dirty="0" smtClean="0"/>
              <a:t>VLAN</a:t>
            </a:r>
            <a:endParaRPr lang="cs-CZ" dirty="0" smtClean="0"/>
          </a:p>
          <a:p>
            <a:pPr lvl="1"/>
            <a:r>
              <a:rPr lang="cs-CZ" dirty="0" smtClean="0"/>
              <a:t>Zařízení </a:t>
            </a:r>
            <a:r>
              <a:rPr lang="cs-CZ" dirty="0"/>
              <a:t>mohou potřebovat </a:t>
            </a:r>
            <a:r>
              <a:rPr lang="cs-CZ" dirty="0" smtClean="0"/>
              <a:t>vzájemnou ochranu, </a:t>
            </a:r>
            <a:r>
              <a:rPr lang="cs-CZ" dirty="0"/>
              <a:t>i když jsou na </a:t>
            </a:r>
            <a:r>
              <a:rPr lang="cs-CZ" dirty="0" smtClean="0"/>
              <a:t>společné </a:t>
            </a:r>
            <a:r>
              <a:rPr lang="cs-CZ" dirty="0" err="1" smtClean="0"/>
              <a:t>VLANě</a:t>
            </a:r>
            <a:r>
              <a:rPr lang="cs-CZ" dirty="0" smtClean="0"/>
              <a:t>. To </a:t>
            </a:r>
            <a:r>
              <a:rPr lang="cs-CZ" dirty="0"/>
              <a:t>platí zejména o segmentech poskytovatele služeb, které podporují zařízení od více </a:t>
            </a:r>
            <a:r>
              <a:rPr lang="cs-CZ" dirty="0" smtClean="0"/>
              <a:t>zákazníků.</a:t>
            </a:r>
          </a:p>
          <a:p>
            <a:pPr lvl="1"/>
            <a:r>
              <a:rPr lang="cs-CZ" b="1" dirty="0" smtClean="0"/>
              <a:t>Zmírnění</a:t>
            </a:r>
            <a:r>
              <a:rPr lang="cs-CZ" dirty="0"/>
              <a:t/>
            </a:r>
            <a:br>
              <a:rPr lang="cs-CZ" dirty="0"/>
            </a:br>
            <a:r>
              <a:rPr lang="cs-CZ" dirty="0" smtClean="0"/>
              <a:t>Implementujte </a:t>
            </a:r>
            <a:r>
              <a:rPr lang="cs-CZ" dirty="0"/>
              <a:t>privátní VLAN (</a:t>
            </a:r>
            <a:r>
              <a:rPr lang="cs-CZ" dirty="0" err="1"/>
              <a:t>PVLANs</a:t>
            </a:r>
            <a:r>
              <a:rPr lang="cs-CZ" dirty="0"/>
              <a:t>).</a:t>
            </a:r>
          </a:p>
        </p:txBody>
      </p:sp>
    </p:spTree>
    <p:extLst>
      <p:ext uri="{BB962C8B-B14F-4D97-AF65-F5344CB8AC3E}">
        <p14:creationId xmlns:p14="http://schemas.microsoft.com/office/powerpoint/2010/main" val="1522687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dirty="0" smtClean="0"/>
              <a:t>Cíle kapitoly</a:t>
            </a:r>
            <a:r>
              <a:rPr lang="en-US" dirty="0" smtClean="0"/>
              <a:t> 10</a:t>
            </a:r>
          </a:p>
        </p:txBody>
      </p:sp>
      <p:sp>
        <p:nvSpPr>
          <p:cNvPr id="7" name="Content Placeholder 6"/>
          <p:cNvSpPr>
            <a:spLocks noGrp="1"/>
          </p:cNvSpPr>
          <p:nvPr>
            <p:ph idx="1"/>
          </p:nvPr>
        </p:nvSpPr>
        <p:spPr/>
        <p:txBody>
          <a:bodyPr>
            <a:normAutofit lnSpcReduction="10000"/>
          </a:bodyPr>
          <a:lstStyle/>
          <a:p>
            <a:pPr marL="0" indent="0">
              <a:buNone/>
            </a:pPr>
            <a:r>
              <a:rPr lang="af-ZA" dirty="0" smtClean="0"/>
              <a:t>Tato kapitola obsahuje následující témata:</a:t>
            </a:r>
          </a:p>
          <a:p>
            <a:r>
              <a:rPr lang="af-ZA" dirty="0" smtClean="0"/>
              <a:t>Přehled otázek bezpečnosti přepínačů</a:t>
            </a:r>
          </a:p>
          <a:p>
            <a:r>
              <a:rPr lang="af-ZA" dirty="0" smtClean="0"/>
              <a:t>Požadované osvědčené postupy pro základní bezpečnost přepínačů Catalyst</a:t>
            </a:r>
          </a:p>
          <a:p>
            <a:r>
              <a:rPr lang="af-ZA" dirty="0" smtClean="0"/>
              <a:t>Zranitelnosti kampusových sítí</a:t>
            </a:r>
          </a:p>
          <a:p>
            <a:r>
              <a:rPr lang="af-ZA" dirty="0" smtClean="0"/>
              <a:t>Bezpečnost portu</a:t>
            </a:r>
          </a:p>
          <a:p>
            <a:r>
              <a:rPr lang="af-ZA" dirty="0" smtClean="0"/>
              <a:t>Storm control</a:t>
            </a:r>
          </a:p>
          <a:p>
            <a:r>
              <a:rPr lang="af-ZA" dirty="0" smtClean="0"/>
              <a:t>Snižování účinků spoofing útoků</a:t>
            </a:r>
          </a:p>
          <a:p>
            <a:r>
              <a:rPr lang="af-ZA" dirty="0" smtClean="0"/>
              <a:t>DHCP snooping, IP Source Guard a dynamická ARP inspekce</a:t>
            </a:r>
          </a:p>
          <a:p>
            <a:r>
              <a:rPr lang="af-ZA" dirty="0" smtClean="0"/>
              <a:t>Bezpečné trunky VLAN</a:t>
            </a:r>
          </a:p>
          <a:p>
            <a:r>
              <a:rPr lang="af-ZA" dirty="0" smtClean="0"/>
              <a:t>Priv</a:t>
            </a:r>
            <a:r>
              <a:rPr lang="cs-CZ" dirty="0" err="1" smtClean="0"/>
              <a:t>átní</a:t>
            </a:r>
            <a:r>
              <a:rPr lang="af-ZA" dirty="0" smtClean="0"/>
              <a:t> VLAN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y</a:t>
            </a:r>
            <a:r>
              <a:rPr lang="cs-CZ" dirty="0" err="1" smtClean="0"/>
              <a:t>ersinia</a:t>
            </a:r>
            <a:r>
              <a:rPr lang="cs-CZ" dirty="0" smtClean="0"/>
              <a:t> –G                                      </a:t>
            </a:r>
            <a:r>
              <a:rPr lang="cs-CZ" dirty="0" err="1" smtClean="0"/>
              <a:t>G</a:t>
            </a:r>
            <a:r>
              <a:rPr lang="cs-CZ" dirty="0" smtClean="0"/>
              <a:t> … GTK </a:t>
            </a:r>
            <a:endParaRPr lang="cs-CZ" dirty="0"/>
          </a:p>
        </p:txBody>
      </p:sp>
      <p:sp>
        <p:nvSpPr>
          <p:cNvPr id="5" name="Obdélník 4"/>
          <p:cNvSpPr/>
          <p:nvPr/>
        </p:nvSpPr>
        <p:spPr>
          <a:xfrm>
            <a:off x="802887" y="6516976"/>
            <a:ext cx="7348653" cy="286232"/>
          </a:xfrm>
          <a:prstGeom prst="rect">
            <a:avLst/>
          </a:prstGeom>
        </p:spPr>
        <p:txBody>
          <a:bodyPr wrap="square">
            <a:spAutoFit/>
          </a:bodyPr>
          <a:lstStyle/>
          <a:p>
            <a:pPr algn="l"/>
            <a:r>
              <a:rPr lang="cs-CZ" sz="1400" dirty="0"/>
              <a:t>https://</a:t>
            </a:r>
            <a:r>
              <a:rPr lang="cs-CZ" sz="1400" dirty="0" smtClean="0"/>
              <a:t>github.com/tomac/yersinia  další </a:t>
            </a:r>
            <a:r>
              <a:rPr lang="cs-CZ" sz="1400" dirty="0" err="1" smtClean="0"/>
              <a:t>Mausezahn</a:t>
            </a:r>
            <a:r>
              <a:rPr lang="cs-CZ" sz="1400" dirty="0"/>
              <a:t> </a:t>
            </a:r>
            <a:r>
              <a:rPr lang="cs-CZ" sz="1400" dirty="0" smtClean="0"/>
              <a:t>a </a:t>
            </a:r>
            <a:r>
              <a:rPr lang="cs-CZ" sz="1400" dirty="0" err="1" smtClean="0"/>
              <a:t>Scapy</a:t>
            </a:r>
            <a:endParaRPr lang="cs-CZ" sz="1400" dirty="0"/>
          </a:p>
        </p:txBody>
      </p:sp>
      <p:pic>
        <p:nvPicPr>
          <p:cNvPr id="6" name="Zástupný symbol pro obsah 5"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496" y="780585"/>
            <a:ext cx="8123429" cy="5736391"/>
          </a:xfrm>
        </p:spPr>
      </p:pic>
    </p:spTree>
    <p:extLst>
      <p:ext uri="{BB962C8B-B14F-4D97-AF65-F5344CB8AC3E}">
        <p14:creationId xmlns:p14="http://schemas.microsoft.com/office/powerpoint/2010/main" val="3156752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Generování rámce se dvěma VLAN záhlavími</a:t>
            </a:r>
            <a:endParaRPr lang="cs-CZ" dirty="0"/>
          </a:p>
        </p:txBody>
      </p:sp>
      <p:pic>
        <p:nvPicPr>
          <p:cNvPr id="7" name="Zástupný symbol pro obsah 6"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8509"/>
            <a:ext cx="8831766" cy="6019492"/>
          </a:xfrm>
        </p:spPr>
      </p:pic>
    </p:spTree>
    <p:extLst>
      <p:ext uri="{BB962C8B-B14F-4D97-AF65-F5344CB8AC3E}">
        <p14:creationId xmlns:p14="http://schemas.microsoft.com/office/powerpoint/2010/main" val="2597100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Obrana před VLAN </a:t>
            </a:r>
            <a:r>
              <a:rPr lang="cs-CZ" dirty="0" err="1" smtClean="0"/>
              <a:t>hoppingem</a:t>
            </a:r>
            <a:r>
              <a:rPr lang="cs-CZ" dirty="0" smtClean="0"/>
              <a:t> s příklady</a:t>
            </a:r>
            <a:endParaRPr lang="cs-CZ" dirty="0"/>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a:t>- Nastavte nativní VLAN </a:t>
            </a:r>
            <a:r>
              <a:rPr lang="cs-CZ" dirty="0" err="1"/>
              <a:t>tranku</a:t>
            </a:r>
            <a:r>
              <a:rPr lang="cs-CZ" dirty="0"/>
              <a:t> na falešný nebo nepoužívaný VLAN ID.</a:t>
            </a:r>
          </a:p>
          <a:p>
            <a:pPr marL="0" indent="0">
              <a:buNone/>
            </a:pPr>
            <a:r>
              <a:rPr lang="cs-CZ" dirty="0"/>
              <a:t>   - Nepoužité porty umístěte do falešné sítě VLAN</a:t>
            </a:r>
          </a:p>
          <a:p>
            <a:pPr marL="0" indent="0">
              <a:buNone/>
            </a:pPr>
            <a:r>
              <a:rPr lang="cs-CZ" dirty="0"/>
              <a:t>   - </a:t>
            </a:r>
            <a:r>
              <a:rPr lang="cs-CZ" dirty="0" smtClean="0"/>
              <a:t>Omezit </a:t>
            </a:r>
            <a:r>
              <a:rPr lang="cs-CZ" dirty="0"/>
              <a:t>nativní VLAN z obou konců </a:t>
            </a:r>
            <a:r>
              <a:rPr lang="cs-CZ" dirty="0" err="1"/>
              <a:t>tranku</a:t>
            </a:r>
            <a:r>
              <a:rPr lang="cs-CZ" dirty="0"/>
              <a:t>.</a:t>
            </a:r>
          </a:p>
          <a:p>
            <a:pPr marL="0" indent="0">
              <a:buNone/>
            </a:pPr>
            <a:r>
              <a:rPr lang="cs-CZ" dirty="0"/>
              <a:t>   - Zakažte </a:t>
            </a:r>
            <a:r>
              <a:rPr lang="cs-CZ" dirty="0" smtClean="0"/>
              <a:t>DTP</a:t>
            </a:r>
          </a:p>
          <a:p>
            <a:pPr marL="0" indent="0">
              <a:buNone/>
            </a:pPr>
            <a:endParaRPr lang="cs-CZ" dirty="0" smtClean="0"/>
          </a:p>
          <a:p>
            <a:pPr marL="0" indent="0">
              <a:buNone/>
            </a:pPr>
            <a:r>
              <a:rPr lang="cs-CZ" dirty="0" smtClean="0"/>
              <a:t>Např.</a:t>
            </a:r>
            <a:endParaRPr lang="cs-CZ" dirty="0"/>
          </a:p>
          <a:p>
            <a:pPr marL="0" indent="0">
              <a:buNone/>
            </a:pPr>
            <a:r>
              <a:rPr lang="cs-CZ" dirty="0" err="1" smtClean="0"/>
              <a:t>Switch</a:t>
            </a:r>
            <a:r>
              <a:rPr lang="cs-CZ" dirty="0" smtClean="0"/>
              <a:t>(</a:t>
            </a:r>
            <a:r>
              <a:rPr lang="cs-CZ" dirty="0" err="1" smtClean="0"/>
              <a:t>config</a:t>
            </a:r>
            <a:r>
              <a:rPr lang="cs-CZ" dirty="0"/>
              <a:t>)# </a:t>
            </a:r>
            <a:r>
              <a:rPr lang="cs-CZ" dirty="0" err="1"/>
              <a:t>vlan</a:t>
            </a:r>
            <a:r>
              <a:rPr lang="cs-CZ" dirty="0"/>
              <a:t> 800</a:t>
            </a:r>
            <a:br>
              <a:rPr lang="cs-CZ" dirty="0"/>
            </a:br>
            <a:r>
              <a:rPr lang="cs-CZ" dirty="0" err="1"/>
              <a:t>Switch</a:t>
            </a:r>
            <a:r>
              <a:rPr lang="cs-CZ" dirty="0"/>
              <a:t>(</a:t>
            </a:r>
            <a:r>
              <a:rPr lang="cs-CZ" dirty="0" err="1"/>
              <a:t>config-vlan</a:t>
            </a:r>
            <a:r>
              <a:rPr lang="cs-CZ" dirty="0"/>
              <a:t>)# </a:t>
            </a:r>
            <a:r>
              <a:rPr lang="cs-CZ" dirty="0" err="1"/>
              <a:t>name</a:t>
            </a:r>
            <a:r>
              <a:rPr lang="cs-CZ" dirty="0"/>
              <a:t> </a:t>
            </a:r>
            <a:r>
              <a:rPr lang="cs-CZ" dirty="0" err="1" smtClean="0"/>
              <a:t>falesny_native</a:t>
            </a:r>
            <a:r>
              <a:rPr lang="cs-CZ" dirty="0"/>
              <a:t/>
            </a:r>
            <a:br>
              <a:rPr lang="cs-CZ" dirty="0"/>
            </a:br>
            <a:r>
              <a:rPr lang="cs-CZ" dirty="0" err="1"/>
              <a:t>Switch</a:t>
            </a:r>
            <a:r>
              <a:rPr lang="cs-CZ" dirty="0"/>
              <a:t>(</a:t>
            </a:r>
            <a:r>
              <a:rPr lang="cs-CZ" dirty="0" err="1"/>
              <a:t>config-vlan</a:t>
            </a:r>
            <a:r>
              <a:rPr lang="cs-CZ" dirty="0"/>
              <a:t>)# exit</a:t>
            </a:r>
            <a:br>
              <a:rPr lang="cs-CZ" dirty="0"/>
            </a:br>
            <a:r>
              <a:rPr lang="cs-CZ" dirty="0" err="1"/>
              <a:t>Switch</a:t>
            </a:r>
            <a:r>
              <a:rPr lang="cs-CZ" dirty="0"/>
              <a:t>(</a:t>
            </a:r>
            <a:r>
              <a:rPr lang="cs-CZ" dirty="0" err="1"/>
              <a:t>config</a:t>
            </a:r>
            <a:r>
              <a:rPr lang="cs-CZ" dirty="0"/>
              <a:t>)# interface </a:t>
            </a:r>
            <a:r>
              <a:rPr lang="cs-CZ" dirty="0" err="1"/>
              <a:t>gigabitethernet</a:t>
            </a:r>
            <a:r>
              <a:rPr lang="cs-CZ" dirty="0"/>
              <a:t> 1/1</a:t>
            </a:r>
            <a:br>
              <a:rPr lang="cs-CZ" dirty="0"/>
            </a:br>
            <a:r>
              <a:rPr lang="cs-CZ" dirty="0" err="1"/>
              <a:t>Switch</a:t>
            </a:r>
            <a:r>
              <a:rPr lang="cs-CZ" dirty="0"/>
              <a:t>(</a:t>
            </a:r>
            <a:r>
              <a:rPr lang="cs-CZ" dirty="0" err="1"/>
              <a:t>config-if</a:t>
            </a:r>
            <a:r>
              <a:rPr lang="cs-CZ" dirty="0"/>
              <a:t>)# </a:t>
            </a:r>
            <a:r>
              <a:rPr lang="cs-CZ" dirty="0" err="1"/>
              <a:t>switchport</a:t>
            </a:r>
            <a:r>
              <a:rPr lang="cs-CZ" dirty="0"/>
              <a:t> </a:t>
            </a:r>
            <a:r>
              <a:rPr lang="cs-CZ" dirty="0" err="1"/>
              <a:t>trunk</a:t>
            </a:r>
            <a:r>
              <a:rPr lang="cs-CZ" dirty="0"/>
              <a:t> </a:t>
            </a:r>
            <a:r>
              <a:rPr lang="cs-CZ" dirty="0" err="1"/>
              <a:t>encapsulation</a:t>
            </a:r>
            <a:r>
              <a:rPr lang="cs-CZ" dirty="0"/>
              <a:t> dot1q</a:t>
            </a:r>
            <a:br>
              <a:rPr lang="cs-CZ" dirty="0"/>
            </a:br>
            <a:r>
              <a:rPr lang="cs-CZ" dirty="0" err="1"/>
              <a:t>Switch</a:t>
            </a:r>
            <a:r>
              <a:rPr lang="cs-CZ" dirty="0"/>
              <a:t>(</a:t>
            </a:r>
            <a:r>
              <a:rPr lang="cs-CZ" dirty="0" err="1"/>
              <a:t>config-if</a:t>
            </a:r>
            <a:r>
              <a:rPr lang="cs-CZ" dirty="0"/>
              <a:t>)# </a:t>
            </a:r>
            <a:r>
              <a:rPr lang="cs-CZ" dirty="0" err="1"/>
              <a:t>switchport</a:t>
            </a:r>
            <a:r>
              <a:rPr lang="cs-CZ" dirty="0"/>
              <a:t> </a:t>
            </a:r>
            <a:r>
              <a:rPr lang="cs-CZ" dirty="0" err="1"/>
              <a:t>trunk</a:t>
            </a:r>
            <a:r>
              <a:rPr lang="cs-CZ" dirty="0"/>
              <a:t> </a:t>
            </a:r>
            <a:r>
              <a:rPr lang="cs-CZ" dirty="0" err="1"/>
              <a:t>native</a:t>
            </a:r>
            <a:r>
              <a:rPr lang="cs-CZ" dirty="0"/>
              <a:t> </a:t>
            </a:r>
            <a:r>
              <a:rPr lang="cs-CZ" dirty="0" err="1"/>
              <a:t>vlan</a:t>
            </a:r>
            <a:r>
              <a:rPr lang="cs-CZ" dirty="0"/>
              <a:t> 800</a:t>
            </a:r>
            <a:br>
              <a:rPr lang="cs-CZ" dirty="0"/>
            </a:br>
            <a:r>
              <a:rPr lang="cs-CZ" dirty="0" err="1"/>
              <a:t>Switch</a:t>
            </a:r>
            <a:r>
              <a:rPr lang="cs-CZ" dirty="0"/>
              <a:t>(</a:t>
            </a:r>
            <a:r>
              <a:rPr lang="cs-CZ" dirty="0" err="1"/>
              <a:t>config-if</a:t>
            </a:r>
            <a:r>
              <a:rPr lang="cs-CZ" dirty="0"/>
              <a:t>)# </a:t>
            </a:r>
            <a:r>
              <a:rPr lang="cs-CZ" dirty="0" err="1"/>
              <a:t>switchport</a:t>
            </a:r>
            <a:r>
              <a:rPr lang="cs-CZ" dirty="0"/>
              <a:t> </a:t>
            </a:r>
            <a:r>
              <a:rPr lang="cs-CZ" dirty="0" err="1"/>
              <a:t>trunk</a:t>
            </a:r>
            <a:r>
              <a:rPr lang="cs-CZ" dirty="0"/>
              <a:t> </a:t>
            </a:r>
            <a:r>
              <a:rPr lang="cs-CZ" dirty="0" err="1"/>
              <a:t>allowed</a:t>
            </a:r>
            <a:r>
              <a:rPr lang="cs-CZ" dirty="0"/>
              <a:t> </a:t>
            </a:r>
            <a:r>
              <a:rPr lang="cs-CZ" dirty="0" err="1"/>
              <a:t>vlan</a:t>
            </a:r>
            <a:r>
              <a:rPr lang="cs-CZ" dirty="0"/>
              <a:t> </a:t>
            </a:r>
            <a:r>
              <a:rPr lang="cs-CZ" dirty="0" err="1"/>
              <a:t>remove</a:t>
            </a:r>
            <a:r>
              <a:rPr lang="cs-CZ" dirty="0"/>
              <a:t> 800</a:t>
            </a:r>
            <a:br>
              <a:rPr lang="cs-CZ" dirty="0"/>
            </a:br>
            <a:r>
              <a:rPr lang="cs-CZ" dirty="0" err="1" smtClean="0"/>
              <a:t>Switch</a:t>
            </a:r>
            <a:r>
              <a:rPr lang="cs-CZ" dirty="0" smtClean="0"/>
              <a:t>(</a:t>
            </a:r>
            <a:r>
              <a:rPr lang="cs-CZ" dirty="0" err="1" smtClean="0"/>
              <a:t>config-if</a:t>
            </a:r>
            <a:r>
              <a:rPr lang="cs-CZ" dirty="0"/>
              <a:t>)# </a:t>
            </a:r>
            <a:r>
              <a:rPr lang="cs-CZ" dirty="0" err="1"/>
              <a:t>switchport</a:t>
            </a:r>
            <a:r>
              <a:rPr lang="cs-CZ" dirty="0"/>
              <a:t> mode </a:t>
            </a:r>
            <a:r>
              <a:rPr lang="cs-CZ" dirty="0" err="1" smtClean="0"/>
              <a:t>trunk</a:t>
            </a:r>
            <a:endParaRPr lang="cs-CZ" dirty="0" smtClean="0"/>
          </a:p>
          <a:p>
            <a:pPr marL="0" indent="0">
              <a:buNone/>
            </a:pPr>
            <a:endParaRPr lang="cs-CZ" dirty="0" smtClean="0"/>
          </a:p>
          <a:p>
            <a:pPr marL="0" indent="0">
              <a:buNone/>
            </a:pPr>
            <a:r>
              <a:rPr lang="cs-CZ" dirty="0" smtClean="0"/>
              <a:t>Jinou </a:t>
            </a:r>
            <a:r>
              <a:rPr lang="cs-CZ" dirty="0"/>
              <a:t>alternativou je vynutit, aby všechny </a:t>
            </a:r>
            <a:r>
              <a:rPr lang="cs-CZ" dirty="0" err="1"/>
              <a:t>tagy</a:t>
            </a:r>
            <a:r>
              <a:rPr lang="cs-CZ" dirty="0"/>
              <a:t> 802.1Q spadly do rámců pro nativní </a:t>
            </a:r>
            <a:r>
              <a:rPr lang="cs-CZ" err="1" smtClean="0"/>
              <a:t>VLAN</a:t>
            </a:r>
            <a:r>
              <a:rPr lang="cs-CZ" smtClean="0"/>
              <a:t>, neboli </a:t>
            </a:r>
            <a:r>
              <a:rPr lang="cs-CZ" dirty="0" smtClean="0"/>
              <a:t>po </a:t>
            </a:r>
          </a:p>
          <a:p>
            <a:pPr marL="0" indent="0">
              <a:buNone/>
            </a:pPr>
            <a:r>
              <a:rPr lang="en-US" dirty="0" smtClean="0"/>
              <a:t>Switch(</a:t>
            </a:r>
            <a:r>
              <a:rPr lang="en-US" dirty="0" err="1" smtClean="0"/>
              <a:t>config</a:t>
            </a:r>
            <a:r>
              <a:rPr lang="en-US" dirty="0" smtClean="0"/>
              <a:t>)#</a:t>
            </a:r>
            <a:r>
              <a:rPr lang="nl-NL" dirty="0" smtClean="0"/>
              <a:t>switchport </a:t>
            </a:r>
            <a:r>
              <a:rPr lang="nl-NL" dirty="0"/>
              <a:t>trunk native vlan </a:t>
            </a:r>
            <a:r>
              <a:rPr lang="cs-CZ" dirty="0" smtClean="0"/>
              <a:t>800   se dá</a:t>
            </a:r>
            <a:endParaRPr lang="cs-CZ" dirty="0"/>
          </a:p>
          <a:p>
            <a:pPr marL="0" indent="0">
              <a:buNone/>
            </a:pPr>
            <a:r>
              <a:rPr lang="en-US" dirty="0"/>
              <a:t>Switch(</a:t>
            </a:r>
            <a:r>
              <a:rPr lang="en-US" dirty="0" err="1"/>
              <a:t>config</a:t>
            </a:r>
            <a:r>
              <a:rPr lang="en-US" dirty="0"/>
              <a:t>)# </a:t>
            </a:r>
            <a:r>
              <a:rPr lang="en-US" dirty="0" err="1"/>
              <a:t>vlan</a:t>
            </a:r>
            <a:r>
              <a:rPr lang="en-US" dirty="0"/>
              <a:t> dot1q tag native</a:t>
            </a:r>
            <a:endParaRPr lang="cs-CZ" dirty="0"/>
          </a:p>
        </p:txBody>
      </p:sp>
    </p:spTree>
    <p:extLst>
      <p:ext uri="{BB962C8B-B14F-4D97-AF65-F5344CB8AC3E}">
        <p14:creationId xmlns:p14="http://schemas.microsoft.com/office/powerpoint/2010/main" val="1769490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Útoky typu </a:t>
            </a:r>
            <a:r>
              <a:rPr lang="pt-PT" dirty="0" smtClean="0"/>
              <a:t>Spoofing</a:t>
            </a:r>
            <a:r>
              <a:rPr lang="cs-CZ" dirty="0" smtClean="0"/>
              <a:t> (předstírání identity)</a:t>
            </a:r>
            <a:endParaRPr lang="pt-PT" dirty="0"/>
          </a:p>
        </p:txBody>
      </p:sp>
      <p:sp>
        <p:nvSpPr>
          <p:cNvPr id="3" name="Content Placeholder 2"/>
          <p:cNvSpPr>
            <a:spLocks noGrp="1"/>
          </p:cNvSpPr>
          <p:nvPr>
            <p:ph idx="1"/>
          </p:nvPr>
        </p:nvSpPr>
        <p:spPr/>
        <p:txBody>
          <a:bodyPr>
            <a:normAutofit/>
          </a:bodyPr>
          <a:lstStyle/>
          <a:p>
            <a:r>
              <a:rPr lang="pt-PT" b="1" dirty="0"/>
              <a:t>DHCP Starvation a DHCP Spoofing</a:t>
            </a:r>
          </a:p>
          <a:p>
            <a:pPr lvl="1"/>
            <a:r>
              <a:rPr lang="pt-PT" dirty="0"/>
              <a:t>Útočící zařízení může po určitou </a:t>
            </a:r>
            <a:r>
              <a:rPr lang="pt-PT" dirty="0" smtClean="0"/>
              <a:t>dobu</a:t>
            </a:r>
            <a:r>
              <a:rPr lang="cs-CZ" dirty="0" smtClean="0"/>
              <a:t> </a:t>
            </a:r>
            <a:r>
              <a:rPr lang="pt-PT" dirty="0" smtClean="0"/>
              <a:t>vyčerpat </a:t>
            </a:r>
            <a:r>
              <a:rPr lang="pt-PT" dirty="0"/>
              <a:t>adresový prostor, který je k dispozici pro servery </a:t>
            </a:r>
            <a:r>
              <a:rPr lang="pt-PT" dirty="0" smtClean="0"/>
              <a:t>DHCP</a:t>
            </a:r>
            <a:r>
              <a:rPr lang="cs-CZ" dirty="0"/>
              <a:t>,</a:t>
            </a:r>
            <a:r>
              <a:rPr lang="pt-PT" dirty="0" smtClean="0"/>
              <a:t> </a:t>
            </a:r>
            <a:r>
              <a:rPr lang="pt-PT" dirty="0"/>
              <a:t>nebo se může stát útočným serverem DHCP.</a:t>
            </a:r>
          </a:p>
          <a:p>
            <a:pPr marL="452437" lvl="2" indent="0">
              <a:buNone/>
            </a:pPr>
            <a:r>
              <a:rPr lang="cs-CZ" b="1" dirty="0" smtClean="0"/>
              <a:t>Opatření</a:t>
            </a:r>
            <a:endParaRPr lang="pt-PT" b="1" dirty="0"/>
          </a:p>
          <a:p>
            <a:pPr lvl="2"/>
            <a:r>
              <a:rPr lang="pt-PT" sz="2000" dirty="0"/>
              <a:t>Použijte snooping </a:t>
            </a:r>
            <a:r>
              <a:rPr lang="cs-CZ" sz="2000" dirty="0" smtClean="0"/>
              <a:t>(sledování, špehování) </a:t>
            </a:r>
            <a:r>
              <a:rPr lang="pt-PT" sz="2000" dirty="0" smtClean="0"/>
              <a:t>DHCP</a:t>
            </a:r>
            <a:r>
              <a:rPr lang="pt-PT" sz="2000" dirty="0"/>
              <a:t>.</a:t>
            </a:r>
          </a:p>
          <a:p>
            <a:r>
              <a:rPr lang="pt-PT" b="1" dirty="0"/>
              <a:t>Kompromitovaný spanning tree</a:t>
            </a:r>
          </a:p>
          <a:p>
            <a:pPr lvl="1"/>
            <a:r>
              <a:rPr lang="pt-PT" dirty="0"/>
              <a:t>Útočící zařízení spoofuje kořenový most v topologii protokolu STP (Spanning Tree Protocol). Pokud je úspěšný, síťový útočník může vidět řadu rámců.</a:t>
            </a:r>
          </a:p>
          <a:p>
            <a:pPr marL="452437" lvl="2" indent="0">
              <a:buNone/>
            </a:pPr>
            <a:r>
              <a:rPr lang="cs-CZ" b="1" dirty="0" smtClean="0"/>
              <a:t>Opatření</a:t>
            </a:r>
            <a:endParaRPr lang="pt-PT" b="1" dirty="0"/>
          </a:p>
          <a:p>
            <a:pPr lvl="2"/>
            <a:r>
              <a:rPr lang="pt-PT" sz="2000" dirty="0"/>
              <a:t>Proaktivně konfigurujte primární a záložní kořenová zařízení.</a:t>
            </a:r>
          </a:p>
          <a:p>
            <a:pPr lvl="2"/>
            <a:r>
              <a:rPr lang="pt-PT" sz="2000" dirty="0"/>
              <a:t>Nastavit Root Guard.</a:t>
            </a:r>
          </a:p>
        </p:txBody>
      </p:sp>
    </p:spTree>
    <p:extLst>
      <p:ext uri="{BB962C8B-B14F-4D97-AF65-F5344CB8AC3E}">
        <p14:creationId xmlns:p14="http://schemas.microsoft.com/office/powerpoint/2010/main" val="2249578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Útoky typu </a:t>
            </a:r>
            <a:r>
              <a:rPr lang="pt-PT" dirty="0"/>
              <a:t>Spoofing</a:t>
            </a:r>
            <a:r>
              <a:rPr lang="cs-CZ" dirty="0"/>
              <a:t> (předstírání identity)</a:t>
            </a:r>
            <a:endParaRPr lang="pt-PT" dirty="0"/>
          </a:p>
        </p:txBody>
      </p:sp>
      <p:sp>
        <p:nvSpPr>
          <p:cNvPr id="3" name="Content Placeholder 2"/>
          <p:cNvSpPr>
            <a:spLocks noGrp="1"/>
          </p:cNvSpPr>
          <p:nvPr>
            <p:ph idx="1"/>
          </p:nvPr>
        </p:nvSpPr>
        <p:spPr/>
        <p:txBody>
          <a:bodyPr>
            <a:normAutofit fontScale="92500" lnSpcReduction="10000"/>
          </a:bodyPr>
          <a:lstStyle/>
          <a:p>
            <a:r>
              <a:rPr lang="pt-PT" b="1" dirty="0"/>
              <a:t>MAC Spoofing</a:t>
            </a:r>
          </a:p>
          <a:p>
            <a:pPr lvl="1"/>
            <a:r>
              <a:rPr lang="pt-PT" dirty="0"/>
              <a:t>Útočící zařízení spoofuje MAC adresu platného hostitele, který je právě v tabulce CAM. Přepínač pak předá útočícímu zařízení všechny rámce, které jsou určeny pro platného hostitele.</a:t>
            </a:r>
          </a:p>
          <a:p>
            <a:pPr marL="225425" lvl="1" indent="0">
              <a:buNone/>
            </a:pPr>
            <a:r>
              <a:rPr lang="cs-CZ" b="1" dirty="0" smtClean="0"/>
              <a:t>   Opatření</a:t>
            </a:r>
            <a:endParaRPr lang="pt-PT" b="1" dirty="0"/>
          </a:p>
          <a:p>
            <a:pPr lvl="2"/>
            <a:r>
              <a:rPr lang="pt-PT" dirty="0"/>
              <a:t>Použijte snooping DHCP, zabezpečení portu</a:t>
            </a:r>
            <a:r>
              <a:rPr lang="pt-PT" dirty="0" smtClean="0"/>
              <a:t>.</a:t>
            </a:r>
            <a:endParaRPr lang="cs-CZ" dirty="0" smtClean="0"/>
          </a:p>
          <a:p>
            <a:endParaRPr lang="pt-PT" dirty="0"/>
          </a:p>
          <a:p>
            <a:r>
              <a:rPr lang="pt-PT" b="1" dirty="0"/>
              <a:t>ARP spoofing</a:t>
            </a:r>
          </a:p>
          <a:p>
            <a:pPr lvl="1"/>
            <a:r>
              <a:rPr lang="pt-PT" dirty="0"/>
              <a:t>Útočící zařízení krade  odpovědi na protokol (ARP) určené pro platné hostitele. Adresa MAC útočícího zařízení se pak stane cílovou adresou, která se nachází v rámcích vrstvy 2, které byly odeslány platným síťovým zařízením.</a:t>
            </a:r>
          </a:p>
          <a:p>
            <a:pPr marL="225425" lvl="1" indent="0">
              <a:buNone/>
            </a:pPr>
            <a:r>
              <a:rPr lang="cs-CZ" dirty="0" smtClean="0"/>
              <a:t>   </a:t>
            </a:r>
            <a:r>
              <a:rPr lang="cs-CZ" b="1" dirty="0" smtClean="0"/>
              <a:t>Opatření</a:t>
            </a:r>
            <a:endParaRPr lang="pt-PT" b="1" dirty="0"/>
          </a:p>
          <a:p>
            <a:pPr lvl="2"/>
            <a:r>
              <a:rPr lang="pt-PT" dirty="0"/>
              <a:t>Použijte DAI.</a:t>
            </a:r>
          </a:p>
          <a:p>
            <a:pPr lvl="2"/>
            <a:r>
              <a:rPr lang="pt-PT" dirty="0"/>
              <a:t>Použijte snooping DHCP, port security.</a:t>
            </a:r>
          </a:p>
        </p:txBody>
      </p:sp>
    </p:spTree>
    <p:extLst>
      <p:ext uri="{BB962C8B-B14F-4D97-AF65-F5344CB8AC3E}">
        <p14:creationId xmlns:p14="http://schemas.microsoft.com/office/powerpoint/2010/main" val="638363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Útoky na zařízení </a:t>
            </a:r>
            <a:r>
              <a:rPr lang="cs-CZ" dirty="0" err="1" smtClean="0"/>
              <a:t>switch</a:t>
            </a:r>
            <a:endParaRPr lang="pt-PT" dirty="0"/>
          </a:p>
        </p:txBody>
      </p:sp>
      <p:sp>
        <p:nvSpPr>
          <p:cNvPr id="3" name="Content Placeholder 2"/>
          <p:cNvSpPr>
            <a:spLocks noGrp="1"/>
          </p:cNvSpPr>
          <p:nvPr>
            <p:ph idx="1"/>
          </p:nvPr>
        </p:nvSpPr>
        <p:spPr/>
        <p:txBody>
          <a:bodyPr>
            <a:normAutofit fontScale="92500" lnSpcReduction="10000"/>
          </a:bodyPr>
          <a:lstStyle/>
          <a:p>
            <a:r>
              <a:rPr lang="cs-CZ" b="1" dirty="0"/>
              <a:t>Cisco </a:t>
            </a:r>
            <a:r>
              <a:rPr lang="cs-CZ" b="1" dirty="0" err="1"/>
              <a:t>Discovery</a:t>
            </a:r>
            <a:r>
              <a:rPr lang="cs-CZ" b="1" dirty="0"/>
              <a:t> </a:t>
            </a:r>
            <a:r>
              <a:rPr lang="cs-CZ" b="1" dirty="0" err="1"/>
              <a:t>Protocol</a:t>
            </a:r>
            <a:r>
              <a:rPr lang="cs-CZ" b="1" dirty="0"/>
              <a:t> (manipulace s </a:t>
            </a:r>
            <a:r>
              <a:rPr lang="cs-CZ" b="1" dirty="0" smtClean="0"/>
              <a:t>CDP)</a:t>
            </a:r>
          </a:p>
          <a:p>
            <a:pPr>
              <a:spcBef>
                <a:spcPts val="600"/>
              </a:spcBef>
            </a:pPr>
            <a:r>
              <a:rPr lang="cs-CZ" dirty="0" smtClean="0"/>
              <a:t>Informace </a:t>
            </a:r>
            <a:r>
              <a:rPr lang="cs-CZ" dirty="0"/>
              <a:t>odeslané prostřednictvím CDP jsou přenášeny v jasném textu a nejsou ověřeny, což umožňuje jejich zachycení a zpřístupnění informací o topologii </a:t>
            </a:r>
            <a:r>
              <a:rPr lang="cs-CZ" dirty="0" smtClean="0"/>
              <a:t>sítě.</a:t>
            </a:r>
          </a:p>
          <a:p>
            <a:pPr marL="0" indent="0">
              <a:spcBef>
                <a:spcPts val="600"/>
              </a:spcBef>
              <a:buNone/>
            </a:pPr>
            <a:r>
              <a:rPr lang="cs-CZ" b="1" dirty="0"/>
              <a:t> </a:t>
            </a:r>
            <a:r>
              <a:rPr lang="cs-CZ" b="1" dirty="0" smtClean="0"/>
              <a:t>  Opatření</a:t>
            </a:r>
          </a:p>
          <a:p>
            <a:pPr lvl="1"/>
            <a:r>
              <a:rPr lang="cs-CZ" dirty="0" smtClean="0"/>
              <a:t>Zakažte </a:t>
            </a:r>
            <a:r>
              <a:rPr lang="cs-CZ" dirty="0"/>
              <a:t>protokol Cisco </a:t>
            </a:r>
            <a:r>
              <a:rPr lang="cs-CZ" dirty="0" err="1"/>
              <a:t>Discovery</a:t>
            </a:r>
            <a:r>
              <a:rPr lang="cs-CZ" dirty="0"/>
              <a:t> </a:t>
            </a:r>
            <a:r>
              <a:rPr lang="cs-CZ" dirty="0" err="1"/>
              <a:t>Protocol</a:t>
            </a:r>
            <a:r>
              <a:rPr lang="cs-CZ" dirty="0"/>
              <a:t> ve všech portech, kde není úmyslně </a:t>
            </a:r>
            <a:r>
              <a:rPr lang="cs-CZ" dirty="0" smtClean="0"/>
              <a:t>používán.</a:t>
            </a:r>
          </a:p>
          <a:p>
            <a:pPr marL="0" indent="0">
              <a:buNone/>
            </a:pPr>
            <a:endParaRPr lang="cs-CZ" dirty="0" smtClean="0"/>
          </a:p>
          <a:p>
            <a:r>
              <a:rPr lang="cs-CZ" b="1" dirty="0" smtClean="0"/>
              <a:t>SSH </a:t>
            </a:r>
            <a:r>
              <a:rPr lang="cs-CZ" b="1" dirty="0"/>
              <a:t>protokol a útoky </a:t>
            </a:r>
            <a:r>
              <a:rPr lang="cs-CZ" b="1" dirty="0" smtClean="0"/>
              <a:t>Telnetu</a:t>
            </a:r>
          </a:p>
          <a:p>
            <a:pPr lvl="1"/>
            <a:r>
              <a:rPr lang="cs-CZ" dirty="0" smtClean="0"/>
              <a:t>Telnet </a:t>
            </a:r>
            <a:r>
              <a:rPr lang="cs-CZ" dirty="0"/>
              <a:t>pakety lze číst v čistém textu. SSH je </a:t>
            </a:r>
            <a:r>
              <a:rPr lang="cs-CZ" dirty="0" smtClean="0"/>
              <a:t>správná volba</a:t>
            </a:r>
            <a:r>
              <a:rPr lang="cs-CZ" dirty="0"/>
              <a:t>, ale ve verzi 1 má bezpečnostní </a:t>
            </a:r>
            <a:r>
              <a:rPr lang="cs-CZ" dirty="0" smtClean="0"/>
              <a:t>problémy.</a:t>
            </a:r>
          </a:p>
          <a:p>
            <a:pPr marL="0" indent="0">
              <a:buNone/>
            </a:pPr>
            <a:r>
              <a:rPr lang="cs-CZ" sz="2800" b="1" dirty="0"/>
              <a:t> </a:t>
            </a:r>
            <a:r>
              <a:rPr lang="cs-CZ" sz="2800" b="1" dirty="0" smtClean="0"/>
              <a:t>  </a:t>
            </a:r>
            <a:r>
              <a:rPr lang="cs-CZ" b="1" dirty="0" smtClean="0"/>
              <a:t>Opatření</a:t>
            </a:r>
            <a:endParaRPr lang="cs-CZ" dirty="0" smtClean="0"/>
          </a:p>
          <a:p>
            <a:pPr lvl="1"/>
            <a:r>
              <a:rPr lang="cs-CZ" dirty="0" smtClean="0"/>
              <a:t>Použijte </a:t>
            </a:r>
            <a:r>
              <a:rPr lang="cs-CZ" dirty="0"/>
              <a:t>SSH verze </a:t>
            </a:r>
            <a:r>
              <a:rPr lang="cs-CZ" dirty="0" smtClean="0"/>
              <a:t>2.</a:t>
            </a:r>
          </a:p>
          <a:p>
            <a:pPr lvl="1"/>
            <a:r>
              <a:rPr lang="cs-CZ" dirty="0" smtClean="0"/>
              <a:t>Použijte </a:t>
            </a:r>
            <a:r>
              <a:rPr lang="cs-CZ" dirty="0" err="1"/>
              <a:t>vty</a:t>
            </a:r>
            <a:r>
              <a:rPr lang="cs-CZ" dirty="0"/>
              <a:t> ACL.</a:t>
            </a:r>
          </a:p>
        </p:txBody>
      </p:sp>
    </p:spTree>
    <p:extLst>
      <p:ext uri="{BB962C8B-B14F-4D97-AF65-F5344CB8AC3E}">
        <p14:creationId xmlns:p14="http://schemas.microsoft.com/office/powerpoint/2010/main" val="663085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smtClean="0">
                <a:solidFill>
                  <a:schemeClr val="bg1"/>
                </a:solidFill>
              </a:rPr>
              <a:t>Port </a:t>
            </a:r>
            <a:r>
              <a:rPr lang="en-US" sz="3000" b="0" dirty="0">
                <a:solidFill>
                  <a:schemeClr val="bg1"/>
                </a:solidFill>
              </a:rPr>
              <a:t>Security</a:t>
            </a:r>
            <a:endParaRPr lang="en-US" sz="3000" b="0" dirty="0" smtClean="0">
              <a:solidFill>
                <a:schemeClr val="bg1"/>
              </a:solidFill>
            </a:endParaRPr>
          </a:p>
        </p:txBody>
      </p:sp>
    </p:spTree>
    <p:extLst>
      <p:ext uri="{BB962C8B-B14F-4D97-AF65-F5344CB8AC3E}">
        <p14:creationId xmlns:p14="http://schemas.microsoft.com/office/powerpoint/2010/main" val="323016314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Port </a:t>
            </a:r>
            <a:r>
              <a:rPr lang="pt-PT" dirty="0"/>
              <a:t>Security</a:t>
            </a:r>
          </a:p>
        </p:txBody>
      </p:sp>
      <p:sp>
        <p:nvSpPr>
          <p:cNvPr id="3" name="Content Placeholder 2"/>
          <p:cNvSpPr>
            <a:spLocks noGrp="1"/>
          </p:cNvSpPr>
          <p:nvPr>
            <p:ph idx="1"/>
          </p:nvPr>
        </p:nvSpPr>
        <p:spPr>
          <a:xfrm>
            <a:off x="279401" y="4087767"/>
            <a:ext cx="8520354" cy="2257277"/>
          </a:xfrm>
        </p:spPr>
        <p:txBody>
          <a:bodyPr>
            <a:normAutofit/>
          </a:bodyPr>
          <a:lstStyle/>
          <a:p>
            <a:r>
              <a:rPr lang="cs-CZ" dirty="0"/>
              <a:t>Zabezpečení portu omezuje port přepínače na konkrétní sadu nebo počet adres </a:t>
            </a:r>
            <a:r>
              <a:rPr lang="cs-CZ" dirty="0" smtClean="0"/>
              <a:t>MAC.</a:t>
            </a:r>
          </a:p>
          <a:p>
            <a:r>
              <a:rPr lang="cs-CZ" dirty="0" smtClean="0"/>
              <a:t>Tyto </a:t>
            </a:r>
            <a:r>
              <a:rPr lang="cs-CZ" dirty="0"/>
              <a:t>adresy lze naučit dynamicky nebo konfigurovat </a:t>
            </a:r>
            <a:r>
              <a:rPr lang="cs-CZ" dirty="0" smtClean="0"/>
              <a:t>staticky.</a:t>
            </a:r>
          </a:p>
          <a:p>
            <a:r>
              <a:rPr lang="cs-CZ" dirty="0" smtClean="0"/>
              <a:t>Port </a:t>
            </a:r>
            <a:r>
              <a:rPr lang="cs-CZ" dirty="0"/>
              <a:t>pak poskytne přístup k rámcům pouze z těchto adres.</a:t>
            </a:r>
          </a:p>
        </p:txBody>
      </p:sp>
      <p:pic>
        <p:nvPicPr>
          <p:cNvPr id="4" name="Picture 3"/>
          <p:cNvPicPr>
            <a:picLocks noChangeAspect="1"/>
          </p:cNvPicPr>
          <p:nvPr/>
        </p:nvPicPr>
        <p:blipFill>
          <a:blip r:embed="rId2"/>
          <a:stretch>
            <a:fillRect/>
          </a:stretch>
        </p:blipFill>
        <p:spPr>
          <a:xfrm>
            <a:off x="0" y="1280780"/>
            <a:ext cx="8479996" cy="2343365"/>
          </a:xfrm>
          <a:prstGeom prst="rect">
            <a:avLst/>
          </a:prstGeom>
        </p:spPr>
      </p:pic>
    </p:spTree>
    <p:extLst>
      <p:ext uri="{BB962C8B-B14F-4D97-AF65-F5344CB8AC3E}">
        <p14:creationId xmlns:p14="http://schemas.microsoft.com/office/powerpoint/2010/main" val="484648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Kroky </a:t>
            </a:r>
            <a:r>
              <a:rPr lang="pt-PT" dirty="0"/>
              <a:t>Port Security</a:t>
            </a:r>
            <a:r>
              <a:rPr lang="cs-CZ" dirty="0"/>
              <a:t> </a:t>
            </a:r>
            <a:r>
              <a:rPr lang="cs-CZ" dirty="0" smtClean="0"/>
              <a:t>1/2</a:t>
            </a:r>
            <a:endParaRPr lang="pt-PT"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cs-CZ" b="1" dirty="0" smtClean="0"/>
              <a:t>Konfigurace bezpečnost portu.</a:t>
            </a:r>
          </a:p>
          <a:p>
            <a:pPr lvl="2"/>
            <a:r>
              <a:rPr lang="cs-CZ" sz="2000" dirty="0" smtClean="0"/>
              <a:t>Konfigurujte bezpečnost </a:t>
            </a:r>
            <a:r>
              <a:rPr lang="cs-CZ" sz="2000" dirty="0"/>
              <a:t>portu tak, aby umožňoval pouze požadovaný počet připojení na </a:t>
            </a:r>
            <a:r>
              <a:rPr lang="cs-CZ" sz="2000" dirty="0" smtClean="0"/>
              <a:t>portu.</a:t>
            </a:r>
          </a:p>
          <a:p>
            <a:pPr lvl="2"/>
            <a:r>
              <a:rPr lang="cs-CZ" sz="2000" dirty="0" smtClean="0"/>
              <a:t>Nakonfigurujte </a:t>
            </a:r>
            <a:r>
              <a:rPr lang="cs-CZ" sz="2000" dirty="0"/>
              <a:t>položku pro každou z těchto povolených adres </a:t>
            </a:r>
            <a:r>
              <a:rPr lang="cs-CZ" sz="2000" dirty="0" smtClean="0"/>
              <a:t>MAC.</a:t>
            </a:r>
          </a:p>
          <a:p>
            <a:pPr lvl="2"/>
            <a:r>
              <a:rPr lang="cs-CZ" sz="2000" dirty="0" smtClean="0"/>
              <a:t>Tato </a:t>
            </a:r>
            <a:r>
              <a:rPr lang="cs-CZ" sz="2000" dirty="0"/>
              <a:t>konfigurace ve skutečnosti naplní tabulku adres MAC novými položkami pro tento port a </a:t>
            </a:r>
            <a:r>
              <a:rPr lang="cs-CZ" sz="2000" dirty="0" smtClean="0"/>
              <a:t>zabraňuje se </a:t>
            </a:r>
            <a:r>
              <a:rPr lang="cs-CZ" sz="2000" dirty="0"/>
              <a:t>dynamicky </a:t>
            </a:r>
            <a:r>
              <a:rPr lang="cs-CZ" sz="2000" dirty="0" smtClean="0"/>
              <a:t>další </a:t>
            </a:r>
            <a:r>
              <a:rPr lang="cs-CZ" sz="2000" dirty="0"/>
              <a:t>položky</a:t>
            </a:r>
            <a:r>
              <a:rPr lang="cs-CZ" sz="2000" dirty="0" smtClean="0"/>
              <a:t>.</a:t>
            </a:r>
          </a:p>
          <a:p>
            <a:pPr marL="457200" indent="-457200">
              <a:buFont typeface="+mj-lt"/>
              <a:buAutoNum type="arabicPeriod"/>
            </a:pPr>
            <a:endParaRPr lang="cs-CZ" dirty="0" smtClean="0"/>
          </a:p>
          <a:p>
            <a:pPr marL="457200" indent="-457200">
              <a:buFont typeface="+mj-lt"/>
              <a:buAutoNum type="arabicPeriod"/>
            </a:pPr>
            <a:r>
              <a:rPr lang="cs-CZ" b="1" dirty="0" smtClean="0"/>
              <a:t>Zpracovány </a:t>
            </a:r>
            <a:r>
              <a:rPr lang="cs-CZ" b="1" dirty="0"/>
              <a:t>jsou </a:t>
            </a:r>
            <a:r>
              <a:rPr lang="cs-CZ" b="1" dirty="0" smtClean="0"/>
              <a:t>pouze povolené rámce.</a:t>
            </a:r>
            <a:endParaRPr lang="cs-CZ" dirty="0" smtClean="0"/>
          </a:p>
          <a:p>
            <a:pPr lvl="2"/>
            <a:r>
              <a:rPr lang="cs-CZ" sz="2000" dirty="0" smtClean="0"/>
              <a:t>Když </a:t>
            </a:r>
            <a:r>
              <a:rPr lang="cs-CZ" sz="2000" dirty="0"/>
              <a:t>přijdou rámce na port přepínače, jejich zdrojová adresa MAC je zkontrolována proti tabulce adres </a:t>
            </a:r>
            <a:r>
              <a:rPr lang="cs-CZ" sz="2000" dirty="0" smtClean="0"/>
              <a:t>MAC.</a:t>
            </a:r>
          </a:p>
          <a:p>
            <a:pPr lvl="2"/>
            <a:r>
              <a:rPr lang="cs-CZ" sz="2000" dirty="0" smtClean="0"/>
              <a:t>Pokud </a:t>
            </a:r>
            <a:r>
              <a:rPr lang="cs-CZ" sz="2000" dirty="0"/>
              <a:t>adresa MAC zdroje rámce odpovídá položce v tabulce pro daný port, jsou rámce předány přepínači, který má být zpracován jako všechny ostatní rámce na přepínači.</a:t>
            </a:r>
          </a:p>
        </p:txBody>
      </p:sp>
    </p:spTree>
    <p:extLst>
      <p:ext uri="{BB962C8B-B14F-4D97-AF65-F5344CB8AC3E}">
        <p14:creationId xmlns:p14="http://schemas.microsoft.com/office/powerpoint/2010/main" val="2010062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Fungování </a:t>
            </a:r>
            <a:r>
              <a:rPr lang="pt-PT" dirty="0" smtClean="0"/>
              <a:t>Port Security</a:t>
            </a:r>
            <a:r>
              <a:rPr lang="cs-CZ" dirty="0" smtClean="0"/>
              <a:t> 2/2</a:t>
            </a:r>
            <a:endParaRPr lang="pt-PT"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startAt="3"/>
            </a:pPr>
            <a:r>
              <a:rPr lang="cs-CZ" b="1" dirty="0" smtClean="0"/>
              <a:t>Nové </a:t>
            </a:r>
            <a:r>
              <a:rPr lang="cs-CZ" b="1" dirty="0"/>
              <a:t>adresy neumožňují vytvářet nové položky adres MAC </a:t>
            </a:r>
            <a:r>
              <a:rPr lang="cs-CZ" b="1" dirty="0" smtClean="0"/>
              <a:t>adres</a:t>
            </a:r>
            <a:r>
              <a:rPr lang="cs-CZ" dirty="0" smtClean="0"/>
              <a:t>.</a:t>
            </a:r>
          </a:p>
          <a:p>
            <a:pPr lvl="2"/>
            <a:r>
              <a:rPr lang="cs-CZ" sz="2000" dirty="0" smtClean="0"/>
              <a:t>Když </a:t>
            </a:r>
            <a:r>
              <a:rPr lang="cs-CZ" sz="2000" dirty="0"/>
              <a:t>na port přijdou rámce s nepovolenou adresou MAC, přepínač určí, že adresa není v aktuální tabulce adres MAC a nevytváří dynamickou položku pro tuto novou adresu MAC, protože počet povolených adres byl omezen.</a:t>
            </a:r>
            <a:r>
              <a:rPr lang="cs-CZ" dirty="0"/>
              <a:t/>
            </a:r>
            <a:br>
              <a:rPr lang="cs-CZ" dirty="0"/>
            </a:br>
            <a:endParaRPr lang="cs-CZ" dirty="0"/>
          </a:p>
          <a:p>
            <a:pPr marL="457200" indent="-457200">
              <a:buFont typeface="+mj-lt"/>
              <a:buAutoNum type="arabicPeriod" startAt="3"/>
            </a:pPr>
            <a:r>
              <a:rPr lang="cs-CZ" b="1" dirty="0" smtClean="0"/>
              <a:t>Přepínač </a:t>
            </a:r>
            <a:r>
              <a:rPr lang="cs-CZ" b="1" dirty="0"/>
              <a:t>provede akci v reakci na nepotvrzené </a:t>
            </a:r>
            <a:r>
              <a:rPr lang="cs-CZ" b="1" dirty="0" smtClean="0"/>
              <a:t>rámce.</a:t>
            </a:r>
          </a:p>
          <a:p>
            <a:pPr lvl="2"/>
            <a:r>
              <a:rPr lang="cs-CZ" sz="2000" dirty="0" smtClean="0"/>
              <a:t>Přepínač znemožní </a:t>
            </a:r>
            <a:r>
              <a:rPr lang="cs-CZ" sz="2000" dirty="0"/>
              <a:t>přístup k portu a provede jednu z těchto akcí závislých na konfiguraci: </a:t>
            </a:r>
            <a:endParaRPr lang="cs-CZ" sz="2000" dirty="0" smtClean="0"/>
          </a:p>
          <a:p>
            <a:pPr lvl="4">
              <a:buFont typeface="Wingdings" panose="05000000000000000000" pitchFamily="2" charset="2"/>
              <a:buChar char="ü"/>
            </a:pPr>
            <a:r>
              <a:rPr lang="cs-CZ" sz="2200" dirty="0" smtClean="0"/>
              <a:t>celý </a:t>
            </a:r>
            <a:r>
              <a:rPr lang="cs-CZ" sz="2200" dirty="0"/>
              <a:t>port přepínače může být </a:t>
            </a:r>
            <a:r>
              <a:rPr lang="cs-CZ" sz="2200" dirty="0" smtClean="0"/>
              <a:t>zablokován, </a:t>
            </a:r>
          </a:p>
          <a:p>
            <a:pPr lvl="4">
              <a:buFont typeface="Wingdings" panose="05000000000000000000" pitchFamily="2" charset="2"/>
              <a:buChar char="ü"/>
            </a:pPr>
            <a:r>
              <a:rPr lang="cs-CZ" sz="2200" dirty="0" smtClean="0"/>
              <a:t>přístup </a:t>
            </a:r>
            <a:r>
              <a:rPr lang="cs-CZ" sz="2200" dirty="0"/>
              <a:t>může být odepřen pouze pro tuto </a:t>
            </a:r>
            <a:r>
              <a:rPr lang="cs-CZ" sz="2200" dirty="0" smtClean="0"/>
              <a:t>MAC adresu a </a:t>
            </a:r>
            <a:r>
              <a:rPr lang="cs-CZ" sz="2200" dirty="0"/>
              <a:t>může být generována chyba protokolu nebo </a:t>
            </a:r>
            <a:endParaRPr lang="cs-CZ" sz="2200" dirty="0" smtClean="0"/>
          </a:p>
          <a:p>
            <a:pPr lvl="4">
              <a:buFont typeface="Wingdings" panose="05000000000000000000" pitchFamily="2" charset="2"/>
              <a:buChar char="ü"/>
            </a:pPr>
            <a:r>
              <a:rPr lang="cs-CZ" sz="2200" dirty="0" smtClean="0"/>
              <a:t>přístup </a:t>
            </a:r>
            <a:r>
              <a:rPr lang="cs-CZ" sz="2200" dirty="0"/>
              <a:t>může být </a:t>
            </a:r>
            <a:r>
              <a:rPr lang="cs-CZ" sz="2200" dirty="0" smtClean="0"/>
              <a:t>odepřen pro danou </a:t>
            </a:r>
            <a:r>
              <a:rPr lang="cs-CZ" sz="2200" dirty="0"/>
              <a:t>MAC adresu, ale bez generování logovací zprávy.</a:t>
            </a:r>
          </a:p>
        </p:txBody>
      </p:sp>
    </p:spTree>
    <p:extLst>
      <p:ext uri="{BB962C8B-B14F-4D97-AF65-F5344CB8AC3E}">
        <p14:creationId xmlns:p14="http://schemas.microsoft.com/office/powerpoint/2010/main" val="885794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af-ZA" sz="2800" dirty="0" smtClean="0">
                <a:solidFill>
                  <a:schemeClr val="bg1"/>
                </a:solidFill>
              </a:rPr>
              <a:t>Přehled problémů bezpečnosti přepínačů</a:t>
            </a:r>
            <a:endParaRPr lang="af-ZA" sz="2800" dirty="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a:t>
            </a:r>
            <a:r>
              <a:rPr lang="pt-PT" dirty="0" smtClean="0"/>
              <a:t>Port Security</a:t>
            </a:r>
            <a:endParaRPr lang="pt-PT" dirty="0"/>
          </a:p>
        </p:txBody>
      </p:sp>
      <p:sp>
        <p:nvSpPr>
          <p:cNvPr id="3" name="Content Placeholder 2"/>
          <p:cNvSpPr>
            <a:spLocks noGrp="1"/>
          </p:cNvSpPr>
          <p:nvPr>
            <p:ph idx="1"/>
          </p:nvPr>
        </p:nvSpPr>
        <p:spPr/>
        <p:txBody>
          <a:bodyPr>
            <a:normAutofit/>
          </a:bodyPr>
          <a:lstStyle/>
          <a:p>
            <a:r>
              <a:rPr lang="af-ZA" b="1" dirty="0" smtClean="0">
                <a:latin typeface="Consolas" panose="020B0609020204030204" pitchFamily="49" charset="0"/>
              </a:rPr>
              <a:t>switchport port-security maximum </a:t>
            </a:r>
            <a:r>
              <a:rPr lang="af-ZA" i="1" dirty="0" smtClean="0">
                <a:latin typeface="Consolas" panose="020B0609020204030204" pitchFamily="49" charset="0"/>
              </a:rPr>
              <a:t>value</a:t>
            </a:r>
          </a:p>
          <a:p>
            <a:pPr lvl="1"/>
            <a:r>
              <a:rPr lang="af-ZA" dirty="0" smtClean="0"/>
              <a:t>Omezení počtu připojených MAC adres. Rozpětí </a:t>
            </a:r>
            <a:r>
              <a:rPr lang="af-ZA" i="1" dirty="0" smtClean="0"/>
              <a:t>value </a:t>
            </a:r>
            <a:r>
              <a:rPr lang="af-ZA" dirty="0" smtClean="0"/>
              <a:t>je od 1 do 3072; defaultní hodnota je 1.</a:t>
            </a:r>
          </a:p>
          <a:p>
            <a:r>
              <a:rPr lang="af-ZA" b="1" dirty="0" smtClean="0">
                <a:latin typeface="Consolas" panose="020B0609020204030204" pitchFamily="49" charset="0"/>
              </a:rPr>
              <a:t>switchport port-security violation </a:t>
            </a:r>
            <a:r>
              <a:rPr lang="af-ZA" dirty="0" smtClean="0">
                <a:latin typeface="Consolas" panose="020B0609020204030204" pitchFamily="49" charset="0"/>
              </a:rPr>
              <a:t>{ </a:t>
            </a:r>
            <a:r>
              <a:rPr lang="cs-CZ" b="1" dirty="0" err="1" smtClean="0">
                <a:latin typeface="Consolas" panose="020B0609020204030204" pitchFamily="49" charset="0"/>
              </a:rPr>
              <a:t>protect</a:t>
            </a:r>
            <a:r>
              <a:rPr lang="cs-CZ" b="1" dirty="0" smtClean="0">
                <a:latin typeface="Consolas" panose="020B0609020204030204" pitchFamily="49" charset="0"/>
              </a:rPr>
              <a:t> </a:t>
            </a:r>
            <a:r>
              <a:rPr lang="af-ZA" dirty="0">
                <a:latin typeface="Consolas" panose="020B0609020204030204" pitchFamily="49" charset="0"/>
              </a:rPr>
              <a:t>| </a:t>
            </a:r>
            <a:r>
              <a:rPr lang="af-ZA" b="1" dirty="0" smtClean="0">
                <a:latin typeface="Consolas" panose="020B0609020204030204" pitchFamily="49" charset="0"/>
              </a:rPr>
              <a:t>restrict </a:t>
            </a:r>
            <a:r>
              <a:rPr lang="af-ZA" dirty="0" smtClean="0">
                <a:latin typeface="Consolas" panose="020B0609020204030204" pitchFamily="49" charset="0"/>
              </a:rPr>
              <a:t>| </a:t>
            </a:r>
            <a:r>
              <a:rPr lang="af-ZA" b="1" dirty="0" smtClean="0">
                <a:latin typeface="Consolas" panose="020B0609020204030204" pitchFamily="49" charset="0"/>
              </a:rPr>
              <a:t>shutdown </a:t>
            </a:r>
            <a:r>
              <a:rPr lang="af-ZA" dirty="0" smtClean="0">
                <a:latin typeface="Consolas" panose="020B0609020204030204" pitchFamily="49" charset="0"/>
              </a:rPr>
              <a:t>}</a:t>
            </a:r>
          </a:p>
          <a:p>
            <a:pPr lvl="1"/>
            <a:r>
              <a:rPr lang="af-ZA" dirty="0" smtClean="0"/>
              <a:t>Volitelně nastavuje režim narušení, akci, která má být provedena, když je zjištěno narušení zabezpečení, jako jednu z těchto:</a:t>
            </a:r>
          </a:p>
          <a:p>
            <a:pPr lvl="2"/>
            <a:r>
              <a:rPr lang="af-ZA" b="1" dirty="0" smtClean="0"/>
              <a:t>restrict </a:t>
            </a:r>
            <a:r>
              <a:rPr lang="af-ZA" dirty="0" smtClean="0"/>
              <a:t>Je omezen přenos dat, zvýšen čítač SecurityViolation a odeslána zpráva SNMP.</a:t>
            </a:r>
          </a:p>
          <a:p>
            <a:pPr lvl="2"/>
            <a:r>
              <a:rPr lang="af-ZA" b="1" dirty="0" smtClean="0"/>
              <a:t>shutdown </a:t>
            </a:r>
            <a:r>
              <a:rPr lang="af-ZA" dirty="0" smtClean="0"/>
              <a:t>rozhraní je err-disabled .</a:t>
            </a:r>
          </a:p>
          <a:p>
            <a:r>
              <a:rPr lang="af-ZA" b="1" dirty="0" smtClean="0">
                <a:latin typeface="Consolas" panose="020B0609020204030204" pitchFamily="49" charset="0"/>
              </a:rPr>
              <a:t>switchport port-security limit rate invalid-source-mac</a:t>
            </a:r>
          </a:p>
          <a:p>
            <a:pPr lvl="1"/>
            <a:r>
              <a:rPr lang="af-ZA" dirty="0" smtClean="0"/>
              <a:t>Nastaví limit rychlosti pro špatné pakety.</a:t>
            </a:r>
          </a:p>
          <a:p>
            <a:endParaRPr lang="pt-PT" dirty="0">
              <a:latin typeface="Consolas" panose="020B0609020204030204" pitchFamily="49" charset="0"/>
            </a:endParaRPr>
          </a:p>
        </p:txBody>
      </p:sp>
    </p:spTree>
    <p:extLst>
      <p:ext uri="{BB962C8B-B14F-4D97-AF65-F5344CB8AC3E}">
        <p14:creationId xmlns:p14="http://schemas.microsoft.com/office/powerpoint/2010/main" val="2325254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RSE kapitola 5</a:t>
            </a:r>
            <a:endParaRPr lang="cs-CZ" dirty="0"/>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288" y="2096080"/>
            <a:ext cx="7783011" cy="1409897"/>
          </a:xfrm>
        </p:spPr>
      </p:pic>
      <p:pic>
        <p:nvPicPr>
          <p:cNvPr id="5" name="Obrázek 4"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95" y="4038518"/>
            <a:ext cx="8278847" cy="1557618"/>
          </a:xfrm>
          <a:prstGeom prst="rect">
            <a:avLst/>
          </a:prstGeom>
        </p:spPr>
      </p:pic>
    </p:spTree>
    <p:extLst>
      <p:ext uri="{BB962C8B-B14F-4D97-AF65-F5344CB8AC3E}">
        <p14:creationId xmlns:p14="http://schemas.microsoft.com/office/powerpoint/2010/main" val="822837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smtClean="0"/>
              <a:t>Konfigurace Port </a:t>
            </a:r>
            <a:r>
              <a:rPr lang="pt-PT" dirty="0"/>
              <a:t>Security </a:t>
            </a:r>
            <a:r>
              <a:rPr lang="pt-PT" dirty="0" smtClean="0"/>
              <a:t>(pokra</a:t>
            </a:r>
            <a:r>
              <a:rPr lang="cs-CZ" dirty="0" err="1" smtClean="0"/>
              <a:t>čování</a:t>
            </a:r>
            <a:r>
              <a:rPr lang="pt-PT" dirty="0" smtClean="0"/>
              <a:t>)</a:t>
            </a:r>
            <a:endParaRPr lang="pt-PT" dirty="0"/>
          </a:p>
        </p:txBody>
      </p:sp>
      <p:sp>
        <p:nvSpPr>
          <p:cNvPr id="3" name="Content Placeholder 2"/>
          <p:cNvSpPr>
            <a:spLocks noGrp="1"/>
          </p:cNvSpPr>
          <p:nvPr>
            <p:ph idx="1"/>
          </p:nvPr>
        </p:nvSpPr>
        <p:spPr/>
        <p:txBody>
          <a:bodyPr/>
          <a:lstStyle/>
          <a:p>
            <a:r>
              <a:rPr lang="af-ZA" b="1" dirty="0" smtClean="0">
                <a:latin typeface="Consolas" panose="020B0609020204030204" pitchFamily="49" charset="0"/>
              </a:rPr>
              <a:t>switchport port-security mac-address </a:t>
            </a:r>
            <a:r>
              <a:rPr lang="af-ZA" i="1" dirty="0" smtClean="0">
                <a:latin typeface="Consolas" panose="020B0609020204030204" pitchFamily="49" charset="0"/>
              </a:rPr>
              <a:t>mac-address</a:t>
            </a:r>
          </a:p>
          <a:p>
            <a:pPr lvl="1"/>
            <a:r>
              <a:rPr lang="af-ZA" dirty="0" smtClean="0"/>
              <a:t>Volitelně zadá bezpečnou adresu MAC rozhraní.</a:t>
            </a:r>
          </a:p>
          <a:p>
            <a:pPr lvl="1"/>
            <a:r>
              <a:rPr lang="af-ZA" dirty="0" smtClean="0"/>
              <a:t>Pomocí tohoto příkazu můžete zadat maximální počet zabezpečených adres MAC. Pokud nakonfigurujete méně bezpečných MAC adres než je maximum, zbývající adresy MAC budou dynamicky naučeny.</a:t>
            </a:r>
          </a:p>
          <a:p>
            <a:r>
              <a:rPr lang="af-ZA" b="1" dirty="0" smtClean="0">
                <a:latin typeface="Consolas" panose="020B0609020204030204" pitchFamily="49" charset="0"/>
              </a:rPr>
              <a:t>switchport port-security mac-address sticky</a:t>
            </a:r>
          </a:p>
          <a:p>
            <a:pPr lvl="1"/>
            <a:r>
              <a:rPr lang="af-ZA" dirty="0" smtClean="0"/>
              <a:t>Volitelně umožňuje sticky učení na rozhraní.</a:t>
            </a:r>
          </a:p>
          <a:p>
            <a:endParaRPr lang="pt-PT" dirty="0"/>
          </a:p>
        </p:txBody>
      </p:sp>
    </p:spTree>
    <p:extLst>
      <p:ext uri="{BB962C8B-B14F-4D97-AF65-F5344CB8AC3E}">
        <p14:creationId xmlns:p14="http://schemas.microsoft.com/office/powerpoint/2010/main" val="1496327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1. Příklad </a:t>
            </a:r>
            <a:r>
              <a:rPr lang="pt-PT" dirty="0" smtClean="0"/>
              <a:t>Port Security</a:t>
            </a:r>
            <a:endParaRPr lang="pt-PT" dirty="0"/>
          </a:p>
        </p:txBody>
      </p:sp>
      <p:pic>
        <p:nvPicPr>
          <p:cNvPr id="4" name="Picture 3"/>
          <p:cNvPicPr>
            <a:picLocks noChangeAspect="1"/>
          </p:cNvPicPr>
          <p:nvPr/>
        </p:nvPicPr>
        <p:blipFill>
          <a:blip r:embed="rId2"/>
          <a:stretch>
            <a:fillRect/>
          </a:stretch>
        </p:blipFill>
        <p:spPr>
          <a:xfrm>
            <a:off x="613317" y="1155153"/>
            <a:ext cx="7424741" cy="5537782"/>
          </a:xfrm>
          <a:prstGeom prst="rect">
            <a:avLst/>
          </a:prstGeom>
        </p:spPr>
      </p:pic>
    </p:spTree>
    <p:extLst>
      <p:ext uri="{BB962C8B-B14F-4D97-AF65-F5344CB8AC3E}">
        <p14:creationId xmlns:p14="http://schemas.microsoft.com/office/powerpoint/2010/main" val="14051596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2. Příklad </a:t>
            </a:r>
            <a:r>
              <a:rPr lang="pt-PT" dirty="0" smtClean="0"/>
              <a:t>Port Security</a:t>
            </a:r>
            <a:endParaRPr lang="pt-PT" dirty="0"/>
          </a:p>
        </p:txBody>
      </p:sp>
      <p:pic>
        <p:nvPicPr>
          <p:cNvPr id="4" name="Picture 3"/>
          <p:cNvPicPr>
            <a:picLocks noChangeAspect="1"/>
          </p:cNvPicPr>
          <p:nvPr/>
        </p:nvPicPr>
        <p:blipFill>
          <a:blip r:embed="rId2"/>
          <a:stretch>
            <a:fillRect/>
          </a:stretch>
        </p:blipFill>
        <p:spPr>
          <a:xfrm>
            <a:off x="1211378" y="1062479"/>
            <a:ext cx="6656400" cy="5373120"/>
          </a:xfrm>
          <a:prstGeom prst="rect">
            <a:avLst/>
          </a:prstGeom>
        </p:spPr>
      </p:pic>
    </p:spTree>
    <p:extLst>
      <p:ext uri="{BB962C8B-B14F-4D97-AF65-F5344CB8AC3E}">
        <p14:creationId xmlns:p14="http://schemas.microsoft.com/office/powerpoint/2010/main" val="4233379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Podmínky chybového stavu portu 1/2</a:t>
            </a:r>
            <a:endParaRPr lang="pt-PT" dirty="0"/>
          </a:p>
        </p:txBody>
      </p:sp>
      <p:sp>
        <p:nvSpPr>
          <p:cNvPr id="3" name="Content Placeholder 2"/>
          <p:cNvSpPr>
            <a:spLocks noGrp="1"/>
          </p:cNvSpPr>
          <p:nvPr>
            <p:ph idx="1"/>
          </p:nvPr>
        </p:nvSpPr>
        <p:spPr/>
        <p:txBody>
          <a:bodyPr>
            <a:normAutofit lnSpcReduction="10000"/>
          </a:bodyPr>
          <a:lstStyle/>
          <a:p>
            <a:pPr marL="0" indent="0">
              <a:buNone/>
            </a:pPr>
            <a:r>
              <a:rPr lang="af-ZA" dirty="0" smtClean="0"/>
              <a:t>Následující seznam uvádí nejběžnější situace, kdy port přejde do stavu s chybou - err-disabled state:</a:t>
            </a:r>
          </a:p>
          <a:p>
            <a:r>
              <a:rPr lang="af-ZA" b="1" dirty="0" smtClean="0"/>
              <a:t>Narušení bezpečnosti portu</a:t>
            </a:r>
          </a:p>
          <a:p>
            <a:pPr lvl="1"/>
            <a:r>
              <a:rPr lang="af-ZA" dirty="0" smtClean="0"/>
              <a:t>Když se na portu naučí neplatná adresa MAC nebo nebo se registruje příliš mnoho MAC adres, přepínač může volitelně umístit port do stavu err-disabled.</a:t>
            </a:r>
          </a:p>
          <a:p>
            <a:r>
              <a:rPr lang="af-ZA" b="1" dirty="0" smtClean="0"/>
              <a:t>Porušení Spanning-tree BPDU guard</a:t>
            </a:r>
          </a:p>
          <a:p>
            <a:pPr lvl="1"/>
            <a:r>
              <a:rPr lang="af-ZA" dirty="0" smtClean="0"/>
              <a:t>Když máte chybně nakonfigurován PortFast v kombinaci s BPDU Guard</a:t>
            </a:r>
            <a:r>
              <a:rPr lang="cs-CZ" dirty="0" smtClean="0"/>
              <a:t>.</a:t>
            </a:r>
            <a:endParaRPr lang="af-ZA" dirty="0" smtClean="0"/>
          </a:p>
          <a:p>
            <a:r>
              <a:rPr lang="af-ZA" b="1" dirty="0" smtClean="0"/>
              <a:t>Chybná konfigurace EtherChannel</a:t>
            </a:r>
          </a:p>
          <a:p>
            <a:pPr lvl="1"/>
            <a:r>
              <a:rPr lang="af-ZA" dirty="0" smtClean="0"/>
              <a:t>Všechny parametry musí být stejné pro všechny porty na obou stranách svazku</a:t>
            </a:r>
          </a:p>
          <a:p>
            <a:r>
              <a:rPr lang="af-ZA" b="1" dirty="0" smtClean="0"/>
              <a:t>Neshoda duplexu</a:t>
            </a:r>
          </a:p>
          <a:p>
            <a:pPr lvl="1"/>
            <a:r>
              <a:rPr lang="af-ZA" dirty="0" smtClean="0"/>
              <a:t>Duplexní režim musí být stejný na obou stranách spoje;</a:t>
            </a:r>
            <a:endParaRPr lang="af-ZA" dirty="0"/>
          </a:p>
        </p:txBody>
      </p:sp>
    </p:spTree>
    <p:extLst>
      <p:ext uri="{BB962C8B-B14F-4D97-AF65-F5344CB8AC3E}">
        <p14:creationId xmlns:p14="http://schemas.microsoft.com/office/powerpoint/2010/main" val="1483621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Podmínky chybového stavu portu </a:t>
            </a:r>
            <a:r>
              <a:rPr lang="cs-CZ" dirty="0" smtClean="0"/>
              <a:t>2/2</a:t>
            </a:r>
            <a:endParaRPr lang="pt-PT" dirty="0"/>
          </a:p>
        </p:txBody>
      </p:sp>
      <p:sp>
        <p:nvSpPr>
          <p:cNvPr id="3" name="Content Placeholder 2"/>
          <p:cNvSpPr>
            <a:spLocks noGrp="1"/>
          </p:cNvSpPr>
          <p:nvPr>
            <p:ph idx="1"/>
          </p:nvPr>
        </p:nvSpPr>
        <p:spPr/>
        <p:txBody>
          <a:bodyPr>
            <a:normAutofit/>
          </a:bodyPr>
          <a:lstStyle/>
          <a:p>
            <a:r>
              <a:rPr lang="af-ZA" b="1" dirty="0" smtClean="0"/>
              <a:t>Podmínka UDLD</a:t>
            </a:r>
            <a:endParaRPr lang="af-ZA" dirty="0" smtClean="0"/>
          </a:p>
          <a:p>
            <a:pPr lvl="1"/>
            <a:r>
              <a:rPr lang="af-ZA" dirty="0" smtClean="0"/>
              <a:t>UDLD (Unidirectional Link Detection) zajišťuje, že spojení je vždy obousměrné; Když tedy detekuje jednosměrné spojení, umístí port do stavu, který je zakázán.</a:t>
            </a:r>
          </a:p>
          <a:p>
            <a:r>
              <a:rPr lang="af-ZA" b="1" dirty="0" smtClean="0"/>
              <a:t>Spanning-tree Root Guard</a:t>
            </a:r>
            <a:endParaRPr lang="af-ZA" dirty="0" smtClean="0"/>
          </a:p>
          <a:p>
            <a:pPr lvl="1"/>
            <a:r>
              <a:rPr lang="af-ZA" dirty="0" smtClean="0"/>
              <a:t>Pokud port s podporou root guardu obdrží nadřazenou BPDU od těch, které odeslal aktuální root bridge.</a:t>
            </a:r>
          </a:p>
          <a:p>
            <a:r>
              <a:rPr lang="af-ZA" b="1" dirty="0" smtClean="0"/>
              <a:t>Link flapping</a:t>
            </a:r>
            <a:endParaRPr lang="af-ZA" dirty="0" smtClean="0"/>
          </a:p>
          <a:p>
            <a:pPr lvl="1"/>
            <a:r>
              <a:rPr lang="af-ZA" dirty="0" smtClean="0"/>
              <a:t>Když je stav spojení překlopen mezi stavy up a down, je port umístěn do stavu err-disabled.</a:t>
            </a:r>
          </a:p>
          <a:p>
            <a:r>
              <a:rPr lang="af-ZA" b="1" dirty="0" smtClean="0"/>
              <a:t>Další důvody</a:t>
            </a:r>
            <a:endParaRPr lang="af-ZA" dirty="0" smtClean="0"/>
          </a:p>
          <a:p>
            <a:pPr lvl="1"/>
            <a:r>
              <a:rPr lang="af-ZA" dirty="0" smtClean="0"/>
              <a:t>Jiné důvody zahrnují pozdní kolizní detekci, Layer 2 Tunneling Protokol Guard, DHCP snooping rate-limit, nesprávné gigabit interface convert (GBIC), a ARP inspekce.</a:t>
            </a:r>
          </a:p>
        </p:txBody>
      </p:sp>
    </p:spTree>
    <p:extLst>
      <p:ext uri="{BB962C8B-B14F-4D97-AF65-F5344CB8AC3E}">
        <p14:creationId xmlns:p14="http://schemas.microsoft.com/office/powerpoint/2010/main" val="2219850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Stav portu </a:t>
            </a:r>
            <a:r>
              <a:rPr lang="pt-PT" dirty="0" smtClean="0"/>
              <a:t>Err-Disable</a:t>
            </a:r>
            <a:endParaRPr lang="pt-PT" dirty="0"/>
          </a:p>
        </p:txBody>
      </p:sp>
      <p:sp>
        <p:nvSpPr>
          <p:cNvPr id="3" name="Content Placeholder 2"/>
          <p:cNvSpPr>
            <a:spLocks noGrp="1"/>
          </p:cNvSpPr>
          <p:nvPr>
            <p:ph idx="1"/>
          </p:nvPr>
        </p:nvSpPr>
        <p:spPr/>
        <p:txBody>
          <a:bodyPr/>
          <a:lstStyle/>
          <a:p>
            <a:r>
              <a:rPr lang="cs-CZ" dirty="0"/>
              <a:t>Ve výchozím nastavení je pro všechny tyto příčiny povolena detekce zakázaných </a:t>
            </a:r>
            <a:r>
              <a:rPr lang="cs-CZ" dirty="0" smtClean="0"/>
              <a:t>chyb.</a:t>
            </a:r>
          </a:p>
          <a:p>
            <a:r>
              <a:rPr lang="cs-CZ" dirty="0" smtClean="0"/>
              <a:t>Lze nastavit další </a:t>
            </a:r>
            <a:r>
              <a:rPr lang="cs-CZ" dirty="0"/>
              <a:t>důvody </a:t>
            </a:r>
            <a:r>
              <a:rPr lang="cs-CZ" dirty="0" smtClean="0"/>
              <a:t>pro vypnutí portu.</a:t>
            </a:r>
          </a:p>
          <a:p>
            <a:r>
              <a:rPr lang="cs-CZ" dirty="0" smtClean="0"/>
              <a:t>Pomocí </a:t>
            </a:r>
            <a:r>
              <a:rPr lang="cs-CZ" dirty="0"/>
              <a:t>následujícího příkazu určete příčiny:</a:t>
            </a:r>
          </a:p>
          <a:p>
            <a:endParaRPr lang="en-US" sz="1800" dirty="0" smtClean="0">
              <a:latin typeface="Consolas" panose="020B0609020204030204" pitchFamily="49" charset="0"/>
            </a:endParaRPr>
          </a:p>
          <a:p>
            <a:r>
              <a:rPr lang="en-US" sz="1800" dirty="0" smtClean="0">
                <a:latin typeface="Consolas" panose="020B0609020204030204" pitchFamily="49" charset="0"/>
              </a:rPr>
              <a:t>Switch(</a:t>
            </a:r>
            <a:r>
              <a:rPr lang="en-US" sz="1800" dirty="0" err="1" smtClean="0">
                <a:latin typeface="Consolas" panose="020B0609020204030204" pitchFamily="49" charset="0"/>
              </a:rPr>
              <a:t>config</a:t>
            </a:r>
            <a:r>
              <a:rPr lang="en-US" sz="1800" dirty="0">
                <a:latin typeface="Consolas" panose="020B0609020204030204" pitchFamily="49" charset="0"/>
              </a:rPr>
              <a:t>)# </a:t>
            </a:r>
            <a:r>
              <a:rPr lang="en-US" sz="1800" b="1" dirty="0" err="1">
                <a:latin typeface="Consolas" panose="020B0609020204030204" pitchFamily="49" charset="0"/>
              </a:rPr>
              <a:t>errdisable</a:t>
            </a:r>
            <a:r>
              <a:rPr lang="en-US" sz="1800" b="1" dirty="0">
                <a:latin typeface="Consolas" panose="020B0609020204030204" pitchFamily="49" charset="0"/>
              </a:rPr>
              <a:t> detect cause </a:t>
            </a:r>
            <a:r>
              <a:rPr lang="en-US" sz="1800" dirty="0">
                <a:latin typeface="Consolas" panose="020B0609020204030204" pitchFamily="49" charset="0"/>
              </a:rPr>
              <a:t>[ </a:t>
            </a:r>
            <a:r>
              <a:rPr lang="en-US" sz="1800" b="1" dirty="0">
                <a:latin typeface="Consolas" panose="020B0609020204030204" pitchFamily="49" charset="0"/>
              </a:rPr>
              <a:t>all </a:t>
            </a:r>
            <a:r>
              <a:rPr lang="en-US" sz="1800" dirty="0">
                <a:latin typeface="Consolas" panose="020B0609020204030204" pitchFamily="49" charset="0"/>
              </a:rPr>
              <a:t>| </a:t>
            </a:r>
            <a:r>
              <a:rPr lang="en-US" sz="1800" i="1" dirty="0">
                <a:latin typeface="Consolas" panose="020B0609020204030204" pitchFamily="49" charset="0"/>
              </a:rPr>
              <a:t>cause-name </a:t>
            </a:r>
            <a:r>
              <a:rPr lang="en-US" sz="1800" dirty="0">
                <a:latin typeface="Consolas" panose="020B0609020204030204" pitchFamily="49" charset="0"/>
              </a:rPr>
              <a:t>]</a:t>
            </a:r>
            <a:endParaRPr lang="pt-PT" sz="1800" dirty="0">
              <a:latin typeface="Consolas" panose="020B0609020204030204" pitchFamily="49" charset="0"/>
            </a:endParaRPr>
          </a:p>
        </p:txBody>
      </p:sp>
    </p:spTree>
    <p:extLst>
      <p:ext uri="{BB962C8B-B14F-4D97-AF65-F5344CB8AC3E}">
        <p14:creationId xmlns:p14="http://schemas.microsoft.com/office/powerpoint/2010/main" val="4112847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Automatická obnova ze stavu </a:t>
            </a:r>
            <a:r>
              <a:rPr lang="pt-PT" dirty="0" smtClean="0"/>
              <a:t>Err-Disabled</a:t>
            </a:r>
            <a:endParaRPr lang="pt-PT" dirty="0"/>
          </a:p>
        </p:txBody>
      </p:sp>
      <p:sp>
        <p:nvSpPr>
          <p:cNvPr id="3" name="Content Placeholder 2"/>
          <p:cNvSpPr>
            <a:spLocks noGrp="1"/>
          </p:cNvSpPr>
          <p:nvPr>
            <p:ph idx="1"/>
          </p:nvPr>
        </p:nvSpPr>
        <p:spPr/>
        <p:txBody>
          <a:bodyPr/>
          <a:lstStyle/>
          <a:p>
            <a:r>
              <a:rPr lang="af-ZA" dirty="0" smtClean="0"/>
              <a:t>Po  odstranění příčiny stavu err-disabled je třeba dát shut / no shut. </a:t>
            </a:r>
          </a:p>
          <a:p>
            <a:r>
              <a:rPr lang="af-ZA" dirty="0" smtClean="0"/>
              <a:t>Protože podmínka chybového stavu je idstraněna, nedojde k aktivaci  err-disable.</a:t>
            </a:r>
          </a:p>
          <a:p>
            <a:r>
              <a:rPr lang="af-ZA" dirty="0" smtClean="0"/>
              <a:t>Aby bylo možné snížit administrativní režii, může být port přepínače nakonfigurován tak, aby byl po určité době automaticky znovu aktivován.</a:t>
            </a:r>
          </a:p>
          <a:p>
            <a:r>
              <a:rPr lang="af-ZA" dirty="0" smtClean="0"/>
              <a:t>Samozřejmě, pokud je chybový stav stále přítomen, port se okamžitě vrátí do stavu, kdy je chybný stav.</a:t>
            </a:r>
            <a:endParaRPr lang="af-ZA" dirty="0"/>
          </a:p>
        </p:txBody>
      </p:sp>
      <p:pic>
        <p:nvPicPr>
          <p:cNvPr id="4" name="Picture 3"/>
          <p:cNvPicPr>
            <a:picLocks noChangeAspect="1"/>
          </p:cNvPicPr>
          <p:nvPr/>
        </p:nvPicPr>
        <p:blipFill>
          <a:blip r:embed="rId2"/>
          <a:stretch>
            <a:fillRect/>
          </a:stretch>
        </p:blipFill>
        <p:spPr>
          <a:xfrm>
            <a:off x="204716" y="5451882"/>
            <a:ext cx="8939284" cy="862857"/>
          </a:xfrm>
          <a:prstGeom prst="rect">
            <a:avLst/>
          </a:prstGeom>
        </p:spPr>
      </p:pic>
    </p:spTree>
    <p:extLst>
      <p:ext uri="{BB962C8B-B14F-4D97-AF65-F5344CB8AC3E}">
        <p14:creationId xmlns:p14="http://schemas.microsoft.com/office/powerpoint/2010/main" val="19849755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Port Access </a:t>
            </a:r>
            <a:r>
              <a:rPr lang="pt-PT" dirty="0" smtClean="0"/>
              <a:t>List</a:t>
            </a:r>
            <a:r>
              <a:rPr lang="cs-CZ" dirty="0" smtClean="0"/>
              <a:t> (PACL)</a:t>
            </a:r>
            <a:endParaRPr lang="pt-PT" dirty="0"/>
          </a:p>
        </p:txBody>
      </p:sp>
      <p:sp>
        <p:nvSpPr>
          <p:cNvPr id="3" name="Content Placeholder 2"/>
          <p:cNvSpPr>
            <a:spLocks noGrp="1"/>
          </p:cNvSpPr>
          <p:nvPr>
            <p:ph idx="1"/>
          </p:nvPr>
        </p:nvSpPr>
        <p:spPr/>
        <p:txBody>
          <a:bodyPr>
            <a:normAutofit lnSpcReduction="10000"/>
          </a:bodyPr>
          <a:lstStyle/>
          <a:p>
            <a:r>
              <a:rPr lang="af-ZA" dirty="0" smtClean="0"/>
              <a:t>Port access lists (PACLs) je další způsob jak aplikovat bezpečnost v kampusových sítích.</a:t>
            </a:r>
          </a:p>
          <a:p>
            <a:r>
              <a:rPr lang="af-ZA" dirty="0" smtClean="0"/>
              <a:t>Standardní access control lists  (ACL) jsou aplikovány na provoz procházející přes rozhraní Layer 3.</a:t>
            </a:r>
          </a:p>
          <a:p>
            <a:r>
              <a:rPr lang="af-ZA" dirty="0" smtClean="0"/>
              <a:t>Funkce PACL poskytuje možnost provádět řízení přístupu na konkrétním portu 2. vrstvy.</a:t>
            </a:r>
          </a:p>
          <a:p>
            <a:r>
              <a:rPr lang="af-ZA" dirty="0" smtClean="0"/>
              <a:t>Port Layer 2 je fyzický přístup nebo port trunk, který patří do VLAN.</a:t>
            </a:r>
          </a:p>
          <a:p>
            <a:r>
              <a:rPr lang="af-ZA" dirty="0" smtClean="0"/>
              <a:t>Funkce ACL portu je podporována pouze v hardwaru. (Port ACL nejsou aplikovány na žádné pakety směrované v softwaru)</a:t>
            </a:r>
          </a:p>
          <a:p>
            <a:r>
              <a:rPr lang="af-ZA" dirty="0" smtClean="0"/>
              <a:t>Funkce PACL neovlivňuje řídicí pakety vrstvy 2, jako například CDP, VTP, DTP a STP, přijaté na portu.</a:t>
            </a:r>
            <a:endParaRPr lang="af-ZA" dirty="0"/>
          </a:p>
        </p:txBody>
      </p:sp>
    </p:spTree>
    <p:extLst>
      <p:ext uri="{BB962C8B-B14F-4D97-AF65-F5344CB8AC3E}">
        <p14:creationId xmlns:p14="http://schemas.microsoft.com/office/powerpoint/2010/main" val="674575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Přehled problémů bezpečnosti přepínačů</a:t>
            </a:r>
            <a:endParaRPr lang="af-ZA" dirty="0"/>
          </a:p>
        </p:txBody>
      </p:sp>
      <p:sp>
        <p:nvSpPr>
          <p:cNvPr id="3" name="Content Placeholder 2"/>
          <p:cNvSpPr>
            <a:spLocks noGrp="1"/>
          </p:cNvSpPr>
          <p:nvPr>
            <p:ph idx="1"/>
          </p:nvPr>
        </p:nvSpPr>
        <p:spPr>
          <a:xfrm>
            <a:off x="279401" y="1183340"/>
            <a:ext cx="3733041" cy="5131399"/>
          </a:xfrm>
        </p:spPr>
        <p:txBody>
          <a:bodyPr>
            <a:normAutofit fontScale="92500" lnSpcReduction="20000"/>
          </a:bodyPr>
          <a:lstStyle/>
          <a:p>
            <a:r>
              <a:rPr lang="cs-CZ" dirty="0"/>
              <a:t>Většina pozornosti průmyslu se zaměřuje na bezpečnostní útoky z vnější strany zdí organizace a na horní vrstvy OSI.</a:t>
            </a:r>
            <a:br>
              <a:rPr lang="cs-CZ" dirty="0"/>
            </a:br>
            <a:endParaRPr lang="cs-CZ" dirty="0" smtClean="0"/>
          </a:p>
          <a:p>
            <a:r>
              <a:rPr lang="cs-CZ" dirty="0" smtClean="0"/>
              <a:t>Výchozí </a:t>
            </a:r>
            <a:r>
              <a:rPr lang="cs-CZ" dirty="0"/>
              <a:t>stav síťových zařízení zdůrazňuje toto zaměření na vnější ochranu a vnitřní otevřenou </a:t>
            </a:r>
            <a:r>
              <a:rPr lang="cs-CZ" dirty="0" smtClean="0"/>
              <a:t>komunikaci.</a:t>
            </a:r>
          </a:p>
          <a:p>
            <a:r>
              <a:rPr lang="cs-CZ" dirty="0" smtClean="0"/>
              <a:t>Pro </a:t>
            </a:r>
            <a:r>
              <a:rPr lang="cs-CZ" dirty="0"/>
              <a:t>přepínače a směrovače je k dispozici mnoho funkcí zabezpečení, ale musí být povoleno, aby byly účinné</a:t>
            </a:r>
          </a:p>
        </p:txBody>
      </p:sp>
      <p:pic>
        <p:nvPicPr>
          <p:cNvPr id="4" name="Picture 3"/>
          <p:cNvPicPr>
            <a:picLocks noChangeAspect="1"/>
          </p:cNvPicPr>
          <p:nvPr/>
        </p:nvPicPr>
        <p:blipFill>
          <a:blip r:embed="rId2"/>
          <a:stretch>
            <a:fillRect/>
          </a:stretch>
        </p:blipFill>
        <p:spPr>
          <a:xfrm>
            <a:off x="3908002" y="1621169"/>
            <a:ext cx="4777519" cy="4255739"/>
          </a:xfrm>
          <a:prstGeom prst="rect">
            <a:avLst/>
          </a:prstGeom>
        </p:spPr>
      </p:pic>
    </p:spTree>
    <p:extLst>
      <p:ext uri="{BB962C8B-B14F-4D97-AF65-F5344CB8AC3E}">
        <p14:creationId xmlns:p14="http://schemas.microsoft.com/office/powerpoint/2010/main" val="30767010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Port Access </a:t>
            </a:r>
            <a:r>
              <a:rPr lang="pt-PT" dirty="0" smtClean="0"/>
              <a:t>List</a:t>
            </a:r>
            <a:endParaRPr lang="pt-PT" dirty="0"/>
          </a:p>
        </p:txBody>
      </p:sp>
      <p:sp>
        <p:nvSpPr>
          <p:cNvPr id="3" name="Content Placeholder 2"/>
          <p:cNvSpPr>
            <a:spLocks noGrp="1"/>
          </p:cNvSpPr>
          <p:nvPr>
            <p:ph idx="1"/>
          </p:nvPr>
        </p:nvSpPr>
        <p:spPr/>
        <p:txBody>
          <a:bodyPr/>
          <a:lstStyle/>
          <a:p>
            <a:r>
              <a:rPr lang="af-ZA" dirty="0" smtClean="0"/>
              <a:t>Jsou dva typy PACL:</a:t>
            </a:r>
          </a:p>
          <a:p>
            <a:r>
              <a:rPr lang="af-ZA" b="1" dirty="0" smtClean="0"/>
              <a:t>IP access list </a:t>
            </a:r>
          </a:p>
          <a:p>
            <a:pPr lvl="1"/>
            <a:r>
              <a:rPr lang="af-ZA" dirty="0" smtClean="0"/>
              <a:t>Filtruje IPv4 a IPv6 pakety na Layer 2 portu.</a:t>
            </a:r>
          </a:p>
          <a:p>
            <a:r>
              <a:rPr lang="af-ZA" b="1" dirty="0" smtClean="0"/>
              <a:t>MAC access list </a:t>
            </a:r>
          </a:p>
          <a:p>
            <a:pPr lvl="1"/>
            <a:r>
              <a:rPr lang="af-ZA" dirty="0" smtClean="0"/>
              <a:t>Filtruje pakety nepodporovaného typu (ne IP, ARP nebo MPLS) na základě polí ethernetového rámce.</a:t>
            </a:r>
          </a:p>
          <a:p>
            <a:pPr lvl="1"/>
            <a:r>
              <a:rPr lang="af-ZA" dirty="0" smtClean="0"/>
              <a:t>Seznam přístupů MAC není použit pro zprávy IP, MPLS nebo ARP.</a:t>
            </a:r>
          </a:p>
          <a:p>
            <a:pPr lvl="1"/>
            <a:r>
              <a:rPr lang="af-ZA" dirty="0" smtClean="0"/>
              <a:t>Můžete definovat pouze pojmenované přístupové seznamy MAC</a:t>
            </a:r>
            <a:endParaRPr lang="af-ZA" dirty="0"/>
          </a:p>
        </p:txBody>
      </p:sp>
    </p:spTree>
    <p:extLst>
      <p:ext uri="{BB962C8B-B14F-4D97-AF65-F5344CB8AC3E}">
        <p14:creationId xmlns:p14="http://schemas.microsoft.com/office/powerpoint/2010/main" val="3895532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Port</a:t>
            </a:r>
            <a:r>
              <a:rPr lang="pt-PT" dirty="0"/>
              <a:t> Access </a:t>
            </a:r>
            <a:r>
              <a:rPr lang="pt-PT" dirty="0" err="1"/>
              <a:t>Lists</a:t>
            </a:r>
            <a:endParaRPr lang="pt-PT" dirty="0"/>
          </a:p>
        </p:txBody>
      </p:sp>
      <p:sp>
        <p:nvSpPr>
          <p:cNvPr id="3" name="Content Placeholder 2"/>
          <p:cNvSpPr>
            <a:spLocks noGrp="1"/>
          </p:cNvSpPr>
          <p:nvPr>
            <p:ph idx="1"/>
          </p:nvPr>
        </p:nvSpPr>
        <p:spPr>
          <a:xfrm>
            <a:off x="167888" y="1216794"/>
            <a:ext cx="8864599" cy="5131399"/>
          </a:xfrm>
        </p:spPr>
        <p:txBody>
          <a:bodyPr/>
          <a:lstStyle/>
          <a:p>
            <a:pPr marL="0" indent="0">
              <a:buNone/>
            </a:pPr>
            <a:r>
              <a:rPr lang="af-ZA" dirty="0" smtClean="0"/>
              <a:t>Interakce PACL s jinými typy ACL závisí na nakonfigurovaném režimu:</a:t>
            </a:r>
          </a:p>
          <a:p>
            <a:r>
              <a:rPr lang="af-ZA" dirty="0" smtClean="0"/>
              <a:t>V </a:t>
            </a:r>
            <a:r>
              <a:rPr lang="af-ZA" b="1" dirty="0" smtClean="0"/>
              <a:t>preferovaném módu </a:t>
            </a:r>
            <a:r>
              <a:rPr lang="af-ZA" dirty="0" smtClean="0"/>
              <a:t>portů PACL nabývá účinku a potlačuje účinek jiných ACL. Tento režim je jediný režim, který je povolen při použití PACL na trunku.</a:t>
            </a:r>
          </a:p>
          <a:p>
            <a:r>
              <a:rPr lang="af-ZA" dirty="0" smtClean="0"/>
              <a:t>V </a:t>
            </a:r>
            <a:r>
              <a:rPr lang="af-ZA" b="1" dirty="0" smtClean="0"/>
              <a:t>režimu sloučení (merge) </a:t>
            </a:r>
            <a:r>
              <a:rPr lang="af-ZA" dirty="0" smtClean="0"/>
              <a:t>jsou PACL, VACL a standardní ACL sloučeny ve směru vstupu. Toto je </a:t>
            </a:r>
            <a:r>
              <a:rPr lang="cs-CZ" b="1" dirty="0" smtClean="0"/>
              <a:t>defaultní</a:t>
            </a:r>
            <a:r>
              <a:rPr lang="af-ZA" b="1" dirty="0" smtClean="0"/>
              <a:t> režim</a:t>
            </a:r>
            <a:r>
              <a:rPr lang="af-ZA" dirty="0" smtClean="0"/>
              <a:t>.</a:t>
            </a:r>
          </a:p>
          <a:p>
            <a:r>
              <a:rPr lang="af-ZA" dirty="0" smtClean="0"/>
              <a:t>IP a MAC ACL mohou být aplikovány na fyzická rozhraní vrstvy 2. Jsou podporovány standardní (číslované, pojmenované) a rozšířené (číslované, pojmenované) IP ACL a rozšířené jmenné seznamy MAC ACL.</a:t>
            </a:r>
            <a:endParaRPr lang="af-ZA" dirty="0"/>
          </a:p>
        </p:txBody>
      </p:sp>
    </p:spTree>
    <p:extLst>
      <p:ext uri="{BB962C8B-B14F-4D97-AF65-F5344CB8AC3E}">
        <p14:creationId xmlns:p14="http://schemas.microsoft.com/office/powerpoint/2010/main" val="25103024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Port</a:t>
            </a:r>
            <a:r>
              <a:rPr lang="pt-PT" dirty="0"/>
              <a:t> Access </a:t>
            </a:r>
            <a:r>
              <a:rPr lang="pt-PT" dirty="0" err="1"/>
              <a:t>Lists</a:t>
            </a:r>
            <a:endParaRPr lang="pt-PT" dirty="0"/>
          </a:p>
        </p:txBody>
      </p:sp>
      <p:sp>
        <p:nvSpPr>
          <p:cNvPr id="3" name="Content Placeholder 2"/>
          <p:cNvSpPr>
            <a:spLocks noGrp="1"/>
          </p:cNvSpPr>
          <p:nvPr>
            <p:ph idx="1"/>
          </p:nvPr>
        </p:nvSpPr>
        <p:spPr/>
        <p:txBody>
          <a:bodyPr>
            <a:normAutofit lnSpcReduction="10000"/>
          </a:bodyPr>
          <a:lstStyle/>
          <a:p>
            <a:pPr marL="0" indent="0">
              <a:buNone/>
            </a:pPr>
            <a:r>
              <a:rPr lang="af-ZA" b="1" dirty="0" smtClean="0"/>
              <a:t>Konfigurujte MAC ACL a aplikujte na rozhraní  Layer 2:</a:t>
            </a:r>
          </a:p>
          <a:p>
            <a:r>
              <a:rPr lang="af-ZA" sz="2100" dirty="0" smtClean="0">
                <a:latin typeface="Consolas" panose="020B0609020204030204" pitchFamily="49" charset="0"/>
              </a:rPr>
              <a:t>SW(config)# </a:t>
            </a:r>
            <a:r>
              <a:rPr lang="af-ZA" sz="2100" b="1" dirty="0" smtClean="0">
                <a:latin typeface="Consolas" panose="020B0609020204030204" pitchFamily="49" charset="0"/>
              </a:rPr>
              <a:t>mac access-list extended </a:t>
            </a:r>
            <a:r>
              <a:rPr lang="af-ZA" sz="2100" i="1" dirty="0" smtClean="0">
                <a:latin typeface="Consolas" panose="020B0609020204030204" pitchFamily="49" charset="0"/>
              </a:rPr>
              <a:t>acl-name</a:t>
            </a:r>
          </a:p>
          <a:p>
            <a:r>
              <a:rPr lang="af-ZA" sz="2100" dirty="0" smtClean="0">
                <a:latin typeface="Consolas" panose="020B0609020204030204" pitchFamily="49" charset="0"/>
              </a:rPr>
              <a:t>SW(config-ext-macl)# </a:t>
            </a:r>
            <a:r>
              <a:rPr lang="af-ZA" sz="2100" b="1" dirty="0" smtClean="0">
                <a:latin typeface="Consolas" panose="020B0609020204030204" pitchFamily="49" charset="0"/>
              </a:rPr>
              <a:t>permit host </a:t>
            </a:r>
            <a:r>
              <a:rPr lang="af-ZA" sz="2100" dirty="0" smtClean="0">
                <a:latin typeface="Consolas" panose="020B0609020204030204" pitchFamily="49" charset="0"/>
              </a:rPr>
              <a:t>[ </a:t>
            </a:r>
            <a:r>
              <a:rPr lang="af-ZA" sz="2100" i="1" dirty="0" smtClean="0">
                <a:latin typeface="Consolas" panose="020B0609020204030204" pitchFamily="49" charset="0"/>
              </a:rPr>
              <a:t>source-mac </a:t>
            </a:r>
            <a:r>
              <a:rPr lang="af-ZA" sz="2100" dirty="0" smtClean="0">
                <a:latin typeface="Consolas" panose="020B0609020204030204" pitchFamily="49" charset="0"/>
              </a:rPr>
              <a:t>| </a:t>
            </a:r>
            <a:r>
              <a:rPr lang="af-ZA" sz="2100" b="1" dirty="0" smtClean="0">
                <a:latin typeface="Consolas" panose="020B0609020204030204" pitchFamily="49" charset="0"/>
              </a:rPr>
              <a:t>any </a:t>
            </a:r>
            <a:r>
              <a:rPr lang="af-ZA" sz="2100" dirty="0" smtClean="0">
                <a:latin typeface="Consolas" panose="020B0609020204030204" pitchFamily="49" charset="0"/>
              </a:rPr>
              <a:t>] [ </a:t>
            </a:r>
            <a:r>
              <a:rPr lang="af-ZA" sz="2100" i="1" dirty="0" smtClean="0">
                <a:latin typeface="Consolas" panose="020B0609020204030204" pitchFamily="49" charset="0"/>
              </a:rPr>
              <a:t>destination-mac </a:t>
            </a:r>
            <a:r>
              <a:rPr lang="af-ZA" sz="2100" dirty="0" smtClean="0">
                <a:latin typeface="Consolas" panose="020B0609020204030204" pitchFamily="49" charset="0"/>
              </a:rPr>
              <a:t>| </a:t>
            </a:r>
            <a:r>
              <a:rPr lang="af-ZA" sz="2100" b="1" dirty="0" smtClean="0">
                <a:latin typeface="Consolas" panose="020B0609020204030204" pitchFamily="49" charset="0"/>
              </a:rPr>
              <a:t>any </a:t>
            </a:r>
            <a:r>
              <a:rPr lang="af-ZA" sz="2100" dirty="0" smtClean="0">
                <a:latin typeface="Consolas" panose="020B0609020204030204" pitchFamily="49" charset="0"/>
              </a:rPr>
              <a:t>]</a:t>
            </a:r>
          </a:p>
          <a:p>
            <a:r>
              <a:rPr lang="af-ZA" sz="2100" dirty="0" smtClean="0">
                <a:latin typeface="Consolas" panose="020B0609020204030204" pitchFamily="49" charset="0"/>
              </a:rPr>
              <a:t>SW(config-ext-macl)# </a:t>
            </a:r>
            <a:r>
              <a:rPr lang="af-ZA" sz="2100" b="1" dirty="0" smtClean="0">
                <a:latin typeface="Consolas" panose="020B0609020204030204" pitchFamily="49" charset="0"/>
              </a:rPr>
              <a:t>interface </a:t>
            </a:r>
            <a:r>
              <a:rPr lang="af-ZA" sz="2100" i="1" dirty="0" smtClean="0">
                <a:latin typeface="Consolas" panose="020B0609020204030204" pitchFamily="49" charset="0"/>
              </a:rPr>
              <a:t>interface-slot/number</a:t>
            </a:r>
          </a:p>
          <a:p>
            <a:r>
              <a:rPr lang="af-ZA" sz="2100" dirty="0" smtClean="0">
                <a:latin typeface="Consolas" panose="020B0609020204030204" pitchFamily="49" charset="0"/>
              </a:rPr>
              <a:t>SW(config-if)# </a:t>
            </a:r>
            <a:r>
              <a:rPr lang="af-ZA" sz="2100" b="1" dirty="0" smtClean="0">
                <a:latin typeface="Consolas" panose="020B0609020204030204" pitchFamily="49" charset="0"/>
              </a:rPr>
              <a:t>mac access-group </a:t>
            </a:r>
            <a:r>
              <a:rPr lang="af-ZA" sz="2100" i="1" dirty="0" smtClean="0">
                <a:latin typeface="Consolas" panose="020B0609020204030204" pitchFamily="49" charset="0"/>
              </a:rPr>
              <a:t>acl-name </a:t>
            </a:r>
            <a:r>
              <a:rPr lang="af-ZA" sz="2100" b="1" dirty="0" smtClean="0">
                <a:latin typeface="Consolas" panose="020B0609020204030204" pitchFamily="49" charset="0"/>
              </a:rPr>
              <a:t>in</a:t>
            </a:r>
          </a:p>
          <a:p>
            <a:pPr marL="0" indent="0">
              <a:buNone/>
            </a:pPr>
            <a:endParaRPr lang="af-ZA" dirty="0" smtClean="0"/>
          </a:p>
          <a:p>
            <a:pPr marL="0" indent="0">
              <a:buNone/>
            </a:pPr>
            <a:r>
              <a:rPr lang="af-ZA" b="1" dirty="0" smtClean="0"/>
              <a:t>Konfigurujte IP ACL a aplikujte na rozhraní  Layer 2:</a:t>
            </a:r>
          </a:p>
          <a:p>
            <a:r>
              <a:rPr lang="af-ZA" sz="2200" dirty="0" smtClean="0">
                <a:latin typeface="Consolas" panose="020B0609020204030204" pitchFamily="49" charset="0"/>
              </a:rPr>
              <a:t>SW(config)# </a:t>
            </a:r>
            <a:r>
              <a:rPr lang="af-ZA" sz="2200" b="1" dirty="0" smtClean="0">
                <a:latin typeface="Consolas" panose="020B0609020204030204" pitchFamily="49" charset="0"/>
              </a:rPr>
              <a:t>ip access-list </a:t>
            </a:r>
            <a:r>
              <a:rPr lang="af-ZA" sz="2200" i="1" dirty="0" smtClean="0">
                <a:latin typeface="Consolas" panose="020B0609020204030204" pitchFamily="49" charset="0"/>
              </a:rPr>
              <a:t>acl-type acl-name</a:t>
            </a:r>
          </a:p>
          <a:p>
            <a:r>
              <a:rPr lang="af-ZA" sz="2200" dirty="0" smtClean="0">
                <a:latin typeface="Consolas" panose="020B0609020204030204" pitchFamily="49" charset="0"/>
              </a:rPr>
              <a:t>SW(config-ext-nacl)# </a:t>
            </a:r>
            <a:r>
              <a:rPr lang="af-ZA" sz="2200" b="1" dirty="0" smtClean="0">
                <a:latin typeface="Consolas" panose="020B0609020204030204" pitchFamily="49" charset="0"/>
              </a:rPr>
              <a:t>permit </a:t>
            </a:r>
            <a:r>
              <a:rPr lang="af-ZA" sz="2200" i="1" dirty="0" smtClean="0">
                <a:latin typeface="Consolas" panose="020B0609020204030204" pitchFamily="49" charset="0"/>
              </a:rPr>
              <a:t>protocol </a:t>
            </a:r>
            <a:r>
              <a:rPr lang="af-ZA" sz="2200" dirty="0" smtClean="0">
                <a:latin typeface="Consolas" panose="020B0609020204030204" pitchFamily="49" charset="0"/>
              </a:rPr>
              <a:t>[ </a:t>
            </a:r>
            <a:r>
              <a:rPr lang="af-ZA" sz="2200" i="1" dirty="0" smtClean="0">
                <a:latin typeface="Consolas" panose="020B0609020204030204" pitchFamily="49" charset="0"/>
              </a:rPr>
              <a:t>source-address </a:t>
            </a:r>
            <a:r>
              <a:rPr lang="af-ZA" sz="2200" dirty="0" smtClean="0">
                <a:latin typeface="Consolas" panose="020B0609020204030204" pitchFamily="49" charset="0"/>
              </a:rPr>
              <a:t>| </a:t>
            </a:r>
            <a:r>
              <a:rPr lang="af-ZA" sz="2200" b="1" dirty="0" smtClean="0">
                <a:latin typeface="Consolas" panose="020B0609020204030204" pitchFamily="49" charset="0"/>
              </a:rPr>
              <a:t>any </a:t>
            </a:r>
            <a:r>
              <a:rPr lang="af-ZA" sz="2200" dirty="0" smtClean="0">
                <a:latin typeface="Consolas" panose="020B0609020204030204" pitchFamily="49" charset="0"/>
              </a:rPr>
              <a:t>] [ </a:t>
            </a:r>
            <a:r>
              <a:rPr lang="af-ZA" sz="2200" i="1" dirty="0" smtClean="0">
                <a:latin typeface="Consolas" panose="020B0609020204030204" pitchFamily="49" charset="0"/>
              </a:rPr>
              <a:t>destination-address </a:t>
            </a:r>
            <a:r>
              <a:rPr lang="af-ZA" sz="2200" dirty="0" smtClean="0">
                <a:latin typeface="Consolas" panose="020B0609020204030204" pitchFamily="49" charset="0"/>
              </a:rPr>
              <a:t>| </a:t>
            </a:r>
            <a:r>
              <a:rPr lang="af-ZA" sz="2200" b="1" dirty="0" smtClean="0">
                <a:latin typeface="Consolas" panose="020B0609020204030204" pitchFamily="49" charset="0"/>
              </a:rPr>
              <a:t>any </a:t>
            </a:r>
            <a:r>
              <a:rPr lang="af-ZA" sz="2200" dirty="0" smtClean="0">
                <a:latin typeface="Consolas" panose="020B0609020204030204" pitchFamily="49" charset="0"/>
              </a:rPr>
              <a:t>]</a:t>
            </a:r>
          </a:p>
          <a:p>
            <a:r>
              <a:rPr lang="af-ZA" sz="2200" dirty="0" smtClean="0">
                <a:latin typeface="Consolas" panose="020B0609020204030204" pitchFamily="49" charset="0"/>
              </a:rPr>
              <a:t>SW(config-ext-nacl)# </a:t>
            </a:r>
            <a:r>
              <a:rPr lang="af-ZA" sz="2200" b="1" dirty="0" smtClean="0">
                <a:latin typeface="Consolas" panose="020B0609020204030204" pitchFamily="49" charset="0"/>
              </a:rPr>
              <a:t>interface </a:t>
            </a:r>
            <a:r>
              <a:rPr lang="af-ZA" sz="2200" i="1" dirty="0" smtClean="0">
                <a:latin typeface="Consolas" panose="020B0609020204030204" pitchFamily="49" charset="0"/>
              </a:rPr>
              <a:t>interface-slot/number</a:t>
            </a:r>
          </a:p>
          <a:p>
            <a:r>
              <a:rPr lang="af-ZA" sz="2200" dirty="0" smtClean="0">
                <a:latin typeface="Consolas" panose="020B0609020204030204" pitchFamily="49" charset="0"/>
              </a:rPr>
              <a:t>SW(config-if)# </a:t>
            </a:r>
            <a:r>
              <a:rPr lang="af-ZA" sz="2200" b="1" dirty="0" smtClean="0">
                <a:latin typeface="Consolas" panose="020B0609020204030204" pitchFamily="49" charset="0"/>
              </a:rPr>
              <a:t>ip access-group </a:t>
            </a:r>
            <a:r>
              <a:rPr lang="af-ZA" sz="2200" i="1" dirty="0" smtClean="0">
                <a:latin typeface="Consolas" panose="020B0609020204030204" pitchFamily="49" charset="0"/>
              </a:rPr>
              <a:t>acl-name </a:t>
            </a:r>
            <a:r>
              <a:rPr lang="af-ZA" sz="2200" b="1" dirty="0" smtClean="0">
                <a:latin typeface="Consolas" panose="020B0609020204030204" pitchFamily="49" charset="0"/>
              </a:rPr>
              <a:t>in</a:t>
            </a:r>
            <a:endParaRPr lang="af-ZA" sz="2200" dirty="0">
              <a:latin typeface="Consolas" panose="020B0609020204030204" pitchFamily="49" charset="0"/>
            </a:endParaRPr>
          </a:p>
        </p:txBody>
      </p:sp>
    </p:spTree>
    <p:extLst>
      <p:ext uri="{BB962C8B-B14F-4D97-AF65-F5344CB8AC3E}">
        <p14:creationId xmlns:p14="http://schemas.microsoft.com/office/powerpoint/2010/main" val="21715801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PACL</a:t>
            </a:r>
            <a:endParaRPr lang="cs-CZ" dirty="0"/>
          </a:p>
        </p:txBody>
      </p:sp>
      <p:sp>
        <p:nvSpPr>
          <p:cNvPr id="3" name="Zástupný symbol pro obsah 2"/>
          <p:cNvSpPr>
            <a:spLocks noGrp="1"/>
          </p:cNvSpPr>
          <p:nvPr>
            <p:ph idx="1"/>
          </p:nvPr>
        </p:nvSpPr>
        <p:spPr/>
        <p:txBody>
          <a:bodyPr/>
          <a:lstStyle/>
          <a:p>
            <a:pPr marL="0" indent="0">
              <a:buNone/>
            </a:pPr>
            <a:r>
              <a:rPr lang="af-ZA" dirty="0" smtClean="0"/>
              <a:t>Switch(config)#ip access-list extended </a:t>
            </a:r>
            <a:r>
              <a:rPr lang="cs-CZ" dirty="0" err="1" smtClean="0">
                <a:solidFill>
                  <a:srgbClr val="FF0000"/>
                </a:solidFill>
              </a:rPr>
              <a:t>jednoduchy</a:t>
            </a:r>
            <a:r>
              <a:rPr lang="af-ZA" dirty="0" smtClean="0">
                <a:solidFill>
                  <a:srgbClr val="FF0000"/>
                </a:solidFill>
              </a:rPr>
              <a:t>-ip-acl</a:t>
            </a:r>
            <a:r>
              <a:rPr lang="af-ZA" dirty="0" smtClean="0"/>
              <a:t/>
            </a:r>
            <a:br>
              <a:rPr lang="af-ZA" dirty="0" smtClean="0"/>
            </a:br>
            <a:r>
              <a:rPr lang="af-ZA" dirty="0" smtClean="0"/>
              <a:t>Switch(config-ext-nacl)#permit tcp any any</a:t>
            </a:r>
            <a:br>
              <a:rPr lang="af-ZA" dirty="0" smtClean="0"/>
            </a:br>
            <a:r>
              <a:rPr lang="af-ZA" dirty="0" smtClean="0"/>
              <a:t>Switch(config-ext-nacl)#end</a:t>
            </a:r>
            <a:br>
              <a:rPr lang="af-ZA" dirty="0" smtClean="0"/>
            </a:br>
            <a:r>
              <a:rPr lang="af-ZA" dirty="0" smtClean="0"/>
              <a:t/>
            </a:r>
            <a:br>
              <a:rPr lang="af-ZA" dirty="0" smtClean="0"/>
            </a:br>
            <a:r>
              <a:rPr lang="af-ZA" dirty="0" smtClean="0"/>
              <a:t>Switch(config)#mac access-list extended </a:t>
            </a:r>
            <a:r>
              <a:rPr lang="cs-CZ" b="1" dirty="0" err="1">
                <a:solidFill>
                  <a:schemeClr val="accent1">
                    <a:lumMod val="50000"/>
                  </a:schemeClr>
                </a:solidFill>
              </a:rPr>
              <a:t>jednoduchy</a:t>
            </a:r>
            <a:r>
              <a:rPr lang="cs-CZ" b="1" dirty="0">
                <a:solidFill>
                  <a:schemeClr val="accent1">
                    <a:lumMod val="50000"/>
                  </a:schemeClr>
                </a:solidFill>
              </a:rPr>
              <a:t> </a:t>
            </a:r>
            <a:r>
              <a:rPr lang="af-ZA" b="1" dirty="0" smtClean="0">
                <a:solidFill>
                  <a:schemeClr val="accent1">
                    <a:lumMod val="50000"/>
                  </a:schemeClr>
                </a:solidFill>
              </a:rPr>
              <a:t>-mac-acl</a:t>
            </a:r>
            <a:r>
              <a:rPr lang="af-ZA" dirty="0" smtClean="0"/>
              <a:t/>
            </a:r>
            <a:br>
              <a:rPr lang="af-ZA" dirty="0" smtClean="0"/>
            </a:br>
            <a:r>
              <a:rPr lang="af-ZA" dirty="0" smtClean="0"/>
              <a:t>Switch(config-ext-macl)#permit host 000.000.011 any</a:t>
            </a:r>
            <a:br>
              <a:rPr lang="af-ZA" dirty="0" smtClean="0"/>
            </a:br>
            <a:r>
              <a:rPr lang="af-ZA" dirty="0" smtClean="0"/>
              <a:t>Switch(config-ext-macl)#end</a:t>
            </a:r>
            <a:br>
              <a:rPr lang="af-ZA" dirty="0" smtClean="0"/>
            </a:br>
            <a:r>
              <a:rPr lang="af-ZA" dirty="0" smtClean="0"/>
              <a:t/>
            </a:r>
            <a:br>
              <a:rPr lang="af-ZA" dirty="0" smtClean="0"/>
            </a:br>
            <a:r>
              <a:rPr lang="af-ZA" dirty="0" smtClean="0"/>
              <a:t>Switch(config)# interface fa 0/1</a:t>
            </a:r>
            <a:br>
              <a:rPr lang="af-ZA" dirty="0" smtClean="0"/>
            </a:br>
            <a:r>
              <a:rPr lang="af-ZA" dirty="0" smtClean="0"/>
              <a:t>Switch(config-if)#ip access-group </a:t>
            </a:r>
            <a:r>
              <a:rPr lang="cs-CZ" b="1" dirty="0" err="1">
                <a:solidFill>
                  <a:srgbClr val="FF0000"/>
                </a:solidFill>
              </a:rPr>
              <a:t>jednoduchy</a:t>
            </a:r>
            <a:r>
              <a:rPr lang="cs-CZ" b="1" dirty="0">
                <a:solidFill>
                  <a:srgbClr val="FF0000"/>
                </a:solidFill>
              </a:rPr>
              <a:t> </a:t>
            </a:r>
            <a:r>
              <a:rPr lang="af-ZA" b="1" dirty="0" smtClean="0">
                <a:solidFill>
                  <a:srgbClr val="FF0000"/>
                </a:solidFill>
              </a:rPr>
              <a:t>-ip-acl </a:t>
            </a:r>
            <a:r>
              <a:rPr lang="af-ZA" dirty="0" smtClean="0"/>
              <a:t>in</a:t>
            </a:r>
            <a:br>
              <a:rPr lang="af-ZA" dirty="0" smtClean="0"/>
            </a:br>
            <a:r>
              <a:rPr lang="af-ZA" dirty="0" smtClean="0"/>
              <a:t>Switch(config-if)#mac access-group </a:t>
            </a:r>
            <a:r>
              <a:rPr lang="cs-CZ" b="1" dirty="0" err="1" smtClean="0">
                <a:solidFill>
                  <a:schemeClr val="accent1">
                    <a:lumMod val="50000"/>
                  </a:schemeClr>
                </a:solidFill>
              </a:rPr>
              <a:t>jednoduchy</a:t>
            </a:r>
            <a:r>
              <a:rPr lang="af-ZA" b="1" dirty="0" smtClean="0">
                <a:solidFill>
                  <a:schemeClr val="accent1">
                    <a:lumMod val="50000"/>
                  </a:schemeClr>
                </a:solidFill>
              </a:rPr>
              <a:t>-mac-acl </a:t>
            </a:r>
            <a:r>
              <a:rPr lang="af-ZA" dirty="0" smtClean="0"/>
              <a:t>out</a:t>
            </a:r>
            <a:endParaRPr lang="af-ZA" dirty="0"/>
          </a:p>
        </p:txBody>
      </p:sp>
    </p:spTree>
    <p:extLst>
      <p:ext uri="{BB962C8B-B14F-4D97-AF65-F5344CB8AC3E}">
        <p14:creationId xmlns:p14="http://schemas.microsoft.com/office/powerpoint/2010/main" val="21284899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PACL’s Group Mode</a:t>
            </a:r>
            <a:endParaRPr lang="x-none" dirty="0"/>
          </a:p>
        </p:txBody>
      </p:sp>
      <p:sp>
        <p:nvSpPr>
          <p:cNvPr id="3" name="Content Placeholder 2"/>
          <p:cNvSpPr>
            <a:spLocks noGrp="1"/>
          </p:cNvSpPr>
          <p:nvPr>
            <p:ph idx="1"/>
          </p:nvPr>
        </p:nvSpPr>
        <p:spPr/>
        <p:txBody>
          <a:bodyPr/>
          <a:lstStyle/>
          <a:p>
            <a:pPr marL="0" indent="0">
              <a:buNone/>
            </a:pPr>
            <a:r>
              <a:rPr lang="af-ZA" dirty="0" smtClean="0"/>
              <a:t>Konfiguruje způsob access group na Layer 2 rozhraní:</a:t>
            </a:r>
          </a:p>
          <a:p>
            <a:r>
              <a:rPr lang="af-ZA" sz="2000" dirty="0" smtClean="0">
                <a:latin typeface="Consolas" panose="020B0609020204030204" pitchFamily="49" charset="0"/>
              </a:rPr>
              <a:t>SW(config)# </a:t>
            </a:r>
            <a:r>
              <a:rPr lang="af-ZA" sz="2000" b="1" dirty="0" smtClean="0">
                <a:latin typeface="Consolas" panose="020B0609020204030204" pitchFamily="49" charset="0"/>
              </a:rPr>
              <a:t>interface </a:t>
            </a:r>
            <a:r>
              <a:rPr lang="af-ZA" sz="2000" i="1" dirty="0" smtClean="0">
                <a:latin typeface="Consolas" panose="020B0609020204030204" pitchFamily="49" charset="0"/>
              </a:rPr>
              <a:t>interface-slot/number</a:t>
            </a:r>
          </a:p>
          <a:p>
            <a:r>
              <a:rPr lang="af-ZA" sz="2000" dirty="0" smtClean="0">
                <a:latin typeface="Consolas" panose="020B0609020204030204" pitchFamily="49" charset="0"/>
              </a:rPr>
              <a:t>SW(config-if)# </a:t>
            </a:r>
            <a:r>
              <a:rPr lang="af-ZA" sz="2000" b="1" dirty="0" smtClean="0">
                <a:latin typeface="Consolas" panose="020B0609020204030204" pitchFamily="49" charset="0"/>
              </a:rPr>
              <a:t>access-group mode </a:t>
            </a:r>
            <a:r>
              <a:rPr lang="af-ZA" sz="2000" dirty="0" smtClean="0">
                <a:latin typeface="Consolas" panose="020B0609020204030204" pitchFamily="49" charset="0"/>
              </a:rPr>
              <a:t>[ </a:t>
            </a:r>
            <a:r>
              <a:rPr lang="af-ZA" sz="2000" b="1" dirty="0" smtClean="0">
                <a:latin typeface="Consolas" panose="020B0609020204030204" pitchFamily="49" charset="0"/>
              </a:rPr>
              <a:t>prefer port </a:t>
            </a:r>
            <a:r>
              <a:rPr lang="af-ZA" sz="2000" dirty="0" smtClean="0">
                <a:latin typeface="Consolas" panose="020B0609020204030204" pitchFamily="49" charset="0"/>
              </a:rPr>
              <a:t>| </a:t>
            </a:r>
            <a:r>
              <a:rPr lang="af-ZA" sz="2000" b="1" dirty="0" smtClean="0">
                <a:latin typeface="Consolas" panose="020B0609020204030204" pitchFamily="49" charset="0"/>
              </a:rPr>
              <a:t>merge </a:t>
            </a:r>
            <a:r>
              <a:rPr lang="af-ZA" sz="2000" dirty="0" smtClean="0">
                <a:latin typeface="Consolas" panose="020B0609020204030204" pitchFamily="49" charset="0"/>
              </a:rPr>
              <a:t>]</a:t>
            </a:r>
          </a:p>
          <a:p>
            <a:endParaRPr lang="af-ZA" dirty="0" smtClean="0"/>
          </a:p>
          <a:p>
            <a:r>
              <a:rPr lang="af-ZA" dirty="0" smtClean="0"/>
              <a:t>Poznámka:  Tento příkaz není podporován na všech platformách.</a:t>
            </a:r>
            <a:endParaRPr lang="af-ZA" dirty="0"/>
          </a:p>
        </p:txBody>
      </p:sp>
    </p:spTree>
    <p:extLst>
      <p:ext uri="{BB962C8B-B14F-4D97-AF65-F5344CB8AC3E}">
        <p14:creationId xmlns:p14="http://schemas.microsoft.com/office/powerpoint/2010/main" val="30950966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Storm Control</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419974130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err="1"/>
              <a:t>Storm</a:t>
            </a:r>
            <a:r>
              <a:rPr lang="pt-PT" dirty="0"/>
              <a:t> </a:t>
            </a:r>
            <a:r>
              <a:rPr lang="pt-PT" dirty="0" err="1" smtClean="0"/>
              <a:t>Control</a:t>
            </a:r>
            <a:endParaRPr lang="pt-PT" dirty="0"/>
          </a:p>
        </p:txBody>
      </p:sp>
      <p:sp>
        <p:nvSpPr>
          <p:cNvPr id="3" name="Content Placeholder 2"/>
          <p:cNvSpPr>
            <a:spLocks noGrp="1"/>
          </p:cNvSpPr>
          <p:nvPr>
            <p:ph idx="1"/>
          </p:nvPr>
        </p:nvSpPr>
        <p:spPr/>
        <p:txBody>
          <a:bodyPr/>
          <a:lstStyle/>
          <a:p>
            <a:r>
              <a:rPr lang="af-ZA" dirty="0" smtClean="0"/>
              <a:t>Popište, co je to traffic storm a jak ji ovládat.</a:t>
            </a:r>
          </a:p>
          <a:p>
            <a:r>
              <a:rPr lang="af-ZA" dirty="0" smtClean="0"/>
              <a:t>Konfigurujte a ověřte </a:t>
            </a:r>
            <a:r>
              <a:rPr lang="cs-CZ" dirty="0" err="1" smtClean="0"/>
              <a:t>storm</a:t>
            </a:r>
            <a:r>
              <a:rPr lang="cs-CZ" dirty="0" smtClean="0"/>
              <a:t> </a:t>
            </a:r>
            <a:r>
              <a:rPr lang="cs-CZ" dirty="0" err="1" smtClean="0"/>
              <a:t>control</a:t>
            </a:r>
            <a:r>
              <a:rPr lang="af-ZA" dirty="0" smtClean="0"/>
              <a:t>.</a:t>
            </a:r>
            <a:endParaRPr lang="af-ZA" dirty="0"/>
          </a:p>
        </p:txBody>
      </p:sp>
    </p:spTree>
    <p:extLst>
      <p:ext uri="{BB962C8B-B14F-4D97-AF65-F5344CB8AC3E}">
        <p14:creationId xmlns:p14="http://schemas.microsoft.com/office/powerpoint/2010/main" val="30497838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Úvod do </a:t>
            </a:r>
            <a:r>
              <a:rPr lang="pt-PT" dirty="0" smtClean="0"/>
              <a:t>Storm </a:t>
            </a:r>
            <a:r>
              <a:rPr lang="pt-PT" dirty="0"/>
              <a:t>Control</a:t>
            </a:r>
          </a:p>
        </p:txBody>
      </p:sp>
      <p:sp>
        <p:nvSpPr>
          <p:cNvPr id="3" name="Content Placeholder 2"/>
          <p:cNvSpPr>
            <a:spLocks noGrp="1"/>
          </p:cNvSpPr>
          <p:nvPr>
            <p:ph idx="1"/>
          </p:nvPr>
        </p:nvSpPr>
        <p:spPr/>
        <p:txBody>
          <a:bodyPr>
            <a:normAutofit/>
          </a:bodyPr>
          <a:lstStyle/>
          <a:p>
            <a:r>
              <a:rPr lang="af-ZA" dirty="0" smtClean="0"/>
              <a:t>Traffic storm nastane, když pakety zaplaví LAN, což vytváří nadměrný provoz a snižuje výkon sítě.</a:t>
            </a:r>
          </a:p>
          <a:p>
            <a:r>
              <a:rPr lang="af-ZA" dirty="0" smtClean="0"/>
              <a:t>Funkce traffic storm brání tomu, aby porty LAN byly zahlušeny  broadcasty, multicasty nebo unicast provozem na fyzických rozhraních.</a:t>
            </a:r>
          </a:p>
        </p:txBody>
      </p:sp>
    </p:spTree>
    <p:extLst>
      <p:ext uri="{BB962C8B-B14F-4D97-AF65-F5344CB8AC3E}">
        <p14:creationId xmlns:p14="http://schemas.microsoft.com/office/powerpoint/2010/main" val="36165666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Chování </a:t>
            </a:r>
            <a:r>
              <a:rPr lang="pt-PT" dirty="0"/>
              <a:t>Storm Control</a:t>
            </a:r>
          </a:p>
        </p:txBody>
      </p:sp>
      <p:sp>
        <p:nvSpPr>
          <p:cNvPr id="3" name="Content Placeholder 2"/>
          <p:cNvSpPr>
            <a:spLocks noGrp="1"/>
          </p:cNvSpPr>
          <p:nvPr>
            <p:ph idx="1"/>
          </p:nvPr>
        </p:nvSpPr>
        <p:spPr>
          <a:xfrm>
            <a:off x="279401" y="1183340"/>
            <a:ext cx="8764238" cy="5131399"/>
          </a:xfrm>
        </p:spPr>
        <p:txBody>
          <a:bodyPr/>
          <a:lstStyle/>
          <a:p>
            <a:r>
              <a:rPr lang="af-ZA" dirty="0" smtClean="0"/>
              <a:t>Během intervalu porovnává úroveň provozu s konfigurovanou prahovou úrovní traffic stormu.</a:t>
            </a:r>
          </a:p>
          <a:p>
            <a:r>
              <a:rPr lang="af-ZA" dirty="0" smtClean="0"/>
              <a:t>Úroveň řízení traffic stormu je buď absolutní počet bitů nebo paketů za sekundu nebo procento celkové dostupné šířky pásma portu.</a:t>
            </a:r>
          </a:p>
          <a:p>
            <a:r>
              <a:rPr lang="af-ZA" dirty="0" smtClean="0"/>
              <a:t>Lze nakonfigurovat dva prahy.</a:t>
            </a:r>
          </a:p>
          <a:p>
            <a:r>
              <a:rPr lang="af-ZA" dirty="0" smtClean="0"/>
              <a:t>Když přenos překročí stoupající prahovou úroveň, traffic stormu blokuje port.</a:t>
            </a:r>
          </a:p>
          <a:p>
            <a:r>
              <a:rPr lang="af-ZA" dirty="0" smtClean="0"/>
              <a:t>Jakmile provoz klesne pod práh pádu</a:t>
            </a:r>
            <a:r>
              <a:rPr lang="cs-CZ" dirty="0" smtClean="0"/>
              <a:t> (</a:t>
            </a:r>
            <a:r>
              <a:rPr lang="cs-CZ" dirty="0" err="1" smtClean="0"/>
              <a:t>falling</a:t>
            </a:r>
            <a:r>
              <a:rPr lang="cs-CZ" dirty="0" smtClean="0"/>
              <a:t> </a:t>
            </a:r>
            <a:r>
              <a:rPr lang="cs-CZ" dirty="0" err="1" smtClean="0"/>
              <a:t>threshold</a:t>
            </a:r>
            <a:r>
              <a:rPr lang="cs-CZ" dirty="0" smtClean="0"/>
              <a:t>)</a:t>
            </a:r>
            <a:r>
              <a:rPr lang="af-ZA" dirty="0" smtClean="0"/>
              <a:t>, ovládání bouře odstraní blok.</a:t>
            </a:r>
          </a:p>
          <a:p>
            <a:r>
              <a:rPr lang="af-ZA" dirty="0" smtClean="0"/>
              <a:t>Konfigurace dolní prahové hodnoty je volitelná.</a:t>
            </a:r>
            <a:endParaRPr lang="af-ZA" dirty="0"/>
          </a:p>
        </p:txBody>
      </p:sp>
    </p:spTree>
    <p:extLst>
      <p:ext uri="{BB962C8B-B14F-4D97-AF65-F5344CB8AC3E}">
        <p14:creationId xmlns:p14="http://schemas.microsoft.com/office/powerpoint/2010/main" val="27969128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Chování </a:t>
            </a:r>
            <a:r>
              <a:rPr lang="pt-PT" dirty="0" smtClean="0"/>
              <a:t>Storm Control</a:t>
            </a:r>
            <a:endParaRPr lang="pt-PT" dirty="0"/>
          </a:p>
        </p:txBody>
      </p:sp>
      <p:sp>
        <p:nvSpPr>
          <p:cNvPr id="3" name="Content Placeholder 2"/>
          <p:cNvSpPr>
            <a:spLocks noGrp="1"/>
          </p:cNvSpPr>
          <p:nvPr>
            <p:ph idx="1"/>
          </p:nvPr>
        </p:nvSpPr>
        <p:spPr/>
        <p:txBody>
          <a:bodyPr/>
          <a:lstStyle/>
          <a:p>
            <a:r>
              <a:rPr lang="af-ZA" dirty="0" smtClean="0"/>
              <a:t>Volitelně lze rozhraní zablokovat (shutdown), pokud je porušena prahová úroveň nebo je odeslán SNMP trap.</a:t>
            </a:r>
          </a:p>
          <a:p>
            <a:r>
              <a:rPr lang="af-ZA" dirty="0" smtClean="0"/>
              <a:t>Storm control je konfigurováno na každé rozhraní pro každý typ provozu (unicast, multicast, broadcast) zvlášť</a:t>
            </a:r>
            <a:r>
              <a:rPr lang="en-US" dirty="0" smtClean="0"/>
              <a:t>.</a:t>
            </a:r>
            <a:endParaRPr lang="pt-PT" dirty="0"/>
          </a:p>
        </p:txBody>
      </p:sp>
      <p:pic>
        <p:nvPicPr>
          <p:cNvPr id="4" name="Picture 3"/>
          <p:cNvPicPr>
            <a:picLocks noChangeAspect="1"/>
          </p:cNvPicPr>
          <p:nvPr/>
        </p:nvPicPr>
        <p:blipFill>
          <a:blip r:embed="rId2"/>
          <a:stretch>
            <a:fillRect/>
          </a:stretch>
        </p:blipFill>
        <p:spPr>
          <a:xfrm>
            <a:off x="992338" y="3137239"/>
            <a:ext cx="7094480" cy="3303506"/>
          </a:xfrm>
          <a:prstGeom prst="rect">
            <a:avLst/>
          </a:prstGeom>
        </p:spPr>
      </p:pic>
    </p:spTree>
    <p:extLst>
      <p:ext uri="{BB962C8B-B14F-4D97-AF65-F5344CB8AC3E}">
        <p14:creationId xmlns:p14="http://schemas.microsoft.com/office/powerpoint/2010/main" val="2570258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Přehled problémů s </a:t>
            </a:r>
            <a:r>
              <a:rPr lang="cs-CZ" dirty="0" smtClean="0"/>
              <a:t>bezpečností přepínačů</a:t>
            </a:r>
            <a:endParaRPr lang="cs-CZ" dirty="0"/>
          </a:p>
        </p:txBody>
      </p:sp>
      <p:sp>
        <p:nvSpPr>
          <p:cNvPr id="3" name="Content Placeholder 2"/>
          <p:cNvSpPr>
            <a:spLocks noGrp="1"/>
          </p:cNvSpPr>
          <p:nvPr>
            <p:ph idx="1"/>
          </p:nvPr>
        </p:nvSpPr>
        <p:spPr/>
        <p:txBody>
          <a:bodyPr>
            <a:normAutofit fontScale="92500" lnSpcReduction="20000"/>
          </a:bodyPr>
          <a:lstStyle/>
          <a:p>
            <a:pPr marL="0" indent="0">
              <a:buNone/>
            </a:pPr>
            <a:r>
              <a:rPr lang="cs-CZ" dirty="0"/>
              <a:t>Existují důvody pro silnou ochranu infrastruktury podnikového </a:t>
            </a:r>
            <a:r>
              <a:rPr lang="cs-CZ" dirty="0" smtClean="0"/>
              <a:t>kampusu</a:t>
            </a:r>
          </a:p>
          <a:p>
            <a:r>
              <a:rPr lang="cs-CZ" dirty="0" smtClean="0"/>
              <a:t>Spoléhání </a:t>
            </a:r>
            <a:r>
              <a:rPr lang="cs-CZ" dirty="0"/>
              <a:t>se na bezpečnost, která byla zavedena na </a:t>
            </a:r>
            <a:r>
              <a:rPr lang="cs-CZ" dirty="0" smtClean="0"/>
              <a:t>okraji podnikové sítě, selže. </a:t>
            </a:r>
            <a:r>
              <a:rPr lang="cs-CZ" dirty="0"/>
              <a:t>S několika vrstvami zabezpečení se zvyšuje ochrana podnikového kampusu, kde obvykle sídlí nejstrategičtější </a:t>
            </a:r>
            <a:r>
              <a:rPr lang="cs-CZ" dirty="0" smtClean="0"/>
              <a:t>aktiva.</a:t>
            </a:r>
          </a:p>
          <a:p>
            <a:r>
              <a:rPr lang="cs-CZ" dirty="0" smtClean="0"/>
              <a:t>Pokud </a:t>
            </a:r>
            <a:r>
              <a:rPr lang="cs-CZ" dirty="0"/>
              <a:t>podnik </a:t>
            </a:r>
            <a:r>
              <a:rPr lang="cs-CZ" dirty="0" smtClean="0"/>
              <a:t>otevře </a:t>
            </a:r>
            <a:r>
              <a:rPr lang="cs-CZ" dirty="0"/>
              <a:t>návštěvníkům své budovy, může útočník potenciálně získat fyzický přístup k zařízením v podnikovém areálu. Spoléhání se na fyzickou bezpečnost nestačí.</a:t>
            </a:r>
            <a:br>
              <a:rPr lang="cs-CZ" dirty="0"/>
            </a:br>
            <a:r>
              <a:rPr lang="cs-CZ" dirty="0"/>
              <a:t>Velmi často se externí přístup nezastaví na podnikovém </a:t>
            </a:r>
            <a:r>
              <a:rPr lang="cs-CZ" dirty="0" smtClean="0"/>
              <a:t>okraji.</a:t>
            </a:r>
          </a:p>
          <a:p>
            <a:r>
              <a:rPr lang="cs-CZ" dirty="0" smtClean="0"/>
              <a:t>Aplikace </a:t>
            </a:r>
            <a:r>
              <a:rPr lang="cs-CZ" dirty="0"/>
              <a:t>vyžadují přinejmenším nepřímý přístup k prostředkům podnikového kampusu, což znamená, že je nutná také silná síťová </a:t>
            </a:r>
            <a:r>
              <a:rPr lang="cs-CZ" dirty="0" smtClean="0"/>
              <a:t>bezpečnost.</a:t>
            </a:r>
          </a:p>
          <a:p>
            <a:r>
              <a:rPr lang="cs-CZ" dirty="0" smtClean="0"/>
              <a:t>Veřejné </a:t>
            </a:r>
            <a:r>
              <a:rPr lang="cs-CZ" dirty="0"/>
              <a:t>a hybridní </a:t>
            </a:r>
            <a:r>
              <a:rPr lang="cs-CZ" dirty="0" err="1"/>
              <a:t>cloudové</a:t>
            </a:r>
            <a:r>
              <a:rPr lang="cs-CZ" dirty="0"/>
              <a:t> architektury představují nová rizika. I když je </a:t>
            </a:r>
            <a:r>
              <a:rPr lang="cs-CZ" dirty="0" err="1" smtClean="0"/>
              <a:t>cloud</a:t>
            </a:r>
            <a:r>
              <a:rPr lang="cs-CZ" dirty="0" smtClean="0"/>
              <a:t> </a:t>
            </a:r>
            <a:r>
              <a:rPr lang="cs-CZ" dirty="0"/>
              <a:t>bezpečný, útoky zevnitř mohou nakonec kompromitovat </a:t>
            </a:r>
            <a:r>
              <a:rPr lang="cs-CZ" dirty="0" smtClean="0"/>
              <a:t>samotný </a:t>
            </a:r>
            <a:r>
              <a:rPr lang="cs-CZ" dirty="0" err="1" smtClean="0"/>
              <a:t>cloud</a:t>
            </a:r>
            <a:r>
              <a:rPr lang="cs-CZ" dirty="0"/>
              <a:t>.</a:t>
            </a:r>
          </a:p>
        </p:txBody>
      </p:sp>
    </p:spTree>
    <p:extLst>
      <p:ext uri="{BB962C8B-B14F-4D97-AF65-F5344CB8AC3E}">
        <p14:creationId xmlns:p14="http://schemas.microsoft.com/office/powerpoint/2010/main" val="5799904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Konfigurace a verifikace </a:t>
            </a:r>
            <a:r>
              <a:rPr lang="en-US" dirty="0" smtClean="0"/>
              <a:t>Storm </a:t>
            </a:r>
            <a:r>
              <a:rPr lang="en-US" dirty="0"/>
              <a:t>Control </a:t>
            </a:r>
            <a:r>
              <a:rPr lang="cs-CZ" dirty="0" smtClean="0"/>
              <a:t>na rozhraní</a:t>
            </a:r>
            <a:endParaRPr lang="pt-PT" dirty="0"/>
          </a:p>
        </p:txBody>
      </p:sp>
      <p:sp>
        <p:nvSpPr>
          <p:cNvPr id="3" name="Content Placeholder 2"/>
          <p:cNvSpPr>
            <a:spLocks noGrp="1"/>
          </p:cNvSpPr>
          <p:nvPr>
            <p:ph idx="1"/>
          </p:nvPr>
        </p:nvSpPr>
        <p:spPr>
          <a:xfrm>
            <a:off x="279401" y="1562482"/>
            <a:ext cx="8520354" cy="5131399"/>
          </a:xfrm>
        </p:spPr>
        <p:txBody>
          <a:bodyPr>
            <a:normAutofit/>
          </a:bodyPr>
          <a:lstStyle/>
          <a:p>
            <a:r>
              <a:rPr lang="af-ZA" sz="2000" dirty="0" smtClean="0">
                <a:latin typeface="Consolas" panose="020B0609020204030204" pitchFamily="49" charset="0"/>
              </a:rPr>
              <a:t>Switch(config)# </a:t>
            </a:r>
            <a:r>
              <a:rPr lang="af-ZA" sz="2000" b="1" dirty="0" smtClean="0">
                <a:latin typeface="Consolas" panose="020B0609020204030204" pitchFamily="49" charset="0"/>
              </a:rPr>
              <a:t>interface </a:t>
            </a:r>
            <a:r>
              <a:rPr lang="af-ZA" sz="2000" i="1" dirty="0" smtClean="0">
                <a:latin typeface="Consolas" panose="020B0609020204030204" pitchFamily="49" charset="0"/>
              </a:rPr>
              <a:t>interface-slot/int</a:t>
            </a:r>
          </a:p>
          <a:p>
            <a:r>
              <a:rPr lang="af-ZA" sz="2000" dirty="0" smtClean="0">
                <a:latin typeface="Consolas" panose="020B0609020204030204" pitchFamily="49" charset="0"/>
              </a:rPr>
              <a:t>Switch(config-if)# </a:t>
            </a:r>
            <a:r>
              <a:rPr lang="af-ZA" sz="2000" b="1" dirty="0" smtClean="0">
                <a:latin typeface="Consolas" panose="020B0609020204030204" pitchFamily="49" charset="0"/>
              </a:rPr>
              <a:t>storm-control </a:t>
            </a:r>
            <a:r>
              <a:rPr lang="af-ZA" sz="2000" dirty="0" smtClean="0">
                <a:latin typeface="Consolas" panose="020B0609020204030204" pitchFamily="49" charset="0"/>
              </a:rPr>
              <a:t>[ </a:t>
            </a:r>
            <a:r>
              <a:rPr lang="af-ZA" sz="2000" b="1" dirty="0" smtClean="0">
                <a:latin typeface="Consolas" panose="020B0609020204030204" pitchFamily="49" charset="0"/>
              </a:rPr>
              <a:t>broadcast | multicast | unicast </a:t>
            </a:r>
            <a:r>
              <a:rPr lang="af-ZA" sz="2000" dirty="0" smtClean="0">
                <a:latin typeface="Consolas" panose="020B0609020204030204" pitchFamily="49" charset="0"/>
              </a:rPr>
              <a:t>] </a:t>
            </a:r>
            <a:r>
              <a:rPr lang="af-ZA" sz="2000" b="1" dirty="0" smtClean="0">
                <a:latin typeface="Consolas" panose="020B0609020204030204" pitchFamily="49" charset="0"/>
              </a:rPr>
              <a:t>level </a:t>
            </a:r>
            <a:r>
              <a:rPr lang="af-ZA" sz="2000" dirty="0" smtClean="0">
                <a:latin typeface="Consolas" panose="020B0609020204030204" pitchFamily="49" charset="0"/>
              </a:rPr>
              <a:t>{ </a:t>
            </a:r>
            <a:r>
              <a:rPr lang="af-ZA" sz="2000" i="1" dirty="0" smtClean="0">
                <a:latin typeface="Consolas" panose="020B0609020204030204" pitchFamily="49" charset="0"/>
              </a:rPr>
              <a:t>risingpercent </a:t>
            </a:r>
            <a:r>
              <a:rPr lang="af-ZA" sz="2000" dirty="0" smtClean="0">
                <a:latin typeface="Consolas" panose="020B0609020204030204" pitchFamily="49" charset="0"/>
              </a:rPr>
              <a:t>| </a:t>
            </a:r>
            <a:r>
              <a:rPr lang="af-ZA" sz="2000" b="1" dirty="0" smtClean="0">
                <a:latin typeface="Consolas" panose="020B0609020204030204" pitchFamily="49" charset="0"/>
              </a:rPr>
              <a:t>bps </a:t>
            </a:r>
            <a:r>
              <a:rPr lang="af-ZA" sz="2000" i="1" dirty="0" smtClean="0">
                <a:latin typeface="Consolas" panose="020B0609020204030204" pitchFamily="49" charset="0"/>
              </a:rPr>
              <a:t>rising-bps </a:t>
            </a:r>
            <a:r>
              <a:rPr lang="af-ZA" sz="2000" dirty="0" smtClean="0">
                <a:latin typeface="Consolas" panose="020B0609020204030204" pitchFamily="49" charset="0"/>
              </a:rPr>
              <a:t>| </a:t>
            </a:r>
            <a:r>
              <a:rPr lang="af-ZA" sz="2000" b="1" dirty="0" smtClean="0">
                <a:latin typeface="Consolas" panose="020B0609020204030204" pitchFamily="49" charset="0"/>
              </a:rPr>
              <a:t>pps </a:t>
            </a:r>
            <a:r>
              <a:rPr lang="af-ZA" sz="2000" i="1" dirty="0" smtClean="0">
                <a:latin typeface="Consolas" panose="020B0609020204030204" pitchFamily="49" charset="0"/>
              </a:rPr>
              <a:t>rising-pps </a:t>
            </a:r>
            <a:r>
              <a:rPr lang="af-ZA" sz="2000" dirty="0" smtClean="0">
                <a:latin typeface="Consolas" panose="020B0609020204030204" pitchFamily="49" charset="0"/>
              </a:rPr>
              <a:t>} [</a:t>
            </a:r>
            <a:r>
              <a:rPr lang="af-ZA" sz="2000" i="1" dirty="0" smtClean="0">
                <a:latin typeface="Consolas" panose="020B0609020204030204" pitchFamily="49" charset="0"/>
              </a:rPr>
              <a:t>falling-percent</a:t>
            </a:r>
            <a:r>
              <a:rPr lang="af-ZA" sz="2000" dirty="0" smtClean="0">
                <a:latin typeface="Consolas" panose="020B0609020204030204" pitchFamily="49" charset="0"/>
              </a:rPr>
              <a:t>|</a:t>
            </a:r>
            <a:r>
              <a:rPr lang="af-ZA" sz="2000" i="1" dirty="0" smtClean="0">
                <a:latin typeface="Consolas" panose="020B0609020204030204" pitchFamily="49" charset="0"/>
              </a:rPr>
              <a:t>falling-bps</a:t>
            </a:r>
            <a:r>
              <a:rPr lang="af-ZA" sz="2000" dirty="0" smtClean="0">
                <a:latin typeface="Consolas" panose="020B0609020204030204" pitchFamily="49" charset="0"/>
              </a:rPr>
              <a:t>|</a:t>
            </a:r>
            <a:r>
              <a:rPr lang="af-ZA" sz="2000" i="1" dirty="0" smtClean="0">
                <a:latin typeface="Consolas" panose="020B0609020204030204" pitchFamily="49" charset="0"/>
              </a:rPr>
              <a:t>falling-pps</a:t>
            </a:r>
            <a:r>
              <a:rPr lang="af-ZA" sz="2000" dirty="0" smtClean="0">
                <a:latin typeface="Consolas" panose="020B0609020204030204" pitchFamily="49" charset="0"/>
              </a:rPr>
              <a:t>]</a:t>
            </a:r>
          </a:p>
          <a:p>
            <a:r>
              <a:rPr lang="af-ZA" sz="2000" dirty="0" smtClean="0">
                <a:latin typeface="Consolas" panose="020B0609020204030204" pitchFamily="49" charset="0"/>
              </a:rPr>
              <a:t>Switch(config)# </a:t>
            </a:r>
            <a:r>
              <a:rPr lang="af-ZA" sz="2000" b="1" dirty="0" smtClean="0">
                <a:latin typeface="Consolas" panose="020B0609020204030204" pitchFamily="49" charset="0"/>
              </a:rPr>
              <a:t>interface </a:t>
            </a:r>
            <a:r>
              <a:rPr lang="af-ZA" sz="2000" i="1" dirty="0" smtClean="0">
                <a:latin typeface="Consolas" panose="020B0609020204030204" pitchFamily="49" charset="0"/>
              </a:rPr>
              <a:t>interface-slot/int</a:t>
            </a:r>
          </a:p>
          <a:p>
            <a:r>
              <a:rPr lang="af-ZA" sz="2000" dirty="0" smtClean="0">
                <a:latin typeface="Consolas" panose="020B0609020204030204" pitchFamily="49" charset="0"/>
              </a:rPr>
              <a:t>Switch(config-if)# </a:t>
            </a:r>
            <a:r>
              <a:rPr lang="af-ZA" sz="2000" b="1" dirty="0" smtClean="0">
                <a:latin typeface="Consolas" panose="020B0609020204030204" pitchFamily="49" charset="0"/>
              </a:rPr>
              <a:t>storm-control action </a:t>
            </a:r>
            <a:r>
              <a:rPr lang="af-ZA" sz="2000" dirty="0" smtClean="0">
                <a:latin typeface="Consolas" panose="020B0609020204030204" pitchFamily="49" charset="0"/>
              </a:rPr>
              <a:t>{ </a:t>
            </a:r>
            <a:r>
              <a:rPr lang="af-ZA" sz="2000" b="1" dirty="0" smtClean="0">
                <a:latin typeface="Consolas" panose="020B0609020204030204" pitchFamily="49" charset="0"/>
              </a:rPr>
              <a:t>shutdown</a:t>
            </a:r>
            <a:r>
              <a:rPr lang="af-ZA" sz="2000" dirty="0" smtClean="0">
                <a:latin typeface="Consolas" panose="020B0609020204030204" pitchFamily="49" charset="0"/>
              </a:rPr>
              <a:t>|</a:t>
            </a:r>
            <a:r>
              <a:rPr lang="af-ZA" sz="2000" b="1" dirty="0" smtClean="0">
                <a:latin typeface="Consolas" panose="020B0609020204030204" pitchFamily="49" charset="0"/>
              </a:rPr>
              <a:t>trap </a:t>
            </a:r>
            <a:r>
              <a:rPr lang="af-ZA" sz="2000" dirty="0" smtClean="0">
                <a:latin typeface="Consolas" panose="020B0609020204030204" pitchFamily="49" charset="0"/>
              </a:rPr>
              <a:t>}</a:t>
            </a:r>
            <a:endParaRPr lang="af-ZA" sz="1800" dirty="0">
              <a:latin typeface="Consolas" panose="020B0609020204030204" pitchFamily="49" charset="0"/>
            </a:endParaRPr>
          </a:p>
        </p:txBody>
      </p:sp>
      <p:pic>
        <p:nvPicPr>
          <p:cNvPr id="4" name="Picture 3"/>
          <p:cNvPicPr>
            <a:picLocks noChangeAspect="1"/>
          </p:cNvPicPr>
          <p:nvPr/>
        </p:nvPicPr>
        <p:blipFill>
          <a:blip r:embed="rId3"/>
          <a:stretch>
            <a:fillRect/>
          </a:stretch>
        </p:blipFill>
        <p:spPr>
          <a:xfrm>
            <a:off x="137751" y="3953133"/>
            <a:ext cx="9373400" cy="2109001"/>
          </a:xfrm>
          <a:prstGeom prst="rect">
            <a:avLst/>
          </a:prstGeom>
        </p:spPr>
      </p:pic>
    </p:spTree>
    <p:extLst>
      <p:ext uri="{BB962C8B-B14F-4D97-AF65-F5344CB8AC3E}">
        <p14:creationId xmlns:p14="http://schemas.microsoft.com/office/powerpoint/2010/main" val="34428319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smtClean="0"/>
              <a:t>Verif</a:t>
            </a:r>
            <a:r>
              <a:rPr lang="cs-CZ" dirty="0" err="1" smtClean="0"/>
              <a:t>ikace</a:t>
            </a:r>
            <a:r>
              <a:rPr lang="cs-CZ" dirty="0" smtClean="0"/>
              <a:t> konfigurace</a:t>
            </a:r>
            <a:r>
              <a:rPr lang="pt-PT" dirty="0" smtClean="0"/>
              <a:t> Storm Control</a:t>
            </a:r>
            <a:endParaRPr lang="pt-PT" dirty="0"/>
          </a:p>
        </p:txBody>
      </p:sp>
      <p:pic>
        <p:nvPicPr>
          <p:cNvPr id="4" name="Picture 3"/>
          <p:cNvPicPr>
            <a:picLocks noChangeAspect="1"/>
          </p:cNvPicPr>
          <p:nvPr/>
        </p:nvPicPr>
        <p:blipFill>
          <a:blip r:embed="rId3"/>
          <a:stretch>
            <a:fillRect/>
          </a:stretch>
        </p:blipFill>
        <p:spPr>
          <a:xfrm>
            <a:off x="503686" y="1494484"/>
            <a:ext cx="8118971" cy="1337283"/>
          </a:xfrm>
          <a:prstGeom prst="rect">
            <a:avLst/>
          </a:prstGeom>
        </p:spPr>
      </p:pic>
      <p:pic>
        <p:nvPicPr>
          <p:cNvPr id="5" name="Picture 4"/>
          <p:cNvPicPr>
            <a:picLocks noChangeAspect="1"/>
          </p:cNvPicPr>
          <p:nvPr/>
        </p:nvPicPr>
        <p:blipFill>
          <a:blip r:embed="rId4"/>
          <a:stretch>
            <a:fillRect/>
          </a:stretch>
        </p:blipFill>
        <p:spPr>
          <a:xfrm>
            <a:off x="466442" y="2954582"/>
            <a:ext cx="8081731" cy="1290850"/>
          </a:xfrm>
          <a:prstGeom prst="rect">
            <a:avLst/>
          </a:prstGeom>
        </p:spPr>
      </p:pic>
      <p:pic>
        <p:nvPicPr>
          <p:cNvPr id="6" name="Picture 5"/>
          <p:cNvPicPr>
            <a:picLocks noChangeAspect="1"/>
          </p:cNvPicPr>
          <p:nvPr/>
        </p:nvPicPr>
        <p:blipFill>
          <a:blip r:embed="rId5"/>
          <a:stretch>
            <a:fillRect/>
          </a:stretch>
        </p:blipFill>
        <p:spPr>
          <a:xfrm>
            <a:off x="517334" y="4354599"/>
            <a:ext cx="8044487" cy="1318710"/>
          </a:xfrm>
          <a:prstGeom prst="rect">
            <a:avLst/>
          </a:prstGeom>
        </p:spPr>
      </p:pic>
    </p:spTree>
    <p:extLst>
      <p:ext uri="{BB962C8B-B14F-4D97-AF65-F5344CB8AC3E}">
        <p14:creationId xmlns:p14="http://schemas.microsoft.com/office/powerpoint/2010/main" val="7582755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13719"/>
            <a:ext cx="3233284" cy="2743200"/>
          </a:xfrm>
          <a:prstGeom prst="rect">
            <a:avLst/>
          </a:prstGeom>
          <a:noFill/>
        </p:spPr>
        <p:txBody>
          <a:bodyPr anchor="ctr"/>
          <a:lstStyle/>
          <a:p>
            <a:pPr lvl="0" algn="l" defTabSz="814388" eaLnBrk="1" hangingPunct="1">
              <a:defRPr/>
            </a:pPr>
            <a:r>
              <a:rPr lang="cs-CZ" sz="2800" b="1" kern="0" dirty="0" smtClean="0">
                <a:solidFill>
                  <a:schemeClr val="bg1"/>
                </a:solidFill>
                <a:latin typeface="+mj-lt"/>
                <a:ea typeface="+mj-ea"/>
                <a:cs typeface="+mj-cs"/>
              </a:rPr>
              <a:t>Opatření proti  </a:t>
            </a:r>
            <a:r>
              <a:rPr lang="cs-CZ" sz="2800" b="1" kern="0" dirty="0" err="1" smtClean="0">
                <a:solidFill>
                  <a:schemeClr val="bg1"/>
                </a:solidFill>
                <a:latin typeface="+mj-lt"/>
                <a:ea typeface="+mj-ea"/>
                <a:cs typeface="+mj-cs"/>
              </a:rPr>
              <a:t>spoofingu</a:t>
            </a:r>
            <a:r>
              <a:rPr lang="cs-CZ" sz="2800" b="1" kern="0" dirty="0" smtClean="0">
                <a:solidFill>
                  <a:schemeClr val="bg1"/>
                </a:solidFill>
                <a:latin typeface="+mj-lt"/>
                <a:ea typeface="+mj-ea"/>
                <a:cs typeface="+mj-cs"/>
              </a:rPr>
              <a:t> (</a:t>
            </a:r>
            <a:r>
              <a:rPr lang="en-US" sz="2800" b="1" kern="0" dirty="0" smtClean="0">
                <a:solidFill>
                  <a:schemeClr val="bg1"/>
                </a:solidFill>
                <a:latin typeface="+mj-lt"/>
                <a:ea typeface="+mj-ea"/>
                <a:cs typeface="+mj-cs"/>
              </a:rPr>
              <a:t>Mitigating Spoofing Attacks</a:t>
            </a:r>
            <a:r>
              <a:rPr lang="cs-CZ" sz="2800" b="1" kern="0" dirty="0" smtClean="0">
                <a:solidFill>
                  <a:schemeClr val="bg1"/>
                </a:solidFill>
                <a:latin typeface="+mj-lt"/>
                <a:ea typeface="+mj-ea"/>
                <a:cs typeface="+mj-cs"/>
              </a:rPr>
              <a:t>)</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63548019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Zmírňující útoky </a:t>
            </a:r>
            <a:r>
              <a:rPr lang="cs-CZ" dirty="0" err="1"/>
              <a:t>spoofingu</a:t>
            </a:r>
            <a:endParaRPr lang="cs-CZ" dirty="0"/>
          </a:p>
        </p:txBody>
      </p:sp>
      <p:sp>
        <p:nvSpPr>
          <p:cNvPr id="3" name="Content Placeholder 2"/>
          <p:cNvSpPr>
            <a:spLocks noGrp="1"/>
          </p:cNvSpPr>
          <p:nvPr>
            <p:ph idx="1"/>
          </p:nvPr>
        </p:nvSpPr>
        <p:spPr/>
        <p:txBody>
          <a:bodyPr/>
          <a:lstStyle/>
          <a:p>
            <a:r>
              <a:rPr lang="cs-CZ" dirty="0"/>
              <a:t>Jak může poškozený server DHCP poškodit vaši </a:t>
            </a:r>
            <a:r>
              <a:rPr lang="cs-CZ" dirty="0" smtClean="0"/>
              <a:t>síť</a:t>
            </a:r>
          </a:p>
          <a:p>
            <a:r>
              <a:rPr lang="cs-CZ" dirty="0" smtClean="0"/>
              <a:t>Falšování DHCP</a:t>
            </a:r>
          </a:p>
          <a:p>
            <a:r>
              <a:rPr lang="cs-CZ" dirty="0" smtClean="0"/>
              <a:t>Konfigurace </a:t>
            </a:r>
            <a:r>
              <a:rPr lang="cs-CZ" dirty="0"/>
              <a:t>a ověřování </a:t>
            </a:r>
            <a:r>
              <a:rPr lang="cs-CZ" dirty="0" err="1"/>
              <a:t>snoopingu</a:t>
            </a:r>
            <a:r>
              <a:rPr lang="cs-CZ" dirty="0"/>
              <a:t> </a:t>
            </a:r>
            <a:r>
              <a:rPr lang="cs-CZ" dirty="0" smtClean="0"/>
              <a:t>DHCP</a:t>
            </a:r>
          </a:p>
          <a:p>
            <a:r>
              <a:rPr lang="cs-CZ" dirty="0" smtClean="0"/>
              <a:t>Co </a:t>
            </a:r>
            <a:r>
              <a:rPr lang="cs-CZ" dirty="0"/>
              <a:t>je IP Source </a:t>
            </a:r>
            <a:r>
              <a:rPr lang="cs-CZ" dirty="0" err="1"/>
              <a:t>Guard</a:t>
            </a:r>
            <a:r>
              <a:rPr lang="cs-CZ" dirty="0"/>
              <a:t> a proč ji </a:t>
            </a:r>
            <a:r>
              <a:rPr lang="cs-CZ" dirty="0" smtClean="0"/>
              <a:t>potřebujete</a:t>
            </a:r>
          </a:p>
          <a:p>
            <a:r>
              <a:rPr lang="cs-CZ" dirty="0" smtClean="0"/>
              <a:t>Konfigurace </a:t>
            </a:r>
            <a:r>
              <a:rPr lang="cs-CZ" dirty="0"/>
              <a:t>ochrany IP </a:t>
            </a:r>
            <a:r>
              <a:rPr lang="cs-CZ" dirty="0" smtClean="0"/>
              <a:t>zdroje</a:t>
            </a:r>
          </a:p>
          <a:p>
            <a:r>
              <a:rPr lang="cs-CZ" dirty="0" err="1" smtClean="0"/>
              <a:t>Spoofing</a:t>
            </a:r>
            <a:r>
              <a:rPr lang="cs-CZ" dirty="0" smtClean="0"/>
              <a:t> ARP</a:t>
            </a:r>
          </a:p>
          <a:p>
            <a:r>
              <a:rPr lang="cs-CZ" dirty="0" smtClean="0"/>
              <a:t>Jak </a:t>
            </a:r>
            <a:r>
              <a:rPr lang="cs-CZ" dirty="0"/>
              <a:t>DAI </a:t>
            </a:r>
            <a:r>
              <a:rPr lang="cs-CZ" dirty="0" smtClean="0"/>
              <a:t>funguje</a:t>
            </a:r>
          </a:p>
          <a:p>
            <a:r>
              <a:rPr lang="cs-CZ" dirty="0" smtClean="0"/>
              <a:t>Konfigurace DAI (</a:t>
            </a:r>
            <a:r>
              <a:rPr lang="cs-CZ" dirty="0" err="1"/>
              <a:t>Dynamic</a:t>
            </a:r>
            <a:r>
              <a:rPr lang="cs-CZ" dirty="0"/>
              <a:t> ARP </a:t>
            </a:r>
            <a:r>
              <a:rPr lang="cs-CZ" dirty="0" err="1" smtClean="0"/>
              <a:t>Inspection</a:t>
            </a:r>
            <a:r>
              <a:rPr lang="cs-CZ" dirty="0" smtClean="0"/>
              <a:t>)</a:t>
            </a:r>
            <a:endParaRPr lang="cs-CZ" dirty="0"/>
          </a:p>
        </p:txBody>
      </p:sp>
    </p:spTree>
    <p:extLst>
      <p:ext uri="{BB962C8B-B14F-4D97-AF65-F5344CB8AC3E}">
        <p14:creationId xmlns:p14="http://schemas.microsoft.com/office/powerpoint/2010/main" val="26674378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Útok </a:t>
            </a:r>
            <a:r>
              <a:rPr lang="pt-PT" dirty="0" smtClean="0"/>
              <a:t>DHCP Spoofing</a:t>
            </a:r>
            <a:endParaRPr lang="pt-PT" dirty="0"/>
          </a:p>
        </p:txBody>
      </p:sp>
      <p:sp>
        <p:nvSpPr>
          <p:cNvPr id="3" name="Content Placeholder 2"/>
          <p:cNvSpPr>
            <a:spLocks noGrp="1"/>
          </p:cNvSpPr>
          <p:nvPr>
            <p:ph idx="1"/>
          </p:nvPr>
        </p:nvSpPr>
        <p:spPr>
          <a:xfrm>
            <a:off x="4539577" y="1183340"/>
            <a:ext cx="4260177" cy="5131399"/>
          </a:xfrm>
        </p:spPr>
        <p:txBody>
          <a:bodyPr>
            <a:normAutofit fontScale="92500" lnSpcReduction="10000"/>
          </a:bodyPr>
          <a:lstStyle/>
          <a:p>
            <a:r>
              <a:rPr lang="cs-CZ" dirty="0"/>
              <a:t>Nejčastějším příkladem </a:t>
            </a:r>
            <a:r>
              <a:rPr lang="cs-CZ" dirty="0" smtClean="0"/>
              <a:t>falešného </a:t>
            </a:r>
            <a:r>
              <a:rPr lang="cs-CZ" dirty="0"/>
              <a:t>DHCP serveru je, když je počítač nakonfigurován jako DHCP server v síti </a:t>
            </a:r>
            <a:r>
              <a:rPr lang="cs-CZ" dirty="0" smtClean="0"/>
              <a:t>kampusu.</a:t>
            </a:r>
          </a:p>
          <a:p>
            <a:r>
              <a:rPr lang="cs-CZ" dirty="0" smtClean="0"/>
              <a:t>Pokud </a:t>
            </a:r>
            <a:r>
              <a:rPr lang="cs-CZ" dirty="0"/>
              <a:t>odpověď odesílatele DHCP serveru dorazí nejdříve na klienta DHCP, klient tuto odpověď </a:t>
            </a:r>
            <a:r>
              <a:rPr lang="cs-CZ" dirty="0" smtClean="0"/>
              <a:t>použije.</a:t>
            </a:r>
          </a:p>
          <a:p>
            <a:r>
              <a:rPr lang="cs-CZ" dirty="0" smtClean="0"/>
              <a:t>Protože </a:t>
            </a:r>
            <a:r>
              <a:rPr lang="cs-CZ" dirty="0"/>
              <a:t>tato první odpověď z podvodného serveru je falešná, klient nebude moci získat správné připojení k síti a může mít přesměrovaný provoz na falešnou výchozí bránu.</a:t>
            </a:r>
          </a:p>
        </p:txBody>
      </p:sp>
      <p:pic>
        <p:nvPicPr>
          <p:cNvPr id="4" name="Picture 3"/>
          <p:cNvPicPr>
            <a:picLocks noChangeAspect="1"/>
          </p:cNvPicPr>
          <p:nvPr/>
        </p:nvPicPr>
        <p:blipFill>
          <a:blip r:embed="rId2"/>
          <a:stretch>
            <a:fillRect/>
          </a:stretch>
        </p:blipFill>
        <p:spPr>
          <a:xfrm>
            <a:off x="0" y="1221257"/>
            <a:ext cx="4197084" cy="5536381"/>
          </a:xfrm>
          <a:prstGeom prst="rect">
            <a:avLst/>
          </a:prstGeom>
        </p:spPr>
      </p:pic>
    </p:spTree>
    <p:extLst>
      <p:ext uri="{BB962C8B-B14F-4D97-AF65-F5344CB8AC3E}">
        <p14:creationId xmlns:p14="http://schemas.microsoft.com/office/powerpoint/2010/main" val="16320567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Proces vytvoření falešného serveru</a:t>
            </a:r>
            <a:r>
              <a:rPr lang="pt-PT" dirty="0" smtClean="0"/>
              <a:t> DHCP</a:t>
            </a:r>
            <a:endParaRPr lang="pt-PT" dirty="0"/>
          </a:p>
        </p:txBody>
      </p:sp>
      <p:sp>
        <p:nvSpPr>
          <p:cNvPr id="3" name="Content Placeholder 2"/>
          <p:cNvSpPr>
            <a:spLocks noGrp="1"/>
          </p:cNvSpPr>
          <p:nvPr>
            <p:ph idx="1"/>
          </p:nvPr>
        </p:nvSpPr>
        <p:spPr/>
        <p:txBody>
          <a:bodyPr/>
          <a:lstStyle/>
          <a:p>
            <a:pPr marL="457200" indent="-457200">
              <a:buFont typeface="+mj-lt"/>
              <a:buAutoNum type="arabicPeriod"/>
            </a:pPr>
            <a:r>
              <a:rPr lang="af-ZA" dirty="0" smtClean="0"/>
              <a:t>Útočník je hostitelem falešného serveru DHCP mimo port přepínače do stejné podsítě jako klienti.</a:t>
            </a:r>
          </a:p>
          <a:p>
            <a:pPr marL="457200" indent="-457200">
              <a:buFont typeface="+mj-lt"/>
              <a:buAutoNum type="arabicPeriod"/>
            </a:pPr>
            <a:r>
              <a:rPr lang="af-ZA" dirty="0" smtClean="0"/>
              <a:t>Klient vysílá požadavek na informace o konfiguraci DHCP.</a:t>
            </a:r>
          </a:p>
          <a:p>
            <a:pPr marL="457200" indent="-457200">
              <a:buFont typeface="+mj-lt"/>
              <a:buAutoNum type="arabicPeriod"/>
            </a:pPr>
            <a:r>
              <a:rPr lang="af-ZA" dirty="0" smtClean="0"/>
              <a:t>Nežádoucí server DHCP reaguje před legitimním serverem DHCP a přiřazuje informace o konfiguraci IP definované útočníkem.</a:t>
            </a:r>
          </a:p>
          <a:p>
            <a:pPr marL="457200" indent="-457200">
              <a:buFont typeface="+mj-lt"/>
              <a:buAutoNum type="arabicPeriod"/>
            </a:pPr>
            <a:r>
              <a:rPr lang="af-ZA" dirty="0" smtClean="0"/>
              <a:t>Hostitelské pakety jsou přesměrovány na adresu útočníka, protože emulují výchozí bránu pro chybnou IP adresu, která je klientovi poskytována prostřednictvím DHCP.</a:t>
            </a:r>
            <a:endParaRPr lang="af-ZA" dirty="0"/>
          </a:p>
        </p:txBody>
      </p:sp>
    </p:spTree>
    <p:extLst>
      <p:ext uri="{BB962C8B-B14F-4D97-AF65-F5344CB8AC3E}">
        <p14:creationId xmlns:p14="http://schemas.microsoft.com/office/powerpoint/2010/main" val="41868467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DHCP </a:t>
            </a:r>
            <a:r>
              <a:rPr lang="pt-PT" dirty="0" smtClean="0"/>
              <a:t>Snooping</a:t>
            </a:r>
            <a:r>
              <a:rPr lang="cs-CZ" dirty="0" smtClean="0"/>
              <a:t> (kontrola)</a:t>
            </a:r>
            <a:endParaRPr lang="pt-PT" dirty="0"/>
          </a:p>
        </p:txBody>
      </p:sp>
      <p:sp>
        <p:nvSpPr>
          <p:cNvPr id="3" name="Content Placeholder 2"/>
          <p:cNvSpPr>
            <a:spLocks noGrp="1"/>
          </p:cNvSpPr>
          <p:nvPr>
            <p:ph idx="1"/>
          </p:nvPr>
        </p:nvSpPr>
        <p:spPr/>
        <p:txBody>
          <a:bodyPr>
            <a:normAutofit/>
          </a:bodyPr>
          <a:lstStyle/>
          <a:p>
            <a:pPr marL="0" indent="0">
              <a:buNone/>
            </a:pPr>
            <a:r>
              <a:rPr lang="cs-CZ" dirty="0"/>
              <a:t>Funkce DHCP </a:t>
            </a:r>
            <a:r>
              <a:rPr lang="cs-CZ" dirty="0" err="1"/>
              <a:t>Snooping</a:t>
            </a:r>
            <a:r>
              <a:rPr lang="cs-CZ" dirty="0"/>
              <a:t> konfiguruje dva typy </a:t>
            </a:r>
            <a:r>
              <a:rPr lang="cs-CZ" dirty="0" smtClean="0"/>
              <a:t>portů:</a:t>
            </a:r>
          </a:p>
          <a:p>
            <a:r>
              <a:rPr lang="cs-CZ" b="1" dirty="0" smtClean="0"/>
              <a:t>Důvěryhodné (</a:t>
            </a:r>
            <a:r>
              <a:rPr lang="cs-CZ" b="1" dirty="0" err="1" smtClean="0"/>
              <a:t>trusted</a:t>
            </a:r>
            <a:r>
              <a:rPr lang="cs-CZ" b="1" dirty="0" smtClean="0"/>
              <a:t>) porty</a:t>
            </a:r>
          </a:p>
          <a:p>
            <a:pPr lvl="1"/>
            <a:r>
              <a:rPr lang="cs-CZ" dirty="0" smtClean="0"/>
              <a:t>Hostování </a:t>
            </a:r>
            <a:r>
              <a:rPr lang="cs-CZ" dirty="0"/>
              <a:t>serveru DHCP nebo může být </a:t>
            </a:r>
            <a:r>
              <a:rPr lang="cs-CZ" dirty="0" err="1"/>
              <a:t>uplink</a:t>
            </a:r>
            <a:r>
              <a:rPr lang="cs-CZ" dirty="0"/>
              <a:t> směrem k serveru </a:t>
            </a:r>
            <a:r>
              <a:rPr lang="cs-CZ" dirty="0" smtClean="0"/>
              <a:t>DHCP.</a:t>
            </a:r>
          </a:p>
          <a:p>
            <a:r>
              <a:rPr lang="cs-CZ" b="1" dirty="0" smtClean="0"/>
              <a:t>Nedůvěryhodné porty</a:t>
            </a:r>
            <a:endParaRPr lang="cs-CZ" dirty="0" smtClean="0"/>
          </a:p>
          <a:p>
            <a:pPr lvl="1"/>
            <a:r>
              <a:rPr lang="cs-CZ" dirty="0" smtClean="0"/>
              <a:t>Jsou </a:t>
            </a:r>
            <a:r>
              <a:rPr lang="cs-CZ" dirty="0"/>
              <a:t>ty, které nejsou explicitně nakonfigurovány jako </a:t>
            </a:r>
            <a:r>
              <a:rPr lang="cs-CZ" dirty="0" smtClean="0"/>
              <a:t>důvěryhodné.</a:t>
            </a:r>
          </a:p>
          <a:p>
            <a:pPr lvl="1"/>
            <a:r>
              <a:rPr lang="cs-CZ" dirty="0" smtClean="0"/>
              <a:t>Z </a:t>
            </a:r>
            <a:r>
              <a:rPr lang="cs-CZ" dirty="0"/>
              <a:t>pohledu </a:t>
            </a:r>
            <a:r>
              <a:rPr lang="cs-CZ" dirty="0" err="1"/>
              <a:t>snooping</a:t>
            </a:r>
            <a:r>
              <a:rPr lang="cs-CZ" dirty="0"/>
              <a:t> DHCP by porty nedůvěryhodného přístupu neměly odesílat žádné odpovědi serveru DHCP, například DHCPOFFER, DHCPACK nebo </a:t>
            </a:r>
            <a:r>
              <a:rPr lang="cs-CZ" dirty="0" smtClean="0"/>
              <a:t>DHCPNAK.</a:t>
            </a:r>
          </a:p>
          <a:p>
            <a:pPr lvl="1"/>
            <a:r>
              <a:rPr lang="cs-CZ" dirty="0" smtClean="0"/>
              <a:t>Pokud se </a:t>
            </a:r>
            <a:r>
              <a:rPr lang="cs-CZ" dirty="0"/>
              <a:t>zařízení na nedůvěryhodném portu pokusí odeslat do sítě paket odpovědí DHCP, port se </a:t>
            </a:r>
            <a:r>
              <a:rPr lang="cs-CZ" dirty="0" smtClean="0"/>
              <a:t>vypne.</a:t>
            </a:r>
          </a:p>
          <a:p>
            <a:pPr lvl="2">
              <a:buFont typeface="Wingdings" panose="05000000000000000000" pitchFamily="2" charset="2"/>
              <a:buChar char="ü"/>
            </a:pPr>
            <a:r>
              <a:rPr lang="cs-CZ" dirty="0" smtClean="0"/>
              <a:t>Tato </a:t>
            </a:r>
            <a:r>
              <a:rPr lang="cs-CZ" dirty="0"/>
              <a:t>funkce může být spojena s možností 82 DHCP, ve které mohou být informace o přepínači, jako je ID portu požadavku DHCP, vloženy do paketu požadavku DHCP.</a:t>
            </a:r>
          </a:p>
        </p:txBody>
      </p:sp>
    </p:spTree>
    <p:extLst>
      <p:ext uri="{BB962C8B-B14F-4D97-AF65-F5344CB8AC3E}">
        <p14:creationId xmlns:p14="http://schemas.microsoft.com/office/powerpoint/2010/main" val="15232041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endParaRPr lang="cs-CZ" dirty="0" smtClean="0"/>
          </a:p>
          <a:p>
            <a:pPr marL="0" indent="0">
              <a:buNone/>
            </a:pPr>
            <a:r>
              <a:rPr lang="cs-CZ" dirty="0" smtClean="0"/>
              <a:t>1. Zapnutí funkce</a:t>
            </a:r>
          </a:p>
          <a:p>
            <a:pPr marL="0" indent="0">
              <a:buNone/>
            </a:pPr>
            <a:r>
              <a:rPr lang="cs-CZ" sz="2000" dirty="0" smtClean="0">
                <a:latin typeface="Courier New" panose="02070309020205020404" pitchFamily="49" charset="0"/>
                <a:cs typeface="Courier New" panose="02070309020205020404" pitchFamily="49" charset="0"/>
              </a:rPr>
              <a:t>SWITCH(</a:t>
            </a:r>
            <a:r>
              <a:rPr lang="cs-CZ" sz="2000" dirty="0" err="1" smtClean="0">
                <a:latin typeface="Courier New" panose="02070309020205020404" pitchFamily="49" charset="0"/>
                <a:cs typeface="Courier New" panose="02070309020205020404" pitchFamily="49" charset="0"/>
              </a:rPr>
              <a:t>config</a:t>
            </a:r>
            <a:r>
              <a:rPr lang="cs-CZ" sz="2000" dirty="0">
                <a:latin typeface="Courier New" panose="02070309020205020404" pitchFamily="49" charset="0"/>
                <a:cs typeface="Courier New" panose="02070309020205020404" pitchFamily="49" charset="0"/>
              </a:rPr>
              <a:t>)#</a:t>
            </a:r>
            <a:r>
              <a:rPr lang="cs-CZ" sz="2000" b="1" dirty="0" err="1">
                <a:latin typeface="Courier New" panose="02070309020205020404" pitchFamily="49" charset="0"/>
                <a:cs typeface="Courier New" panose="02070309020205020404" pitchFamily="49" charset="0"/>
              </a:rPr>
              <a:t>ip</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dhcp</a:t>
            </a:r>
            <a:r>
              <a:rPr lang="cs-CZ" sz="2000" b="1" dirty="0">
                <a:latin typeface="Courier New" panose="02070309020205020404" pitchFamily="49" charset="0"/>
                <a:cs typeface="Courier New" panose="02070309020205020404" pitchFamily="49" charset="0"/>
              </a:rPr>
              <a:t> </a:t>
            </a:r>
            <a:r>
              <a:rPr lang="cs-CZ" sz="2000" b="1" dirty="0" err="1" smtClean="0">
                <a:latin typeface="Courier New" panose="02070309020205020404" pitchFamily="49" charset="0"/>
                <a:cs typeface="Courier New" panose="02070309020205020404" pitchFamily="49" charset="0"/>
              </a:rPr>
              <a:t>snooping</a:t>
            </a:r>
            <a:endParaRPr lang="cs-CZ" sz="2000" b="1" dirty="0" smtClean="0">
              <a:latin typeface="Courier New" panose="02070309020205020404" pitchFamily="49" charset="0"/>
              <a:cs typeface="Courier New" panose="02070309020205020404" pitchFamily="49" charset="0"/>
            </a:endParaRPr>
          </a:p>
          <a:p>
            <a:pPr marL="0" indent="0">
              <a:buNone/>
            </a:pPr>
            <a:endParaRPr lang="cs-CZ" sz="2000" b="1" dirty="0" smtClean="0">
              <a:latin typeface="Courier New" panose="02070309020205020404" pitchFamily="49" charset="0"/>
              <a:cs typeface="Courier New" panose="02070309020205020404" pitchFamily="49" charset="0"/>
            </a:endParaRPr>
          </a:p>
          <a:p>
            <a:pPr marL="0" indent="0">
              <a:buNone/>
            </a:pPr>
            <a:r>
              <a:rPr lang="cs-CZ" dirty="0" smtClean="0"/>
              <a:t>2. Na daném interface uvedení důvěryhodných portů</a:t>
            </a:r>
            <a:endParaRPr lang="cs-CZ" dirty="0"/>
          </a:p>
          <a:p>
            <a:pPr marL="0" indent="0">
              <a:buNone/>
            </a:pPr>
            <a:r>
              <a:rPr lang="cs-CZ" sz="2000" dirty="0">
                <a:latin typeface="Courier New" panose="02070309020205020404" pitchFamily="49" charset="0"/>
                <a:cs typeface="Courier New" panose="02070309020205020404" pitchFamily="49" charset="0"/>
              </a:rPr>
              <a:t>SWITCH(</a:t>
            </a:r>
            <a:r>
              <a:rPr lang="cs-CZ" sz="2000" dirty="0" err="1">
                <a:latin typeface="Courier New" panose="02070309020205020404" pitchFamily="49" charset="0"/>
                <a:cs typeface="Courier New" panose="02070309020205020404" pitchFamily="49" charset="0"/>
              </a:rPr>
              <a:t>config-if</a:t>
            </a:r>
            <a:r>
              <a:rPr lang="cs-CZ" sz="2000" dirty="0">
                <a:latin typeface="Courier New" panose="02070309020205020404" pitchFamily="49" charset="0"/>
                <a:cs typeface="Courier New" panose="02070309020205020404" pitchFamily="49" charset="0"/>
              </a:rPr>
              <a:t>)#</a:t>
            </a:r>
            <a:r>
              <a:rPr lang="cs-CZ" sz="2000" b="1" dirty="0" err="1">
                <a:latin typeface="Courier New" panose="02070309020205020404" pitchFamily="49" charset="0"/>
                <a:cs typeface="Courier New" panose="02070309020205020404" pitchFamily="49" charset="0"/>
              </a:rPr>
              <a:t>ip</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dhcp</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snooping</a:t>
            </a:r>
            <a:r>
              <a:rPr lang="cs-CZ" sz="2000" b="1" dirty="0">
                <a:latin typeface="Courier New" panose="02070309020205020404" pitchFamily="49" charset="0"/>
                <a:cs typeface="Courier New" panose="02070309020205020404" pitchFamily="49" charset="0"/>
              </a:rPr>
              <a:t> </a:t>
            </a:r>
            <a:r>
              <a:rPr lang="cs-CZ" sz="2000" b="1" dirty="0" smtClean="0">
                <a:solidFill>
                  <a:srgbClr val="FF0000"/>
                </a:solidFill>
                <a:latin typeface="Courier New" panose="02070309020205020404" pitchFamily="49" charset="0"/>
                <a:cs typeface="Courier New" panose="02070309020205020404" pitchFamily="49" charset="0"/>
              </a:rPr>
              <a:t>trust</a:t>
            </a:r>
          </a:p>
          <a:p>
            <a:pPr marL="0" indent="0">
              <a:buNone/>
            </a:pPr>
            <a:endParaRPr lang="cs-CZ" sz="2000" dirty="0">
              <a:solidFill>
                <a:srgbClr val="FF0000"/>
              </a:solidFill>
              <a:latin typeface="Courier New" panose="02070309020205020404" pitchFamily="49" charset="0"/>
              <a:cs typeface="Courier New" panose="02070309020205020404" pitchFamily="49" charset="0"/>
            </a:endParaRPr>
          </a:p>
          <a:p>
            <a:pPr marL="0" indent="0">
              <a:buNone/>
            </a:pPr>
            <a:r>
              <a:rPr lang="cs-CZ" dirty="0" smtClean="0"/>
              <a:t>3. Specifikace, </a:t>
            </a:r>
            <a:r>
              <a:rPr lang="cs-CZ" dirty="0"/>
              <a:t>na kterých </a:t>
            </a:r>
            <a:r>
              <a:rPr lang="cs-CZ" dirty="0" err="1"/>
              <a:t>VLANách</a:t>
            </a:r>
            <a:r>
              <a:rPr lang="cs-CZ" dirty="0"/>
              <a:t> bude funkce </a:t>
            </a:r>
            <a:r>
              <a:rPr lang="cs-CZ" dirty="0" smtClean="0"/>
              <a:t>zapnuta</a:t>
            </a:r>
            <a:endParaRPr lang="cs-CZ" dirty="0"/>
          </a:p>
          <a:p>
            <a:pPr marL="0" indent="0">
              <a:buNone/>
            </a:pPr>
            <a:r>
              <a:rPr lang="cs-CZ" sz="2000" dirty="0">
                <a:latin typeface="Courier New" panose="02070309020205020404" pitchFamily="49" charset="0"/>
                <a:cs typeface="Courier New" panose="02070309020205020404" pitchFamily="49" charset="0"/>
              </a:rPr>
              <a:t>SWITCH(</a:t>
            </a:r>
            <a:r>
              <a:rPr lang="cs-CZ" sz="2000" dirty="0" err="1">
                <a:latin typeface="Courier New" panose="02070309020205020404" pitchFamily="49" charset="0"/>
                <a:cs typeface="Courier New" panose="02070309020205020404" pitchFamily="49" charset="0"/>
              </a:rPr>
              <a:t>config</a:t>
            </a:r>
            <a:r>
              <a:rPr lang="cs-CZ" sz="2000" dirty="0">
                <a:latin typeface="Courier New" panose="02070309020205020404" pitchFamily="49" charset="0"/>
                <a:cs typeface="Courier New" panose="02070309020205020404" pitchFamily="49" charset="0"/>
              </a:rPr>
              <a:t>)#</a:t>
            </a:r>
            <a:r>
              <a:rPr lang="cs-CZ" sz="2000" b="1" dirty="0" err="1">
                <a:latin typeface="Courier New" panose="02070309020205020404" pitchFamily="49" charset="0"/>
                <a:cs typeface="Courier New" panose="02070309020205020404" pitchFamily="49" charset="0"/>
              </a:rPr>
              <a:t>ip</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dhcp</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snooping</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vlan</a:t>
            </a:r>
            <a:r>
              <a:rPr lang="cs-CZ" sz="2000" b="1" dirty="0">
                <a:latin typeface="Courier New" panose="02070309020205020404" pitchFamily="49" charset="0"/>
                <a:cs typeface="Courier New" panose="02070309020205020404" pitchFamily="49" charset="0"/>
              </a:rPr>
              <a:t> 1 - 999</a:t>
            </a:r>
            <a:r>
              <a:rPr lang="cs-CZ" sz="2000" dirty="0">
                <a:latin typeface="Courier New" panose="02070309020205020404" pitchFamily="49" charset="0"/>
                <a:cs typeface="Courier New" panose="02070309020205020404" pitchFamily="49" charset="0"/>
              </a:rPr>
              <a:t> </a:t>
            </a:r>
            <a:endParaRPr lang="cs-CZ" sz="2000" dirty="0" smtClean="0">
              <a:latin typeface="Courier New" panose="02070309020205020404" pitchFamily="49" charset="0"/>
              <a:cs typeface="Courier New" panose="02070309020205020404" pitchFamily="49" charset="0"/>
            </a:endParaRPr>
          </a:p>
          <a:p>
            <a:pPr marL="0" indent="0">
              <a:buNone/>
            </a:pPr>
            <a:r>
              <a:rPr lang="cs-CZ" dirty="0" smtClean="0"/>
              <a:t>můžeme </a:t>
            </a:r>
            <a:r>
              <a:rPr lang="cs-CZ" dirty="0"/>
              <a:t>definovat jednu </a:t>
            </a:r>
            <a:r>
              <a:rPr lang="cs-CZ" dirty="0" err="1"/>
              <a:t>VLANu</a:t>
            </a:r>
            <a:r>
              <a:rPr lang="cs-CZ" dirty="0"/>
              <a:t>, </a:t>
            </a:r>
            <a:r>
              <a:rPr lang="cs-CZ" dirty="0" smtClean="0"/>
              <a:t>seznam VLAN </a:t>
            </a:r>
            <a:r>
              <a:rPr lang="cs-CZ" dirty="0"/>
              <a:t>oddělený čárkou nebo </a:t>
            </a:r>
            <a:r>
              <a:rPr lang="cs-CZ" dirty="0" smtClean="0"/>
              <a:t>rozsah</a:t>
            </a:r>
          </a:p>
        </p:txBody>
      </p:sp>
      <p:sp>
        <p:nvSpPr>
          <p:cNvPr id="3" name="Nadpis 2"/>
          <p:cNvSpPr>
            <a:spLocks noGrp="1"/>
          </p:cNvSpPr>
          <p:nvPr>
            <p:ph type="title"/>
          </p:nvPr>
        </p:nvSpPr>
        <p:spPr/>
        <p:txBody>
          <a:bodyPr/>
          <a:lstStyle/>
          <a:p>
            <a:r>
              <a:rPr lang="cs-CZ" dirty="0" smtClean="0"/>
              <a:t>DHCP </a:t>
            </a:r>
            <a:r>
              <a:rPr lang="cs-CZ" dirty="0" err="1" smtClean="0"/>
              <a:t>snooping</a:t>
            </a:r>
            <a:endParaRPr lang="cs-CZ" dirty="0"/>
          </a:p>
        </p:txBody>
      </p:sp>
    </p:spTree>
    <p:extLst>
      <p:ext uri="{BB962C8B-B14F-4D97-AF65-F5344CB8AC3E}">
        <p14:creationId xmlns:p14="http://schemas.microsoft.com/office/powerpoint/2010/main" val="1928671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DHCP </a:t>
            </a:r>
            <a:r>
              <a:rPr lang="cs-CZ" dirty="0" err="1" smtClean="0"/>
              <a:t>Spoofing</a:t>
            </a:r>
            <a:endParaRPr lang="cs-CZ" dirty="0"/>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208" y="1171537"/>
            <a:ext cx="6304408" cy="5530346"/>
          </a:xfrm>
        </p:spPr>
      </p:pic>
      <p:pic>
        <p:nvPicPr>
          <p:cNvPr id="5" name="Obrázek 4"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172" y="395612"/>
            <a:ext cx="3724795" cy="3658111"/>
          </a:xfrm>
          <a:prstGeom prst="rect">
            <a:avLst/>
          </a:prstGeom>
        </p:spPr>
      </p:pic>
    </p:spTree>
    <p:extLst>
      <p:ext uri="{BB962C8B-B14F-4D97-AF65-F5344CB8AC3E}">
        <p14:creationId xmlns:p14="http://schemas.microsoft.com/office/powerpoint/2010/main" val="5414237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Rozhraní fa0/4 je nastaveno jako důvěryhodné</a:t>
            </a:r>
            <a:endParaRPr lang="cs-CZ" dirty="0"/>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328" y="1271239"/>
            <a:ext cx="7443680" cy="3824867"/>
          </a:xfrm>
        </p:spPr>
      </p:pic>
      <p:pic>
        <p:nvPicPr>
          <p:cNvPr id="5" name="Obrázek 4"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20" y="5107258"/>
            <a:ext cx="8125959" cy="438211"/>
          </a:xfrm>
          <a:prstGeom prst="rect">
            <a:avLst/>
          </a:prstGeom>
        </p:spPr>
      </p:pic>
      <p:sp>
        <p:nvSpPr>
          <p:cNvPr id="6" name="TextovéPole 5"/>
          <p:cNvSpPr txBox="1"/>
          <p:nvPr/>
        </p:nvSpPr>
        <p:spPr>
          <a:xfrm>
            <a:off x="759511" y="6400306"/>
            <a:ext cx="5650393" cy="286232"/>
          </a:xfrm>
          <a:prstGeom prst="rect">
            <a:avLst/>
          </a:prstGeom>
          <a:noFill/>
        </p:spPr>
        <p:txBody>
          <a:bodyPr wrap="none" rtlCol="0">
            <a:spAutoFit/>
          </a:bodyPr>
          <a:lstStyle/>
          <a:p>
            <a:pPr algn="l"/>
            <a:r>
              <a:rPr lang="cs-CZ" sz="1400" dirty="0"/>
              <a:t>Blíže: http://ccnp300-115.blogspot.com/2016/09/ip-source-guard.html</a:t>
            </a:r>
          </a:p>
        </p:txBody>
      </p:sp>
    </p:spTree>
    <p:extLst>
      <p:ext uri="{BB962C8B-B14F-4D97-AF65-F5344CB8AC3E}">
        <p14:creationId xmlns:p14="http://schemas.microsoft.com/office/powerpoint/2010/main" val="1301689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cs-CZ" sz="3000" kern="0" dirty="0" smtClean="0">
                <a:solidFill>
                  <a:schemeClr val="bg1"/>
                </a:solidFill>
                <a:latin typeface="+mj-lt"/>
                <a:ea typeface="+mj-ea"/>
                <a:cs typeface="+mj-cs"/>
              </a:rPr>
              <a:t>Nejlepší praktiky bezpečnosti </a:t>
            </a:r>
            <a:r>
              <a:rPr lang="en-US" sz="3000" kern="0" dirty="0" smtClean="0">
                <a:solidFill>
                  <a:schemeClr val="bg1"/>
                </a:solidFill>
                <a:latin typeface="+mj-lt"/>
                <a:ea typeface="+mj-ea"/>
                <a:cs typeface="+mj-cs"/>
              </a:rPr>
              <a:t>Cisco </a:t>
            </a:r>
            <a:r>
              <a:rPr lang="cs-CZ" sz="3000" kern="0" dirty="0" smtClean="0">
                <a:solidFill>
                  <a:schemeClr val="bg1"/>
                </a:solidFill>
                <a:latin typeface="+mj-lt"/>
                <a:ea typeface="+mj-ea"/>
                <a:cs typeface="+mj-cs"/>
              </a:rPr>
              <a:t>přepínačů</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DHCP 82</a:t>
            </a:r>
          </a:p>
        </p:txBody>
      </p:sp>
      <p:sp>
        <p:nvSpPr>
          <p:cNvPr id="3" name="Zástupný symbol pro obsah 2"/>
          <p:cNvSpPr>
            <a:spLocks noGrp="1"/>
          </p:cNvSpPr>
          <p:nvPr>
            <p:ph idx="1"/>
          </p:nvPr>
        </p:nvSpPr>
        <p:spPr/>
        <p:txBody>
          <a:bodyPr>
            <a:normAutofit fontScale="92500" lnSpcReduction="20000"/>
          </a:bodyPr>
          <a:lstStyle/>
          <a:p>
            <a:r>
              <a:rPr lang="cs-CZ" dirty="0"/>
              <a:t>Jak bylo uvedeno v předchozí části, možnost DHCP 82 poskytuje dodatečné zabezpečení, pokud se DHCP používá k přidělení síťových adres. Tato funkce umožňuje </a:t>
            </a:r>
            <a:r>
              <a:rPr lang="cs-CZ" dirty="0" smtClean="0"/>
              <a:t>agentu </a:t>
            </a:r>
            <a:r>
              <a:rPr lang="cs-CZ" dirty="0"/>
              <a:t>DHCP </a:t>
            </a:r>
            <a:r>
              <a:rPr lang="cs-CZ" dirty="0" err="1"/>
              <a:t>relay</a:t>
            </a:r>
            <a:r>
              <a:rPr lang="cs-CZ" dirty="0"/>
              <a:t> zahrnout informace o sobě a připojeném klientovi do rámců požadavků DHCP při předávání požadavků DHCP z klienta DHCP na server </a:t>
            </a:r>
            <a:r>
              <a:rPr lang="cs-CZ" dirty="0" smtClean="0"/>
              <a:t>DHCP.</a:t>
            </a:r>
          </a:p>
          <a:p>
            <a:r>
              <a:rPr lang="cs-CZ" dirty="0" smtClean="0"/>
              <a:t>Server </a:t>
            </a:r>
            <a:r>
              <a:rPr lang="cs-CZ" dirty="0"/>
              <a:t>DHCP pak může tyto informace použít k přiřazení adres IP, provádění řízení přístupu a nastavení zásad kvality služby (</a:t>
            </a:r>
            <a:r>
              <a:rPr lang="cs-CZ" dirty="0" err="1"/>
              <a:t>QoS</a:t>
            </a:r>
            <a:r>
              <a:rPr lang="cs-CZ" dirty="0"/>
              <a:t>) a zásad zabezpečení (nebo jiných politik přiřazování parametrů) pro každého účastníka sítě poskytovatele </a:t>
            </a:r>
            <a:r>
              <a:rPr lang="cs-CZ" dirty="0" smtClean="0"/>
              <a:t>služeb.</a:t>
            </a:r>
          </a:p>
          <a:p>
            <a:r>
              <a:rPr lang="cs-CZ" dirty="0" smtClean="0"/>
              <a:t>Někteří </a:t>
            </a:r>
            <a:r>
              <a:rPr lang="cs-CZ" dirty="0"/>
              <a:t>kabeloví operátoři používají možnost DHCP 82 s kabelovými modemy, aby zajistili kontrolu přístupu a kvalitu serveru pro uživatele podnikových tříd mezi domácími </a:t>
            </a:r>
            <a:r>
              <a:rPr lang="cs-CZ" dirty="0" smtClean="0"/>
              <a:t>uživateli.</a:t>
            </a:r>
          </a:p>
          <a:p>
            <a:r>
              <a:rPr lang="cs-CZ" dirty="0" smtClean="0"/>
              <a:t>Alternativně</a:t>
            </a:r>
            <a:r>
              <a:rPr lang="cs-CZ" dirty="0"/>
              <a:t>, pokud informace nejsou přítomny nebo nesprávné, server DHCP by mohl požadavek ignorovat. Volba DHCP 82 spolu se </a:t>
            </a:r>
            <a:r>
              <a:rPr lang="cs-CZ" dirty="0" err="1"/>
              <a:t>snoopingem</a:t>
            </a:r>
            <a:r>
              <a:rPr lang="cs-CZ" dirty="0"/>
              <a:t> DHCP jsou osvědčenými postupy pro sítě kampusů jako další bezpečnostní opatření.</a:t>
            </a:r>
          </a:p>
          <a:p>
            <a:endParaRPr lang="cs-CZ" dirty="0"/>
          </a:p>
        </p:txBody>
      </p:sp>
    </p:spTree>
    <p:extLst>
      <p:ext uri="{BB962C8B-B14F-4D97-AF65-F5344CB8AC3E}">
        <p14:creationId xmlns:p14="http://schemas.microsoft.com/office/powerpoint/2010/main" val="40861779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DHCP 82</a:t>
            </a:r>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03610"/>
            <a:ext cx="9013695" cy="2964172"/>
          </a:xfrm>
        </p:spPr>
      </p:pic>
      <p:pic>
        <p:nvPicPr>
          <p:cNvPr id="5" name="Obrázek 4"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40512"/>
            <a:ext cx="9144000" cy="3117488"/>
          </a:xfrm>
          <a:prstGeom prst="rect">
            <a:avLst/>
          </a:prstGeom>
        </p:spPr>
      </p:pic>
    </p:spTree>
    <p:extLst>
      <p:ext uri="{BB962C8B-B14F-4D97-AF65-F5344CB8AC3E}">
        <p14:creationId xmlns:p14="http://schemas.microsoft.com/office/powerpoint/2010/main" val="26821729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Struktura TLV v rámci DHCP </a:t>
            </a:r>
            <a:r>
              <a:rPr lang="cs-CZ" dirty="0"/>
              <a:t>82</a:t>
            </a:r>
          </a:p>
        </p:txBody>
      </p:sp>
      <p:pic>
        <p:nvPicPr>
          <p:cNvPr id="3" name="Obrázek 2"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60" y="1806499"/>
            <a:ext cx="9010794" cy="4697116"/>
          </a:xfrm>
          <a:prstGeom prst="rect">
            <a:avLst/>
          </a:prstGeom>
        </p:spPr>
      </p:pic>
    </p:spTree>
    <p:extLst>
      <p:ext uri="{BB962C8B-B14F-4D97-AF65-F5344CB8AC3E}">
        <p14:creationId xmlns:p14="http://schemas.microsoft.com/office/powerpoint/2010/main" val="10067076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76682" y="996015"/>
            <a:ext cx="4117680" cy="5249600"/>
          </a:xfrm>
          <a:prstGeom prst="rect">
            <a:avLst/>
          </a:prstGeom>
        </p:spPr>
      </p:pic>
      <p:sp>
        <p:nvSpPr>
          <p:cNvPr id="2" name="Title 1"/>
          <p:cNvSpPr>
            <a:spLocks noGrp="1"/>
          </p:cNvSpPr>
          <p:nvPr>
            <p:ph type="title"/>
          </p:nvPr>
        </p:nvSpPr>
        <p:spPr/>
        <p:txBody>
          <a:bodyPr/>
          <a:lstStyle/>
          <a:p>
            <a:r>
              <a:rPr lang="pt-PT" dirty="0"/>
              <a:t>DHCP </a:t>
            </a:r>
            <a:r>
              <a:rPr lang="pt-PT" dirty="0" err="1"/>
              <a:t>Snooping</a:t>
            </a:r>
            <a:endParaRPr lang="pt-PT" dirty="0"/>
          </a:p>
        </p:txBody>
      </p:sp>
    </p:spTree>
    <p:extLst>
      <p:ext uri="{BB962C8B-B14F-4D97-AF65-F5344CB8AC3E}">
        <p14:creationId xmlns:p14="http://schemas.microsoft.com/office/powerpoint/2010/main" val="13680716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Příklad konfigurace </a:t>
            </a:r>
            <a:r>
              <a:rPr lang="pt-PT" dirty="0" smtClean="0"/>
              <a:t>DHCP Snooping</a:t>
            </a:r>
            <a:r>
              <a:rPr lang="cs-CZ" dirty="0"/>
              <a:t>u</a:t>
            </a:r>
            <a:endParaRPr lang="pt-PT" dirty="0"/>
          </a:p>
        </p:txBody>
      </p:sp>
      <p:pic>
        <p:nvPicPr>
          <p:cNvPr id="4" name="Picture 3"/>
          <p:cNvPicPr>
            <a:picLocks noChangeAspect="1"/>
          </p:cNvPicPr>
          <p:nvPr/>
        </p:nvPicPr>
        <p:blipFill>
          <a:blip r:embed="rId2"/>
          <a:stretch>
            <a:fillRect/>
          </a:stretch>
        </p:blipFill>
        <p:spPr>
          <a:xfrm>
            <a:off x="2406932" y="1315893"/>
            <a:ext cx="4265291" cy="5217646"/>
          </a:xfrm>
          <a:prstGeom prst="rect">
            <a:avLst/>
          </a:prstGeom>
        </p:spPr>
      </p:pic>
    </p:spTree>
    <p:extLst>
      <p:ext uri="{BB962C8B-B14F-4D97-AF65-F5344CB8AC3E}">
        <p14:creationId xmlns:p14="http://schemas.microsoft.com/office/powerpoint/2010/main" val="41564202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Příklad konfigurace </a:t>
            </a:r>
            <a:r>
              <a:rPr lang="pt-PT" dirty="0"/>
              <a:t>DHCP Snooping</a:t>
            </a:r>
            <a:r>
              <a:rPr lang="cs-CZ" dirty="0"/>
              <a:t>u</a:t>
            </a:r>
            <a:endParaRPr lang="pt-PT" dirty="0"/>
          </a:p>
        </p:txBody>
      </p:sp>
      <p:sp>
        <p:nvSpPr>
          <p:cNvPr id="3" name="Content Placeholder 2"/>
          <p:cNvSpPr>
            <a:spLocks noGrp="1"/>
          </p:cNvSpPr>
          <p:nvPr>
            <p:ph idx="1"/>
          </p:nvPr>
        </p:nvSpPr>
        <p:spPr>
          <a:xfrm>
            <a:off x="279401" y="1183340"/>
            <a:ext cx="8741936" cy="5131399"/>
          </a:xfrm>
        </p:spPr>
        <p:txBody>
          <a:bodyPr/>
          <a:lstStyle/>
          <a:p>
            <a:r>
              <a:rPr lang="af-ZA" dirty="0" smtClean="0"/>
              <a:t>Kroky pro povolení DHCP snooping pro VLAN 10 se serverem DHCP v síti Ethernet 0/0:</a:t>
            </a:r>
            <a:br>
              <a:rPr lang="af-ZA" dirty="0" smtClean="0"/>
            </a:br>
            <a:r>
              <a:rPr lang="af-ZA" b="1" dirty="0" smtClean="0"/>
              <a:t>Krok 1. </a:t>
            </a:r>
            <a:r>
              <a:rPr lang="af-ZA" dirty="0" smtClean="0"/>
              <a:t>Globálně povolte snooping DHCP.</a:t>
            </a:r>
            <a:br>
              <a:rPr lang="af-ZA" dirty="0" smtClean="0"/>
            </a:br>
            <a:r>
              <a:rPr lang="af-ZA" b="1" dirty="0" smtClean="0"/>
              <a:t>Krok 2. </a:t>
            </a:r>
            <a:r>
              <a:rPr lang="af-ZA" dirty="0" smtClean="0"/>
              <a:t>Zapněte snooping DHCP na vybraných VLAN.</a:t>
            </a:r>
            <a:br>
              <a:rPr lang="af-ZA" dirty="0" smtClean="0"/>
            </a:br>
            <a:r>
              <a:rPr lang="af-ZA" dirty="0" smtClean="0"/>
              <a:t>Krok 3. Konfigurace důvěryhodných rozhraní, protože nedůvěryhodné jsou výchozí.</a:t>
            </a:r>
            <a:br>
              <a:rPr lang="af-ZA" dirty="0" smtClean="0"/>
            </a:br>
            <a:r>
              <a:rPr lang="af-ZA" b="1" dirty="0" smtClean="0"/>
              <a:t>Krok 4. </a:t>
            </a:r>
            <a:r>
              <a:rPr lang="af-ZA" dirty="0" smtClean="0"/>
              <a:t>Nakonfigurujte rychlostní limit požadavků DHCP na nedůvěryhodných portech.</a:t>
            </a:r>
            <a:br>
              <a:rPr lang="af-ZA" dirty="0" smtClean="0"/>
            </a:br>
            <a:r>
              <a:rPr lang="af-ZA" b="1" dirty="0" smtClean="0"/>
              <a:t>Krok 5. </a:t>
            </a:r>
            <a:r>
              <a:rPr lang="af-ZA" dirty="0" smtClean="0"/>
              <a:t>Konfigurujte volbu informací pomocí volby DHCP 82</a:t>
            </a:r>
            <a:r>
              <a:rPr lang="cs-CZ" dirty="0" smtClean="0"/>
              <a:t>.</a:t>
            </a:r>
            <a:endParaRPr lang="cs-CZ" dirty="0"/>
          </a:p>
        </p:txBody>
      </p:sp>
      <p:pic>
        <p:nvPicPr>
          <p:cNvPr id="4" name="Picture 3"/>
          <p:cNvPicPr>
            <a:picLocks noChangeAspect="1"/>
          </p:cNvPicPr>
          <p:nvPr/>
        </p:nvPicPr>
        <p:blipFill>
          <a:blip r:embed="rId3"/>
          <a:stretch>
            <a:fillRect/>
          </a:stretch>
        </p:blipFill>
        <p:spPr>
          <a:xfrm>
            <a:off x="279399" y="4648528"/>
            <a:ext cx="8534207" cy="1320524"/>
          </a:xfrm>
          <a:prstGeom prst="rect">
            <a:avLst/>
          </a:prstGeom>
        </p:spPr>
      </p:pic>
      <p:sp>
        <p:nvSpPr>
          <p:cNvPr id="6" name="TextovéPole 5"/>
          <p:cNvSpPr txBox="1"/>
          <p:nvPr/>
        </p:nvSpPr>
        <p:spPr>
          <a:xfrm>
            <a:off x="901252" y="6222380"/>
            <a:ext cx="7487947" cy="313932"/>
          </a:xfrm>
          <a:prstGeom prst="rect">
            <a:avLst/>
          </a:prstGeom>
          <a:noFill/>
        </p:spPr>
        <p:txBody>
          <a:bodyPr wrap="none" rtlCol="0">
            <a:spAutoFit/>
          </a:bodyPr>
          <a:lstStyle/>
          <a:p>
            <a:r>
              <a:rPr lang="cs-CZ" sz="1600" dirty="0" smtClean="0"/>
              <a:t>Poskytnutí více informací o klientovi: </a:t>
            </a:r>
            <a:r>
              <a:rPr lang="en-US" sz="1600" b="1" dirty="0" err="1" smtClean="0"/>
              <a:t>ip</a:t>
            </a:r>
            <a:r>
              <a:rPr lang="en-US" sz="1600" b="1" dirty="0" smtClean="0"/>
              <a:t> </a:t>
            </a:r>
            <a:r>
              <a:rPr lang="en-US" sz="1600" b="1" dirty="0" err="1"/>
              <a:t>dhcp</a:t>
            </a:r>
            <a:r>
              <a:rPr lang="en-US" sz="1600" b="1" dirty="0"/>
              <a:t> snooping information </a:t>
            </a:r>
            <a:r>
              <a:rPr lang="pt-PT" sz="1600" b="1" dirty="0" smtClean="0"/>
              <a:t>option</a:t>
            </a:r>
            <a:r>
              <a:rPr lang="cs-CZ" sz="1600" b="1" dirty="0" smtClean="0"/>
              <a:t> 82</a:t>
            </a:r>
            <a:r>
              <a:rPr lang="pt-PT" sz="1600" b="1" dirty="0" smtClean="0"/>
              <a:t> </a:t>
            </a:r>
            <a:endParaRPr lang="cs-CZ" sz="1600" b="1" dirty="0"/>
          </a:p>
        </p:txBody>
      </p:sp>
    </p:spTree>
    <p:extLst>
      <p:ext uri="{BB962C8B-B14F-4D97-AF65-F5344CB8AC3E}">
        <p14:creationId xmlns:p14="http://schemas.microsoft.com/office/powerpoint/2010/main" val="21221661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Verifikace </a:t>
            </a:r>
            <a:r>
              <a:rPr lang="cs-CZ" dirty="0"/>
              <a:t>konfigurace </a:t>
            </a:r>
            <a:r>
              <a:rPr lang="pt-PT" dirty="0"/>
              <a:t>DHCP Snooping</a:t>
            </a:r>
            <a:r>
              <a:rPr lang="cs-CZ" dirty="0"/>
              <a:t>u</a:t>
            </a:r>
            <a:endParaRPr lang="pt-PT" dirty="0"/>
          </a:p>
        </p:txBody>
      </p:sp>
      <p:pic>
        <p:nvPicPr>
          <p:cNvPr id="4" name="Picture 3"/>
          <p:cNvPicPr>
            <a:picLocks noChangeAspect="1"/>
          </p:cNvPicPr>
          <p:nvPr/>
        </p:nvPicPr>
        <p:blipFill>
          <a:blip r:embed="rId2"/>
          <a:stretch>
            <a:fillRect/>
          </a:stretch>
        </p:blipFill>
        <p:spPr>
          <a:xfrm>
            <a:off x="1072058" y="1594818"/>
            <a:ext cx="6935040" cy="1621200"/>
          </a:xfrm>
          <a:prstGeom prst="rect">
            <a:avLst/>
          </a:prstGeom>
        </p:spPr>
      </p:pic>
      <p:pic>
        <p:nvPicPr>
          <p:cNvPr id="5" name="Picture 4"/>
          <p:cNvPicPr>
            <a:picLocks noChangeAspect="1"/>
          </p:cNvPicPr>
          <p:nvPr/>
        </p:nvPicPr>
        <p:blipFill>
          <a:blip r:embed="rId3"/>
          <a:stretch>
            <a:fillRect/>
          </a:stretch>
        </p:blipFill>
        <p:spPr>
          <a:xfrm>
            <a:off x="1089370" y="3243314"/>
            <a:ext cx="6904080" cy="2501280"/>
          </a:xfrm>
          <a:prstGeom prst="rect">
            <a:avLst/>
          </a:prstGeom>
        </p:spPr>
      </p:pic>
    </p:spTree>
    <p:extLst>
      <p:ext uri="{BB962C8B-B14F-4D97-AF65-F5344CB8AC3E}">
        <p14:creationId xmlns:p14="http://schemas.microsoft.com/office/powerpoint/2010/main" val="12077451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Verifikace konfigurace </a:t>
            </a:r>
            <a:r>
              <a:rPr lang="pt-PT" dirty="0"/>
              <a:t>DHCP Snooping</a:t>
            </a:r>
            <a:r>
              <a:rPr lang="cs-CZ" dirty="0"/>
              <a:t>u</a:t>
            </a:r>
            <a:endParaRPr lang="pt-PT" dirty="0"/>
          </a:p>
        </p:txBody>
      </p:sp>
      <p:pic>
        <p:nvPicPr>
          <p:cNvPr id="4" name="Picture 3"/>
          <p:cNvPicPr>
            <a:picLocks noChangeAspect="1"/>
          </p:cNvPicPr>
          <p:nvPr/>
        </p:nvPicPr>
        <p:blipFill>
          <a:blip r:embed="rId2"/>
          <a:stretch>
            <a:fillRect/>
          </a:stretch>
        </p:blipFill>
        <p:spPr>
          <a:xfrm>
            <a:off x="306493" y="2720899"/>
            <a:ext cx="8541355" cy="2186616"/>
          </a:xfrm>
          <a:prstGeom prst="rect">
            <a:avLst/>
          </a:prstGeom>
        </p:spPr>
      </p:pic>
    </p:spTree>
    <p:extLst>
      <p:ext uri="{BB962C8B-B14F-4D97-AF65-F5344CB8AC3E}">
        <p14:creationId xmlns:p14="http://schemas.microsoft.com/office/powerpoint/2010/main" val="23300419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DHCP Snooping Command Review</a:t>
            </a:r>
            <a:endParaRPr lang="pt-PT" dirty="0"/>
          </a:p>
        </p:txBody>
      </p:sp>
      <p:sp>
        <p:nvSpPr>
          <p:cNvPr id="3" name="Content Placeholder 2"/>
          <p:cNvSpPr>
            <a:spLocks noGrp="1"/>
          </p:cNvSpPr>
          <p:nvPr>
            <p:ph idx="1"/>
          </p:nvPr>
        </p:nvSpPr>
        <p:spPr>
          <a:xfrm>
            <a:off x="234796" y="1116432"/>
            <a:ext cx="8520354" cy="5131399"/>
          </a:xfrm>
        </p:spPr>
        <p:txBody>
          <a:bodyPr>
            <a:normAutofit fontScale="70000" lnSpcReduction="20000"/>
          </a:bodyPr>
          <a:lstStyle/>
          <a:p>
            <a:r>
              <a:rPr lang="af-ZA" sz="2900" b="1" dirty="0" smtClean="0"/>
              <a:t>ip dhcp snooping</a:t>
            </a:r>
          </a:p>
          <a:p>
            <a:pPr lvl="1"/>
            <a:r>
              <a:rPr lang="af-ZA" dirty="0" smtClean="0"/>
              <a:t>Umožňuje globálně snooping DHCP. Ve výchozím nastavení není tato funkce povolena.</a:t>
            </a:r>
          </a:p>
          <a:p>
            <a:r>
              <a:rPr lang="af-ZA" sz="2900" b="1" dirty="0" smtClean="0"/>
              <a:t>ip dhcp snooping information option</a:t>
            </a:r>
            <a:endParaRPr lang="af-ZA" sz="2900" dirty="0" smtClean="0"/>
          </a:p>
          <a:p>
            <a:pPr lvl="1"/>
            <a:r>
              <a:rPr lang="af-ZA" dirty="0" smtClean="0"/>
              <a:t>Povolí volbu DHCP 82. Tato volba je volitelná pro to, aby předaný paket požadavků DHCP obsahoval informace o portu přepínače, ze kterého pochází. </a:t>
            </a:r>
          </a:p>
          <a:p>
            <a:pPr lvl="1"/>
            <a:r>
              <a:rPr lang="af-ZA" dirty="0" smtClean="0"/>
              <a:t>Tato možnost je ve výchozím nastavení povolena.</a:t>
            </a:r>
          </a:p>
          <a:p>
            <a:r>
              <a:rPr lang="af-ZA" sz="2900" b="1" dirty="0" smtClean="0"/>
              <a:t>ip dhcp snooping vlan vlan-id [vlan-id]</a:t>
            </a:r>
            <a:endParaRPr lang="af-ZA" sz="2900" dirty="0" smtClean="0"/>
          </a:p>
          <a:p>
            <a:pPr lvl="1"/>
            <a:r>
              <a:rPr lang="af-ZA" dirty="0" smtClean="0"/>
              <a:t>Identifikuje sítě VLAN, které budou předmětem snoopingu DHCP.</a:t>
            </a:r>
          </a:p>
          <a:p>
            <a:r>
              <a:rPr lang="af-ZA" sz="2900" b="1" dirty="0" smtClean="0"/>
              <a:t>ip dhcp snooping trust</a:t>
            </a:r>
            <a:endParaRPr lang="af-ZA" sz="2900" dirty="0" smtClean="0"/>
          </a:p>
          <a:p>
            <a:pPr lvl="1"/>
            <a:r>
              <a:rPr lang="af-ZA" dirty="0" smtClean="0"/>
              <a:t>Konfiguruje důvěryhodný port. </a:t>
            </a:r>
          </a:p>
          <a:p>
            <a:pPr lvl="1"/>
            <a:r>
              <a:rPr lang="af-ZA" dirty="0" smtClean="0"/>
              <a:t>Použijte žádné klíčové slovo pro návrat k nedůvěryhodným. </a:t>
            </a:r>
          </a:p>
          <a:p>
            <a:pPr lvl="1"/>
            <a:r>
              <a:rPr lang="af-ZA" dirty="0" smtClean="0"/>
              <a:t>Tento příkaz použijte v režimu konfigurace rozhraní.</a:t>
            </a:r>
          </a:p>
          <a:p>
            <a:r>
              <a:rPr lang="af-ZA" sz="2900" b="1" dirty="0" smtClean="0"/>
              <a:t>ip dhcp snooping limit rate </a:t>
            </a:r>
            <a:r>
              <a:rPr lang="af-ZA" sz="2900" b="1" i="1" dirty="0" smtClean="0"/>
              <a:t>rate</a:t>
            </a:r>
            <a:endParaRPr lang="af-ZA" sz="2900" dirty="0" smtClean="0"/>
          </a:p>
          <a:p>
            <a:pPr lvl="1"/>
            <a:r>
              <a:rPr lang="af-ZA" dirty="0" smtClean="0"/>
              <a:t>Konfiguruje počet paketů DHCP za sekundu, které rozhraní může přijímat. </a:t>
            </a:r>
          </a:p>
          <a:p>
            <a:pPr lvl="1"/>
            <a:r>
              <a:rPr lang="af-ZA" dirty="0" smtClean="0"/>
              <a:t>To zajišťuje, že provoz DHCP nepřekoná servery DHCP. Normálně platí, že limit rychlosti platí pro nedůvěryhodná rozhraní. </a:t>
            </a:r>
          </a:p>
          <a:p>
            <a:pPr lvl="1"/>
            <a:r>
              <a:rPr lang="af-ZA" dirty="0" smtClean="0"/>
              <a:t>Tento příkaz použijte v režimu konfigurace rozhraní.</a:t>
            </a:r>
          </a:p>
          <a:p>
            <a:r>
              <a:rPr lang="af-ZA" sz="2900" b="1" dirty="0" smtClean="0"/>
              <a:t>show ip dhcp snooping</a:t>
            </a:r>
          </a:p>
          <a:p>
            <a:pPr lvl="1"/>
            <a:r>
              <a:rPr lang="af-ZA" dirty="0" smtClean="0"/>
              <a:t>Ověřuje konfiguraci.</a:t>
            </a:r>
            <a:endParaRPr lang="af-ZA" dirty="0"/>
          </a:p>
        </p:txBody>
      </p:sp>
    </p:spTree>
    <p:extLst>
      <p:ext uri="{BB962C8B-B14F-4D97-AF65-F5344CB8AC3E}">
        <p14:creationId xmlns:p14="http://schemas.microsoft.com/office/powerpoint/2010/main" val="1720164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IP Source </a:t>
            </a:r>
            <a:r>
              <a:rPr lang="pt-PT" dirty="0" smtClean="0"/>
              <a:t>Guard</a:t>
            </a:r>
            <a:r>
              <a:rPr lang="cs-CZ" dirty="0" smtClean="0"/>
              <a:t> (IPSG)</a:t>
            </a:r>
            <a:endParaRPr lang="pt-PT" dirty="0"/>
          </a:p>
        </p:txBody>
      </p:sp>
      <p:sp>
        <p:nvSpPr>
          <p:cNvPr id="3" name="Content Placeholder 2"/>
          <p:cNvSpPr>
            <a:spLocks noGrp="1"/>
          </p:cNvSpPr>
          <p:nvPr>
            <p:ph idx="1"/>
          </p:nvPr>
        </p:nvSpPr>
        <p:spPr/>
        <p:txBody>
          <a:bodyPr>
            <a:normAutofit lnSpcReduction="10000"/>
          </a:bodyPr>
          <a:lstStyle/>
          <a:p>
            <a:r>
              <a:rPr lang="af-ZA" dirty="0" smtClean="0"/>
              <a:t>IPSG pracuje tak, že dynamicky udržuje VLAN ACL dle portů na základě naučených vazeb IP-to-MAC-to-switch-port.</a:t>
            </a:r>
          </a:p>
          <a:p>
            <a:r>
              <a:rPr lang="af-ZA" dirty="0" smtClean="0"/>
              <a:t>Když je IPSG povoleno, přepínač blokuje veškerý provoz IP do portu, s výjimkou paketů DHCP zachycených procesem snooping DHCP.</a:t>
            </a:r>
          </a:p>
          <a:p>
            <a:r>
              <a:rPr lang="af-ZA" dirty="0" smtClean="0"/>
              <a:t>Po dokončení procesu DHCP a přijetí platné adresy IP ze serveru DHCP (nebo pokud uživatel nakonfiguruje vazbu statického zdroje IP), je na portu nainstalován ACL na portu a VLAN (PVACL). dynamicky.</a:t>
            </a:r>
          </a:p>
          <a:p>
            <a:r>
              <a:rPr lang="af-ZA" dirty="0" smtClean="0"/>
              <a:t>Tento proces omezuje vstup IP klienta na příslušném portu na zdrojovou adresu IP nakonfigurovanou ve vazbě.</a:t>
            </a:r>
          </a:p>
          <a:p>
            <a:r>
              <a:rPr lang="af-ZA" dirty="0" smtClean="0"/>
              <a:t>Jakýkoli provoz IP s jinou zdrojovou adresou IP, než je adresa ve vazbě zdroje IP, bude odfiltrován.</a:t>
            </a:r>
            <a:endParaRPr lang="af-ZA" dirty="0"/>
          </a:p>
        </p:txBody>
      </p:sp>
    </p:spTree>
    <p:extLst>
      <p:ext uri="{BB962C8B-B14F-4D97-AF65-F5344CB8AC3E}">
        <p14:creationId xmlns:p14="http://schemas.microsoft.com/office/powerpoint/2010/main" val="965998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cs-CZ" dirty="0">
                <a:solidFill>
                  <a:schemeClr val="accent5">
                    <a:lumMod val="50000"/>
                  </a:schemeClr>
                </a:solidFill>
              </a:rPr>
              <a:t>Nejlepší praktiky </a:t>
            </a:r>
            <a:r>
              <a:rPr lang="cs-CZ" dirty="0" smtClean="0">
                <a:solidFill>
                  <a:schemeClr val="accent5">
                    <a:lumMod val="50000"/>
                  </a:schemeClr>
                </a:solidFill>
              </a:rPr>
              <a:t>konfigurace bezpečnosti </a:t>
            </a:r>
            <a:r>
              <a:rPr lang="en-US" dirty="0">
                <a:solidFill>
                  <a:schemeClr val="accent5">
                    <a:lumMod val="50000"/>
                  </a:schemeClr>
                </a:solidFill>
              </a:rPr>
              <a:t>Cisco </a:t>
            </a:r>
            <a:r>
              <a:rPr lang="cs-CZ" dirty="0">
                <a:solidFill>
                  <a:schemeClr val="accent5">
                    <a:lumMod val="50000"/>
                  </a:schemeClr>
                </a:solidFill>
              </a:rPr>
              <a:t>přepín</a:t>
            </a:r>
            <a:r>
              <a:rPr lang="cs-CZ" dirty="0">
                <a:solidFill>
                  <a:schemeClr val="accent3">
                    <a:lumMod val="50000"/>
                  </a:schemeClr>
                </a:solidFill>
              </a:rPr>
              <a:t>ačů</a:t>
            </a:r>
            <a:r>
              <a:rPr lang="en-US" b="0" dirty="0">
                <a:solidFill>
                  <a:schemeClr val="bg1"/>
                </a:solidFill>
              </a:rPr>
              <a:t/>
            </a:r>
            <a:br>
              <a:rPr lang="en-US" b="0" dirty="0">
                <a:solidFill>
                  <a:schemeClr val="bg1"/>
                </a:solidFill>
              </a:rPr>
            </a:br>
            <a:r>
              <a:rPr lang="en-US" dirty="0"/>
              <a:t/>
            </a:r>
            <a:br>
              <a:rPr lang="en-US" dirty="0"/>
            </a:br>
            <a:endParaRPr lang="pt-PT" dirty="0"/>
          </a:p>
        </p:txBody>
      </p:sp>
      <p:sp>
        <p:nvSpPr>
          <p:cNvPr id="7" name="Content Placeholder 6"/>
          <p:cNvSpPr>
            <a:spLocks noGrp="1"/>
          </p:cNvSpPr>
          <p:nvPr>
            <p:ph idx="1"/>
          </p:nvPr>
        </p:nvSpPr>
        <p:spPr>
          <a:xfrm>
            <a:off x="257099" y="1462120"/>
            <a:ext cx="8520354" cy="5131399"/>
          </a:xfrm>
        </p:spPr>
        <p:txBody>
          <a:bodyPr>
            <a:normAutofit fontScale="92500" lnSpcReduction="20000"/>
          </a:bodyPr>
          <a:lstStyle/>
          <a:p>
            <a:r>
              <a:rPr lang="cs-CZ" b="1" dirty="0"/>
              <a:t>Zabezpečená </a:t>
            </a:r>
            <a:r>
              <a:rPr lang="cs-CZ" b="1" dirty="0" smtClean="0"/>
              <a:t>hesla</a:t>
            </a:r>
            <a:endParaRPr lang="cs-CZ" dirty="0" smtClean="0"/>
          </a:p>
          <a:p>
            <a:pPr lvl="1"/>
            <a:r>
              <a:rPr lang="cs-CZ" dirty="0" smtClean="0"/>
              <a:t>Příkaz </a:t>
            </a:r>
            <a:r>
              <a:rPr lang="cs-CZ" dirty="0"/>
              <a:t>pro povolení hesla používá slabé </a:t>
            </a:r>
            <a:r>
              <a:rPr lang="cs-CZ" dirty="0" smtClean="0"/>
              <a:t>šifrování.</a:t>
            </a:r>
          </a:p>
          <a:p>
            <a:pPr lvl="1"/>
            <a:r>
              <a:rPr lang="cs-CZ" dirty="0" smtClean="0"/>
              <a:t>Pokud </a:t>
            </a:r>
            <a:r>
              <a:rPr lang="cs-CZ" dirty="0"/>
              <a:t>je to možné, použijte tajné </a:t>
            </a:r>
            <a:r>
              <a:rPr lang="cs-CZ" dirty="0" smtClean="0"/>
              <a:t>heslo.</a:t>
            </a:r>
          </a:p>
          <a:p>
            <a:pPr lvl="1"/>
            <a:r>
              <a:rPr lang="cs-CZ" dirty="0" smtClean="0"/>
              <a:t>Chcete-li </a:t>
            </a:r>
            <a:r>
              <a:rPr lang="cs-CZ" dirty="0"/>
              <a:t>šifrovat všechna hesla, která nelze šifrovat pomocí silného ověřování, použijte globální konfigurační příkaz pro šifrování hesel </a:t>
            </a:r>
            <a:r>
              <a:rPr lang="cs-CZ" dirty="0" smtClean="0"/>
              <a:t>služby.</a:t>
            </a:r>
          </a:p>
          <a:p>
            <a:pPr lvl="1"/>
            <a:r>
              <a:rPr lang="cs-CZ" dirty="0" smtClean="0"/>
              <a:t>S </a:t>
            </a:r>
            <a:r>
              <a:rPr lang="cs-CZ" dirty="0"/>
              <a:t>externí </a:t>
            </a:r>
            <a:r>
              <a:rPr lang="cs-CZ" dirty="0" smtClean="0"/>
              <a:t>AAA.</a:t>
            </a:r>
          </a:p>
          <a:p>
            <a:pPr marL="225425" lvl="1" indent="0">
              <a:buNone/>
            </a:pPr>
            <a:endParaRPr lang="cs-CZ" dirty="0" smtClean="0"/>
          </a:p>
          <a:p>
            <a:r>
              <a:rPr lang="cs-CZ" b="1" dirty="0" smtClean="0"/>
              <a:t>Bannery</a:t>
            </a:r>
          </a:p>
          <a:p>
            <a:pPr lvl="1"/>
            <a:r>
              <a:rPr lang="cs-CZ" dirty="0" smtClean="0"/>
              <a:t>Cílem </a:t>
            </a:r>
            <a:r>
              <a:rPr lang="cs-CZ" dirty="0"/>
              <a:t>je upozornit neoprávněné uživatele, že jejich činnost by mohla být důvodem k </a:t>
            </a:r>
            <a:r>
              <a:rPr lang="cs-CZ" dirty="0" smtClean="0"/>
              <a:t>pronásledování.</a:t>
            </a:r>
          </a:p>
          <a:p>
            <a:pPr lvl="1"/>
            <a:r>
              <a:rPr lang="cs-CZ" dirty="0" smtClean="0"/>
              <a:t>Použijte </a:t>
            </a:r>
            <a:r>
              <a:rPr lang="cs-CZ" dirty="0"/>
              <a:t>přihlašovací příkaz </a:t>
            </a:r>
            <a:r>
              <a:rPr lang="cs-CZ" dirty="0" smtClean="0"/>
              <a:t>banneru.</a:t>
            </a:r>
          </a:p>
          <a:p>
            <a:pPr marL="225425" lvl="1" indent="0">
              <a:buNone/>
            </a:pPr>
            <a:endParaRPr lang="cs-CZ" dirty="0" smtClean="0"/>
          </a:p>
          <a:p>
            <a:pPr>
              <a:buFont typeface="Arial" panose="020B0604020202020204" pitchFamily="34" charset="0"/>
              <a:buChar char="•"/>
            </a:pPr>
            <a:r>
              <a:rPr lang="cs-CZ" b="1" dirty="0" smtClean="0"/>
              <a:t>Zabezpečený </a:t>
            </a:r>
            <a:r>
              <a:rPr lang="cs-CZ" b="1" dirty="0"/>
              <a:t>přístup ke </a:t>
            </a:r>
            <a:r>
              <a:rPr lang="cs-CZ" b="1" dirty="0" smtClean="0"/>
              <a:t>konzole</a:t>
            </a:r>
            <a:endParaRPr lang="cs-CZ" dirty="0" smtClean="0"/>
          </a:p>
          <a:p>
            <a:pPr lvl="1"/>
            <a:r>
              <a:rPr lang="cs-CZ" dirty="0" smtClean="0"/>
              <a:t>I když jsou přepínače obvykle umístěny v uzamčených skříních a datově řízených datových centrech, je to nejlepší postup pro konfiguraci ověřování na jakékoli konzole.</a:t>
            </a:r>
            <a:endParaRPr lang="cs-CZ" dirty="0"/>
          </a:p>
        </p:txBody>
      </p:sp>
    </p:spTree>
    <p:extLst>
      <p:ext uri="{BB962C8B-B14F-4D97-AF65-F5344CB8AC3E}">
        <p14:creationId xmlns:p14="http://schemas.microsoft.com/office/powerpoint/2010/main" val="13039965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IPSG </a:t>
            </a:r>
            <a:r>
              <a:rPr lang="pt-PT" dirty="0" err="1"/>
              <a:t>Topology</a:t>
            </a:r>
            <a:r>
              <a:rPr lang="pt-PT" dirty="0"/>
              <a:t> Layout</a:t>
            </a:r>
          </a:p>
        </p:txBody>
      </p:sp>
      <p:pic>
        <p:nvPicPr>
          <p:cNvPr id="4" name="Picture 3"/>
          <p:cNvPicPr>
            <a:picLocks noChangeAspect="1"/>
          </p:cNvPicPr>
          <p:nvPr/>
        </p:nvPicPr>
        <p:blipFill>
          <a:blip r:embed="rId3"/>
          <a:stretch>
            <a:fillRect/>
          </a:stretch>
        </p:blipFill>
        <p:spPr>
          <a:xfrm>
            <a:off x="2357568" y="903249"/>
            <a:ext cx="4858076" cy="5842120"/>
          </a:xfrm>
          <a:prstGeom prst="rect">
            <a:avLst/>
          </a:prstGeom>
        </p:spPr>
      </p:pic>
    </p:spTree>
    <p:extLst>
      <p:ext uri="{BB962C8B-B14F-4D97-AF65-F5344CB8AC3E}">
        <p14:creationId xmlns:p14="http://schemas.microsoft.com/office/powerpoint/2010/main" val="28225082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Filtry </a:t>
            </a:r>
            <a:r>
              <a:rPr lang="pt-PT" dirty="0" smtClean="0"/>
              <a:t>IPSG</a:t>
            </a:r>
            <a:endParaRPr lang="pt-PT" dirty="0"/>
          </a:p>
        </p:txBody>
      </p:sp>
      <p:sp>
        <p:nvSpPr>
          <p:cNvPr id="3" name="Content Placeholder 2"/>
          <p:cNvSpPr>
            <a:spLocks noGrp="1"/>
          </p:cNvSpPr>
          <p:nvPr>
            <p:ph idx="1"/>
          </p:nvPr>
        </p:nvSpPr>
        <p:spPr/>
        <p:txBody>
          <a:bodyPr>
            <a:normAutofit/>
          </a:bodyPr>
          <a:lstStyle/>
          <a:p>
            <a:r>
              <a:rPr lang="cs-CZ" dirty="0"/>
              <a:t>Pro každý nedůvěryhodný port existují dvě možné úrovně filtrování zabezpečení protokolu IP:</a:t>
            </a:r>
          </a:p>
          <a:p>
            <a:r>
              <a:rPr lang="en-US" b="1" dirty="0" smtClean="0"/>
              <a:t>Source </a:t>
            </a:r>
            <a:r>
              <a:rPr lang="en-US" b="1" dirty="0"/>
              <a:t>IP address </a:t>
            </a:r>
            <a:r>
              <a:rPr lang="en-US" b="1" dirty="0" smtClean="0"/>
              <a:t>filter</a:t>
            </a:r>
          </a:p>
          <a:p>
            <a:r>
              <a:rPr lang="cs-CZ" sz="2000" dirty="0"/>
              <a:t>IP provoz je filtrován na základě jeho zdrojové IP adresy. Je povolen pouze provoz IP se zdrojovou adresou IP, která odpovídá položce vazby zdroje IP. Filtr zdrojové adresy IP se změní, když je v portu vytvořena nová vazba vstupu zdroje IP nebo odstraněna.</a:t>
            </a:r>
          </a:p>
          <a:p>
            <a:r>
              <a:rPr lang="en-US" b="1" dirty="0" smtClean="0"/>
              <a:t>Source </a:t>
            </a:r>
            <a:r>
              <a:rPr lang="en-US" b="1" dirty="0"/>
              <a:t>IP and MAC address </a:t>
            </a:r>
            <a:r>
              <a:rPr lang="en-US" b="1" dirty="0" smtClean="0"/>
              <a:t>filter</a:t>
            </a:r>
          </a:p>
          <a:p>
            <a:r>
              <a:rPr lang="cs-CZ" sz="2000" dirty="0"/>
              <a:t>IP provoz je kromě své MAC adresy </a:t>
            </a:r>
            <a:r>
              <a:rPr lang="cs-CZ" sz="2000" dirty="0" smtClean="0"/>
              <a:t>ještě filtrován </a:t>
            </a:r>
            <a:r>
              <a:rPr lang="cs-CZ" sz="2000" dirty="0"/>
              <a:t>na základě jeho zdrojové IP adresy; povolen je pouze provoz IP se zdrojovými adresami IP a MAC, které odpovídají položce vazby IP zdroje</a:t>
            </a:r>
            <a:r>
              <a:rPr lang="cs-CZ" sz="2000" dirty="0" smtClean="0"/>
              <a:t>.</a:t>
            </a:r>
          </a:p>
          <a:p>
            <a:endParaRPr lang="cs-CZ" sz="2000" dirty="0"/>
          </a:p>
          <a:p>
            <a:pPr marL="0" indent="0">
              <a:buNone/>
            </a:pPr>
            <a:r>
              <a:rPr lang="cs-CZ" sz="2000" dirty="0" smtClean="0"/>
              <a:t>Musí být předtím zapnut DHCP </a:t>
            </a:r>
            <a:r>
              <a:rPr lang="cs-CZ" sz="2000" dirty="0" err="1" smtClean="0"/>
              <a:t>snooping</a:t>
            </a:r>
            <a:endParaRPr lang="cs-CZ" sz="2000" dirty="0"/>
          </a:p>
        </p:txBody>
      </p:sp>
    </p:spTree>
    <p:extLst>
      <p:ext uri="{BB962C8B-B14F-4D97-AF65-F5344CB8AC3E}">
        <p14:creationId xmlns:p14="http://schemas.microsoft.com/office/powerpoint/2010/main" val="10111871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a:t>
            </a:r>
            <a:r>
              <a:rPr lang="pt-PT" dirty="0" smtClean="0"/>
              <a:t>IPSG</a:t>
            </a:r>
            <a:endParaRPr lang="pt-PT" dirty="0"/>
          </a:p>
        </p:txBody>
      </p:sp>
      <p:pic>
        <p:nvPicPr>
          <p:cNvPr id="4" name="Picture 3"/>
          <p:cNvPicPr>
            <a:picLocks noChangeAspect="1"/>
          </p:cNvPicPr>
          <p:nvPr/>
        </p:nvPicPr>
        <p:blipFill>
          <a:blip r:embed="rId2"/>
          <a:stretch>
            <a:fillRect/>
          </a:stretch>
        </p:blipFill>
        <p:spPr>
          <a:xfrm>
            <a:off x="2217578" y="947854"/>
            <a:ext cx="5075374" cy="5163505"/>
          </a:xfrm>
          <a:prstGeom prst="rect">
            <a:avLst/>
          </a:prstGeom>
        </p:spPr>
      </p:pic>
    </p:spTree>
    <p:extLst>
      <p:ext uri="{BB962C8B-B14F-4D97-AF65-F5344CB8AC3E}">
        <p14:creationId xmlns:p14="http://schemas.microsoft.com/office/powerpoint/2010/main" val="35317459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a:t>
            </a:r>
            <a:r>
              <a:rPr lang="pt-PT" dirty="0" smtClean="0"/>
              <a:t>IPSG</a:t>
            </a:r>
            <a:endParaRPr lang="pt-PT" dirty="0"/>
          </a:p>
        </p:txBody>
      </p:sp>
      <p:sp>
        <p:nvSpPr>
          <p:cNvPr id="3" name="Content Placeholder 2"/>
          <p:cNvSpPr>
            <a:spLocks noGrp="1"/>
          </p:cNvSpPr>
          <p:nvPr>
            <p:ph idx="1"/>
          </p:nvPr>
        </p:nvSpPr>
        <p:spPr/>
        <p:txBody>
          <a:bodyPr/>
          <a:lstStyle/>
          <a:p>
            <a:r>
              <a:rPr lang="cs-CZ" dirty="0" smtClean="0"/>
              <a:t>Pro nastavení </a:t>
            </a:r>
            <a:r>
              <a:rPr lang="en-US" dirty="0" smtClean="0"/>
              <a:t>IPSG </a:t>
            </a:r>
            <a:r>
              <a:rPr lang="cs-CZ" dirty="0" smtClean="0"/>
              <a:t>na portu použijte pro </a:t>
            </a:r>
            <a:r>
              <a:rPr lang="cs-CZ" dirty="0"/>
              <a:t>nastavení </a:t>
            </a:r>
            <a:r>
              <a:rPr lang="cs-CZ" dirty="0" smtClean="0"/>
              <a:t>filtru IP </a:t>
            </a:r>
            <a:r>
              <a:rPr lang="cs-CZ" dirty="0"/>
              <a:t>adresy příkaz </a:t>
            </a:r>
            <a:r>
              <a:rPr lang="cs-CZ" dirty="0" smtClean="0"/>
              <a:t>na rozhraní </a:t>
            </a:r>
            <a:r>
              <a:rPr lang="en-US" sz="2000" b="1" dirty="0" err="1" smtClean="0">
                <a:latin typeface="Consolas" panose="020B0609020204030204" pitchFamily="49" charset="0"/>
              </a:rPr>
              <a:t>ip</a:t>
            </a:r>
            <a:r>
              <a:rPr lang="en-US" sz="2000" b="1" dirty="0" smtClean="0">
                <a:latin typeface="Consolas" panose="020B0609020204030204" pitchFamily="49" charset="0"/>
              </a:rPr>
              <a:t> verify </a:t>
            </a:r>
            <a:r>
              <a:rPr lang="en-US" sz="2000" b="1" dirty="0">
                <a:latin typeface="Consolas" panose="020B0609020204030204" pitchFamily="49" charset="0"/>
              </a:rPr>
              <a:t>source </a:t>
            </a:r>
            <a:endParaRPr lang="cs-CZ" sz="2000" b="1" dirty="0" smtClean="0">
              <a:latin typeface="Consolas" panose="020B0609020204030204" pitchFamily="49" charset="0"/>
            </a:endParaRPr>
          </a:p>
          <a:p>
            <a:r>
              <a:rPr lang="cs-CZ" dirty="0" smtClean="0"/>
              <a:t>Pro nastavení filtru na bázi </a:t>
            </a:r>
            <a:r>
              <a:rPr lang="en-US" dirty="0" smtClean="0"/>
              <a:t>MAC </a:t>
            </a:r>
            <a:r>
              <a:rPr lang="cs-CZ" dirty="0" smtClean="0"/>
              <a:t>a </a:t>
            </a:r>
            <a:r>
              <a:rPr lang="en-US" dirty="0" smtClean="0"/>
              <a:t>IP </a:t>
            </a:r>
            <a:r>
              <a:rPr lang="cs-CZ" dirty="0" smtClean="0"/>
              <a:t>adresy</a:t>
            </a:r>
            <a:r>
              <a:rPr lang="cs-CZ" dirty="0"/>
              <a:t> </a:t>
            </a:r>
            <a:r>
              <a:rPr lang="cs-CZ" dirty="0" smtClean="0"/>
              <a:t>použijte na rozhraní příkaz </a:t>
            </a:r>
            <a:r>
              <a:rPr lang="en-US" sz="2000" b="1" dirty="0" err="1" smtClean="0">
                <a:latin typeface="Consolas" panose="020B0609020204030204" pitchFamily="49" charset="0"/>
              </a:rPr>
              <a:t>ip</a:t>
            </a:r>
            <a:r>
              <a:rPr lang="en-US" sz="2000" b="1" dirty="0" smtClean="0">
                <a:latin typeface="Consolas" panose="020B0609020204030204" pitchFamily="49" charset="0"/>
              </a:rPr>
              <a:t> </a:t>
            </a:r>
            <a:r>
              <a:rPr lang="en-US" sz="2000" b="1" dirty="0">
                <a:latin typeface="Consolas" panose="020B0609020204030204" pitchFamily="49" charset="0"/>
              </a:rPr>
              <a:t>verify source port-security</a:t>
            </a:r>
            <a:r>
              <a:rPr lang="en-US" b="1" dirty="0"/>
              <a:t> </a:t>
            </a:r>
            <a:r>
              <a:rPr lang="en-US" dirty="0" smtClean="0"/>
              <a:t>.</a:t>
            </a:r>
            <a:endParaRPr lang="pt-PT" dirty="0"/>
          </a:p>
        </p:txBody>
      </p:sp>
      <p:pic>
        <p:nvPicPr>
          <p:cNvPr id="4" name="Picture 3"/>
          <p:cNvPicPr>
            <a:picLocks noChangeAspect="1"/>
          </p:cNvPicPr>
          <p:nvPr/>
        </p:nvPicPr>
        <p:blipFill>
          <a:blip r:embed="rId2"/>
          <a:stretch>
            <a:fillRect/>
          </a:stretch>
        </p:blipFill>
        <p:spPr>
          <a:xfrm>
            <a:off x="296693" y="3643952"/>
            <a:ext cx="8502953" cy="1760561"/>
          </a:xfrm>
          <a:prstGeom prst="rect">
            <a:avLst/>
          </a:prstGeom>
          <a:ln w="22225">
            <a:solidFill>
              <a:schemeClr val="tx1"/>
            </a:solidFill>
          </a:ln>
        </p:spPr>
      </p:pic>
    </p:spTree>
    <p:extLst>
      <p:ext uri="{BB962C8B-B14F-4D97-AF65-F5344CB8AC3E}">
        <p14:creationId xmlns:p14="http://schemas.microsoft.com/office/powerpoint/2010/main" val="4803745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Konfigurace </a:t>
            </a:r>
            <a:r>
              <a:rPr lang="pt-PT" dirty="0" smtClean="0"/>
              <a:t>IPSG</a:t>
            </a:r>
            <a:r>
              <a:rPr lang="cs-CZ" dirty="0" smtClean="0"/>
              <a:t> a verifikace stavu</a:t>
            </a:r>
            <a:endParaRPr lang="pt-PT" dirty="0"/>
          </a:p>
        </p:txBody>
      </p:sp>
      <p:pic>
        <p:nvPicPr>
          <p:cNvPr id="4" name="Picture 3"/>
          <p:cNvPicPr>
            <a:picLocks noChangeAspect="1"/>
          </p:cNvPicPr>
          <p:nvPr/>
        </p:nvPicPr>
        <p:blipFill>
          <a:blip r:embed="rId2"/>
          <a:stretch>
            <a:fillRect/>
          </a:stretch>
        </p:blipFill>
        <p:spPr>
          <a:xfrm>
            <a:off x="0" y="2832410"/>
            <a:ext cx="8984617" cy="1712623"/>
          </a:xfrm>
          <a:prstGeom prst="rect">
            <a:avLst/>
          </a:prstGeom>
        </p:spPr>
      </p:pic>
    </p:spTree>
    <p:extLst>
      <p:ext uri="{BB962C8B-B14F-4D97-AF65-F5344CB8AC3E}">
        <p14:creationId xmlns:p14="http://schemas.microsoft.com/office/powerpoint/2010/main" val="37608277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ARP Spoofing</a:t>
            </a:r>
          </a:p>
        </p:txBody>
      </p:sp>
      <p:pic>
        <p:nvPicPr>
          <p:cNvPr id="2" name="Picture 1"/>
          <p:cNvPicPr>
            <a:picLocks noChangeAspect="1"/>
          </p:cNvPicPr>
          <p:nvPr/>
        </p:nvPicPr>
        <p:blipFill>
          <a:blip r:embed="rId3"/>
          <a:stretch>
            <a:fillRect/>
          </a:stretch>
        </p:blipFill>
        <p:spPr>
          <a:xfrm>
            <a:off x="2058932" y="514221"/>
            <a:ext cx="6959378" cy="6343780"/>
          </a:xfrm>
          <a:prstGeom prst="rect">
            <a:avLst/>
          </a:prstGeom>
        </p:spPr>
      </p:pic>
    </p:spTree>
    <p:extLst>
      <p:ext uri="{BB962C8B-B14F-4D97-AF65-F5344CB8AC3E}">
        <p14:creationId xmlns:p14="http://schemas.microsoft.com/office/powerpoint/2010/main" val="4057238876"/>
      </p:ext>
    </p:extLst>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ARP </a:t>
            </a:r>
            <a:r>
              <a:rPr lang="pt-PT" dirty="0" err="1"/>
              <a:t>Spoofing</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399510" y="1290434"/>
            <a:ext cx="8280135" cy="4917209"/>
          </a:xfrm>
          <a:prstGeom prst="rect">
            <a:avLst/>
          </a:prstGeom>
        </p:spPr>
      </p:pic>
    </p:spTree>
    <p:extLst>
      <p:ext uri="{BB962C8B-B14F-4D97-AF65-F5344CB8AC3E}">
        <p14:creationId xmlns:p14="http://schemas.microsoft.com/office/powerpoint/2010/main" val="33287067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ARP </a:t>
            </a:r>
            <a:r>
              <a:rPr lang="pt-PT" dirty="0" err="1"/>
              <a:t>Spoofing</a:t>
            </a:r>
            <a:endParaRPr lang="pt-PT" dirty="0"/>
          </a:p>
        </p:txBody>
      </p:sp>
      <p:sp>
        <p:nvSpPr>
          <p:cNvPr id="3" name="Content Placeholder 2"/>
          <p:cNvSpPr>
            <a:spLocks noGrp="1"/>
          </p:cNvSpPr>
          <p:nvPr>
            <p:ph idx="1"/>
          </p:nvPr>
        </p:nvSpPr>
        <p:spPr/>
        <p:txBody>
          <a:bodyPr>
            <a:normAutofit fontScale="92500" lnSpcReduction="10000"/>
          </a:bodyPr>
          <a:lstStyle/>
          <a:p>
            <a:pPr marL="0" indent="0">
              <a:spcBef>
                <a:spcPts val="600"/>
              </a:spcBef>
              <a:buNone/>
            </a:pPr>
            <a:r>
              <a:rPr lang="cs-CZ" b="1" dirty="0"/>
              <a:t>Krok 1. </a:t>
            </a:r>
            <a:r>
              <a:rPr lang="cs-CZ" dirty="0"/>
              <a:t>PCA pošle ARP požadavek na MAC adresu </a:t>
            </a:r>
            <a:r>
              <a:rPr lang="cs-CZ" dirty="0" smtClean="0"/>
              <a:t>R1.</a:t>
            </a:r>
          </a:p>
          <a:p>
            <a:pPr marL="0" indent="0">
              <a:spcBef>
                <a:spcPts val="600"/>
              </a:spcBef>
              <a:buNone/>
            </a:pPr>
            <a:r>
              <a:rPr lang="cs-CZ" b="1" dirty="0" smtClean="0"/>
              <a:t>Krok </a:t>
            </a:r>
            <a:r>
              <a:rPr lang="cs-CZ" b="1" dirty="0"/>
              <a:t>2. </a:t>
            </a:r>
            <a:r>
              <a:rPr lang="cs-CZ" dirty="0"/>
              <a:t>R1 odpovídá své MAC a IP adrese. Aktualizuje také </a:t>
            </a:r>
            <a:r>
              <a:rPr lang="cs-CZ" dirty="0" err="1" smtClean="0"/>
              <a:t>cache</a:t>
            </a:r>
            <a:r>
              <a:rPr lang="cs-CZ" dirty="0" smtClean="0"/>
              <a:t> ARP.</a:t>
            </a:r>
          </a:p>
          <a:p>
            <a:pPr marL="0" indent="0">
              <a:spcBef>
                <a:spcPts val="600"/>
              </a:spcBef>
              <a:buNone/>
            </a:pPr>
            <a:r>
              <a:rPr lang="cs-CZ" b="1" dirty="0" smtClean="0"/>
              <a:t>Krok </a:t>
            </a:r>
            <a:r>
              <a:rPr lang="cs-CZ" b="1" dirty="0"/>
              <a:t>3. </a:t>
            </a:r>
            <a:r>
              <a:rPr lang="cs-CZ" dirty="0"/>
              <a:t>PCA váže MAC adresu R1 na R1 IP adresu v ARP </a:t>
            </a:r>
            <a:r>
              <a:rPr lang="cs-CZ" dirty="0" err="1" smtClean="0"/>
              <a:t>cache</a:t>
            </a:r>
            <a:r>
              <a:rPr lang="cs-CZ" dirty="0" smtClean="0"/>
              <a:t>.</a:t>
            </a:r>
          </a:p>
          <a:p>
            <a:pPr marL="0" indent="0">
              <a:spcBef>
                <a:spcPts val="600"/>
              </a:spcBef>
              <a:buNone/>
            </a:pPr>
            <a:r>
              <a:rPr lang="cs-CZ" b="1" dirty="0" smtClean="0"/>
              <a:t>Krok </a:t>
            </a:r>
            <a:r>
              <a:rPr lang="cs-CZ" b="1" dirty="0"/>
              <a:t>4. </a:t>
            </a:r>
            <a:r>
              <a:rPr lang="cs-CZ" dirty="0"/>
              <a:t>Útočník odešle svou odpověď ARP na PCA, vázající jeho MAC adresu na IP adresu </a:t>
            </a:r>
            <a:r>
              <a:rPr lang="cs-CZ" dirty="0" smtClean="0"/>
              <a:t>R1.</a:t>
            </a:r>
          </a:p>
          <a:p>
            <a:pPr marL="0" indent="0">
              <a:spcBef>
                <a:spcPts val="600"/>
              </a:spcBef>
              <a:buNone/>
            </a:pPr>
            <a:r>
              <a:rPr lang="cs-CZ" b="1" dirty="0" smtClean="0"/>
              <a:t>Krok </a:t>
            </a:r>
            <a:r>
              <a:rPr lang="cs-CZ" b="1" dirty="0"/>
              <a:t>5. </a:t>
            </a:r>
            <a:r>
              <a:rPr lang="cs-CZ" dirty="0"/>
              <a:t>PCA </a:t>
            </a:r>
            <a:r>
              <a:rPr lang="cs-CZ" dirty="0" smtClean="0"/>
              <a:t>aktualizuje </a:t>
            </a:r>
            <a:r>
              <a:rPr lang="cs-CZ" dirty="0"/>
              <a:t>ARP </a:t>
            </a:r>
            <a:r>
              <a:rPr lang="cs-CZ" dirty="0" err="1"/>
              <a:t>cache</a:t>
            </a:r>
            <a:r>
              <a:rPr lang="cs-CZ" dirty="0"/>
              <a:t> s MAC adresou útočníka vázaného na IP adresu </a:t>
            </a:r>
            <a:r>
              <a:rPr lang="cs-CZ" dirty="0" smtClean="0"/>
              <a:t>R1.</a:t>
            </a:r>
          </a:p>
          <a:p>
            <a:pPr marL="0" indent="0">
              <a:spcBef>
                <a:spcPts val="600"/>
              </a:spcBef>
              <a:buNone/>
            </a:pPr>
            <a:r>
              <a:rPr lang="cs-CZ" b="1" dirty="0" smtClean="0"/>
              <a:t>Krok </a:t>
            </a:r>
            <a:r>
              <a:rPr lang="cs-CZ" b="1" dirty="0"/>
              <a:t>6. </a:t>
            </a:r>
            <a:r>
              <a:rPr lang="cs-CZ" dirty="0"/>
              <a:t>Útočník odešle svou odpověď ARP na R1, čímž je jeho MAC adresa vázána na IP </a:t>
            </a:r>
            <a:r>
              <a:rPr lang="cs-CZ" dirty="0" smtClean="0"/>
              <a:t>PCA.</a:t>
            </a:r>
          </a:p>
          <a:p>
            <a:pPr marL="0" indent="0">
              <a:spcBef>
                <a:spcPts val="600"/>
              </a:spcBef>
              <a:buNone/>
            </a:pPr>
            <a:r>
              <a:rPr lang="cs-CZ" b="1" dirty="0" smtClean="0"/>
              <a:t>Krok </a:t>
            </a:r>
            <a:r>
              <a:rPr lang="cs-CZ" b="1" dirty="0"/>
              <a:t>7. </a:t>
            </a:r>
            <a:r>
              <a:rPr lang="cs-CZ" dirty="0"/>
              <a:t>R1 aktualizuje ARP </a:t>
            </a:r>
            <a:r>
              <a:rPr lang="cs-CZ" dirty="0" err="1"/>
              <a:t>cache</a:t>
            </a:r>
            <a:r>
              <a:rPr lang="cs-CZ" dirty="0"/>
              <a:t> s MAC adresou útočníka vázaného na IP adresu </a:t>
            </a:r>
            <a:r>
              <a:rPr lang="cs-CZ" dirty="0" smtClean="0"/>
              <a:t>PCA.</a:t>
            </a:r>
          </a:p>
          <a:p>
            <a:pPr marL="0" indent="0">
              <a:spcBef>
                <a:spcPts val="600"/>
              </a:spcBef>
              <a:buNone/>
            </a:pPr>
            <a:r>
              <a:rPr lang="cs-CZ" b="1" dirty="0" smtClean="0"/>
              <a:t>Krok </a:t>
            </a:r>
            <a:r>
              <a:rPr lang="cs-CZ" b="1" dirty="0"/>
              <a:t>8. </a:t>
            </a:r>
            <a:r>
              <a:rPr lang="cs-CZ" dirty="0"/>
              <a:t>Pakety jsou přesměrovány přes útočníka.</a:t>
            </a:r>
          </a:p>
        </p:txBody>
      </p:sp>
    </p:spTree>
    <p:extLst>
      <p:ext uri="{BB962C8B-B14F-4D97-AF65-F5344CB8AC3E}">
        <p14:creationId xmlns:p14="http://schemas.microsoft.com/office/powerpoint/2010/main" val="23240430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Dynamic</a:t>
            </a:r>
            <a:r>
              <a:rPr lang="cs-CZ" dirty="0" err="1" smtClean="0"/>
              <a:t>ká</a:t>
            </a:r>
            <a:r>
              <a:rPr lang="pt-PT" dirty="0" smtClean="0"/>
              <a:t> </a:t>
            </a:r>
            <a:r>
              <a:rPr lang="pt-PT" dirty="0"/>
              <a:t>ARP Inspection</a:t>
            </a:r>
          </a:p>
        </p:txBody>
      </p:sp>
      <p:sp>
        <p:nvSpPr>
          <p:cNvPr id="3" name="Content Placeholder 2"/>
          <p:cNvSpPr>
            <a:spLocks noGrp="1"/>
          </p:cNvSpPr>
          <p:nvPr>
            <p:ph idx="1"/>
          </p:nvPr>
        </p:nvSpPr>
        <p:spPr/>
        <p:txBody>
          <a:bodyPr>
            <a:normAutofit fontScale="92500" lnSpcReduction="20000"/>
          </a:bodyPr>
          <a:lstStyle/>
          <a:p>
            <a:r>
              <a:rPr lang="cs-CZ" dirty="0"/>
              <a:t>Dynamická inspekce ARP (DAI) pomáhá předcházet takovým útokům tím, že nepřenáší neplatné nebo bezdůvodné odpovědi ARP do jiných portů ve stejné síti </a:t>
            </a:r>
            <a:r>
              <a:rPr lang="cs-CZ" dirty="0" smtClean="0"/>
              <a:t>VLAN.</a:t>
            </a:r>
          </a:p>
          <a:p>
            <a:r>
              <a:rPr lang="cs-CZ" dirty="0" smtClean="0"/>
              <a:t>DAI </a:t>
            </a:r>
            <a:r>
              <a:rPr lang="cs-CZ" dirty="0"/>
              <a:t>zachytí všechny požadavky ARP a všechny odpovědi na nedůvěryhodné </a:t>
            </a:r>
            <a:r>
              <a:rPr lang="cs-CZ" dirty="0" smtClean="0"/>
              <a:t>porty.</a:t>
            </a:r>
          </a:p>
          <a:p>
            <a:r>
              <a:rPr lang="cs-CZ" dirty="0" smtClean="0"/>
              <a:t>Každý </a:t>
            </a:r>
            <a:r>
              <a:rPr lang="cs-CZ" dirty="0"/>
              <a:t>zachycený paket je ověřen na platné vazby IP-to-MAC podobné </a:t>
            </a:r>
            <a:r>
              <a:rPr lang="cs-CZ" dirty="0" smtClean="0"/>
              <a:t>IPSG.</a:t>
            </a:r>
          </a:p>
          <a:p>
            <a:r>
              <a:rPr lang="cs-CZ" dirty="0" smtClean="0"/>
              <a:t>Odpovědi </a:t>
            </a:r>
            <a:r>
              <a:rPr lang="cs-CZ" dirty="0"/>
              <a:t>ARP přicházející z neplatných zařízení jsou buď vypnuty nebo zaprotokolovány přepínačem pro </a:t>
            </a:r>
            <a:r>
              <a:rPr lang="cs-CZ" dirty="0" err="1"/>
              <a:t>auditování</a:t>
            </a:r>
            <a:r>
              <a:rPr lang="cs-CZ" dirty="0"/>
              <a:t>, takže </a:t>
            </a:r>
            <a:r>
              <a:rPr lang="cs-CZ" dirty="0" smtClean="0"/>
              <a:t>útokům </a:t>
            </a:r>
            <a:r>
              <a:rPr lang="cs-CZ" dirty="0"/>
              <a:t>na otravu </a:t>
            </a:r>
            <a:r>
              <a:rPr lang="cs-CZ" dirty="0" smtClean="0"/>
              <a:t>ARP </a:t>
            </a:r>
            <a:r>
              <a:rPr lang="cs-CZ" dirty="0" err="1" smtClean="0"/>
              <a:t>poissoning</a:t>
            </a:r>
            <a:r>
              <a:rPr lang="cs-CZ" dirty="0" smtClean="0"/>
              <a:t> je zabráněno.</a:t>
            </a:r>
          </a:p>
          <a:p>
            <a:r>
              <a:rPr lang="cs-CZ" dirty="0" smtClean="0"/>
              <a:t>Můžete </a:t>
            </a:r>
            <a:r>
              <a:rPr lang="cs-CZ" dirty="0"/>
              <a:t>také použít DAI pro hodnocení limitů paketů ARP a poté, pokud je rychlost překročena, rozhraní </a:t>
            </a:r>
            <a:r>
              <a:rPr lang="cs-CZ" dirty="0" smtClean="0"/>
              <a:t>zakázáno.</a:t>
            </a:r>
          </a:p>
          <a:p>
            <a:r>
              <a:rPr lang="cs-CZ" dirty="0" smtClean="0"/>
              <a:t>DAI </a:t>
            </a:r>
            <a:r>
              <a:rPr lang="cs-CZ" dirty="0"/>
              <a:t>určuje platnost paketu ARP na základě platné databáze </a:t>
            </a:r>
            <a:r>
              <a:rPr lang="cs-CZ" dirty="0" err="1" smtClean="0"/>
              <a:t>vázeb</a:t>
            </a:r>
            <a:r>
              <a:rPr lang="cs-CZ" dirty="0" smtClean="0"/>
              <a:t> </a:t>
            </a:r>
            <a:r>
              <a:rPr lang="cs-CZ" dirty="0"/>
              <a:t>adres </a:t>
            </a:r>
            <a:r>
              <a:rPr lang="cs-CZ" dirty="0" smtClean="0"/>
              <a:t>MAC-to-IP, </a:t>
            </a:r>
            <a:r>
              <a:rPr lang="cs-CZ" dirty="0"/>
              <a:t>která je vytvořena </a:t>
            </a:r>
            <a:r>
              <a:rPr lang="cs-CZ" dirty="0" err="1"/>
              <a:t>snoopingem</a:t>
            </a:r>
            <a:r>
              <a:rPr lang="cs-CZ" dirty="0"/>
              <a:t> </a:t>
            </a:r>
            <a:r>
              <a:rPr lang="cs-CZ" dirty="0" smtClean="0"/>
              <a:t>DHCP.</a:t>
            </a:r>
          </a:p>
          <a:p>
            <a:r>
              <a:rPr lang="cs-CZ" dirty="0" smtClean="0"/>
              <a:t>Navíc</a:t>
            </a:r>
            <a:r>
              <a:rPr lang="cs-CZ" dirty="0"/>
              <a:t>, pro zpracování hostitelů, kteří používají staticky nakonfigurované adresy IP, může DAI ověřit pakety ARP proti uživatelem nakonfigurovaným </a:t>
            </a:r>
            <a:r>
              <a:rPr lang="cs-CZ" dirty="0" smtClean="0"/>
              <a:t>ARP ACL.</a:t>
            </a:r>
            <a:endParaRPr lang="cs-CZ" dirty="0"/>
          </a:p>
        </p:txBody>
      </p:sp>
    </p:spTree>
    <p:extLst>
      <p:ext uri="{BB962C8B-B14F-4D97-AF65-F5344CB8AC3E}">
        <p14:creationId xmlns:p14="http://schemas.microsoft.com/office/powerpoint/2010/main" val="39413463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8751" y="1438484"/>
            <a:ext cx="8999935" cy="5540425"/>
          </a:xfrm>
        </p:spPr>
        <p:txBody>
          <a:bodyPr>
            <a:normAutofit lnSpcReduction="10000"/>
          </a:bodyPr>
          <a:lstStyle/>
          <a:p>
            <a:pPr marL="342900" indent="-342900">
              <a:spcAft>
                <a:spcPts val="0"/>
              </a:spcAft>
              <a:buFont typeface="+mj-lt"/>
              <a:buAutoNum type="arabicPeriod"/>
            </a:pPr>
            <a:r>
              <a:rPr lang="cs-CZ" dirty="0"/>
              <a:t>Zapnutí DAI se provede vyjmenováním VLAN, kde se má povolit</a:t>
            </a:r>
            <a:r>
              <a:rPr lang="cs-CZ" dirty="0" smtClean="0"/>
              <a:t>.</a:t>
            </a:r>
            <a:endParaRPr lang="cs-CZ" dirty="0"/>
          </a:p>
          <a:p>
            <a:pPr marL="0" indent="0">
              <a:spcAft>
                <a:spcPts val="0"/>
              </a:spcAft>
              <a:buNone/>
            </a:pPr>
            <a:r>
              <a:rPr lang="cs-CZ" sz="2000" dirty="0" smtClean="0">
                <a:latin typeface="Courier New" panose="02070309020205020404" pitchFamily="49" charset="0"/>
                <a:cs typeface="Courier New" panose="02070309020205020404" pitchFamily="49" charset="0"/>
              </a:rPr>
              <a:t>        SWITCH(</a:t>
            </a:r>
            <a:r>
              <a:rPr lang="cs-CZ" sz="2000" dirty="0" err="1" smtClean="0">
                <a:latin typeface="Courier New" panose="02070309020205020404" pitchFamily="49" charset="0"/>
                <a:cs typeface="Courier New" panose="02070309020205020404" pitchFamily="49" charset="0"/>
              </a:rPr>
              <a:t>config</a:t>
            </a:r>
            <a:r>
              <a:rPr lang="cs-CZ" sz="2000" dirty="0">
                <a:latin typeface="Courier New" panose="02070309020205020404" pitchFamily="49" charset="0"/>
                <a:cs typeface="Courier New" panose="02070309020205020404" pitchFamily="49" charset="0"/>
              </a:rPr>
              <a:t>)#</a:t>
            </a:r>
            <a:r>
              <a:rPr lang="cs-CZ" sz="2000" b="1" dirty="0" err="1">
                <a:latin typeface="Courier New" panose="02070309020205020404" pitchFamily="49" charset="0"/>
                <a:cs typeface="Courier New" panose="02070309020205020404" pitchFamily="49" charset="0"/>
              </a:rPr>
              <a:t>ip</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arp</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inspection</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vlan</a:t>
            </a:r>
            <a:r>
              <a:rPr lang="cs-CZ" sz="2000" b="1" dirty="0">
                <a:latin typeface="Courier New" panose="02070309020205020404" pitchFamily="49" charset="0"/>
                <a:cs typeface="Courier New" panose="02070309020205020404" pitchFamily="49" charset="0"/>
              </a:rPr>
              <a:t> </a:t>
            </a:r>
            <a:r>
              <a:rPr lang="cs-CZ" sz="2000" b="1" dirty="0" smtClean="0">
                <a:latin typeface="Courier New" panose="02070309020205020404" pitchFamily="49" charset="0"/>
                <a:cs typeface="Courier New" panose="02070309020205020404" pitchFamily="49" charset="0"/>
              </a:rPr>
              <a:t>100,200</a:t>
            </a:r>
          </a:p>
          <a:p>
            <a:pPr marL="0" indent="0">
              <a:spcAft>
                <a:spcPts val="0"/>
              </a:spcAft>
              <a:buNone/>
            </a:pPr>
            <a:endParaRPr lang="cs-CZ" sz="2000" b="1" dirty="0" smtClean="0">
              <a:latin typeface="Courier New" panose="02070309020205020404" pitchFamily="49" charset="0"/>
              <a:cs typeface="Courier New" panose="02070309020205020404" pitchFamily="49" charset="0"/>
            </a:endParaRPr>
          </a:p>
          <a:p>
            <a:pPr marL="342900" indent="-342900">
              <a:spcAft>
                <a:spcPts val="0"/>
              </a:spcAft>
              <a:buFont typeface="+mj-lt"/>
              <a:buAutoNum type="arabicPeriod" startAt="2"/>
            </a:pPr>
            <a:r>
              <a:rPr lang="cs-CZ" dirty="0" smtClean="0"/>
              <a:t>Důvěryhodné </a:t>
            </a:r>
            <a:r>
              <a:rPr lang="cs-CZ" dirty="0"/>
              <a:t>porty musíme přepnout do trust stavu.</a:t>
            </a:r>
          </a:p>
          <a:p>
            <a:pPr marL="0" indent="0">
              <a:spcAft>
                <a:spcPts val="0"/>
              </a:spcAft>
              <a:buNone/>
            </a:pPr>
            <a:r>
              <a:rPr lang="cs-CZ" sz="2000" dirty="0" smtClean="0">
                <a:latin typeface="Courier New" panose="02070309020205020404" pitchFamily="49" charset="0"/>
                <a:cs typeface="Courier New" panose="02070309020205020404" pitchFamily="49" charset="0"/>
              </a:rPr>
              <a:t>        SWITCH(</a:t>
            </a:r>
            <a:r>
              <a:rPr lang="cs-CZ" sz="2000" dirty="0" err="1" smtClean="0">
                <a:latin typeface="Courier New" panose="02070309020205020404" pitchFamily="49" charset="0"/>
                <a:cs typeface="Courier New" panose="02070309020205020404" pitchFamily="49" charset="0"/>
              </a:rPr>
              <a:t>config-if</a:t>
            </a:r>
            <a:r>
              <a:rPr lang="cs-CZ" sz="2000" dirty="0">
                <a:latin typeface="Courier New" panose="02070309020205020404" pitchFamily="49" charset="0"/>
                <a:cs typeface="Courier New" panose="02070309020205020404" pitchFamily="49" charset="0"/>
              </a:rPr>
              <a:t>)#</a:t>
            </a:r>
            <a:r>
              <a:rPr lang="cs-CZ" sz="2000" b="1" dirty="0" err="1">
                <a:latin typeface="Courier New" panose="02070309020205020404" pitchFamily="49" charset="0"/>
                <a:cs typeface="Courier New" panose="02070309020205020404" pitchFamily="49" charset="0"/>
              </a:rPr>
              <a:t>ip</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arp</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inspection</a:t>
            </a:r>
            <a:r>
              <a:rPr lang="cs-CZ" sz="2000" b="1" dirty="0">
                <a:latin typeface="Courier New" panose="02070309020205020404" pitchFamily="49" charset="0"/>
                <a:cs typeface="Courier New" panose="02070309020205020404" pitchFamily="49" charset="0"/>
              </a:rPr>
              <a:t> </a:t>
            </a:r>
            <a:r>
              <a:rPr lang="cs-CZ" sz="2000" b="1" dirty="0" smtClean="0">
                <a:solidFill>
                  <a:srgbClr val="FF0000"/>
                </a:solidFill>
                <a:latin typeface="Courier New" panose="02070309020205020404" pitchFamily="49" charset="0"/>
                <a:cs typeface="Courier New" panose="02070309020205020404" pitchFamily="49" charset="0"/>
              </a:rPr>
              <a:t>trust</a:t>
            </a:r>
          </a:p>
          <a:p>
            <a:pPr marL="0" indent="0">
              <a:spcAft>
                <a:spcPts val="0"/>
              </a:spcAft>
              <a:buNone/>
            </a:pPr>
            <a:endParaRPr lang="cs-CZ" sz="2000" dirty="0" smtClean="0">
              <a:solidFill>
                <a:srgbClr val="FF0000"/>
              </a:solidFill>
              <a:latin typeface="Courier New" panose="02070309020205020404" pitchFamily="49" charset="0"/>
              <a:cs typeface="Courier New" panose="02070309020205020404" pitchFamily="49" charset="0"/>
            </a:endParaRPr>
          </a:p>
          <a:p>
            <a:pPr marL="342900" indent="-342900">
              <a:spcAft>
                <a:spcPts val="0"/>
              </a:spcAft>
              <a:buFont typeface="+mj-lt"/>
              <a:buAutoNum type="arabicPeriod" startAt="3"/>
            </a:pPr>
            <a:r>
              <a:rPr lang="cs-CZ" dirty="0" smtClean="0"/>
              <a:t> </a:t>
            </a:r>
            <a:r>
              <a:rPr lang="cs-CZ" dirty="0"/>
              <a:t>Pokud chceme použít statické záznamy, tak musíme nakonfigurovat </a:t>
            </a:r>
            <a:r>
              <a:rPr lang="cs-CZ" dirty="0" smtClean="0"/>
              <a:t>pravidlo ARP </a:t>
            </a:r>
            <a:r>
              <a:rPr lang="cs-CZ" dirty="0"/>
              <a:t>ACL.</a:t>
            </a:r>
          </a:p>
          <a:p>
            <a:pPr marL="0" indent="0">
              <a:spcAft>
                <a:spcPts val="0"/>
              </a:spcAft>
              <a:buNone/>
            </a:pPr>
            <a:r>
              <a:rPr lang="cs-CZ" dirty="0">
                <a:latin typeface="Courier New" panose="02070309020205020404" pitchFamily="49" charset="0"/>
                <a:cs typeface="Courier New" panose="02070309020205020404" pitchFamily="49" charset="0"/>
              </a:rPr>
              <a:t> </a:t>
            </a:r>
            <a:r>
              <a:rPr lang="cs-CZ" dirty="0" smtClean="0">
                <a:latin typeface="Courier New" panose="02070309020205020404" pitchFamily="49" charset="0"/>
                <a:cs typeface="Courier New" panose="02070309020205020404" pitchFamily="49" charset="0"/>
              </a:rPr>
              <a:t>      </a:t>
            </a:r>
            <a:r>
              <a:rPr lang="cs-CZ" sz="2000" dirty="0" smtClean="0">
                <a:latin typeface="Courier New" panose="02070309020205020404" pitchFamily="49" charset="0"/>
                <a:cs typeface="Courier New" panose="02070309020205020404" pitchFamily="49" charset="0"/>
              </a:rPr>
              <a:t>SWITCH(</a:t>
            </a:r>
            <a:r>
              <a:rPr lang="cs-CZ" sz="2000" dirty="0" err="1" smtClean="0">
                <a:latin typeface="Courier New" panose="02070309020205020404" pitchFamily="49" charset="0"/>
                <a:cs typeface="Courier New" panose="02070309020205020404" pitchFamily="49" charset="0"/>
              </a:rPr>
              <a:t>config</a:t>
            </a:r>
            <a:r>
              <a:rPr lang="cs-CZ" sz="2000" dirty="0">
                <a:latin typeface="Courier New" panose="02070309020205020404" pitchFamily="49" charset="0"/>
                <a:cs typeface="Courier New" panose="02070309020205020404" pitchFamily="49" charset="0"/>
              </a:rPr>
              <a:t>)#</a:t>
            </a:r>
            <a:r>
              <a:rPr lang="cs-CZ" sz="2000" b="1" dirty="0" err="1">
                <a:latin typeface="Courier New" panose="02070309020205020404" pitchFamily="49" charset="0"/>
                <a:cs typeface="Courier New" panose="02070309020205020404" pitchFamily="49" charset="0"/>
              </a:rPr>
              <a:t>arp</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access</a:t>
            </a:r>
            <a:r>
              <a:rPr lang="cs-CZ" sz="2000" b="1" dirty="0">
                <a:latin typeface="Courier New" panose="02070309020205020404" pitchFamily="49" charset="0"/>
                <a:cs typeface="Courier New" panose="02070309020205020404" pitchFamily="49" charset="0"/>
              </a:rPr>
              <a:t>-list </a:t>
            </a:r>
            <a:r>
              <a:rPr lang="cs-CZ" sz="2000" b="1" dirty="0" err="1">
                <a:solidFill>
                  <a:srgbClr val="00B0F0"/>
                </a:solidFill>
                <a:latin typeface="Courier New" panose="02070309020205020404" pitchFamily="49" charset="0"/>
                <a:cs typeface="Courier New" panose="02070309020205020404" pitchFamily="49" charset="0"/>
              </a:rPr>
              <a:t>ARPtest</a:t>
            </a:r>
            <a:r>
              <a:rPr lang="cs-CZ" sz="2000" dirty="0">
                <a:latin typeface="Courier New" panose="02070309020205020404" pitchFamily="49" charset="0"/>
                <a:cs typeface="Courier New" panose="02070309020205020404" pitchFamily="49" charset="0"/>
              </a:rPr>
              <a:t> </a:t>
            </a:r>
            <a:endParaRPr lang="cs-CZ" sz="2000" dirty="0" smtClean="0">
              <a:latin typeface="Courier New" panose="02070309020205020404" pitchFamily="49" charset="0"/>
              <a:cs typeface="Courier New" panose="02070309020205020404" pitchFamily="49" charset="0"/>
            </a:endParaRPr>
          </a:p>
          <a:p>
            <a:pPr marL="0" indent="0">
              <a:spcAft>
                <a:spcPts val="0"/>
              </a:spcAft>
              <a:buNone/>
            </a:pPr>
            <a:r>
              <a:rPr lang="cs-CZ" sz="2000" dirty="0" smtClean="0">
                <a:latin typeface="Courier New" panose="02070309020205020404" pitchFamily="49" charset="0"/>
                <a:cs typeface="Courier New" panose="02070309020205020404" pitchFamily="49" charset="0"/>
              </a:rPr>
              <a:t>        SWITCH(</a:t>
            </a:r>
            <a:r>
              <a:rPr lang="cs-CZ" sz="2000" dirty="0" err="1" smtClean="0">
                <a:latin typeface="Courier New" panose="02070309020205020404" pitchFamily="49" charset="0"/>
                <a:cs typeface="Courier New" panose="02070309020205020404" pitchFamily="49" charset="0"/>
              </a:rPr>
              <a:t>config-arp-acl</a:t>
            </a:r>
            <a:r>
              <a:rPr lang="cs-CZ" sz="2000" dirty="0">
                <a:latin typeface="Courier New" panose="02070309020205020404" pitchFamily="49" charset="0"/>
                <a:cs typeface="Courier New" panose="02070309020205020404" pitchFamily="49" charset="0"/>
              </a:rPr>
              <a:t>)#</a:t>
            </a:r>
            <a:r>
              <a:rPr lang="cs-CZ" sz="2000" dirty="0" err="1">
                <a:latin typeface="Courier New" panose="02070309020205020404" pitchFamily="49" charset="0"/>
                <a:cs typeface="Courier New" panose="02070309020205020404" pitchFamily="49" charset="0"/>
              </a:rPr>
              <a:t>permit</a:t>
            </a:r>
            <a:r>
              <a:rPr lang="cs-CZ" sz="2000" dirty="0">
                <a:latin typeface="Courier New" panose="02070309020205020404" pitchFamily="49" charset="0"/>
                <a:cs typeface="Courier New" panose="02070309020205020404" pitchFamily="49" charset="0"/>
              </a:rPr>
              <a:t> </a:t>
            </a:r>
            <a:r>
              <a:rPr lang="cs-CZ" sz="2000" dirty="0" err="1">
                <a:latin typeface="Courier New" panose="02070309020205020404" pitchFamily="49" charset="0"/>
                <a:cs typeface="Courier New" panose="02070309020205020404" pitchFamily="49" charset="0"/>
              </a:rPr>
              <a:t>ip</a:t>
            </a:r>
            <a:r>
              <a:rPr lang="cs-CZ" sz="2000" dirty="0">
                <a:latin typeface="Courier New" panose="02070309020205020404" pitchFamily="49" charset="0"/>
                <a:cs typeface="Courier New" panose="02070309020205020404" pitchFamily="49" charset="0"/>
              </a:rPr>
              <a:t> </a:t>
            </a:r>
            <a:r>
              <a:rPr lang="cs-CZ" sz="2000" dirty="0" smtClean="0">
                <a:latin typeface="Courier New" panose="02070309020205020404" pitchFamily="49" charset="0"/>
                <a:cs typeface="Courier New" panose="02070309020205020404" pitchFamily="49" charset="0"/>
              </a:rPr>
              <a:t>host</a:t>
            </a:r>
          </a:p>
          <a:p>
            <a:pPr marL="0" indent="0">
              <a:spcAft>
                <a:spcPts val="0"/>
              </a:spcAft>
              <a:buNone/>
            </a:pPr>
            <a:r>
              <a:rPr lang="cs-CZ" sz="2000" dirty="0" smtClean="0">
                <a:latin typeface="Courier New" panose="02070309020205020404" pitchFamily="49" charset="0"/>
                <a:cs typeface="Courier New" panose="02070309020205020404" pitchFamily="49" charset="0"/>
              </a:rPr>
              <a:t>        192.168.1.10 </a:t>
            </a:r>
            <a:r>
              <a:rPr lang="cs-CZ" sz="2000" dirty="0" err="1">
                <a:latin typeface="Courier New" panose="02070309020205020404" pitchFamily="49" charset="0"/>
                <a:cs typeface="Courier New" panose="02070309020205020404" pitchFamily="49" charset="0"/>
              </a:rPr>
              <a:t>mac</a:t>
            </a:r>
            <a:r>
              <a:rPr lang="cs-CZ" sz="2000" dirty="0">
                <a:latin typeface="Courier New" panose="02070309020205020404" pitchFamily="49" charset="0"/>
                <a:cs typeface="Courier New" panose="02070309020205020404" pitchFamily="49" charset="0"/>
              </a:rPr>
              <a:t> host </a:t>
            </a:r>
            <a:r>
              <a:rPr lang="cs-CZ" sz="2000" dirty="0" smtClean="0">
                <a:latin typeface="Courier New" panose="02070309020205020404" pitchFamily="49" charset="0"/>
                <a:cs typeface="Courier New" panose="02070309020205020404" pitchFamily="49" charset="0"/>
              </a:rPr>
              <a:t>0011.70f1.e051 </a:t>
            </a:r>
          </a:p>
          <a:p>
            <a:pPr marL="0" indent="0">
              <a:spcAft>
                <a:spcPts val="0"/>
              </a:spcAft>
              <a:buNone/>
            </a:pPr>
            <a:endParaRPr lang="cs-CZ" sz="2000" dirty="0" smtClean="0">
              <a:latin typeface="Courier New" panose="02070309020205020404" pitchFamily="49" charset="0"/>
              <a:cs typeface="Courier New" panose="02070309020205020404" pitchFamily="49" charset="0"/>
            </a:endParaRPr>
          </a:p>
          <a:p>
            <a:pPr marL="342900" indent="-342900">
              <a:spcAft>
                <a:spcPts val="0"/>
              </a:spcAft>
              <a:buFont typeface="+mj-lt"/>
              <a:buAutoNum type="arabicPeriod" startAt="4"/>
            </a:pPr>
            <a:r>
              <a:rPr lang="cs-CZ" dirty="0" smtClean="0">
                <a:latin typeface="+mj-lt"/>
                <a:cs typeface="Courier New" panose="02070309020205020404" pitchFamily="49" charset="0"/>
              </a:rPr>
              <a:t>Po </a:t>
            </a:r>
            <a:r>
              <a:rPr lang="cs-CZ" dirty="0">
                <a:latin typeface="+mj-lt"/>
                <a:cs typeface="Courier New" panose="02070309020205020404" pitchFamily="49" charset="0"/>
              </a:rPr>
              <a:t>nakonfigurování ARP ACL </a:t>
            </a:r>
            <a:r>
              <a:rPr lang="cs-CZ" dirty="0" smtClean="0">
                <a:latin typeface="+mj-lt"/>
                <a:cs typeface="Courier New" panose="02070309020205020404" pitchFamily="49" charset="0"/>
              </a:rPr>
              <a:t>pravidlo </a:t>
            </a:r>
            <a:r>
              <a:rPr lang="cs-CZ" dirty="0">
                <a:latin typeface="+mj-lt"/>
                <a:cs typeface="Courier New" panose="02070309020205020404" pitchFamily="49" charset="0"/>
              </a:rPr>
              <a:t>musíme aplikovat pro určitou </a:t>
            </a:r>
            <a:r>
              <a:rPr lang="cs-CZ" dirty="0" err="1">
                <a:latin typeface="+mj-lt"/>
                <a:cs typeface="Courier New" panose="02070309020205020404" pitchFamily="49" charset="0"/>
              </a:rPr>
              <a:t>VLANu</a:t>
            </a:r>
            <a:r>
              <a:rPr lang="cs-CZ" dirty="0">
                <a:latin typeface="+mj-lt"/>
              </a:rPr>
              <a:t>.</a:t>
            </a:r>
          </a:p>
          <a:p>
            <a:pPr marL="0" indent="0">
              <a:spcAft>
                <a:spcPts val="0"/>
              </a:spcAft>
              <a:buNone/>
            </a:pPr>
            <a:r>
              <a:rPr lang="cs-CZ" sz="2000" dirty="0">
                <a:latin typeface="Courier New" panose="02070309020205020404" pitchFamily="49" charset="0"/>
                <a:cs typeface="Courier New" panose="02070309020205020404" pitchFamily="49" charset="0"/>
              </a:rPr>
              <a:t> </a:t>
            </a:r>
            <a:r>
              <a:rPr lang="cs-CZ" sz="2000" dirty="0" smtClean="0">
                <a:latin typeface="Courier New" panose="02070309020205020404" pitchFamily="49" charset="0"/>
                <a:cs typeface="Courier New" panose="02070309020205020404" pitchFamily="49" charset="0"/>
              </a:rPr>
              <a:t>        SWITCH(</a:t>
            </a:r>
            <a:r>
              <a:rPr lang="cs-CZ" sz="2000" dirty="0" err="1" smtClean="0">
                <a:latin typeface="Courier New" panose="02070309020205020404" pitchFamily="49" charset="0"/>
                <a:cs typeface="Courier New" panose="02070309020205020404" pitchFamily="49" charset="0"/>
              </a:rPr>
              <a:t>config</a:t>
            </a:r>
            <a:r>
              <a:rPr lang="cs-CZ" sz="2000" dirty="0">
                <a:latin typeface="Courier New" panose="02070309020205020404" pitchFamily="49" charset="0"/>
                <a:cs typeface="Courier New" panose="02070309020205020404" pitchFamily="49" charset="0"/>
              </a:rPr>
              <a:t>)#</a:t>
            </a:r>
            <a:r>
              <a:rPr lang="cs-CZ" sz="2000" dirty="0" err="1">
                <a:latin typeface="Courier New" panose="02070309020205020404" pitchFamily="49" charset="0"/>
                <a:cs typeface="Courier New" panose="02070309020205020404" pitchFamily="49" charset="0"/>
              </a:rPr>
              <a:t>ip</a:t>
            </a:r>
            <a:r>
              <a:rPr lang="cs-CZ" sz="2000" dirty="0">
                <a:latin typeface="Courier New" panose="02070309020205020404" pitchFamily="49" charset="0"/>
                <a:cs typeface="Courier New" panose="02070309020205020404" pitchFamily="49" charset="0"/>
              </a:rPr>
              <a:t> </a:t>
            </a:r>
            <a:r>
              <a:rPr lang="cs-CZ" sz="2000" dirty="0" err="1">
                <a:latin typeface="Courier New" panose="02070309020205020404" pitchFamily="49" charset="0"/>
                <a:cs typeface="Courier New" panose="02070309020205020404" pitchFamily="49" charset="0"/>
              </a:rPr>
              <a:t>arp</a:t>
            </a:r>
            <a:r>
              <a:rPr lang="cs-CZ" sz="2000" dirty="0">
                <a:latin typeface="Courier New" panose="02070309020205020404" pitchFamily="49" charset="0"/>
                <a:cs typeface="Courier New" panose="02070309020205020404" pitchFamily="49" charset="0"/>
              </a:rPr>
              <a:t> </a:t>
            </a:r>
            <a:r>
              <a:rPr lang="cs-CZ" sz="2000" dirty="0" err="1">
                <a:latin typeface="Courier New" panose="02070309020205020404" pitchFamily="49" charset="0"/>
                <a:cs typeface="Courier New" panose="02070309020205020404" pitchFamily="49" charset="0"/>
              </a:rPr>
              <a:t>inspection</a:t>
            </a:r>
            <a:r>
              <a:rPr lang="cs-CZ" sz="2000" dirty="0">
                <a:latin typeface="Courier New" panose="02070309020205020404" pitchFamily="49" charset="0"/>
                <a:cs typeface="Courier New" panose="02070309020205020404" pitchFamily="49" charset="0"/>
              </a:rPr>
              <a:t> </a:t>
            </a:r>
            <a:r>
              <a:rPr lang="cs-CZ" sz="2000" dirty="0" err="1">
                <a:latin typeface="Courier New" panose="02070309020205020404" pitchFamily="49" charset="0"/>
                <a:cs typeface="Courier New" panose="02070309020205020404" pitchFamily="49" charset="0"/>
              </a:rPr>
              <a:t>filter</a:t>
            </a:r>
            <a:r>
              <a:rPr lang="cs-CZ" sz="2000" dirty="0">
                <a:latin typeface="Courier New" panose="02070309020205020404" pitchFamily="49" charset="0"/>
                <a:cs typeface="Courier New" panose="02070309020205020404" pitchFamily="49" charset="0"/>
              </a:rPr>
              <a:t> </a:t>
            </a:r>
            <a:r>
              <a:rPr lang="cs-CZ" sz="2000" b="1" dirty="0" err="1" smtClean="0">
                <a:solidFill>
                  <a:srgbClr val="00B0F0"/>
                </a:solidFill>
                <a:latin typeface="Courier New" panose="02070309020205020404" pitchFamily="49" charset="0"/>
                <a:cs typeface="Courier New" panose="02070309020205020404" pitchFamily="49" charset="0"/>
              </a:rPr>
              <a:t>ARPtest</a:t>
            </a:r>
            <a:endParaRPr lang="cs-CZ" sz="2000" b="1" dirty="0" smtClean="0">
              <a:solidFill>
                <a:srgbClr val="00B0F0"/>
              </a:solidFill>
              <a:latin typeface="Courier New" panose="02070309020205020404" pitchFamily="49" charset="0"/>
              <a:cs typeface="Courier New" panose="02070309020205020404" pitchFamily="49" charset="0"/>
            </a:endParaRPr>
          </a:p>
          <a:p>
            <a:pPr marL="0" indent="0">
              <a:spcAft>
                <a:spcPts val="0"/>
              </a:spcAft>
              <a:buNone/>
            </a:pPr>
            <a:r>
              <a:rPr lang="cs-CZ" sz="2000" b="1" dirty="0">
                <a:solidFill>
                  <a:schemeClr val="bg2"/>
                </a:solidFill>
                <a:latin typeface="Courier New" panose="02070309020205020404" pitchFamily="49" charset="0"/>
                <a:cs typeface="Courier New" panose="02070309020205020404" pitchFamily="49" charset="0"/>
              </a:rPr>
              <a:t> </a:t>
            </a:r>
            <a:r>
              <a:rPr lang="cs-CZ" sz="2000" b="1" dirty="0" smtClean="0">
                <a:solidFill>
                  <a:schemeClr val="bg2"/>
                </a:solidFill>
                <a:latin typeface="Courier New" panose="02070309020205020404" pitchFamily="49" charset="0"/>
                <a:cs typeface="Courier New" panose="02070309020205020404" pitchFamily="49" charset="0"/>
              </a:rPr>
              <a:t>   </a:t>
            </a:r>
            <a:r>
              <a:rPr lang="cs-CZ" sz="2000" dirty="0" smtClean="0">
                <a:latin typeface="Courier New" panose="02070309020205020404" pitchFamily="49" charset="0"/>
                <a:cs typeface="Courier New" panose="02070309020205020404" pitchFamily="49" charset="0"/>
              </a:rPr>
              <a:t>     </a:t>
            </a:r>
            <a:r>
              <a:rPr lang="cs-CZ" sz="2000" dirty="0" err="1" smtClean="0">
                <a:latin typeface="Courier New" panose="02070309020205020404" pitchFamily="49" charset="0"/>
                <a:cs typeface="Courier New" panose="02070309020205020404" pitchFamily="49" charset="0"/>
              </a:rPr>
              <a:t>vlan</a:t>
            </a:r>
            <a:r>
              <a:rPr lang="cs-CZ" sz="2000" dirty="0" smtClean="0">
                <a:latin typeface="Courier New" panose="02070309020205020404" pitchFamily="49" charset="0"/>
                <a:cs typeface="Courier New" panose="02070309020205020404" pitchFamily="49" charset="0"/>
              </a:rPr>
              <a:t> 100</a:t>
            </a:r>
          </a:p>
        </p:txBody>
      </p:sp>
      <p:sp>
        <p:nvSpPr>
          <p:cNvPr id="3" name="Nadpis 2"/>
          <p:cNvSpPr>
            <a:spLocks noGrp="1"/>
          </p:cNvSpPr>
          <p:nvPr>
            <p:ph type="title"/>
          </p:nvPr>
        </p:nvSpPr>
        <p:spPr/>
        <p:txBody>
          <a:bodyPr>
            <a:normAutofit fontScale="90000"/>
          </a:bodyPr>
          <a:lstStyle/>
          <a:p>
            <a:r>
              <a:rPr lang="cs-CZ" dirty="0" smtClean="0"/>
              <a:t>Konfigurace </a:t>
            </a:r>
            <a:r>
              <a:rPr lang="cs-CZ" dirty="0" err="1" smtClean="0"/>
              <a:t>Dynamic</a:t>
            </a:r>
            <a:r>
              <a:rPr lang="cs-CZ" dirty="0" smtClean="0"/>
              <a:t> </a:t>
            </a:r>
            <a:r>
              <a:rPr lang="cs-CZ" dirty="0"/>
              <a:t>ARP </a:t>
            </a:r>
            <a:r>
              <a:rPr lang="cs-CZ" dirty="0" err="1" smtClean="0"/>
              <a:t>Inspection</a:t>
            </a:r>
            <a:r>
              <a:rPr lang="cs-CZ" dirty="0"/>
              <a:t> (</a:t>
            </a:r>
            <a:r>
              <a:rPr lang="cs-CZ" dirty="0" smtClean="0"/>
              <a:t>DAI) x ARP </a:t>
            </a:r>
            <a:r>
              <a:rPr lang="cs-CZ" dirty="0" err="1" smtClean="0"/>
              <a:t>Spoofingu</a:t>
            </a:r>
            <a:endParaRPr lang="cs-CZ" dirty="0"/>
          </a:p>
        </p:txBody>
      </p:sp>
    </p:spTree>
    <p:extLst>
      <p:ext uri="{BB962C8B-B14F-4D97-AF65-F5344CB8AC3E}">
        <p14:creationId xmlns:p14="http://schemas.microsoft.com/office/powerpoint/2010/main" val="34241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solidFill>
                  <a:schemeClr val="accent5">
                    <a:lumMod val="50000"/>
                  </a:schemeClr>
                </a:solidFill>
              </a:rPr>
              <a:t>Nejlepší praktiky konfigurace bezpečnosti </a:t>
            </a:r>
            <a:r>
              <a:rPr lang="en-US" dirty="0">
                <a:solidFill>
                  <a:schemeClr val="accent5">
                    <a:lumMod val="50000"/>
                  </a:schemeClr>
                </a:solidFill>
              </a:rPr>
              <a:t>Cisco </a:t>
            </a:r>
            <a:r>
              <a:rPr lang="cs-CZ" dirty="0">
                <a:solidFill>
                  <a:schemeClr val="accent5">
                    <a:lumMod val="50000"/>
                  </a:schemeClr>
                </a:solidFill>
              </a:rPr>
              <a:t>přepín</a:t>
            </a:r>
            <a:r>
              <a:rPr lang="cs-CZ" dirty="0">
                <a:solidFill>
                  <a:schemeClr val="accent3">
                    <a:lumMod val="50000"/>
                  </a:schemeClr>
                </a:solidFill>
              </a:rPr>
              <a:t>ačů</a:t>
            </a:r>
            <a:r>
              <a:rPr lang="en-US" dirty="0"/>
              <a:t/>
            </a:r>
            <a:br>
              <a:rPr lang="en-US" dirty="0"/>
            </a:br>
            <a:endParaRPr lang="pt-PT" dirty="0"/>
          </a:p>
        </p:txBody>
      </p:sp>
      <p:sp>
        <p:nvSpPr>
          <p:cNvPr id="7" name="Content Placeholder 6"/>
          <p:cNvSpPr>
            <a:spLocks noGrp="1"/>
          </p:cNvSpPr>
          <p:nvPr>
            <p:ph idx="1"/>
          </p:nvPr>
        </p:nvSpPr>
        <p:spPr>
          <a:xfrm>
            <a:off x="324006" y="1529027"/>
            <a:ext cx="8520354" cy="5131399"/>
          </a:xfrm>
        </p:spPr>
        <p:txBody>
          <a:bodyPr>
            <a:normAutofit/>
          </a:bodyPr>
          <a:lstStyle/>
          <a:p>
            <a:r>
              <a:rPr lang="cs-CZ" b="1" dirty="0" smtClean="0"/>
              <a:t>Zabezpečení terminálového přístupu</a:t>
            </a:r>
            <a:r>
              <a:rPr lang="af-ZA" b="1" dirty="0" smtClean="0"/>
              <a:t> </a:t>
            </a:r>
          </a:p>
          <a:p>
            <a:pPr lvl="1"/>
            <a:r>
              <a:rPr lang="af-ZA" dirty="0" smtClean="0"/>
              <a:t>Vždy zabezpečte vty </a:t>
            </a:r>
          </a:p>
          <a:p>
            <a:pPr lvl="1"/>
            <a:r>
              <a:rPr lang="af-ZA" dirty="0" smtClean="0"/>
              <a:t>Konfigurujte ACL.</a:t>
            </a:r>
          </a:p>
          <a:p>
            <a:pPr marL="452437" lvl="2" indent="0">
              <a:buNone/>
            </a:pPr>
            <a:r>
              <a:rPr lang="af-ZA" sz="1600" b="1" dirty="0" smtClean="0">
                <a:latin typeface="Consolas" panose="020B0609020204030204" pitchFamily="49" charset="0"/>
              </a:rPr>
              <a:t>access-list 1 permit 10.0.0.234</a:t>
            </a:r>
          </a:p>
          <a:p>
            <a:pPr marL="452437" lvl="2" indent="0">
              <a:buNone/>
            </a:pPr>
            <a:r>
              <a:rPr lang="af-ZA" sz="1600" b="1" dirty="0" smtClean="0">
                <a:latin typeface="Consolas" panose="020B0609020204030204" pitchFamily="49" charset="0"/>
              </a:rPr>
              <a:t>access-list 1 permit 10.0.0.235</a:t>
            </a:r>
          </a:p>
          <a:p>
            <a:pPr marL="452437" lvl="2" indent="0">
              <a:buNone/>
            </a:pPr>
            <a:r>
              <a:rPr lang="af-ZA" sz="1600" b="1" dirty="0" smtClean="0">
                <a:latin typeface="Consolas" panose="020B0609020204030204" pitchFamily="49" charset="0"/>
              </a:rPr>
              <a:t>line vty 0 15</a:t>
            </a:r>
          </a:p>
          <a:p>
            <a:pPr marL="452437" lvl="2" indent="0">
              <a:buNone/>
            </a:pPr>
            <a:r>
              <a:rPr lang="af-ZA" sz="1600" b="1" dirty="0" smtClean="0">
                <a:latin typeface="Consolas" panose="020B0609020204030204" pitchFamily="49" charset="0"/>
              </a:rPr>
              <a:t>access-class 1 in</a:t>
            </a:r>
          </a:p>
          <a:p>
            <a:pPr marL="225425" lvl="1" indent="0">
              <a:buNone/>
            </a:pPr>
            <a:endParaRPr lang="af-ZA" sz="1800" b="1" dirty="0" smtClean="0">
              <a:latin typeface="Consolas" panose="020B0609020204030204" pitchFamily="49" charset="0"/>
            </a:endParaRPr>
          </a:p>
          <a:p>
            <a:r>
              <a:rPr lang="cs-CZ" b="1" dirty="0" smtClean="0"/>
              <a:t>Zabezpečení webového rozhraní</a:t>
            </a:r>
            <a:endParaRPr lang="af-ZA" b="1" dirty="0" smtClean="0"/>
          </a:p>
          <a:p>
            <a:pPr lvl="1"/>
            <a:r>
              <a:rPr lang="af-ZA" sz="1900" b="1" dirty="0" smtClean="0">
                <a:latin typeface="Consolas" panose="020B0609020204030204" pitchFamily="49" charset="0"/>
              </a:rPr>
              <a:t>no ip http server </a:t>
            </a:r>
          </a:p>
          <a:p>
            <a:pPr lvl="1"/>
            <a:r>
              <a:rPr lang="af-ZA" dirty="0" smtClean="0"/>
              <a:t>Když už to musí být, pak </a:t>
            </a:r>
            <a:r>
              <a:rPr lang="af-ZA" sz="1900" b="1" dirty="0" smtClean="0">
                <a:latin typeface="Consolas" panose="020B0609020204030204" pitchFamily="49" charset="0"/>
              </a:rPr>
              <a:t>ip http secure server</a:t>
            </a:r>
            <a:r>
              <a:rPr lang="af-ZA" dirty="0" smtClean="0"/>
              <a:t> a zase ACL</a:t>
            </a:r>
          </a:p>
          <a:p>
            <a:pPr marL="452437" lvl="2" indent="0">
              <a:buNone/>
            </a:pPr>
            <a:r>
              <a:rPr lang="af-ZA" sz="1600" b="1" dirty="0" smtClean="0">
                <a:latin typeface="Consolas" panose="020B0609020204030204" pitchFamily="49" charset="0"/>
              </a:rPr>
              <a:t>access-list 1 permit 10.100.50.0 0.0.0.255</a:t>
            </a:r>
          </a:p>
          <a:p>
            <a:pPr marL="452437" lvl="2" indent="0">
              <a:buNone/>
            </a:pPr>
            <a:r>
              <a:rPr lang="af-ZA" sz="1600" b="1" dirty="0" smtClean="0">
                <a:latin typeface="Consolas" panose="020B0609020204030204" pitchFamily="49" charset="0"/>
              </a:rPr>
              <a:t>ip http secure server</a:t>
            </a:r>
          </a:p>
          <a:p>
            <a:pPr marL="452437" lvl="2" indent="0">
              <a:buNone/>
            </a:pPr>
            <a:r>
              <a:rPr lang="af-ZA" sz="1600" b="1" dirty="0" smtClean="0">
                <a:latin typeface="Consolas" panose="020B0609020204030204" pitchFamily="49" charset="0"/>
              </a:rPr>
              <a:t>ip http access-class 1</a:t>
            </a:r>
            <a:endParaRPr lang="af-ZA" sz="1600" b="1" dirty="0">
              <a:latin typeface="Consolas" panose="020B0609020204030204" pitchFamily="49" charset="0"/>
            </a:endParaRPr>
          </a:p>
        </p:txBody>
      </p:sp>
    </p:spTree>
    <p:extLst>
      <p:ext uri="{BB962C8B-B14F-4D97-AF65-F5344CB8AC3E}">
        <p14:creationId xmlns:p14="http://schemas.microsoft.com/office/powerpoint/2010/main" val="31100172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endParaRPr lang="cs-CZ" sz="2000" dirty="0" smtClean="0">
              <a:latin typeface="Courier New" panose="02070309020205020404" pitchFamily="49" charset="0"/>
              <a:cs typeface="Courier New" panose="02070309020205020404" pitchFamily="49" charset="0"/>
            </a:endParaRPr>
          </a:p>
          <a:p>
            <a:pPr marL="0" indent="0">
              <a:buNone/>
            </a:pPr>
            <a:endParaRPr lang="cs-CZ" sz="2000" dirty="0">
              <a:latin typeface="Courier New" panose="02070309020205020404" pitchFamily="49" charset="0"/>
              <a:cs typeface="Courier New" panose="02070309020205020404" pitchFamily="49" charset="0"/>
            </a:endParaRPr>
          </a:p>
          <a:p>
            <a:pPr marL="0" indent="0">
              <a:buNone/>
            </a:pPr>
            <a:r>
              <a:rPr lang="cs-CZ" sz="2000" dirty="0" err="1" smtClean="0">
                <a:latin typeface="Courier New" panose="02070309020205020404" pitchFamily="49" charset="0"/>
                <a:cs typeface="Courier New" panose="02070309020205020404" pitchFamily="49" charset="0"/>
              </a:rPr>
              <a:t>SWITCH#</a:t>
            </a:r>
            <a:r>
              <a:rPr lang="cs-CZ" sz="2000" b="1" dirty="0" err="1" smtClean="0">
                <a:latin typeface="Courier New" panose="02070309020205020404" pitchFamily="49" charset="0"/>
                <a:cs typeface="Courier New" panose="02070309020205020404" pitchFamily="49" charset="0"/>
              </a:rPr>
              <a:t>show</a:t>
            </a:r>
            <a:r>
              <a:rPr lang="cs-CZ" sz="2000" b="1" dirty="0" smtClean="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ip</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arp</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inspection</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interfaces</a:t>
            </a:r>
            <a:r>
              <a:rPr lang="cs-CZ" sz="2000" dirty="0">
                <a:latin typeface="Courier New" panose="02070309020205020404" pitchFamily="49" charset="0"/>
                <a:cs typeface="Courier New" panose="02070309020205020404" pitchFamily="49" charset="0"/>
              </a:rPr>
              <a:t> </a:t>
            </a:r>
            <a:endParaRPr lang="cs-CZ" sz="2000" dirty="0" smtClean="0">
              <a:latin typeface="Courier New" panose="02070309020205020404" pitchFamily="49" charset="0"/>
              <a:cs typeface="Courier New" panose="02070309020205020404" pitchFamily="49" charset="0"/>
            </a:endParaRPr>
          </a:p>
          <a:p>
            <a:pPr marL="0" indent="0">
              <a:buNone/>
            </a:pPr>
            <a:r>
              <a:rPr lang="cs-CZ" sz="2000" dirty="0" err="1" smtClean="0">
                <a:latin typeface="Courier New" panose="02070309020205020404" pitchFamily="49" charset="0"/>
                <a:cs typeface="Courier New" panose="02070309020205020404" pitchFamily="49" charset="0"/>
              </a:rPr>
              <a:t>SWITCH#</a:t>
            </a:r>
            <a:r>
              <a:rPr lang="cs-CZ" sz="2000" b="1" dirty="0" err="1" smtClean="0">
                <a:latin typeface="Courier New" panose="02070309020205020404" pitchFamily="49" charset="0"/>
                <a:cs typeface="Courier New" panose="02070309020205020404" pitchFamily="49" charset="0"/>
              </a:rPr>
              <a:t>show</a:t>
            </a:r>
            <a:r>
              <a:rPr lang="cs-CZ" sz="2000" b="1" dirty="0" smtClean="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ip</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dhcp</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snooping</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binding</a:t>
            </a:r>
            <a:r>
              <a:rPr lang="cs-CZ" sz="2000" dirty="0">
                <a:latin typeface="Courier New" panose="02070309020205020404" pitchFamily="49" charset="0"/>
                <a:cs typeface="Courier New" panose="02070309020205020404" pitchFamily="49" charset="0"/>
              </a:rPr>
              <a:t> </a:t>
            </a:r>
            <a:endParaRPr lang="cs-CZ" sz="2000" dirty="0" smtClean="0">
              <a:latin typeface="Courier New" panose="02070309020205020404" pitchFamily="49" charset="0"/>
              <a:cs typeface="Courier New" panose="02070309020205020404" pitchFamily="49" charset="0"/>
            </a:endParaRPr>
          </a:p>
          <a:p>
            <a:pPr marL="0" indent="0">
              <a:buNone/>
            </a:pPr>
            <a:r>
              <a:rPr lang="cs-CZ" sz="2000" dirty="0" err="1" smtClean="0">
                <a:latin typeface="Courier New" panose="02070309020205020404" pitchFamily="49" charset="0"/>
                <a:cs typeface="Courier New" panose="02070309020205020404" pitchFamily="49" charset="0"/>
              </a:rPr>
              <a:t>SWITCH#</a:t>
            </a:r>
            <a:r>
              <a:rPr lang="cs-CZ" sz="2000" b="1" dirty="0" err="1" smtClean="0">
                <a:latin typeface="Courier New" panose="02070309020205020404" pitchFamily="49" charset="0"/>
                <a:cs typeface="Courier New" panose="02070309020205020404" pitchFamily="49" charset="0"/>
              </a:rPr>
              <a:t>show</a:t>
            </a:r>
            <a:r>
              <a:rPr lang="cs-CZ" sz="2000" b="1" dirty="0" smtClean="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ip</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arp</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inspection</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vlan</a:t>
            </a:r>
            <a:r>
              <a:rPr lang="cs-CZ" sz="2000" b="1" dirty="0">
                <a:latin typeface="Courier New" panose="02070309020205020404" pitchFamily="49" charset="0"/>
                <a:cs typeface="Courier New" panose="02070309020205020404" pitchFamily="49" charset="0"/>
              </a:rPr>
              <a:t> 100,200</a:t>
            </a:r>
            <a:r>
              <a:rPr lang="cs-CZ" sz="2000" dirty="0">
                <a:latin typeface="Courier New" panose="02070309020205020404" pitchFamily="49" charset="0"/>
                <a:cs typeface="Courier New" panose="02070309020205020404" pitchFamily="49" charset="0"/>
              </a:rPr>
              <a:t> </a:t>
            </a:r>
            <a:endParaRPr lang="cs-CZ" sz="2000" dirty="0" smtClean="0">
              <a:latin typeface="Courier New" panose="02070309020205020404" pitchFamily="49" charset="0"/>
              <a:cs typeface="Courier New" panose="02070309020205020404" pitchFamily="49" charset="0"/>
            </a:endParaRPr>
          </a:p>
          <a:p>
            <a:pPr marL="0" indent="0">
              <a:buNone/>
            </a:pPr>
            <a:r>
              <a:rPr lang="cs-CZ" sz="2000" dirty="0" err="1" smtClean="0">
                <a:latin typeface="Courier New" panose="02070309020205020404" pitchFamily="49" charset="0"/>
                <a:cs typeface="Courier New" panose="02070309020205020404" pitchFamily="49" charset="0"/>
              </a:rPr>
              <a:t>SWITCH#</a:t>
            </a:r>
            <a:r>
              <a:rPr lang="cs-CZ" sz="2000" b="1" dirty="0" err="1" smtClean="0">
                <a:latin typeface="Courier New" panose="02070309020205020404" pitchFamily="49" charset="0"/>
                <a:cs typeface="Courier New" panose="02070309020205020404" pitchFamily="49" charset="0"/>
              </a:rPr>
              <a:t>show</a:t>
            </a:r>
            <a:r>
              <a:rPr lang="cs-CZ" sz="2000" b="1" dirty="0" smtClean="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ip</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arp</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inspection</a:t>
            </a:r>
            <a:r>
              <a:rPr lang="cs-CZ" sz="2000" b="1" dirty="0">
                <a:latin typeface="Courier New" panose="02070309020205020404" pitchFamily="49" charset="0"/>
                <a:cs typeface="Courier New" panose="02070309020205020404" pitchFamily="49" charset="0"/>
              </a:rPr>
              <a:t> </a:t>
            </a:r>
            <a:r>
              <a:rPr lang="cs-CZ" sz="2000" b="1" dirty="0" err="1">
                <a:latin typeface="Courier New" panose="02070309020205020404" pitchFamily="49" charset="0"/>
                <a:cs typeface="Courier New" panose="02070309020205020404" pitchFamily="49" charset="0"/>
              </a:rPr>
              <a:t>statistics</a:t>
            </a:r>
            <a:r>
              <a:rPr lang="cs-CZ" sz="2000" b="1" dirty="0">
                <a:latin typeface="Courier New" panose="02070309020205020404" pitchFamily="49" charset="0"/>
                <a:cs typeface="Courier New" panose="02070309020205020404" pitchFamily="49" charset="0"/>
              </a:rPr>
              <a:t> vlan</a:t>
            </a:r>
            <a:r>
              <a:rPr lang="cs-CZ" sz="2000" b="1" i="1" dirty="0">
                <a:latin typeface="Courier New" panose="02070309020205020404" pitchFamily="49" charset="0"/>
                <a:cs typeface="Courier New" panose="02070309020205020404" pitchFamily="49" charset="0"/>
              </a:rPr>
              <a:t>100,200</a:t>
            </a:r>
            <a:endParaRPr lang="cs-CZ" sz="2000" dirty="0">
              <a:latin typeface="Courier New" panose="02070309020205020404" pitchFamily="49" charset="0"/>
              <a:cs typeface="Courier New" panose="02070309020205020404" pitchFamily="49" charset="0"/>
            </a:endParaRPr>
          </a:p>
          <a:p>
            <a:endParaRPr lang="cs-CZ" dirty="0"/>
          </a:p>
        </p:txBody>
      </p:sp>
      <p:sp>
        <p:nvSpPr>
          <p:cNvPr id="3" name="Nadpis 2"/>
          <p:cNvSpPr>
            <a:spLocks noGrp="1"/>
          </p:cNvSpPr>
          <p:nvPr>
            <p:ph type="title"/>
          </p:nvPr>
        </p:nvSpPr>
        <p:spPr/>
        <p:txBody>
          <a:bodyPr>
            <a:normAutofit fontScale="90000"/>
          </a:bodyPr>
          <a:lstStyle/>
          <a:p>
            <a:r>
              <a:rPr lang="cs-CZ" dirty="0"/>
              <a:t>Příkazy, které zobrazí různé informace o </a:t>
            </a:r>
            <a:r>
              <a:rPr lang="cs-CZ" dirty="0" smtClean="0"/>
              <a:t>DAI</a:t>
            </a:r>
            <a:endParaRPr lang="cs-CZ" dirty="0"/>
          </a:p>
        </p:txBody>
      </p:sp>
    </p:spTree>
    <p:extLst>
      <p:ext uri="{BB962C8B-B14F-4D97-AF65-F5344CB8AC3E}">
        <p14:creationId xmlns:p14="http://schemas.microsoft.com/office/powerpoint/2010/main" val="1267574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arpspoof</a:t>
            </a:r>
            <a:endParaRPr lang="cs-CZ" dirty="0"/>
          </a:p>
        </p:txBody>
      </p:sp>
      <p:sp>
        <p:nvSpPr>
          <p:cNvPr id="3" name="Zástupný symbol pro obsah 2"/>
          <p:cNvSpPr>
            <a:spLocks noGrp="1"/>
          </p:cNvSpPr>
          <p:nvPr>
            <p:ph idx="1"/>
          </p:nvPr>
        </p:nvSpPr>
        <p:spPr/>
        <p:txBody>
          <a:bodyPr/>
          <a:lstStyle/>
          <a:p>
            <a:endParaRPr lang="cs-CZ" dirty="0" smtClean="0"/>
          </a:p>
          <a:p>
            <a:pPr marL="0" indent="0">
              <a:buNone/>
            </a:pPr>
            <a:r>
              <a:rPr lang="cs-CZ" dirty="0" smtClean="0"/>
              <a:t>echo </a:t>
            </a:r>
            <a:r>
              <a:rPr lang="cs-CZ" dirty="0"/>
              <a:t>1 &gt; /</a:t>
            </a:r>
            <a:r>
              <a:rPr lang="cs-CZ" dirty="0" err="1"/>
              <a:t>proc</a:t>
            </a:r>
            <a:r>
              <a:rPr lang="cs-CZ" dirty="0"/>
              <a:t>/</a:t>
            </a:r>
            <a:r>
              <a:rPr lang="cs-CZ" dirty="0" err="1"/>
              <a:t>sys</a:t>
            </a:r>
            <a:r>
              <a:rPr lang="cs-CZ" dirty="0"/>
              <a:t>/</a:t>
            </a:r>
            <a:r>
              <a:rPr lang="cs-CZ" dirty="0" err="1"/>
              <a:t>net</a:t>
            </a:r>
            <a:r>
              <a:rPr lang="cs-CZ" dirty="0"/>
              <a:t>/ipv4/</a:t>
            </a:r>
            <a:r>
              <a:rPr lang="cs-CZ" dirty="0" err="1"/>
              <a:t>ip_forward</a:t>
            </a:r>
            <a:r>
              <a:rPr lang="cs-CZ" dirty="0"/>
              <a:t> </a:t>
            </a:r>
            <a:endParaRPr lang="cs-CZ" dirty="0" smtClean="0"/>
          </a:p>
          <a:p>
            <a:endParaRPr lang="cs-CZ" dirty="0"/>
          </a:p>
          <a:p>
            <a:pPr marL="0" indent="0">
              <a:buNone/>
            </a:pPr>
            <a:r>
              <a:rPr lang="cs-CZ" dirty="0" err="1" smtClean="0"/>
              <a:t>arpspoof</a:t>
            </a:r>
            <a:r>
              <a:rPr lang="cs-CZ" dirty="0" smtClean="0"/>
              <a:t> </a:t>
            </a:r>
            <a:r>
              <a:rPr lang="cs-CZ" dirty="0"/>
              <a:t>-i eth0 -t 192.168.1.63 -r 192.168.1.254 </a:t>
            </a:r>
          </a:p>
        </p:txBody>
      </p:sp>
    </p:spTree>
    <p:extLst>
      <p:ext uri="{BB962C8B-B14F-4D97-AF65-F5344CB8AC3E}">
        <p14:creationId xmlns:p14="http://schemas.microsoft.com/office/powerpoint/2010/main" val="13122826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a:t>
            </a:r>
            <a:r>
              <a:rPr lang="cs-CZ" dirty="0" err="1" smtClean="0"/>
              <a:t>rpspoof</a:t>
            </a:r>
            <a:r>
              <a:rPr lang="cs-CZ" dirty="0" smtClean="0"/>
              <a:t> a </a:t>
            </a:r>
            <a:r>
              <a:rPr lang="cs-CZ" dirty="0" err="1" smtClean="0"/>
              <a:t>driftnet</a:t>
            </a:r>
            <a:endParaRPr lang="cs-CZ" dirty="0"/>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3125" y="1323347"/>
            <a:ext cx="5868219" cy="390580"/>
          </a:xfrm>
        </p:spPr>
      </p:pic>
      <p:pic>
        <p:nvPicPr>
          <p:cNvPr id="6" name="Obrázek 5"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159" y="2102408"/>
            <a:ext cx="7059322" cy="3162943"/>
          </a:xfrm>
          <a:prstGeom prst="rect">
            <a:avLst/>
          </a:prstGeom>
        </p:spPr>
      </p:pic>
      <p:pic>
        <p:nvPicPr>
          <p:cNvPr id="7" name="Obrázek 6" descr="Výřez obrazovk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67" y="2582429"/>
            <a:ext cx="6533706" cy="1788615"/>
          </a:xfrm>
          <a:prstGeom prst="rect">
            <a:avLst/>
          </a:prstGeom>
        </p:spPr>
      </p:pic>
      <p:pic>
        <p:nvPicPr>
          <p:cNvPr id="8" name="Obrázek 7" descr="Výřez obrazovk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8846" y="5523790"/>
            <a:ext cx="3749754" cy="503016"/>
          </a:xfrm>
          <a:prstGeom prst="rect">
            <a:avLst/>
          </a:prstGeom>
        </p:spPr>
      </p:pic>
    </p:spTree>
    <p:extLst>
      <p:ext uri="{BB962C8B-B14F-4D97-AF65-F5344CB8AC3E}">
        <p14:creationId xmlns:p14="http://schemas.microsoft.com/office/powerpoint/2010/main" val="40298384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konfigurace ARP ACL</a:t>
            </a:r>
            <a:endParaRPr lang="cs-CZ" dirty="0"/>
          </a:p>
        </p:txBody>
      </p:sp>
      <p:sp>
        <p:nvSpPr>
          <p:cNvPr id="3" name="Zástupný symbol pro obsah 2"/>
          <p:cNvSpPr>
            <a:spLocks noGrp="1"/>
          </p:cNvSpPr>
          <p:nvPr>
            <p:ph idx="1"/>
          </p:nvPr>
        </p:nvSpPr>
        <p:spPr/>
        <p:txBody>
          <a:bodyPr/>
          <a:lstStyle/>
          <a:p>
            <a:pPr marL="0" indent="0">
              <a:buNone/>
            </a:pPr>
            <a:r>
              <a:rPr lang="en-GB" dirty="0" err="1" smtClean="0"/>
              <a:t>arp</a:t>
            </a:r>
            <a:r>
              <a:rPr lang="en-GB" dirty="0" smtClean="0"/>
              <a:t> </a:t>
            </a:r>
            <a:r>
              <a:rPr lang="en-GB" dirty="0"/>
              <a:t>access-list ARP-ACL-01</a:t>
            </a:r>
            <a:endParaRPr lang="cs-CZ" dirty="0"/>
          </a:p>
          <a:p>
            <a:pPr marL="0" indent="0">
              <a:spcAft>
                <a:spcPts val="0"/>
              </a:spcAft>
              <a:buNone/>
            </a:pPr>
            <a:r>
              <a:rPr lang="de-DE" dirty="0"/>
              <a:t>#</a:t>
            </a:r>
            <a:r>
              <a:rPr lang="de-DE" dirty="0" err="1"/>
              <a:t>permit</a:t>
            </a:r>
            <a:r>
              <a:rPr lang="de-DE" dirty="0"/>
              <a:t> </a:t>
            </a:r>
            <a:r>
              <a:rPr lang="de-DE" dirty="0" err="1"/>
              <a:t>ip</a:t>
            </a:r>
            <a:r>
              <a:rPr lang="de-DE" dirty="0"/>
              <a:t> host 192.168.10.250 </a:t>
            </a:r>
            <a:r>
              <a:rPr lang="de-DE" dirty="0" err="1"/>
              <a:t>mac</a:t>
            </a:r>
            <a:r>
              <a:rPr lang="de-DE" dirty="0"/>
              <a:t> host 000c.29c8.110e</a:t>
            </a:r>
            <a:endParaRPr lang="cs-CZ" dirty="0"/>
          </a:p>
          <a:p>
            <a:pPr marL="0" indent="0">
              <a:spcAft>
                <a:spcPts val="0"/>
              </a:spcAft>
              <a:buNone/>
            </a:pPr>
            <a:r>
              <a:rPr lang="en-GB" dirty="0"/>
              <a:t>#do show </a:t>
            </a:r>
            <a:r>
              <a:rPr lang="en-GB" dirty="0" err="1"/>
              <a:t>arp</a:t>
            </a:r>
            <a:r>
              <a:rPr lang="en-GB" dirty="0"/>
              <a:t> </a:t>
            </a:r>
            <a:r>
              <a:rPr lang="en-GB" dirty="0" smtClean="0"/>
              <a:t>access-list</a:t>
            </a:r>
            <a:endParaRPr lang="cs-CZ" dirty="0" smtClean="0"/>
          </a:p>
          <a:p>
            <a:pPr marL="0" indent="0">
              <a:spcAft>
                <a:spcPts val="0"/>
              </a:spcAft>
              <a:buNone/>
            </a:pPr>
            <a:r>
              <a:rPr lang="cs-CZ" dirty="0" smtClean="0"/>
              <a:t>Aplikace ARP ACL</a:t>
            </a:r>
          </a:p>
          <a:p>
            <a:pPr marL="0" indent="0">
              <a:spcAft>
                <a:spcPts val="0"/>
              </a:spcAft>
              <a:buNone/>
            </a:pPr>
            <a:r>
              <a:rPr lang="en-GB" dirty="0"/>
              <a:t>#</a:t>
            </a:r>
            <a:r>
              <a:rPr lang="en-GB" dirty="0" err="1"/>
              <a:t>ip</a:t>
            </a:r>
            <a:r>
              <a:rPr lang="en-GB" dirty="0"/>
              <a:t> </a:t>
            </a:r>
            <a:r>
              <a:rPr lang="en-GB" dirty="0" err="1"/>
              <a:t>arp</a:t>
            </a:r>
            <a:r>
              <a:rPr lang="en-GB" dirty="0"/>
              <a:t> inspection filter ARP-ACL-01 </a:t>
            </a:r>
            <a:r>
              <a:rPr lang="en-GB" dirty="0" err="1"/>
              <a:t>vlan</a:t>
            </a:r>
            <a:r>
              <a:rPr lang="en-GB" dirty="0"/>
              <a:t> </a:t>
            </a:r>
            <a:r>
              <a:rPr lang="en-GB" dirty="0" smtClean="0"/>
              <a:t>10</a:t>
            </a:r>
            <a:endParaRPr lang="cs-CZ" dirty="0" smtClean="0"/>
          </a:p>
          <a:p>
            <a:pPr marL="0" indent="0">
              <a:buNone/>
            </a:pPr>
            <a:r>
              <a:rPr lang="cs-CZ" dirty="0" smtClean="0"/>
              <a:t>Přiřazení ARP-ACL-01 na VLAN 10</a:t>
            </a:r>
            <a:endParaRPr lang="cs-CZ" dirty="0"/>
          </a:p>
          <a:p>
            <a:endParaRPr lang="cs-CZ" dirty="0"/>
          </a:p>
          <a:p>
            <a:pPr marL="0" indent="0">
              <a:buNone/>
            </a:pPr>
            <a:endParaRPr lang="cs-CZ" dirty="0"/>
          </a:p>
        </p:txBody>
      </p:sp>
      <p:pic>
        <p:nvPicPr>
          <p:cNvPr id="8" name="Obrázek 7"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2576"/>
            <a:ext cx="9144000" cy="2266312"/>
          </a:xfrm>
          <a:prstGeom prst="rect">
            <a:avLst/>
          </a:prstGeom>
        </p:spPr>
      </p:pic>
      <p:pic>
        <p:nvPicPr>
          <p:cNvPr id="10" name="Obrázek 9" descr="Výřez obrazovk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14764"/>
            <a:ext cx="9144000" cy="398454"/>
          </a:xfrm>
          <a:prstGeom prst="rect">
            <a:avLst/>
          </a:prstGeom>
        </p:spPr>
      </p:pic>
      <p:pic>
        <p:nvPicPr>
          <p:cNvPr id="11" name="Obrázek 10" descr="Výřez obrazovk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14439"/>
            <a:ext cx="9290940" cy="2843561"/>
          </a:xfrm>
          <a:prstGeom prst="rect">
            <a:avLst/>
          </a:prstGeom>
        </p:spPr>
      </p:pic>
    </p:spTree>
    <p:extLst>
      <p:ext uri="{BB962C8B-B14F-4D97-AF65-F5344CB8AC3E}">
        <p14:creationId xmlns:p14="http://schemas.microsoft.com/office/powerpoint/2010/main" val="4304408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Konfigurační kroky </a:t>
            </a:r>
            <a:r>
              <a:rPr lang="pt-PT" dirty="0" smtClean="0"/>
              <a:t>DAI</a:t>
            </a:r>
            <a:endParaRPr lang="pt-PT" dirty="0"/>
          </a:p>
        </p:txBody>
      </p:sp>
      <p:sp>
        <p:nvSpPr>
          <p:cNvPr id="3" name="Content Placeholder 2"/>
          <p:cNvSpPr>
            <a:spLocks noGrp="1"/>
          </p:cNvSpPr>
          <p:nvPr>
            <p:ph idx="1"/>
          </p:nvPr>
        </p:nvSpPr>
        <p:spPr/>
        <p:txBody>
          <a:bodyPr/>
          <a:lstStyle/>
          <a:p>
            <a:pPr marL="0" indent="0">
              <a:buNone/>
            </a:pPr>
            <a:r>
              <a:rPr lang="cs-CZ" b="1" dirty="0"/>
              <a:t>Krok 1. </a:t>
            </a:r>
            <a:r>
              <a:rPr lang="cs-CZ" dirty="0"/>
              <a:t>Implementujte ochranu proti </a:t>
            </a:r>
            <a:r>
              <a:rPr lang="cs-CZ" dirty="0" err="1"/>
              <a:t>spoofingu</a:t>
            </a:r>
            <a:r>
              <a:rPr lang="cs-CZ" dirty="0"/>
              <a:t> DHCP:</a:t>
            </a:r>
            <a:br>
              <a:rPr lang="cs-CZ" dirty="0"/>
            </a:br>
            <a:r>
              <a:rPr lang="cs-CZ" dirty="0" smtClean="0"/>
              <a:t>- Globálně </a:t>
            </a:r>
            <a:r>
              <a:rPr lang="cs-CZ" dirty="0"/>
              <a:t>povolte </a:t>
            </a:r>
            <a:r>
              <a:rPr lang="cs-CZ" dirty="0" err="1"/>
              <a:t>snooping</a:t>
            </a:r>
            <a:r>
              <a:rPr lang="cs-CZ" dirty="0"/>
              <a:t> DHCP.</a:t>
            </a:r>
            <a:br>
              <a:rPr lang="cs-CZ" dirty="0"/>
            </a:br>
            <a:r>
              <a:rPr lang="cs-CZ" dirty="0" smtClean="0"/>
              <a:t>- Povolte </a:t>
            </a:r>
            <a:r>
              <a:rPr lang="cs-CZ" dirty="0" err="1"/>
              <a:t>snooping</a:t>
            </a:r>
            <a:r>
              <a:rPr lang="cs-CZ" dirty="0"/>
              <a:t> DHCP na vybraných VLAN</a:t>
            </a:r>
            <a:r>
              <a:rPr lang="cs-CZ" dirty="0" smtClean="0"/>
              <a:t>.</a:t>
            </a:r>
          </a:p>
          <a:p>
            <a:pPr marL="0" indent="0">
              <a:buNone/>
            </a:pPr>
            <a:endParaRPr lang="cs-CZ" dirty="0" smtClean="0"/>
          </a:p>
          <a:p>
            <a:pPr marL="0" indent="0">
              <a:buNone/>
            </a:pPr>
            <a:r>
              <a:rPr lang="cs-CZ" b="1" dirty="0" smtClean="0"/>
              <a:t>Krok </a:t>
            </a:r>
            <a:r>
              <a:rPr lang="cs-CZ" b="1" dirty="0"/>
              <a:t>2. </a:t>
            </a:r>
            <a:r>
              <a:rPr lang="cs-CZ" dirty="0"/>
              <a:t>Zapněte DAI: Povolte kontrolu ARP na vybraných VLAN</a:t>
            </a:r>
            <a:r>
              <a:rPr lang="cs-CZ" dirty="0" smtClean="0"/>
              <a:t>.</a:t>
            </a:r>
          </a:p>
          <a:p>
            <a:pPr marL="0" indent="0">
              <a:buNone/>
            </a:pPr>
            <a:r>
              <a:rPr lang="cs-CZ" dirty="0"/>
              <a:t/>
            </a:r>
            <a:br>
              <a:rPr lang="cs-CZ" dirty="0"/>
            </a:br>
            <a:r>
              <a:rPr lang="cs-CZ" b="1" dirty="0"/>
              <a:t>Krok 3. </a:t>
            </a:r>
            <a:r>
              <a:rPr lang="cs-CZ" dirty="0"/>
              <a:t>Konfigurace důvěryhodných rozhraní pro </a:t>
            </a:r>
            <a:r>
              <a:rPr lang="cs-CZ" dirty="0" err="1"/>
              <a:t>snooping</a:t>
            </a:r>
            <a:r>
              <a:rPr lang="cs-CZ" dirty="0"/>
              <a:t> DHCP a kontrolu ARP (výchozí nastavení je nedůvěryhodné).</a:t>
            </a:r>
          </a:p>
        </p:txBody>
      </p:sp>
    </p:spTree>
    <p:extLst>
      <p:ext uri="{BB962C8B-B14F-4D97-AF65-F5344CB8AC3E}">
        <p14:creationId xmlns:p14="http://schemas.microsoft.com/office/powerpoint/2010/main" val="24423000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a:t>
            </a:r>
            <a:r>
              <a:rPr lang="pt-PT" dirty="0" smtClean="0"/>
              <a:t>DAI</a:t>
            </a:r>
            <a:endParaRPr lang="pt-PT" dirty="0"/>
          </a:p>
        </p:txBody>
      </p:sp>
      <p:pic>
        <p:nvPicPr>
          <p:cNvPr id="5" name="Picture 4"/>
          <p:cNvPicPr>
            <a:picLocks noChangeAspect="1"/>
          </p:cNvPicPr>
          <p:nvPr/>
        </p:nvPicPr>
        <p:blipFill>
          <a:blip r:embed="rId2"/>
          <a:stretch>
            <a:fillRect/>
          </a:stretch>
        </p:blipFill>
        <p:spPr>
          <a:xfrm>
            <a:off x="-39530" y="2609385"/>
            <a:ext cx="9121964" cy="2045143"/>
          </a:xfrm>
          <a:prstGeom prst="rect">
            <a:avLst/>
          </a:prstGeom>
        </p:spPr>
      </p:pic>
      <p:pic>
        <p:nvPicPr>
          <p:cNvPr id="4" name="Picture 3"/>
          <p:cNvPicPr>
            <a:picLocks noChangeAspect="1"/>
          </p:cNvPicPr>
          <p:nvPr/>
        </p:nvPicPr>
        <p:blipFill>
          <a:blip r:embed="rId3"/>
          <a:stretch>
            <a:fillRect/>
          </a:stretch>
        </p:blipFill>
        <p:spPr>
          <a:xfrm>
            <a:off x="4539578" y="1463919"/>
            <a:ext cx="4117680" cy="4570240"/>
          </a:xfrm>
          <a:prstGeom prst="rect">
            <a:avLst/>
          </a:prstGeom>
        </p:spPr>
      </p:pic>
    </p:spTree>
    <p:extLst>
      <p:ext uri="{BB962C8B-B14F-4D97-AF65-F5344CB8AC3E}">
        <p14:creationId xmlns:p14="http://schemas.microsoft.com/office/powerpoint/2010/main" val="9181609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223024" y="265017"/>
            <a:ext cx="8521700" cy="742659"/>
          </a:xfrm>
        </p:spPr>
        <p:txBody>
          <a:bodyPr/>
          <a:lstStyle/>
          <a:p>
            <a:r>
              <a:rPr lang="cs-CZ" dirty="0" smtClean="0"/>
              <a:t>Příklad: </a:t>
            </a:r>
            <a:r>
              <a:rPr lang="en-US" dirty="0"/>
              <a:t>static IP source address bindings</a:t>
            </a:r>
            <a:endParaRPr lang="cs-CZ" dirty="0"/>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9366" y="1366368"/>
            <a:ext cx="4124634" cy="3364127"/>
          </a:xfrm>
        </p:spPr>
      </p:pic>
      <p:sp>
        <p:nvSpPr>
          <p:cNvPr id="5" name="Obdélník 4"/>
          <p:cNvSpPr/>
          <p:nvPr/>
        </p:nvSpPr>
        <p:spPr>
          <a:xfrm>
            <a:off x="0" y="755153"/>
            <a:ext cx="8943278" cy="6324808"/>
          </a:xfrm>
          <a:prstGeom prst="rect">
            <a:avLst/>
          </a:prstGeom>
        </p:spPr>
        <p:txBody>
          <a:bodyPr wrap="square">
            <a:spAutoFit/>
          </a:bodyPr>
          <a:lstStyle/>
          <a:p>
            <a:pPr algn="l"/>
            <a:r>
              <a:rPr lang="af-ZA" sz="1800" dirty="0" smtClean="0"/>
              <a:t>Switch(config)# </a:t>
            </a:r>
            <a:r>
              <a:rPr lang="af-ZA" sz="1800" b="1" dirty="0" smtClean="0"/>
              <a:t>interface f0/10</a:t>
            </a:r>
            <a:r>
              <a:rPr lang="af-ZA" sz="1800" dirty="0" smtClean="0"/>
              <a:t> </a:t>
            </a:r>
          </a:p>
          <a:p>
            <a:pPr algn="l"/>
            <a:r>
              <a:rPr lang="af-ZA" sz="1800" dirty="0" smtClean="0"/>
              <a:t>Switch(config-if)# </a:t>
            </a:r>
            <a:r>
              <a:rPr lang="af-ZA" sz="1800" b="1" dirty="0" smtClean="0">
                <a:solidFill>
                  <a:srgbClr val="FF0000"/>
                </a:solidFill>
              </a:rPr>
              <a:t>ip verify source</a:t>
            </a:r>
            <a:r>
              <a:rPr lang="af-ZA" sz="1800" dirty="0" smtClean="0">
                <a:solidFill>
                  <a:srgbClr val="FF0000"/>
                </a:solidFill>
              </a:rPr>
              <a:t> </a:t>
            </a:r>
          </a:p>
          <a:p>
            <a:pPr algn="l"/>
            <a:r>
              <a:rPr lang="af-ZA" sz="1800" dirty="0" smtClean="0"/>
              <a:t>Switch(config-if)# </a:t>
            </a:r>
            <a:r>
              <a:rPr lang="af-ZA" sz="1800" b="1" dirty="0" smtClean="0"/>
              <a:t>interface f0/20</a:t>
            </a:r>
            <a:r>
              <a:rPr lang="af-ZA" sz="1800" dirty="0" smtClean="0"/>
              <a:t> </a:t>
            </a:r>
          </a:p>
          <a:p>
            <a:pPr algn="l"/>
            <a:r>
              <a:rPr lang="af-ZA" sz="1800" dirty="0" smtClean="0"/>
              <a:t>Switch(config-if)# </a:t>
            </a:r>
            <a:r>
              <a:rPr lang="af-ZA" sz="1800" b="1" dirty="0" smtClean="0">
                <a:solidFill>
                  <a:srgbClr val="FF0000"/>
                </a:solidFill>
              </a:rPr>
              <a:t>ip verify source</a:t>
            </a:r>
          </a:p>
          <a:p>
            <a:pPr algn="l"/>
            <a:r>
              <a:rPr lang="af-ZA" sz="1800" dirty="0" smtClean="0"/>
              <a:t>Switch(config)# </a:t>
            </a:r>
            <a:r>
              <a:rPr lang="af-ZA" sz="1800" b="1" dirty="0" smtClean="0"/>
              <a:t>ip dhcp snooping</a:t>
            </a:r>
            <a:r>
              <a:rPr lang="af-ZA" sz="1800" dirty="0" smtClean="0"/>
              <a:t> </a:t>
            </a:r>
          </a:p>
          <a:p>
            <a:pPr algn="l"/>
            <a:r>
              <a:rPr lang="af-ZA" sz="1800" dirty="0" smtClean="0"/>
              <a:t>Switch(config)# </a:t>
            </a:r>
            <a:r>
              <a:rPr lang="af-ZA" sz="1800" b="1" dirty="0" smtClean="0"/>
              <a:t>ip dhcp snooping vlan 10</a:t>
            </a:r>
          </a:p>
          <a:p>
            <a:pPr algn="l"/>
            <a:endParaRPr lang="cs-CZ" sz="1800" dirty="0" smtClean="0"/>
          </a:p>
          <a:p>
            <a:pPr algn="l"/>
            <a:r>
              <a:rPr lang="af-ZA" sz="1800" dirty="0" smtClean="0"/>
              <a:t>Switch# </a:t>
            </a:r>
            <a:r>
              <a:rPr lang="af-ZA" sz="1800" b="1" dirty="0" smtClean="0"/>
              <a:t>show mac address-table int f0/10</a:t>
            </a:r>
            <a:r>
              <a:rPr lang="af-ZA" sz="1800" dirty="0" smtClean="0"/>
              <a:t> </a:t>
            </a:r>
          </a:p>
          <a:p>
            <a:pPr algn="l"/>
            <a:r>
              <a:rPr lang="af-ZA" sz="1800" dirty="0" smtClean="0"/>
              <a:t>           Mac Address Table </a:t>
            </a:r>
          </a:p>
          <a:p>
            <a:pPr algn="l"/>
            <a:r>
              <a:rPr lang="af-ZA" sz="1800" dirty="0" smtClean="0"/>
              <a:t>------------------------------------------- </a:t>
            </a:r>
          </a:p>
          <a:p>
            <a:pPr algn="l"/>
            <a:r>
              <a:rPr lang="af-ZA" sz="1800" dirty="0" smtClean="0"/>
              <a:t>Vlan      Mac Address          Type            Ports </a:t>
            </a:r>
          </a:p>
          <a:p>
            <a:pPr algn="l"/>
            <a:r>
              <a:rPr lang="af-ZA" sz="1800" dirty="0" smtClean="0"/>
              <a:t>10         001d.60b3.0add     DYNAMIC   Fa0/10 </a:t>
            </a:r>
          </a:p>
          <a:p>
            <a:pPr algn="l"/>
            <a:r>
              <a:rPr lang="af-ZA" sz="1800" dirty="0" smtClean="0"/>
              <a:t>Total Mac Addresses for this criterion: 1 </a:t>
            </a:r>
          </a:p>
          <a:p>
            <a:pPr algn="l"/>
            <a:endParaRPr lang="cs-CZ" sz="1800" dirty="0" smtClean="0"/>
          </a:p>
          <a:p>
            <a:pPr algn="l"/>
            <a:r>
              <a:rPr lang="af-ZA" sz="1800" dirty="0" smtClean="0"/>
              <a:t>Switch#</a:t>
            </a:r>
            <a:r>
              <a:rPr lang="af-ZA" sz="1800" b="1" dirty="0" smtClean="0"/>
              <a:t>show mac address-table int f0/20</a:t>
            </a:r>
            <a:r>
              <a:rPr lang="af-ZA" sz="1800" dirty="0" smtClean="0"/>
              <a:t> </a:t>
            </a:r>
          </a:p>
          <a:p>
            <a:pPr algn="l"/>
            <a:r>
              <a:rPr lang="af-ZA" sz="1800" dirty="0" smtClean="0"/>
              <a:t>Mac Address Table </a:t>
            </a:r>
          </a:p>
          <a:p>
            <a:pPr algn="l"/>
            <a:r>
              <a:rPr lang="af-ZA" sz="1800" dirty="0" smtClean="0"/>
              <a:t>------------------------------------------- </a:t>
            </a:r>
          </a:p>
          <a:p>
            <a:pPr algn="l"/>
            <a:r>
              <a:rPr lang="af-ZA" sz="1800" dirty="0" smtClean="0"/>
              <a:t>Vlan      Mac Address         Type            Ports </a:t>
            </a:r>
          </a:p>
          <a:p>
            <a:pPr algn="l"/>
            <a:r>
              <a:rPr lang="af-ZA" sz="1800" dirty="0" smtClean="0"/>
              <a:t>10         0023.7d00.d0a8     DYNAMIC  Fa0/20 </a:t>
            </a:r>
          </a:p>
          <a:p>
            <a:pPr algn="l"/>
            <a:r>
              <a:rPr lang="af-ZA" sz="1800" dirty="0" smtClean="0"/>
              <a:t>Total Mac Addresses for this criterion: 1</a:t>
            </a:r>
          </a:p>
          <a:p>
            <a:pPr algn="l"/>
            <a:endParaRPr lang="cs-CZ" sz="1800" dirty="0" smtClean="0"/>
          </a:p>
          <a:p>
            <a:pPr algn="l"/>
            <a:r>
              <a:rPr lang="af-ZA" sz="1800" dirty="0" smtClean="0"/>
              <a:t>Switch# </a:t>
            </a:r>
            <a:r>
              <a:rPr lang="af-ZA" sz="1800" b="1" dirty="0" smtClean="0"/>
              <a:t>conf t</a:t>
            </a:r>
            <a:r>
              <a:rPr lang="af-ZA" sz="1800" dirty="0" smtClean="0"/>
              <a:t> </a:t>
            </a:r>
          </a:p>
          <a:p>
            <a:pPr algn="l"/>
            <a:r>
              <a:rPr lang="af-ZA" sz="1800" dirty="0" smtClean="0"/>
              <a:t>Switch(config)# </a:t>
            </a:r>
            <a:r>
              <a:rPr lang="af-ZA" sz="1800" b="1" dirty="0" smtClean="0"/>
              <a:t>ip source binding 001d.60b3.0add vlan 10 10.0.0.10 interface f0/10</a:t>
            </a:r>
            <a:r>
              <a:rPr lang="af-ZA" sz="1800" dirty="0" smtClean="0"/>
              <a:t> </a:t>
            </a:r>
          </a:p>
          <a:p>
            <a:pPr algn="l"/>
            <a:r>
              <a:rPr lang="af-ZA" sz="1800" dirty="0" smtClean="0"/>
              <a:t>Switch(config)# </a:t>
            </a:r>
            <a:r>
              <a:rPr lang="af-ZA" sz="1800" b="1" dirty="0" smtClean="0"/>
              <a:t>ip source binding 0023.7d00.d0a8 vlan 10 10.0.0.20 interface f0/20</a:t>
            </a:r>
          </a:p>
          <a:p>
            <a:pPr algn="l"/>
            <a:endParaRPr lang="cs-CZ" sz="1800" dirty="0"/>
          </a:p>
        </p:txBody>
      </p:sp>
    </p:spTree>
    <p:extLst>
      <p:ext uri="{BB962C8B-B14F-4D97-AF65-F5344CB8AC3E}">
        <p14:creationId xmlns:p14="http://schemas.microsoft.com/office/powerpoint/2010/main" val="13381366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Verifikace řešení</a:t>
            </a:r>
            <a:endParaRPr lang="cs-CZ" dirty="0"/>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887" y="1022647"/>
            <a:ext cx="7821116" cy="1571844"/>
          </a:xfrm>
        </p:spPr>
      </p:pic>
      <p:pic>
        <p:nvPicPr>
          <p:cNvPr id="5" name="Obrázek 4"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79" y="3022829"/>
            <a:ext cx="5877745" cy="1352739"/>
          </a:xfrm>
          <a:prstGeom prst="rect">
            <a:avLst/>
          </a:prstGeom>
        </p:spPr>
      </p:pic>
      <p:pic>
        <p:nvPicPr>
          <p:cNvPr id="6" name="Obrázek 5" descr="Výřez obrazovk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779" y="4838725"/>
            <a:ext cx="7725853" cy="1419423"/>
          </a:xfrm>
          <a:prstGeom prst="rect">
            <a:avLst/>
          </a:prstGeom>
        </p:spPr>
      </p:pic>
      <p:sp>
        <p:nvSpPr>
          <p:cNvPr id="7" name="TextovéPole 6"/>
          <p:cNvSpPr txBox="1"/>
          <p:nvPr/>
        </p:nvSpPr>
        <p:spPr>
          <a:xfrm>
            <a:off x="304179" y="6258148"/>
            <a:ext cx="7114447" cy="535531"/>
          </a:xfrm>
          <a:prstGeom prst="rect">
            <a:avLst/>
          </a:prstGeom>
          <a:noFill/>
        </p:spPr>
        <p:txBody>
          <a:bodyPr wrap="none" rtlCol="0">
            <a:spAutoFit/>
          </a:bodyPr>
          <a:lstStyle/>
          <a:p>
            <a:pPr algn="l"/>
            <a:r>
              <a:rPr lang="cs-CZ" sz="1600" dirty="0" smtClean="0"/>
              <a:t>Že je odpověď na 1.2.3.4 a ne na 10.0.0.20 zjistíme z B pomocí </a:t>
            </a:r>
            <a:r>
              <a:rPr lang="cs-CZ" sz="1600" dirty="0" err="1" smtClean="0"/>
              <a:t>Wiresharku</a:t>
            </a:r>
            <a:r>
              <a:rPr lang="cs-CZ" sz="1600" dirty="0" smtClean="0"/>
              <a:t>.</a:t>
            </a:r>
          </a:p>
          <a:p>
            <a:pPr algn="l"/>
            <a:r>
              <a:rPr lang="cs-CZ" sz="1600" dirty="0" smtClean="0"/>
              <a:t>Zapracovalo, že jsme napsali „důvěřuj zdroji“ – </a:t>
            </a:r>
            <a:r>
              <a:rPr lang="cs-CZ" sz="1600" dirty="0" err="1" smtClean="0">
                <a:solidFill>
                  <a:srgbClr val="FF0000"/>
                </a:solidFill>
              </a:rPr>
              <a:t>ip</a:t>
            </a:r>
            <a:r>
              <a:rPr lang="cs-CZ" sz="1600" dirty="0" smtClean="0">
                <a:solidFill>
                  <a:srgbClr val="FF0000"/>
                </a:solidFill>
              </a:rPr>
              <a:t> </a:t>
            </a:r>
            <a:r>
              <a:rPr lang="cs-CZ" sz="1600" dirty="0" err="1" smtClean="0">
                <a:solidFill>
                  <a:srgbClr val="FF0000"/>
                </a:solidFill>
              </a:rPr>
              <a:t>verify</a:t>
            </a:r>
            <a:r>
              <a:rPr lang="cs-CZ" sz="1600" dirty="0" smtClean="0">
                <a:solidFill>
                  <a:srgbClr val="FF0000"/>
                </a:solidFill>
              </a:rPr>
              <a:t> source</a:t>
            </a:r>
            <a:r>
              <a:rPr lang="cs-CZ" sz="1600" dirty="0" smtClean="0"/>
              <a:t>.</a:t>
            </a:r>
            <a:endParaRPr lang="cs-CZ" sz="1600" dirty="0"/>
          </a:p>
        </p:txBody>
      </p:sp>
      <p:sp>
        <p:nvSpPr>
          <p:cNvPr id="8" name="TextovéPole 7"/>
          <p:cNvSpPr txBox="1"/>
          <p:nvPr/>
        </p:nvSpPr>
        <p:spPr>
          <a:xfrm>
            <a:off x="338780" y="2551931"/>
            <a:ext cx="3445174" cy="313932"/>
          </a:xfrm>
          <a:prstGeom prst="rect">
            <a:avLst/>
          </a:prstGeom>
          <a:noFill/>
        </p:spPr>
        <p:txBody>
          <a:bodyPr wrap="none" rtlCol="0">
            <a:spAutoFit/>
          </a:bodyPr>
          <a:lstStyle/>
          <a:p>
            <a:r>
              <a:rPr lang="cs-CZ" sz="1600" dirty="0" smtClean="0"/>
              <a:t>Fajn, adresy jsou nakonfigurované.</a:t>
            </a:r>
            <a:endParaRPr lang="cs-CZ" sz="1600" dirty="0"/>
          </a:p>
        </p:txBody>
      </p:sp>
      <p:sp>
        <p:nvSpPr>
          <p:cNvPr id="9" name="TextovéPole 8"/>
          <p:cNvSpPr txBox="1"/>
          <p:nvPr/>
        </p:nvSpPr>
        <p:spPr>
          <a:xfrm>
            <a:off x="361887" y="4335253"/>
            <a:ext cx="3653564" cy="313932"/>
          </a:xfrm>
          <a:prstGeom prst="rect">
            <a:avLst/>
          </a:prstGeom>
          <a:noFill/>
        </p:spPr>
        <p:txBody>
          <a:bodyPr wrap="none" rtlCol="0">
            <a:spAutoFit/>
          </a:bodyPr>
          <a:lstStyle/>
          <a:p>
            <a:r>
              <a:rPr lang="cs-CZ" sz="1600" dirty="0" smtClean="0"/>
              <a:t>Z 20.0.0.20 ping na 10.0.0.10 funguje.</a:t>
            </a:r>
            <a:endParaRPr lang="cs-CZ" sz="1600" dirty="0"/>
          </a:p>
        </p:txBody>
      </p:sp>
    </p:spTree>
    <p:extLst>
      <p:ext uri="{BB962C8B-B14F-4D97-AF65-F5344CB8AC3E}">
        <p14:creationId xmlns:p14="http://schemas.microsoft.com/office/powerpoint/2010/main" val="29812635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Příkazy </a:t>
            </a:r>
            <a:r>
              <a:rPr lang="pt-PT" dirty="0" smtClean="0"/>
              <a:t>DAI</a:t>
            </a:r>
            <a:endParaRPr lang="pt-PT" dirty="0"/>
          </a:p>
        </p:txBody>
      </p:sp>
      <p:sp>
        <p:nvSpPr>
          <p:cNvPr id="3" name="Content Placeholder 2"/>
          <p:cNvSpPr>
            <a:spLocks noGrp="1"/>
          </p:cNvSpPr>
          <p:nvPr>
            <p:ph idx="1"/>
          </p:nvPr>
        </p:nvSpPr>
        <p:spPr/>
        <p:txBody>
          <a:bodyPr/>
          <a:lstStyle/>
          <a:p>
            <a:r>
              <a:rPr lang="en-US" b="1" dirty="0" err="1"/>
              <a:t>ip</a:t>
            </a:r>
            <a:r>
              <a:rPr lang="en-US" b="1" dirty="0"/>
              <a:t> </a:t>
            </a:r>
            <a:r>
              <a:rPr lang="en-US" b="1" dirty="0" err="1"/>
              <a:t>arp</a:t>
            </a:r>
            <a:r>
              <a:rPr lang="en-US" b="1" dirty="0"/>
              <a:t> inspection </a:t>
            </a:r>
            <a:r>
              <a:rPr lang="en-US" b="1" dirty="0" err="1"/>
              <a:t>vlan</a:t>
            </a:r>
            <a:r>
              <a:rPr lang="en-US" b="1" dirty="0"/>
              <a:t> </a:t>
            </a:r>
            <a:r>
              <a:rPr lang="en-US" i="1" dirty="0" err="1"/>
              <a:t>vlan</a:t>
            </a:r>
            <a:r>
              <a:rPr lang="en-US" i="1" dirty="0"/>
              <a:t>-id </a:t>
            </a:r>
            <a:r>
              <a:rPr lang="en-US" dirty="0"/>
              <a:t>[ </a:t>
            </a:r>
            <a:r>
              <a:rPr lang="en-US" b="1" dirty="0"/>
              <a:t>, </a:t>
            </a:r>
            <a:r>
              <a:rPr lang="en-US" i="1" dirty="0" err="1"/>
              <a:t>vlan</a:t>
            </a:r>
            <a:r>
              <a:rPr lang="en-US" i="1" dirty="0"/>
              <a:t>-id </a:t>
            </a:r>
            <a:r>
              <a:rPr lang="en-US" dirty="0"/>
              <a:t>] </a:t>
            </a:r>
            <a:endParaRPr lang="en-US" dirty="0" smtClean="0"/>
          </a:p>
          <a:p>
            <a:pPr lvl="1"/>
            <a:r>
              <a:rPr lang="cs-CZ" dirty="0" smtClean="0"/>
              <a:t>Nastavuje</a:t>
            </a:r>
            <a:r>
              <a:rPr lang="en-US" dirty="0" smtClean="0"/>
              <a:t> </a:t>
            </a:r>
            <a:r>
              <a:rPr lang="en-US" dirty="0"/>
              <a:t>DAI </a:t>
            </a:r>
            <a:r>
              <a:rPr lang="cs-CZ" dirty="0" smtClean="0"/>
              <a:t>na</a:t>
            </a:r>
            <a:r>
              <a:rPr lang="en-US" dirty="0" smtClean="0"/>
              <a:t> </a:t>
            </a:r>
            <a:r>
              <a:rPr lang="en-US" dirty="0"/>
              <a:t>VLAN </a:t>
            </a:r>
            <a:r>
              <a:rPr lang="cs-CZ" dirty="0" smtClean="0"/>
              <a:t>nebo rozpětí</a:t>
            </a:r>
            <a:r>
              <a:rPr lang="en-US" dirty="0" smtClean="0"/>
              <a:t> VLAN</a:t>
            </a:r>
            <a:endParaRPr lang="en-US" dirty="0"/>
          </a:p>
          <a:p>
            <a:r>
              <a:rPr lang="en-US" b="1" dirty="0" err="1"/>
              <a:t>ip</a:t>
            </a:r>
            <a:r>
              <a:rPr lang="en-US" b="1" dirty="0"/>
              <a:t> </a:t>
            </a:r>
            <a:r>
              <a:rPr lang="en-US" b="1" dirty="0" err="1"/>
              <a:t>arp</a:t>
            </a:r>
            <a:r>
              <a:rPr lang="en-US" b="1" dirty="0"/>
              <a:t> inspection trust </a:t>
            </a:r>
            <a:endParaRPr lang="en-US" b="1" dirty="0" smtClean="0"/>
          </a:p>
          <a:p>
            <a:pPr lvl="1"/>
            <a:r>
              <a:rPr lang="cs-CZ" dirty="0" smtClean="0"/>
              <a:t>Nastavuje rozhraní jako</a:t>
            </a:r>
            <a:r>
              <a:rPr lang="en-US" dirty="0" smtClean="0"/>
              <a:t> </a:t>
            </a:r>
            <a:r>
              <a:rPr lang="en-US" dirty="0"/>
              <a:t>trusted </a:t>
            </a:r>
          </a:p>
          <a:p>
            <a:r>
              <a:rPr lang="en-US" b="1" dirty="0" err="1"/>
              <a:t>ip</a:t>
            </a:r>
            <a:r>
              <a:rPr lang="en-US" b="1" dirty="0"/>
              <a:t> </a:t>
            </a:r>
            <a:r>
              <a:rPr lang="en-US" b="1" dirty="0" err="1"/>
              <a:t>arp</a:t>
            </a:r>
            <a:r>
              <a:rPr lang="en-US" b="1" dirty="0"/>
              <a:t> inspection validate </a:t>
            </a:r>
            <a:r>
              <a:rPr lang="en-US" dirty="0"/>
              <a:t>{[ </a:t>
            </a:r>
            <a:r>
              <a:rPr lang="en-US" i="1" dirty="0" err="1"/>
              <a:t>src</a:t>
            </a:r>
            <a:r>
              <a:rPr lang="en-US" i="1" dirty="0"/>
              <a:t>-mac </a:t>
            </a:r>
            <a:r>
              <a:rPr lang="en-US" dirty="0"/>
              <a:t>] [ </a:t>
            </a:r>
            <a:r>
              <a:rPr lang="en-US" i="1" dirty="0" err="1"/>
              <a:t>dst</a:t>
            </a:r>
            <a:r>
              <a:rPr lang="en-US" i="1" dirty="0"/>
              <a:t>-mac </a:t>
            </a:r>
            <a:r>
              <a:rPr lang="en-US" dirty="0" smtClean="0"/>
              <a:t>] </a:t>
            </a:r>
            <a:r>
              <a:rPr lang="pt-PT" dirty="0" smtClean="0"/>
              <a:t>[ </a:t>
            </a:r>
            <a:r>
              <a:rPr lang="pt-PT" i="1" dirty="0" err="1"/>
              <a:t>ip</a:t>
            </a:r>
            <a:r>
              <a:rPr lang="pt-PT" i="1" dirty="0"/>
              <a:t> </a:t>
            </a:r>
            <a:r>
              <a:rPr lang="pt-PT" dirty="0"/>
              <a:t>]}</a:t>
            </a:r>
          </a:p>
          <a:p>
            <a:pPr lvl="1"/>
            <a:r>
              <a:rPr lang="cs-CZ" dirty="0"/>
              <a:t>Konfiguruje DAI tak, aby v případě, že jsou adresy IP neplatné, zrušil pakety ARP, </a:t>
            </a:r>
            <a:r>
              <a:rPr lang="cs-CZ" dirty="0" smtClean="0"/>
              <a:t>rovněž tak </a:t>
            </a:r>
            <a:r>
              <a:rPr lang="cs-CZ" dirty="0"/>
              <a:t>pokud adresy MAC v těle paketů ARP neodpovídají adresám zadaným v záhlaví sítě </a:t>
            </a:r>
            <a:r>
              <a:rPr lang="cs-CZ" dirty="0" err="1"/>
              <a:t>Ethernet</a:t>
            </a:r>
            <a:endParaRPr lang="cs-CZ" dirty="0"/>
          </a:p>
        </p:txBody>
      </p:sp>
    </p:spTree>
    <p:extLst>
      <p:ext uri="{BB962C8B-B14F-4D97-AF65-F5344CB8AC3E}">
        <p14:creationId xmlns:p14="http://schemas.microsoft.com/office/powerpoint/2010/main" val="29403853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cs-CZ" sz="3000" kern="0" dirty="0" smtClean="0">
                <a:solidFill>
                  <a:schemeClr val="bg1"/>
                </a:solidFill>
                <a:latin typeface="+mj-lt"/>
                <a:ea typeface="+mj-ea"/>
                <a:cs typeface="+mj-cs"/>
              </a:rPr>
              <a:t>Bezpečnost </a:t>
            </a:r>
            <a:r>
              <a:rPr lang="en-US" sz="3000" kern="0" dirty="0" smtClean="0">
                <a:solidFill>
                  <a:schemeClr val="bg1"/>
                </a:solidFill>
                <a:latin typeface="+mj-lt"/>
                <a:ea typeface="+mj-ea"/>
                <a:cs typeface="+mj-cs"/>
              </a:rPr>
              <a:t> </a:t>
            </a:r>
            <a:r>
              <a:rPr lang="en-US" sz="3000" kern="0" dirty="0">
                <a:solidFill>
                  <a:schemeClr val="bg1"/>
                </a:solidFill>
                <a:latin typeface="+mj-lt"/>
                <a:ea typeface="+mj-ea"/>
                <a:cs typeface="+mj-cs"/>
              </a:rPr>
              <a:t>VLAN </a:t>
            </a:r>
            <a:r>
              <a:rPr lang="en-US" sz="3000" kern="0" dirty="0" smtClean="0">
                <a:solidFill>
                  <a:schemeClr val="bg1"/>
                </a:solidFill>
                <a:latin typeface="+mj-lt"/>
                <a:ea typeface="+mj-ea"/>
                <a:cs typeface="+mj-cs"/>
              </a:rPr>
              <a:t>Trunk</a:t>
            </a:r>
            <a:r>
              <a:rPr lang="cs-CZ" sz="3000" kern="0" dirty="0" smtClean="0">
                <a:solidFill>
                  <a:schemeClr val="bg1"/>
                </a:solidFill>
                <a:latin typeface="+mj-lt"/>
                <a:ea typeface="+mj-ea"/>
                <a:cs typeface="+mj-cs"/>
              </a:rPr>
              <a:t>ů</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71146930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solidFill>
                  <a:schemeClr val="accent5">
                    <a:lumMod val="50000"/>
                  </a:schemeClr>
                </a:solidFill>
              </a:rPr>
              <a:t>Nejlepší praktiky konfigurace bezpečnosti </a:t>
            </a:r>
            <a:r>
              <a:rPr lang="en-US" dirty="0">
                <a:solidFill>
                  <a:schemeClr val="accent5">
                    <a:lumMod val="50000"/>
                  </a:schemeClr>
                </a:solidFill>
              </a:rPr>
              <a:t>Cisco </a:t>
            </a:r>
            <a:r>
              <a:rPr lang="cs-CZ" dirty="0">
                <a:solidFill>
                  <a:schemeClr val="accent5">
                    <a:lumMod val="50000"/>
                  </a:schemeClr>
                </a:solidFill>
              </a:rPr>
              <a:t>přepín</a:t>
            </a:r>
            <a:r>
              <a:rPr lang="cs-CZ" dirty="0">
                <a:solidFill>
                  <a:schemeClr val="accent3">
                    <a:lumMod val="50000"/>
                  </a:schemeClr>
                </a:solidFill>
              </a:rPr>
              <a:t>ačů</a:t>
            </a:r>
            <a:r>
              <a:rPr lang="en-US" dirty="0"/>
              <a:t/>
            </a:r>
            <a:br>
              <a:rPr lang="en-US" dirty="0"/>
            </a:br>
            <a:endParaRPr lang="pt-PT" dirty="0"/>
          </a:p>
        </p:txBody>
      </p:sp>
      <p:sp>
        <p:nvSpPr>
          <p:cNvPr id="7" name="Content Placeholder 6"/>
          <p:cNvSpPr>
            <a:spLocks noGrp="1"/>
          </p:cNvSpPr>
          <p:nvPr>
            <p:ph idx="1"/>
          </p:nvPr>
        </p:nvSpPr>
        <p:spPr>
          <a:xfrm>
            <a:off x="346308" y="1763204"/>
            <a:ext cx="8520354" cy="4046582"/>
          </a:xfrm>
        </p:spPr>
        <p:txBody>
          <a:bodyPr>
            <a:normAutofit lnSpcReduction="10000"/>
          </a:bodyPr>
          <a:lstStyle/>
          <a:p>
            <a:r>
              <a:rPr lang="cs-CZ" b="1" dirty="0"/>
              <a:t>Vždy používejte </a:t>
            </a:r>
            <a:r>
              <a:rPr lang="cs-CZ" b="1" dirty="0" err="1"/>
              <a:t>Secure</a:t>
            </a:r>
            <a:r>
              <a:rPr lang="cs-CZ" b="1" dirty="0"/>
              <a:t> Shell (SSH) a zajistěte, aby byl Telnet server </a:t>
            </a:r>
            <a:r>
              <a:rPr lang="cs-CZ" b="1" dirty="0" smtClean="0"/>
              <a:t>deaktivován</a:t>
            </a:r>
          </a:p>
          <a:p>
            <a:pPr lvl="1"/>
            <a:r>
              <a:rPr lang="cs-CZ" dirty="0" smtClean="0"/>
              <a:t>Telnet </a:t>
            </a:r>
            <a:r>
              <a:rPr lang="cs-CZ" dirty="0"/>
              <a:t>je snadno ovladatelný, ale není bezpečný. Veškerý text, který je odeslán prostřednictvím relace Telnet, je předán v čistém </a:t>
            </a:r>
            <a:r>
              <a:rPr lang="cs-CZ" dirty="0" smtClean="0"/>
              <a:t>textu.</a:t>
            </a:r>
          </a:p>
          <a:p>
            <a:pPr lvl="1"/>
            <a:r>
              <a:rPr lang="cs-CZ" dirty="0" smtClean="0"/>
              <a:t>SSH </a:t>
            </a:r>
            <a:r>
              <a:rPr lang="cs-CZ" dirty="0"/>
              <a:t>používá k zabezpečení dat relace silné šifrování. Měli byste použít nejvyšší verzi SSH, která je k </a:t>
            </a:r>
            <a:r>
              <a:rPr lang="cs-CZ" dirty="0" smtClean="0"/>
              <a:t>dispozici.</a:t>
            </a:r>
          </a:p>
          <a:p>
            <a:pPr marL="225425" lvl="1" indent="0">
              <a:buNone/>
            </a:pPr>
            <a:endParaRPr lang="cs-CZ" dirty="0" smtClean="0"/>
          </a:p>
          <a:p>
            <a:r>
              <a:rPr lang="cs-CZ" b="1" dirty="0" smtClean="0"/>
              <a:t>Zabezpečený </a:t>
            </a:r>
            <a:r>
              <a:rPr lang="cs-CZ" b="1" dirty="0"/>
              <a:t>přístup k protokolu </a:t>
            </a:r>
            <a:r>
              <a:rPr lang="cs-CZ" b="1" dirty="0" smtClean="0"/>
              <a:t>SNMP</a:t>
            </a:r>
          </a:p>
          <a:p>
            <a:pPr lvl="1"/>
            <a:r>
              <a:rPr lang="cs-CZ" dirty="0" smtClean="0"/>
              <a:t>Pokud </a:t>
            </a:r>
            <a:r>
              <a:rPr lang="cs-CZ" dirty="0"/>
              <a:t>nepotřebujete přístup pro zápis přes SNMP, zakažte </a:t>
            </a:r>
            <a:r>
              <a:rPr lang="cs-CZ" dirty="0" smtClean="0"/>
              <a:t>jej.</a:t>
            </a:r>
          </a:p>
          <a:p>
            <a:pPr lvl="1"/>
            <a:r>
              <a:rPr lang="cs-CZ" dirty="0" smtClean="0"/>
              <a:t>Vždy </a:t>
            </a:r>
            <a:r>
              <a:rPr lang="cs-CZ" dirty="0"/>
              <a:t>se doporučuje používat výhradně SNMPv3, který využívá bezpečné ověřování.</a:t>
            </a:r>
          </a:p>
        </p:txBody>
      </p:sp>
    </p:spTree>
    <p:extLst>
      <p:ext uri="{BB962C8B-B14F-4D97-AF65-F5344CB8AC3E}">
        <p14:creationId xmlns:p14="http://schemas.microsoft.com/office/powerpoint/2010/main" val="11860904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Bezpečnost</a:t>
            </a:r>
            <a:r>
              <a:rPr lang="pt-PT" dirty="0" smtClean="0"/>
              <a:t> </a:t>
            </a:r>
            <a:r>
              <a:rPr lang="pt-PT" dirty="0"/>
              <a:t>VLAN </a:t>
            </a:r>
            <a:r>
              <a:rPr lang="cs-CZ" dirty="0" err="1" smtClean="0"/>
              <a:t>trunků</a:t>
            </a:r>
            <a:endParaRPr lang="pt-PT" dirty="0"/>
          </a:p>
        </p:txBody>
      </p:sp>
      <p:sp>
        <p:nvSpPr>
          <p:cNvPr id="3" name="Content Placeholder 2"/>
          <p:cNvSpPr>
            <a:spLocks noGrp="1"/>
          </p:cNvSpPr>
          <p:nvPr>
            <p:ph idx="1"/>
          </p:nvPr>
        </p:nvSpPr>
        <p:spPr/>
        <p:txBody>
          <a:bodyPr/>
          <a:lstStyle/>
          <a:p>
            <a:r>
              <a:rPr lang="af-ZA" dirty="0" smtClean="0"/>
              <a:t>Popište spoofing útok spojený s VLAN trunky přepínače</a:t>
            </a:r>
          </a:p>
          <a:p>
            <a:r>
              <a:rPr lang="af-ZA" dirty="0" smtClean="0"/>
              <a:t>Chraňte svou síť před switch  spoofingu</a:t>
            </a:r>
          </a:p>
          <a:p>
            <a:r>
              <a:rPr lang="af-ZA" dirty="0" smtClean="0"/>
              <a:t>Popište VLAN hopping útok </a:t>
            </a:r>
          </a:p>
          <a:p>
            <a:r>
              <a:rPr lang="af-ZA" dirty="0" smtClean="0"/>
              <a:t>Chraňte svou síť proti útoku VLAN hopping</a:t>
            </a:r>
          </a:p>
          <a:p>
            <a:r>
              <a:rPr lang="af-ZA" dirty="0" smtClean="0"/>
              <a:t>Popište potřebu  VLAN ACL</a:t>
            </a:r>
          </a:p>
          <a:p>
            <a:r>
              <a:rPr lang="af-ZA" dirty="0" smtClean="0"/>
              <a:t>Popište, jak  VLAN ÄCL komunikují se standardními a portů ACL</a:t>
            </a:r>
          </a:p>
          <a:p>
            <a:r>
              <a:rPr lang="af-ZA" dirty="0" smtClean="0"/>
              <a:t>Konfigurace VLAN ACL</a:t>
            </a:r>
            <a:endParaRPr lang="af-ZA" dirty="0"/>
          </a:p>
        </p:txBody>
      </p:sp>
    </p:spTree>
    <p:extLst>
      <p:ext uri="{BB962C8B-B14F-4D97-AF65-F5344CB8AC3E}">
        <p14:creationId xmlns:p14="http://schemas.microsoft.com/office/powerpoint/2010/main" val="38530346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Switch</a:t>
            </a:r>
            <a:r>
              <a:rPr lang="pt-PT" dirty="0"/>
              <a:t> </a:t>
            </a:r>
            <a:r>
              <a:rPr lang="pt-PT" dirty="0" err="1"/>
              <a:t>Spoofing</a:t>
            </a:r>
            <a:endParaRPr lang="pt-PT" dirty="0"/>
          </a:p>
        </p:txBody>
      </p:sp>
      <p:sp>
        <p:nvSpPr>
          <p:cNvPr id="3" name="Content Placeholder 2"/>
          <p:cNvSpPr>
            <a:spLocks noGrp="1"/>
          </p:cNvSpPr>
          <p:nvPr>
            <p:ph idx="1"/>
          </p:nvPr>
        </p:nvSpPr>
        <p:spPr>
          <a:xfrm>
            <a:off x="3889611" y="1183340"/>
            <a:ext cx="4910143" cy="5131399"/>
          </a:xfrm>
        </p:spPr>
        <p:txBody>
          <a:bodyPr/>
          <a:lstStyle/>
          <a:p>
            <a:r>
              <a:rPr lang="af-ZA" dirty="0" smtClean="0"/>
              <a:t>Existuje několik mechanismů nebo osvědčených postupů, které minimalizují autorizovaný přístup k trunkovým portům a switch spoofing, včetně následujících</a:t>
            </a:r>
          </a:p>
          <a:p>
            <a:pPr lvl="1"/>
            <a:r>
              <a:rPr lang="af-ZA" dirty="0" smtClean="0"/>
              <a:t>Ruční konfigurace</a:t>
            </a:r>
          </a:p>
          <a:p>
            <a:pPr lvl="1"/>
            <a:r>
              <a:rPr lang="af-ZA" dirty="0" smtClean="0"/>
              <a:t>Shut down nepoužívaných rozhraní</a:t>
            </a:r>
          </a:p>
          <a:p>
            <a:pPr lvl="1"/>
            <a:r>
              <a:rPr lang="af-ZA" dirty="0" smtClean="0"/>
              <a:t>Omezení VLANs na trunk portech</a:t>
            </a:r>
            <a:endParaRPr lang="af-ZA" dirty="0"/>
          </a:p>
        </p:txBody>
      </p:sp>
      <p:pic>
        <p:nvPicPr>
          <p:cNvPr id="4" name="Picture 3"/>
          <p:cNvPicPr>
            <a:picLocks noChangeAspect="1"/>
          </p:cNvPicPr>
          <p:nvPr/>
        </p:nvPicPr>
        <p:blipFill>
          <a:blip r:embed="rId2"/>
          <a:stretch>
            <a:fillRect/>
          </a:stretch>
        </p:blipFill>
        <p:spPr>
          <a:xfrm>
            <a:off x="279400" y="1183340"/>
            <a:ext cx="3746160" cy="4755520"/>
          </a:xfrm>
          <a:prstGeom prst="rect">
            <a:avLst/>
          </a:prstGeom>
        </p:spPr>
      </p:pic>
    </p:spTree>
    <p:extLst>
      <p:ext uri="{BB962C8B-B14F-4D97-AF65-F5344CB8AC3E}">
        <p14:creationId xmlns:p14="http://schemas.microsoft.com/office/powerpoint/2010/main" val="7769827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Switch</a:t>
            </a:r>
            <a:r>
              <a:rPr lang="pt-PT" dirty="0"/>
              <a:t> </a:t>
            </a:r>
            <a:r>
              <a:rPr lang="pt-PT" dirty="0" err="1"/>
              <a:t>Spoofing</a:t>
            </a:r>
            <a:endParaRPr lang="pt-PT" dirty="0"/>
          </a:p>
        </p:txBody>
      </p:sp>
      <p:pic>
        <p:nvPicPr>
          <p:cNvPr id="4" name="Picture 3"/>
          <p:cNvPicPr>
            <a:picLocks noChangeAspect="1"/>
          </p:cNvPicPr>
          <p:nvPr/>
        </p:nvPicPr>
        <p:blipFill>
          <a:blip r:embed="rId2"/>
          <a:stretch>
            <a:fillRect/>
          </a:stretch>
        </p:blipFill>
        <p:spPr>
          <a:xfrm>
            <a:off x="711064" y="1681383"/>
            <a:ext cx="5757661" cy="1070888"/>
          </a:xfrm>
          <a:prstGeom prst="rect">
            <a:avLst/>
          </a:prstGeom>
          <a:ln w="25400">
            <a:solidFill>
              <a:schemeClr val="tx1"/>
            </a:solidFill>
          </a:ln>
        </p:spPr>
      </p:pic>
      <p:pic>
        <p:nvPicPr>
          <p:cNvPr id="5" name="Picture 4"/>
          <p:cNvPicPr>
            <a:picLocks noChangeAspect="1"/>
          </p:cNvPicPr>
          <p:nvPr/>
        </p:nvPicPr>
        <p:blipFill>
          <a:blip r:embed="rId3"/>
          <a:stretch>
            <a:fillRect/>
          </a:stretch>
        </p:blipFill>
        <p:spPr>
          <a:xfrm>
            <a:off x="1279428" y="3113328"/>
            <a:ext cx="5521686" cy="647239"/>
          </a:xfrm>
          <a:prstGeom prst="rect">
            <a:avLst/>
          </a:prstGeom>
          <a:ln w="25400">
            <a:solidFill>
              <a:schemeClr val="tx1"/>
            </a:solidFill>
          </a:ln>
        </p:spPr>
      </p:pic>
      <p:pic>
        <p:nvPicPr>
          <p:cNvPr id="6" name="Picture 5"/>
          <p:cNvPicPr>
            <a:picLocks noChangeAspect="1"/>
          </p:cNvPicPr>
          <p:nvPr/>
        </p:nvPicPr>
        <p:blipFill>
          <a:blip r:embed="rId4"/>
          <a:stretch>
            <a:fillRect/>
          </a:stretch>
        </p:blipFill>
        <p:spPr>
          <a:xfrm>
            <a:off x="1756212" y="4226041"/>
            <a:ext cx="6843118" cy="823760"/>
          </a:xfrm>
          <a:prstGeom prst="rect">
            <a:avLst/>
          </a:prstGeom>
          <a:ln w="25400">
            <a:solidFill>
              <a:schemeClr val="tx1"/>
            </a:solidFill>
          </a:ln>
        </p:spPr>
      </p:pic>
    </p:spTree>
    <p:extLst>
      <p:ext uri="{BB962C8B-B14F-4D97-AF65-F5344CB8AC3E}">
        <p14:creationId xmlns:p14="http://schemas.microsoft.com/office/powerpoint/2010/main" val="3509625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VLAN </a:t>
            </a:r>
            <a:r>
              <a:rPr lang="pt-PT" dirty="0" err="1"/>
              <a:t>Hopping</a:t>
            </a:r>
            <a:endParaRPr lang="pt-PT" dirty="0"/>
          </a:p>
        </p:txBody>
      </p:sp>
      <p:sp>
        <p:nvSpPr>
          <p:cNvPr id="3" name="Content Placeholder 2"/>
          <p:cNvSpPr>
            <a:spLocks noGrp="1"/>
          </p:cNvSpPr>
          <p:nvPr>
            <p:ph idx="1"/>
          </p:nvPr>
        </p:nvSpPr>
        <p:spPr>
          <a:xfrm>
            <a:off x="279401" y="2811439"/>
            <a:ext cx="8520354" cy="3503300"/>
          </a:xfrm>
        </p:spPr>
        <p:txBody>
          <a:bodyPr>
            <a:normAutofit lnSpcReduction="10000"/>
          </a:bodyPr>
          <a:lstStyle/>
          <a:p>
            <a:r>
              <a:rPr lang="af-ZA" dirty="0" smtClean="0"/>
              <a:t>Zařízení s podporou IP, které útočník používá, musí být připojeno k access portu.</a:t>
            </a:r>
          </a:p>
          <a:p>
            <a:r>
              <a:rPr lang="af-ZA" dirty="0" smtClean="0"/>
              <a:t>Zařízení s podporou protokolu IP musí odeslat rámec s dvěmi tagy.</a:t>
            </a:r>
          </a:p>
          <a:p>
            <a:r>
              <a:rPr lang="af-ZA" dirty="0" smtClean="0"/>
              <a:t>Přepínač prvního skoku musí být nakonfigurován tak, aby přijímal rámce 802.1Q.</a:t>
            </a:r>
          </a:p>
          <a:p>
            <a:r>
              <a:rPr lang="af-ZA" dirty="0" smtClean="0"/>
              <a:t>Přepínač prvního skoku musí být připojen k jinému přepínači s </a:t>
            </a:r>
            <a:r>
              <a:rPr lang="cs-CZ" dirty="0" err="1" smtClean="0"/>
              <a:t>trunkem</a:t>
            </a:r>
            <a:r>
              <a:rPr lang="af-ZA" dirty="0" smtClean="0"/>
              <a:t> 802.1Q a jeho nativní VLAN musí odpovídat vnějšímu VLAN tagu útočníků.</a:t>
            </a:r>
            <a:endParaRPr lang="af-ZA" dirty="0"/>
          </a:p>
        </p:txBody>
      </p:sp>
      <p:pic>
        <p:nvPicPr>
          <p:cNvPr id="4" name="Picture 3"/>
          <p:cNvPicPr>
            <a:picLocks noChangeAspect="1"/>
          </p:cNvPicPr>
          <p:nvPr/>
        </p:nvPicPr>
        <p:blipFill>
          <a:blip r:embed="rId2"/>
          <a:stretch>
            <a:fillRect/>
          </a:stretch>
        </p:blipFill>
        <p:spPr>
          <a:xfrm>
            <a:off x="948217" y="963712"/>
            <a:ext cx="7182721" cy="1737000"/>
          </a:xfrm>
          <a:prstGeom prst="rect">
            <a:avLst/>
          </a:prstGeom>
        </p:spPr>
      </p:pic>
    </p:spTree>
    <p:extLst>
      <p:ext uri="{BB962C8B-B14F-4D97-AF65-F5344CB8AC3E}">
        <p14:creationId xmlns:p14="http://schemas.microsoft.com/office/powerpoint/2010/main" val="397493254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Ochrana proti </a:t>
            </a:r>
            <a:r>
              <a:rPr lang="pt-PT" dirty="0" smtClean="0"/>
              <a:t>VLAN Hopping</a:t>
            </a:r>
            <a:r>
              <a:rPr lang="cs-CZ" dirty="0" smtClean="0"/>
              <a:t>u</a:t>
            </a:r>
            <a:endParaRPr lang="pt-PT" dirty="0"/>
          </a:p>
        </p:txBody>
      </p:sp>
      <p:sp>
        <p:nvSpPr>
          <p:cNvPr id="3" name="Content Placeholder 2"/>
          <p:cNvSpPr>
            <a:spLocks noGrp="1"/>
          </p:cNvSpPr>
          <p:nvPr>
            <p:ph idx="1"/>
          </p:nvPr>
        </p:nvSpPr>
        <p:spPr/>
        <p:txBody>
          <a:bodyPr/>
          <a:lstStyle/>
          <a:p>
            <a:r>
              <a:rPr lang="af-ZA" dirty="0" smtClean="0"/>
              <a:t>Protože port VLAN útočníku musí odpovídat nativnímu VLAN trunku, jednoduchým řešením je nakonfigurovat nativní VLAN všech trunk portů na nevyužitou VLAN.</a:t>
            </a:r>
            <a:r>
              <a:rPr lang="af-ZA" sz="2000" dirty="0" smtClean="0">
                <a:latin typeface="Consolas" panose="020B0609020204030204" pitchFamily="49" charset="0"/>
              </a:rPr>
              <a:t>SW(config)# </a:t>
            </a:r>
            <a:r>
              <a:rPr lang="af-ZA" sz="2000" b="1" dirty="0" smtClean="0">
                <a:latin typeface="Consolas" panose="020B0609020204030204" pitchFamily="49" charset="0"/>
              </a:rPr>
              <a:t>interface </a:t>
            </a:r>
            <a:r>
              <a:rPr lang="af-ZA" sz="2000" i="1" dirty="0" smtClean="0">
                <a:latin typeface="Consolas" panose="020B0609020204030204" pitchFamily="49" charset="0"/>
              </a:rPr>
              <a:t>interface-slot/number</a:t>
            </a:r>
          </a:p>
          <a:p>
            <a:r>
              <a:rPr lang="af-ZA" sz="2000" dirty="0" smtClean="0">
                <a:latin typeface="Consolas" panose="020B0609020204030204" pitchFamily="49" charset="0"/>
              </a:rPr>
              <a:t>SW(config-if)# </a:t>
            </a:r>
            <a:r>
              <a:rPr lang="af-ZA" sz="2000" b="1" dirty="0" smtClean="0">
                <a:latin typeface="Consolas" panose="020B0609020204030204" pitchFamily="49" charset="0"/>
              </a:rPr>
              <a:t>switchport trunk native </a:t>
            </a:r>
            <a:r>
              <a:rPr lang="af-ZA" sz="2000" dirty="0" smtClean="0">
                <a:latin typeface="Consolas" panose="020B0609020204030204" pitchFamily="49" charset="0"/>
              </a:rPr>
              <a:t>vlan </a:t>
            </a:r>
            <a:r>
              <a:rPr lang="af-ZA" sz="2000" i="1" dirty="0" smtClean="0">
                <a:latin typeface="Consolas" panose="020B0609020204030204" pitchFamily="49" charset="0"/>
              </a:rPr>
              <a:t>vlan-id</a:t>
            </a:r>
          </a:p>
          <a:p>
            <a:r>
              <a:rPr lang="af-ZA" sz="2000" dirty="0" smtClean="0">
                <a:latin typeface="Consolas" panose="020B0609020204030204" pitchFamily="49" charset="0"/>
              </a:rPr>
              <a:t>SW(config-if)# </a:t>
            </a:r>
            <a:r>
              <a:rPr lang="af-ZA" sz="2000" b="1" dirty="0" smtClean="0">
                <a:latin typeface="Consolas" panose="020B0609020204030204" pitchFamily="49" charset="0"/>
              </a:rPr>
              <a:t>switchport trunk allowed vlan remove </a:t>
            </a:r>
            <a:r>
              <a:rPr lang="af-ZA" sz="2000" i="1" dirty="0" smtClean="0">
                <a:latin typeface="Consolas" panose="020B0609020204030204" pitchFamily="49" charset="0"/>
              </a:rPr>
              <a:t>vlan-id</a:t>
            </a:r>
          </a:p>
          <a:p>
            <a:endParaRPr lang="af-ZA" sz="2000" dirty="0" smtClean="0">
              <a:latin typeface="Consolas" panose="020B0609020204030204" pitchFamily="49" charset="0"/>
            </a:endParaRPr>
          </a:p>
          <a:p>
            <a:r>
              <a:rPr lang="af-ZA" dirty="0" smtClean="0"/>
              <a:t>Další možností je defaultně označit všechny rámce na trunk portech jako tag. Příkaz ke konfiguraci této volby je následující:</a:t>
            </a:r>
          </a:p>
          <a:p>
            <a:r>
              <a:rPr lang="af-ZA" sz="2000" dirty="0" smtClean="0">
                <a:latin typeface="Consolas" panose="020B0609020204030204" pitchFamily="49" charset="0"/>
              </a:rPr>
              <a:t>SW(config)# </a:t>
            </a:r>
            <a:r>
              <a:rPr lang="af-ZA" sz="2000" b="1" dirty="0" smtClean="0">
                <a:latin typeface="Consolas" panose="020B0609020204030204" pitchFamily="49" charset="0"/>
              </a:rPr>
              <a:t>vlan dot1q tag native</a:t>
            </a:r>
            <a:endParaRPr lang="cs-CZ" sz="2000" b="1" dirty="0" smtClean="0">
              <a:latin typeface="Consolas" panose="020B0609020204030204" pitchFamily="49" charset="0"/>
            </a:endParaRPr>
          </a:p>
          <a:p>
            <a:pPr marL="0" indent="0">
              <a:buNone/>
            </a:pPr>
            <a:r>
              <a:rPr lang="cs-CZ" sz="2000" b="1" dirty="0">
                <a:latin typeface="Consolas" panose="020B0609020204030204" pitchFamily="49" charset="0"/>
              </a:rPr>
              <a:t> </a:t>
            </a:r>
            <a:r>
              <a:rPr lang="cs-CZ" sz="2000" b="1" dirty="0" smtClean="0">
                <a:latin typeface="Consolas" panose="020B0609020204030204" pitchFamily="49" charset="0"/>
              </a:rPr>
              <a:t> </a:t>
            </a:r>
            <a:r>
              <a:rPr lang="cs-CZ" dirty="0" err="1" smtClean="0"/>
              <a:t>netagovaný</a:t>
            </a:r>
            <a:r>
              <a:rPr lang="cs-CZ" dirty="0" smtClean="0"/>
              <a:t> provoz je pak vyhazován</a:t>
            </a:r>
            <a:endParaRPr lang="af-ZA" dirty="0"/>
          </a:p>
        </p:txBody>
      </p:sp>
    </p:spTree>
    <p:extLst>
      <p:ext uri="{BB962C8B-B14F-4D97-AF65-F5344CB8AC3E}">
        <p14:creationId xmlns:p14="http://schemas.microsoft.com/office/powerpoint/2010/main" val="15182295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VLAN Access </a:t>
            </a:r>
            <a:r>
              <a:rPr lang="pt-PT" dirty="0" smtClean="0"/>
              <a:t>Lists</a:t>
            </a:r>
            <a:r>
              <a:rPr lang="cs-CZ" dirty="0" smtClean="0"/>
              <a:t> (VACL)</a:t>
            </a:r>
            <a:endParaRPr lang="pt-PT" dirty="0"/>
          </a:p>
        </p:txBody>
      </p:sp>
      <p:sp>
        <p:nvSpPr>
          <p:cNvPr id="3" name="Content Placeholder 2"/>
          <p:cNvSpPr>
            <a:spLocks noGrp="1"/>
          </p:cNvSpPr>
          <p:nvPr>
            <p:ph idx="1"/>
          </p:nvPr>
        </p:nvSpPr>
        <p:spPr/>
        <p:txBody>
          <a:bodyPr/>
          <a:lstStyle/>
          <a:p>
            <a:r>
              <a:rPr lang="cs-CZ" dirty="0"/>
              <a:t>VACL mohou poskytovat řízení přístupu pro všechny pakety, které jsou přemostěny v rámci sítě VLAN nebo pakety, které jsou směrovány do nebo z VLAN nebo rozhraní </a:t>
            </a:r>
            <a:r>
              <a:rPr lang="cs-CZ" dirty="0" smtClean="0"/>
              <a:t>WAN.</a:t>
            </a:r>
          </a:p>
          <a:p>
            <a:r>
              <a:rPr lang="cs-CZ" dirty="0" smtClean="0"/>
              <a:t>VACL </a:t>
            </a:r>
            <a:r>
              <a:rPr lang="cs-CZ" dirty="0"/>
              <a:t>lze konfigurovat pro provoz na vrstvách IP nebo MAC s určitými omezeními v závislosti na platformě a verzi </a:t>
            </a:r>
            <a:r>
              <a:rPr lang="cs-CZ" dirty="0" smtClean="0"/>
              <a:t>softwaru.</a:t>
            </a:r>
          </a:p>
          <a:p>
            <a:r>
              <a:rPr lang="cs-CZ" dirty="0" smtClean="0"/>
              <a:t>Přístupové </a:t>
            </a:r>
            <a:r>
              <a:rPr lang="cs-CZ" dirty="0"/>
              <a:t>seznamy VLAN (VACL) na přepínačích </a:t>
            </a:r>
            <a:r>
              <a:rPr lang="cs-CZ" dirty="0" err="1"/>
              <a:t>Catalyst</a:t>
            </a:r>
            <a:r>
              <a:rPr lang="cs-CZ" dirty="0"/>
              <a:t> slouží k následujícím dvěma odlišným </a:t>
            </a:r>
            <a:r>
              <a:rPr lang="cs-CZ" dirty="0" smtClean="0"/>
              <a:t>účelům:</a:t>
            </a:r>
          </a:p>
          <a:p>
            <a:pPr lvl="1"/>
            <a:r>
              <a:rPr lang="cs-CZ" dirty="0" smtClean="0"/>
              <a:t>S </a:t>
            </a:r>
            <a:r>
              <a:rPr lang="cs-CZ" dirty="0"/>
              <a:t>určitými omezeními filtrujte provoz ve vrstvě </a:t>
            </a:r>
            <a:r>
              <a:rPr lang="cs-CZ" dirty="0" smtClean="0"/>
              <a:t>2.</a:t>
            </a:r>
          </a:p>
          <a:p>
            <a:pPr lvl="1"/>
            <a:r>
              <a:rPr lang="cs-CZ" dirty="0" smtClean="0"/>
              <a:t>Překonává </a:t>
            </a:r>
            <a:r>
              <a:rPr lang="cs-CZ" dirty="0"/>
              <a:t>omezení VLAN </a:t>
            </a:r>
            <a:r>
              <a:rPr lang="cs-CZ" dirty="0" err="1"/>
              <a:t>Switch</a:t>
            </a:r>
            <a:r>
              <a:rPr lang="cs-CZ" dirty="0"/>
              <a:t> Port </a:t>
            </a:r>
            <a:r>
              <a:rPr lang="cs-CZ" dirty="0" err="1"/>
              <a:t>Analyzer</a:t>
            </a:r>
            <a:r>
              <a:rPr lang="cs-CZ" dirty="0"/>
              <a:t> (SPAN) pomocí funkce </a:t>
            </a:r>
            <a:r>
              <a:rPr lang="cs-CZ" dirty="0" err="1"/>
              <a:t>Capture</a:t>
            </a:r>
            <a:r>
              <a:rPr lang="cs-CZ" dirty="0"/>
              <a:t> </a:t>
            </a:r>
            <a:r>
              <a:rPr lang="cs-CZ" dirty="0" smtClean="0"/>
              <a:t>Port.</a:t>
            </a:r>
            <a:endParaRPr lang="cs-CZ" dirty="0"/>
          </a:p>
        </p:txBody>
      </p:sp>
    </p:spTree>
    <p:extLst>
      <p:ext uri="{BB962C8B-B14F-4D97-AF65-F5344CB8AC3E}">
        <p14:creationId xmlns:p14="http://schemas.microsoft.com/office/powerpoint/2010/main" val="1317744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Proces </a:t>
            </a:r>
            <a:r>
              <a:rPr lang="pt-PT" dirty="0" smtClean="0"/>
              <a:t>VACL</a:t>
            </a:r>
            <a:endParaRPr lang="pt-PT" dirty="0"/>
          </a:p>
        </p:txBody>
      </p:sp>
      <p:sp>
        <p:nvSpPr>
          <p:cNvPr id="3" name="Content Placeholder 2"/>
          <p:cNvSpPr>
            <a:spLocks noGrp="1"/>
          </p:cNvSpPr>
          <p:nvPr>
            <p:ph idx="1"/>
          </p:nvPr>
        </p:nvSpPr>
        <p:spPr/>
        <p:txBody>
          <a:bodyPr>
            <a:normAutofit fontScale="92500"/>
          </a:bodyPr>
          <a:lstStyle/>
          <a:p>
            <a:r>
              <a:rPr lang="cs-CZ" dirty="0" smtClean="0"/>
              <a:t>Každá přístupová mapa VLAN se může skládat z jedné nebo více mapových sekvencí; každá posloupnost má klauzuli o shodě a klauzuli o akci.</a:t>
            </a:r>
          </a:p>
          <a:p>
            <a:r>
              <a:rPr lang="cs-CZ" dirty="0" smtClean="0"/>
              <a:t>Klauzule shody specifikuje IP nebo MAC ACL pro filtrování provozu a klauzule akce specifikuje akci, která má být provedena, když nastane shoda.</a:t>
            </a:r>
          </a:p>
          <a:p>
            <a:r>
              <a:rPr lang="cs-CZ" dirty="0" smtClean="0"/>
              <a:t>Když tok odpovídá vstupu ACL povolení, je provedena příslušná akce a tok není zkontrolován proti zbývajícím sekvencím.</a:t>
            </a:r>
          </a:p>
          <a:p>
            <a:r>
              <a:rPr lang="cs-CZ" dirty="0" smtClean="0"/>
              <a:t>Když se tok shoduje s položkou odmítnutí ACL, bude zkontrolován proti dalšímu ACL ve stejné sekvenci nebo následující sekvenci.</a:t>
            </a:r>
          </a:p>
          <a:p>
            <a:r>
              <a:rPr lang="cs-CZ" dirty="0" smtClean="0"/>
              <a:t>Pokud tok neodpovídá žádné položce ACL a pro tento typ paketu je nakonfigurován alespoň jeden ACL, paket je vyhozen.</a:t>
            </a:r>
            <a:endParaRPr lang="cs-CZ" dirty="0"/>
          </a:p>
        </p:txBody>
      </p:sp>
    </p:spTree>
    <p:extLst>
      <p:ext uri="{BB962C8B-B14F-4D97-AF65-F5344CB8AC3E}">
        <p14:creationId xmlns:p14="http://schemas.microsoft.com/office/powerpoint/2010/main" val="221195140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Výhody </a:t>
            </a:r>
            <a:r>
              <a:rPr lang="cs-CZ" dirty="0" err="1" smtClean="0"/>
              <a:t>capture</a:t>
            </a:r>
            <a:r>
              <a:rPr lang="cs-CZ" dirty="0" smtClean="0"/>
              <a:t> portu </a:t>
            </a:r>
            <a:r>
              <a:rPr lang="en-US" dirty="0" smtClean="0"/>
              <a:t>VACL </a:t>
            </a:r>
            <a:r>
              <a:rPr lang="en-US" dirty="0"/>
              <a:t>Capture Port </a:t>
            </a:r>
            <a:r>
              <a:rPr lang="cs-CZ" dirty="0" smtClean="0"/>
              <a:t>nad </a:t>
            </a:r>
            <a:r>
              <a:rPr lang="en-US" dirty="0" smtClean="0"/>
              <a:t>VSPAN</a:t>
            </a:r>
            <a:endParaRPr lang="pt-PT" dirty="0"/>
          </a:p>
        </p:txBody>
      </p:sp>
      <p:sp>
        <p:nvSpPr>
          <p:cNvPr id="3" name="Content Placeholder 2"/>
          <p:cNvSpPr>
            <a:spLocks noGrp="1"/>
          </p:cNvSpPr>
          <p:nvPr>
            <p:ph idx="1"/>
          </p:nvPr>
        </p:nvSpPr>
        <p:spPr/>
        <p:txBody>
          <a:bodyPr>
            <a:normAutofit lnSpcReduction="10000"/>
          </a:bodyPr>
          <a:lstStyle/>
          <a:p>
            <a:r>
              <a:rPr lang="af-ZA" b="1" dirty="0" smtClean="0"/>
              <a:t>Analýza granuality provozu	</a:t>
            </a:r>
          </a:p>
          <a:p>
            <a:pPr lvl="1"/>
            <a:r>
              <a:rPr lang="af-ZA" dirty="0" smtClean="0"/>
              <a:t>VACL mohou odpovídat na základě zdrojové IP adresy, cílové IP adresy, typu protokolu vrstvy 4, zdrojových a cílových portů vrstvy 4 a dalších informací.</a:t>
            </a:r>
            <a:endParaRPr lang="cs-CZ" dirty="0" smtClean="0"/>
          </a:p>
          <a:p>
            <a:pPr marL="225425" lvl="1" indent="0">
              <a:buNone/>
            </a:pPr>
            <a:endParaRPr lang="cs-CZ" dirty="0" smtClean="0"/>
          </a:p>
          <a:p>
            <a:pPr lvl="1">
              <a:buFont typeface="Wingdings" panose="05000000000000000000" pitchFamily="2" charset="2"/>
              <a:buChar char="§"/>
            </a:pPr>
            <a:r>
              <a:rPr lang="af-ZA" sz="2400" b="1" dirty="0" smtClean="0"/>
              <a:t>Počet relací</a:t>
            </a:r>
          </a:p>
          <a:p>
            <a:pPr lvl="2"/>
            <a:r>
              <a:rPr lang="af-ZA" dirty="0" smtClean="0"/>
              <a:t>VACLs jsou realizovány v hardwaru</a:t>
            </a:r>
            <a:endParaRPr lang="cs-CZ" dirty="0"/>
          </a:p>
          <a:p>
            <a:pPr marL="225425" lvl="1" indent="0">
              <a:buNone/>
            </a:pPr>
            <a:endParaRPr lang="af-ZA" dirty="0" smtClean="0"/>
          </a:p>
          <a:p>
            <a:r>
              <a:rPr lang="af-ZA" b="1" dirty="0" smtClean="0"/>
              <a:t>Oversubscription cílového portu</a:t>
            </a:r>
          </a:p>
          <a:p>
            <a:pPr lvl="1"/>
            <a:r>
              <a:rPr lang="af-ZA" dirty="0" smtClean="0"/>
              <a:t>Identifikace granulárního provozu snižuje počet rámců, které mají být předávány do cílového portu, a tím minimalizuje pravděpodobnost jejich překročení.</a:t>
            </a:r>
            <a:endParaRPr lang="cs-CZ" dirty="0" smtClean="0"/>
          </a:p>
          <a:p>
            <a:pPr marL="225425" lvl="1" indent="0">
              <a:buNone/>
            </a:pPr>
            <a:endParaRPr lang="af-ZA" dirty="0" smtClean="0"/>
          </a:p>
          <a:p>
            <a:r>
              <a:rPr lang="af-ZA" b="1" dirty="0" smtClean="0"/>
              <a:t>VACL jsou realizovány v hardwaru</a:t>
            </a:r>
          </a:p>
        </p:txBody>
      </p:sp>
    </p:spTree>
    <p:extLst>
      <p:ext uri="{BB962C8B-B14F-4D97-AF65-F5344CB8AC3E}">
        <p14:creationId xmlns:p14="http://schemas.microsoft.com/office/powerpoint/2010/main" val="10002259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Interakce </a:t>
            </a:r>
            <a:r>
              <a:rPr lang="en-US" dirty="0" smtClean="0"/>
              <a:t>VACL </a:t>
            </a:r>
            <a:r>
              <a:rPr lang="cs-CZ" dirty="0" smtClean="0"/>
              <a:t>s </a:t>
            </a:r>
            <a:r>
              <a:rPr lang="en-US" dirty="0" smtClean="0"/>
              <a:t>ACL a PACL</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318185" y="1292522"/>
            <a:ext cx="8481570" cy="4535072"/>
          </a:xfrm>
          <a:prstGeom prst="rect">
            <a:avLst/>
          </a:prstGeom>
        </p:spPr>
      </p:pic>
    </p:spTree>
    <p:extLst>
      <p:ext uri="{BB962C8B-B14F-4D97-AF65-F5344CB8AC3E}">
        <p14:creationId xmlns:p14="http://schemas.microsoft.com/office/powerpoint/2010/main" val="126793749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a:t>
            </a:r>
            <a:r>
              <a:rPr lang="pt-PT" dirty="0" smtClean="0"/>
              <a:t> </a:t>
            </a:r>
            <a:r>
              <a:rPr lang="pt-PT" dirty="0"/>
              <a:t>VACLs</a:t>
            </a:r>
          </a:p>
        </p:txBody>
      </p:sp>
      <p:sp>
        <p:nvSpPr>
          <p:cNvPr id="3" name="Content Placeholder 2"/>
          <p:cNvSpPr>
            <a:spLocks noGrp="1"/>
          </p:cNvSpPr>
          <p:nvPr>
            <p:ph idx="1"/>
          </p:nvPr>
        </p:nvSpPr>
        <p:spPr/>
        <p:txBody>
          <a:bodyPr>
            <a:normAutofit/>
          </a:bodyPr>
          <a:lstStyle/>
          <a:p>
            <a:r>
              <a:rPr lang="af-ZA" sz="2000" dirty="0" smtClean="0">
                <a:latin typeface="Consolas" panose="020B0609020204030204" pitchFamily="49" charset="0"/>
              </a:rPr>
              <a:t>SW(config)# </a:t>
            </a:r>
            <a:r>
              <a:rPr lang="af-ZA" sz="2000" b="1" dirty="0" smtClean="0">
                <a:latin typeface="Consolas" panose="020B0609020204030204" pitchFamily="49" charset="0"/>
              </a:rPr>
              <a:t>mac access-list extended </a:t>
            </a:r>
            <a:r>
              <a:rPr lang="af-ZA" sz="2000" i="1" dirty="0" smtClean="0">
                <a:latin typeface="Consolas" panose="020B0609020204030204" pitchFamily="49" charset="0"/>
              </a:rPr>
              <a:t>acl-name</a:t>
            </a:r>
          </a:p>
          <a:p>
            <a:r>
              <a:rPr lang="af-ZA" sz="2000" dirty="0" smtClean="0">
                <a:latin typeface="Consolas" panose="020B0609020204030204" pitchFamily="49" charset="0"/>
              </a:rPr>
              <a:t>SW(config-ext-macl)# </a:t>
            </a:r>
            <a:r>
              <a:rPr lang="af-ZA" sz="2000" b="1" dirty="0" smtClean="0">
                <a:latin typeface="Consolas" panose="020B0609020204030204" pitchFamily="49" charset="0"/>
              </a:rPr>
              <a:t>permit host </a:t>
            </a:r>
            <a:r>
              <a:rPr lang="af-ZA" sz="2000" dirty="0" smtClean="0">
                <a:latin typeface="Consolas" panose="020B0609020204030204" pitchFamily="49" charset="0"/>
              </a:rPr>
              <a:t>[ </a:t>
            </a:r>
            <a:r>
              <a:rPr lang="af-ZA" sz="2000" i="1" dirty="0" smtClean="0">
                <a:latin typeface="Consolas" panose="020B0609020204030204" pitchFamily="49" charset="0"/>
              </a:rPr>
              <a:t>source-mac </a:t>
            </a:r>
            <a:r>
              <a:rPr lang="af-ZA" sz="2000" dirty="0" smtClean="0">
                <a:latin typeface="Consolas" panose="020B0609020204030204" pitchFamily="49" charset="0"/>
              </a:rPr>
              <a:t>| </a:t>
            </a:r>
            <a:r>
              <a:rPr lang="af-ZA" sz="2000" b="1" dirty="0" smtClean="0">
                <a:latin typeface="Consolas" panose="020B0609020204030204" pitchFamily="49" charset="0"/>
              </a:rPr>
              <a:t>any </a:t>
            </a:r>
            <a:r>
              <a:rPr lang="af-ZA" sz="2000" dirty="0" smtClean="0">
                <a:latin typeface="Consolas" panose="020B0609020204030204" pitchFamily="49" charset="0"/>
              </a:rPr>
              <a:t>] [ </a:t>
            </a:r>
            <a:r>
              <a:rPr lang="af-ZA" sz="2000" i="1" dirty="0" smtClean="0">
                <a:latin typeface="Consolas" panose="020B0609020204030204" pitchFamily="49" charset="0"/>
              </a:rPr>
              <a:t>destination-mac </a:t>
            </a:r>
            <a:r>
              <a:rPr lang="af-ZA" sz="2000" dirty="0" smtClean="0">
                <a:latin typeface="Consolas" panose="020B0609020204030204" pitchFamily="49" charset="0"/>
              </a:rPr>
              <a:t>| </a:t>
            </a:r>
            <a:r>
              <a:rPr lang="af-ZA" sz="2000" b="1" dirty="0" smtClean="0">
                <a:latin typeface="Consolas" panose="020B0609020204030204" pitchFamily="49" charset="0"/>
              </a:rPr>
              <a:t>any </a:t>
            </a:r>
            <a:r>
              <a:rPr lang="af-ZA" sz="2000" dirty="0" smtClean="0">
                <a:latin typeface="Consolas" panose="020B0609020204030204" pitchFamily="49" charset="0"/>
              </a:rPr>
              <a:t>]</a:t>
            </a:r>
          </a:p>
          <a:p>
            <a:r>
              <a:rPr lang="af-ZA" sz="2000" dirty="0" smtClean="0">
                <a:latin typeface="Consolas" panose="020B0609020204030204" pitchFamily="49" charset="0"/>
              </a:rPr>
              <a:t>SW(config)# </a:t>
            </a:r>
            <a:r>
              <a:rPr lang="af-ZA" sz="2000" b="1" dirty="0" smtClean="0">
                <a:latin typeface="Consolas" panose="020B0609020204030204" pitchFamily="49" charset="0"/>
              </a:rPr>
              <a:t>ip access-list </a:t>
            </a:r>
            <a:r>
              <a:rPr lang="af-ZA" sz="2000" i="1" dirty="0" smtClean="0">
                <a:latin typeface="Consolas" panose="020B0609020204030204" pitchFamily="49" charset="0"/>
              </a:rPr>
              <a:t>acl-type acl-name</a:t>
            </a:r>
          </a:p>
          <a:p>
            <a:r>
              <a:rPr lang="af-ZA" sz="2000" dirty="0" smtClean="0">
                <a:latin typeface="Consolas" panose="020B0609020204030204" pitchFamily="49" charset="0"/>
              </a:rPr>
              <a:t>SW(config-ext-nacl)# </a:t>
            </a:r>
            <a:r>
              <a:rPr lang="af-ZA" sz="2000" b="1" dirty="0" smtClean="0">
                <a:latin typeface="Consolas" panose="020B0609020204030204" pitchFamily="49" charset="0"/>
              </a:rPr>
              <a:t>permit protocol </a:t>
            </a:r>
            <a:r>
              <a:rPr lang="af-ZA" sz="2000" dirty="0" smtClean="0">
                <a:latin typeface="Consolas" panose="020B0609020204030204" pitchFamily="49" charset="0"/>
              </a:rPr>
              <a:t>[ </a:t>
            </a:r>
            <a:r>
              <a:rPr lang="af-ZA" sz="2000" i="1" dirty="0" smtClean="0">
                <a:latin typeface="Consolas" panose="020B0609020204030204" pitchFamily="49" charset="0"/>
              </a:rPr>
              <a:t>source-address </a:t>
            </a:r>
            <a:r>
              <a:rPr lang="af-ZA" sz="2000" dirty="0" smtClean="0">
                <a:latin typeface="Consolas" panose="020B0609020204030204" pitchFamily="49" charset="0"/>
              </a:rPr>
              <a:t>| </a:t>
            </a:r>
            <a:r>
              <a:rPr lang="af-ZA" sz="2000" b="1" dirty="0" smtClean="0">
                <a:latin typeface="Consolas" panose="020B0609020204030204" pitchFamily="49" charset="0"/>
              </a:rPr>
              <a:t>any </a:t>
            </a:r>
            <a:r>
              <a:rPr lang="af-ZA" sz="2000" dirty="0" smtClean="0">
                <a:latin typeface="Consolas" panose="020B0609020204030204" pitchFamily="49" charset="0"/>
              </a:rPr>
              <a:t>] [ </a:t>
            </a:r>
            <a:r>
              <a:rPr lang="af-ZA" sz="2000" i="1" dirty="0" smtClean="0">
                <a:latin typeface="Consolas" panose="020B0609020204030204" pitchFamily="49" charset="0"/>
              </a:rPr>
              <a:t>destination-address </a:t>
            </a:r>
            <a:r>
              <a:rPr lang="af-ZA" sz="2000" dirty="0" smtClean="0">
                <a:latin typeface="Consolas" panose="020B0609020204030204" pitchFamily="49" charset="0"/>
              </a:rPr>
              <a:t>| </a:t>
            </a:r>
            <a:r>
              <a:rPr lang="af-ZA" sz="2000" b="1" dirty="0" smtClean="0">
                <a:latin typeface="Consolas" panose="020B0609020204030204" pitchFamily="49" charset="0"/>
              </a:rPr>
              <a:t>any </a:t>
            </a:r>
            <a:r>
              <a:rPr lang="af-ZA" sz="2000" dirty="0" smtClean="0">
                <a:latin typeface="Consolas" panose="020B0609020204030204" pitchFamily="49" charset="0"/>
              </a:rPr>
              <a:t>]</a:t>
            </a:r>
          </a:p>
          <a:p>
            <a:endParaRPr lang="af-ZA" sz="2000" dirty="0" smtClean="0">
              <a:latin typeface="Consolas" panose="020B0609020204030204" pitchFamily="49" charset="0"/>
            </a:endParaRPr>
          </a:p>
          <a:p>
            <a:r>
              <a:rPr lang="af-ZA" sz="2000" dirty="0" smtClean="0">
                <a:latin typeface="Consolas" panose="020B0609020204030204" pitchFamily="49" charset="0"/>
              </a:rPr>
              <a:t>SW(config)# </a:t>
            </a:r>
            <a:r>
              <a:rPr lang="af-ZA" sz="2000" b="1" dirty="0" smtClean="0">
                <a:latin typeface="Consolas" panose="020B0609020204030204" pitchFamily="49" charset="0"/>
              </a:rPr>
              <a:t>vlan access-map </a:t>
            </a:r>
            <a:r>
              <a:rPr lang="af-ZA" sz="2000" i="1" dirty="0" smtClean="0">
                <a:latin typeface="Consolas" panose="020B0609020204030204" pitchFamily="49" charset="0"/>
              </a:rPr>
              <a:t>map-name</a:t>
            </a:r>
          </a:p>
          <a:p>
            <a:r>
              <a:rPr lang="af-ZA" sz="2000" dirty="0" smtClean="0">
                <a:latin typeface="Consolas" panose="020B0609020204030204" pitchFamily="49" charset="0"/>
              </a:rPr>
              <a:t>SW(config-access-map)# </a:t>
            </a:r>
            <a:r>
              <a:rPr lang="af-ZA" sz="2000" b="1" dirty="0" smtClean="0">
                <a:latin typeface="Consolas" panose="020B0609020204030204" pitchFamily="49" charset="0"/>
              </a:rPr>
              <a:t>match </a:t>
            </a:r>
            <a:r>
              <a:rPr lang="af-ZA" sz="2000" dirty="0" smtClean="0">
                <a:latin typeface="Consolas" panose="020B0609020204030204" pitchFamily="49" charset="0"/>
              </a:rPr>
              <a:t>[ </a:t>
            </a:r>
            <a:r>
              <a:rPr lang="af-ZA" sz="2000" b="1" dirty="0" smtClean="0">
                <a:latin typeface="Consolas" panose="020B0609020204030204" pitchFamily="49" charset="0"/>
              </a:rPr>
              <a:t>mac </a:t>
            </a:r>
            <a:r>
              <a:rPr lang="af-ZA" sz="2000" dirty="0" smtClean="0">
                <a:latin typeface="Consolas" panose="020B0609020204030204" pitchFamily="49" charset="0"/>
              </a:rPr>
              <a:t>| </a:t>
            </a:r>
            <a:r>
              <a:rPr lang="af-ZA" sz="2000" b="1" dirty="0" smtClean="0">
                <a:latin typeface="Consolas" panose="020B0609020204030204" pitchFamily="49" charset="0"/>
              </a:rPr>
              <a:t>ip </a:t>
            </a:r>
            <a:r>
              <a:rPr lang="af-ZA" sz="2000" dirty="0" smtClean="0">
                <a:latin typeface="Consolas" panose="020B0609020204030204" pitchFamily="49" charset="0"/>
              </a:rPr>
              <a:t>] </a:t>
            </a:r>
            <a:r>
              <a:rPr lang="af-ZA" sz="2000" b="1" dirty="0" smtClean="0">
                <a:latin typeface="Consolas" panose="020B0609020204030204" pitchFamily="49" charset="0"/>
              </a:rPr>
              <a:t>address </a:t>
            </a:r>
            <a:r>
              <a:rPr lang="af-ZA" sz="2000" i="1" dirty="0" smtClean="0">
                <a:latin typeface="Consolas" panose="020B0609020204030204" pitchFamily="49" charset="0"/>
              </a:rPr>
              <a:t>acl-name</a:t>
            </a:r>
          </a:p>
          <a:p>
            <a:r>
              <a:rPr lang="af-ZA" sz="2000" dirty="0" smtClean="0">
                <a:latin typeface="Consolas" panose="020B0609020204030204" pitchFamily="49" charset="0"/>
              </a:rPr>
              <a:t>SW(config-access-map)# </a:t>
            </a:r>
            <a:r>
              <a:rPr lang="af-ZA" sz="2000" b="1" dirty="0" smtClean="0">
                <a:latin typeface="Consolas" panose="020B0609020204030204" pitchFamily="49" charset="0"/>
              </a:rPr>
              <a:t>action </a:t>
            </a:r>
            <a:r>
              <a:rPr lang="af-ZA" sz="2000" dirty="0" smtClean="0">
                <a:latin typeface="Consolas" panose="020B0609020204030204" pitchFamily="49" charset="0"/>
              </a:rPr>
              <a:t>[</a:t>
            </a:r>
            <a:r>
              <a:rPr lang="af-ZA" sz="2000" b="1" dirty="0" smtClean="0">
                <a:latin typeface="Consolas" panose="020B0609020204030204" pitchFamily="49" charset="0"/>
              </a:rPr>
              <a:t>drop</a:t>
            </a:r>
            <a:r>
              <a:rPr lang="af-ZA" sz="2000" dirty="0" smtClean="0">
                <a:latin typeface="Consolas" panose="020B0609020204030204" pitchFamily="49" charset="0"/>
              </a:rPr>
              <a:t>|</a:t>
            </a:r>
            <a:r>
              <a:rPr lang="af-ZA" sz="2000" b="1" dirty="0" smtClean="0">
                <a:latin typeface="Consolas" panose="020B0609020204030204" pitchFamily="49" charset="0"/>
              </a:rPr>
              <a:t>forward|redirect</a:t>
            </a:r>
            <a:r>
              <a:rPr lang="af-ZA" sz="2000" dirty="0" smtClean="0">
                <a:latin typeface="Consolas" panose="020B0609020204030204" pitchFamily="49" charset="0"/>
              </a:rPr>
              <a:t>][</a:t>
            </a:r>
            <a:r>
              <a:rPr lang="af-ZA" sz="2000" b="1" dirty="0" smtClean="0">
                <a:latin typeface="Consolas" panose="020B0609020204030204" pitchFamily="49" charset="0"/>
              </a:rPr>
              <a:t>log</a:t>
            </a:r>
            <a:r>
              <a:rPr lang="af-ZA" sz="2000" dirty="0" smtClean="0">
                <a:latin typeface="Consolas" panose="020B0609020204030204" pitchFamily="49" charset="0"/>
              </a:rPr>
              <a:t>]</a:t>
            </a:r>
          </a:p>
          <a:p>
            <a:endParaRPr lang="af-ZA" sz="2000" dirty="0" smtClean="0">
              <a:latin typeface="Consolas" panose="020B0609020204030204" pitchFamily="49" charset="0"/>
            </a:endParaRPr>
          </a:p>
          <a:p>
            <a:r>
              <a:rPr lang="af-ZA" sz="2000" dirty="0" smtClean="0">
                <a:latin typeface="Consolas" panose="020B0609020204030204" pitchFamily="49" charset="0"/>
              </a:rPr>
              <a:t>SW(config)# </a:t>
            </a:r>
            <a:r>
              <a:rPr lang="af-ZA" sz="2000" b="1" dirty="0" smtClean="0">
                <a:latin typeface="Consolas" panose="020B0609020204030204" pitchFamily="49" charset="0"/>
              </a:rPr>
              <a:t>vlan filter </a:t>
            </a:r>
            <a:r>
              <a:rPr lang="af-ZA" sz="2000" i="1" dirty="0" smtClean="0">
                <a:latin typeface="Consolas" panose="020B0609020204030204" pitchFamily="49" charset="0"/>
              </a:rPr>
              <a:t>map-name </a:t>
            </a:r>
            <a:r>
              <a:rPr lang="af-ZA" sz="2000" b="1" dirty="0" smtClean="0">
                <a:latin typeface="Consolas" panose="020B0609020204030204" pitchFamily="49" charset="0"/>
              </a:rPr>
              <a:t>vlan-list </a:t>
            </a:r>
            <a:r>
              <a:rPr lang="af-ZA" sz="2000" dirty="0" smtClean="0">
                <a:latin typeface="Consolas" panose="020B0609020204030204" pitchFamily="49" charset="0"/>
              </a:rPr>
              <a:t>[ </a:t>
            </a:r>
            <a:r>
              <a:rPr lang="af-ZA" sz="2000" i="1" dirty="0" smtClean="0">
                <a:latin typeface="Consolas" panose="020B0609020204030204" pitchFamily="49" charset="0"/>
              </a:rPr>
              <a:t>vlan-list </a:t>
            </a:r>
            <a:r>
              <a:rPr lang="af-ZA" sz="2000" dirty="0" smtClean="0">
                <a:latin typeface="Consolas" panose="020B0609020204030204" pitchFamily="49" charset="0"/>
              </a:rPr>
              <a:t>| </a:t>
            </a:r>
            <a:r>
              <a:rPr lang="af-ZA" sz="2000" b="1" dirty="0" smtClean="0">
                <a:latin typeface="Consolas" panose="020B0609020204030204" pitchFamily="49" charset="0"/>
              </a:rPr>
              <a:t>all </a:t>
            </a:r>
            <a:r>
              <a:rPr lang="af-ZA" sz="2000" dirty="0" smtClean="0">
                <a:latin typeface="Consolas" panose="020B0609020204030204" pitchFamily="49" charset="0"/>
              </a:rPr>
              <a:t>]</a:t>
            </a:r>
            <a:endParaRPr lang="af-ZA" sz="1800" dirty="0" smtClean="0">
              <a:latin typeface="Consolas" panose="020B0609020204030204" pitchFamily="49" charset="0"/>
            </a:endParaRPr>
          </a:p>
          <a:p>
            <a:endParaRPr lang="pt-PT" sz="2000" dirty="0">
              <a:latin typeface="Consolas" panose="020B0609020204030204" pitchFamily="49" charset="0"/>
            </a:endParaRPr>
          </a:p>
        </p:txBody>
      </p:sp>
    </p:spTree>
    <p:extLst>
      <p:ext uri="{BB962C8B-B14F-4D97-AF65-F5344CB8AC3E}">
        <p14:creationId xmlns:p14="http://schemas.microsoft.com/office/powerpoint/2010/main" val="2918761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13234</TotalTime>
  <Pages>28</Pages>
  <Words>6377</Words>
  <Application>Microsoft Office PowerPoint</Application>
  <PresentationFormat>Předvádění na obrazovce (4:3)</PresentationFormat>
  <Paragraphs>761</Paragraphs>
  <Slides>124</Slides>
  <Notes>28</Notes>
  <HiddenSlides>0</HiddenSlides>
  <MMClips>0</MMClips>
  <ScaleCrop>false</ScaleCrop>
  <HeadingPairs>
    <vt:vector size="4" baseType="variant">
      <vt:variant>
        <vt:lpstr>Motiv</vt:lpstr>
      </vt:variant>
      <vt:variant>
        <vt:i4>1</vt:i4>
      </vt:variant>
      <vt:variant>
        <vt:lpstr>Nadpisy snímků</vt:lpstr>
      </vt:variant>
      <vt:variant>
        <vt:i4>124</vt:i4>
      </vt:variant>
    </vt:vector>
  </HeadingPairs>
  <TitlesOfParts>
    <vt:vector size="125" baseType="lpstr">
      <vt:lpstr>CCNP Instructor PPT</vt:lpstr>
      <vt:lpstr>Bezpečnost počítačové sítě kampusu</vt:lpstr>
      <vt:lpstr>Cíle kapitoly 10</vt:lpstr>
      <vt:lpstr>Přehled problémů bezpečnosti přepínačů</vt:lpstr>
      <vt:lpstr>Přehled problémů bezpečnosti přepínačů</vt:lpstr>
      <vt:lpstr>Přehled problémů s bezpečností přepínačů</vt:lpstr>
      <vt:lpstr>Prezentace aplikace PowerPoint</vt:lpstr>
      <vt:lpstr>Nejlepší praktiky konfigurace bezpečnosti Cisco přepínačů  </vt:lpstr>
      <vt:lpstr>Nejlepší praktiky konfigurace bezpečnosti Cisco přepínačů </vt:lpstr>
      <vt:lpstr>Nejlepší praktiky konfigurace bezpečnosti Cisco přepínačů </vt:lpstr>
      <vt:lpstr>Nejlepší praktiky konfigurace bezpečnosti Cisco přepínačů </vt:lpstr>
      <vt:lpstr>Opakování Cisco Spanning Tree z kap. 4</vt:lpstr>
      <vt:lpstr>Rozdíl BPDU Guard a BPDU Filter</vt:lpstr>
      <vt:lpstr>Prezentace aplikace PowerPoint</vt:lpstr>
      <vt:lpstr>Nejlepší praktiky konfigurace bezpečnosti Cisco přepínačů </vt:lpstr>
      <vt:lpstr>Prezentace aplikace PowerPoint</vt:lpstr>
      <vt:lpstr>Nežádoucí přístup</vt:lpstr>
      <vt:lpstr>Zranitelnosti útoků</vt:lpstr>
      <vt:lpstr>Útoky podvrstvy MAC</vt:lpstr>
      <vt:lpstr>Útoky na VLANy</vt:lpstr>
      <vt:lpstr>yersinia –G                                      G … GTK </vt:lpstr>
      <vt:lpstr>Generování rámce se dvěma VLAN záhlavími</vt:lpstr>
      <vt:lpstr>Obrana před VLAN hoppingem s příklady</vt:lpstr>
      <vt:lpstr>Útoky typu Spoofing (předstírání identity)</vt:lpstr>
      <vt:lpstr>Útoky typu Spoofing (předstírání identity)</vt:lpstr>
      <vt:lpstr>Útoky na zařízení switch</vt:lpstr>
      <vt:lpstr>Port Security</vt:lpstr>
      <vt:lpstr>Port Security</vt:lpstr>
      <vt:lpstr>Kroky Port Security 1/2</vt:lpstr>
      <vt:lpstr>Fungování Port Security 2/2</vt:lpstr>
      <vt:lpstr>Konfigurace Port Security</vt:lpstr>
      <vt:lpstr>RSE kapitola 5</vt:lpstr>
      <vt:lpstr>Konfigurace Port Security (pokračování)</vt:lpstr>
      <vt:lpstr>1. Příklad Port Security</vt:lpstr>
      <vt:lpstr>2. Příklad Port Security</vt:lpstr>
      <vt:lpstr>Podmínky chybového stavu portu 1/2</vt:lpstr>
      <vt:lpstr>Podmínky chybového stavu portu 2/2</vt:lpstr>
      <vt:lpstr>Stav portu Err-Disable</vt:lpstr>
      <vt:lpstr>Automatická obnova ze stavu Err-Disabled</vt:lpstr>
      <vt:lpstr>Port Access List (PACL)</vt:lpstr>
      <vt:lpstr>Port Access List</vt:lpstr>
      <vt:lpstr>Port Access Lists</vt:lpstr>
      <vt:lpstr>Port Access Lists</vt:lpstr>
      <vt:lpstr>Příklad PACL</vt:lpstr>
      <vt:lpstr>PACL’s Group Mode</vt:lpstr>
      <vt:lpstr>Prezentace aplikace PowerPoint</vt:lpstr>
      <vt:lpstr>Storm Control</vt:lpstr>
      <vt:lpstr>Úvod do Storm Control</vt:lpstr>
      <vt:lpstr>Chování Storm Control</vt:lpstr>
      <vt:lpstr>Chování Storm Control</vt:lpstr>
      <vt:lpstr>Konfigurace a verifikace Storm Control na rozhraní</vt:lpstr>
      <vt:lpstr>Verifikace konfigurace Storm Control</vt:lpstr>
      <vt:lpstr>Prezentace aplikace PowerPoint</vt:lpstr>
      <vt:lpstr>Zmírňující útoky spoofingu</vt:lpstr>
      <vt:lpstr>Útok DHCP Spoofing</vt:lpstr>
      <vt:lpstr>Proces vytvoření falešného serveru DHCP</vt:lpstr>
      <vt:lpstr>DHCP Snooping (kontrola)</vt:lpstr>
      <vt:lpstr>DHCP snooping</vt:lpstr>
      <vt:lpstr>Příklad DHCP Spoofing</vt:lpstr>
      <vt:lpstr>Rozhraní fa0/4 je nastaveno jako důvěryhodné</vt:lpstr>
      <vt:lpstr>DHCP 82</vt:lpstr>
      <vt:lpstr>DHCP 82</vt:lpstr>
      <vt:lpstr>Struktura TLV v rámci DHCP 82</vt:lpstr>
      <vt:lpstr>DHCP Snooping</vt:lpstr>
      <vt:lpstr>Příklad konfigurace DHCP Snoopingu</vt:lpstr>
      <vt:lpstr>Příklad konfigurace DHCP Snoopingu</vt:lpstr>
      <vt:lpstr>Verifikace konfigurace DHCP Snoopingu</vt:lpstr>
      <vt:lpstr>Verifikace konfigurace DHCP Snoopingu</vt:lpstr>
      <vt:lpstr>DHCP Snooping Command Review</vt:lpstr>
      <vt:lpstr>IP Source Guard (IPSG)</vt:lpstr>
      <vt:lpstr>IPSG Topology Layout</vt:lpstr>
      <vt:lpstr>Filtry IPSG</vt:lpstr>
      <vt:lpstr>Konfigurace IPSG</vt:lpstr>
      <vt:lpstr>Konfigurace IPSG</vt:lpstr>
      <vt:lpstr>Konfigurace IPSG a verifikace stavu</vt:lpstr>
      <vt:lpstr>ARP Spoofing</vt:lpstr>
      <vt:lpstr>ARP Spoofing</vt:lpstr>
      <vt:lpstr>ARP Spoofing</vt:lpstr>
      <vt:lpstr>Dynamická ARP Inspection</vt:lpstr>
      <vt:lpstr>Konfigurace Dynamic ARP Inspection (DAI) x ARP Spoofingu</vt:lpstr>
      <vt:lpstr>Příkazy, které zobrazí různé informace o DAI</vt:lpstr>
      <vt:lpstr>arpspoof</vt:lpstr>
      <vt:lpstr>arpspoof a driftnet</vt:lpstr>
      <vt:lpstr>Příklad konfigurace ARP ACL</vt:lpstr>
      <vt:lpstr>Konfigurační kroky DAI</vt:lpstr>
      <vt:lpstr>Konfigurace DAI</vt:lpstr>
      <vt:lpstr>Příklad: static IP source address bindings</vt:lpstr>
      <vt:lpstr>Verifikace řešení</vt:lpstr>
      <vt:lpstr>Příkazy DAI</vt:lpstr>
      <vt:lpstr>Prezentace aplikace PowerPoint</vt:lpstr>
      <vt:lpstr>Bezpečnost VLAN trunků</vt:lpstr>
      <vt:lpstr>Switch Spoofing</vt:lpstr>
      <vt:lpstr>Switch Spoofing</vt:lpstr>
      <vt:lpstr>VLAN Hopping</vt:lpstr>
      <vt:lpstr>Ochrana proti VLAN Hoppingu</vt:lpstr>
      <vt:lpstr>VLAN Access Lists (VACL)</vt:lpstr>
      <vt:lpstr>Proces VACL</vt:lpstr>
      <vt:lpstr>Výhody capture portu VACL Capture Port nad VSPAN</vt:lpstr>
      <vt:lpstr>Interakce VACL s ACL a PACL</vt:lpstr>
      <vt:lpstr>Konfigurace VACLs</vt:lpstr>
      <vt:lpstr>Příkazy VACL</vt:lpstr>
      <vt:lpstr>Příklad VACL 1</vt:lpstr>
      <vt:lpstr>Příklad VACL 2</vt:lpstr>
      <vt:lpstr>P59klad VACL #</vt:lpstr>
      <vt:lpstr>Privátní VLANy</vt:lpstr>
      <vt:lpstr>Privátní VLANy</vt:lpstr>
      <vt:lpstr>Úvod do PVLAN</vt:lpstr>
      <vt:lpstr>Úvod do PVLAN</vt:lpstr>
      <vt:lpstr>Úvod do PVLAN</vt:lpstr>
      <vt:lpstr>Typy portů PVLAN</vt:lpstr>
      <vt:lpstr>Typy portů PVLAN</vt:lpstr>
      <vt:lpstr>Typy portů PVLAN</vt:lpstr>
      <vt:lpstr>Konfigurace PVLAN</vt:lpstr>
      <vt:lpstr>Přiřazení portů</vt:lpstr>
      <vt:lpstr>Přiřazení portů</vt:lpstr>
      <vt:lpstr>Příklad 1 Zadání:  A, B izolovaná 101, C, D komunitní 102, E, F komunitní 104 R0 promiskuitní, A, B, C, D sekundární VLAN, všechny v primární VLAN 100   A nemůže komunikovat s B C může komunikovat s D</vt:lpstr>
      <vt:lpstr>Konfigurace</vt:lpstr>
      <vt:lpstr>Zadání příkladu 2</vt:lpstr>
      <vt:lpstr>Řešení příkladu 2</vt:lpstr>
      <vt:lpstr>Pokračování řešení příkladu 2</vt:lpstr>
      <vt:lpstr>Kontrola výsledku příkladu 2</vt:lpstr>
      <vt:lpstr>Použití Protected portů</vt:lpstr>
      <vt:lpstr>Souhrn kapitoly 10</vt:lpstr>
      <vt:lpstr>Chapter 10 Labs</vt:lpstr>
      <vt:lpstr>Prezentace aplikace PowerPoint</vt:lpstr>
    </vt:vector>
  </TitlesOfParts>
  <Company>Cisco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creator>Cisco Systems</dc:creator>
  <cp:lastModifiedBy>Jaroslav Dočkal</cp:lastModifiedBy>
  <cp:revision>726</cp:revision>
  <cp:lastPrinted>1999-01-27T00:54:54Z</cp:lastPrinted>
  <dcterms:created xsi:type="dcterms:W3CDTF">2010-07-05T20:10:47Z</dcterms:created>
  <dcterms:modified xsi:type="dcterms:W3CDTF">2019-04-29T01:16:35Z</dcterms:modified>
</cp:coreProperties>
</file>