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y="6858000" cx="9144000"/>
  <p:notesSz cx="6858000" cy="9144000"/>
  <p:embeddedFontLst>
    <p:embeddedFont>
      <p:font typeface="Corsiva"/>
      <p:regular r:id="rId59"/>
      <p:bold r:id="rId60"/>
      <p:italic r:id="rId61"/>
      <p:boldItalic r:id="rId62"/>
    </p:embeddedFont>
    <p:embeddedFont>
      <p:font typeface="Tahoma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Corsiva-boldItalic.fntdata"/><Relationship Id="rId61" Type="http://schemas.openxmlformats.org/officeDocument/2006/relationships/font" Target="fonts/Corsiva-italic.fntdata"/><Relationship Id="rId20" Type="http://schemas.openxmlformats.org/officeDocument/2006/relationships/slide" Target="slides/slide16.xml"/><Relationship Id="rId64" Type="http://schemas.openxmlformats.org/officeDocument/2006/relationships/font" Target="fonts/Tahoma-bold.fntdata"/><Relationship Id="rId63" Type="http://schemas.openxmlformats.org/officeDocument/2006/relationships/font" Target="fonts/Tahoma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orsiva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Corsiva-regular.fntdata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9" name="Google Shape;14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6" name="Google Shape;15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8" name="Google Shape;18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6" name="Google Shape;1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2" name="Google Shape;21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0" name="Google Shape;22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6" name="Google Shape;24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4" name="Google Shape;25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2" name="Google Shape;26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3" name="Google Shape;263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Notice that all the descriptions mentioned friendliness.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5" name="Google Shape;285;p41:notes"/>
          <p:cNvSpPr/>
          <p:nvPr>
            <p:ph idx="2" type="sldImg"/>
          </p:nvPr>
        </p:nvSpPr>
        <p:spPr>
          <a:xfrm>
            <a:off x="1144587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6" name="Google Shape;286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9" name="Google Shape;9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2" name="Google Shape;33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9" name="Google Shape;339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7" name="Google Shape;347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6" name="Google Shape;356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8" name="Google Shape;36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5" name="Google Shape;43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3" name="Google Shape;443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1" name="Google Shape;451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1" name="Google Shape;461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7" name="Google Shape;48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6" name="Google Shape;506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Google Shape;507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4" name="Google Shape;514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2" name="Google Shape;522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Google Shape;523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0" name="Google Shape;530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Google Shape;531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179e85d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179e85d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2179e85d9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Relationship Id="rId4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1.png"/><Relationship Id="rId6" Type="http://schemas.openxmlformats.org/officeDocument/2006/relationships/image" Target="../media/image3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179387" y="549275"/>
            <a:ext cx="8785225" cy="496728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Masaryk Uni, Brno</a:t>
            </a: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3</a:t>
            </a:r>
            <a:b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conceptual input:</a:t>
            </a: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key concepts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1476375" y="5732462"/>
            <a:ext cx="6400800" cy="762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Derek Mainwaring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 are inevitable ……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anticipate the behaviour of others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kids always like chocolate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We must be on time for the German visitors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define oneself, in opposition to others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These youngsters can’t live without cellphones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 don’t need to be on time , she’s Costa Rican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they are </a:t>
            </a:r>
            <a:r>
              <a:rPr b="1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dangerous</a:t>
            </a: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because…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…they simplify and over-generalise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tomatoes and avocados are fruit too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Scandinavians – blonde hair – Bjork?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confirm prejudices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See, I told you so, they’re all the same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…they are ethnocentric and deny the value of otherness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Meetings are always like this here – pointless!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755650" y="2060575"/>
            <a:ext cx="7632700" cy="367347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Where is this?</a:t>
            </a:r>
            <a:endParaRPr/>
          </a:p>
        </p:txBody>
      </p:sp>
      <p:pic>
        <p:nvPicPr>
          <p:cNvPr descr="other_bosphorus_bridge"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2060575"/>
            <a:ext cx="7704137" cy="392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00px-Skyline_of_Maslak_in_Istanbul_on_June_23_2005" id="172" name="Google Shape;172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341437"/>
            <a:ext cx="7772400" cy="2447925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2" y="3429000"/>
            <a:ext cx="3527425" cy="314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1637" y="3644900"/>
            <a:ext cx="449580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>
            <p:ph type="title"/>
          </p:nvPr>
        </p:nvSpPr>
        <p:spPr>
          <a:xfrm>
            <a:off x="684212" y="115887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this?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is this?</a:t>
            </a:r>
            <a:endParaRPr/>
          </a:p>
        </p:txBody>
      </p:sp>
      <p:pic>
        <p:nvPicPr>
          <p:cNvPr descr="99ekgroep3"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787" y="1700212"/>
            <a:ext cx="2159000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nerWChef" id="182" name="Google Shape;18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4149725"/>
            <a:ext cx="3240087" cy="270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s titre" id="183" name="Google Shape;18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1700212"/>
            <a:ext cx="419100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7175" y="1700212"/>
            <a:ext cx="2232025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/>
        <p:spPr>
          <a:xfrm>
            <a:off x="4067175" y="4292600"/>
            <a:ext cx="4321175" cy="256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how to deal with stereotypes</a:t>
            </a:r>
            <a:endParaRPr/>
          </a:p>
        </p:txBody>
      </p:sp>
      <p:sp>
        <p:nvSpPr>
          <p:cNvPr id="192" name="Google Shape;192;p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Recognise them!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 them 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may be some « truth » in them, however incomplete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 them –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esp. the « All x are y » type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But…. accept that they exist!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on……………………..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5867400" y="5029200"/>
            <a:ext cx="914400" cy="914400"/>
          </a:xfrm>
          <a:prstGeom prst="smileyFace">
            <a:avLst>
              <a:gd fmla="val 46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Strategy: the ORID learning loop</a:t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3657600" y="2209800"/>
            <a:ext cx="17526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</a:t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3581400" y="5029200"/>
            <a:ext cx="18288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INVESTIGATE</a:t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1371600" y="3657600"/>
            <a:ext cx="17526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</a:t>
            </a: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6096000" y="3581400"/>
            <a:ext cx="1752600" cy="91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</a:t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 rot="5400000">
            <a:off x="5638800" y="2286000"/>
            <a:ext cx="1066800" cy="1524000"/>
          </a:xfrm>
          <a:custGeom>
            <a:rect b="b" l="l" r="r" t="t"/>
            <a:pathLst>
              <a:path extrusionOk="0" h="120000" w="12000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2057400" y="2133600"/>
            <a:ext cx="1524000" cy="1524000"/>
          </a:xfrm>
          <a:custGeom>
            <a:rect b="b" l="l" r="r" t="t"/>
            <a:pathLst>
              <a:path extrusionOk="0" h="120000" w="12000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8"/>
          <p:cNvSpPr/>
          <p:nvPr/>
        </p:nvSpPr>
        <p:spPr>
          <a:xfrm rot="-5400000">
            <a:off x="2324100" y="4305300"/>
            <a:ext cx="1066800" cy="1600200"/>
          </a:xfrm>
          <a:custGeom>
            <a:rect b="b" l="l" r="r" t="t"/>
            <a:pathLst>
              <a:path extrusionOk="0" h="120000" w="12000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8"/>
          <p:cNvSpPr/>
          <p:nvPr/>
        </p:nvSpPr>
        <p:spPr>
          <a:xfrm rot="10800000">
            <a:off x="5410200" y="4495800"/>
            <a:ext cx="1295400" cy="1524000"/>
          </a:xfrm>
          <a:custGeom>
            <a:rect b="b" l="l" r="r" t="t"/>
            <a:pathLst>
              <a:path extrusionOk="0" h="120000" w="120000">
                <a:moveTo>
                  <a:pt x="120000" y="33772"/>
                </a:moveTo>
                <a:lnTo>
                  <a:pt x="81244" y="0"/>
                </a:lnTo>
                <a:lnTo>
                  <a:pt x="81244" y="24655"/>
                </a:lnTo>
                <a:lnTo>
                  <a:pt x="69038" y="24655"/>
                </a:lnTo>
                <a:cubicBezTo>
                  <a:pt x="30911" y="24655"/>
                  <a:pt x="0" y="43855"/>
                  <a:pt x="0" y="67544"/>
                </a:cubicBezTo>
                <a:lnTo>
                  <a:pt x="0" y="120000"/>
                </a:lnTo>
                <a:lnTo>
                  <a:pt x="18638" y="120000"/>
                </a:lnTo>
                <a:lnTo>
                  <a:pt x="18638" y="67544"/>
                </a:lnTo>
                <a:cubicBezTo>
                  <a:pt x="18638" y="53927"/>
                  <a:pt x="41205" y="42888"/>
                  <a:pt x="69038" y="42888"/>
                </a:cubicBezTo>
                <a:lnTo>
                  <a:pt x="81244" y="42888"/>
                </a:lnTo>
                <a:lnTo>
                  <a:pt x="81244" y="67544"/>
                </a:lnTo>
                <a:lnTo>
                  <a:pt x="120000" y="33772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6172200" y="6096000"/>
            <a:ext cx="236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Mattock,1999</a:t>
            </a:r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6461125" y="6438900"/>
            <a:ext cx="11239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DM, 2005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endParaRPr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– Japanese gift wrapping, wrapping can be more beautiful than gift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 – Importance of appearances… Ceremony/ritual… Imp. of paper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INVESTIGATE – Japan is a very crowded island – no room for trees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– If paper is precious this adds to the ritual imp. of business cards</a:t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7772400" y="5334000"/>
            <a:ext cx="457200" cy="533400"/>
          </a:xfrm>
          <a:prstGeom prst="smileyFace">
            <a:avLst>
              <a:gd fmla="val 46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examples 1</a:t>
            </a:r>
            <a:endParaRPr/>
          </a:p>
        </p:txBody>
      </p:sp>
      <p:sp>
        <p:nvSpPr>
          <p:cNvPr id="224" name="Google Shape;224;p30"/>
          <p:cNvSpPr txBox="1"/>
          <p:nvPr>
            <p:ph idx="1" type="body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about others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observations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Iceland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road-building gangs composed almost entirely of schoolchildren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reflect…..investigate….develop….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Guatemala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Mayan infants always have head covered…………..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Further examples 2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about self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in contact with others: example: a Brit in France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Lunch-time……</a:t>
            </a:r>
            <a:r>
              <a:rPr b="0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compromise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Meetings…..</a:t>
            </a:r>
            <a:r>
              <a:rPr b="0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Food culture…..</a:t>
            </a:r>
            <a:r>
              <a:rPr b="0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integrate </a:t>
            </a: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4343400" y="3657600"/>
            <a:ext cx="533400" cy="533400"/>
          </a:xfrm>
          <a:prstGeom prst="smileyFace">
            <a:avLst>
              <a:gd fmla="val 1551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6172200" y="3124200"/>
            <a:ext cx="533400" cy="533400"/>
          </a:xfrm>
          <a:prstGeom prst="smileyFace">
            <a:avLst>
              <a:gd fmla="val 1635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5410200" y="4267200"/>
            <a:ext cx="609600" cy="609600"/>
          </a:xfrm>
          <a:prstGeom prst="smileyFace">
            <a:avLst>
              <a:gd fmla="val 46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Debate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people say that cross-cultural studies are just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stereotyping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people and cultures……………………….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……well let’s look at the notion of stereotypes……and the idea that « everybody’s the same the world over »…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  <a:endParaRPr/>
          </a:p>
        </p:txBody>
      </p:sp>
      <p:sp>
        <p:nvSpPr>
          <p:cNvPr id="239" name="Google Shape;239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 vs. COMPETENCE</a:t>
            </a: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2057400" y="5943600"/>
            <a:ext cx="6248400" cy="228600"/>
          </a:xfrm>
          <a:prstGeom prst="rightArrow">
            <a:avLst>
              <a:gd fmla="val 17481" name="adj1"/>
              <a:gd fmla="val 776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1828800" y="1676400"/>
            <a:ext cx="487362" cy="4419600"/>
          </a:xfrm>
          <a:prstGeom prst="upArrow">
            <a:avLst>
              <a:gd fmla="val 4562" name="adj1"/>
              <a:gd fmla="val 8894" name="adj2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381000" y="2667000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  <a:endParaRPr/>
          </a:p>
        </p:txBody>
      </p:sp>
      <p:sp>
        <p:nvSpPr>
          <p:cNvPr id="243" name="Google Shape;243;p32"/>
          <p:cNvSpPr txBox="1"/>
          <p:nvPr/>
        </p:nvSpPr>
        <p:spPr>
          <a:xfrm>
            <a:off x="6996112" y="6061075"/>
            <a:ext cx="170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  <a:endParaRPr/>
          </a:p>
        </p:txBody>
      </p:sp>
      <p:sp>
        <p:nvSpPr>
          <p:cNvPr id="250" name="Google Shape;250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Awareness</a:t>
            </a:r>
            <a:endParaRPr/>
          </a:p>
        </p:txBody>
      </p:sp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See/understand/explain differences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about cultural difference and…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Anticipate potential problems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Self-awareness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Essentially this is </a:t>
            </a:r>
            <a:r>
              <a:rPr b="1" i="0" lang="en-US" sz="32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  <a:endParaRPr/>
          </a:p>
        </p:txBody>
      </p:sp>
      <p:sp>
        <p:nvSpPr>
          <p:cNvPr id="258" name="Google Shape;258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Competence</a:t>
            </a:r>
            <a:endParaRPr/>
          </a:p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685800" y="1773237"/>
            <a:ext cx="7772400" cy="43227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Times New Roman"/>
              <a:buChar char="•"/>
            </a:pPr>
            <a:r>
              <a:rPr b="0" i="0" lang="en-US" sz="2400" u="sng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mindset</a:t>
            </a:r>
            <a:r>
              <a:rPr b="0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awareness of cultural diversity (expressed through different communication styles)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</a:t>
            </a:r>
            <a:r>
              <a:rPr b="0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Times New Roman"/>
              <a:buChar char="•"/>
            </a:pPr>
            <a:r>
              <a:rPr b="0" i="0" lang="en-US" sz="2400" u="sng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skill set</a:t>
            </a:r>
            <a:r>
              <a:rPr b="0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knowledge of cultural frameworks and ways to work with them – language skills, flexibility, openness, resilience, autonomy, transparency, etc.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Font typeface="Times New Roman"/>
              <a:buNone/>
            </a:pPr>
            <a:r>
              <a:rPr b="1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</a:t>
            </a:r>
            <a:r>
              <a:rPr b="0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 b="0" i="0" sz="2400" u="sng" cap="none" strike="noStrik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Times New Roman"/>
              <a:buChar char="•"/>
            </a:pPr>
            <a:r>
              <a:rPr b="0" i="0" lang="en-US" sz="2400" u="sng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sensitivity</a:t>
            </a:r>
            <a:r>
              <a:rPr b="0" i="0" lang="en-US" sz="24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ability to experience cultural difference – empathy</a:t>
            </a:r>
            <a:endParaRPr b="0" i="0" sz="2400" u="none" cap="none" strike="noStrike">
              <a:solidFill>
                <a:srgbClr val="00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Essentially these are </a:t>
            </a:r>
            <a:r>
              <a:rPr b="1" i="0" lang="en-US" sz="2800" u="none" cap="none" strike="noStrik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  <a:endParaRPr/>
          </a:p>
        </p:txBody>
      </p:sp>
      <p:sp>
        <p:nvSpPr>
          <p:cNvPr id="266" name="Google Shape;266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AWARENESS vs. COMPETENCE</a:t>
            </a:r>
            <a:endParaRPr/>
          </a:p>
        </p:txBody>
      </p:sp>
      <p:sp>
        <p:nvSpPr>
          <p:cNvPr id="267" name="Google Shape;267;p35"/>
          <p:cNvSpPr/>
          <p:nvPr/>
        </p:nvSpPr>
        <p:spPr>
          <a:xfrm>
            <a:off x="2057400" y="5943600"/>
            <a:ext cx="6248400" cy="228600"/>
          </a:xfrm>
          <a:prstGeom prst="rightArrow">
            <a:avLst>
              <a:gd fmla="val 17481" name="adj1"/>
              <a:gd fmla="val 776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1828800" y="1676400"/>
            <a:ext cx="487362" cy="4419600"/>
          </a:xfrm>
          <a:prstGeom prst="upArrow">
            <a:avLst>
              <a:gd fmla="val 4562" name="adj1"/>
              <a:gd fmla="val 8894" name="adj2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381000" y="2667000"/>
            <a:ext cx="1522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6996112" y="6061075"/>
            <a:ext cx="170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Competence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2895600" y="2133600"/>
            <a:ext cx="2362200" cy="16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but don’t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empathise</a:t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5638800" y="4114800"/>
            <a:ext cx="2362200" cy="16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do it!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2895600" y="4114800"/>
            <a:ext cx="2362200" cy="16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5638800" y="2133600"/>
            <a:ext cx="2362200" cy="1600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6324600" y="2438400"/>
            <a:ext cx="914400" cy="914400"/>
          </a:xfrm>
          <a:prstGeom prst="smileyFace">
            <a:avLst>
              <a:gd fmla="val 46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5"/>
          <p:cNvSpPr/>
          <p:nvPr/>
        </p:nvSpPr>
        <p:spPr>
          <a:xfrm>
            <a:off x="3657600" y="4343400"/>
            <a:ext cx="914400" cy="914400"/>
          </a:xfrm>
          <a:prstGeom prst="smileyFace">
            <a:avLst>
              <a:gd fmla="val 1551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type="title"/>
          </p:nvPr>
        </p:nvSpPr>
        <p:spPr>
          <a:xfrm>
            <a:off x="685800" y="609600"/>
            <a:ext cx="7772400" cy="555625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BEWARE</a:t>
            </a: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relativism!!!!</a:t>
            </a: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« excuse » everything by saying: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oh well, it’s cultural »</a:t>
            </a:r>
            <a:b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Examples?</a:t>
            </a:r>
            <a:endParaRPr/>
          </a:p>
        </p:txBody>
      </p:sp>
      <p:sp>
        <p:nvSpPr>
          <p:cNvPr id="282" name="Google Shape;282;p3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Management 1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Reminder: Social sciences work with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generalisations/tendencies</a:t>
            </a:r>
            <a:endParaRPr/>
          </a:p>
        </p:txBody>
      </p:sp>
      <p:pic>
        <p:nvPicPr>
          <p:cNvPr id="289" name="Google Shape;289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6662" y="1957387"/>
            <a:ext cx="6669087" cy="381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the Debate</a:t>
            </a:r>
            <a:endParaRPr/>
          </a:p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468312" y="1981200"/>
            <a:ext cx="8207375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We’ve looked at the « inevitability » of some forms of stereotyping…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…what about the idea that: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everybody’s the same the world over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»…???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Maslow’s pyramid</a:t>
            </a:r>
            <a:endParaRPr/>
          </a:p>
        </p:txBody>
      </p:sp>
      <p:pic>
        <p:nvPicPr>
          <p:cNvPr id="301" name="Google Shape;301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8229600" cy="52578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468312" y="1700212"/>
            <a:ext cx="2087562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rsiva"/>
              <a:buNone/>
            </a:pPr>
            <a:r>
              <a:rPr b="0" i="0" lang="en-US" sz="32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All humans have the same needs….</a:t>
            </a:r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6516687" y="1989137"/>
            <a:ext cx="2232025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rsiva"/>
              <a:buNone/>
            </a:pPr>
            <a:r>
              <a:rPr b="0" i="0" lang="en-US" sz="32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So, yes we are all the same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rsiva"/>
              <a:buNone/>
            </a:pPr>
            <a:r>
              <a:rPr b="0" i="0" lang="en-US" sz="3200" u="non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BUT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468312" y="188912"/>
            <a:ext cx="8207375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 similarities and differences</a:t>
            </a:r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457200" y="1268412"/>
            <a:ext cx="8229600" cy="543083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siva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The way we express and recognise those needs is sometimes different….</a:t>
            </a:r>
            <a:endParaRPr/>
          </a:p>
        </p:txBody>
      </p:sp>
      <p:pic>
        <p:nvPicPr>
          <p:cNvPr id="310" name="Google Shape;3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2781300"/>
            <a:ext cx="6119812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/>
          <p:nvPr/>
        </p:nvSpPr>
        <p:spPr>
          <a:xfrm>
            <a:off x="2386900" y="6256325"/>
            <a:ext cx="16326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5521962" y="6208650"/>
            <a:ext cx="1531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</p:txBody>
      </p:sp>
      <p:sp>
        <p:nvSpPr>
          <p:cNvPr id="313" name="Google Shape;313;p40"/>
          <p:cNvSpPr txBox="1"/>
          <p:nvPr/>
        </p:nvSpPr>
        <p:spPr>
          <a:xfrm>
            <a:off x="3185675" y="2353937"/>
            <a:ext cx="41766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Sunday on the street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Socialising</a:t>
            </a:r>
            <a:endParaRPr/>
          </a:p>
        </p:txBody>
      </p:sp>
      <p:pic>
        <p:nvPicPr>
          <p:cNvPr id="319" name="Google Shape;319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sp>
        <p:nvSpPr>
          <p:cNvPr id="320" name="Google Shape;320;p41"/>
          <p:cNvSpPr txBox="1"/>
          <p:nvPr/>
        </p:nvSpPr>
        <p:spPr>
          <a:xfrm>
            <a:off x="1835020" y="6092825"/>
            <a:ext cx="1589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/>
          </a:p>
        </p:txBody>
      </p:sp>
      <p:sp>
        <p:nvSpPr>
          <p:cNvPr id="321" name="Google Shape;321;p41"/>
          <p:cNvSpPr txBox="1"/>
          <p:nvPr/>
        </p:nvSpPr>
        <p:spPr>
          <a:xfrm>
            <a:off x="5837525" y="6092825"/>
            <a:ext cx="1315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One: Stereotypes</a:t>
            </a:r>
            <a:endParaRPr/>
          </a:p>
        </p:txBody>
      </p:sp>
      <p:pic>
        <p:nvPicPr>
          <p:cNvPr descr="lutetia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752600"/>
            <a:ext cx="6553200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Giving your opinion</a:t>
            </a:r>
            <a:endParaRPr/>
          </a:p>
        </p:txBody>
      </p:sp>
      <p:pic>
        <p:nvPicPr>
          <p:cNvPr id="327" name="Google Shape;327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557337"/>
            <a:ext cx="8156575" cy="4525962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1426950" y="6021375"/>
            <a:ext cx="15321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/>
          </a:p>
        </p:txBody>
      </p:sp>
      <p:sp>
        <p:nvSpPr>
          <p:cNvPr id="329" name="Google Shape;329;p42"/>
          <p:cNvSpPr txBox="1"/>
          <p:nvPr/>
        </p:nvSpPr>
        <p:spPr>
          <a:xfrm>
            <a:off x="5924000" y="6040425"/>
            <a:ext cx="1353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outlined by Trompenaars</a:t>
            </a:r>
            <a:endParaRPr/>
          </a:p>
        </p:txBody>
      </p:sp>
      <p:sp>
        <p:nvSpPr>
          <p:cNvPr id="336" name="Google Shape;336;p43"/>
          <p:cNvSpPr txBox="1"/>
          <p:nvPr>
            <p:ph idx="1" type="body"/>
          </p:nvPr>
        </p:nvSpPr>
        <p:spPr>
          <a:xfrm>
            <a:off x="685800" y="1981200"/>
            <a:ext cx="7772400" cy="440055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vs. Particular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 vs. Collective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vs. Emotional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vs. Diffuse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 vs. Ascription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vs. External control</a:t>
            </a:r>
            <a:endParaRPr/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Universal vs. Particular</a:t>
            </a:r>
            <a:endParaRPr/>
          </a:p>
        </p:txBody>
      </p:sp>
      <p:sp>
        <p:nvSpPr>
          <p:cNvPr id="343" name="Google Shape;343;p4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 =  one who honours word or contract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one truth or reality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deal is a deal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We can’t make exceptions »</a:t>
            </a:r>
            <a:endParaRPr/>
          </a:p>
        </p:txBody>
      </p:sp>
      <p:sp>
        <p:nvSpPr>
          <p:cNvPr id="344" name="Google Shape;344;p44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 = one who honours changing sutuations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Several perspectives on reality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 evolve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He/she is a special case »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/>
          </a:p>
        </p:txBody>
      </p:sp>
      <p:sp>
        <p:nvSpPr>
          <p:cNvPr id="351" name="Google Shape;351;p45"/>
          <p:cNvSpPr txBox="1"/>
          <p:nvPr/>
        </p:nvSpPr>
        <p:spPr>
          <a:xfrm>
            <a:off x="898525" y="2428875"/>
            <a:ext cx="4367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Germany: the red traffic light</a:t>
            </a:r>
            <a:endParaRPr/>
          </a:p>
        </p:txBody>
      </p:sp>
      <p:pic>
        <p:nvPicPr>
          <p:cNvPr descr="bd07304_" id="352" name="Google Shape;3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133600"/>
            <a:ext cx="1822450" cy="18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 txBox="1"/>
          <p:nvPr/>
        </p:nvSpPr>
        <p:spPr>
          <a:xfrm>
            <a:off x="990600" y="4562475"/>
            <a:ext cx="59102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notion &amp; tolerance of « cheating »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/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“I”                vs “We” Cultures</a:t>
            </a:r>
            <a:endParaRPr/>
          </a:p>
        </p:txBody>
      </p:sp>
      <p:pic>
        <p:nvPicPr>
          <p:cNvPr descr="j0302953" id="360" name="Google Shape;360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0487" y="2374900"/>
            <a:ext cx="2249487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6"/>
          <p:cNvSpPr txBox="1"/>
          <p:nvPr/>
        </p:nvSpPr>
        <p:spPr>
          <a:xfrm>
            <a:off x="3946525" y="3897312"/>
            <a:ext cx="974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Versus</a:t>
            </a:r>
            <a:endParaRPr/>
          </a:p>
        </p:txBody>
      </p:sp>
      <p:pic>
        <p:nvPicPr>
          <p:cNvPr id="362" name="Google Shape;362;p4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2" y="2397125"/>
            <a:ext cx="3068637" cy="30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6"/>
          <p:cNvSpPr txBox="1"/>
          <p:nvPr/>
        </p:nvSpPr>
        <p:spPr>
          <a:xfrm>
            <a:off x="304800" y="5562600"/>
            <a:ext cx="4278600" cy="11430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“I identity; Individual goals</a:t>
            </a:r>
            <a:endParaRPr/>
          </a:p>
          <a:p>
            <a:pPr indent="0" lvl="0" marL="0" marR="0" rtl="0" algn="l">
              <a:lnSpc>
                <a:spcPct val="6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Ties between individuals are loose</a:t>
            </a:r>
            <a:endParaRPr/>
          </a:p>
          <a:p>
            <a:pPr indent="0" lvl="0" marL="0" marR="0" rtl="0" algn="l">
              <a:lnSpc>
                <a:spcPct val="6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American dream” “Amer-I-can”</a:t>
            </a:r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4648200" y="5486400"/>
            <a:ext cx="4495800" cy="1190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“We” identity; group goals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Integrated into strong, cohesive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groups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pig that squeals goes to market”</a:t>
            </a:r>
            <a:endParaRPr/>
          </a:p>
        </p:txBody>
      </p:sp>
      <p:sp>
        <p:nvSpPr>
          <p:cNvPr id="365" name="Google Shape;365;p46"/>
          <p:cNvSpPr txBox="1"/>
          <p:nvPr/>
        </p:nvSpPr>
        <p:spPr>
          <a:xfrm>
            <a:off x="685800" y="304800"/>
            <a:ext cx="7772400" cy="70167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Individual vs. Collective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“I”  versus “We” Cultures</a:t>
            </a:r>
            <a:endParaRPr/>
          </a:p>
        </p:txBody>
      </p:sp>
      <p:pic>
        <p:nvPicPr>
          <p:cNvPr descr="j0302953" id="372" name="Google Shape;372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447800"/>
            <a:ext cx="1087437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1447800"/>
            <a:ext cx="1566862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7"/>
          <p:cNvSpPr txBox="1"/>
          <p:nvPr/>
        </p:nvSpPr>
        <p:spPr>
          <a:xfrm>
            <a:off x="457200" y="2971800"/>
            <a:ext cx="3555600" cy="38256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Australia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Kingdom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Netherlands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Zealand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Sweden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/>
          </a:p>
        </p:txBody>
      </p:sp>
      <p:sp>
        <p:nvSpPr>
          <p:cNvPr id="375" name="Google Shape;375;p47"/>
          <p:cNvSpPr txBox="1"/>
          <p:nvPr/>
        </p:nvSpPr>
        <p:spPr>
          <a:xfrm>
            <a:off x="4800600" y="3048000"/>
            <a:ext cx="3810000" cy="311308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Guatemala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Ecuador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Panama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Indonesia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Pakistan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Taiwan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Japan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West/East African countries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Neutral vs Emotional</a:t>
            </a:r>
            <a:endParaRPr/>
          </a:p>
        </p:txBody>
      </p:sp>
      <p:sp>
        <p:nvSpPr>
          <p:cNvPr id="381" name="Google Shape;381;p48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reveal what they are thinking/feeling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 and self-possessed conduct admired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contact, gestures, expressions are limited</a:t>
            </a:r>
            <a:endParaRPr/>
          </a:p>
        </p:txBody>
      </p:sp>
      <p:sp>
        <p:nvSpPr>
          <p:cNvPr id="382" name="Google Shape;382;p48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Reveal thoughts &amp; feelings verbally &amp; non-verbally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Heated, vital, animated conduct admired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Touching, gesturing &amp; dramatic expressions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Emotionally Restrained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Style</a:t>
            </a:r>
            <a:endParaRPr/>
          </a:p>
        </p:txBody>
      </p:sp>
      <p:pic>
        <p:nvPicPr>
          <p:cNvPr id="388" name="Google Shape;388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828800"/>
            <a:ext cx="4241800" cy="311626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9"/>
          <p:cNvSpPr txBox="1"/>
          <p:nvPr/>
        </p:nvSpPr>
        <p:spPr>
          <a:xfrm>
            <a:off x="762000" y="4648200"/>
            <a:ext cx="8153400" cy="210185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Emotions are discredited as unprofessional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Trust is developed and credibility developed through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emotional suppression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Sensitive to hurting feelings of others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33C"/>
              </a:buClr>
              <a:buFont typeface="Arial"/>
              <a:buNone/>
            </a:pPr>
            <a:r>
              <a:rPr b="0" i="0" lang="en-US" sz="1800" u="none">
                <a:solidFill>
                  <a:srgbClr val="FCF33C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CF3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Emotionally Expressive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Style</a:t>
            </a:r>
            <a:endParaRPr/>
          </a:p>
        </p:txBody>
      </p:sp>
      <p:pic>
        <p:nvPicPr>
          <p:cNvPr descr="j0091577[1]" id="395" name="Google Shape;395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752600"/>
            <a:ext cx="2930525" cy="353536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0"/>
          <p:cNvSpPr txBox="1"/>
          <p:nvPr/>
        </p:nvSpPr>
        <p:spPr>
          <a:xfrm>
            <a:off x="381000" y="5565775"/>
            <a:ext cx="8534400" cy="11874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Emotions are an indicator of the importance of the matter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Trust and emotional commitment is developed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credibility established through emotions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Styles 1</a:t>
            </a:r>
            <a:endParaRPr/>
          </a:p>
        </p:txBody>
      </p:sp>
      <p:sp>
        <p:nvSpPr>
          <p:cNvPr id="402" name="Google Shape;402;p51"/>
          <p:cNvSpPr txBox="1"/>
          <p:nvPr/>
        </p:nvSpPr>
        <p:spPr>
          <a:xfrm>
            <a:off x="1066800" y="25908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1219200" y="24384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51"/>
          <p:cNvSpPr txBox="1"/>
          <p:nvPr/>
        </p:nvSpPr>
        <p:spPr>
          <a:xfrm>
            <a:off x="1981200" y="27432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51"/>
          <p:cNvSpPr txBox="1"/>
          <p:nvPr/>
        </p:nvSpPr>
        <p:spPr>
          <a:xfrm>
            <a:off x="2819400" y="24384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51"/>
          <p:cNvSpPr txBox="1"/>
          <p:nvPr/>
        </p:nvSpPr>
        <p:spPr>
          <a:xfrm>
            <a:off x="3581400" y="27432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51"/>
          <p:cNvSpPr txBox="1"/>
          <p:nvPr/>
        </p:nvSpPr>
        <p:spPr>
          <a:xfrm>
            <a:off x="4343400" y="24384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5181600" y="28194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5867400" y="24384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2286000" y="35052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2438400" y="36576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2590800" y="38100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51"/>
          <p:cNvSpPr txBox="1"/>
          <p:nvPr/>
        </p:nvSpPr>
        <p:spPr>
          <a:xfrm>
            <a:off x="2743200" y="3962400"/>
            <a:ext cx="914400" cy="152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5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b.</a:t>
            </a:r>
            <a:endParaRPr/>
          </a:p>
        </p:txBody>
      </p:sp>
      <p:sp>
        <p:nvSpPr>
          <p:cNvPr id="415" name="Google Shape;415;p51"/>
          <p:cNvSpPr txBox="1"/>
          <p:nvPr/>
        </p:nvSpPr>
        <p:spPr>
          <a:xfrm>
            <a:off x="1524000" y="2362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51"/>
          <p:cNvSpPr txBox="1"/>
          <p:nvPr/>
        </p:nvSpPr>
        <p:spPr>
          <a:xfrm>
            <a:off x="2362200" y="2743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51"/>
          <p:cNvSpPr txBox="1"/>
          <p:nvPr/>
        </p:nvSpPr>
        <p:spPr>
          <a:xfrm>
            <a:off x="3124200" y="2362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51"/>
          <p:cNvSpPr txBox="1"/>
          <p:nvPr/>
        </p:nvSpPr>
        <p:spPr>
          <a:xfrm>
            <a:off x="4038600" y="2743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1"/>
          <p:cNvSpPr txBox="1"/>
          <p:nvPr/>
        </p:nvSpPr>
        <p:spPr>
          <a:xfrm>
            <a:off x="4876800" y="2362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51"/>
          <p:cNvSpPr txBox="1"/>
          <p:nvPr/>
        </p:nvSpPr>
        <p:spPr>
          <a:xfrm>
            <a:off x="6019800" y="2743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51"/>
          <p:cNvSpPr txBox="1"/>
          <p:nvPr/>
        </p:nvSpPr>
        <p:spPr>
          <a:xfrm>
            <a:off x="7010400" y="2362200"/>
            <a:ext cx="1143000" cy="228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51"/>
          <p:cNvSpPr txBox="1"/>
          <p:nvPr/>
        </p:nvSpPr>
        <p:spPr>
          <a:xfrm>
            <a:off x="1600200" y="3505200"/>
            <a:ext cx="1066800" cy="2286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51"/>
          <p:cNvSpPr txBox="1"/>
          <p:nvPr/>
        </p:nvSpPr>
        <p:spPr>
          <a:xfrm>
            <a:off x="7010400" y="3962400"/>
            <a:ext cx="1066800" cy="2286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51"/>
          <p:cNvSpPr txBox="1"/>
          <p:nvPr/>
        </p:nvSpPr>
        <p:spPr>
          <a:xfrm>
            <a:off x="2743200" y="3962400"/>
            <a:ext cx="1066800" cy="2286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1"/>
          <p:cNvSpPr txBox="1"/>
          <p:nvPr/>
        </p:nvSpPr>
        <p:spPr>
          <a:xfrm>
            <a:off x="3810000" y="3505200"/>
            <a:ext cx="1066800" cy="2286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4876800" y="3962400"/>
            <a:ext cx="1066800" cy="2286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5943600" y="3505200"/>
            <a:ext cx="1066800" cy="2286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51"/>
          <p:cNvSpPr txBox="1"/>
          <p:nvPr/>
        </p:nvSpPr>
        <p:spPr>
          <a:xfrm>
            <a:off x="1600200" y="4572000"/>
            <a:ext cx="914400" cy="228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51"/>
          <p:cNvSpPr txBox="1"/>
          <p:nvPr/>
        </p:nvSpPr>
        <p:spPr>
          <a:xfrm>
            <a:off x="5257800" y="5105400"/>
            <a:ext cx="914400" cy="228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51"/>
          <p:cNvSpPr txBox="1"/>
          <p:nvPr/>
        </p:nvSpPr>
        <p:spPr>
          <a:xfrm>
            <a:off x="2667000" y="5181600"/>
            <a:ext cx="914400" cy="228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51"/>
          <p:cNvSpPr txBox="1"/>
          <p:nvPr/>
        </p:nvSpPr>
        <p:spPr>
          <a:xfrm>
            <a:off x="3962400" y="4648200"/>
            <a:ext cx="914400" cy="228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51"/>
          <p:cNvSpPr txBox="1"/>
          <p:nvPr/>
        </p:nvSpPr>
        <p:spPr>
          <a:xfrm>
            <a:off x="6477000" y="4572000"/>
            <a:ext cx="914400" cy="228600"/>
          </a:xfrm>
          <a:prstGeom prst="rect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Heaven is a place where….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chefs are….French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mechanics are….German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are….British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lovers are….Italian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everything is organisd by….the Swiss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C900424492[1]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549275"/>
            <a:ext cx="199390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Styles 2</a:t>
            </a:r>
            <a:endParaRPr/>
          </a:p>
        </p:txBody>
      </p:sp>
      <p:sp>
        <p:nvSpPr>
          <p:cNvPr id="439" name="Google Shape;439;p52"/>
          <p:cNvSpPr txBox="1"/>
          <p:nvPr>
            <p:ph idx="1" type="body"/>
          </p:nvPr>
        </p:nvSpPr>
        <p:spPr>
          <a:xfrm>
            <a:off x="762000" y="2057400"/>
            <a:ext cx="3657600" cy="40386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Self-effacement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the importance of humbling oneself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Displays the use of self-deprecation concerning one’s efforts or performance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Ex: UK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52"/>
          <p:cNvSpPr txBox="1"/>
          <p:nvPr>
            <p:ph idx="1" type="body"/>
          </p:nvPr>
        </p:nvSpPr>
        <p:spPr>
          <a:xfrm>
            <a:off x="5257800" y="2057400"/>
            <a:ext cx="3586162" cy="40386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Self-enhancement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the importance of one’s accomplishments and achievements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Ex: USA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vs. Diffuse</a:t>
            </a:r>
            <a:endParaRPr/>
          </a:p>
        </p:txBody>
      </p:sp>
      <p:sp>
        <p:nvSpPr>
          <p:cNvPr id="447" name="Google Shape;447;p5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 communication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Role-dependent behaviour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&amp; private kept separate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by objectives (MbO)</a:t>
            </a:r>
            <a:endParaRPr/>
          </a:p>
        </p:txBody>
      </p:sp>
      <p:sp>
        <p:nvSpPr>
          <p:cNvPr id="448" name="Google Shape;448;p53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Indirect comm’n.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 or context dependent behaviour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&amp; private interact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by process (e.g. TQM)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Versus Private Space, Communication, and Interaction</a:t>
            </a:r>
            <a:endParaRPr/>
          </a:p>
        </p:txBody>
      </p:sp>
      <p:sp>
        <p:nvSpPr>
          <p:cNvPr id="455" name="Google Shape;455;p54"/>
          <p:cNvSpPr txBox="1"/>
          <p:nvPr/>
        </p:nvSpPr>
        <p:spPr>
          <a:xfrm>
            <a:off x="685800" y="2133600"/>
            <a:ext cx="1905000" cy="73025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4"/>
          <p:cNvSpPr txBox="1"/>
          <p:nvPr/>
        </p:nvSpPr>
        <p:spPr>
          <a:xfrm>
            <a:off x="4267200" y="3352800"/>
            <a:ext cx="2971800" cy="365125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other countries</a:t>
            </a:r>
            <a:endParaRPr/>
          </a:p>
        </p:txBody>
      </p:sp>
      <p:pic>
        <p:nvPicPr>
          <p:cNvPr id="457" name="Google Shape;45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3886200"/>
            <a:ext cx="1684337" cy="176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2895600"/>
            <a:ext cx="2193925" cy="16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5"/>
          <p:cNvSpPr txBox="1"/>
          <p:nvPr>
            <p:ph type="title"/>
          </p:nvPr>
        </p:nvSpPr>
        <p:spPr>
          <a:xfrm>
            <a:off x="685800" y="609600"/>
            <a:ext cx="7772400" cy="9906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Lewin’s circles</a:t>
            </a:r>
            <a:endParaRPr/>
          </a:p>
        </p:txBody>
      </p:sp>
      <p:sp>
        <p:nvSpPr>
          <p:cNvPr id="465" name="Google Shape;465;p55"/>
          <p:cNvSpPr/>
          <p:nvPr/>
        </p:nvSpPr>
        <p:spPr>
          <a:xfrm>
            <a:off x="1828800" y="2514600"/>
            <a:ext cx="762000" cy="762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6" name="Google Shape;466;p55"/>
          <p:cNvCxnSpPr/>
          <p:nvPr/>
        </p:nvCxnSpPr>
        <p:spPr>
          <a:xfrm>
            <a:off x="1524000" y="1981200"/>
            <a:ext cx="5334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7" name="Google Shape;467;p55"/>
          <p:cNvCxnSpPr/>
          <p:nvPr/>
        </p:nvCxnSpPr>
        <p:spPr>
          <a:xfrm rot="10800000">
            <a:off x="990600" y="2971800"/>
            <a:ext cx="83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8" name="Google Shape;468;p55"/>
          <p:cNvCxnSpPr/>
          <p:nvPr/>
        </p:nvCxnSpPr>
        <p:spPr>
          <a:xfrm flipH="1">
            <a:off x="1371600" y="3200400"/>
            <a:ext cx="6096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69" name="Google Shape;469;p55"/>
          <p:cNvCxnSpPr/>
          <p:nvPr/>
        </p:nvCxnSpPr>
        <p:spPr>
          <a:xfrm>
            <a:off x="2286000" y="3276600"/>
            <a:ext cx="4572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0" name="Google Shape;470;p55"/>
          <p:cNvCxnSpPr/>
          <p:nvPr/>
        </p:nvCxnSpPr>
        <p:spPr>
          <a:xfrm>
            <a:off x="2590800" y="2971800"/>
            <a:ext cx="838200" cy="76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1" name="Google Shape;471;p55"/>
          <p:cNvCxnSpPr/>
          <p:nvPr/>
        </p:nvCxnSpPr>
        <p:spPr>
          <a:xfrm flipH="1" rot="10800000">
            <a:off x="2438400" y="2057400"/>
            <a:ext cx="4572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72" name="Google Shape;472;p55"/>
          <p:cNvSpPr/>
          <p:nvPr/>
        </p:nvSpPr>
        <p:spPr>
          <a:xfrm flipH="1">
            <a:off x="990600" y="1752600"/>
            <a:ext cx="2384425" cy="2443162"/>
          </a:xfrm>
          <a:custGeom>
            <a:rect b="b" l="l" r="r" t="t"/>
            <a:pathLst>
              <a:path extrusionOk="0" fill="none" h="120000" w="12000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</a:path>
              <a:path extrusionOk="0" h="120000" w="12000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  <a:lnTo>
                  <a:pt x="60000" y="60000"/>
                </a:lnTo>
                <a:lnTo>
                  <a:pt x="8363" y="90555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Private</a:t>
            </a:r>
            <a:endParaRPr/>
          </a:p>
        </p:txBody>
      </p:sp>
      <p:sp>
        <p:nvSpPr>
          <p:cNvPr id="473" name="Google Shape;473;p55"/>
          <p:cNvSpPr txBox="1"/>
          <p:nvPr/>
        </p:nvSpPr>
        <p:spPr>
          <a:xfrm>
            <a:off x="1279525" y="2452687"/>
            <a:ext cx="4937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</a:t>
            </a:r>
            <a:endParaRPr/>
          </a:p>
        </p:txBody>
      </p:sp>
      <p:sp>
        <p:nvSpPr>
          <p:cNvPr id="474" name="Google Shape;474;p55"/>
          <p:cNvSpPr txBox="1"/>
          <p:nvPr/>
        </p:nvSpPr>
        <p:spPr>
          <a:xfrm>
            <a:off x="1828800" y="1905000"/>
            <a:ext cx="9302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kitchen</a:t>
            </a:r>
            <a:endParaRPr/>
          </a:p>
        </p:txBody>
      </p:sp>
      <p:sp>
        <p:nvSpPr>
          <p:cNvPr id="475" name="Google Shape;475;p55"/>
          <p:cNvSpPr txBox="1"/>
          <p:nvPr/>
        </p:nvSpPr>
        <p:spPr>
          <a:xfrm>
            <a:off x="990600" y="3048000"/>
            <a:ext cx="9588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 club</a:t>
            </a:r>
            <a:endParaRPr/>
          </a:p>
        </p:txBody>
      </p:sp>
      <p:sp>
        <p:nvSpPr>
          <p:cNvPr id="476" name="Google Shape;476;p55"/>
          <p:cNvSpPr/>
          <p:nvPr/>
        </p:nvSpPr>
        <p:spPr>
          <a:xfrm flipH="1">
            <a:off x="5181600" y="1828800"/>
            <a:ext cx="2384425" cy="2443162"/>
          </a:xfrm>
          <a:custGeom>
            <a:rect b="b" l="l" r="r" t="t"/>
            <a:pathLst>
              <a:path extrusionOk="0" fill="none" h="120000" w="12000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</a:path>
              <a:path extrusionOk="0" h="120000" w="120000">
                <a:moveTo>
                  <a:pt x="8363" y="90555"/>
                </a:moveTo>
                <a:cubicBezTo>
                  <a:pt x="2888" y="81302"/>
                  <a:pt x="0" y="70750"/>
                  <a:pt x="0" y="60000"/>
                </a:cubicBezTo>
                <a:cubicBezTo>
                  <a:pt x="0" y="26861"/>
                  <a:pt x="26861" y="0"/>
                  <a:pt x="60000" y="0"/>
                </a:cubicBezTo>
                <a:cubicBezTo>
                  <a:pt x="93136" y="0"/>
                  <a:pt x="120000" y="26861"/>
                  <a:pt x="120000" y="60000"/>
                </a:cubicBezTo>
                <a:cubicBezTo>
                  <a:pt x="120000" y="93136"/>
                  <a:pt x="93136" y="120000"/>
                  <a:pt x="60000" y="120000"/>
                </a:cubicBezTo>
                <a:cubicBezTo>
                  <a:pt x="39075" y="120000"/>
                  <a:pt x="19661" y="109097"/>
                  <a:pt x="8769" y="91230"/>
                </a:cubicBezTo>
                <a:lnTo>
                  <a:pt x="60000" y="60000"/>
                </a:lnTo>
                <a:lnTo>
                  <a:pt x="8363" y="90555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77" name="Google Shape;477;p55"/>
          <p:cNvSpPr/>
          <p:nvPr/>
        </p:nvSpPr>
        <p:spPr>
          <a:xfrm>
            <a:off x="5410200" y="1981200"/>
            <a:ext cx="1981200" cy="2133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</a:t>
            </a:r>
            <a:endParaRPr/>
          </a:p>
        </p:txBody>
      </p:sp>
      <p:cxnSp>
        <p:nvCxnSpPr>
          <p:cNvPr id="478" name="Google Shape;478;p55"/>
          <p:cNvCxnSpPr/>
          <p:nvPr/>
        </p:nvCxnSpPr>
        <p:spPr>
          <a:xfrm>
            <a:off x="5638800" y="2362200"/>
            <a:ext cx="762000" cy="68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79" name="Google Shape;479;p55"/>
          <p:cNvCxnSpPr/>
          <p:nvPr/>
        </p:nvCxnSpPr>
        <p:spPr>
          <a:xfrm flipH="1">
            <a:off x="6477000" y="2209800"/>
            <a:ext cx="53340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0" name="Google Shape;480;p55"/>
          <p:cNvCxnSpPr/>
          <p:nvPr/>
        </p:nvCxnSpPr>
        <p:spPr>
          <a:xfrm flipH="1">
            <a:off x="5715000" y="3200400"/>
            <a:ext cx="76200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1" name="Google Shape;481;p55"/>
          <p:cNvCxnSpPr/>
          <p:nvPr/>
        </p:nvCxnSpPr>
        <p:spPr>
          <a:xfrm>
            <a:off x="6553200" y="3200400"/>
            <a:ext cx="83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82" name="Google Shape;482;p55"/>
          <p:cNvCxnSpPr/>
          <p:nvPr/>
        </p:nvCxnSpPr>
        <p:spPr>
          <a:xfrm>
            <a:off x="6477000" y="3200400"/>
            <a:ext cx="2286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83" name="Google Shape;483;p55"/>
          <p:cNvSpPr txBox="1"/>
          <p:nvPr/>
        </p:nvSpPr>
        <p:spPr>
          <a:xfrm>
            <a:off x="990600" y="4572000"/>
            <a:ext cx="2514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activities in « public » sphere</a:t>
            </a:r>
            <a:endParaRPr/>
          </a:p>
        </p:txBody>
      </p:sp>
      <p:sp>
        <p:nvSpPr>
          <p:cNvPr id="484" name="Google Shape;484;p55"/>
          <p:cNvSpPr txBox="1"/>
          <p:nvPr/>
        </p:nvSpPr>
        <p:spPr>
          <a:xfrm>
            <a:off x="5181600" y="4572000"/>
            <a:ext cx="31448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activities in « private » sphere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6"/>
          <p:cNvSpPr/>
          <p:nvPr/>
        </p:nvSpPr>
        <p:spPr>
          <a:xfrm>
            <a:off x="3943350" y="1633537"/>
            <a:ext cx="4438650" cy="4352925"/>
          </a:xfrm>
          <a:prstGeom prst="ellipse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16200000" scaled="0"/>
          </a:gradFill>
          <a:ln cap="flat" cmpd="sng" w="76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56"/>
          <p:cNvSpPr/>
          <p:nvPr/>
        </p:nvSpPr>
        <p:spPr>
          <a:xfrm>
            <a:off x="5530850" y="2978150"/>
            <a:ext cx="1282700" cy="1358900"/>
          </a:xfrm>
          <a:prstGeom prst="ellipse">
            <a:avLst/>
          </a:prstGeom>
          <a:solidFill>
            <a:srgbClr val="000000"/>
          </a:solidFill>
          <a:ln cap="flat" cmpd="sng" w="76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2" name="Google Shape;492;p56"/>
          <p:cNvSpPr txBox="1"/>
          <p:nvPr/>
        </p:nvSpPr>
        <p:spPr>
          <a:xfrm>
            <a:off x="5183187" y="2178050"/>
            <a:ext cx="1079500" cy="43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/>
          </a:p>
        </p:txBody>
      </p:sp>
      <p:sp>
        <p:nvSpPr>
          <p:cNvPr id="493" name="Google Shape;493;p56"/>
          <p:cNvSpPr/>
          <p:nvPr/>
        </p:nvSpPr>
        <p:spPr>
          <a:xfrm>
            <a:off x="914400" y="1714500"/>
            <a:ext cx="4114800" cy="4114800"/>
          </a:xfrm>
          <a:prstGeom prst="ellipse">
            <a:avLst/>
          </a:prstGeom>
          <a:gradFill>
            <a:gsLst>
              <a:gs pos="0">
                <a:srgbClr val="969696"/>
              </a:gs>
              <a:gs pos="100000">
                <a:srgbClr val="454545"/>
              </a:gs>
            </a:gsLst>
            <a:lin ang="16200000" scaled="0"/>
          </a:gradFill>
          <a:ln cap="flat" cmpd="sng" w="76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56"/>
          <p:cNvSpPr/>
          <p:nvPr/>
        </p:nvSpPr>
        <p:spPr>
          <a:xfrm>
            <a:off x="1289050" y="2089150"/>
            <a:ext cx="3359150" cy="335915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750000"/>
              </a:gs>
            </a:gsLst>
            <a:lin ang="16200000" scaled="0"/>
          </a:gradFill>
          <a:ln cap="flat" cmpd="sng" w="76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5" name="Google Shape;495;p56"/>
          <p:cNvCxnSpPr/>
          <p:nvPr/>
        </p:nvCxnSpPr>
        <p:spPr>
          <a:xfrm flipH="1" rot="10800000">
            <a:off x="4381500" y="3960812"/>
            <a:ext cx="1587" cy="2136775"/>
          </a:xfrm>
          <a:prstGeom prst="straightConnector1">
            <a:avLst/>
          </a:prstGeom>
          <a:noFill/>
          <a:ln cap="flat" cmpd="sng" w="50750">
            <a:solidFill>
              <a:srgbClr val="D7A600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496" name="Google Shape;496;p56"/>
          <p:cNvSpPr txBox="1"/>
          <p:nvPr/>
        </p:nvSpPr>
        <p:spPr>
          <a:xfrm>
            <a:off x="3104238" y="5961050"/>
            <a:ext cx="27972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Discomfort</a:t>
            </a:r>
            <a:r>
              <a:rPr b="0" i="0" lang="en-US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/>
          </a:p>
        </p:txBody>
      </p:sp>
      <p:sp>
        <p:nvSpPr>
          <p:cNvPr id="497" name="Google Shape;497;p56"/>
          <p:cNvSpPr/>
          <p:nvPr/>
        </p:nvSpPr>
        <p:spPr>
          <a:xfrm>
            <a:off x="3968750" y="1658925"/>
            <a:ext cx="4316100" cy="4302000"/>
          </a:xfrm>
          <a:prstGeom prst="ellipse">
            <a:avLst/>
          </a:prstGeom>
          <a:noFill/>
          <a:ln cap="flat" cmpd="sng" w="76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p56"/>
          <p:cNvSpPr/>
          <p:nvPr/>
        </p:nvSpPr>
        <p:spPr>
          <a:xfrm>
            <a:off x="5562600" y="3048000"/>
            <a:ext cx="1219200" cy="12192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750000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99" name="Google Shape;499;p56"/>
          <p:cNvGrpSpPr/>
          <p:nvPr/>
        </p:nvGrpSpPr>
        <p:grpSpPr>
          <a:xfrm>
            <a:off x="965200" y="219075"/>
            <a:ext cx="7391400" cy="822325"/>
            <a:chOff x="965200" y="219075"/>
            <a:chExt cx="7391400" cy="822325"/>
          </a:xfrm>
        </p:grpSpPr>
        <p:sp>
          <p:nvSpPr>
            <p:cNvPr id="500" name="Google Shape;500;p56"/>
            <p:cNvSpPr/>
            <p:nvPr/>
          </p:nvSpPr>
          <p:spPr>
            <a:xfrm>
              <a:off x="965200" y="219075"/>
              <a:ext cx="7391400" cy="822325"/>
            </a:xfrm>
            <a:prstGeom prst="roundRect">
              <a:avLst>
                <a:gd fmla="val 41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1" name="Google Shape;501;p56"/>
            <p:cNvSpPr txBox="1"/>
            <p:nvPr/>
          </p:nvSpPr>
          <p:spPr>
            <a:xfrm>
              <a:off x="965200" y="328612"/>
              <a:ext cx="7391400" cy="6048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0675" lIns="81350" spcFirstLastPara="1" rIns="81350" wrap="square" tIns="40675">
              <a:noAutofit/>
            </a:bodyPr>
            <a:lstStyle/>
            <a:p>
              <a:pPr indent="0" lvl="0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0" i="0" lang="en-US" sz="3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Public and Private Types</a:t>
              </a:r>
              <a:endParaRPr/>
            </a:p>
          </p:txBody>
        </p:sp>
      </p:grpSp>
      <p:sp>
        <p:nvSpPr>
          <p:cNvPr id="502" name="Google Shape;502;p56"/>
          <p:cNvSpPr txBox="1"/>
          <p:nvPr/>
        </p:nvSpPr>
        <p:spPr>
          <a:xfrm>
            <a:off x="5586412" y="3397250"/>
            <a:ext cx="1184275" cy="43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/>
          </a:p>
        </p:txBody>
      </p:sp>
      <p:sp>
        <p:nvSpPr>
          <p:cNvPr id="503" name="Google Shape;503;p56"/>
          <p:cNvSpPr txBox="1"/>
          <p:nvPr/>
        </p:nvSpPr>
        <p:spPr>
          <a:xfrm>
            <a:off x="2328862" y="3454400"/>
            <a:ext cx="1184275" cy="43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Styles 3</a:t>
            </a:r>
            <a:endParaRPr/>
          </a:p>
        </p:txBody>
      </p:sp>
      <p:sp>
        <p:nvSpPr>
          <p:cNvPr id="510" name="Google Shape;510;p57"/>
          <p:cNvSpPr txBox="1"/>
          <p:nvPr>
            <p:ph idx="1" type="body"/>
          </p:nvPr>
        </p:nvSpPr>
        <p:spPr>
          <a:xfrm>
            <a:off x="685800" y="1981200"/>
            <a:ext cx="3814762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Person-oriented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not important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Informality – no apparent link between appearance and status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Individual-centered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Verbal style less indicative of competence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57"/>
          <p:cNvSpPr txBox="1"/>
          <p:nvPr>
            <p:ph idx="1" type="body"/>
          </p:nvPr>
        </p:nvSpPr>
        <p:spPr>
          <a:xfrm>
            <a:off x="4643437" y="1981200"/>
            <a:ext cx="3814762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Status-oriented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Role-centered – WHO you are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Formality – in dress, speech codes (tu/vous, Du/Sie etc.), titles (Herr Doktor, Doktor)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Emphasizes hierarchy and deference to authority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proper verbal style (context-dependent)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 vs Ascription</a:t>
            </a:r>
            <a:endParaRPr/>
          </a:p>
        </p:txBody>
      </p:sp>
      <p:sp>
        <p:nvSpPr>
          <p:cNvPr id="518" name="Google Shape;518;p58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based on knowledge &amp; skills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Skills or experience-based CV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Judged by what done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accomplishments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related pay effective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58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based on seniority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or title-based CV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Judged by status (gender, age, connections)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Top-down rewards effective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interesting case of France</a:t>
            </a:r>
            <a:endParaRPr/>
          </a:p>
        </p:txBody>
      </p:sp>
      <p:sp>
        <p:nvSpPr>
          <p:cNvPr id="526" name="Google Shape;526;p5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Achievement-oriented to a certain level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Entrance to selective education on merit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best educational institutions are state-owned</a:t>
            </a:r>
            <a:endParaRPr/>
          </a:p>
        </p:txBody>
      </p:sp>
      <p:sp>
        <p:nvSpPr>
          <p:cNvPr id="527" name="Google Shape;527;p59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Ascription-oriented thereafter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X-Mines » still opens doors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CV –it’s not so much what you have done but which school you went to.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0"/>
          <p:cNvSpPr txBox="1"/>
          <p:nvPr>
            <p:ph type="title"/>
          </p:nvPr>
        </p:nvSpPr>
        <p:spPr>
          <a:xfrm>
            <a:off x="684212" y="26035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6FBD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76F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 to Nature:</a:t>
            </a:r>
            <a:br>
              <a:rPr b="0" i="0" lang="en-US" sz="4400" u="none" cap="none" strike="noStrike">
                <a:solidFill>
                  <a:srgbClr val="F76FB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Internal versus External Control</a:t>
            </a:r>
            <a:endParaRPr/>
          </a:p>
        </p:txBody>
      </p:sp>
      <p:grpSp>
        <p:nvGrpSpPr>
          <p:cNvPr id="534" name="Google Shape;534;p60"/>
          <p:cNvGrpSpPr/>
          <p:nvPr/>
        </p:nvGrpSpPr>
        <p:grpSpPr>
          <a:xfrm>
            <a:off x="1042987" y="1700212"/>
            <a:ext cx="3200400" cy="4981574"/>
            <a:chOff x="1524000" y="1447800"/>
            <a:chExt cx="3200400" cy="4981574"/>
          </a:xfrm>
        </p:grpSpPr>
        <p:pic>
          <p:nvPicPr>
            <p:cNvPr id="535" name="Google Shape;535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24000" y="1447800"/>
              <a:ext cx="3200400" cy="2754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60"/>
            <p:cNvSpPr txBox="1"/>
            <p:nvPr/>
          </p:nvSpPr>
          <p:spPr>
            <a:xfrm>
              <a:off x="1524000" y="4202112"/>
              <a:ext cx="3014662" cy="2227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Font typeface="Tahoma"/>
                <a:buNone/>
              </a:pPr>
              <a:r>
                <a:rPr b="0" i="0" lang="en-US" sz="2800" u="sng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Internal Control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Font typeface="Tahoma"/>
                <a:buNone/>
              </a:pPr>
              <a:r>
                <a:rPr b="0" i="0" lang="en-US" sz="280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Nature as a mechanism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Font typeface="Tahoma"/>
                <a:buNone/>
              </a:pPr>
              <a:r>
                <a:rPr b="0" i="0" lang="en-US" sz="280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Dominance over nature</a:t>
              </a:r>
              <a:endParaRPr/>
            </a:p>
          </p:txBody>
        </p:sp>
      </p:grpSp>
      <p:grpSp>
        <p:nvGrpSpPr>
          <p:cNvPr id="537" name="Google Shape;537;p60"/>
          <p:cNvGrpSpPr/>
          <p:nvPr/>
        </p:nvGrpSpPr>
        <p:grpSpPr>
          <a:xfrm>
            <a:off x="4572000" y="1916112"/>
            <a:ext cx="3810000" cy="4699000"/>
            <a:chOff x="4876800" y="1371600"/>
            <a:chExt cx="3810000" cy="4699000"/>
          </a:xfrm>
        </p:grpSpPr>
        <p:sp>
          <p:nvSpPr>
            <p:cNvPr id="538" name="Google Shape;538;p60"/>
            <p:cNvSpPr txBox="1"/>
            <p:nvPr/>
          </p:nvSpPr>
          <p:spPr>
            <a:xfrm>
              <a:off x="4876800" y="1371600"/>
              <a:ext cx="3810000" cy="1373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Font typeface="Tahoma"/>
                <a:buNone/>
              </a:pPr>
              <a:r>
                <a:rPr b="0" i="0" lang="en-US" sz="2800" u="sng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External Control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Font typeface="Tahoma"/>
                <a:buNone/>
              </a:pPr>
              <a:r>
                <a:rPr b="0" i="0" lang="en-US" sz="280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Nature as an organism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66"/>
                </a:buClr>
                <a:buFont typeface="Tahoma"/>
                <a:buNone/>
              </a:pPr>
              <a:r>
                <a:rPr b="0" i="0" lang="en-US" sz="2800" u="none">
                  <a:solidFill>
                    <a:srgbClr val="000066"/>
                  </a:solidFill>
                  <a:latin typeface="Tahoma"/>
                  <a:ea typeface="Tahoma"/>
                  <a:cs typeface="Tahoma"/>
                  <a:sym typeface="Tahoma"/>
                </a:rPr>
                <a:t>Subjugation to nature</a:t>
              </a:r>
              <a:endParaRPr/>
            </a:p>
          </p:txBody>
        </p:sp>
        <p:pic>
          <p:nvPicPr>
            <p:cNvPr id="539" name="Google Shape;539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3037" y="2651125"/>
              <a:ext cx="2511425" cy="3419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1"/>
          <p:cNvSpPr txBox="1"/>
          <p:nvPr>
            <p:ph type="title"/>
          </p:nvPr>
        </p:nvSpPr>
        <p:spPr>
          <a:xfrm>
            <a:off x="684212" y="188912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Nature: the garden</a:t>
            </a:r>
            <a:endParaRPr/>
          </a:p>
        </p:txBody>
      </p:sp>
      <p:pic>
        <p:nvPicPr>
          <p:cNvPr id="545" name="Google Shape;545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341437"/>
            <a:ext cx="4894262" cy="316865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pic>
        <p:nvPicPr>
          <p:cNvPr id="546" name="Google Shape;54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9450" y="3367087"/>
            <a:ext cx="4654550" cy="3490912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1"/>
          <p:cNvSpPr txBox="1"/>
          <p:nvPr/>
        </p:nvSpPr>
        <p:spPr>
          <a:xfrm>
            <a:off x="1547812" y="4797425"/>
            <a:ext cx="201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garden</a:t>
            </a:r>
            <a:endParaRPr/>
          </a:p>
        </p:txBody>
      </p:sp>
      <p:sp>
        <p:nvSpPr>
          <p:cNvPr id="548" name="Google Shape;548;p61"/>
          <p:cNvSpPr txBox="1"/>
          <p:nvPr/>
        </p:nvSpPr>
        <p:spPr>
          <a:xfrm>
            <a:off x="6227762" y="2708275"/>
            <a:ext cx="1935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French garden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Hell is a place where….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chefs are….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mechanics are….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lovers are….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police are….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everything is organised by…. </a:t>
            </a:r>
            <a:endParaRPr/>
          </a:p>
        </p:txBody>
      </p:sp>
      <p:pic>
        <p:nvPicPr>
          <p:cNvPr descr="MC900436121[1]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549275"/>
            <a:ext cx="2006600" cy="1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Japanese Zen garden</a:t>
            </a:r>
            <a:endParaRPr/>
          </a:p>
        </p:txBody>
      </p:sp>
      <p:pic>
        <p:nvPicPr>
          <p:cNvPr id="554" name="Google Shape;554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versus External Control</a:t>
            </a:r>
            <a:endParaRPr/>
          </a:p>
        </p:txBody>
      </p:sp>
      <p:sp>
        <p:nvSpPr>
          <p:cNvPr id="560" name="Google Shape;560;p6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 to me is my own doing. Success = being in control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endParaRPr/>
          </a:p>
          <a:p>
            <a:pPr indent="-381000" lvl="0" marL="381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 can be controlled from the outside. Success = being in harmony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4"/>
          <p:cNvSpPr txBox="1"/>
          <p:nvPr>
            <p:ph type="title"/>
          </p:nvPr>
        </p:nvSpPr>
        <p:spPr>
          <a:xfrm>
            <a:off x="684212" y="188912"/>
            <a:ext cx="7772400" cy="11430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versus External Control</a:t>
            </a:r>
            <a:endParaRPr/>
          </a:p>
        </p:txBody>
      </p:sp>
      <p:pic>
        <p:nvPicPr>
          <p:cNvPr id="566" name="Google Shape;566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268412"/>
            <a:ext cx="3670300" cy="2527300"/>
          </a:xfrm>
          <a:prstGeom prst="rect">
            <a:avLst/>
          </a:prstGeom>
          <a:solidFill>
            <a:srgbClr val="00FF99"/>
          </a:solidFill>
          <a:ln>
            <a:noFill/>
          </a:ln>
        </p:spPr>
      </p:pic>
      <p:pic>
        <p:nvPicPr>
          <p:cNvPr id="567" name="Google Shape;56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0" y="2924175"/>
            <a:ext cx="2687637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5600" y="1341437"/>
            <a:ext cx="257175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00562" y="3716337"/>
            <a:ext cx="2119312" cy="29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 txBox="1"/>
          <p:nvPr/>
        </p:nvSpPr>
        <p:spPr>
          <a:xfrm>
            <a:off x="2514600" y="6781800"/>
            <a:ext cx="76200" cy="76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0302953" id="575" name="Google Shape;57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2438400"/>
            <a:ext cx="26098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5"/>
          <p:cNvSpPr txBox="1"/>
          <p:nvPr/>
        </p:nvSpPr>
        <p:spPr>
          <a:xfrm>
            <a:off x="685800" y="381000"/>
            <a:ext cx="7848600" cy="6096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Values U.S. Americans Live By</a:t>
            </a:r>
            <a:endParaRPr/>
          </a:p>
        </p:txBody>
      </p:sp>
      <p:sp>
        <p:nvSpPr>
          <p:cNvPr id="577" name="Google Shape;577;p65"/>
          <p:cNvSpPr txBox="1"/>
          <p:nvPr/>
        </p:nvSpPr>
        <p:spPr>
          <a:xfrm>
            <a:off x="6553200" y="25908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Friendly and informal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/>
          </a:p>
        </p:txBody>
      </p:sp>
      <p:sp>
        <p:nvSpPr>
          <p:cNvPr id="578" name="Google Shape;578;p65"/>
          <p:cNvSpPr/>
          <p:nvPr/>
        </p:nvSpPr>
        <p:spPr>
          <a:xfrm>
            <a:off x="3429000" y="1447800"/>
            <a:ext cx="2438400" cy="1524000"/>
          </a:xfrm>
          <a:prstGeom prst="ellipse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am important and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have control over my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environment</a:t>
            </a:r>
            <a:endParaRPr/>
          </a:p>
        </p:txBody>
      </p:sp>
      <p:sp>
        <p:nvSpPr>
          <p:cNvPr id="579" name="Google Shape;579;p65"/>
          <p:cNvSpPr txBox="1"/>
          <p:nvPr/>
        </p:nvSpPr>
        <p:spPr>
          <a:xfrm>
            <a:off x="6553200" y="56388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Rules</a:t>
            </a:r>
            <a:endParaRPr/>
          </a:p>
        </p:txBody>
      </p:sp>
      <p:sp>
        <p:nvSpPr>
          <p:cNvPr id="580" name="Google Shape;580;p65"/>
          <p:cNvSpPr txBox="1"/>
          <p:nvPr/>
        </p:nvSpPr>
        <p:spPr>
          <a:xfrm>
            <a:off x="6553200" y="41148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Linear time orientation</a:t>
            </a:r>
            <a:endParaRPr/>
          </a:p>
        </p:txBody>
      </p:sp>
      <p:sp>
        <p:nvSpPr>
          <p:cNvPr id="581" name="Google Shape;581;p65"/>
          <p:cNvSpPr txBox="1"/>
          <p:nvPr/>
        </p:nvSpPr>
        <p:spPr>
          <a:xfrm>
            <a:off x="6553200" y="33528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Independence</a:t>
            </a:r>
            <a:endParaRPr/>
          </a:p>
        </p:txBody>
      </p:sp>
      <p:sp>
        <p:nvSpPr>
          <p:cNvPr id="582" name="Google Shape;582;p65"/>
          <p:cNvSpPr txBox="1"/>
          <p:nvPr/>
        </p:nvSpPr>
        <p:spPr>
          <a:xfrm>
            <a:off x="6553200" y="48768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Problem-solving attitude</a:t>
            </a:r>
            <a:endParaRPr/>
          </a:p>
        </p:txBody>
      </p:sp>
      <p:sp>
        <p:nvSpPr>
          <p:cNvPr id="583" name="Google Shape;583;p65"/>
          <p:cNvSpPr txBox="1"/>
          <p:nvPr/>
        </p:nvSpPr>
        <p:spPr>
          <a:xfrm>
            <a:off x="381000" y="56388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Change is positive</a:t>
            </a:r>
            <a:endParaRPr/>
          </a:p>
        </p:txBody>
      </p:sp>
      <p:sp>
        <p:nvSpPr>
          <p:cNvPr id="584" name="Google Shape;584;p65"/>
          <p:cNvSpPr txBox="1"/>
          <p:nvPr/>
        </p:nvSpPr>
        <p:spPr>
          <a:xfrm>
            <a:off x="381000" y="48006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Present    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Future</a:t>
            </a:r>
            <a:endParaRPr/>
          </a:p>
        </p:txBody>
      </p:sp>
      <p:sp>
        <p:nvSpPr>
          <p:cNvPr id="585" name="Google Shape;585;p65"/>
          <p:cNvSpPr txBox="1"/>
          <p:nvPr/>
        </p:nvSpPr>
        <p:spPr>
          <a:xfrm>
            <a:off x="381000" y="40386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Achievement</a:t>
            </a:r>
            <a:endParaRPr/>
          </a:p>
        </p:txBody>
      </p:sp>
      <p:sp>
        <p:nvSpPr>
          <p:cNvPr id="586" name="Google Shape;586;p65"/>
          <p:cNvSpPr txBox="1"/>
          <p:nvPr/>
        </p:nvSpPr>
        <p:spPr>
          <a:xfrm>
            <a:off x="381000" y="32766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Initiative</a:t>
            </a:r>
            <a:endParaRPr/>
          </a:p>
        </p:txBody>
      </p:sp>
      <p:sp>
        <p:nvSpPr>
          <p:cNvPr id="587" name="Google Shape;587;p65"/>
          <p:cNvSpPr txBox="1"/>
          <p:nvPr/>
        </p:nvSpPr>
        <p:spPr>
          <a:xfrm>
            <a:off x="381000" y="2514600"/>
            <a:ext cx="2362200" cy="4572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Task/action orientation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6"/>
          <p:cNvSpPr txBox="1"/>
          <p:nvPr>
            <p:ph type="title"/>
          </p:nvPr>
        </p:nvSpPr>
        <p:spPr>
          <a:xfrm>
            <a:off x="685800" y="381000"/>
            <a:ext cx="7772400" cy="12954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Bennett’s model of Intercultural sensitivity (1993)</a:t>
            </a:r>
            <a:endParaRPr/>
          </a:p>
        </p:txBody>
      </p:sp>
      <p:sp>
        <p:nvSpPr>
          <p:cNvPr id="593" name="Google Shape;593;p66"/>
          <p:cNvSpPr txBox="1"/>
          <p:nvPr/>
        </p:nvSpPr>
        <p:spPr>
          <a:xfrm>
            <a:off x="1203325" y="2251075"/>
            <a:ext cx="1241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stages:</a:t>
            </a:r>
            <a:endParaRPr/>
          </a:p>
        </p:txBody>
      </p:sp>
      <p:sp>
        <p:nvSpPr>
          <p:cNvPr id="594" name="Google Shape;594;p66"/>
          <p:cNvSpPr txBox="1"/>
          <p:nvPr/>
        </p:nvSpPr>
        <p:spPr>
          <a:xfrm>
            <a:off x="990600" y="5562600"/>
            <a:ext cx="1905000" cy="6858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DENIAL</a:t>
            </a:r>
            <a:endParaRPr/>
          </a:p>
        </p:txBody>
      </p:sp>
      <p:sp>
        <p:nvSpPr>
          <p:cNvPr id="595" name="Google Shape;595;p66"/>
          <p:cNvSpPr txBox="1"/>
          <p:nvPr/>
        </p:nvSpPr>
        <p:spPr>
          <a:xfrm>
            <a:off x="2362200" y="4800600"/>
            <a:ext cx="1905000" cy="685800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DEFENCE</a:t>
            </a:r>
            <a:endParaRPr/>
          </a:p>
        </p:txBody>
      </p:sp>
      <p:sp>
        <p:nvSpPr>
          <p:cNvPr id="596" name="Google Shape;596;p66"/>
          <p:cNvSpPr txBox="1"/>
          <p:nvPr/>
        </p:nvSpPr>
        <p:spPr>
          <a:xfrm>
            <a:off x="3886200" y="4038600"/>
            <a:ext cx="1905000" cy="685800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IMITATION</a:t>
            </a:r>
            <a:endParaRPr/>
          </a:p>
        </p:txBody>
      </p:sp>
      <p:sp>
        <p:nvSpPr>
          <p:cNvPr id="597" name="Google Shape;597;p66"/>
          <p:cNvSpPr txBox="1"/>
          <p:nvPr/>
        </p:nvSpPr>
        <p:spPr>
          <a:xfrm>
            <a:off x="5334000" y="3200400"/>
            <a:ext cx="1905000" cy="685800"/>
          </a:xfrm>
          <a:prstGeom prst="rect">
            <a:avLst/>
          </a:prstGeom>
          <a:solidFill>
            <a:srgbClr val="99FFCC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ACCEPTANCE</a:t>
            </a:r>
            <a:endParaRPr/>
          </a:p>
        </p:txBody>
      </p:sp>
      <p:sp>
        <p:nvSpPr>
          <p:cNvPr id="598" name="Google Shape;598;p66"/>
          <p:cNvSpPr txBox="1"/>
          <p:nvPr/>
        </p:nvSpPr>
        <p:spPr>
          <a:xfrm>
            <a:off x="6324600" y="2438400"/>
            <a:ext cx="1905000" cy="685800"/>
          </a:xfrm>
          <a:prstGeom prst="rect">
            <a:avLst/>
          </a:prstGeom>
          <a:solidFill>
            <a:srgbClr val="00FF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ADAPTATION</a:t>
            </a:r>
            <a:endParaRPr/>
          </a:p>
        </p:txBody>
      </p:sp>
      <p:sp>
        <p:nvSpPr>
          <p:cNvPr id="599" name="Google Shape;599;p66"/>
          <p:cNvSpPr txBox="1"/>
          <p:nvPr/>
        </p:nvSpPr>
        <p:spPr>
          <a:xfrm>
            <a:off x="7086600" y="1676400"/>
            <a:ext cx="1905000" cy="68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755650" y="188912"/>
            <a:ext cx="7772400" cy="7921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</a:t>
            </a:r>
            <a:endParaRPr/>
          </a:p>
        </p:txBody>
      </p:sp>
      <p:pic>
        <p:nvPicPr>
          <p:cNvPr descr="C:\Users\crysstefa\Pictures\europe-according-to-france-716x477.jpg" id="123" name="Google Shape;123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125537"/>
            <a:ext cx="7632700" cy="530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522287" y="6402387"/>
            <a:ext cx="85375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http://alphadesigner.com/art-store/europe-according-to-france-print/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684212" y="260350"/>
            <a:ext cx="7772400" cy="576262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</a:t>
            </a:r>
            <a:endParaRPr/>
          </a:p>
        </p:txBody>
      </p:sp>
      <p:pic>
        <p:nvPicPr>
          <p:cNvPr descr="C:\Users\crysstefa\Pictures\europe-according-to-switzerland-716x477.jpg" id="130" name="Google Shape;13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062" y="958850"/>
            <a:ext cx="7780337" cy="5183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519112" y="6205537"/>
            <a:ext cx="82089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http://alphadesigner.com/art-store/europe-according-to-switzerland-print/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765025" y="99575"/>
            <a:ext cx="7772400" cy="5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/>
              <a:t>Stereotypes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85800" y="1238625"/>
            <a:ext cx="7772400" cy="51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50" y="888350"/>
            <a:ext cx="8497399" cy="55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685800" y="333375"/>
            <a:ext cx="7772400" cy="1582737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So, what can we say about Stereotypes?</a:t>
            </a:r>
            <a:b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Stereotypes are inevitable ……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solidFill>
            <a:srgbClr val="00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help classify or organise information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 are sweet, Scandinavians have blonde hair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help explain the unusual/different and reassure myself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what a strange way to conduct a meeting!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…to deal with uncertainty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must be English humour!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1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