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5"/>
    <p:sldMasterId id="214748366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B5DEA63-EA6C-4AAD-AD14-B657334BDFA9}">
  <a:tblStyle styleId="{7B5DEA63-EA6C-4AAD-AD14-B657334BDFA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9" Type="http://schemas.openxmlformats.org/officeDocument/2006/relationships/slide" Target="slides/slide42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1" Type="http://schemas.openxmlformats.org/officeDocument/2006/relationships/slide" Target="slides/slide44.xml"/><Relationship Id="rId50" Type="http://schemas.openxmlformats.org/officeDocument/2006/relationships/slide" Target="slides/slide43.xml"/><Relationship Id="rId53" Type="http://schemas.openxmlformats.org/officeDocument/2006/relationships/slide" Target="slides/slide46.xml"/><Relationship Id="rId52" Type="http://schemas.openxmlformats.org/officeDocument/2006/relationships/slide" Target="slides/slide45.xml"/><Relationship Id="rId11" Type="http://schemas.openxmlformats.org/officeDocument/2006/relationships/slide" Target="slides/slide4.xml"/><Relationship Id="rId55" Type="http://schemas.openxmlformats.org/officeDocument/2006/relationships/slide" Target="slides/slide48.xml"/><Relationship Id="rId10" Type="http://schemas.openxmlformats.org/officeDocument/2006/relationships/slide" Target="slides/slide3.xml"/><Relationship Id="rId54" Type="http://schemas.openxmlformats.org/officeDocument/2006/relationships/slide" Target="slides/slide47.xml"/><Relationship Id="rId13" Type="http://schemas.openxmlformats.org/officeDocument/2006/relationships/slide" Target="slides/slide6.xml"/><Relationship Id="rId57" Type="http://schemas.openxmlformats.org/officeDocument/2006/relationships/slide" Target="slides/slide50.xml"/><Relationship Id="rId12" Type="http://schemas.openxmlformats.org/officeDocument/2006/relationships/slide" Target="slides/slide5.xml"/><Relationship Id="rId56" Type="http://schemas.openxmlformats.org/officeDocument/2006/relationships/slide" Target="slides/slide4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58" Type="http://schemas.openxmlformats.org/officeDocument/2006/relationships/slide" Target="slides/slide5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3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4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4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4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4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4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4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4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4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4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5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5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5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5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5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5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5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5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5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5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5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5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5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ison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988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4639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463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464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464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988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4639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463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464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464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de section" type="secHead">
  <p:cSld name="SECTION_HEAD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>
            <p:ph type="title"/>
          </p:nvPr>
        </p:nvSpPr>
        <p:spPr>
          <a:xfrm>
            <a:off x="722313" y="4406900"/>
            <a:ext cx="7772400" cy="1362075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1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1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1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1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1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3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 showMasterSp="0" type="title">
  <p:cSld name="TITLE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4673600" y="2927350"/>
            <a:ext cx="4013200" cy="18224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5"/>
          <p:cNvSpPr/>
          <p:nvPr>
            <p:ph type="ctrTitle"/>
          </p:nvPr>
        </p:nvSpPr>
        <p:spPr>
          <a:xfrm>
            <a:off x="685800" y="990600"/>
            <a:ext cx="8229600" cy="1905000"/>
          </a:xfrm>
          <a:prstGeom prst="roundRect">
            <a:avLst>
              <a:gd fmla="val 50000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Google Shape;113;p15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2" type="sldNum"/>
          </p:nvPr>
        </p:nvSpPr>
        <p:spPr>
          <a:xfrm>
            <a:off x="76200" y="624840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. Texte et contenu" type="txAndObj">
  <p:cSld name="TEXT_AND_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2" type="body"/>
          </p:nvPr>
        </p:nvSpPr>
        <p:spPr>
          <a:xfrm>
            <a:off x="4760913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ux contenus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2" type="body"/>
          </p:nvPr>
        </p:nvSpPr>
        <p:spPr>
          <a:xfrm>
            <a:off x="4760913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seul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ableau" type="tbl">
  <p:cSld name="TABL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vertical et texte" type="vertTitleAndTx">
  <p:cSld name="VERTICAL_TITLE_AND_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/>
          <p:nvPr>
            <p:ph type="title"/>
          </p:nvPr>
        </p:nvSpPr>
        <p:spPr>
          <a:xfrm>
            <a:off x="6705600" y="762000"/>
            <a:ext cx="1981200" cy="5324475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4" name="Google Shape;54;p7"/>
          <p:cNvSpPr txBox="1"/>
          <p:nvPr/>
        </p:nvSpPr>
        <p:spPr>
          <a:xfrm rot="5400000">
            <a:off x="5061119" y="2460794"/>
            <a:ext cx="5270161" cy="192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Modifiez le style du titre</a:t>
            </a:r>
            <a:endParaRPr/>
          </a:p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 rot="5400000">
            <a:off x="995363" y="528637"/>
            <a:ext cx="5324475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exte vertical" type="vertTx">
  <p:cSld name="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 rot="5400000">
            <a:off x="2822575" y="377825"/>
            <a:ext cx="3724275" cy="7693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>
            <p:ph type="title"/>
          </p:nvPr>
        </p:nvSpPr>
        <p:spPr>
          <a:xfrm>
            <a:off x="1792288" y="4800600"/>
            <a:ext cx="5486400" cy="566738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Noto Sans Symbols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 avec légende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>
            <p:ph type="title"/>
          </p:nvPr>
        </p:nvSpPr>
        <p:spPr>
          <a:xfrm>
            <a:off x="457200" y="273050"/>
            <a:ext cx="3008313" cy="116205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Noto Sans Symbols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8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7620000" cy="6858000"/>
            <a:chOff x="0" y="0"/>
            <a:chExt cx="7620000" cy="6858000"/>
          </a:xfrm>
        </p:grpSpPr>
        <p:grpSp>
          <p:nvGrpSpPr>
            <p:cNvPr id="11" name="Google Shape;11;p1"/>
            <p:cNvGrpSpPr/>
            <p:nvPr/>
          </p:nvGrpSpPr>
          <p:grpSpPr>
            <a:xfrm>
              <a:off x="0" y="0"/>
              <a:ext cx="3200400" cy="6858000"/>
              <a:chOff x="0" y="0"/>
              <a:chExt cx="3200400" cy="6858000"/>
            </a:xfrm>
          </p:grpSpPr>
          <p:sp>
            <p:nvSpPr>
              <p:cNvPr id="12" name="Google Shape;12;p1"/>
              <p:cNvSpPr txBox="1"/>
              <p:nvPr/>
            </p:nvSpPr>
            <p:spPr>
              <a:xfrm>
                <a:off x="0" y="0"/>
                <a:ext cx="762000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sng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1"/>
              <p:cNvSpPr/>
              <p:nvPr/>
            </p:nvSpPr>
            <p:spPr>
              <a:xfrm>
                <a:off x="457200" y="0"/>
                <a:ext cx="2743200" cy="1166812"/>
              </a:xfrm>
              <a:custGeom>
                <a:rect b="b" l="l" r="r" t="t"/>
                <a:pathLst>
                  <a:path extrusionOk="0" h="735" w="1728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sng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4;p1"/>
            <p:cNvGrpSpPr/>
            <p:nvPr/>
          </p:nvGrpSpPr>
          <p:grpSpPr>
            <a:xfrm>
              <a:off x="228600" y="1981200"/>
              <a:ext cx="7391400" cy="319087"/>
              <a:chOff x="228600" y="1981200"/>
              <a:chExt cx="7391400" cy="319087"/>
            </a:xfrm>
          </p:grpSpPr>
          <p:sp>
            <p:nvSpPr>
              <p:cNvPr id="15" name="Google Shape;15;p1"/>
              <p:cNvSpPr/>
              <p:nvPr/>
            </p:nvSpPr>
            <p:spPr>
              <a:xfrm>
                <a:off x="609600" y="1981200"/>
                <a:ext cx="7010400" cy="317500"/>
              </a:xfrm>
              <a:prstGeom prst="roundRect">
                <a:avLst>
                  <a:gd fmla="val 0" name="adj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sng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 flipH="1">
                <a:off x="228600" y="1981200"/>
                <a:ext cx="393700" cy="319087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sng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7" name="Google Shape;17;p1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4"/>
          <p:cNvGrpSpPr/>
          <p:nvPr/>
        </p:nvGrpSpPr>
        <p:grpSpPr>
          <a:xfrm>
            <a:off x="0" y="0"/>
            <a:ext cx="5867400" cy="6858000"/>
            <a:chOff x="0" y="0"/>
            <a:chExt cx="5867400" cy="6858000"/>
          </a:xfrm>
        </p:grpSpPr>
        <p:sp>
          <p:nvSpPr>
            <p:cNvPr id="100" name="Google Shape;100;p14"/>
            <p:cNvSpPr txBox="1"/>
            <p:nvPr/>
          </p:nvSpPr>
          <p:spPr>
            <a:xfrm>
              <a:off x="0" y="0"/>
              <a:ext cx="4572000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685800" y="990600"/>
              <a:ext cx="5181600" cy="1905000"/>
            </a:xfrm>
            <a:prstGeom prst="roundRect">
              <a:avLst>
                <a:gd fmla="val 108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14"/>
          <p:cNvGrpSpPr/>
          <p:nvPr/>
        </p:nvGrpSpPr>
        <p:grpSpPr>
          <a:xfrm>
            <a:off x="3632200" y="4889500"/>
            <a:ext cx="4876800" cy="319087"/>
            <a:chOff x="3632200" y="4889500"/>
            <a:chExt cx="4876800" cy="319087"/>
          </a:xfrm>
        </p:grpSpPr>
        <p:sp>
          <p:nvSpPr>
            <p:cNvPr id="103" name="Google Shape;103;p14"/>
            <p:cNvSpPr/>
            <p:nvPr/>
          </p:nvSpPr>
          <p:spPr>
            <a:xfrm flipH="1">
              <a:off x="3632200" y="4889500"/>
              <a:ext cx="4625975" cy="317500"/>
            </a:xfrm>
            <a:prstGeom prst="roundRect">
              <a:avLst>
                <a:gd fmla="val 0" name="adj"/>
              </a:avLst>
            </a:prstGeom>
            <a:solidFill>
              <a:schemeClr val="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8248650" y="4889500"/>
              <a:ext cx="260350" cy="319087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14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76200" y="624840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4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5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/>
          <p:nvPr>
            <p:ph type="title"/>
          </p:nvPr>
        </p:nvSpPr>
        <p:spPr>
          <a:xfrm>
            <a:off x="762000" y="692150"/>
            <a:ext cx="8382000" cy="1296987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Masaryk Uni, Brno </a:t>
            </a:r>
            <a:b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Intercultural Management 2</a:t>
            </a:r>
            <a:endParaRPr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838200" y="2420937"/>
            <a:ext cx="7693025" cy="3665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work and influence of Geert Hofstede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other theoretical approaches to Culture</a:t>
            </a:r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POWER DISTANCE</a:t>
            </a:r>
            <a:endParaRPr/>
          </a:p>
        </p:txBody>
      </p:sp>
      <p:sp>
        <p:nvSpPr>
          <p:cNvPr id="205" name="Google Shape;205;p25"/>
          <p:cNvSpPr txBox="1"/>
          <p:nvPr>
            <p:ph idx="1" type="body"/>
          </p:nvPr>
        </p:nvSpPr>
        <p:spPr>
          <a:xfrm>
            <a:off x="1042987" y="2420937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PD cultures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Subordinates expect to be told what to do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Privilege &amp; status are normal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Superiors « inaccessible »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Inequalities accepted</a:t>
            </a:r>
            <a:endParaRPr/>
          </a:p>
        </p:txBody>
      </p:sp>
      <p:sp>
        <p:nvSpPr>
          <p:cNvPr id="206" name="Google Shape;206;p25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07" name="Google Shape;207;p25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POWER DISTANCE</a:t>
            </a:r>
            <a:endParaRPr/>
          </a:p>
        </p:txBody>
      </p:sp>
      <p:sp>
        <p:nvSpPr>
          <p:cNvPr id="213" name="Google Shape;213;p26"/>
          <p:cNvSpPr txBox="1"/>
          <p:nvPr>
            <p:ph idx="1" type="body"/>
          </p:nvPr>
        </p:nvSpPr>
        <p:spPr>
          <a:xfrm>
            <a:off x="1066800" y="2133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9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what would you expect???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PD				HIGH PD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…………………?			…………………?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…………………?			…………………?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…………………?			…………………?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6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15" name="Google Shape;215;p26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/>
          <p:nvPr>
            <p:ph type="title"/>
          </p:nvPr>
        </p:nvSpPr>
        <p:spPr>
          <a:xfrm>
            <a:off x="971550" y="692150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POWER DISTANCE</a:t>
            </a:r>
            <a:endParaRPr/>
          </a:p>
        </p:txBody>
      </p:sp>
      <p:sp>
        <p:nvSpPr>
          <p:cNvPr id="221" name="Google Shape;221;p27"/>
          <p:cNvSpPr txBox="1"/>
          <p:nvPr>
            <p:ph idx="1" type="body"/>
          </p:nvPr>
        </p:nvSpPr>
        <p:spPr>
          <a:xfrm>
            <a:off x="1042987" y="2420937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PD				HIGH PD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Denmark				Malaysia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Sweden				Mexico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Ireland				France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7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23" name="Google Shape;223;p27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Power Distance: case 1</a:t>
            </a:r>
            <a:endParaRPr/>
          </a:p>
        </p:txBody>
      </p:sp>
      <p:sp>
        <p:nvSpPr>
          <p:cNvPr id="229" name="Google Shape;229;p28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problems might a manager from a low PD culture have working with an assistant from a high PD culture?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« Empowerment »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problems might a manager from a high PD culture have working with a team from a low PD culture?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8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31" name="Google Shape;231;p28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UNCERTAINTY AVOIDANCE</a:t>
            </a:r>
            <a:endParaRPr/>
          </a:p>
        </p:txBody>
      </p:sp>
      <p:sp>
        <p:nvSpPr>
          <p:cNvPr id="237" name="Google Shape;237;p29"/>
          <p:cNvSpPr txBox="1"/>
          <p:nvPr>
            <p:ph idx="1" type="body"/>
          </p:nvPr>
        </p:nvSpPr>
        <p:spPr>
          <a:xfrm>
            <a:off x="1042987" y="2492375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9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degree to which people feel threatened by uncertainty and ambiguity and try to avoid it = high UA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9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39" name="Google Shape;239;p29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0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Uncertainty Avoidance (UA)</a:t>
            </a:r>
            <a:endParaRPr/>
          </a:p>
        </p:txBody>
      </p:sp>
      <p:sp>
        <p:nvSpPr>
          <p:cNvPr id="245" name="Google Shape;245;p30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Uncertainty Avoidance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extent to which uncertainty and ambiguity are avoided/tolerated.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Artifacts of high UA: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Standardization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Structured activities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Written rules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Specialists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risk tolerance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Ritualistic behavior</a:t>
            </a:r>
            <a:endParaRPr/>
          </a:p>
        </p:txBody>
      </p:sp>
      <p:sp>
        <p:nvSpPr>
          <p:cNvPr id="246" name="Google Shape;246;p30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47" name="Google Shape;247;p30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UNCERTAINTY AVOIDANCE</a:t>
            </a:r>
            <a:endParaRPr/>
          </a:p>
        </p:txBody>
      </p:sp>
      <p:sp>
        <p:nvSpPr>
          <p:cNvPr id="253" name="Google Shape;253;p31"/>
          <p:cNvSpPr txBox="1"/>
          <p:nvPr>
            <p:ph idx="1" type="body"/>
          </p:nvPr>
        </p:nvSpPr>
        <p:spPr>
          <a:xfrm>
            <a:off x="1042987" y="2636837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Weak/Low UA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Apparently relaxed environment, minimal stress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Initiative encouraged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Relatively few rules &amp; regulations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Pragmatic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Tolerance of deviant, innovative ideas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can seem quiet, easy-going or « lazy » to those from a different background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1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55" name="Google Shape;255;p31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2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UNCERTAINTY AVOIDANCE</a:t>
            </a:r>
            <a:endParaRPr/>
          </a:p>
        </p:txBody>
      </p:sp>
      <p:sp>
        <p:nvSpPr>
          <p:cNvPr id="261" name="Google Shape;261;p32"/>
          <p:cNvSpPr txBox="1"/>
          <p:nvPr>
            <p:ph idx="1" type="body"/>
          </p:nvPr>
        </p:nvSpPr>
        <p:spPr>
          <a:xfrm>
            <a:off x="1042987" y="2492375"/>
            <a:ext cx="7620000" cy="39608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Strong/High UA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Anxious, higher stress levels at work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Risk-averse – need to avoid failure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rules &amp; regulations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Resistant to change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tolerance of deviant, innovative ideas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can seem busy, emotional, aggressive or unfriendly to those from a different background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2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63" name="Google Shape;263;p32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UNCERTAINTY AVOIDANCE</a:t>
            </a:r>
            <a:endParaRPr/>
          </a:p>
        </p:txBody>
      </p:sp>
      <p:sp>
        <p:nvSpPr>
          <p:cNvPr id="269" name="Google Shape;269;p33"/>
          <p:cNvSpPr txBox="1"/>
          <p:nvPr>
            <p:ph idx="1" type="body"/>
          </p:nvPr>
        </p:nvSpPr>
        <p:spPr>
          <a:xfrm>
            <a:off x="1042987" y="2492375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what would you expect???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 UA				Strong UA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Singapore				Greece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Denmark				Japan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UK					France</a:t>
            </a:r>
            <a:endParaRPr/>
          </a:p>
        </p:txBody>
      </p:sp>
      <p:sp>
        <p:nvSpPr>
          <p:cNvPr id="270" name="Google Shape;270;p33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71" name="Google Shape;271;p33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Uncertainty Avoidance</a:t>
            </a:r>
            <a:endParaRPr/>
          </a:p>
        </p:txBody>
      </p:sp>
      <p:sp>
        <p:nvSpPr>
          <p:cNvPr id="277" name="Google Shape;277;p34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9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 (high) uncertainty avoidance vs. Weak (low) uncertainty avoidance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Uncertainty avoidance ~ ≠ ~Risk avoidance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Stress at work rises with higher UA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UA = fear of “failure”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34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79" name="Google Shape;279;p34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Preamble: question 1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838200" y="2362200"/>
            <a:ext cx="7693025" cy="4162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going to work in: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	- Canada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- France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- Singapore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- Mexico…………..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Predict some of the deeper and less visible cultural differences which you might encounter in the workplace</a:t>
            </a:r>
            <a:endParaRPr/>
          </a:p>
        </p:txBody>
      </p:sp>
      <p:sp>
        <p:nvSpPr>
          <p:cNvPr id="130" name="Google Shape;130;p17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31" name="Google Shape;131;p17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5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Uncertainty Avoidance: case 2</a:t>
            </a:r>
            <a:endParaRPr/>
          </a:p>
        </p:txBody>
      </p:sp>
      <p:sp>
        <p:nvSpPr>
          <p:cNvPr id="285" name="Google Shape;285;p35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9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problems could affect a multi-cultural team composed of members from high &amp; low  UA cultures?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could these problems be dealt with?</a:t>
            </a:r>
            <a:endParaRPr/>
          </a:p>
        </p:txBody>
      </p:sp>
      <p:sp>
        <p:nvSpPr>
          <p:cNvPr id="286" name="Google Shape;286;p35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87" name="Google Shape;287;p35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6"/>
          <p:cNvSpPr/>
          <p:nvPr>
            <p:ph type="title"/>
          </p:nvPr>
        </p:nvSpPr>
        <p:spPr>
          <a:xfrm>
            <a:off x="1066800" y="914400"/>
            <a:ext cx="76962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INDIVIDUALISM /COLLECTIVISM</a:t>
            </a:r>
            <a:endParaRPr/>
          </a:p>
        </p:txBody>
      </p:sp>
      <p:sp>
        <p:nvSpPr>
          <p:cNvPr id="293" name="Google Shape;293;p36"/>
          <p:cNvSpPr txBox="1"/>
          <p:nvPr>
            <p:ph idx="1" type="body"/>
          </p:nvPr>
        </p:nvSpPr>
        <p:spPr>
          <a:xfrm>
            <a:off x="1216025" y="2362200"/>
            <a:ext cx="7315200" cy="3724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Individualism – ties between individuals are loose; people look after themselves and their immediate family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Collectivism – people are integrated into strong, cohesive groups in exchange for unquestioning loyalty</a:t>
            </a:r>
            <a:endParaRPr/>
          </a:p>
        </p:txBody>
      </p:sp>
      <p:sp>
        <p:nvSpPr>
          <p:cNvPr id="294" name="Google Shape;294;p36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295" name="Google Shape;295;p36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7"/>
          <p:cNvSpPr/>
          <p:nvPr>
            <p:ph type="title"/>
          </p:nvPr>
        </p:nvSpPr>
        <p:spPr>
          <a:xfrm>
            <a:off x="1066800" y="914400"/>
            <a:ext cx="76962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INDIVIDUALISM /COLLECTIVISM</a:t>
            </a:r>
            <a:endParaRPr/>
          </a:p>
        </p:txBody>
      </p:sp>
      <p:sp>
        <p:nvSpPr>
          <p:cNvPr id="301" name="Google Shape;301;p37"/>
          <p:cNvSpPr txBox="1"/>
          <p:nvPr>
            <p:ph idx="1" type="body"/>
          </p:nvPr>
        </p:nvSpPr>
        <p:spPr>
          <a:xfrm>
            <a:off x="1216025" y="2362200"/>
            <a:ext cx="7315200" cy="3724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Individualism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Identity is based on the individual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prevails over relationship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relationship – contract of mutual advantage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self-respect » important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Correlates .82 with GNP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37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03" name="Google Shape;303;p37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8"/>
          <p:cNvSpPr/>
          <p:nvPr>
            <p:ph type="title"/>
          </p:nvPr>
        </p:nvSpPr>
        <p:spPr>
          <a:xfrm>
            <a:off x="1066800" y="914400"/>
            <a:ext cx="76962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INDIVIDUALISM /COLLECTIVISM</a:t>
            </a:r>
            <a:endParaRPr/>
          </a:p>
        </p:txBody>
      </p:sp>
      <p:sp>
        <p:nvSpPr>
          <p:cNvPr id="309" name="Google Shape;309;p38"/>
          <p:cNvSpPr txBox="1"/>
          <p:nvPr>
            <p:ph idx="1" type="body"/>
          </p:nvPr>
        </p:nvSpPr>
        <p:spPr>
          <a:xfrm>
            <a:off x="1216025" y="2362200"/>
            <a:ext cx="7315200" cy="3724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Collectivism (a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score on Hofstede’s index for IND)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Identity is based on social network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Relationship prevails over task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relationship – family model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face » &amp; maintenance of harmony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of groups not individuals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8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11" name="Google Shape;311;p38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9"/>
          <p:cNvSpPr/>
          <p:nvPr>
            <p:ph type="title"/>
          </p:nvPr>
        </p:nvSpPr>
        <p:spPr>
          <a:xfrm>
            <a:off x="1066800" y="914400"/>
            <a:ext cx="76962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INDIVIDUALISM /COLLECTIVISM</a:t>
            </a:r>
            <a:endParaRPr/>
          </a:p>
        </p:txBody>
      </p:sp>
      <p:sp>
        <p:nvSpPr>
          <p:cNvPr id="317" name="Google Shape;317;p39"/>
          <p:cNvSpPr txBox="1"/>
          <p:nvPr>
            <p:ph idx="1" type="body"/>
          </p:nvPr>
        </p:nvSpPr>
        <p:spPr>
          <a:xfrm>
            <a:off x="1216025" y="2362200"/>
            <a:ext cx="7315200" cy="3724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IND				High COLL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?????????				?????????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					HK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UK					Guatemala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NL					Japan</a:t>
            </a:r>
            <a:endParaRPr/>
          </a:p>
        </p:txBody>
      </p:sp>
      <p:sp>
        <p:nvSpPr>
          <p:cNvPr id="318" name="Google Shape;318;p39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19" name="Google Shape;319;p39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0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MASCULINITY / FEMININITY</a:t>
            </a:r>
            <a:endParaRPr/>
          </a:p>
        </p:txBody>
      </p:sp>
      <p:sp>
        <p:nvSpPr>
          <p:cNvPr id="325" name="Google Shape;325;p40"/>
          <p:cNvSpPr txBox="1"/>
          <p:nvPr>
            <p:ph idx="1" type="body"/>
          </p:nvPr>
        </p:nvSpPr>
        <p:spPr>
          <a:xfrm>
            <a:off x="1042987" y="2565400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dominant values in society are: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MASC – material success, achievement,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FEM – quality of life, caring for others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0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27" name="Google Shape;327;p40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1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MASCULINITY / FEMININITY</a:t>
            </a:r>
            <a:endParaRPr/>
          </a:p>
        </p:txBody>
      </p:sp>
      <p:sp>
        <p:nvSpPr>
          <p:cNvPr id="333" name="Google Shape;333;p41"/>
          <p:cNvSpPr txBox="1"/>
          <p:nvPr>
            <p:ph idx="1" type="body"/>
          </p:nvPr>
        </p:nvSpPr>
        <p:spPr>
          <a:xfrm>
            <a:off x="1042987" y="2565400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MAS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Ambition, assertiveness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Competition &amp; performance important 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Live to work »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Size matters »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Distinct gender roles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Managers are expected to be assertive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MAS often correlates positively with % of GNP spent on defence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1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41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35" name="Google Shape;335;p41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2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MASCULINITY / FEMININITY</a:t>
            </a:r>
            <a:endParaRPr/>
          </a:p>
        </p:txBody>
      </p:sp>
      <p:sp>
        <p:nvSpPr>
          <p:cNvPr id="341" name="Google Shape;341;p42"/>
          <p:cNvSpPr txBox="1"/>
          <p:nvPr>
            <p:ph idx="1" type="body"/>
          </p:nvPr>
        </p:nvSpPr>
        <p:spPr>
          <a:xfrm>
            <a:off x="1042987" y="2420937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FEM (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score on MAS index)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of life issues are important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Equality &amp; solidarity are important 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Work to live »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Small is beautiful »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Overlapping gender roles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Managers often strive for consensus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FEM often correlates positively with % of GNP spent on overseas aid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42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43" name="Google Shape;343;p42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3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Masculinity vs. Femininity </a:t>
            </a:r>
            <a:endParaRPr/>
          </a:p>
        </p:txBody>
      </p:sp>
      <p:sp>
        <p:nvSpPr>
          <p:cNvPr id="349" name="Google Shape;349;p43"/>
          <p:cNvSpPr txBox="1"/>
          <p:nvPr>
            <p:ph idx="1" type="body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Masculinity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Earnings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Recognition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NOT…machismo</a:t>
            </a:r>
            <a:endParaRPr/>
          </a:p>
        </p:txBody>
      </p:sp>
      <p:sp>
        <p:nvSpPr>
          <p:cNvPr id="350" name="Google Shape;350;p43"/>
          <p:cNvSpPr txBox="1"/>
          <p:nvPr>
            <p:ph idx="1" type="body"/>
          </p:nvPr>
        </p:nvSpPr>
        <p:spPr>
          <a:xfrm>
            <a:off x="4760912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Femininity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Living space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Employment security</a:t>
            </a:r>
            <a:endParaRPr/>
          </a:p>
        </p:txBody>
      </p:sp>
      <p:sp>
        <p:nvSpPr>
          <p:cNvPr id="351" name="Google Shape;351;p43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2017</a:t>
            </a:r>
            <a:endParaRPr/>
          </a:p>
        </p:txBody>
      </p:sp>
      <p:sp>
        <p:nvSpPr>
          <p:cNvPr id="352" name="Google Shape;352;p43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4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MASCULINITY / FEMININITY</a:t>
            </a:r>
            <a:endParaRPr/>
          </a:p>
        </p:txBody>
      </p:sp>
      <p:sp>
        <p:nvSpPr>
          <p:cNvPr id="358" name="Google Shape;358;p44"/>
          <p:cNvSpPr txBox="1"/>
          <p:nvPr>
            <p:ph idx="1" type="body"/>
          </p:nvPr>
        </p:nvSpPr>
        <p:spPr>
          <a:xfrm>
            <a:off x="1116012" y="2565400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what would you expect???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MAS			Low MAS=High FEM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Japan				Sweden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					NL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Germany				France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44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60" name="Google Shape;360;p44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Preamble: question 2</a:t>
            </a:r>
            <a:endParaRPr/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838200" y="2362200"/>
            <a:ext cx="7693025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working in Brno and a new colleague is coming from:</a:t>
            </a:r>
            <a:endParaRPr/>
          </a:p>
          <a:p>
            <a:pPr indent="-228600" lvl="4" marL="2057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56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Sweden</a:t>
            </a:r>
            <a:endParaRPr/>
          </a:p>
          <a:p>
            <a:pPr indent="-228600" lvl="4" marL="2057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56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USA</a:t>
            </a:r>
            <a:endParaRPr/>
          </a:p>
          <a:p>
            <a:pPr indent="-228600" lvl="4" marL="2057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56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China</a:t>
            </a:r>
            <a:endParaRPr/>
          </a:p>
          <a:p>
            <a:pPr indent="-228600" lvl="4" marL="2057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56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Brazil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Predict some of the deeper and less visible cultural differences between their culture and France which they might encounter in the workplace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39" name="Google Shape;139;p18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5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Long-Term Orientation (LTO)</a:t>
            </a:r>
            <a:endParaRPr/>
          </a:p>
        </p:txBody>
      </p:sp>
      <p:sp>
        <p:nvSpPr>
          <p:cNvPr id="366" name="Google Shape;366;p45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Originally called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Confucian Dynamism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because of anchoring in the Confucian value system.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Represents such values as thrift, persistence, and traditional respect of social obligations.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Organizations likely to adopt longer planning horizon, with individuals ready to delay gratification.</a:t>
            </a:r>
            <a:endParaRPr/>
          </a:p>
        </p:txBody>
      </p:sp>
      <p:sp>
        <p:nvSpPr>
          <p:cNvPr id="367" name="Google Shape;367;p45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68" name="Google Shape;368;p45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6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Confucian Dynamism </a:t>
            </a:r>
            <a:endParaRPr/>
          </a:p>
        </p:txBody>
      </p:sp>
      <p:sp>
        <p:nvSpPr>
          <p:cNvPr id="374" name="Google Shape;374;p46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aka long-term vs. short-term orientation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0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dimension revealed through another study - Chinese value survey (CVS)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Administered to 100 students in 23 countries!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Findings of study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Related to economic growth</a:t>
            </a:r>
            <a:endParaRPr/>
          </a:p>
        </p:txBody>
      </p:sp>
      <p:sp>
        <p:nvSpPr>
          <p:cNvPr id="375" name="Google Shape;375;p46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76" name="Google Shape;376;p46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7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Confucian Dynamism (Ratings)</a:t>
            </a:r>
            <a:endParaRPr/>
          </a:p>
        </p:txBody>
      </p:sp>
      <p:sp>
        <p:nvSpPr>
          <p:cNvPr id="382" name="Google Shape;382;p47"/>
          <p:cNvSpPr txBox="1"/>
          <p:nvPr>
            <p:ph idx="1" type="body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Long-term orientation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Persistence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Ordering and observing relationships by status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loss of “face” = weakness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Save, be thrifty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 in real estate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Oriented towards future rewards</a:t>
            </a:r>
            <a:endParaRPr/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47"/>
          <p:cNvSpPr txBox="1"/>
          <p:nvPr>
            <p:ph idx="1" type="body"/>
          </p:nvPr>
        </p:nvSpPr>
        <p:spPr>
          <a:xfrm>
            <a:off x="4760912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Short-term orientation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is encouraged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Emphasis on quick results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steadfastness important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Spend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 in funds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Oriented towards present &amp; near future</a:t>
            </a:r>
            <a:endParaRPr/>
          </a:p>
        </p:txBody>
      </p:sp>
      <p:sp>
        <p:nvSpPr>
          <p:cNvPr id="384" name="Google Shape;384;p47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85" name="Google Shape;385;p47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8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Examples 1</a:t>
            </a:r>
            <a:endParaRPr/>
          </a:p>
        </p:txBody>
      </p:sp>
      <p:sp>
        <p:nvSpPr>
          <p:cNvPr id="391" name="Google Shape;391;p48"/>
          <p:cNvSpPr txBox="1"/>
          <p:nvPr/>
        </p:nvSpPr>
        <p:spPr>
          <a:xfrm>
            <a:off x="3314700" y="20002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geert-hofstede.com/graphs/5dgraph.php?c1=France&amp;pdi1=68&amp;idv1=71&amp;mas1=43&amp;uai1=86&amp;ltp1=0&amp;c2=Germany&amp;pdi2=35&amp;idv2=67&amp;mas2=66&amp;uai2=65&amp;ltp2=31" id="392" name="Google Shape;392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514600"/>
            <a:ext cx="32004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48"/>
          <p:cNvSpPr txBox="1"/>
          <p:nvPr/>
        </p:nvSpPr>
        <p:spPr>
          <a:xfrm>
            <a:off x="3338512" y="20002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geert-hofstede.com/graphs/5dgraph.php?c1=France&amp;pdi1=68&amp;idv1=71&amp;mas1=43&amp;uai1=86&amp;ltp1=0&amp;c2=United+Kingdom&amp;pdi2=35&amp;idv2=89&amp;mas2=66&amp;uai2=35&amp;ltp2=25" id="394" name="Google Shape;394;p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43400" y="2514600"/>
            <a:ext cx="32004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48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396" name="Google Shape;396;p48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9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Examples 2</a:t>
            </a:r>
            <a:endParaRPr/>
          </a:p>
        </p:txBody>
      </p:sp>
      <p:sp>
        <p:nvSpPr>
          <p:cNvPr id="402" name="Google Shape;402;p49"/>
          <p:cNvSpPr txBox="1"/>
          <p:nvPr/>
        </p:nvSpPr>
        <p:spPr>
          <a:xfrm>
            <a:off x="3367087" y="20335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geert-hofstede.com/graphs/5dgraph.php?c1=France&amp;pdi1=68&amp;idv1=71&amp;mas1=43&amp;uai1=86&amp;ltp1=0&amp;c2=United+States&amp;pdi2=40&amp;idv2=91&amp;mas2=62&amp;uai2=46&amp;ltp2=29" id="403" name="Google Shape;403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514600"/>
            <a:ext cx="32004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49"/>
          <p:cNvSpPr txBox="1"/>
          <p:nvPr/>
        </p:nvSpPr>
        <p:spPr>
          <a:xfrm>
            <a:off x="3357562" y="20002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geert-hofstede.com/graphs/5dgraph.php?c1=France&amp;pdi1=68&amp;idv1=71&amp;mas1=43&amp;uai1=86&amp;ltp1=0&amp;c2=Japan&amp;pdi2=54&amp;idv2=46&amp;mas2=95&amp;uai2=92&amp;ltp2=80" id="405" name="Google Shape;405;p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43400" y="2514600"/>
            <a:ext cx="32004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49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07" name="Google Shape;407;p49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0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Examples 3</a:t>
            </a:r>
            <a:endParaRPr/>
          </a:p>
        </p:txBody>
      </p:sp>
      <p:sp>
        <p:nvSpPr>
          <p:cNvPr id="413" name="Google Shape;413;p50"/>
          <p:cNvSpPr txBox="1"/>
          <p:nvPr/>
        </p:nvSpPr>
        <p:spPr>
          <a:xfrm>
            <a:off x="3367087" y="20288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geert-hofstede.com/graphs/5dgraph.php?c1=France&amp;pdi1=68&amp;idv1=71&amp;mas1=43&amp;uai1=86&amp;ltp1=0&amp;c2=Denmark&amp;pdi2=18&amp;idv2=74&amp;mas2=16&amp;uai2=23&amp;ltp2=0" id="414" name="Google Shape;414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514600"/>
            <a:ext cx="32004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50"/>
          <p:cNvSpPr txBox="1"/>
          <p:nvPr/>
        </p:nvSpPr>
        <p:spPr>
          <a:xfrm>
            <a:off x="3343275" y="20335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geert-hofstede.com/graphs/5dgraph.php?c1=France&amp;pdi1=68&amp;idv1=71&amp;mas1=43&amp;uai1=86&amp;ltp1=0&amp;c2=Mexico&amp;pdi2=81&amp;idv2=30&amp;mas2=69&amp;uai2=82&amp;ltp2=0" id="416" name="Google Shape;416;p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43400" y="2514600"/>
            <a:ext cx="32004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Google Shape;417;p50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18" name="Google Shape;418;p50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1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might happen when companies merge? Case 1: Renault-Volvo 1992</a:t>
            </a:r>
            <a:endParaRPr/>
          </a:p>
        </p:txBody>
      </p:sp>
      <p:graphicFrame>
        <p:nvGraphicFramePr>
          <p:cNvPr id="424" name="Google Shape;424;p51"/>
          <p:cNvGraphicFramePr/>
          <p:nvPr/>
        </p:nvGraphicFramePr>
        <p:xfrm>
          <a:off x="1116012" y="32845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{7B5DEA63-EA6C-4AAD-AD14-B657334BDFA9}</a:tableStyleId>
              </a:tblPr>
              <a:tblGrid>
                <a:gridCol w="2255825"/>
                <a:gridCol w="2257425"/>
                <a:gridCol w="2255825"/>
              </a:tblGrid>
              <a:tr h="56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FRANCE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SWEDEN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PDI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UA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86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MAS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25" name="Google Shape;425;p51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26" name="Google Shape;426;p51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2"/>
          <p:cNvSpPr/>
          <p:nvPr>
            <p:ph type="title"/>
          </p:nvPr>
        </p:nvSpPr>
        <p:spPr>
          <a:xfrm>
            <a:off x="762000" y="908050"/>
            <a:ext cx="8382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might happen when companies merge? Case 2: ASEA Brown-Boveri 1988</a:t>
            </a:r>
            <a:endParaRPr/>
          </a:p>
        </p:txBody>
      </p:sp>
      <p:graphicFrame>
        <p:nvGraphicFramePr>
          <p:cNvPr id="432" name="Google Shape;432;p52"/>
          <p:cNvGraphicFramePr/>
          <p:nvPr/>
        </p:nvGraphicFramePr>
        <p:xfrm>
          <a:off x="1042987" y="31416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{7B5DEA63-EA6C-4AAD-AD14-B657334BDFA9}</a:tableStyleId>
              </a:tblPr>
              <a:tblGrid>
                <a:gridCol w="2449500"/>
                <a:gridCol w="2446325"/>
                <a:gridCol w="2449500"/>
              </a:tblGrid>
              <a:tr h="58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SWEDEN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SWITZERLAND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PDI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UA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MAS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33" name="Google Shape;433;p52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34" name="Google Shape;434;p52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3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/>
          </a:p>
        </p:txBody>
      </p:sp>
      <p:sp>
        <p:nvSpPr>
          <p:cNvPr id="440" name="Google Shape;440;p53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the practical implications of these findings?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think national values can change over time?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think that increasing globalization and advancements in technology will lead to a narrowing of cultural differences?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it possible for someone to identify with more than one national culture?</a:t>
            </a:r>
            <a:endParaRPr/>
          </a:p>
        </p:txBody>
      </p:sp>
      <p:sp>
        <p:nvSpPr>
          <p:cNvPr id="441" name="Google Shape;441;p53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42" name="Google Shape;442;p53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4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Criticism of Hofstede</a:t>
            </a:r>
            <a:endParaRPr/>
          </a:p>
        </p:txBody>
      </p:sp>
      <p:sp>
        <p:nvSpPr>
          <p:cNvPr id="448" name="Google Shape;448;p54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9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what ways can Hofstede’s classification be criticised?</a:t>
            </a:r>
            <a:endParaRPr/>
          </a:p>
        </p:txBody>
      </p:sp>
      <p:sp>
        <p:nvSpPr>
          <p:cNvPr id="449" name="Google Shape;449;p54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50" name="Google Shape;450;p54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Hofstede’s Background</a:t>
            </a:r>
            <a:endParaRPr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Born in Netherlands in 1928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Founded and managed the Personnel Research Department of IBM Europe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Co-founder of IRIC (Institute for Research on Intercultural Cooperation)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Noto Sans Symbols"/>
              <a:buChar char="●"/>
            </a:pPr>
            <a:r>
              <a:rPr b="1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cited living non-American in the field of Management in the US Social Sciences Citation Index!</a:t>
            </a:r>
            <a:endParaRPr/>
          </a:p>
        </p:txBody>
      </p:sp>
      <p:pic>
        <p:nvPicPr>
          <p:cNvPr id="146" name="Google Shape;146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60912" y="2506662"/>
            <a:ext cx="3770312" cy="343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9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48" name="Google Shape;148;p19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55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Criticism of Hofstede</a:t>
            </a:r>
            <a:endParaRPr/>
          </a:p>
        </p:txBody>
      </p:sp>
      <p:sp>
        <p:nvSpPr>
          <p:cNvPr id="456" name="Google Shape;456;p55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Hofstede has been subject to broad criticism. Among the criticisms: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on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culture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 company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data, with a large Multinational Enterprise having a strong corporate culture.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dependent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results, which are an artifact of the time of data collection and analysis.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culture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not values culture, representing a reflection of business culture at IBM and not national culture of the countries IBM operates within. </a:t>
            </a:r>
            <a:endParaRPr/>
          </a:p>
        </p:txBody>
      </p:sp>
      <p:sp>
        <p:nvSpPr>
          <p:cNvPr id="457" name="Google Shape;457;p55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58" name="Google Shape;458;p55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6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Criticism of Hofstede</a:t>
            </a:r>
            <a:endParaRPr/>
          </a:p>
        </p:txBody>
      </p:sp>
      <p:sp>
        <p:nvSpPr>
          <p:cNvPr id="464" name="Google Shape;464;p56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Non-exhaustive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doesn’t identify all the cultural dimensions possible, but just a few.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Partial geographic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coverages, cover only a portion of the world’s cultures and countries.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Western bias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which values western business ideals.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Attitudinal rather than behavioral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measures, with no connection between employee attitudes and employee behaviors.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level data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generalized into individual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behavior.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56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66" name="Google Shape;466;p56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57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Criticism of Hofstede</a:t>
            </a:r>
            <a:endParaRPr/>
          </a:p>
        </p:txBody>
      </p:sp>
      <p:sp>
        <p:nvSpPr>
          <p:cNvPr id="472" name="Google Shape;472;p57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BUT, despite these criticisms (many of which I agree with):</a:t>
            </a:r>
            <a:endParaRPr/>
          </a:p>
          <a:p>
            <a:pPr indent="-20955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Hofstede has been, and still is, very influential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(remember slide 4….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cited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…)</a:t>
            </a:r>
            <a:endParaRPr/>
          </a:p>
        </p:txBody>
      </p:sp>
      <p:sp>
        <p:nvSpPr>
          <p:cNvPr id="473" name="Google Shape;473;p57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74" name="Google Shape;474;p57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8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other models</a:t>
            </a:r>
            <a:endParaRPr/>
          </a:p>
        </p:txBody>
      </p:sp>
      <p:sp>
        <p:nvSpPr>
          <p:cNvPr id="480" name="Google Shape;480;p58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Culture Clustering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Civilisation clustering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Hofstede’s corporate culture definitions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Hall – Space, Time &amp; Context (class 1)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Trompenaars variable’s (next class!)</a:t>
            </a:r>
            <a:endParaRPr/>
          </a:p>
        </p:txBody>
      </p:sp>
      <p:sp>
        <p:nvSpPr>
          <p:cNvPr id="481" name="Google Shape;481;p58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82" name="Google Shape;482;p58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59"/>
          <p:cNvSpPr/>
          <p:nvPr>
            <p:ph type="title"/>
          </p:nvPr>
        </p:nvSpPr>
        <p:spPr>
          <a:xfrm>
            <a:off x="762000" y="0"/>
            <a:ext cx="7924800" cy="1484312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National Cultural Clustering</a:t>
            </a:r>
            <a:endParaRPr/>
          </a:p>
        </p:txBody>
      </p:sp>
      <p:pic>
        <p:nvPicPr>
          <p:cNvPr descr="6-14" id="488" name="Google Shape;488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0137" y="1344612"/>
            <a:ext cx="6697662" cy="513238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489" name="Google Shape;489;p59"/>
          <p:cNvSpPr txBox="1"/>
          <p:nvPr/>
        </p:nvSpPr>
        <p:spPr>
          <a:xfrm>
            <a:off x="755650" y="2205037"/>
            <a:ext cx="15843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Ronen and Shenkar’s culture clustering</a:t>
            </a:r>
            <a:endParaRPr/>
          </a:p>
        </p:txBody>
      </p:sp>
      <p:sp>
        <p:nvSpPr>
          <p:cNvPr id="490" name="Google Shape;490;p59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491" name="Google Shape;491;p59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60"/>
          <p:cNvSpPr/>
          <p:nvPr>
            <p:ph type="title"/>
          </p:nvPr>
        </p:nvSpPr>
        <p:spPr>
          <a:xfrm>
            <a:off x="762000" y="0"/>
            <a:ext cx="7924800" cy="14128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National Cultural Clustering</a:t>
            </a:r>
            <a:endParaRPr/>
          </a:p>
        </p:txBody>
      </p:sp>
      <p:pic>
        <p:nvPicPr>
          <p:cNvPr descr="6-15" id="497" name="Google Shape;497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1341437"/>
            <a:ext cx="6858000" cy="55165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498" name="Google Shape;498;p60"/>
          <p:cNvSpPr txBox="1"/>
          <p:nvPr/>
        </p:nvSpPr>
        <p:spPr>
          <a:xfrm>
            <a:off x="684212" y="1916112"/>
            <a:ext cx="1727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Huntington’s civilization clustering</a:t>
            </a:r>
            <a:endParaRPr/>
          </a:p>
        </p:txBody>
      </p:sp>
      <p:sp>
        <p:nvSpPr>
          <p:cNvPr id="499" name="Google Shape;499;p60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500" name="Google Shape;500;p60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61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Corporate Culture</a:t>
            </a:r>
            <a:endParaRPr/>
          </a:p>
        </p:txBody>
      </p:sp>
      <p:sp>
        <p:nvSpPr>
          <p:cNvPr id="506" name="Google Shape;506;p61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Corporate Culture is the culture adopted, developed and disseminated in an organization.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Corporate culture can deviate from national norms, but that depends upon the strength of culture and the values and practices tied to it. </a:t>
            </a:r>
            <a:endParaRPr/>
          </a:p>
        </p:txBody>
      </p:sp>
      <p:sp>
        <p:nvSpPr>
          <p:cNvPr id="507" name="Google Shape;507;p61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508" name="Google Shape;508;p61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2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Classifications of Corporate Culture</a:t>
            </a:r>
            <a:endParaRPr/>
          </a:p>
        </p:txBody>
      </p:sp>
      <p:sp>
        <p:nvSpPr>
          <p:cNvPr id="514" name="Google Shape;514;p62"/>
          <p:cNvSpPr txBox="1"/>
          <p:nvPr>
            <p:ph idx="1" type="body"/>
          </p:nvPr>
        </p:nvSpPr>
        <p:spPr>
          <a:xfrm>
            <a:off x="827087" y="2349500"/>
            <a:ext cx="7707312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Hofstede et al: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Value dimensions (factors)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security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centrality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authority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Process-oriented vs. results-oriented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Employee-oriented vs. job-oriented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Parochial vs. professional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system vs. closed system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Loose control vs. tight control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Normative vs. pragmatic</a:t>
            </a:r>
            <a:endParaRPr/>
          </a:p>
        </p:txBody>
      </p:sp>
      <p:sp>
        <p:nvSpPr>
          <p:cNvPr id="515" name="Google Shape;515;p62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516" name="Google Shape;516;p62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3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Classifications of Corporate Culture</a:t>
            </a:r>
            <a:endParaRPr/>
          </a:p>
        </p:txBody>
      </p:sp>
      <p:sp>
        <p:nvSpPr>
          <p:cNvPr id="522" name="Google Shape;522;p63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Trompenaars and Hampden-Turner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Family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personal, hierarchical, power-oriented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Eiffel Tower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specific relations, ascribed status, rational authority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Guided Missile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egalitarian, impersonal, and task oriented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Incubator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individual self-fulfillment, personal and egalitarian relations</a:t>
            </a:r>
            <a:endParaRPr/>
          </a:p>
        </p:txBody>
      </p:sp>
      <p:sp>
        <p:nvSpPr>
          <p:cNvPr id="523" name="Google Shape;523;p63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524" name="Google Shape;524;p63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64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Layers of Culture</a:t>
            </a:r>
            <a:endParaRPr/>
          </a:p>
        </p:txBody>
      </p:sp>
      <p:sp>
        <p:nvSpPr>
          <p:cNvPr id="530" name="Google Shape;530;p64"/>
          <p:cNvSpPr txBox="1"/>
          <p:nvPr>
            <p:ph idx="1" type="body"/>
          </p:nvPr>
        </p:nvSpPr>
        <p:spPr>
          <a:xfrm>
            <a:off x="838200" y="2362200"/>
            <a:ext cx="8305800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Ethnicity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significant ethnic communities exist in many countries; can affect a myriad of issues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Occupation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important layer of culture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Demographics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education, age, seniority and hierarchical level affect difference in values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Ideology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not always consistent with cultures, can vary with time and across regions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class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differences within cultures, similarities across cultures (Marxist analysis)</a:t>
            </a:r>
            <a:endParaRPr/>
          </a:p>
        </p:txBody>
      </p:sp>
      <p:sp>
        <p:nvSpPr>
          <p:cNvPr id="531" name="Google Shape;531;p64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532" name="Google Shape;532;p64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Hofstede’s Dimensions of Culture</a:t>
            </a:r>
            <a:endParaRPr/>
          </a:p>
        </p:txBody>
      </p:sp>
      <p:sp>
        <p:nvSpPr>
          <p:cNvPr id="154" name="Google Shape;154;p20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Geert Hofstede’s cultural typology is the most often used.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based upon a study (questionnaire) of 100,000 IBM employees who worked in IBM divisions throughout the world.  </a:t>
            </a:r>
            <a:endParaRPr/>
          </a:p>
          <a:p>
            <a:pPr indent="-2286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 is a sample questionnaire – complete it carefully and we will then look at the results </a:t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56" name="Google Shape;156;p20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65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Cultural Issues</a:t>
            </a:r>
            <a:endParaRPr/>
          </a:p>
        </p:txBody>
      </p:sp>
      <p:sp>
        <p:nvSpPr>
          <p:cNvPr id="538" name="Google Shape;538;p65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Cultural Etiquette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the manners and behavior that are expected in a given situation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Cultural Stereotypes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our beliefs about others, their attitudes and behavior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Ethnocentric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looking at the world from a perspective shaped by our own culture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Auto-stereotypes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how we see ourselves as a group distinguished from others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Hetero-stereotypes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how we are seen by others.</a:t>
            </a:r>
            <a:endParaRPr/>
          </a:p>
        </p:txBody>
      </p:sp>
      <p:sp>
        <p:nvSpPr>
          <p:cNvPr id="539" name="Google Shape;539;p65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540" name="Google Shape;540;p65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6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Cultural Issues</a:t>
            </a:r>
            <a:endParaRPr/>
          </a:p>
        </p:txBody>
      </p:sp>
      <p:sp>
        <p:nvSpPr>
          <p:cNvPr id="546" name="Google Shape;546;p66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Cultural Distance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extent to which cultures differ from each other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Hofstede stated that uncertainty avoidance was the most important dimension of FDI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Convergence and Divergence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Convergence hypothesis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assumes that the combination of technology and economics is making countries more alike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Divergence hypothesis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assumes that counties will continue to maintain their distinctive characteristics</a:t>
            </a:r>
            <a:endParaRPr/>
          </a:p>
        </p:txBody>
      </p:sp>
      <p:sp>
        <p:nvSpPr>
          <p:cNvPr id="547" name="Google Shape;547;p66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548" name="Google Shape;548;p66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Hofstede’s Dimensions of Culture</a:t>
            </a:r>
            <a:endParaRPr/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Hofstede’s survey revealed four underlying dimensions of culture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Power Distance (PD)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Uncertainty Avoidance (UA)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Individualism/Collectivism (IND)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Masculinity/Femininity (MAS)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64" name="Google Shape;164;p21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Power Distance (PD)</a:t>
            </a:r>
            <a:endParaRPr/>
          </a:p>
        </p:txBody>
      </p:sp>
      <p:sp>
        <p:nvSpPr>
          <p:cNvPr id="170" name="Google Shape;170;p22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Distance is the extent to which hierarchical differences are accepted in society and articulated in terms of deference to higher and lower social and decision levels in an organization.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Artifacts of high PD: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Centralization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Org. Levels – steep organisational pyramid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Supervisors – multi-layered pyramid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Differing Values, White &amp; Blue Collar Work</a:t>
            </a:r>
            <a:endParaRPr/>
          </a:p>
        </p:txBody>
      </p:sp>
      <p:sp>
        <p:nvSpPr>
          <p:cNvPr id="171" name="Google Shape;171;p22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72" name="Google Shape;172;p22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3"/>
          <p:cNvSpPr/>
          <p:nvPr>
            <p:ph type="title"/>
          </p:nvPr>
        </p:nvSpPr>
        <p:spPr>
          <a:xfrm>
            <a:off x="1143000" y="930275"/>
            <a:ext cx="7543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POWER DISTANCE</a:t>
            </a:r>
            <a:endParaRPr/>
          </a:p>
        </p:txBody>
      </p:sp>
      <p:sp>
        <p:nvSpPr>
          <p:cNvPr id="178" name="Google Shape;178;p23"/>
          <p:cNvSpPr txBox="1"/>
          <p:nvPr>
            <p:ph idx="1" type="body"/>
          </p:nvPr>
        </p:nvSpPr>
        <p:spPr>
          <a:xfrm>
            <a:off x="1143000" y="2147887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PD culture	    HIGH PD culture</a:t>
            </a:r>
            <a:endParaRPr/>
          </a:p>
        </p:txBody>
      </p:sp>
      <p:cxnSp>
        <p:nvCxnSpPr>
          <p:cNvPr id="179" name="Google Shape;179;p23"/>
          <p:cNvCxnSpPr/>
          <p:nvPr/>
        </p:nvCxnSpPr>
        <p:spPr>
          <a:xfrm>
            <a:off x="1600200" y="5791200"/>
            <a:ext cx="914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" name="Google Shape;180;p23"/>
          <p:cNvCxnSpPr/>
          <p:nvPr/>
        </p:nvCxnSpPr>
        <p:spPr>
          <a:xfrm>
            <a:off x="2514600" y="5486400"/>
            <a:ext cx="0" cy="304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1" name="Google Shape;181;p23"/>
          <p:cNvCxnSpPr/>
          <p:nvPr/>
        </p:nvCxnSpPr>
        <p:spPr>
          <a:xfrm>
            <a:off x="2514600" y="55626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" name="Google Shape;182;p23"/>
          <p:cNvCxnSpPr/>
          <p:nvPr/>
        </p:nvCxnSpPr>
        <p:spPr>
          <a:xfrm>
            <a:off x="2514600" y="5486400"/>
            <a:ext cx="1066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3" name="Google Shape;183;p23"/>
          <p:cNvSpPr txBox="1"/>
          <p:nvPr/>
        </p:nvSpPr>
        <p:spPr>
          <a:xfrm>
            <a:off x="1736725" y="5299075"/>
            <a:ext cx="4048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2955925" y="4918075"/>
            <a:ext cx="7286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N+1</a:t>
            </a:r>
            <a:endParaRPr/>
          </a:p>
        </p:txBody>
      </p:sp>
      <p:cxnSp>
        <p:nvCxnSpPr>
          <p:cNvPr id="185" name="Google Shape;185;p23"/>
          <p:cNvCxnSpPr/>
          <p:nvPr/>
        </p:nvCxnSpPr>
        <p:spPr>
          <a:xfrm>
            <a:off x="5562600" y="5638800"/>
            <a:ext cx="609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" name="Google Shape;186;p23"/>
          <p:cNvCxnSpPr/>
          <p:nvPr/>
        </p:nvCxnSpPr>
        <p:spPr>
          <a:xfrm rot="10800000">
            <a:off x="6172200" y="3810000"/>
            <a:ext cx="0" cy="1828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7" name="Google Shape;187;p23"/>
          <p:cNvCxnSpPr/>
          <p:nvPr/>
        </p:nvCxnSpPr>
        <p:spPr>
          <a:xfrm>
            <a:off x="6172200" y="3810000"/>
            <a:ext cx="990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8" name="Google Shape;188;p23"/>
          <p:cNvSpPr txBox="1"/>
          <p:nvPr/>
        </p:nvSpPr>
        <p:spPr>
          <a:xfrm>
            <a:off x="5699125" y="5146675"/>
            <a:ext cx="4048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189" name="Google Shape;189;p23"/>
          <p:cNvSpPr txBox="1"/>
          <p:nvPr/>
        </p:nvSpPr>
        <p:spPr>
          <a:xfrm>
            <a:off x="6461125" y="3317875"/>
            <a:ext cx="7286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N+1</a:t>
            </a:r>
            <a:endParaRPr/>
          </a:p>
        </p:txBody>
      </p:sp>
      <p:sp>
        <p:nvSpPr>
          <p:cNvPr id="190" name="Google Shape;190;p23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91" name="Google Shape;191;p23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/>
          <p:nvPr>
            <p:ph type="title"/>
          </p:nvPr>
        </p:nvSpPr>
        <p:spPr>
          <a:xfrm>
            <a:off x="1066800" y="930275"/>
            <a:ext cx="76200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POWER DISTANCE</a:t>
            </a:r>
            <a:endParaRPr/>
          </a:p>
        </p:txBody>
      </p:sp>
      <p:sp>
        <p:nvSpPr>
          <p:cNvPr id="197" name="Google Shape;197;p24"/>
          <p:cNvSpPr txBox="1"/>
          <p:nvPr>
            <p:ph idx="1" type="body"/>
          </p:nvPr>
        </p:nvSpPr>
        <p:spPr>
          <a:xfrm>
            <a:off x="1042987" y="2420937"/>
            <a:ext cx="76200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PD cultures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Subordinates expect to be consulted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Bosses are accessible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Initiative is expected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Inequalities should be minimised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Privilege &amp; status symbols discouraged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</a:t>
            </a:r>
            <a:endParaRPr/>
          </a:p>
        </p:txBody>
      </p:sp>
      <p:sp>
        <p:nvSpPr>
          <p:cNvPr id="198" name="Google Shape;198;p24"/>
          <p:cNvSpPr txBox="1"/>
          <p:nvPr/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 Brno 201</a:t>
            </a:r>
            <a:r>
              <a:rPr lang="en-US">
                <a:solidFill>
                  <a:schemeClr val="dk1"/>
                </a:solidFill>
              </a:rPr>
              <a:t>8</a:t>
            </a:r>
            <a:endParaRPr/>
          </a:p>
        </p:txBody>
      </p:sp>
      <p:sp>
        <p:nvSpPr>
          <p:cNvPr id="199" name="Google Shape;199;p24"/>
          <p:cNvSpPr txBox="1"/>
          <p:nvPr>
            <p:ph idx="12" type="sldNum"/>
          </p:nvPr>
        </p:nvSpPr>
        <p:spPr>
          <a:xfrm>
            <a:off x="84137" y="6242050"/>
            <a:ext cx="587400" cy="489000"/>
          </a:xfrm>
          <a:prstGeom prst="rect">
            <a:avLst/>
          </a:prstGeom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