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64" r:id="rId2"/>
    <p:sldId id="465" r:id="rId3"/>
    <p:sldId id="466" r:id="rId4"/>
    <p:sldId id="467" r:id="rId5"/>
    <p:sldId id="468" r:id="rId6"/>
    <p:sldId id="475" r:id="rId7"/>
    <p:sldId id="469" r:id="rId8"/>
    <p:sldId id="470" r:id="rId9"/>
    <p:sldId id="471" r:id="rId10"/>
    <p:sldId id="472" r:id="rId11"/>
    <p:sldId id="473" r:id="rId12"/>
    <p:sldId id="476" r:id="rId1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A2"/>
    <a:srgbClr val="00518E"/>
    <a:srgbClr val="005696"/>
    <a:srgbClr val="003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D5EBD-2724-43DE-8264-2ED18A640563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60389-D75C-41F2-8E74-259BE495DE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9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25DFD-0107-4FF7-B377-08C6CC5E57EB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1DC84-749D-430C-BFC6-7CD389B6D2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68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80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94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48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42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90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36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65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01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20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98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98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336ED-61D4-413E-8000-8AC4DB66ADC7}" type="datetimeFigureOut">
              <a:rPr lang="cs-CZ" smtClean="0"/>
              <a:t>02.03.2020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18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1.pn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hyperlink" Target="mailto:libor.stepanek@cjv.muni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4800" b="1" u="sng" dirty="0" err="1">
                <a:latin typeface="+mn-lt"/>
              </a:rPr>
              <a:t>Academic</a:t>
            </a:r>
            <a:r>
              <a:rPr lang="cs-CZ" altLang="cs-CZ" sz="4800" b="1" u="sng" dirty="0">
                <a:latin typeface="+mn-lt"/>
              </a:rPr>
              <a:t> </a:t>
            </a:r>
            <a:r>
              <a:rPr lang="cs-CZ" altLang="cs-CZ" sz="4800" b="1" u="sng" dirty="0" err="1">
                <a:latin typeface="+mn-lt"/>
              </a:rPr>
              <a:t>Communication</a:t>
            </a:r>
            <a:r>
              <a:rPr lang="cs-CZ" altLang="cs-CZ" sz="4800" b="1" u="sng" dirty="0">
                <a:latin typeface="+mn-lt"/>
              </a:rPr>
              <a:t> </a:t>
            </a:r>
            <a:r>
              <a:rPr lang="cs-CZ" altLang="cs-CZ" sz="4800" b="1" u="sng" dirty="0" err="1">
                <a:latin typeface="+mn-lt"/>
              </a:rPr>
              <a:t>Skills</a:t>
            </a:r>
            <a:r>
              <a:rPr lang="cs-CZ" altLang="cs-CZ" sz="4800" b="1" u="sng" dirty="0">
                <a:latin typeface="+mn-lt"/>
              </a:rPr>
              <a:t>     in </a:t>
            </a:r>
            <a:r>
              <a:rPr lang="cs-CZ" altLang="cs-CZ" sz="4800" b="1" u="sng" dirty="0" err="1">
                <a:latin typeface="+mn-lt"/>
              </a:rPr>
              <a:t>English</a:t>
            </a:r>
            <a:r>
              <a:rPr lang="cs-CZ" altLang="cs-CZ" sz="4800" dirty="0">
                <a:latin typeface="+mn-lt"/>
              </a:rPr>
              <a:t> (</a:t>
            </a:r>
            <a:r>
              <a:rPr lang="cs-CZ" altLang="cs-CZ" sz="4800" b="1" dirty="0">
                <a:latin typeface="+mn-lt"/>
              </a:rPr>
              <a:t>DACSE)</a:t>
            </a:r>
            <a:r>
              <a:rPr lang="cs-CZ" altLang="cs-CZ" b="1" u="sng" dirty="0">
                <a:latin typeface="+mn-lt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3476" y="5229226"/>
            <a:ext cx="5319713" cy="936625"/>
          </a:xfrm>
        </p:spPr>
        <p:txBody>
          <a:bodyPr/>
          <a:lstStyle/>
          <a:p>
            <a:pPr eaLnBrk="1" hangingPunct="1"/>
            <a:r>
              <a:rPr lang="cs-CZ" altLang="cs-CZ" sz="4400" dirty="0" err="1"/>
              <a:t>Spring</a:t>
            </a:r>
            <a:r>
              <a:rPr lang="cs-CZ" altLang="cs-CZ" sz="4400" dirty="0"/>
              <a:t> Term 2020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86"/>
            <a:ext cx="4741817" cy="13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1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introduction</a:t>
            </a:r>
            <a:endParaRPr lang="cs-CZ" altLang="cs-CZ" dirty="0">
              <a:latin typeface="+mn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2656703"/>
            <a:ext cx="8229600" cy="2389960"/>
          </a:xfrm>
        </p:spPr>
        <p:txBody>
          <a:bodyPr/>
          <a:lstStyle/>
          <a:p>
            <a:pPr eaLnBrk="1" hangingPunct="1"/>
            <a:r>
              <a:rPr lang="cs-CZ" altLang="cs-CZ" dirty="0"/>
              <a:t>peer2peer </a:t>
            </a:r>
            <a:r>
              <a:rPr lang="cs-CZ" altLang="cs-CZ" dirty="0">
                <a:cs typeface="Arial" charset="0"/>
              </a:rPr>
              <a:t>→ </a:t>
            </a:r>
            <a:r>
              <a:rPr lang="cs-CZ" altLang="cs-CZ" dirty="0" err="1">
                <a:cs typeface="Arial" charset="0"/>
              </a:rPr>
              <a:t>class</a:t>
            </a:r>
            <a:endParaRPr lang="cs-CZ" altLang="cs-CZ" dirty="0">
              <a:cs typeface="Arial" charset="0"/>
            </a:endParaRPr>
          </a:p>
          <a:p>
            <a:pPr eaLnBrk="1" hangingPunct="1"/>
            <a:endParaRPr lang="cs-CZ" altLang="cs-CZ" dirty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cs-CZ" altLang="cs-CZ" dirty="0">
                <a:latin typeface="Arial Narrow" pitchFamily="34" charset="0"/>
                <a:cs typeface="Arial" charset="0"/>
              </a:rPr>
              <a:t>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31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harles_Babbage_18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1" y="0"/>
            <a:ext cx="21431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1" descr="alan-tu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0"/>
            <a:ext cx="22002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9" descr="steve_job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25964"/>
            <a:ext cx="3995738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1" descr="bill-ga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773239"/>
            <a:ext cx="42481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5" descr="220px-Ada_Lovel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916114"/>
            <a:ext cx="16287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9" descr="betty_snyder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1"/>
            <a:ext cx="27559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1" descr="Sammett-Elaine-Je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133600"/>
            <a:ext cx="1905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3" descr="FrancisAll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2997201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5" descr="AnitaBor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4389438"/>
            <a:ext cx="2468563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37" descr="shafigoldwass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1"/>
            <a:ext cx="19256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39" descr="shann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508500"/>
            <a:ext cx="17065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40" descr="moorsla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125538"/>
            <a:ext cx="19446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1" descr="bacu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636838"/>
            <a:ext cx="14954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42" descr="gracehopper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905250"/>
            <a:ext cx="2362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43" descr="Blaise_pasca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4" y="5343526"/>
            <a:ext cx="144938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52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priorities</a:t>
            </a:r>
            <a:endParaRPr lang="cs-CZ" altLang="cs-CZ" dirty="0">
              <a:latin typeface="+mn-lt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3509" y="1600201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1.small talk – starting a conversation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2.small talk – finishing a conversation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3.small talk – cultural differences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4.small talk – turn taking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5.after-presentation discussion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6.conference presentation giving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7.panel discussion – presentations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8.panel discussion – chairing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9.panel discussion – turn taking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10.conference slot chairing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11.toast giving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12.lecturing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13.interactive seminar giving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/>
              <a:t>14. academic talk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br>
              <a:rPr lang="en-GB" altLang="cs-CZ" sz="1800" dirty="0"/>
            </a:br>
            <a:endParaRPr lang="cs-CZ" altLang="cs-CZ" sz="1800" dirty="0"/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1" y="1600201"/>
            <a:ext cx="4244975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15.peer-to-peer communication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16. authoritative communication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17. “one of the crowd” communication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18.individual-audience communication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19.adjusting language to your audience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20.instructions giving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21.abstract writing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22.biography writing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23.academic writing style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24.informal emails/letters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25.formal emails/letters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26. interview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27. feedback giving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/>
              <a:t>28. feedback accepting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2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b="1" dirty="0">
                <a:latin typeface="+mn-lt"/>
              </a:rPr>
              <a:t>DACSE 2020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2133600"/>
            <a:ext cx="6335712" cy="3671888"/>
          </a:xfrm>
        </p:spPr>
        <p:txBody>
          <a:bodyPr/>
          <a:lstStyle/>
          <a:p>
            <a:pPr eaLnBrk="1" hangingPunct="1"/>
            <a:r>
              <a:rPr lang="en-GB" altLang="cs-CZ" b="1" dirty="0"/>
              <a:t>course instructor</a:t>
            </a:r>
            <a:r>
              <a:rPr lang="cs-CZ" altLang="cs-CZ" b="1" dirty="0"/>
              <a:t>s</a:t>
            </a:r>
            <a:r>
              <a:rPr lang="en-GB" altLang="cs-CZ" b="1" dirty="0"/>
              <a:t> </a:t>
            </a:r>
            <a:endParaRPr lang="cs-CZ" altLang="cs-CZ" b="1" dirty="0"/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en-GB" altLang="cs-CZ" b="1" dirty="0"/>
              <a:t>course administration</a:t>
            </a:r>
          </a:p>
          <a:p>
            <a:pPr lvl="1" eaLnBrk="1" hangingPunct="1">
              <a:buFontTx/>
              <a:buNone/>
            </a:pPr>
            <a:endParaRPr lang="cs-CZ" altLang="cs-CZ" b="1" dirty="0"/>
          </a:p>
          <a:p>
            <a:pPr eaLnBrk="1" hangingPunct="1"/>
            <a:r>
              <a:rPr lang="cs-CZ" altLang="cs-CZ" b="1" dirty="0" err="1"/>
              <a:t>course</a:t>
            </a:r>
            <a:r>
              <a:rPr lang="cs-CZ" altLang="cs-CZ" b="1" dirty="0"/>
              <a:t> </a:t>
            </a:r>
            <a:r>
              <a:rPr lang="cs-CZ" altLang="cs-CZ" b="1" dirty="0" err="1"/>
              <a:t>introduction</a:t>
            </a:r>
            <a:r>
              <a:rPr lang="en-GB" altLang="cs-CZ" b="1" dirty="0"/>
              <a:t> </a:t>
            </a:r>
            <a:endParaRPr lang="en-GB" altLang="cs-CZ" dirty="0"/>
          </a:p>
          <a:p>
            <a:pPr eaLnBrk="1" hangingPunct="1"/>
            <a:endParaRPr lang="cs-CZ" altLang="cs-CZ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3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269" y="849086"/>
            <a:ext cx="9385016" cy="549694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/>
              <a:t>LIBOR ŠTĚPÁNEK</a:t>
            </a:r>
            <a:r>
              <a:rPr lang="cs-CZ" altLang="cs-CZ" sz="2400" dirty="0"/>
              <a:t> (</a:t>
            </a:r>
            <a:r>
              <a:rPr lang="cs-CZ" altLang="cs-CZ" sz="2400" dirty="0">
                <a:hlinkClick r:id="rId2"/>
              </a:rPr>
              <a:t>libor.stepanek@cjv.muni.cz</a:t>
            </a:r>
            <a:r>
              <a:rPr lang="cs-CZ" altLang="cs-CZ" sz="2400" dirty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/>
              <a:t>Masaryk University Language Centre (CJV MU)</a:t>
            </a:r>
            <a:r>
              <a:rPr lang="cs-CZ" altLang="cs-CZ" sz="2400" dirty="0"/>
              <a:t> Komenského nám 2</a:t>
            </a:r>
            <a:endParaRPr lang="en-GB" altLang="cs-CZ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cs-CZ" sz="2400" dirty="0"/>
              <a:t>Education: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dirty="0"/>
              <a:t>M</a:t>
            </a:r>
            <a:r>
              <a:rPr lang="cs-CZ" altLang="cs-CZ" dirty="0"/>
              <a:t>A</a:t>
            </a:r>
            <a:r>
              <a:rPr lang="en-GB" altLang="cs-CZ" dirty="0"/>
              <a:t> in English </a:t>
            </a:r>
            <a:endParaRPr lang="cs-CZ" altLang="cs-CZ" dirty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cs-CZ" altLang="cs-CZ" dirty="0"/>
              <a:t>   (MA in </a:t>
            </a:r>
            <a:r>
              <a:rPr lang="en-GB" altLang="cs-CZ" dirty="0"/>
              <a:t>History &amp; PhD in Political Science</a:t>
            </a:r>
            <a:r>
              <a:rPr lang="cs-CZ" altLang="cs-CZ" dirty="0"/>
              <a:t>)</a:t>
            </a:r>
            <a:endParaRPr lang="en-GB" altLang="cs-CZ" dirty="0"/>
          </a:p>
          <a:p>
            <a:pPr lvl="1" eaLnBrk="1" hangingPunct="1">
              <a:lnSpc>
                <a:spcPct val="80000"/>
              </a:lnSpc>
              <a:defRPr/>
            </a:pPr>
            <a:endParaRPr lang="en-GB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/>
              <a:t>Specialization and Research: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dirty="0"/>
              <a:t>Academic Public Speaking</a:t>
            </a:r>
            <a:r>
              <a:rPr lang="cs-CZ" altLang="cs-CZ" dirty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dirty="0"/>
              <a:t>Academic Writing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dirty="0" err="1"/>
              <a:t>Creativ</a:t>
            </a:r>
            <a:r>
              <a:rPr lang="cs-CZ" altLang="cs-CZ" dirty="0"/>
              <a:t>e </a:t>
            </a:r>
            <a:r>
              <a:rPr lang="cs-CZ" altLang="cs-CZ" dirty="0" err="1"/>
              <a:t>Approach</a:t>
            </a:r>
            <a:r>
              <a:rPr lang="cs-CZ" altLang="cs-CZ" dirty="0"/>
              <a:t> </a:t>
            </a:r>
            <a:r>
              <a:rPr lang="en-GB" altLang="cs-CZ" dirty="0"/>
              <a:t>Language </a:t>
            </a:r>
            <a:r>
              <a:rPr lang="cs-CZ" altLang="cs-CZ" dirty="0" err="1"/>
              <a:t>Teaching</a:t>
            </a:r>
            <a:endParaRPr lang="en-GB" altLang="cs-CZ" dirty="0"/>
          </a:p>
        </p:txBody>
      </p:sp>
      <p:pic>
        <p:nvPicPr>
          <p:cNvPr id="4100" name="Picture 4" descr="Obráze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007" y="2699150"/>
            <a:ext cx="2087562" cy="1428750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7357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73" y="3227788"/>
            <a:ext cx="1255713" cy="1800225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6"/>
          <a:srcRect l="24051" t="57775" r="63397" b="12007"/>
          <a:stretch/>
        </p:blipFill>
        <p:spPr>
          <a:xfrm>
            <a:off x="8618393" y="3845614"/>
            <a:ext cx="1263536" cy="1711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6851" r="5624" b="3634"/>
          <a:stretch/>
        </p:blipFill>
        <p:spPr>
          <a:xfrm rot="20767294">
            <a:off x="7831025" y="4563516"/>
            <a:ext cx="1380252" cy="150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3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5947" y="347063"/>
            <a:ext cx="8086635" cy="6477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cs-CZ" altLang="cs-CZ" dirty="0" err="1">
                <a:latin typeface="+mn-lt"/>
              </a:rPr>
              <a:t>course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objectives</a:t>
            </a:r>
            <a:endParaRPr lang="cs-CZ" altLang="cs-CZ" dirty="0"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338" y="1386318"/>
            <a:ext cx="10241280" cy="51133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dirty="0"/>
              <a:t>After completing this course you will be able to:</a:t>
            </a:r>
          </a:p>
          <a:p>
            <a:pPr eaLnBrk="1" hangingPunct="1">
              <a:lnSpc>
                <a:spcPct val="80000"/>
              </a:lnSpc>
            </a:pPr>
            <a:endParaRPr lang="en-GB" altLang="cs-CZ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communicate effectively within the international academic community setting</a:t>
            </a:r>
            <a:r>
              <a:rPr lang="cs-CZ" altLang="cs-CZ" sz="2400" dirty="0"/>
              <a:t>;</a:t>
            </a: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be a successful participant of an international conference</a:t>
            </a:r>
            <a:r>
              <a:rPr lang="cs-CZ" altLang="cs-CZ" sz="2400" dirty="0"/>
              <a:t>/meeting</a:t>
            </a:r>
            <a:r>
              <a:rPr lang="en-GB" altLang="cs-CZ" sz="2400" dirty="0"/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 recognize various organizational patterns found in academic speaking;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adjust communication to different tasks;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write short formal academic texts.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3600" b="1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0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course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organisation</a:t>
            </a:r>
            <a:endParaRPr lang="cs-CZ" altLang="cs-CZ" dirty="0"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349" y="1497875"/>
            <a:ext cx="9664564" cy="516169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sz="4000" b="1" dirty="0"/>
              <a:t>4 </a:t>
            </a:r>
            <a:r>
              <a:rPr lang="cs-CZ" altLang="cs-CZ" sz="4000" b="1" dirty="0" err="1"/>
              <a:t>block</a:t>
            </a:r>
            <a:r>
              <a:rPr lang="cs-CZ" altLang="cs-CZ" sz="4000" b="1" dirty="0"/>
              <a:t> </a:t>
            </a:r>
            <a:r>
              <a:rPr lang="cs-CZ" altLang="cs-CZ" sz="4000" b="1" dirty="0" err="1"/>
              <a:t>sessions</a:t>
            </a:r>
            <a:endParaRPr lang="cs-CZ" altLang="cs-CZ" dirty="0"/>
          </a:p>
          <a:p>
            <a:r>
              <a:rPr lang="cs-CZ" altLang="cs-CZ" dirty="0"/>
              <a:t>2</a:t>
            </a:r>
            <a:r>
              <a:rPr lang="cs-CZ" altLang="cs-CZ" baseline="30000" dirty="0"/>
              <a:t>nd </a:t>
            </a:r>
            <a:r>
              <a:rPr lang="cs-CZ" altLang="cs-CZ" dirty="0" err="1"/>
              <a:t>March</a:t>
            </a:r>
            <a:r>
              <a:rPr lang="cs-CZ" altLang="cs-CZ" dirty="0"/>
              <a:t> 2020</a:t>
            </a:r>
          </a:p>
          <a:p>
            <a:r>
              <a:rPr lang="cs-CZ" altLang="cs-CZ" dirty="0"/>
              <a:t>3</a:t>
            </a:r>
            <a:r>
              <a:rPr lang="cs-CZ" altLang="cs-CZ" baseline="30000" dirty="0"/>
              <a:t>rd </a:t>
            </a:r>
            <a:r>
              <a:rPr lang="cs-CZ" altLang="cs-CZ" dirty="0" err="1"/>
              <a:t>March</a:t>
            </a:r>
            <a:r>
              <a:rPr lang="cs-CZ" altLang="cs-CZ" dirty="0"/>
              <a:t> 2020</a:t>
            </a:r>
          </a:p>
          <a:p>
            <a:r>
              <a:rPr lang="cs-CZ" altLang="cs-CZ" dirty="0"/>
              <a:t>6</a:t>
            </a:r>
            <a:r>
              <a:rPr lang="cs-CZ" altLang="cs-CZ" baseline="30000" dirty="0"/>
              <a:t>th</a:t>
            </a:r>
            <a:r>
              <a:rPr lang="cs-CZ" altLang="cs-CZ" dirty="0"/>
              <a:t> </a:t>
            </a:r>
            <a:r>
              <a:rPr lang="cs-CZ" altLang="cs-CZ" dirty="0" err="1"/>
              <a:t>April</a:t>
            </a:r>
            <a:r>
              <a:rPr lang="cs-CZ" altLang="cs-CZ" dirty="0"/>
              <a:t> 2020</a:t>
            </a:r>
          </a:p>
          <a:p>
            <a:r>
              <a:rPr lang="cs-CZ" altLang="cs-CZ" dirty="0"/>
              <a:t>7</a:t>
            </a:r>
            <a:r>
              <a:rPr lang="cs-CZ" altLang="cs-CZ" baseline="30000" dirty="0"/>
              <a:t>th</a:t>
            </a:r>
            <a:r>
              <a:rPr lang="cs-CZ" altLang="cs-CZ" dirty="0"/>
              <a:t> </a:t>
            </a:r>
            <a:r>
              <a:rPr lang="cs-CZ" altLang="cs-CZ" dirty="0" err="1"/>
              <a:t>April</a:t>
            </a:r>
            <a:r>
              <a:rPr lang="cs-CZ" altLang="cs-CZ" dirty="0"/>
              <a:t> 2020</a:t>
            </a:r>
          </a:p>
          <a:p>
            <a:pPr eaLnBrk="1" hangingPunct="1">
              <a:buFontTx/>
              <a:buNone/>
            </a:pPr>
            <a:endParaRPr lang="cs-CZ" altLang="cs-CZ" dirty="0"/>
          </a:p>
          <a:p>
            <a:pPr eaLnBrk="1" hangingPunct="1">
              <a:buFontTx/>
              <a:buNone/>
            </a:pPr>
            <a:endParaRPr lang="en-GB" altLang="cs-CZ" dirty="0"/>
          </a:p>
          <a:p>
            <a:pPr eaLnBrk="1" hangingPunct="1"/>
            <a:r>
              <a:rPr lang="en-GB" altLang="cs-CZ" dirty="0"/>
              <a:t>theoretical input combined with diverse practical activities based on individual</a:t>
            </a:r>
            <a:r>
              <a:rPr lang="cs-CZ" altLang="cs-CZ" dirty="0"/>
              <a:t> </a:t>
            </a:r>
            <a:r>
              <a:rPr lang="cs-CZ" altLang="cs-CZ" dirty="0" err="1"/>
              <a:t>needs</a:t>
            </a:r>
            <a:endParaRPr lang="en-GB" altLang="cs-CZ" dirty="0"/>
          </a:p>
          <a:p>
            <a:pPr eaLnBrk="1" hangingPunct="1">
              <a:buFontTx/>
              <a:buNone/>
            </a:pPr>
            <a:endParaRPr lang="cs-CZ" altLang="cs-CZ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5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dates</a:t>
            </a:r>
            <a:endParaRPr lang="cs-CZ" altLang="cs-CZ" dirty="0">
              <a:latin typeface="+mn-lt"/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2</a:t>
            </a:r>
            <a:r>
              <a:rPr lang="cs-CZ" altLang="cs-CZ" baseline="30000" dirty="0"/>
              <a:t>nd </a:t>
            </a:r>
            <a:r>
              <a:rPr lang="cs-CZ" altLang="cs-CZ" dirty="0" err="1"/>
              <a:t>March</a:t>
            </a:r>
            <a:r>
              <a:rPr lang="cs-CZ" altLang="cs-CZ" dirty="0"/>
              <a:t> 2020</a:t>
            </a:r>
          </a:p>
          <a:p>
            <a:r>
              <a:rPr lang="cs-CZ" altLang="cs-CZ" dirty="0"/>
              <a:t>3</a:t>
            </a:r>
            <a:r>
              <a:rPr lang="cs-CZ" altLang="cs-CZ" baseline="30000" dirty="0"/>
              <a:t>rd </a:t>
            </a:r>
            <a:r>
              <a:rPr lang="cs-CZ" altLang="cs-CZ" dirty="0" err="1"/>
              <a:t>March</a:t>
            </a:r>
            <a:r>
              <a:rPr lang="cs-CZ" altLang="cs-CZ" dirty="0"/>
              <a:t> 2020</a:t>
            </a:r>
          </a:p>
          <a:p>
            <a:r>
              <a:rPr lang="cs-CZ" altLang="cs-CZ" dirty="0"/>
              <a:t>6</a:t>
            </a:r>
            <a:r>
              <a:rPr lang="cs-CZ" altLang="cs-CZ" baseline="30000" dirty="0"/>
              <a:t>th</a:t>
            </a:r>
            <a:r>
              <a:rPr lang="cs-CZ" altLang="cs-CZ" dirty="0"/>
              <a:t> </a:t>
            </a:r>
            <a:r>
              <a:rPr lang="cs-CZ" altLang="cs-CZ" dirty="0" err="1"/>
              <a:t>April</a:t>
            </a:r>
            <a:r>
              <a:rPr lang="cs-CZ" altLang="cs-CZ" dirty="0"/>
              <a:t> 2020</a:t>
            </a:r>
          </a:p>
          <a:p>
            <a:r>
              <a:rPr lang="cs-CZ" altLang="cs-CZ" dirty="0"/>
              <a:t>7</a:t>
            </a:r>
            <a:r>
              <a:rPr lang="cs-CZ" altLang="cs-CZ" baseline="30000" dirty="0"/>
              <a:t>th</a:t>
            </a:r>
            <a:r>
              <a:rPr lang="cs-CZ" altLang="cs-CZ" dirty="0"/>
              <a:t> </a:t>
            </a:r>
            <a:r>
              <a:rPr lang="cs-CZ" altLang="cs-CZ" dirty="0" err="1"/>
              <a:t>April</a:t>
            </a:r>
            <a:r>
              <a:rPr lang="cs-CZ" altLang="cs-CZ" dirty="0"/>
              <a:t> 2020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5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materials</a:t>
            </a:r>
            <a:endParaRPr lang="cs-CZ" altLang="cs-CZ" dirty="0">
              <a:latin typeface="+mn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200" dirty="0"/>
              <a:t>IS </a:t>
            </a:r>
            <a:r>
              <a:rPr lang="cs-CZ" altLang="cs-CZ" sz="3200" dirty="0"/>
              <a:t>s</a:t>
            </a:r>
            <a:r>
              <a:rPr lang="en-GB" altLang="cs-CZ" sz="3200" dirty="0" err="1"/>
              <a:t>tudy</a:t>
            </a:r>
            <a:r>
              <a:rPr lang="en-GB" altLang="cs-CZ" sz="3200" dirty="0"/>
              <a:t> materials </a:t>
            </a:r>
          </a:p>
          <a:p>
            <a:pPr lvl="1" eaLnBrk="1" hangingPunct="1"/>
            <a:r>
              <a:rPr lang="cs-CZ" altLang="cs-CZ" sz="3200" dirty="0"/>
              <a:t>face-to-face</a:t>
            </a:r>
            <a:r>
              <a:rPr lang="en-GB" altLang="cs-CZ" sz="3200" dirty="0"/>
              <a:t> classes</a:t>
            </a:r>
          </a:p>
          <a:p>
            <a:pPr lvl="1" eaLnBrk="1" hangingPunct="1"/>
            <a:endParaRPr lang="en-GB" altLang="cs-CZ" sz="3200" dirty="0"/>
          </a:p>
          <a:p>
            <a:pPr eaLnBrk="1" hangingPunct="1"/>
            <a:r>
              <a:rPr lang="en-GB" altLang="cs-CZ" sz="3200" dirty="0"/>
              <a:t>IS (or other) discussion forum</a:t>
            </a:r>
          </a:p>
          <a:p>
            <a:pPr lvl="1" eaLnBrk="1" hangingPunct="1"/>
            <a:r>
              <a:rPr lang="en-GB" altLang="cs-CZ" sz="3200" dirty="0"/>
              <a:t>collaborative activities</a:t>
            </a:r>
            <a:endParaRPr lang="cs-CZ" altLang="cs-CZ" sz="3200" dirty="0"/>
          </a:p>
          <a:p>
            <a:pPr lvl="1" eaLnBrk="1" hangingPunct="1">
              <a:buFontTx/>
              <a:buNone/>
            </a:pPr>
            <a:endParaRPr lang="en-GB" altLang="cs-CZ" dirty="0"/>
          </a:p>
          <a:p>
            <a:pPr eaLnBrk="1" hangingPunct="1"/>
            <a:endParaRPr lang="en-GB" altLang="cs-CZ" dirty="0"/>
          </a:p>
          <a:p>
            <a:pPr lvl="1" eaLnBrk="1" hangingPunct="1"/>
            <a:endParaRPr lang="en-GB" altLang="cs-CZ" dirty="0"/>
          </a:p>
          <a:p>
            <a:pPr eaLnBrk="1" hangingPunct="1"/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4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cs-CZ" dirty="0">
                <a:latin typeface="+mn-lt"/>
              </a:rPr>
              <a:t>requirements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200" b="1" dirty="0"/>
              <a:t>Active</a:t>
            </a:r>
            <a:r>
              <a:rPr lang="en-GB" altLang="cs-CZ" sz="3200" dirty="0"/>
              <a:t> participation in:</a:t>
            </a:r>
          </a:p>
          <a:p>
            <a:pPr eaLnBrk="1" hangingPunct="1"/>
            <a:endParaRPr lang="en-GB" altLang="cs-CZ" sz="3200" dirty="0"/>
          </a:p>
          <a:p>
            <a:pPr lvl="1" eaLnBrk="1" hangingPunct="1"/>
            <a:r>
              <a:rPr lang="en-GB" altLang="cs-CZ" sz="3200" dirty="0"/>
              <a:t>presentations / talks / teaching sessions giving</a:t>
            </a:r>
          </a:p>
          <a:p>
            <a:pPr lvl="1" eaLnBrk="1" hangingPunct="1"/>
            <a:r>
              <a:rPr lang="en-GB" altLang="cs-CZ" sz="3200" dirty="0"/>
              <a:t>face-to-face discussions</a:t>
            </a:r>
          </a:p>
          <a:p>
            <a:pPr lvl="1" eaLnBrk="1" hangingPunct="1"/>
            <a:r>
              <a:rPr lang="en-GB" altLang="cs-CZ" sz="3200" dirty="0"/>
              <a:t>online discussions</a:t>
            </a:r>
          </a:p>
          <a:p>
            <a:pPr lvl="1" eaLnBrk="1" hangingPunct="1"/>
            <a:r>
              <a:rPr lang="en-GB" altLang="cs-CZ" sz="3200" dirty="0"/>
              <a:t>writ</a:t>
            </a:r>
            <a:r>
              <a:rPr lang="cs-CZ" altLang="cs-CZ" sz="3200" dirty="0" err="1"/>
              <a:t>ing</a:t>
            </a:r>
            <a:r>
              <a:rPr lang="en-GB" altLang="cs-CZ" sz="3200" dirty="0"/>
              <a:t> assignment</a:t>
            </a:r>
          </a:p>
          <a:p>
            <a:pPr eaLnBrk="1" hangingPunct="1"/>
            <a:endParaRPr lang="en-GB" altLang="cs-CZ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33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introduction</a:t>
            </a:r>
            <a:endParaRPr lang="cs-CZ" altLang="cs-CZ" dirty="0">
              <a:latin typeface="+mn-lt"/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688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362</Words>
  <Application>Microsoft Office PowerPoint</Application>
  <PresentationFormat>Širokoúhlá obrazovka</PresentationFormat>
  <Paragraphs>98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Motiv Office</vt:lpstr>
      <vt:lpstr>Academic Communication Skills     in English (DACSE) </vt:lpstr>
      <vt:lpstr>DACSE 2020</vt:lpstr>
      <vt:lpstr>Prezentace aplikace PowerPoint</vt:lpstr>
      <vt:lpstr>course objectives</vt:lpstr>
      <vt:lpstr>course organisation</vt:lpstr>
      <vt:lpstr>dates</vt:lpstr>
      <vt:lpstr>materials</vt:lpstr>
      <vt:lpstr>requirements</vt:lpstr>
      <vt:lpstr>introduction</vt:lpstr>
      <vt:lpstr>introduction</vt:lpstr>
      <vt:lpstr>Prezentace aplikace PowerPoint</vt:lpstr>
      <vt:lpstr>priorities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Language Centres For?</dc:title>
  <dc:creator>Libor Štěpánek</dc:creator>
  <cp:lastModifiedBy>Libor Štěpánek</cp:lastModifiedBy>
  <cp:revision>124</cp:revision>
  <cp:lastPrinted>2018-09-18T13:06:08Z</cp:lastPrinted>
  <dcterms:created xsi:type="dcterms:W3CDTF">2018-07-16T08:35:08Z</dcterms:created>
  <dcterms:modified xsi:type="dcterms:W3CDTF">2020-03-02T12:21:53Z</dcterms:modified>
</cp:coreProperties>
</file>