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317" r:id="rId4"/>
    <p:sldId id="265" r:id="rId5"/>
    <p:sldId id="289" r:id="rId6"/>
    <p:sldId id="274" r:id="rId7"/>
    <p:sldId id="257" r:id="rId8"/>
    <p:sldId id="284" r:id="rId9"/>
    <p:sldId id="262" r:id="rId10"/>
    <p:sldId id="282" r:id="rId11"/>
    <p:sldId id="292" r:id="rId12"/>
    <p:sldId id="288" r:id="rId13"/>
    <p:sldId id="270" r:id="rId14"/>
    <p:sldId id="275" r:id="rId15"/>
    <p:sldId id="285" r:id="rId16"/>
    <p:sldId id="286" r:id="rId17"/>
    <p:sldId id="287" r:id="rId18"/>
    <p:sldId id="291" r:id="rId19"/>
    <p:sldId id="295" r:id="rId20"/>
    <p:sldId id="283" r:id="rId21"/>
    <p:sldId id="290" r:id="rId22"/>
    <p:sldId id="278" r:id="rId23"/>
    <p:sldId id="296" r:id="rId24"/>
    <p:sldId id="279" r:id="rId25"/>
    <p:sldId id="293" r:id="rId26"/>
    <p:sldId id="299" r:id="rId27"/>
    <p:sldId id="300" r:id="rId28"/>
    <p:sldId id="301" r:id="rId29"/>
    <p:sldId id="297" r:id="rId30"/>
    <p:sldId id="294" r:id="rId31"/>
    <p:sldId id="313" r:id="rId32"/>
    <p:sldId id="312" r:id="rId33"/>
    <p:sldId id="314" r:id="rId34"/>
    <p:sldId id="302" r:id="rId35"/>
    <p:sldId id="309" r:id="rId36"/>
    <p:sldId id="308" r:id="rId37"/>
    <p:sldId id="306" r:id="rId38"/>
    <p:sldId id="307" r:id="rId39"/>
    <p:sldId id="303" r:id="rId40"/>
    <p:sldId id="305" r:id="rId41"/>
    <p:sldId id="263" r:id="rId42"/>
    <p:sldId id="311" r:id="rId43"/>
    <p:sldId id="315" r:id="rId44"/>
    <p:sldId id="269" r:id="rId45"/>
    <p:sldId id="316" r:id="rId4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04"/>
    <a:srgbClr val="0A0B0B"/>
    <a:srgbClr val="1F1F53"/>
    <a:srgbClr val="235A8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EA35A-73B2-43A4-8EB4-40A0F13BF18E}" type="datetimeFigureOut">
              <a:rPr lang="cs-CZ" smtClean="0"/>
              <a:t>02.03.2020</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F0158-C54C-4813-89ED-C68A75A7023E}" type="slidenum">
              <a:rPr lang="cs-CZ" smtClean="0"/>
              <a:t>‹#›</a:t>
            </a:fld>
            <a:endParaRPr lang="cs-CZ"/>
          </a:p>
        </p:txBody>
      </p:sp>
    </p:spTree>
    <p:extLst>
      <p:ext uri="{BB962C8B-B14F-4D97-AF65-F5344CB8AC3E}">
        <p14:creationId xmlns:p14="http://schemas.microsoft.com/office/powerpoint/2010/main" val="259018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85FF0158-C54C-4813-89ED-C68A75A7023E}" type="slidenum">
              <a:rPr lang="cs-CZ" smtClean="0"/>
              <a:t>25</a:t>
            </a:fld>
            <a:endParaRPr lang="cs-CZ"/>
          </a:p>
        </p:txBody>
      </p:sp>
    </p:spTree>
    <p:extLst>
      <p:ext uri="{BB962C8B-B14F-4D97-AF65-F5344CB8AC3E}">
        <p14:creationId xmlns:p14="http://schemas.microsoft.com/office/powerpoint/2010/main" val="203335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85FF0158-C54C-4813-89ED-C68A75A7023E}" type="slidenum">
              <a:rPr lang="cs-CZ" smtClean="0"/>
              <a:t>26</a:t>
            </a:fld>
            <a:endParaRPr lang="cs-CZ"/>
          </a:p>
        </p:txBody>
      </p:sp>
    </p:spTree>
    <p:extLst>
      <p:ext uri="{BB962C8B-B14F-4D97-AF65-F5344CB8AC3E}">
        <p14:creationId xmlns:p14="http://schemas.microsoft.com/office/powerpoint/2010/main" val="98964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85FF0158-C54C-4813-89ED-C68A75A7023E}" type="slidenum">
              <a:rPr lang="cs-CZ" smtClean="0"/>
              <a:t>27</a:t>
            </a:fld>
            <a:endParaRPr lang="cs-CZ"/>
          </a:p>
        </p:txBody>
      </p:sp>
    </p:spTree>
    <p:extLst>
      <p:ext uri="{BB962C8B-B14F-4D97-AF65-F5344CB8AC3E}">
        <p14:creationId xmlns:p14="http://schemas.microsoft.com/office/powerpoint/2010/main" val="112096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85FF0158-C54C-4813-89ED-C68A75A7023E}" type="slidenum">
              <a:rPr lang="cs-CZ" smtClean="0"/>
              <a:t>28</a:t>
            </a:fld>
            <a:endParaRPr lang="cs-CZ"/>
          </a:p>
        </p:txBody>
      </p:sp>
    </p:spTree>
    <p:extLst>
      <p:ext uri="{BB962C8B-B14F-4D97-AF65-F5344CB8AC3E}">
        <p14:creationId xmlns:p14="http://schemas.microsoft.com/office/powerpoint/2010/main" val="224464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1EAEF-5128-4E27-986B-12343CB3D7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a:extLst>
              <a:ext uri="{FF2B5EF4-FFF2-40B4-BE49-F238E27FC236}">
                <a16:creationId xmlns:a16="http://schemas.microsoft.com/office/drawing/2014/main" id="{C3698896-183C-4CD5-A9EC-E4358C21D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C7E683C7-61DE-4E20-9C7B-D1E0F8C71480}"/>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CA045EB5-FB5B-4CA5-A03D-0550842049F6}"/>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E52C79C4-A439-4907-A448-404DA11B9F63}"/>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253126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0094-C7F3-4BF7-A971-6F704574583D}"/>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0A7E2B96-A62E-41E1-9566-1F0968BBF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8418722C-BFB0-4A35-AD7E-14A61C2CC76F}"/>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BE605C5B-8102-4EF7-B40C-EAC9C10D0BE1}"/>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BA5EF2EC-A60C-4A9B-878A-29B3E4942345}"/>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401595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7D1D32-E65E-4B80-AB94-7E46334D62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178C265F-3AF8-4287-8418-5E7E4AA17B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4EED2790-7883-4549-8AF0-9DA501F3B514}"/>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9CAB055F-0B48-4A5F-902D-F6CB0268C31C}"/>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5D7EB3C3-7756-4636-9BD0-7E892BBD30AF}"/>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25027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816-E892-4BD2-BA98-36C573BD9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a:extLst>
              <a:ext uri="{FF2B5EF4-FFF2-40B4-BE49-F238E27FC236}">
                <a16:creationId xmlns:a16="http://schemas.microsoft.com/office/drawing/2014/main" id="{E33F838E-19FD-45C9-9081-8A97AC9D3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3D1CDC0A-0BAE-41CB-B0E2-7A6A0175228B}"/>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8D473730-0B46-466A-AC64-66399C07443D}"/>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CB8497DE-C29D-4D15-BD53-2011CBE8182C}"/>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4179423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EC73-F714-4679-AB05-374731560143}"/>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3B09B1A6-F75E-4306-9857-456C2711E5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D09FA005-3959-445C-8ECF-F0EEC023A07F}"/>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DF0AFD5B-43DD-4C3F-A3C0-E646D9EB0319}"/>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A9A2CDE3-F275-4D6F-B8B2-3240381D0D54}"/>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790657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B738-40C2-4B51-B42E-1A4E3790D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D4D7E424-B429-425F-B6E1-AD841DEDE7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87DB7-2506-41AD-B159-9322302F02BE}"/>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7660D6D7-3FD3-469F-BAD1-3A14053DD72C}"/>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DA5B9053-09F8-4127-B926-E4DA5C5CD615}"/>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30435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E20A-1970-413E-912D-7E6AE5DA0331}"/>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617BED4F-D818-4D69-8966-1A01758C15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A5F013F6-D790-4ADA-9812-528B11A45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a:extLst>
              <a:ext uri="{FF2B5EF4-FFF2-40B4-BE49-F238E27FC236}">
                <a16:creationId xmlns:a16="http://schemas.microsoft.com/office/drawing/2014/main" id="{11D44368-8863-42F4-A37F-2250927C47EB}"/>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6CB0FAF9-4102-4EF6-8F70-E29A33B04E4B}"/>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C66B9D91-AEC1-4332-9FF5-839E2A1BE936}"/>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993522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EDADF-870D-4488-BCB8-507BB7FFD046}"/>
              </a:ext>
            </a:extLst>
          </p:cNvPr>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4DE80F95-FFF9-4748-B8A3-35D44DEFE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DFB41-CD8C-4F10-8939-F496A18F6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CE70BF8D-E586-4F2F-9716-3C5A4983F1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292FAD-068A-4076-988F-D7815F71BA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a:extLst>
              <a:ext uri="{FF2B5EF4-FFF2-40B4-BE49-F238E27FC236}">
                <a16:creationId xmlns:a16="http://schemas.microsoft.com/office/drawing/2014/main" id="{97BE8BEF-CB01-4D02-AD37-7B8BDB4A6837}"/>
              </a:ext>
            </a:extLst>
          </p:cNvPr>
          <p:cNvSpPr>
            <a:spLocks noGrp="1"/>
          </p:cNvSpPr>
          <p:nvPr>
            <p:ph type="dt" sz="half" idx="10"/>
          </p:nvPr>
        </p:nvSpPr>
        <p:spPr/>
        <p:txBody>
          <a:bodyPr/>
          <a:lstStyle/>
          <a:p>
            <a:r>
              <a:rPr lang="cs-CZ"/>
              <a:t>02.03.2020</a:t>
            </a:r>
          </a:p>
        </p:txBody>
      </p:sp>
      <p:sp>
        <p:nvSpPr>
          <p:cNvPr id="8" name="Footer Placeholder 7">
            <a:extLst>
              <a:ext uri="{FF2B5EF4-FFF2-40B4-BE49-F238E27FC236}">
                <a16:creationId xmlns:a16="http://schemas.microsoft.com/office/drawing/2014/main" id="{94577BC8-7F37-4B63-B46B-A564D70ACC73}"/>
              </a:ext>
            </a:extLst>
          </p:cNvPr>
          <p:cNvSpPr>
            <a:spLocks noGrp="1"/>
          </p:cNvSpPr>
          <p:nvPr>
            <p:ph type="ftr" sz="quarter" idx="11"/>
          </p:nvPr>
        </p:nvSpPr>
        <p:spPr/>
        <p:txBody>
          <a:bodyPr/>
          <a:lstStyle/>
          <a:p>
            <a:r>
              <a:rPr lang="cs-CZ"/>
              <a:t>Visualization of MRI data</a:t>
            </a:r>
          </a:p>
        </p:txBody>
      </p:sp>
      <p:sp>
        <p:nvSpPr>
          <p:cNvPr id="9" name="Slide Number Placeholder 8">
            <a:extLst>
              <a:ext uri="{FF2B5EF4-FFF2-40B4-BE49-F238E27FC236}">
                <a16:creationId xmlns:a16="http://schemas.microsoft.com/office/drawing/2014/main" id="{6803DA4B-AF00-430A-BC8B-5CB9574CAA3C}"/>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270085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A86E-6C32-482E-A94C-B2C70CA69221}"/>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27F6BA9E-42DB-4046-B4C0-556105803930}"/>
              </a:ext>
            </a:extLst>
          </p:cNvPr>
          <p:cNvSpPr>
            <a:spLocks noGrp="1"/>
          </p:cNvSpPr>
          <p:nvPr>
            <p:ph type="dt" sz="half" idx="10"/>
          </p:nvPr>
        </p:nvSpPr>
        <p:spPr/>
        <p:txBody>
          <a:bodyPr/>
          <a:lstStyle/>
          <a:p>
            <a:r>
              <a:rPr lang="cs-CZ"/>
              <a:t>02.03.2020</a:t>
            </a:r>
          </a:p>
        </p:txBody>
      </p:sp>
      <p:sp>
        <p:nvSpPr>
          <p:cNvPr id="4" name="Footer Placeholder 3">
            <a:extLst>
              <a:ext uri="{FF2B5EF4-FFF2-40B4-BE49-F238E27FC236}">
                <a16:creationId xmlns:a16="http://schemas.microsoft.com/office/drawing/2014/main" id="{2F2784C1-4DDF-4F41-BA7B-CADE2E45937A}"/>
              </a:ext>
            </a:extLst>
          </p:cNvPr>
          <p:cNvSpPr>
            <a:spLocks noGrp="1"/>
          </p:cNvSpPr>
          <p:nvPr>
            <p:ph type="ftr" sz="quarter" idx="11"/>
          </p:nvPr>
        </p:nvSpPr>
        <p:spPr/>
        <p:txBody>
          <a:bodyPr/>
          <a:lstStyle/>
          <a:p>
            <a:r>
              <a:rPr lang="cs-CZ"/>
              <a:t>Visualization of MRI data</a:t>
            </a:r>
          </a:p>
        </p:txBody>
      </p:sp>
      <p:sp>
        <p:nvSpPr>
          <p:cNvPr id="5" name="Slide Number Placeholder 4">
            <a:extLst>
              <a:ext uri="{FF2B5EF4-FFF2-40B4-BE49-F238E27FC236}">
                <a16:creationId xmlns:a16="http://schemas.microsoft.com/office/drawing/2014/main" id="{39F13E40-CADC-44D8-BF16-E03FFC8D9F5B}"/>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1350520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B01B3-4AFF-4A8A-BA70-F91FB5C0A841}"/>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8C9C4AD4-DE3E-406D-B000-60E3933C767C}"/>
              </a:ext>
            </a:extLst>
          </p:cNvPr>
          <p:cNvSpPr>
            <a:spLocks noGrp="1"/>
          </p:cNvSpPr>
          <p:nvPr>
            <p:ph type="ftr" sz="quarter" idx="11"/>
          </p:nvPr>
        </p:nvSpPr>
        <p:spPr/>
        <p:txBody>
          <a:bodyPr/>
          <a:lstStyle/>
          <a:p>
            <a:r>
              <a:rPr lang="cs-CZ"/>
              <a:t>Visualization of MRI data</a:t>
            </a:r>
          </a:p>
        </p:txBody>
      </p:sp>
      <p:sp>
        <p:nvSpPr>
          <p:cNvPr id="4" name="Slide Number Placeholder 3">
            <a:extLst>
              <a:ext uri="{FF2B5EF4-FFF2-40B4-BE49-F238E27FC236}">
                <a16:creationId xmlns:a16="http://schemas.microsoft.com/office/drawing/2014/main" id="{56A23A37-DD8E-45E2-B21F-E83BAFDD4273}"/>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3195707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3D49-DBAF-4A2C-A8D6-EE0739974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F4532907-317C-4EBF-B522-4DB277529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1FCD7C18-AD60-479B-AF06-998406677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0543B-61C4-4BDC-BB2F-0388EF7676CC}"/>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721FA411-DB69-44FA-86B1-BFAEE3BBAF59}"/>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E8BD8FAB-A4A2-4AD2-9A46-9A987869F999}"/>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3457399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4300-70A2-446D-921E-A96D7FD7A076}"/>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F421A412-7602-4260-B833-FF46000F2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7E998653-83A2-4346-8A1E-00F7EB5F8E35}"/>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1979548F-80D6-4537-BC89-5D8D7B06C88F}"/>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38B3385C-68D5-409D-9DAB-5E6FE1508F6D}"/>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3558770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286B-3FD7-4245-AFC8-A5CA3DA646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92829300-41E7-4716-A8E2-A808971442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E9E1E31C-8EEF-46ED-9A2A-0631E88BD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E9CE-8107-4BAF-B621-9C0691BD23F3}"/>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2F4A6672-2813-4E55-99B5-9116C8E391EC}"/>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6DBC8198-B316-4412-8921-FD9225F0BA5C}"/>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1148780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D723-AFC6-409D-916D-E5E54B762C54}"/>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63211905-3F1D-4517-9E0F-1B55749E2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6C9512DB-BDD3-4A02-A2EB-AB6BBBEA823F}"/>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6D5B864A-0FC1-4B38-9229-7E125D39721E}"/>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3CD9A938-C797-408D-9089-B839659D1ECC}"/>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191808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928611-5EF8-462E-90FB-4BCBA5F5C6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896D98BB-3A68-45CE-A85F-E05C98A4A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72DABFD6-6D57-43A0-9478-5661BE200E31}"/>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3BF352E5-DF25-47E0-82A8-A2648BFF64AE}"/>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264AAF2B-2917-42D2-BE97-11A35F355526}"/>
              </a:ext>
            </a:extLst>
          </p:cNvPr>
          <p:cNvSpPr>
            <a:spLocks noGrp="1"/>
          </p:cNvSpPr>
          <p:nvPr>
            <p:ph type="sldNum" sz="quarter" idx="12"/>
          </p:nvPr>
        </p:nvSpPr>
        <p:spPr/>
        <p:txBody>
          <a:bodyPr/>
          <a:lstStyle/>
          <a:p>
            <a:fld id="{28B6D15F-5D65-4BDE-A412-CE8F5DC73F86}" type="slidenum">
              <a:rPr lang="cs-CZ" smtClean="0"/>
              <a:t>‹#›</a:t>
            </a:fld>
            <a:endParaRPr lang="cs-CZ"/>
          </a:p>
        </p:txBody>
      </p:sp>
    </p:spTree>
    <p:extLst>
      <p:ext uri="{BB962C8B-B14F-4D97-AF65-F5344CB8AC3E}">
        <p14:creationId xmlns:p14="http://schemas.microsoft.com/office/powerpoint/2010/main" val="88687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6070-F9D4-4718-B58C-035D1CB0E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E5AAB5F6-A977-4D4F-8AD0-93B5B705DA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CC6D4A-2B02-413B-9929-73526BD98EB0}"/>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1D3134F9-CF80-48E4-856D-C2FF42C0EEB4}"/>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99CCCEE8-7D39-40C8-9666-FDFB241E8E44}"/>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138924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D957-BF57-4379-93E5-265E71FB8FF7}"/>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6D274921-E444-453E-82D1-F031F93A0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57CFDE53-019D-4124-9520-9287DD415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a:extLst>
              <a:ext uri="{FF2B5EF4-FFF2-40B4-BE49-F238E27FC236}">
                <a16:creationId xmlns:a16="http://schemas.microsoft.com/office/drawing/2014/main" id="{508A4035-6BB3-48ED-B788-E71AEC389F08}"/>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0C690EDF-38AC-45DE-BE00-4B7B6FAA0072}"/>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7CA0832C-67BC-41C6-8FBD-613DB23D56E2}"/>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291957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28B8-2D34-464E-8B61-723EEE4D0C95}"/>
              </a:ext>
            </a:extLst>
          </p:cNvPr>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5556B3E1-7E56-42AD-B79C-2E0F24E86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22BA5-2E69-49D0-AF40-84EA200C9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4F5759A9-D7B6-4D68-AAAE-71AD788B80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015FDB-84C5-4DC5-9898-1D685D389A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a:extLst>
              <a:ext uri="{FF2B5EF4-FFF2-40B4-BE49-F238E27FC236}">
                <a16:creationId xmlns:a16="http://schemas.microsoft.com/office/drawing/2014/main" id="{82B7545D-0FEF-462F-AA0C-3C8312D66372}"/>
              </a:ext>
            </a:extLst>
          </p:cNvPr>
          <p:cNvSpPr>
            <a:spLocks noGrp="1"/>
          </p:cNvSpPr>
          <p:nvPr>
            <p:ph type="dt" sz="half" idx="10"/>
          </p:nvPr>
        </p:nvSpPr>
        <p:spPr/>
        <p:txBody>
          <a:bodyPr/>
          <a:lstStyle/>
          <a:p>
            <a:r>
              <a:rPr lang="cs-CZ"/>
              <a:t>02.03.2020</a:t>
            </a:r>
          </a:p>
        </p:txBody>
      </p:sp>
      <p:sp>
        <p:nvSpPr>
          <p:cNvPr id="8" name="Footer Placeholder 7">
            <a:extLst>
              <a:ext uri="{FF2B5EF4-FFF2-40B4-BE49-F238E27FC236}">
                <a16:creationId xmlns:a16="http://schemas.microsoft.com/office/drawing/2014/main" id="{351C0B83-C317-4CD1-B2C7-8B0B40ECF13D}"/>
              </a:ext>
            </a:extLst>
          </p:cNvPr>
          <p:cNvSpPr>
            <a:spLocks noGrp="1"/>
          </p:cNvSpPr>
          <p:nvPr>
            <p:ph type="ftr" sz="quarter" idx="11"/>
          </p:nvPr>
        </p:nvSpPr>
        <p:spPr/>
        <p:txBody>
          <a:bodyPr/>
          <a:lstStyle/>
          <a:p>
            <a:r>
              <a:rPr lang="cs-CZ"/>
              <a:t>Visualization of MRI data</a:t>
            </a:r>
          </a:p>
        </p:txBody>
      </p:sp>
      <p:sp>
        <p:nvSpPr>
          <p:cNvPr id="9" name="Slide Number Placeholder 8">
            <a:extLst>
              <a:ext uri="{FF2B5EF4-FFF2-40B4-BE49-F238E27FC236}">
                <a16:creationId xmlns:a16="http://schemas.microsoft.com/office/drawing/2014/main" id="{604CCF2D-1B87-4DCB-B968-998F4B812A9F}"/>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58530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D149-118D-4FE2-92F3-603613378D4A}"/>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4F42DB61-EEF3-49D3-A26C-233A20E02684}"/>
              </a:ext>
            </a:extLst>
          </p:cNvPr>
          <p:cNvSpPr>
            <a:spLocks noGrp="1"/>
          </p:cNvSpPr>
          <p:nvPr>
            <p:ph type="dt" sz="half" idx="10"/>
          </p:nvPr>
        </p:nvSpPr>
        <p:spPr/>
        <p:txBody>
          <a:bodyPr/>
          <a:lstStyle/>
          <a:p>
            <a:r>
              <a:rPr lang="cs-CZ"/>
              <a:t>02.03.2020</a:t>
            </a:r>
          </a:p>
        </p:txBody>
      </p:sp>
      <p:sp>
        <p:nvSpPr>
          <p:cNvPr id="4" name="Footer Placeholder 3">
            <a:extLst>
              <a:ext uri="{FF2B5EF4-FFF2-40B4-BE49-F238E27FC236}">
                <a16:creationId xmlns:a16="http://schemas.microsoft.com/office/drawing/2014/main" id="{7AAF74B8-F507-4EB3-BD7B-6B4ADFA3732D}"/>
              </a:ext>
            </a:extLst>
          </p:cNvPr>
          <p:cNvSpPr>
            <a:spLocks noGrp="1"/>
          </p:cNvSpPr>
          <p:nvPr>
            <p:ph type="ftr" sz="quarter" idx="11"/>
          </p:nvPr>
        </p:nvSpPr>
        <p:spPr/>
        <p:txBody>
          <a:bodyPr/>
          <a:lstStyle/>
          <a:p>
            <a:r>
              <a:rPr lang="cs-CZ"/>
              <a:t>Visualization of MRI data</a:t>
            </a:r>
          </a:p>
        </p:txBody>
      </p:sp>
      <p:sp>
        <p:nvSpPr>
          <p:cNvPr id="5" name="Slide Number Placeholder 4">
            <a:extLst>
              <a:ext uri="{FF2B5EF4-FFF2-40B4-BE49-F238E27FC236}">
                <a16:creationId xmlns:a16="http://schemas.microsoft.com/office/drawing/2014/main" id="{241CAE11-0232-4362-B5D0-0E53010EBFA5}"/>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417341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F4027-1B30-4DDB-98C1-D25A37CF894B}"/>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DC7EBA24-6BB6-4F3B-AB4D-A0D3B3CE89D3}"/>
              </a:ext>
            </a:extLst>
          </p:cNvPr>
          <p:cNvSpPr>
            <a:spLocks noGrp="1"/>
          </p:cNvSpPr>
          <p:nvPr>
            <p:ph type="ftr" sz="quarter" idx="11"/>
          </p:nvPr>
        </p:nvSpPr>
        <p:spPr/>
        <p:txBody>
          <a:bodyPr/>
          <a:lstStyle/>
          <a:p>
            <a:r>
              <a:rPr lang="cs-CZ"/>
              <a:t>Visualization of MRI data</a:t>
            </a:r>
          </a:p>
        </p:txBody>
      </p:sp>
      <p:sp>
        <p:nvSpPr>
          <p:cNvPr id="4" name="Slide Number Placeholder 3">
            <a:extLst>
              <a:ext uri="{FF2B5EF4-FFF2-40B4-BE49-F238E27FC236}">
                <a16:creationId xmlns:a16="http://schemas.microsoft.com/office/drawing/2014/main" id="{5194F932-2236-4EC3-AB31-47881465E8F4}"/>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388912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1F93-48E8-4A39-AA6A-FBA5212FD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B211E2A6-5D17-4637-94B3-20AF2363C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C0562F78-2B01-4E54-9E87-93EB4950C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B5CFE-749B-4696-A8E0-EEED40307CF2}"/>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50BC65AC-CA5E-4FF9-BC3F-405C598A9E8D}"/>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3C56B493-C5F9-4CFD-9F92-4C627ABC1C8B}"/>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313093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9AF3-AFAC-412B-8664-08C480095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EA9E2652-A0C3-4A0B-97D9-B9B423BF1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27522F2D-CDE5-4782-9AA9-101FE1D23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27811-BD59-42DD-B5B8-F78602945DDE}"/>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C6D0C50E-9812-4F0B-A4B6-BD7A226F6191}"/>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7CAF9D13-D0BA-4328-B9EB-E25217C7A2CB}"/>
              </a:ext>
            </a:extLst>
          </p:cNvPr>
          <p:cNvSpPr>
            <a:spLocks noGrp="1"/>
          </p:cNvSpPr>
          <p:nvPr>
            <p:ph type="sldNum" sz="quarter" idx="12"/>
          </p:nvPr>
        </p:nvSpPr>
        <p:spPr/>
        <p:txBody>
          <a:bodyPr/>
          <a:lstStyle/>
          <a:p>
            <a:fld id="{49FE3AD6-9B3D-44F4-B73A-75E5FABE587D}" type="slidenum">
              <a:rPr lang="cs-CZ" smtClean="0"/>
              <a:t>‹#›</a:t>
            </a:fld>
            <a:endParaRPr lang="cs-CZ"/>
          </a:p>
        </p:txBody>
      </p:sp>
    </p:spTree>
    <p:extLst>
      <p:ext uri="{BB962C8B-B14F-4D97-AF65-F5344CB8AC3E}">
        <p14:creationId xmlns:p14="http://schemas.microsoft.com/office/powerpoint/2010/main" val="372949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2953A-B93E-41D2-A894-613FFD91B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a:extLst>
              <a:ext uri="{FF2B5EF4-FFF2-40B4-BE49-F238E27FC236}">
                <a16:creationId xmlns:a16="http://schemas.microsoft.com/office/drawing/2014/main" id="{F41D887B-C798-4895-8DF5-C6093B005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DA967A57-2ABF-4E95-B513-C022A73BF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02.03.2020</a:t>
            </a:r>
          </a:p>
        </p:txBody>
      </p:sp>
      <p:sp>
        <p:nvSpPr>
          <p:cNvPr id="5" name="Footer Placeholder 4">
            <a:extLst>
              <a:ext uri="{FF2B5EF4-FFF2-40B4-BE49-F238E27FC236}">
                <a16:creationId xmlns:a16="http://schemas.microsoft.com/office/drawing/2014/main" id="{3859C2C0-2803-42C7-9A5A-67BEF3C5E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Visualization of MRI data</a:t>
            </a:r>
          </a:p>
        </p:txBody>
      </p:sp>
      <p:sp>
        <p:nvSpPr>
          <p:cNvPr id="6" name="Slide Number Placeholder 5">
            <a:extLst>
              <a:ext uri="{FF2B5EF4-FFF2-40B4-BE49-F238E27FC236}">
                <a16:creationId xmlns:a16="http://schemas.microsoft.com/office/drawing/2014/main" id="{F8AB72FC-8AF8-40B4-AD4F-588B794C7C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E3AD6-9B3D-44F4-B73A-75E5FABE587D}" type="slidenum">
              <a:rPr lang="cs-CZ" smtClean="0"/>
              <a:t>‹#›</a:t>
            </a:fld>
            <a:endParaRPr lang="cs-CZ"/>
          </a:p>
        </p:txBody>
      </p:sp>
    </p:spTree>
    <p:extLst>
      <p:ext uri="{BB962C8B-B14F-4D97-AF65-F5344CB8AC3E}">
        <p14:creationId xmlns:p14="http://schemas.microsoft.com/office/powerpoint/2010/main" val="3143496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D7E1C-2C33-4B5F-955E-1E6E15949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a:extLst>
              <a:ext uri="{FF2B5EF4-FFF2-40B4-BE49-F238E27FC236}">
                <a16:creationId xmlns:a16="http://schemas.microsoft.com/office/drawing/2014/main" id="{A7E1FF3D-FC74-46CF-8FEB-736ABB477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E652C9DA-1C29-48BF-95C9-F406CFAEA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02.03.2020</a:t>
            </a:r>
          </a:p>
        </p:txBody>
      </p:sp>
      <p:sp>
        <p:nvSpPr>
          <p:cNvPr id="5" name="Footer Placeholder 4">
            <a:extLst>
              <a:ext uri="{FF2B5EF4-FFF2-40B4-BE49-F238E27FC236}">
                <a16:creationId xmlns:a16="http://schemas.microsoft.com/office/drawing/2014/main" id="{0A9081C6-585E-4B04-9FCB-B2CB0BE64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Visualization of MRI data</a:t>
            </a:r>
          </a:p>
        </p:txBody>
      </p:sp>
      <p:sp>
        <p:nvSpPr>
          <p:cNvPr id="6" name="Slide Number Placeholder 5">
            <a:extLst>
              <a:ext uri="{FF2B5EF4-FFF2-40B4-BE49-F238E27FC236}">
                <a16:creationId xmlns:a16="http://schemas.microsoft.com/office/drawing/2014/main" id="{E225DEF5-C332-45D0-86AA-8BC59A11E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6D15F-5D65-4BDE-A412-CE8F5DC73F86}" type="slidenum">
              <a:rPr lang="cs-CZ" smtClean="0"/>
              <a:t>‹#›</a:t>
            </a:fld>
            <a:endParaRPr lang="cs-CZ"/>
          </a:p>
        </p:txBody>
      </p:sp>
    </p:spTree>
    <p:extLst>
      <p:ext uri="{BB962C8B-B14F-4D97-AF65-F5344CB8AC3E}">
        <p14:creationId xmlns:p14="http://schemas.microsoft.com/office/powerpoint/2010/main" val="3502031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emf"/><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ciencealert.com/a-bug-in-fmri-software-could-invalidate-decades-of-brain-research-scientists-discover" TargetMode="External"/><Relationship Id="rId2" Type="http://schemas.openxmlformats.org/officeDocument/2006/relationships/hyperlink" Target="https://www.nature.com/articles/nj7420-437a" TargetMode="External"/><Relationship Id="rId1" Type="http://schemas.openxmlformats.org/officeDocument/2006/relationships/slideLayout" Target="../slideLayouts/slideLayout2.xml"/><Relationship Id="rId4" Type="http://schemas.openxmlformats.org/officeDocument/2006/relationships/hyperlink" Target="https://mriquestions.com/backward-delta-scale.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6CD34-7C4C-4BD5-8195-BAFD54976898}"/>
              </a:ext>
            </a:extLst>
          </p:cNvPr>
          <p:cNvSpPr>
            <a:spLocks noGrp="1"/>
          </p:cNvSpPr>
          <p:nvPr>
            <p:ph type="ctrTitle"/>
          </p:nvPr>
        </p:nvSpPr>
        <p:spPr/>
        <p:txBody>
          <a:bodyPr/>
          <a:lstStyle/>
          <a:p>
            <a:r>
              <a:rPr lang="cs-CZ" dirty="0" err="1">
                <a:latin typeface="IBM Plex Sans" panose="020B0503050203000203" pitchFamily="34" charset="0"/>
              </a:rPr>
              <a:t>Visualization</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Subtitle 2">
            <a:extLst>
              <a:ext uri="{FF2B5EF4-FFF2-40B4-BE49-F238E27FC236}">
                <a16:creationId xmlns:a16="http://schemas.microsoft.com/office/drawing/2014/main" id="{059925B9-CBCE-450C-B906-D8FA19FAD572}"/>
              </a:ext>
            </a:extLst>
          </p:cNvPr>
          <p:cNvSpPr>
            <a:spLocks noGrp="1"/>
          </p:cNvSpPr>
          <p:nvPr>
            <p:ph type="subTitle" idx="1"/>
          </p:nvPr>
        </p:nvSpPr>
        <p:spPr/>
        <p:txBody>
          <a:bodyPr/>
          <a:lstStyle/>
          <a:p>
            <a:r>
              <a:rPr lang="cs-CZ" dirty="0">
                <a:latin typeface="IBM Plex Sans" panose="020B0503050203000203" pitchFamily="34" charset="0"/>
              </a:rPr>
              <a:t>Tomáš Pšorn</a:t>
            </a:r>
          </a:p>
        </p:txBody>
      </p:sp>
      <p:pic>
        <p:nvPicPr>
          <p:cNvPr id="10" name="Picture 9" descr="A picture containing drawing, food&#10;&#10;Description automatically generated">
            <a:extLst>
              <a:ext uri="{FF2B5EF4-FFF2-40B4-BE49-F238E27FC236}">
                <a16:creationId xmlns:a16="http://schemas.microsoft.com/office/drawing/2014/main" id="{0BD5C812-1A7F-40C8-AE07-6E91BEFAD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5127669"/>
            <a:ext cx="2734610" cy="44441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C5EF710-C660-4ACE-B496-BF1F06393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448" y="4909629"/>
            <a:ext cx="2813304" cy="826008"/>
          </a:xfrm>
          <a:prstGeom prst="rect">
            <a:avLst/>
          </a:prstGeom>
        </p:spPr>
      </p:pic>
    </p:spTree>
    <p:extLst>
      <p:ext uri="{BB962C8B-B14F-4D97-AF65-F5344CB8AC3E}">
        <p14:creationId xmlns:p14="http://schemas.microsoft.com/office/powerpoint/2010/main" val="367118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D9AA9E-2EEA-4B82-AAC0-EB041DFE0A6A}"/>
              </a:ext>
            </a:extLst>
          </p:cNvPr>
          <p:cNvSpPr/>
          <p:nvPr/>
        </p:nvSpPr>
        <p:spPr>
          <a:xfrm>
            <a:off x="4599495" y="6079351"/>
            <a:ext cx="7107810" cy="276999"/>
          </a:xfrm>
          <a:prstGeom prst="rect">
            <a:avLst/>
          </a:prstGeom>
        </p:spPr>
        <p:txBody>
          <a:bodyPr wrap="square">
            <a:spAutoFit/>
          </a:bodyPr>
          <a:lstStyle/>
          <a:p>
            <a:r>
              <a:rPr lang="cs-CZ" sz="1200" dirty="0">
                <a:solidFill>
                  <a:schemeClr val="bg1"/>
                </a:solidFill>
              </a:rPr>
              <a:t>https://ilovesymposia.com/2019/10/24/introducing-napari-a-fast-n-dimensional-image-viewer-in-python/</a:t>
            </a:r>
          </a:p>
        </p:txBody>
      </p:sp>
      <p:pic>
        <p:nvPicPr>
          <p:cNvPr id="12" name="napari">
            <a:hlinkClick r:id="" action="ppaction://media"/>
            <a:extLst>
              <a:ext uri="{FF2B5EF4-FFF2-40B4-BE49-F238E27FC236}">
                <a16:creationId xmlns:a16="http://schemas.microsoft.com/office/drawing/2014/main" id="{6E1260D4-DE2A-4099-9ADE-9412A69518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635" y="106598"/>
            <a:ext cx="8838032" cy="5827274"/>
          </a:xfrm>
          <a:prstGeom prst="rect">
            <a:avLst/>
          </a:prstGeom>
        </p:spPr>
      </p:pic>
      <p:sp>
        <p:nvSpPr>
          <p:cNvPr id="13" name="Date Placeholder 12">
            <a:extLst>
              <a:ext uri="{FF2B5EF4-FFF2-40B4-BE49-F238E27FC236}">
                <a16:creationId xmlns:a16="http://schemas.microsoft.com/office/drawing/2014/main" id="{585EAD6E-1845-4A2F-B6F9-82247FBEFF11}"/>
              </a:ext>
            </a:extLst>
          </p:cNvPr>
          <p:cNvSpPr>
            <a:spLocks noGrp="1"/>
          </p:cNvSpPr>
          <p:nvPr>
            <p:ph type="dt" sz="half" idx="10"/>
          </p:nvPr>
        </p:nvSpPr>
        <p:spPr/>
        <p:txBody>
          <a:bodyPr/>
          <a:lstStyle/>
          <a:p>
            <a:r>
              <a:rPr lang="cs-CZ"/>
              <a:t>02.03.2020</a:t>
            </a:r>
          </a:p>
        </p:txBody>
      </p:sp>
      <p:sp>
        <p:nvSpPr>
          <p:cNvPr id="14" name="Footer Placeholder 13">
            <a:extLst>
              <a:ext uri="{FF2B5EF4-FFF2-40B4-BE49-F238E27FC236}">
                <a16:creationId xmlns:a16="http://schemas.microsoft.com/office/drawing/2014/main" id="{2E802735-2FB5-41EB-BEB3-81DD20DBFDFE}"/>
              </a:ext>
            </a:extLst>
          </p:cNvPr>
          <p:cNvSpPr>
            <a:spLocks noGrp="1"/>
          </p:cNvSpPr>
          <p:nvPr>
            <p:ph type="ftr" sz="quarter" idx="11"/>
          </p:nvPr>
        </p:nvSpPr>
        <p:spPr/>
        <p:txBody>
          <a:bodyPr/>
          <a:lstStyle/>
          <a:p>
            <a:r>
              <a:rPr lang="cs-CZ"/>
              <a:t>Visualization of MRI data</a:t>
            </a:r>
          </a:p>
        </p:txBody>
      </p:sp>
      <p:sp>
        <p:nvSpPr>
          <p:cNvPr id="15" name="Slide Number Placeholder 14">
            <a:extLst>
              <a:ext uri="{FF2B5EF4-FFF2-40B4-BE49-F238E27FC236}">
                <a16:creationId xmlns:a16="http://schemas.microsoft.com/office/drawing/2014/main" id="{57C0542C-1773-4AA5-A9AA-383CB0F9E218}"/>
              </a:ext>
            </a:extLst>
          </p:cNvPr>
          <p:cNvSpPr>
            <a:spLocks noGrp="1"/>
          </p:cNvSpPr>
          <p:nvPr>
            <p:ph type="sldNum" sz="quarter" idx="12"/>
          </p:nvPr>
        </p:nvSpPr>
        <p:spPr/>
        <p:txBody>
          <a:bodyPr/>
          <a:lstStyle/>
          <a:p>
            <a:fld id="{49FE3AD6-9B3D-44F4-B73A-75E5FABE587D}" type="slidenum">
              <a:rPr lang="cs-CZ" smtClean="0"/>
              <a:t>10</a:t>
            </a:fld>
            <a:endParaRPr lang="cs-CZ" dirty="0"/>
          </a:p>
        </p:txBody>
      </p:sp>
    </p:spTree>
    <p:extLst>
      <p:ext uri="{BB962C8B-B14F-4D97-AF65-F5344CB8AC3E}">
        <p14:creationId xmlns:p14="http://schemas.microsoft.com/office/powerpoint/2010/main" val="412616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solidFill>
                  <a:schemeClr val="bg1">
                    <a:lumMod val="75000"/>
                  </a:schemeClr>
                </a:solidFill>
              </a:rPr>
              <a:t>Multiple processing stages</a:t>
            </a:r>
          </a:p>
          <a:p>
            <a:r>
              <a:rPr lang="cs-CZ" dirty="0" err="1">
                <a:solidFill>
                  <a:schemeClr val="bg1">
                    <a:lumMod val="75000"/>
                  </a:schemeClr>
                </a:solidFill>
              </a:rPr>
              <a:t>Multidimensional</a:t>
            </a:r>
            <a:r>
              <a:rPr lang="cs-CZ" dirty="0">
                <a:solidFill>
                  <a:schemeClr val="bg1">
                    <a:lumMod val="75000"/>
                  </a:schemeClr>
                </a:solidFill>
              </a:rPr>
              <a:t> </a:t>
            </a:r>
            <a:r>
              <a:rPr lang="cs-CZ" dirty="0" err="1">
                <a:solidFill>
                  <a:schemeClr val="bg1">
                    <a:lumMod val="75000"/>
                  </a:schemeClr>
                </a:solidFill>
              </a:rPr>
              <a:t>matrices</a:t>
            </a:r>
            <a:endParaRPr lang="cs-CZ" dirty="0">
              <a:solidFill>
                <a:schemeClr val="bg1">
                  <a:lumMod val="75000"/>
                </a:schemeClr>
              </a:solidFill>
            </a:endParaRPr>
          </a:p>
          <a:p>
            <a:r>
              <a:rPr lang="cs-CZ" dirty="0" err="1"/>
              <a:t>Complex</a:t>
            </a:r>
            <a:r>
              <a:rPr lang="cs-CZ" dirty="0"/>
              <a:t> </a:t>
            </a:r>
            <a:r>
              <a:rPr lang="cs-CZ" dirty="0" err="1"/>
              <a:t>entries</a:t>
            </a:r>
            <a:endParaRPr lang="cs-CZ" dirty="0"/>
          </a:p>
          <a:p>
            <a:r>
              <a:rPr lang="cs-CZ" dirty="0">
                <a:solidFill>
                  <a:schemeClr val="bg1">
                    <a:lumMod val="75000"/>
                  </a:schemeClr>
                </a:solidFill>
              </a:rPr>
              <a:t>Non-</a:t>
            </a:r>
            <a:r>
              <a:rPr lang="cs-CZ" dirty="0" err="1">
                <a:solidFill>
                  <a:schemeClr val="bg1">
                    <a:lumMod val="75000"/>
                  </a:schemeClr>
                </a:solidFill>
              </a:rPr>
              <a:t>uniformly</a:t>
            </a:r>
            <a:r>
              <a:rPr lang="cs-CZ" dirty="0">
                <a:solidFill>
                  <a:schemeClr val="bg1">
                    <a:lumMod val="75000"/>
                  </a:schemeClr>
                </a:solidFill>
              </a:rPr>
              <a:t> </a:t>
            </a:r>
            <a:r>
              <a:rPr lang="cs-CZ" dirty="0" err="1">
                <a:solidFill>
                  <a:schemeClr val="bg1">
                    <a:lumMod val="75000"/>
                  </a:schemeClr>
                </a:solidFill>
              </a:rPr>
              <a:t>sampled</a:t>
            </a:r>
            <a:endParaRPr lang="cs-CZ" dirty="0">
              <a:solidFill>
                <a:schemeClr val="bg1">
                  <a:lumMod val="75000"/>
                </a:schemeClr>
              </a:solidFill>
            </a:endParaRPr>
          </a:p>
          <a:p>
            <a:r>
              <a:rPr lang="cs-CZ" dirty="0" err="1">
                <a:solidFill>
                  <a:schemeClr val="bg1">
                    <a:lumMod val="75000"/>
                  </a:schemeClr>
                </a:solidFill>
              </a:rPr>
              <a:t>Various</a:t>
            </a:r>
            <a:r>
              <a:rPr lang="cs-CZ" dirty="0">
                <a:solidFill>
                  <a:schemeClr val="bg1">
                    <a:lumMod val="75000"/>
                  </a:schemeClr>
                </a:solidFill>
              </a:rPr>
              <a:t> </a:t>
            </a:r>
            <a:r>
              <a:rPr lang="cs-CZ" dirty="0" err="1">
                <a:solidFill>
                  <a:schemeClr val="bg1">
                    <a:lumMod val="75000"/>
                  </a:schemeClr>
                </a:solidFill>
              </a:rPr>
              <a:t>contrasts</a:t>
            </a:r>
            <a:r>
              <a:rPr lang="cs-CZ" dirty="0">
                <a:solidFill>
                  <a:schemeClr val="bg1">
                    <a:lumMod val="75000"/>
                  </a:schemeClr>
                </a:solidFill>
              </a:rPr>
              <a:t> </a:t>
            </a:r>
            <a:r>
              <a:rPr lang="cs-CZ" dirty="0" err="1">
                <a:solidFill>
                  <a:schemeClr val="bg1">
                    <a:lumMod val="75000"/>
                  </a:schemeClr>
                </a:solidFill>
              </a:rPr>
              <a:t>encoded</a:t>
            </a:r>
            <a:r>
              <a:rPr lang="cs-CZ" dirty="0">
                <a:solidFill>
                  <a:schemeClr val="bg1">
                    <a:lumMod val="75000"/>
                  </a:schemeClr>
                </a:solidFill>
              </a:rPr>
              <a:t> </a:t>
            </a:r>
            <a:r>
              <a:rPr lang="cs-CZ" dirty="0" err="1">
                <a:solidFill>
                  <a:schemeClr val="bg1">
                    <a:lumMod val="75000"/>
                  </a:schemeClr>
                </a:solidFill>
              </a:rPr>
              <a:t>within</a:t>
            </a:r>
            <a:endParaRPr lang="en-US" dirty="0">
              <a:solidFill>
                <a:schemeClr val="bg1">
                  <a:lumMod val="75000"/>
                </a:schemeClr>
              </a:solidFill>
            </a:endParaRPr>
          </a:p>
          <a:p>
            <a:r>
              <a:rPr lang="en-US" dirty="0">
                <a:solidFill>
                  <a:schemeClr val="bg1">
                    <a:lumMod val="75000"/>
                  </a:schemeClr>
                </a:solidFill>
              </a:rPr>
              <a:t>Certain level of uncertainty</a:t>
            </a:r>
            <a:endParaRPr lang="cs-CZ" dirty="0">
              <a:solidFill>
                <a:schemeClr val="bg1">
                  <a:lumMod val="75000"/>
                </a:schemeClr>
              </a:solidFill>
            </a:endParaRPr>
          </a:p>
          <a:p>
            <a:pPr marL="0" indent="0">
              <a:buNone/>
            </a:pPr>
            <a:endParaRPr lang="cs-CZ" dirty="0">
              <a:solidFill>
                <a:schemeClr val="bg1">
                  <a:lumMod val="75000"/>
                </a:schemeClr>
              </a:solidFill>
            </a:endParaRPr>
          </a:p>
        </p:txBody>
      </p:sp>
      <p:sp>
        <p:nvSpPr>
          <p:cNvPr id="4" name="Date Placeholder 3">
            <a:extLst>
              <a:ext uri="{FF2B5EF4-FFF2-40B4-BE49-F238E27FC236}">
                <a16:creationId xmlns:a16="http://schemas.microsoft.com/office/drawing/2014/main" id="{3EC39579-C620-437A-8778-8929E90CB012}"/>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EE82461E-576D-43AE-8BC2-4D64DBB42B27}"/>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8F6793E6-82F4-4206-83F8-D2E652E24689}"/>
              </a:ext>
            </a:extLst>
          </p:cNvPr>
          <p:cNvSpPr>
            <a:spLocks noGrp="1"/>
          </p:cNvSpPr>
          <p:nvPr>
            <p:ph type="sldNum" sz="quarter" idx="12"/>
          </p:nvPr>
        </p:nvSpPr>
        <p:spPr/>
        <p:txBody>
          <a:bodyPr/>
          <a:lstStyle/>
          <a:p>
            <a:fld id="{49FE3AD6-9B3D-44F4-B73A-75E5FABE587D}" type="slidenum">
              <a:rPr lang="cs-CZ" smtClean="0"/>
              <a:t>11</a:t>
            </a:fld>
            <a:endParaRPr lang="cs-CZ"/>
          </a:p>
        </p:txBody>
      </p:sp>
    </p:spTree>
    <p:extLst>
      <p:ext uri="{BB962C8B-B14F-4D97-AF65-F5344CB8AC3E}">
        <p14:creationId xmlns:p14="http://schemas.microsoft.com/office/powerpoint/2010/main" val="317021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a:xfrm>
            <a:off x="838200" y="562550"/>
            <a:ext cx="10515600" cy="1325563"/>
          </a:xfrm>
        </p:spPr>
        <p:txBody>
          <a:bodyPr>
            <a:normAutofit/>
          </a:bodyPr>
          <a:lstStyle/>
          <a:p>
            <a:r>
              <a:rPr lang="en-US" sz="4000" dirty="0">
                <a:solidFill>
                  <a:schemeClr val="bg1"/>
                </a:solidFill>
                <a:latin typeface="IBM Plex Sans" panose="020B0503050203000203" pitchFamily="34" charset="0"/>
              </a:rPr>
              <a:t>Complex entries</a:t>
            </a:r>
            <a:endParaRPr lang="cs-CZ" sz="4000" dirty="0">
              <a:solidFill>
                <a:schemeClr val="bg1"/>
              </a:solidFill>
              <a:latin typeface="IBM Plex Sans" panose="020B0503050203000203" pitchFamily="34"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A19B797-DE82-4330-983B-5B79EFBA3991}"/>
                  </a:ext>
                </a:extLst>
              </p:cNvPr>
              <p:cNvSpPr txBox="1"/>
              <p:nvPr/>
            </p:nvSpPr>
            <p:spPr>
              <a:xfrm>
                <a:off x="5352535" y="2445863"/>
                <a:ext cx="1486930" cy="1027258"/>
              </a:xfrm>
              <a:prstGeom prst="rect">
                <a:avLst/>
              </a:prstGeom>
            </p:spPr>
            <p:txBody>
              <a:bodyPr vert="horz" wrap="none" lIns="0" tIns="0" rIns="0" bIns="0" rtlCol="0" anchor="ctr">
                <a:normAutofit/>
              </a:bodyPr>
              <a:lstStyle/>
              <a:p>
                <a:pPr algn="l"/>
                <a:r>
                  <a:rPr lang="cs-CZ" sz="4800" dirty="0">
                    <a:solidFill>
                      <a:schemeClr val="bg1"/>
                    </a:solidFill>
                  </a:rPr>
                  <a:t>A</a:t>
                </a:r>
                <a14:m>
                  <m:oMath xmlns:m="http://schemas.openxmlformats.org/officeDocument/2006/math">
                    <m:sSup>
                      <m:sSupPr>
                        <m:ctrlPr>
                          <a:rPr lang="cs-CZ" sz="4800" b="0" i="1" smtClean="0">
                            <a:solidFill>
                              <a:schemeClr val="bg1"/>
                            </a:solidFill>
                            <a:latin typeface="Cambria Math" panose="02040503050406030204" pitchFamily="18" charset="0"/>
                          </a:rPr>
                        </m:ctrlPr>
                      </m:sSupPr>
                      <m:e>
                        <m:r>
                          <a:rPr lang="cs-CZ" sz="4800" b="0" i="1" smtClean="0">
                            <a:solidFill>
                              <a:schemeClr val="bg1"/>
                            </a:solidFill>
                            <a:latin typeface="Cambria Math" panose="02040503050406030204" pitchFamily="18" charset="0"/>
                          </a:rPr>
                          <m:t>𝑒</m:t>
                        </m:r>
                      </m:e>
                      <m:sup>
                        <m:r>
                          <a:rPr lang="cs-CZ" sz="4800" b="0" i="1" smtClean="0">
                            <a:solidFill>
                              <a:schemeClr val="bg1"/>
                            </a:solidFill>
                            <a:latin typeface="Cambria Math" panose="02040503050406030204" pitchFamily="18" charset="0"/>
                          </a:rPr>
                          <m:t>𝑖</m:t>
                        </m:r>
                        <m:r>
                          <a:rPr lang="cs-CZ" sz="4800" b="0" i="1" smtClean="0">
                            <a:solidFill>
                              <a:schemeClr val="bg1"/>
                            </a:solidFill>
                            <a:latin typeface="Cambria Math" panose="02040503050406030204" pitchFamily="18" charset="0"/>
                            <a:ea typeface="Cambria Math" panose="02040503050406030204" pitchFamily="18" charset="0"/>
                          </a:rPr>
                          <m:t>𝜑</m:t>
                        </m:r>
                      </m:sup>
                    </m:sSup>
                  </m:oMath>
                </a14:m>
                <a:endParaRPr lang="cs-CZ" sz="4800" dirty="0" err="1">
                  <a:solidFill>
                    <a:schemeClr val="bg1"/>
                  </a:solidFill>
                  <a:latin typeface="IBM Plex Sans" panose="020B0503050203000203" pitchFamily="34" charset="0"/>
                </a:endParaRPr>
              </a:p>
            </p:txBody>
          </p:sp>
        </mc:Choice>
        <mc:Fallback>
          <p:sp>
            <p:nvSpPr>
              <p:cNvPr id="3" name="TextBox 2">
                <a:extLst>
                  <a:ext uri="{FF2B5EF4-FFF2-40B4-BE49-F238E27FC236}">
                    <a16:creationId xmlns:a16="http://schemas.microsoft.com/office/drawing/2014/main" id="{BA19B797-DE82-4330-983B-5B79EFBA3991}"/>
                  </a:ext>
                </a:extLst>
              </p:cNvPr>
              <p:cNvSpPr txBox="1">
                <a:spLocks noRot="1" noChangeAspect="1" noMove="1" noResize="1" noEditPoints="1" noAdjustHandles="1" noChangeArrowheads="1" noChangeShapeType="1" noTextEdit="1"/>
              </p:cNvSpPr>
              <p:nvPr/>
            </p:nvSpPr>
            <p:spPr>
              <a:xfrm>
                <a:off x="5352535" y="2445863"/>
                <a:ext cx="1486930" cy="1027258"/>
              </a:xfrm>
              <a:prstGeom prst="rect">
                <a:avLst/>
              </a:prstGeom>
              <a:blipFill>
                <a:blip r:embed="rId2"/>
                <a:stretch>
                  <a:fillRect l="-24590" t="-1775" b="-23077"/>
                </a:stretch>
              </a:blipFill>
            </p:spPr>
            <p:txBody>
              <a:bodyPr/>
              <a:lstStyle/>
              <a:p>
                <a:r>
                  <a:rPr lang="cs-CZ">
                    <a:noFill/>
                  </a:rPr>
                  <a:t> </a:t>
                </a:r>
              </a:p>
            </p:txBody>
          </p:sp>
        </mc:Fallback>
      </mc:AlternateContent>
      <p:sp>
        <p:nvSpPr>
          <p:cNvPr id="14" name="Title 1">
            <a:extLst>
              <a:ext uri="{FF2B5EF4-FFF2-40B4-BE49-F238E27FC236}">
                <a16:creationId xmlns:a16="http://schemas.microsoft.com/office/drawing/2014/main" id="{1E0AEA74-9DBB-41E4-9FEC-2E8673CC45EF}"/>
              </a:ext>
            </a:extLst>
          </p:cNvPr>
          <p:cNvSpPr txBox="1">
            <a:spLocks/>
          </p:cNvSpPr>
          <p:nvPr/>
        </p:nvSpPr>
        <p:spPr>
          <a:xfrm>
            <a:off x="838200" y="43071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latin typeface="IBM Plex Sans" panose="020B0503050203000203" pitchFamily="34" charset="0"/>
              </a:rPr>
              <a:t>The key concept:</a:t>
            </a:r>
            <a:endParaRPr lang="en-US" sz="2800" dirty="0">
              <a:solidFill>
                <a:schemeClr val="bg1"/>
              </a:solidFill>
              <a:latin typeface="IBM Plex Sans" panose="020B0503050203000203" pitchFamily="34" charset="0"/>
            </a:endParaRPr>
          </a:p>
          <a:p>
            <a:endParaRPr lang="en-US" sz="2000" dirty="0">
              <a:solidFill>
                <a:schemeClr val="bg1"/>
              </a:solidFill>
              <a:latin typeface="IBM Plex Sans" panose="020B0503050203000203" pitchFamily="34" charset="0"/>
            </a:endParaRPr>
          </a:p>
          <a:p>
            <a:r>
              <a:rPr lang="cs-CZ" sz="2000" dirty="0" err="1">
                <a:solidFill>
                  <a:schemeClr val="bg1"/>
                </a:solidFill>
                <a:latin typeface="IBM Plex Sans" panose="020B0503050203000203" pitchFamily="34" charset="0"/>
              </a:rPr>
              <a:t>Information</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is</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encoded</a:t>
            </a:r>
            <a:r>
              <a:rPr lang="cs-CZ" sz="2000" dirty="0">
                <a:solidFill>
                  <a:schemeClr val="bg1"/>
                </a:solidFill>
                <a:latin typeface="IBM Plex Sans" panose="020B0503050203000203" pitchFamily="34" charset="0"/>
              </a:rPr>
              <a:t> in </a:t>
            </a:r>
            <a:r>
              <a:rPr lang="cs-CZ" sz="2000" dirty="0" err="1">
                <a:solidFill>
                  <a:schemeClr val="bg1"/>
                </a:solidFill>
                <a:latin typeface="IBM Plex Sans" panose="020B0503050203000203" pitchFamily="34" charset="0"/>
              </a:rPr>
              <a:t>the</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phase</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of</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signal</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The</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encoding</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is</a:t>
            </a:r>
            <a:r>
              <a:rPr lang="cs-CZ" sz="2000" dirty="0">
                <a:solidFill>
                  <a:schemeClr val="bg1"/>
                </a:solidFill>
                <a:latin typeface="IBM Plex Sans" panose="020B0503050203000203" pitchFamily="34" charset="0"/>
              </a:rPr>
              <a:t> done </a:t>
            </a:r>
            <a:r>
              <a:rPr lang="cs-CZ" sz="2000" dirty="0" err="1">
                <a:solidFill>
                  <a:schemeClr val="bg1"/>
                </a:solidFill>
                <a:latin typeface="IBM Plex Sans" panose="020B0503050203000203" pitchFamily="34" charset="0"/>
              </a:rPr>
              <a:t>using</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spatially</a:t>
            </a:r>
            <a:r>
              <a:rPr lang="cs-CZ" sz="2000" dirty="0">
                <a:solidFill>
                  <a:schemeClr val="bg1"/>
                </a:solidFill>
                <a:latin typeface="IBM Plex Sans" panose="020B0503050203000203" pitchFamily="34" charset="0"/>
              </a:rPr>
              <a:t> and </a:t>
            </a:r>
            <a:r>
              <a:rPr lang="cs-CZ" sz="2000" dirty="0" err="1">
                <a:solidFill>
                  <a:schemeClr val="bg1"/>
                </a:solidFill>
                <a:latin typeface="IBM Plex Sans" panose="020B0503050203000203" pitchFamily="34" charset="0"/>
              </a:rPr>
              <a:t>temporarl</a:t>
            </a:r>
            <a:r>
              <a:rPr lang="en-US" sz="2000" dirty="0">
                <a:solidFill>
                  <a:schemeClr val="bg1"/>
                </a:solidFill>
                <a:latin typeface="IBM Plex Sans" panose="020B0503050203000203" pitchFamily="34" charset="0"/>
              </a:rPr>
              <a:t>l</a:t>
            </a:r>
            <a:r>
              <a:rPr lang="cs-CZ" sz="2000" dirty="0">
                <a:solidFill>
                  <a:schemeClr val="bg1"/>
                </a:solidFill>
                <a:latin typeface="IBM Plex Sans" panose="020B0503050203000203" pitchFamily="34" charset="0"/>
              </a:rPr>
              <a:t>y var</a:t>
            </a:r>
            <a:r>
              <a:rPr lang="en-US" sz="2000" dirty="0">
                <a:solidFill>
                  <a:schemeClr val="bg1"/>
                </a:solidFill>
                <a:latin typeface="IBM Plex Sans" panose="020B0503050203000203" pitchFamily="34" charset="0"/>
              </a:rPr>
              <a:t>y</a:t>
            </a:r>
            <a:r>
              <a:rPr lang="cs-CZ" sz="2000" dirty="0" err="1">
                <a:solidFill>
                  <a:schemeClr val="bg1"/>
                </a:solidFill>
                <a:latin typeface="IBM Plex Sans" panose="020B0503050203000203" pitchFamily="34" charset="0"/>
              </a:rPr>
              <a:t>ing</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magnetic</a:t>
            </a:r>
            <a:r>
              <a:rPr lang="cs-CZ" sz="2000" dirty="0">
                <a:solidFill>
                  <a:schemeClr val="bg1"/>
                </a:solidFill>
                <a:latin typeface="IBM Plex Sans" panose="020B0503050203000203" pitchFamily="34" charset="0"/>
              </a:rPr>
              <a:t> </a:t>
            </a:r>
            <a:r>
              <a:rPr lang="cs-CZ" sz="2000" dirty="0" err="1">
                <a:solidFill>
                  <a:schemeClr val="bg1"/>
                </a:solidFill>
                <a:latin typeface="IBM Plex Sans" panose="020B0503050203000203" pitchFamily="34" charset="0"/>
              </a:rPr>
              <a:t>field</a:t>
            </a:r>
            <a:r>
              <a:rPr lang="cs-CZ" sz="2000" dirty="0">
                <a:solidFill>
                  <a:schemeClr val="bg1"/>
                </a:solidFill>
                <a:latin typeface="IBM Plex Sans" panose="020B0503050203000203" pitchFamily="34" charset="0"/>
              </a:rPr>
              <a:t>.</a:t>
            </a:r>
          </a:p>
          <a:p>
            <a:endParaRPr lang="cs-CZ" sz="2000" dirty="0">
              <a:solidFill>
                <a:schemeClr val="bg1"/>
              </a:solidFill>
              <a:latin typeface="IBM Plex Sans" panose="020B0503050203000203" pitchFamily="34" charset="0"/>
            </a:endParaRPr>
          </a:p>
        </p:txBody>
      </p:sp>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690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sp>
        <p:nvSpPr>
          <p:cNvPr id="6" name="Date Placeholder 5">
            <a:extLst>
              <a:ext uri="{FF2B5EF4-FFF2-40B4-BE49-F238E27FC236}">
                <a16:creationId xmlns:a16="http://schemas.microsoft.com/office/drawing/2014/main" id="{824A971B-6064-4603-BC71-BA9EBCA1C5AF}"/>
              </a:ext>
            </a:extLst>
          </p:cNvPr>
          <p:cNvSpPr>
            <a:spLocks noGrp="1"/>
          </p:cNvSpPr>
          <p:nvPr>
            <p:ph type="dt" sz="half" idx="10"/>
          </p:nvPr>
        </p:nvSpPr>
        <p:spPr/>
        <p:txBody>
          <a:bodyPr/>
          <a:lstStyle/>
          <a:p>
            <a:r>
              <a:rPr lang="cs-CZ"/>
              <a:t>02.03.2020</a:t>
            </a:r>
          </a:p>
        </p:txBody>
      </p:sp>
      <p:sp>
        <p:nvSpPr>
          <p:cNvPr id="8" name="Footer Placeholder 7">
            <a:extLst>
              <a:ext uri="{FF2B5EF4-FFF2-40B4-BE49-F238E27FC236}">
                <a16:creationId xmlns:a16="http://schemas.microsoft.com/office/drawing/2014/main" id="{85CBFA39-11EF-492D-A687-547B190EA005}"/>
              </a:ext>
            </a:extLst>
          </p:cNvPr>
          <p:cNvSpPr>
            <a:spLocks noGrp="1"/>
          </p:cNvSpPr>
          <p:nvPr>
            <p:ph type="ftr" sz="quarter" idx="11"/>
          </p:nvPr>
        </p:nvSpPr>
        <p:spPr/>
        <p:txBody>
          <a:bodyPr/>
          <a:lstStyle/>
          <a:p>
            <a:r>
              <a:rPr lang="cs-CZ"/>
              <a:t>Visualization of MRI data</a:t>
            </a:r>
          </a:p>
        </p:txBody>
      </p:sp>
      <p:sp>
        <p:nvSpPr>
          <p:cNvPr id="16" name="Slide Number Placeholder 15">
            <a:extLst>
              <a:ext uri="{FF2B5EF4-FFF2-40B4-BE49-F238E27FC236}">
                <a16:creationId xmlns:a16="http://schemas.microsoft.com/office/drawing/2014/main" id="{9E31641C-B427-4DA1-A130-7B9ABF6B52FB}"/>
              </a:ext>
            </a:extLst>
          </p:cNvPr>
          <p:cNvSpPr>
            <a:spLocks noGrp="1"/>
          </p:cNvSpPr>
          <p:nvPr>
            <p:ph type="sldNum" sz="quarter" idx="12"/>
          </p:nvPr>
        </p:nvSpPr>
        <p:spPr/>
        <p:txBody>
          <a:bodyPr/>
          <a:lstStyle/>
          <a:p>
            <a:fld id="{49FE3AD6-9B3D-44F4-B73A-75E5FABE587D}" type="slidenum">
              <a:rPr lang="cs-CZ" smtClean="0"/>
              <a:t>12</a:t>
            </a:fld>
            <a:endParaRPr lang="cs-CZ"/>
          </a:p>
        </p:txBody>
      </p:sp>
    </p:spTree>
    <p:extLst>
      <p:ext uri="{BB962C8B-B14F-4D97-AF65-F5344CB8AC3E}">
        <p14:creationId xmlns:p14="http://schemas.microsoft.com/office/powerpoint/2010/main" val="3096402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pic>
        <p:nvPicPr>
          <p:cNvPr id="7" name="Picture 6" descr="A star in the dark&#10;&#10;Description automatically generated">
            <a:extLst>
              <a:ext uri="{FF2B5EF4-FFF2-40B4-BE49-F238E27FC236}">
                <a16:creationId xmlns:a16="http://schemas.microsoft.com/office/drawing/2014/main" id="{A437E2E8-6A6B-4B0C-8410-EC64349D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019" y="1946341"/>
            <a:ext cx="2965315" cy="2965315"/>
          </a:xfrm>
          <a:prstGeom prst="rect">
            <a:avLst/>
          </a:prstGeom>
        </p:spPr>
      </p:pic>
      <p:pic>
        <p:nvPicPr>
          <p:cNvPr id="9" name="Picture 8" descr="A picture containing nature, rain, standing, group&#10;&#10;Description automatically generated">
            <a:extLst>
              <a:ext uri="{FF2B5EF4-FFF2-40B4-BE49-F238E27FC236}">
                <a16:creationId xmlns:a16="http://schemas.microsoft.com/office/drawing/2014/main" id="{0604D8A7-AC3B-4D71-8656-566AD107E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53" y="1946341"/>
            <a:ext cx="2965315" cy="2965315"/>
          </a:xfrm>
          <a:prstGeom prst="rect">
            <a:avLst/>
          </a:prstGeom>
        </p:spPr>
      </p:pic>
      <p:sp>
        <p:nvSpPr>
          <p:cNvPr id="16" name="Title 1">
            <a:extLst>
              <a:ext uri="{FF2B5EF4-FFF2-40B4-BE49-F238E27FC236}">
                <a16:creationId xmlns:a16="http://schemas.microsoft.com/office/drawing/2014/main" id="{E445DAE1-34AA-4605-9E3C-C4AA076F3E01}"/>
              </a:ext>
            </a:extLst>
          </p:cNvPr>
          <p:cNvSpPr txBox="1">
            <a:spLocks/>
          </p:cNvSpPr>
          <p:nvPr/>
        </p:nvSpPr>
        <p:spPr>
          <a:xfrm>
            <a:off x="2915865" y="5097781"/>
            <a:ext cx="1525622" cy="34082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dirty="0">
                <a:solidFill>
                  <a:schemeClr val="bg1"/>
                </a:solidFill>
                <a:latin typeface="IBM Plex Sans" panose="020B0503050203000203" pitchFamily="34" charset="0"/>
              </a:rPr>
              <a:t>magnitude</a:t>
            </a:r>
          </a:p>
        </p:txBody>
      </p:sp>
      <p:sp>
        <p:nvSpPr>
          <p:cNvPr id="17" name="Title 1">
            <a:extLst>
              <a:ext uri="{FF2B5EF4-FFF2-40B4-BE49-F238E27FC236}">
                <a16:creationId xmlns:a16="http://schemas.microsoft.com/office/drawing/2014/main" id="{7FFEFB33-3960-49F8-A698-30F1A575FCD7}"/>
              </a:ext>
            </a:extLst>
          </p:cNvPr>
          <p:cNvSpPr txBox="1">
            <a:spLocks/>
          </p:cNvSpPr>
          <p:nvPr/>
        </p:nvSpPr>
        <p:spPr>
          <a:xfrm>
            <a:off x="7521101" y="5097780"/>
            <a:ext cx="961418" cy="34082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dirty="0" err="1">
                <a:solidFill>
                  <a:schemeClr val="bg1"/>
                </a:solidFill>
                <a:latin typeface="IBM Plex Sans" panose="020B0503050203000203" pitchFamily="34" charset="0"/>
              </a:rPr>
              <a:t>phase</a:t>
            </a:r>
            <a:endParaRPr lang="cs-CZ" sz="2000" dirty="0">
              <a:solidFill>
                <a:schemeClr val="bg1"/>
              </a:solidFill>
              <a:latin typeface="IBM Plex Sans" panose="020B0503050203000203" pitchFamily="34" charset="0"/>
            </a:endParaRPr>
          </a:p>
        </p:txBody>
      </p:sp>
      <p:sp>
        <p:nvSpPr>
          <p:cNvPr id="12" name="Date Placeholder 11">
            <a:extLst>
              <a:ext uri="{FF2B5EF4-FFF2-40B4-BE49-F238E27FC236}">
                <a16:creationId xmlns:a16="http://schemas.microsoft.com/office/drawing/2014/main" id="{DE2EF028-DD1A-41E0-98CB-F75EDE3BB236}"/>
              </a:ext>
            </a:extLst>
          </p:cNvPr>
          <p:cNvSpPr>
            <a:spLocks noGrp="1"/>
          </p:cNvSpPr>
          <p:nvPr>
            <p:ph type="dt" sz="half" idx="10"/>
          </p:nvPr>
        </p:nvSpPr>
        <p:spPr/>
        <p:txBody>
          <a:bodyPr/>
          <a:lstStyle/>
          <a:p>
            <a:r>
              <a:rPr lang="cs-CZ"/>
              <a:t>02.03.2020</a:t>
            </a:r>
          </a:p>
        </p:txBody>
      </p:sp>
      <p:sp>
        <p:nvSpPr>
          <p:cNvPr id="13" name="Footer Placeholder 12">
            <a:extLst>
              <a:ext uri="{FF2B5EF4-FFF2-40B4-BE49-F238E27FC236}">
                <a16:creationId xmlns:a16="http://schemas.microsoft.com/office/drawing/2014/main" id="{23E25815-7FFB-460D-A792-0A6634A8A010}"/>
              </a:ext>
            </a:extLst>
          </p:cNvPr>
          <p:cNvSpPr>
            <a:spLocks noGrp="1"/>
          </p:cNvSpPr>
          <p:nvPr>
            <p:ph type="ftr" sz="quarter" idx="11"/>
          </p:nvPr>
        </p:nvSpPr>
        <p:spPr/>
        <p:txBody>
          <a:bodyPr/>
          <a:lstStyle/>
          <a:p>
            <a:r>
              <a:rPr lang="cs-CZ"/>
              <a:t>Visualization of MRI data</a:t>
            </a:r>
          </a:p>
        </p:txBody>
      </p:sp>
      <p:sp>
        <p:nvSpPr>
          <p:cNvPr id="18" name="Slide Number Placeholder 17">
            <a:extLst>
              <a:ext uri="{FF2B5EF4-FFF2-40B4-BE49-F238E27FC236}">
                <a16:creationId xmlns:a16="http://schemas.microsoft.com/office/drawing/2014/main" id="{FFF3D632-55D1-41D7-9C41-69F375F37E8A}"/>
              </a:ext>
            </a:extLst>
          </p:cNvPr>
          <p:cNvSpPr>
            <a:spLocks noGrp="1"/>
          </p:cNvSpPr>
          <p:nvPr>
            <p:ph type="sldNum" sz="quarter" idx="12"/>
          </p:nvPr>
        </p:nvSpPr>
        <p:spPr/>
        <p:txBody>
          <a:bodyPr/>
          <a:lstStyle/>
          <a:p>
            <a:fld id="{49FE3AD6-9B3D-44F4-B73A-75E5FABE587D}" type="slidenum">
              <a:rPr lang="cs-CZ" smtClean="0"/>
              <a:t>13</a:t>
            </a:fld>
            <a:endParaRPr lang="cs-CZ"/>
          </a:p>
        </p:txBody>
      </p:sp>
    </p:spTree>
    <p:extLst>
      <p:ext uri="{BB962C8B-B14F-4D97-AF65-F5344CB8AC3E}">
        <p14:creationId xmlns:p14="http://schemas.microsoft.com/office/powerpoint/2010/main" val="281082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pic>
        <p:nvPicPr>
          <p:cNvPr id="3" name="Picture 2" descr="A picture containing photo, different, set, table&#10;&#10;Description automatically generated">
            <a:extLst>
              <a:ext uri="{FF2B5EF4-FFF2-40B4-BE49-F238E27FC236}">
                <a16:creationId xmlns:a16="http://schemas.microsoft.com/office/drawing/2014/main" id="{8008A3AF-39A9-4E1C-AE70-530DBF1A5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46006"/>
            <a:ext cx="10515600" cy="2861388"/>
          </a:xfrm>
          <a:prstGeom prst="rect">
            <a:avLst/>
          </a:prstGeom>
        </p:spPr>
      </p:pic>
      <p:sp>
        <p:nvSpPr>
          <p:cNvPr id="10" name="Title 1">
            <a:extLst>
              <a:ext uri="{FF2B5EF4-FFF2-40B4-BE49-F238E27FC236}">
                <a16:creationId xmlns:a16="http://schemas.microsoft.com/office/drawing/2014/main" id="{2C168B99-5E90-4197-ACFF-156556B6EC40}"/>
              </a:ext>
            </a:extLst>
          </p:cNvPr>
          <p:cNvSpPr>
            <a:spLocks noGrp="1"/>
          </p:cNvSpPr>
          <p:nvPr>
            <p:ph type="title"/>
          </p:nvPr>
        </p:nvSpPr>
        <p:spPr>
          <a:xfrm>
            <a:off x="838200" y="365125"/>
            <a:ext cx="10515600" cy="1325563"/>
          </a:xfrm>
        </p:spPr>
        <p:txBody>
          <a:bodyPr/>
          <a:lstStyle/>
          <a:p>
            <a:r>
              <a:rPr lang="en-US" dirty="0">
                <a:latin typeface="IBM Plex Sans" panose="020B0503050203000203" pitchFamily="34" charset="0"/>
              </a:rPr>
              <a:t>Example of correction</a:t>
            </a:r>
            <a:endParaRPr lang="cs-CZ" dirty="0">
              <a:latin typeface="IBM Plex Sans" panose="020B0503050203000203" pitchFamily="34" charset="0"/>
            </a:endParaRPr>
          </a:p>
        </p:txBody>
      </p:sp>
      <p:sp>
        <p:nvSpPr>
          <p:cNvPr id="4" name="TextBox 3">
            <a:extLst>
              <a:ext uri="{FF2B5EF4-FFF2-40B4-BE49-F238E27FC236}">
                <a16:creationId xmlns:a16="http://schemas.microsoft.com/office/drawing/2014/main" id="{9B290033-F408-496B-AD67-E112D72DF669}"/>
              </a:ext>
            </a:extLst>
          </p:cNvPr>
          <p:cNvSpPr txBox="1"/>
          <p:nvPr/>
        </p:nvSpPr>
        <p:spPr>
          <a:xfrm>
            <a:off x="7084980" y="5007394"/>
            <a:ext cx="4599561" cy="597913"/>
          </a:xfrm>
          <a:prstGeom prst="rect">
            <a:avLst/>
          </a:prstGeom>
        </p:spPr>
        <p:txBody>
          <a:bodyPr vert="horz" wrap="square" lIns="91440" tIns="45720" rIns="91440" bIns="45720" rtlCol="0" anchor="ctr">
            <a:normAutofit/>
          </a:bodyPr>
          <a:lstStyle/>
          <a:p>
            <a:pPr algn="l"/>
            <a:r>
              <a:rPr lang="en-US" sz="1200" dirty="0" err="1">
                <a:latin typeface="IBM Plex Sans" panose="020B0503050203000203" pitchFamily="34" charset="0"/>
              </a:rPr>
              <a:t>Hetzer</a:t>
            </a:r>
            <a:r>
              <a:rPr lang="en-US" sz="1200" dirty="0">
                <a:latin typeface="IBM Plex Sans" panose="020B0503050203000203" pitchFamily="34" charset="0"/>
              </a:rPr>
              <a:t>, S., et al. Magnetic Resonance in Medicine (2011)</a:t>
            </a:r>
            <a:endParaRPr lang="cs-CZ" sz="1200" dirty="0" err="1">
              <a:latin typeface="IBM Plex Sans" panose="020B0503050203000203" pitchFamily="34" charset="0"/>
            </a:endParaRPr>
          </a:p>
        </p:txBody>
      </p:sp>
      <p:sp>
        <p:nvSpPr>
          <p:cNvPr id="5" name="Date Placeholder 4">
            <a:extLst>
              <a:ext uri="{FF2B5EF4-FFF2-40B4-BE49-F238E27FC236}">
                <a16:creationId xmlns:a16="http://schemas.microsoft.com/office/drawing/2014/main" id="{3C740570-DBA1-49CD-9957-62F97F7B025D}"/>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7DFDFE16-B232-47B7-91D4-102BF1DF0A28}"/>
              </a:ext>
            </a:extLst>
          </p:cNvPr>
          <p:cNvSpPr>
            <a:spLocks noGrp="1"/>
          </p:cNvSpPr>
          <p:nvPr>
            <p:ph type="ftr" sz="quarter" idx="11"/>
          </p:nvPr>
        </p:nvSpPr>
        <p:spPr/>
        <p:txBody>
          <a:bodyPr/>
          <a:lstStyle/>
          <a:p>
            <a:r>
              <a:rPr lang="cs-CZ"/>
              <a:t>Visualization of MRI data</a:t>
            </a:r>
          </a:p>
        </p:txBody>
      </p:sp>
      <p:sp>
        <p:nvSpPr>
          <p:cNvPr id="8" name="Slide Number Placeholder 7">
            <a:extLst>
              <a:ext uri="{FF2B5EF4-FFF2-40B4-BE49-F238E27FC236}">
                <a16:creationId xmlns:a16="http://schemas.microsoft.com/office/drawing/2014/main" id="{034454C3-3358-40AF-8BC4-7C6D2D1E46B1}"/>
              </a:ext>
            </a:extLst>
          </p:cNvPr>
          <p:cNvSpPr>
            <a:spLocks noGrp="1"/>
          </p:cNvSpPr>
          <p:nvPr>
            <p:ph type="sldNum" sz="quarter" idx="12"/>
          </p:nvPr>
        </p:nvSpPr>
        <p:spPr/>
        <p:txBody>
          <a:bodyPr/>
          <a:lstStyle/>
          <a:p>
            <a:fld id="{49FE3AD6-9B3D-44F4-B73A-75E5FABE587D}" type="slidenum">
              <a:rPr lang="cs-CZ" smtClean="0"/>
              <a:t>14</a:t>
            </a:fld>
            <a:endParaRPr lang="cs-CZ"/>
          </a:p>
        </p:txBody>
      </p:sp>
    </p:spTree>
    <p:extLst>
      <p:ext uri="{BB962C8B-B14F-4D97-AF65-F5344CB8AC3E}">
        <p14:creationId xmlns:p14="http://schemas.microsoft.com/office/powerpoint/2010/main" val="414226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sp>
        <p:nvSpPr>
          <p:cNvPr id="10" name="Title 1">
            <a:extLst>
              <a:ext uri="{FF2B5EF4-FFF2-40B4-BE49-F238E27FC236}">
                <a16:creationId xmlns:a16="http://schemas.microsoft.com/office/drawing/2014/main" id="{2C168B99-5E90-4197-ACFF-156556B6EC40}"/>
              </a:ext>
            </a:extLst>
          </p:cNvPr>
          <p:cNvSpPr>
            <a:spLocks noGrp="1"/>
          </p:cNvSpPr>
          <p:nvPr>
            <p:ph type="title"/>
          </p:nvPr>
        </p:nvSpPr>
        <p:spPr>
          <a:xfrm>
            <a:off x="838200" y="365125"/>
            <a:ext cx="10515600" cy="1325563"/>
          </a:xfrm>
        </p:spPr>
        <p:txBody>
          <a:bodyPr/>
          <a:lstStyle/>
          <a:p>
            <a:r>
              <a:rPr lang="en-US" dirty="0">
                <a:latin typeface="IBM Plex Sans" panose="020B0503050203000203" pitchFamily="34" charset="0"/>
              </a:rPr>
              <a:t>Example of correction</a:t>
            </a:r>
            <a:endParaRPr lang="cs-CZ" dirty="0">
              <a:latin typeface="IBM Plex Sans" panose="020B0503050203000203" pitchFamily="34" charset="0"/>
            </a:endParaRPr>
          </a:p>
        </p:txBody>
      </p:sp>
      <p:sp>
        <p:nvSpPr>
          <p:cNvPr id="4" name="TextBox 3">
            <a:extLst>
              <a:ext uri="{FF2B5EF4-FFF2-40B4-BE49-F238E27FC236}">
                <a16:creationId xmlns:a16="http://schemas.microsoft.com/office/drawing/2014/main" id="{9B290033-F408-496B-AD67-E112D72DF669}"/>
              </a:ext>
            </a:extLst>
          </p:cNvPr>
          <p:cNvSpPr txBox="1"/>
          <p:nvPr/>
        </p:nvSpPr>
        <p:spPr>
          <a:xfrm>
            <a:off x="7253860" y="5820231"/>
            <a:ext cx="4599561" cy="597913"/>
          </a:xfrm>
          <a:prstGeom prst="rect">
            <a:avLst/>
          </a:prstGeom>
        </p:spPr>
        <p:txBody>
          <a:bodyPr vert="horz" wrap="square" lIns="91440" tIns="45720" rIns="91440" bIns="45720" rtlCol="0" anchor="ctr">
            <a:normAutofit/>
          </a:bodyPr>
          <a:lstStyle/>
          <a:p>
            <a:pPr algn="l"/>
            <a:r>
              <a:rPr lang="cs-CZ" sz="1200" dirty="0" err="1">
                <a:latin typeface="IBM Plex Sans" panose="020B0503050203000203" pitchFamily="34" charset="0"/>
              </a:rPr>
              <a:t>Broche</a:t>
            </a:r>
            <a:r>
              <a:rPr lang="en-US" sz="1200" dirty="0">
                <a:latin typeface="IBM Plex Sans" panose="020B0503050203000203" pitchFamily="34" charset="0"/>
              </a:rPr>
              <a:t>, </a:t>
            </a:r>
            <a:r>
              <a:rPr lang="cs-CZ" sz="1200" dirty="0">
                <a:latin typeface="IBM Plex Sans" panose="020B0503050203000203" pitchFamily="34" charset="0"/>
              </a:rPr>
              <a:t>L</a:t>
            </a:r>
            <a:r>
              <a:rPr lang="en-US" sz="1200" dirty="0">
                <a:latin typeface="IBM Plex Sans" panose="020B0503050203000203" pitchFamily="34" charset="0"/>
              </a:rPr>
              <a:t>.</a:t>
            </a:r>
            <a:r>
              <a:rPr lang="cs-CZ" sz="1200" dirty="0">
                <a:latin typeface="IBM Plex Sans" panose="020B0503050203000203" pitchFamily="34" charset="0"/>
              </a:rPr>
              <a:t> M.</a:t>
            </a:r>
            <a:r>
              <a:rPr lang="en-US" sz="1200" dirty="0">
                <a:latin typeface="IBM Plex Sans" panose="020B0503050203000203" pitchFamily="34" charset="0"/>
              </a:rPr>
              <a:t>, et al. Magnetic Resonance </a:t>
            </a:r>
            <a:r>
              <a:rPr lang="cs-CZ" sz="1200" dirty="0" err="1">
                <a:latin typeface="IBM Plex Sans" panose="020B0503050203000203" pitchFamily="34" charset="0"/>
              </a:rPr>
              <a:t>Imaging</a:t>
            </a:r>
            <a:r>
              <a:rPr lang="en-US" sz="1200" dirty="0">
                <a:latin typeface="IBM Plex Sans" panose="020B0503050203000203" pitchFamily="34" charset="0"/>
              </a:rPr>
              <a:t> (201</a:t>
            </a:r>
            <a:r>
              <a:rPr lang="cs-CZ" sz="1200" dirty="0">
                <a:latin typeface="IBM Plex Sans" panose="020B0503050203000203" pitchFamily="34" charset="0"/>
              </a:rPr>
              <a:t>7</a:t>
            </a:r>
            <a:r>
              <a:rPr lang="en-US" sz="1200" dirty="0">
                <a:latin typeface="IBM Plex Sans" panose="020B0503050203000203" pitchFamily="34" charset="0"/>
              </a:rPr>
              <a:t>)</a:t>
            </a:r>
            <a:endParaRPr lang="cs-CZ" sz="1200" dirty="0" err="1">
              <a:latin typeface="IBM Plex Sans" panose="020B0503050203000203"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243598A0-9297-4BF6-9EAE-929EE8663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317" y="1690688"/>
            <a:ext cx="5895365" cy="4035275"/>
          </a:xfrm>
          <a:prstGeom prst="rect">
            <a:avLst/>
          </a:prstGeom>
        </p:spPr>
      </p:pic>
      <p:sp>
        <p:nvSpPr>
          <p:cNvPr id="6" name="Date Placeholder 5">
            <a:extLst>
              <a:ext uri="{FF2B5EF4-FFF2-40B4-BE49-F238E27FC236}">
                <a16:creationId xmlns:a16="http://schemas.microsoft.com/office/drawing/2014/main" id="{FC05F7A2-15E8-4C82-8740-DD5296019CA7}"/>
              </a:ext>
            </a:extLst>
          </p:cNvPr>
          <p:cNvSpPr>
            <a:spLocks noGrp="1"/>
          </p:cNvSpPr>
          <p:nvPr>
            <p:ph type="dt" sz="half" idx="10"/>
          </p:nvPr>
        </p:nvSpPr>
        <p:spPr/>
        <p:txBody>
          <a:bodyPr/>
          <a:lstStyle/>
          <a:p>
            <a:r>
              <a:rPr lang="cs-CZ"/>
              <a:t>02.03.2020</a:t>
            </a:r>
          </a:p>
        </p:txBody>
      </p:sp>
      <p:sp>
        <p:nvSpPr>
          <p:cNvPr id="7" name="Footer Placeholder 6">
            <a:extLst>
              <a:ext uri="{FF2B5EF4-FFF2-40B4-BE49-F238E27FC236}">
                <a16:creationId xmlns:a16="http://schemas.microsoft.com/office/drawing/2014/main" id="{1448BF77-450F-411E-9DC3-AABC74A78ED4}"/>
              </a:ext>
            </a:extLst>
          </p:cNvPr>
          <p:cNvSpPr>
            <a:spLocks noGrp="1"/>
          </p:cNvSpPr>
          <p:nvPr>
            <p:ph type="ftr" sz="quarter" idx="11"/>
          </p:nvPr>
        </p:nvSpPr>
        <p:spPr/>
        <p:txBody>
          <a:bodyPr/>
          <a:lstStyle/>
          <a:p>
            <a:r>
              <a:rPr lang="cs-CZ"/>
              <a:t>Visualization of MRI data</a:t>
            </a:r>
          </a:p>
        </p:txBody>
      </p:sp>
      <p:sp>
        <p:nvSpPr>
          <p:cNvPr id="8" name="Slide Number Placeholder 7">
            <a:extLst>
              <a:ext uri="{FF2B5EF4-FFF2-40B4-BE49-F238E27FC236}">
                <a16:creationId xmlns:a16="http://schemas.microsoft.com/office/drawing/2014/main" id="{D0498790-74A9-4CD2-8738-34BBC2B5D3A2}"/>
              </a:ext>
            </a:extLst>
          </p:cNvPr>
          <p:cNvSpPr>
            <a:spLocks noGrp="1"/>
          </p:cNvSpPr>
          <p:nvPr>
            <p:ph type="sldNum" sz="quarter" idx="12"/>
          </p:nvPr>
        </p:nvSpPr>
        <p:spPr/>
        <p:txBody>
          <a:bodyPr/>
          <a:lstStyle/>
          <a:p>
            <a:fld id="{49FE3AD6-9B3D-44F4-B73A-75E5FABE587D}" type="slidenum">
              <a:rPr lang="cs-CZ" smtClean="0"/>
              <a:t>15</a:t>
            </a:fld>
            <a:endParaRPr lang="cs-CZ"/>
          </a:p>
        </p:txBody>
      </p:sp>
    </p:spTree>
    <p:extLst>
      <p:ext uri="{BB962C8B-B14F-4D97-AF65-F5344CB8AC3E}">
        <p14:creationId xmlns:p14="http://schemas.microsoft.com/office/powerpoint/2010/main" val="397729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sp>
        <p:nvSpPr>
          <p:cNvPr id="10" name="Title 1">
            <a:extLst>
              <a:ext uri="{FF2B5EF4-FFF2-40B4-BE49-F238E27FC236}">
                <a16:creationId xmlns:a16="http://schemas.microsoft.com/office/drawing/2014/main" id="{2C168B99-5E90-4197-ACFF-156556B6EC40}"/>
              </a:ext>
            </a:extLst>
          </p:cNvPr>
          <p:cNvSpPr>
            <a:spLocks noGrp="1"/>
          </p:cNvSpPr>
          <p:nvPr>
            <p:ph type="title"/>
          </p:nvPr>
        </p:nvSpPr>
        <p:spPr>
          <a:xfrm>
            <a:off x="838200" y="365125"/>
            <a:ext cx="10515600" cy="1325563"/>
          </a:xfrm>
        </p:spPr>
        <p:txBody>
          <a:bodyPr/>
          <a:lstStyle/>
          <a:p>
            <a:r>
              <a:rPr lang="cs-CZ" dirty="0" err="1">
                <a:solidFill>
                  <a:schemeClr val="bg1"/>
                </a:solidFill>
                <a:latin typeface="IBM Plex Sans" panose="020B0503050203000203" pitchFamily="34" charset="0"/>
              </a:rPr>
              <a:t>Can</a:t>
            </a:r>
            <a:r>
              <a:rPr lang="cs-CZ" dirty="0">
                <a:solidFill>
                  <a:schemeClr val="bg1"/>
                </a:solidFill>
                <a:latin typeface="IBM Plex Sans" panose="020B0503050203000203" pitchFamily="34" charset="0"/>
              </a:rPr>
              <a:t> </a:t>
            </a:r>
            <a:r>
              <a:rPr lang="cs-CZ" dirty="0" err="1">
                <a:solidFill>
                  <a:schemeClr val="bg1"/>
                </a:solidFill>
                <a:latin typeface="IBM Plex Sans" panose="020B0503050203000203" pitchFamily="34" charset="0"/>
              </a:rPr>
              <a:t>we</a:t>
            </a:r>
            <a:r>
              <a:rPr lang="cs-CZ" dirty="0">
                <a:solidFill>
                  <a:schemeClr val="bg1"/>
                </a:solidFill>
                <a:latin typeface="IBM Plex Sans" panose="020B0503050203000203" pitchFamily="34" charset="0"/>
              </a:rPr>
              <a:t> spot </a:t>
            </a:r>
            <a:r>
              <a:rPr lang="cs-CZ" dirty="0" err="1">
                <a:solidFill>
                  <a:schemeClr val="bg1"/>
                </a:solidFill>
                <a:latin typeface="IBM Plex Sans" panose="020B0503050203000203" pitchFamily="34" charset="0"/>
              </a:rPr>
              <a:t>the</a:t>
            </a:r>
            <a:r>
              <a:rPr lang="cs-CZ" dirty="0">
                <a:solidFill>
                  <a:schemeClr val="bg1"/>
                </a:solidFill>
                <a:latin typeface="IBM Plex Sans" panose="020B0503050203000203" pitchFamily="34" charset="0"/>
              </a:rPr>
              <a:t> </a:t>
            </a:r>
            <a:r>
              <a:rPr lang="cs-CZ" dirty="0" err="1">
                <a:solidFill>
                  <a:schemeClr val="bg1"/>
                </a:solidFill>
                <a:latin typeface="IBM Plex Sans" panose="020B0503050203000203" pitchFamily="34" charset="0"/>
              </a:rPr>
              <a:t>problem</a:t>
            </a:r>
            <a:r>
              <a:rPr lang="cs-CZ" dirty="0">
                <a:solidFill>
                  <a:schemeClr val="bg1"/>
                </a:solidFill>
                <a:latin typeface="IBM Plex Sans" panose="020B0503050203000203" pitchFamily="34" charset="0"/>
              </a:rPr>
              <a:t>?</a:t>
            </a:r>
          </a:p>
        </p:txBody>
      </p:sp>
      <p:pic>
        <p:nvPicPr>
          <p:cNvPr id="3" name="Picture 2" descr="A person in a dark room&#10;&#10;Description automatically generated">
            <a:extLst>
              <a:ext uri="{FF2B5EF4-FFF2-40B4-BE49-F238E27FC236}">
                <a16:creationId xmlns:a16="http://schemas.microsoft.com/office/drawing/2014/main" id="{56E9A7AE-C1BD-4EED-8EF4-397A69E8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218" y="1700820"/>
            <a:ext cx="4305268" cy="4305268"/>
          </a:xfrm>
          <a:prstGeom prst="rect">
            <a:avLst/>
          </a:prstGeom>
        </p:spPr>
      </p:pic>
      <p:pic>
        <p:nvPicPr>
          <p:cNvPr id="7" name="Picture 6" descr="A picture containing white, photo, black, standing&#10;&#10;Description automatically generated">
            <a:extLst>
              <a:ext uri="{FF2B5EF4-FFF2-40B4-BE49-F238E27FC236}">
                <a16:creationId xmlns:a16="http://schemas.microsoft.com/office/drawing/2014/main" id="{86C3B174-EBBE-45B2-8272-B39A96B63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068" y="1700821"/>
            <a:ext cx="4305267" cy="4305267"/>
          </a:xfrm>
          <a:prstGeom prst="rect">
            <a:avLst/>
          </a:prstGeom>
        </p:spPr>
      </p:pic>
      <p:sp>
        <p:nvSpPr>
          <p:cNvPr id="8" name="Date Placeholder 7">
            <a:extLst>
              <a:ext uri="{FF2B5EF4-FFF2-40B4-BE49-F238E27FC236}">
                <a16:creationId xmlns:a16="http://schemas.microsoft.com/office/drawing/2014/main" id="{689D7898-B4E5-4A51-8293-13C7CD45A2AD}"/>
              </a:ext>
            </a:extLst>
          </p:cNvPr>
          <p:cNvSpPr>
            <a:spLocks noGrp="1"/>
          </p:cNvSpPr>
          <p:nvPr>
            <p:ph type="dt" sz="half" idx="10"/>
          </p:nvPr>
        </p:nvSpPr>
        <p:spPr/>
        <p:txBody>
          <a:bodyPr/>
          <a:lstStyle/>
          <a:p>
            <a:r>
              <a:rPr lang="cs-CZ"/>
              <a:t>02.03.2020</a:t>
            </a:r>
          </a:p>
        </p:txBody>
      </p:sp>
      <p:sp>
        <p:nvSpPr>
          <p:cNvPr id="9" name="Footer Placeholder 8">
            <a:extLst>
              <a:ext uri="{FF2B5EF4-FFF2-40B4-BE49-F238E27FC236}">
                <a16:creationId xmlns:a16="http://schemas.microsoft.com/office/drawing/2014/main" id="{CCC11FEC-7130-4771-ABE8-0E7827532F2B}"/>
              </a:ext>
            </a:extLst>
          </p:cNvPr>
          <p:cNvSpPr>
            <a:spLocks noGrp="1"/>
          </p:cNvSpPr>
          <p:nvPr>
            <p:ph type="ftr" sz="quarter" idx="11"/>
          </p:nvPr>
        </p:nvSpPr>
        <p:spPr/>
        <p:txBody>
          <a:bodyPr/>
          <a:lstStyle/>
          <a:p>
            <a:r>
              <a:rPr lang="cs-CZ"/>
              <a:t>Visualization of MRI data</a:t>
            </a:r>
          </a:p>
        </p:txBody>
      </p:sp>
      <p:sp>
        <p:nvSpPr>
          <p:cNvPr id="11" name="Slide Number Placeholder 10">
            <a:extLst>
              <a:ext uri="{FF2B5EF4-FFF2-40B4-BE49-F238E27FC236}">
                <a16:creationId xmlns:a16="http://schemas.microsoft.com/office/drawing/2014/main" id="{E47DEC35-AE28-4A2E-A455-740054D5FFCB}"/>
              </a:ext>
            </a:extLst>
          </p:cNvPr>
          <p:cNvSpPr>
            <a:spLocks noGrp="1"/>
          </p:cNvSpPr>
          <p:nvPr>
            <p:ph type="sldNum" sz="quarter" idx="12"/>
          </p:nvPr>
        </p:nvSpPr>
        <p:spPr/>
        <p:txBody>
          <a:bodyPr/>
          <a:lstStyle/>
          <a:p>
            <a:fld id="{49FE3AD6-9B3D-44F4-B73A-75E5FABE587D}" type="slidenum">
              <a:rPr lang="cs-CZ" smtClean="0"/>
              <a:t>16</a:t>
            </a:fld>
            <a:endParaRPr lang="cs-CZ"/>
          </a:p>
        </p:txBody>
      </p:sp>
    </p:spTree>
    <p:extLst>
      <p:ext uri="{BB962C8B-B14F-4D97-AF65-F5344CB8AC3E}">
        <p14:creationId xmlns:p14="http://schemas.microsoft.com/office/powerpoint/2010/main" val="1287870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solidFill>
                  <a:schemeClr val="bg1">
                    <a:lumMod val="75000"/>
                  </a:schemeClr>
                </a:solidFill>
              </a:rPr>
              <a:t>Multiple processing stages</a:t>
            </a:r>
          </a:p>
          <a:p>
            <a:r>
              <a:rPr lang="cs-CZ" dirty="0" err="1">
                <a:solidFill>
                  <a:schemeClr val="bg1">
                    <a:lumMod val="75000"/>
                  </a:schemeClr>
                </a:solidFill>
              </a:rPr>
              <a:t>Multidimensional</a:t>
            </a:r>
            <a:r>
              <a:rPr lang="cs-CZ" dirty="0">
                <a:solidFill>
                  <a:schemeClr val="bg1">
                    <a:lumMod val="75000"/>
                  </a:schemeClr>
                </a:solidFill>
              </a:rPr>
              <a:t> </a:t>
            </a:r>
            <a:r>
              <a:rPr lang="cs-CZ" dirty="0" err="1">
                <a:solidFill>
                  <a:schemeClr val="bg1">
                    <a:lumMod val="75000"/>
                  </a:schemeClr>
                </a:solidFill>
              </a:rPr>
              <a:t>matrices</a:t>
            </a:r>
            <a:endParaRPr lang="cs-CZ" dirty="0">
              <a:solidFill>
                <a:schemeClr val="bg1">
                  <a:lumMod val="75000"/>
                </a:schemeClr>
              </a:solidFill>
            </a:endParaRPr>
          </a:p>
          <a:p>
            <a:r>
              <a:rPr lang="cs-CZ" dirty="0" err="1">
                <a:solidFill>
                  <a:schemeClr val="bg1">
                    <a:lumMod val="75000"/>
                  </a:schemeClr>
                </a:solidFill>
              </a:rPr>
              <a:t>Complex</a:t>
            </a:r>
            <a:r>
              <a:rPr lang="cs-CZ" dirty="0">
                <a:solidFill>
                  <a:schemeClr val="bg1">
                    <a:lumMod val="75000"/>
                  </a:schemeClr>
                </a:solidFill>
              </a:rPr>
              <a:t> </a:t>
            </a:r>
            <a:r>
              <a:rPr lang="cs-CZ" dirty="0" err="1">
                <a:solidFill>
                  <a:schemeClr val="bg1">
                    <a:lumMod val="75000"/>
                  </a:schemeClr>
                </a:solidFill>
              </a:rPr>
              <a:t>entries</a:t>
            </a:r>
            <a:endParaRPr lang="cs-CZ" dirty="0">
              <a:solidFill>
                <a:schemeClr val="bg1">
                  <a:lumMod val="75000"/>
                </a:schemeClr>
              </a:solidFill>
            </a:endParaRPr>
          </a:p>
          <a:p>
            <a:r>
              <a:rPr lang="cs-CZ" dirty="0"/>
              <a:t>Non-</a:t>
            </a:r>
            <a:r>
              <a:rPr lang="cs-CZ" dirty="0" err="1"/>
              <a:t>uniformly</a:t>
            </a:r>
            <a:r>
              <a:rPr lang="cs-CZ" dirty="0"/>
              <a:t> </a:t>
            </a:r>
            <a:r>
              <a:rPr lang="cs-CZ" dirty="0" err="1"/>
              <a:t>sampled</a:t>
            </a:r>
            <a:endParaRPr lang="cs-CZ" dirty="0"/>
          </a:p>
          <a:p>
            <a:r>
              <a:rPr lang="cs-CZ" dirty="0" err="1">
                <a:solidFill>
                  <a:schemeClr val="bg1">
                    <a:lumMod val="75000"/>
                  </a:schemeClr>
                </a:solidFill>
              </a:rPr>
              <a:t>Various</a:t>
            </a:r>
            <a:r>
              <a:rPr lang="cs-CZ" dirty="0">
                <a:solidFill>
                  <a:schemeClr val="bg1">
                    <a:lumMod val="75000"/>
                  </a:schemeClr>
                </a:solidFill>
              </a:rPr>
              <a:t> </a:t>
            </a:r>
            <a:r>
              <a:rPr lang="cs-CZ" dirty="0" err="1">
                <a:solidFill>
                  <a:schemeClr val="bg1">
                    <a:lumMod val="75000"/>
                  </a:schemeClr>
                </a:solidFill>
              </a:rPr>
              <a:t>contrasts</a:t>
            </a:r>
            <a:r>
              <a:rPr lang="cs-CZ" dirty="0">
                <a:solidFill>
                  <a:schemeClr val="bg1">
                    <a:lumMod val="75000"/>
                  </a:schemeClr>
                </a:solidFill>
              </a:rPr>
              <a:t> </a:t>
            </a:r>
            <a:r>
              <a:rPr lang="cs-CZ" dirty="0" err="1">
                <a:solidFill>
                  <a:schemeClr val="bg1">
                    <a:lumMod val="75000"/>
                  </a:schemeClr>
                </a:solidFill>
              </a:rPr>
              <a:t>encoded</a:t>
            </a:r>
            <a:r>
              <a:rPr lang="cs-CZ" dirty="0">
                <a:solidFill>
                  <a:schemeClr val="bg1">
                    <a:lumMod val="75000"/>
                  </a:schemeClr>
                </a:solidFill>
              </a:rPr>
              <a:t> </a:t>
            </a:r>
            <a:r>
              <a:rPr lang="cs-CZ" dirty="0" err="1">
                <a:solidFill>
                  <a:schemeClr val="bg1">
                    <a:lumMod val="75000"/>
                  </a:schemeClr>
                </a:solidFill>
              </a:rPr>
              <a:t>within</a:t>
            </a:r>
            <a:endParaRPr lang="en-US" dirty="0">
              <a:solidFill>
                <a:schemeClr val="bg1">
                  <a:lumMod val="75000"/>
                </a:schemeClr>
              </a:solidFill>
            </a:endParaRPr>
          </a:p>
          <a:p>
            <a:r>
              <a:rPr lang="en-US" dirty="0">
                <a:solidFill>
                  <a:schemeClr val="bg1">
                    <a:lumMod val="75000"/>
                  </a:schemeClr>
                </a:solidFill>
              </a:rPr>
              <a:t>Certain level of uncertainty</a:t>
            </a:r>
            <a:endParaRPr lang="cs-CZ" dirty="0">
              <a:solidFill>
                <a:schemeClr val="bg1">
                  <a:lumMod val="75000"/>
                </a:schemeClr>
              </a:solidFill>
            </a:endParaRPr>
          </a:p>
        </p:txBody>
      </p:sp>
      <p:sp>
        <p:nvSpPr>
          <p:cNvPr id="4" name="Date Placeholder 3">
            <a:extLst>
              <a:ext uri="{FF2B5EF4-FFF2-40B4-BE49-F238E27FC236}">
                <a16:creationId xmlns:a16="http://schemas.microsoft.com/office/drawing/2014/main" id="{55DE59E7-9F8B-4844-9D0B-E98A5A9B3298}"/>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E45195E7-9A0C-45FF-8F10-033F7AB6116A}"/>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57CAB61D-9595-4218-BFB4-14F0A87CA992}"/>
              </a:ext>
            </a:extLst>
          </p:cNvPr>
          <p:cNvSpPr>
            <a:spLocks noGrp="1"/>
          </p:cNvSpPr>
          <p:nvPr>
            <p:ph type="sldNum" sz="quarter" idx="12"/>
          </p:nvPr>
        </p:nvSpPr>
        <p:spPr/>
        <p:txBody>
          <a:bodyPr/>
          <a:lstStyle/>
          <a:p>
            <a:fld id="{49FE3AD6-9B3D-44F4-B73A-75E5FABE587D}" type="slidenum">
              <a:rPr lang="cs-CZ" smtClean="0"/>
              <a:t>17</a:t>
            </a:fld>
            <a:endParaRPr lang="cs-CZ"/>
          </a:p>
        </p:txBody>
      </p:sp>
    </p:spTree>
    <p:extLst>
      <p:ext uri="{BB962C8B-B14F-4D97-AF65-F5344CB8AC3E}">
        <p14:creationId xmlns:p14="http://schemas.microsoft.com/office/powerpoint/2010/main" val="405477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463E55-71E8-478C-A243-41D51141F6C0}"/>
              </a:ext>
            </a:extLst>
          </p:cNvPr>
          <p:cNvSpPr txBox="1">
            <a:spLocks/>
          </p:cNvSpPr>
          <p:nvPr/>
        </p:nvSpPr>
        <p:spPr>
          <a:xfrm>
            <a:off x="838200" y="3942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sz="2000" dirty="0">
              <a:solidFill>
                <a:schemeClr val="bg1"/>
              </a:solidFill>
              <a:latin typeface="IBM Plex Sans" panose="020B0503050203000203" pitchFamily="34" charset="0"/>
            </a:endParaRPr>
          </a:p>
        </p:txBody>
      </p:sp>
      <p:sp>
        <p:nvSpPr>
          <p:cNvPr id="10" name="Title 1">
            <a:extLst>
              <a:ext uri="{FF2B5EF4-FFF2-40B4-BE49-F238E27FC236}">
                <a16:creationId xmlns:a16="http://schemas.microsoft.com/office/drawing/2014/main" id="{2C168B99-5E90-4197-ACFF-156556B6EC40}"/>
              </a:ext>
            </a:extLst>
          </p:cNvPr>
          <p:cNvSpPr>
            <a:spLocks noGrp="1"/>
          </p:cNvSpPr>
          <p:nvPr>
            <p:ph type="title"/>
          </p:nvPr>
        </p:nvSpPr>
        <p:spPr>
          <a:xfrm>
            <a:off x="696157" y="1051717"/>
            <a:ext cx="5083206" cy="1325563"/>
          </a:xfrm>
        </p:spPr>
        <p:txBody>
          <a:bodyPr/>
          <a:lstStyle/>
          <a:p>
            <a:r>
              <a:rPr lang="en-US" dirty="0">
                <a:latin typeface="IBM Plex Sans" panose="020B0503050203000203" pitchFamily="34" charset="0"/>
              </a:rPr>
              <a:t>k-space trajectory</a:t>
            </a:r>
            <a:endParaRPr lang="cs-CZ" dirty="0">
              <a:latin typeface="IBM Plex Sans" panose="020B0503050203000203" pitchFamily="34" charset="0"/>
            </a:endParaRPr>
          </a:p>
        </p:txBody>
      </p:sp>
      <p:pic>
        <p:nvPicPr>
          <p:cNvPr id="3" name="Picture 2" descr="A screenshot of text&#10;&#10;Description automatically generated">
            <a:extLst>
              <a:ext uri="{FF2B5EF4-FFF2-40B4-BE49-F238E27FC236}">
                <a16:creationId xmlns:a16="http://schemas.microsoft.com/office/drawing/2014/main" id="{FD710545-2F3F-49AA-92D0-D59C0A393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4" y="0"/>
            <a:ext cx="6095996" cy="3428998"/>
          </a:xfrm>
          <a:prstGeom prst="rect">
            <a:avLst/>
          </a:prstGeom>
        </p:spPr>
      </p:pic>
      <p:pic>
        <p:nvPicPr>
          <p:cNvPr id="7" name="Picture 6" descr="A screenshot of text&#10;&#10;Description automatically generated">
            <a:extLst>
              <a:ext uri="{FF2B5EF4-FFF2-40B4-BE49-F238E27FC236}">
                <a16:creationId xmlns:a16="http://schemas.microsoft.com/office/drawing/2014/main" id="{105094A2-DB50-4F26-ADB7-22E4A4AC6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 y="3428999"/>
            <a:ext cx="6096001" cy="3429001"/>
          </a:xfrm>
          <a:prstGeom prst="rect">
            <a:avLst/>
          </a:prstGeom>
        </p:spPr>
      </p:pic>
      <p:pic>
        <p:nvPicPr>
          <p:cNvPr id="9" name="Picture 8" descr="A screenshot of text&#10;&#10;Description automatically generated">
            <a:extLst>
              <a:ext uri="{FF2B5EF4-FFF2-40B4-BE49-F238E27FC236}">
                <a16:creationId xmlns:a16="http://schemas.microsoft.com/office/drawing/2014/main" id="{FAC86CA9-48FB-4DE0-9943-FBB982D51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616" y="3429001"/>
            <a:ext cx="6096000" cy="3429000"/>
          </a:xfrm>
          <a:prstGeom prst="rect">
            <a:avLst/>
          </a:prstGeom>
        </p:spPr>
      </p:pic>
      <p:sp>
        <p:nvSpPr>
          <p:cNvPr id="11" name="Date Placeholder 10">
            <a:extLst>
              <a:ext uri="{FF2B5EF4-FFF2-40B4-BE49-F238E27FC236}">
                <a16:creationId xmlns:a16="http://schemas.microsoft.com/office/drawing/2014/main" id="{E4378167-893A-4B2A-83A4-87ACD4C04C67}"/>
              </a:ext>
            </a:extLst>
          </p:cNvPr>
          <p:cNvSpPr>
            <a:spLocks noGrp="1"/>
          </p:cNvSpPr>
          <p:nvPr>
            <p:ph type="dt" sz="half" idx="10"/>
          </p:nvPr>
        </p:nvSpPr>
        <p:spPr/>
        <p:txBody>
          <a:bodyPr/>
          <a:lstStyle/>
          <a:p>
            <a:r>
              <a:rPr lang="cs-CZ"/>
              <a:t>02.03.2020</a:t>
            </a:r>
          </a:p>
        </p:txBody>
      </p:sp>
      <p:sp>
        <p:nvSpPr>
          <p:cNvPr id="12" name="Footer Placeholder 11">
            <a:extLst>
              <a:ext uri="{FF2B5EF4-FFF2-40B4-BE49-F238E27FC236}">
                <a16:creationId xmlns:a16="http://schemas.microsoft.com/office/drawing/2014/main" id="{CB50E34D-4906-47DC-8EA9-ACAE4D9F3DDC}"/>
              </a:ext>
            </a:extLst>
          </p:cNvPr>
          <p:cNvSpPr>
            <a:spLocks noGrp="1"/>
          </p:cNvSpPr>
          <p:nvPr>
            <p:ph type="ftr" sz="quarter" idx="11"/>
          </p:nvPr>
        </p:nvSpPr>
        <p:spPr/>
        <p:txBody>
          <a:bodyPr/>
          <a:lstStyle/>
          <a:p>
            <a:r>
              <a:rPr lang="cs-CZ"/>
              <a:t>Visualization of MRI data</a:t>
            </a:r>
          </a:p>
        </p:txBody>
      </p:sp>
      <p:sp>
        <p:nvSpPr>
          <p:cNvPr id="13" name="Slide Number Placeholder 12">
            <a:extLst>
              <a:ext uri="{FF2B5EF4-FFF2-40B4-BE49-F238E27FC236}">
                <a16:creationId xmlns:a16="http://schemas.microsoft.com/office/drawing/2014/main" id="{21CE461B-CDF1-4417-B864-24F0F554B0D9}"/>
              </a:ext>
            </a:extLst>
          </p:cNvPr>
          <p:cNvSpPr>
            <a:spLocks noGrp="1"/>
          </p:cNvSpPr>
          <p:nvPr>
            <p:ph type="sldNum" sz="quarter" idx="12"/>
          </p:nvPr>
        </p:nvSpPr>
        <p:spPr/>
        <p:txBody>
          <a:bodyPr/>
          <a:lstStyle/>
          <a:p>
            <a:fld id="{49FE3AD6-9B3D-44F4-B73A-75E5FABE587D}" type="slidenum">
              <a:rPr lang="cs-CZ" smtClean="0"/>
              <a:t>18</a:t>
            </a:fld>
            <a:endParaRPr lang="cs-CZ"/>
          </a:p>
        </p:txBody>
      </p:sp>
    </p:spTree>
    <p:extLst>
      <p:ext uri="{BB962C8B-B14F-4D97-AF65-F5344CB8AC3E}">
        <p14:creationId xmlns:p14="http://schemas.microsoft.com/office/powerpoint/2010/main" val="1503380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E5D89F-4EBD-4C69-8961-A37DA5634B1A}"/>
              </a:ext>
            </a:extLst>
          </p:cNvPr>
          <p:cNvSpPr>
            <a:spLocks noGrp="1"/>
          </p:cNvSpPr>
          <p:nvPr>
            <p:ph idx="1"/>
          </p:nvPr>
        </p:nvSpPr>
        <p:spPr>
          <a:xfrm>
            <a:off x="283721" y="1998618"/>
            <a:ext cx="11624553" cy="1022941"/>
          </a:xfrm>
        </p:spPr>
        <p:txBody>
          <a:bodyPr/>
          <a:lstStyle/>
          <a:p>
            <a:pPr marL="0" indent="0" algn="ctr">
              <a:lnSpc>
                <a:spcPct val="200000"/>
              </a:lnSpc>
              <a:buNone/>
            </a:pPr>
            <a:r>
              <a:rPr lang="cs-CZ" dirty="0" err="1"/>
              <a:t>Normally</a:t>
            </a:r>
            <a:r>
              <a:rPr lang="cs-CZ" dirty="0"/>
              <a:t> </a:t>
            </a:r>
            <a:r>
              <a:rPr lang="cs-CZ" dirty="0" err="1"/>
              <a:t>you</a:t>
            </a:r>
            <a:r>
              <a:rPr lang="cs-CZ" dirty="0"/>
              <a:t> </a:t>
            </a:r>
            <a:r>
              <a:rPr lang="cs-CZ" dirty="0" err="1"/>
              <a:t>see</a:t>
            </a:r>
            <a:r>
              <a:rPr lang="cs-CZ" dirty="0"/>
              <a:t> a nice </a:t>
            </a:r>
            <a:r>
              <a:rPr lang="cs-CZ" dirty="0" err="1"/>
              <a:t>looking</a:t>
            </a:r>
            <a:r>
              <a:rPr lang="cs-CZ" dirty="0"/>
              <a:t> image, </a:t>
            </a:r>
            <a:r>
              <a:rPr lang="cs-CZ" dirty="0" err="1"/>
              <a:t>which</a:t>
            </a:r>
            <a:r>
              <a:rPr lang="cs-CZ" dirty="0"/>
              <a:t> </a:t>
            </a:r>
            <a:r>
              <a:rPr lang="cs-CZ" dirty="0" err="1"/>
              <a:t>is</a:t>
            </a:r>
            <a:r>
              <a:rPr lang="cs-CZ" dirty="0"/>
              <a:t> not </a:t>
            </a:r>
            <a:r>
              <a:rPr lang="cs-CZ" dirty="0" err="1"/>
              <a:t>what</a:t>
            </a:r>
            <a:r>
              <a:rPr lang="cs-CZ" dirty="0"/>
              <a:t> </a:t>
            </a:r>
            <a:r>
              <a:rPr lang="cs-CZ" dirty="0" err="1"/>
              <a:t>you</a:t>
            </a:r>
            <a:r>
              <a:rPr lang="cs-CZ" dirty="0"/>
              <a:t> </a:t>
            </a:r>
            <a:r>
              <a:rPr lang="cs-CZ" dirty="0" err="1"/>
              <a:t>normally</a:t>
            </a:r>
            <a:r>
              <a:rPr lang="cs-CZ" dirty="0"/>
              <a:t> </a:t>
            </a:r>
            <a:r>
              <a:rPr lang="cs-CZ" dirty="0" err="1"/>
              <a:t>get</a:t>
            </a:r>
            <a:r>
              <a:rPr lang="cs-CZ" dirty="0"/>
              <a:t>.</a:t>
            </a:r>
          </a:p>
        </p:txBody>
      </p:sp>
      <p:sp>
        <p:nvSpPr>
          <p:cNvPr id="2" name="Rectangle 1">
            <a:extLst>
              <a:ext uri="{FF2B5EF4-FFF2-40B4-BE49-F238E27FC236}">
                <a16:creationId xmlns:a16="http://schemas.microsoft.com/office/drawing/2014/main" id="{BB91B385-2B9A-43FC-9D23-38A3864EEC20}"/>
              </a:ext>
            </a:extLst>
          </p:cNvPr>
          <p:cNvSpPr/>
          <p:nvPr/>
        </p:nvSpPr>
        <p:spPr>
          <a:xfrm>
            <a:off x="141860" y="3200668"/>
            <a:ext cx="11908276" cy="1384995"/>
          </a:xfrm>
          <a:prstGeom prst="rect">
            <a:avLst/>
          </a:prstGeom>
        </p:spPr>
        <p:txBody>
          <a:bodyPr wrap="square">
            <a:spAutoFit/>
          </a:bodyPr>
          <a:lstStyle/>
          <a:p>
            <a:pPr lvl="1"/>
            <a:r>
              <a:rPr lang="cs-CZ" sz="2800" dirty="0"/>
              <a:t>“Standard“ </a:t>
            </a:r>
            <a:r>
              <a:rPr lang="cs-CZ" sz="2800" dirty="0" err="1"/>
              <a:t>methods</a:t>
            </a:r>
            <a:r>
              <a:rPr lang="cs-CZ" sz="2800" dirty="0"/>
              <a:t> are </a:t>
            </a:r>
            <a:r>
              <a:rPr lang="cs-CZ" sz="2800" dirty="0" err="1"/>
              <a:t>debugged</a:t>
            </a:r>
            <a:r>
              <a:rPr lang="cs-CZ" sz="2800" dirty="0"/>
              <a:t>, </a:t>
            </a:r>
            <a:r>
              <a:rPr lang="cs-CZ" sz="2800" dirty="0" err="1"/>
              <a:t>anything</a:t>
            </a:r>
            <a:r>
              <a:rPr lang="cs-CZ" sz="2800" dirty="0"/>
              <a:t> </a:t>
            </a:r>
            <a:r>
              <a:rPr lang="cs-CZ" sz="2800" dirty="0" err="1"/>
              <a:t>else</a:t>
            </a:r>
            <a:r>
              <a:rPr lang="cs-CZ" sz="2800" dirty="0"/>
              <a:t> </a:t>
            </a:r>
            <a:r>
              <a:rPr lang="cs-CZ" sz="2800" dirty="0" err="1"/>
              <a:t>is</a:t>
            </a:r>
            <a:r>
              <a:rPr lang="cs-CZ" sz="2800" dirty="0"/>
              <a:t> not.</a:t>
            </a:r>
          </a:p>
          <a:p>
            <a:pPr lvl="1"/>
            <a:endParaRPr lang="cs-CZ" sz="2800" dirty="0"/>
          </a:p>
          <a:p>
            <a:pPr lvl="1"/>
            <a:r>
              <a:rPr lang="cs-CZ" sz="2800" dirty="0"/>
              <a:t>Data </a:t>
            </a:r>
            <a:r>
              <a:rPr lang="cs-CZ" sz="2800" dirty="0" err="1"/>
              <a:t>visualisazion</a:t>
            </a:r>
            <a:r>
              <a:rPr lang="cs-CZ" sz="2800" dirty="0"/>
              <a:t> </a:t>
            </a:r>
            <a:r>
              <a:rPr lang="cs-CZ" sz="2800" dirty="0" err="1"/>
              <a:t>infrastructure</a:t>
            </a:r>
            <a:r>
              <a:rPr lang="cs-CZ" sz="2800" dirty="0"/>
              <a:t> </a:t>
            </a:r>
            <a:r>
              <a:rPr lang="cs-CZ" sz="2800" dirty="0" err="1"/>
              <a:t>is</a:t>
            </a:r>
            <a:r>
              <a:rPr lang="cs-CZ" sz="2800" dirty="0"/>
              <a:t> </a:t>
            </a:r>
            <a:r>
              <a:rPr lang="cs-CZ" sz="2800" dirty="0" err="1"/>
              <a:t>the</a:t>
            </a:r>
            <a:r>
              <a:rPr lang="cs-CZ" sz="2800" dirty="0"/>
              <a:t> debugger.</a:t>
            </a:r>
          </a:p>
        </p:txBody>
      </p:sp>
      <p:sp>
        <p:nvSpPr>
          <p:cNvPr id="4" name="Date Placeholder 3">
            <a:extLst>
              <a:ext uri="{FF2B5EF4-FFF2-40B4-BE49-F238E27FC236}">
                <a16:creationId xmlns:a16="http://schemas.microsoft.com/office/drawing/2014/main" id="{A67007D1-8F14-4353-92D9-91303283AF3F}"/>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9061238B-3943-4F18-A08D-A9C1231418A5}"/>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5356667E-DA4A-4D89-817D-1CDE68527C24}"/>
              </a:ext>
            </a:extLst>
          </p:cNvPr>
          <p:cNvSpPr>
            <a:spLocks noGrp="1"/>
          </p:cNvSpPr>
          <p:nvPr>
            <p:ph type="sldNum" sz="quarter" idx="12"/>
          </p:nvPr>
        </p:nvSpPr>
        <p:spPr/>
        <p:txBody>
          <a:bodyPr/>
          <a:lstStyle/>
          <a:p>
            <a:fld id="{49FE3AD6-9B3D-44F4-B73A-75E5FABE587D}" type="slidenum">
              <a:rPr lang="cs-CZ" smtClean="0"/>
              <a:t>19</a:t>
            </a:fld>
            <a:endParaRPr lang="cs-CZ"/>
          </a:p>
        </p:txBody>
      </p:sp>
    </p:spTree>
    <p:extLst>
      <p:ext uri="{BB962C8B-B14F-4D97-AF65-F5344CB8AC3E}">
        <p14:creationId xmlns:p14="http://schemas.microsoft.com/office/powerpoint/2010/main" val="171284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50E9-6AE9-42B2-BAF2-7FC9CB993770}"/>
              </a:ext>
            </a:extLst>
          </p:cNvPr>
          <p:cNvSpPr>
            <a:spLocks noGrp="1"/>
          </p:cNvSpPr>
          <p:nvPr>
            <p:ph type="title"/>
          </p:nvPr>
        </p:nvSpPr>
        <p:spPr/>
        <p:txBody>
          <a:bodyPr/>
          <a:lstStyle/>
          <a:p>
            <a:r>
              <a:rPr lang="en-US" dirty="0">
                <a:latin typeface="IBM Plex Sans" panose="020B0503050203000203" pitchFamily="34" charset="0"/>
              </a:rPr>
              <a:t>Takeaways</a:t>
            </a:r>
            <a:endParaRPr lang="cs-CZ" dirty="0">
              <a:latin typeface="IBM Plex Sans" panose="020B0503050203000203" pitchFamily="34" charset="0"/>
            </a:endParaRPr>
          </a:p>
        </p:txBody>
      </p:sp>
      <p:sp>
        <p:nvSpPr>
          <p:cNvPr id="3" name="Content Placeholder 2">
            <a:extLst>
              <a:ext uri="{FF2B5EF4-FFF2-40B4-BE49-F238E27FC236}">
                <a16:creationId xmlns:a16="http://schemas.microsoft.com/office/drawing/2014/main" id="{9C8B10EF-6F44-48C4-8590-A1D461ABFDF8}"/>
              </a:ext>
            </a:extLst>
          </p:cNvPr>
          <p:cNvSpPr>
            <a:spLocks noGrp="1"/>
          </p:cNvSpPr>
          <p:nvPr>
            <p:ph idx="1"/>
          </p:nvPr>
        </p:nvSpPr>
        <p:spPr/>
        <p:txBody>
          <a:bodyPr>
            <a:normAutofit/>
          </a:bodyPr>
          <a:lstStyle/>
          <a:p>
            <a:r>
              <a:rPr lang="en-US" sz="2000" dirty="0">
                <a:latin typeface="IBM Plex Sans" panose="020B0503050203000203" pitchFamily="34" charset="0"/>
              </a:rPr>
              <a:t>Visualization of multidimensional data might be domain independent</a:t>
            </a:r>
            <a:endParaRPr lang="en-US" sz="3200" dirty="0">
              <a:latin typeface="IBM Plex Sans" panose="020B0503050203000203" pitchFamily="34" charset="0"/>
            </a:endParaRPr>
          </a:p>
          <a:p>
            <a:r>
              <a:rPr lang="en-US" sz="2000" dirty="0">
                <a:latin typeface="IBM Plex Sans" panose="020B0503050203000203" pitchFamily="34" charset="0"/>
              </a:rPr>
              <a:t>Visualization of multidimensional data should be domain specific, if needed</a:t>
            </a:r>
          </a:p>
          <a:p>
            <a:r>
              <a:rPr lang="en-US" sz="2000" dirty="0">
                <a:latin typeface="IBM Plex Sans" panose="020B0503050203000203" pitchFamily="34" charset="0"/>
              </a:rPr>
              <a:t>We need to have an insight into every step od MR data processing</a:t>
            </a:r>
          </a:p>
          <a:p>
            <a:pPr marL="0" indent="0">
              <a:buNone/>
            </a:pPr>
            <a:endParaRPr lang="en-US" sz="2000" dirty="0">
              <a:latin typeface="IBM Plex Sans" panose="020B0503050203000203" pitchFamily="34" charset="0"/>
            </a:endParaRPr>
          </a:p>
        </p:txBody>
      </p:sp>
      <p:sp>
        <p:nvSpPr>
          <p:cNvPr id="4" name="Date Placeholder 3">
            <a:extLst>
              <a:ext uri="{FF2B5EF4-FFF2-40B4-BE49-F238E27FC236}">
                <a16:creationId xmlns:a16="http://schemas.microsoft.com/office/drawing/2014/main" id="{03DFF358-5A79-44F2-856B-BB6CFB7F94F5}"/>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E386C70D-65C4-4D04-B66D-81258BC818C4}"/>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0E76927F-9667-4B49-9656-13EF511EB9EF}"/>
              </a:ext>
            </a:extLst>
          </p:cNvPr>
          <p:cNvSpPr>
            <a:spLocks noGrp="1"/>
          </p:cNvSpPr>
          <p:nvPr>
            <p:ph type="sldNum" sz="quarter" idx="12"/>
          </p:nvPr>
        </p:nvSpPr>
        <p:spPr/>
        <p:txBody>
          <a:bodyPr/>
          <a:lstStyle/>
          <a:p>
            <a:fld id="{49FE3AD6-9B3D-44F4-B73A-75E5FABE587D}" type="slidenum">
              <a:rPr lang="cs-CZ" smtClean="0"/>
              <a:t>2</a:t>
            </a:fld>
            <a:endParaRPr lang="cs-CZ"/>
          </a:p>
        </p:txBody>
      </p:sp>
    </p:spTree>
    <p:extLst>
      <p:ext uri="{BB962C8B-B14F-4D97-AF65-F5344CB8AC3E}">
        <p14:creationId xmlns:p14="http://schemas.microsoft.com/office/powerpoint/2010/main" val="1246295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solidFill>
                  <a:schemeClr val="bg1">
                    <a:lumMod val="75000"/>
                  </a:schemeClr>
                </a:solidFill>
              </a:rPr>
              <a:t>Multiple processing stages</a:t>
            </a:r>
          </a:p>
          <a:p>
            <a:r>
              <a:rPr lang="cs-CZ" dirty="0" err="1">
                <a:solidFill>
                  <a:schemeClr val="bg1">
                    <a:lumMod val="75000"/>
                  </a:schemeClr>
                </a:solidFill>
              </a:rPr>
              <a:t>Multidimensional</a:t>
            </a:r>
            <a:r>
              <a:rPr lang="cs-CZ" dirty="0">
                <a:solidFill>
                  <a:schemeClr val="bg1">
                    <a:lumMod val="75000"/>
                  </a:schemeClr>
                </a:solidFill>
              </a:rPr>
              <a:t> </a:t>
            </a:r>
            <a:r>
              <a:rPr lang="cs-CZ" dirty="0" err="1">
                <a:solidFill>
                  <a:schemeClr val="bg1">
                    <a:lumMod val="75000"/>
                  </a:schemeClr>
                </a:solidFill>
              </a:rPr>
              <a:t>matrices</a:t>
            </a:r>
            <a:endParaRPr lang="cs-CZ" dirty="0">
              <a:solidFill>
                <a:schemeClr val="bg1">
                  <a:lumMod val="75000"/>
                </a:schemeClr>
              </a:solidFill>
            </a:endParaRPr>
          </a:p>
          <a:p>
            <a:r>
              <a:rPr lang="cs-CZ" dirty="0" err="1">
                <a:solidFill>
                  <a:schemeClr val="bg1">
                    <a:lumMod val="75000"/>
                  </a:schemeClr>
                </a:solidFill>
              </a:rPr>
              <a:t>Complex</a:t>
            </a:r>
            <a:r>
              <a:rPr lang="cs-CZ" dirty="0">
                <a:solidFill>
                  <a:schemeClr val="bg1">
                    <a:lumMod val="75000"/>
                  </a:schemeClr>
                </a:solidFill>
              </a:rPr>
              <a:t> </a:t>
            </a:r>
            <a:r>
              <a:rPr lang="cs-CZ" dirty="0" err="1">
                <a:solidFill>
                  <a:schemeClr val="bg1">
                    <a:lumMod val="75000"/>
                  </a:schemeClr>
                </a:solidFill>
              </a:rPr>
              <a:t>entries</a:t>
            </a:r>
            <a:endParaRPr lang="cs-CZ" dirty="0">
              <a:solidFill>
                <a:schemeClr val="bg1">
                  <a:lumMod val="75000"/>
                </a:schemeClr>
              </a:solidFill>
            </a:endParaRPr>
          </a:p>
          <a:p>
            <a:r>
              <a:rPr lang="cs-CZ" dirty="0">
                <a:solidFill>
                  <a:schemeClr val="bg1">
                    <a:lumMod val="75000"/>
                  </a:schemeClr>
                </a:solidFill>
              </a:rPr>
              <a:t>Non-</a:t>
            </a:r>
            <a:r>
              <a:rPr lang="cs-CZ" dirty="0" err="1">
                <a:solidFill>
                  <a:schemeClr val="bg1">
                    <a:lumMod val="75000"/>
                  </a:schemeClr>
                </a:solidFill>
              </a:rPr>
              <a:t>uniformly</a:t>
            </a:r>
            <a:r>
              <a:rPr lang="cs-CZ" dirty="0">
                <a:solidFill>
                  <a:schemeClr val="bg1">
                    <a:lumMod val="75000"/>
                  </a:schemeClr>
                </a:solidFill>
              </a:rPr>
              <a:t> </a:t>
            </a:r>
            <a:r>
              <a:rPr lang="cs-CZ" dirty="0" err="1">
                <a:solidFill>
                  <a:schemeClr val="bg1">
                    <a:lumMod val="75000"/>
                  </a:schemeClr>
                </a:solidFill>
              </a:rPr>
              <a:t>sampled</a:t>
            </a:r>
            <a:endParaRPr lang="cs-CZ" dirty="0">
              <a:solidFill>
                <a:schemeClr val="bg1">
                  <a:lumMod val="75000"/>
                </a:schemeClr>
              </a:solidFill>
            </a:endParaRPr>
          </a:p>
          <a:p>
            <a:r>
              <a:rPr lang="cs-CZ" dirty="0" err="1"/>
              <a:t>Various</a:t>
            </a:r>
            <a:r>
              <a:rPr lang="cs-CZ" dirty="0"/>
              <a:t> </a:t>
            </a:r>
            <a:r>
              <a:rPr lang="cs-CZ" dirty="0" err="1"/>
              <a:t>contrasts</a:t>
            </a:r>
            <a:r>
              <a:rPr lang="cs-CZ" dirty="0"/>
              <a:t> </a:t>
            </a:r>
            <a:r>
              <a:rPr lang="cs-CZ" dirty="0" err="1"/>
              <a:t>encoded</a:t>
            </a:r>
            <a:r>
              <a:rPr lang="cs-CZ" dirty="0"/>
              <a:t> </a:t>
            </a:r>
            <a:r>
              <a:rPr lang="cs-CZ" dirty="0" err="1"/>
              <a:t>within</a:t>
            </a:r>
            <a:endParaRPr lang="en-US" dirty="0"/>
          </a:p>
          <a:p>
            <a:r>
              <a:rPr lang="en-US" dirty="0">
                <a:solidFill>
                  <a:schemeClr val="bg1">
                    <a:lumMod val="75000"/>
                  </a:schemeClr>
                </a:solidFill>
              </a:rPr>
              <a:t>Certain level of uncertainty</a:t>
            </a:r>
            <a:endParaRPr lang="cs-CZ" dirty="0">
              <a:solidFill>
                <a:schemeClr val="bg1">
                  <a:lumMod val="75000"/>
                </a:schemeClr>
              </a:solidFill>
            </a:endParaRPr>
          </a:p>
        </p:txBody>
      </p:sp>
      <p:sp>
        <p:nvSpPr>
          <p:cNvPr id="4" name="Date Placeholder 3">
            <a:extLst>
              <a:ext uri="{FF2B5EF4-FFF2-40B4-BE49-F238E27FC236}">
                <a16:creationId xmlns:a16="http://schemas.microsoft.com/office/drawing/2014/main" id="{0E1E1A95-8C02-454C-A57C-BB50A9D37555}"/>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7750EE74-ECE8-44E1-BBA1-68AF7B2EF88E}"/>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092413F6-6E96-442E-A5AD-F20BCC1781B4}"/>
              </a:ext>
            </a:extLst>
          </p:cNvPr>
          <p:cNvSpPr>
            <a:spLocks noGrp="1"/>
          </p:cNvSpPr>
          <p:nvPr>
            <p:ph type="sldNum" sz="quarter" idx="12"/>
          </p:nvPr>
        </p:nvSpPr>
        <p:spPr/>
        <p:txBody>
          <a:bodyPr/>
          <a:lstStyle/>
          <a:p>
            <a:fld id="{49FE3AD6-9B3D-44F4-B73A-75E5FABE587D}" type="slidenum">
              <a:rPr lang="cs-CZ" smtClean="0"/>
              <a:t>20</a:t>
            </a:fld>
            <a:endParaRPr lang="cs-CZ"/>
          </a:p>
        </p:txBody>
      </p:sp>
    </p:spTree>
    <p:extLst>
      <p:ext uri="{BB962C8B-B14F-4D97-AF65-F5344CB8AC3E}">
        <p14:creationId xmlns:p14="http://schemas.microsoft.com/office/powerpoint/2010/main" val="118598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35A8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838200" y="2617066"/>
            <a:ext cx="10515600" cy="1325563"/>
          </a:xfrm>
        </p:spPr>
        <p:txBody>
          <a:bodyPr/>
          <a:lstStyle/>
          <a:p>
            <a:r>
              <a:rPr lang="cs-CZ" dirty="0">
                <a:solidFill>
                  <a:schemeClr val="bg1"/>
                </a:solidFill>
                <a:latin typeface="IBM Plex Sans" panose="020B0503050203000203" pitchFamily="34" charset="0"/>
              </a:rPr>
              <a:t>Susceptibility </a:t>
            </a:r>
            <a:r>
              <a:rPr lang="cs-CZ" dirty="0" err="1">
                <a:solidFill>
                  <a:schemeClr val="bg1"/>
                </a:solidFill>
                <a:latin typeface="IBM Plex Sans" panose="020B0503050203000203" pitchFamily="34" charset="0"/>
              </a:rPr>
              <a:t>weighted</a:t>
            </a:r>
            <a:r>
              <a:rPr lang="cs-CZ" dirty="0">
                <a:solidFill>
                  <a:schemeClr val="bg1"/>
                </a:solidFill>
                <a:latin typeface="IBM Plex Sans" panose="020B0503050203000203" pitchFamily="34" charset="0"/>
              </a:rPr>
              <a:t> </a:t>
            </a:r>
            <a:r>
              <a:rPr lang="cs-CZ" dirty="0" err="1">
                <a:solidFill>
                  <a:schemeClr val="bg1"/>
                </a:solidFill>
                <a:latin typeface="IBM Plex Sans" panose="020B0503050203000203" pitchFamily="34" charset="0"/>
              </a:rPr>
              <a:t>imaging</a:t>
            </a:r>
            <a:endParaRPr lang="cs-CZ" dirty="0">
              <a:solidFill>
                <a:schemeClr val="bg1"/>
              </a:solidFill>
              <a:latin typeface="IBM Plex Sans" panose="020B0503050203000203" pitchFamily="34" charset="0"/>
            </a:endParaRPr>
          </a:p>
        </p:txBody>
      </p:sp>
      <p:sp>
        <p:nvSpPr>
          <p:cNvPr id="4" name="Title 1">
            <a:extLst>
              <a:ext uri="{FF2B5EF4-FFF2-40B4-BE49-F238E27FC236}">
                <a16:creationId xmlns:a16="http://schemas.microsoft.com/office/drawing/2014/main" id="{5DECD448-011A-4BC7-93B4-9C8441D66126}"/>
              </a:ext>
            </a:extLst>
          </p:cNvPr>
          <p:cNvSpPr txBox="1">
            <a:spLocks/>
          </p:cNvSpPr>
          <p:nvPr/>
        </p:nvSpPr>
        <p:spPr>
          <a:xfrm>
            <a:off x="838200" y="15898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6000" dirty="0">
                <a:solidFill>
                  <a:schemeClr val="bg1"/>
                </a:solidFill>
                <a:latin typeface="IBM Plex Sans" panose="020B0503050203000203" pitchFamily="34" charset="0"/>
              </a:rPr>
              <a:t>SWI</a:t>
            </a:r>
          </a:p>
        </p:txBody>
      </p:sp>
      <p:sp>
        <p:nvSpPr>
          <p:cNvPr id="2" name="Date Placeholder 1">
            <a:extLst>
              <a:ext uri="{FF2B5EF4-FFF2-40B4-BE49-F238E27FC236}">
                <a16:creationId xmlns:a16="http://schemas.microsoft.com/office/drawing/2014/main" id="{D2AF8812-44B1-48EB-9D73-AC3851B09EED}"/>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2550BFB9-EAF2-42BD-9789-088EA448DF87}"/>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6B262167-B416-4BF8-8E9C-AF3CBD76527B}"/>
              </a:ext>
            </a:extLst>
          </p:cNvPr>
          <p:cNvSpPr>
            <a:spLocks noGrp="1"/>
          </p:cNvSpPr>
          <p:nvPr>
            <p:ph type="sldNum" sz="quarter" idx="12"/>
          </p:nvPr>
        </p:nvSpPr>
        <p:spPr/>
        <p:txBody>
          <a:bodyPr/>
          <a:lstStyle/>
          <a:p>
            <a:fld id="{49FE3AD6-9B3D-44F4-B73A-75E5FABE587D}" type="slidenum">
              <a:rPr lang="cs-CZ" smtClean="0"/>
              <a:t>21</a:t>
            </a:fld>
            <a:endParaRPr lang="cs-CZ"/>
          </a:p>
        </p:txBody>
      </p:sp>
    </p:spTree>
    <p:extLst>
      <p:ext uri="{BB962C8B-B14F-4D97-AF65-F5344CB8AC3E}">
        <p14:creationId xmlns:p14="http://schemas.microsoft.com/office/powerpoint/2010/main" val="128839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35A8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E5E876-5886-4FD7-B175-85444C021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67" y="138545"/>
            <a:ext cx="8109326" cy="6131816"/>
          </a:xfrm>
          <a:prstGeom prst="rect">
            <a:avLst/>
          </a:prstGeom>
        </p:spPr>
      </p:pic>
      <p:sp>
        <p:nvSpPr>
          <p:cNvPr id="9" name="Rectangle 8">
            <a:extLst>
              <a:ext uri="{FF2B5EF4-FFF2-40B4-BE49-F238E27FC236}">
                <a16:creationId xmlns:a16="http://schemas.microsoft.com/office/drawing/2014/main" id="{6E5DB9CB-8C37-4409-BF99-B72E93E79755}"/>
              </a:ext>
            </a:extLst>
          </p:cNvPr>
          <p:cNvSpPr/>
          <p:nvPr/>
        </p:nvSpPr>
        <p:spPr>
          <a:xfrm>
            <a:off x="8141696" y="6442456"/>
            <a:ext cx="3855543" cy="276999"/>
          </a:xfrm>
          <a:prstGeom prst="rect">
            <a:avLst/>
          </a:prstGeom>
        </p:spPr>
        <p:txBody>
          <a:bodyPr wrap="none">
            <a:spAutoFit/>
          </a:bodyPr>
          <a:lstStyle/>
          <a:p>
            <a:r>
              <a:rPr lang="cs-CZ" sz="1200" dirty="0">
                <a:solidFill>
                  <a:schemeClr val="bg1"/>
                </a:solidFill>
                <a:latin typeface="IBM Plex Sans" panose="020B0503050203000203" pitchFamily="34" charset="0"/>
              </a:rPr>
              <a:t>https://mriquestions.com/making-an-sw-image.html</a:t>
            </a:r>
          </a:p>
        </p:txBody>
      </p:sp>
      <p:sp>
        <p:nvSpPr>
          <p:cNvPr id="10" name="Date Placeholder 9">
            <a:extLst>
              <a:ext uri="{FF2B5EF4-FFF2-40B4-BE49-F238E27FC236}">
                <a16:creationId xmlns:a16="http://schemas.microsoft.com/office/drawing/2014/main" id="{1EE554A4-799A-4AF3-8F0D-85DCDD6C41EC}"/>
              </a:ext>
            </a:extLst>
          </p:cNvPr>
          <p:cNvSpPr>
            <a:spLocks noGrp="1"/>
          </p:cNvSpPr>
          <p:nvPr>
            <p:ph type="dt" sz="half" idx="10"/>
          </p:nvPr>
        </p:nvSpPr>
        <p:spPr/>
        <p:txBody>
          <a:bodyPr/>
          <a:lstStyle/>
          <a:p>
            <a:r>
              <a:rPr lang="cs-CZ"/>
              <a:t>02.03.2020</a:t>
            </a:r>
          </a:p>
        </p:txBody>
      </p:sp>
      <p:sp>
        <p:nvSpPr>
          <p:cNvPr id="11" name="Footer Placeholder 10">
            <a:extLst>
              <a:ext uri="{FF2B5EF4-FFF2-40B4-BE49-F238E27FC236}">
                <a16:creationId xmlns:a16="http://schemas.microsoft.com/office/drawing/2014/main" id="{8D7BB275-8204-4133-8188-451E41B7696F}"/>
              </a:ext>
            </a:extLst>
          </p:cNvPr>
          <p:cNvSpPr>
            <a:spLocks noGrp="1"/>
          </p:cNvSpPr>
          <p:nvPr>
            <p:ph type="ftr" sz="quarter" idx="11"/>
          </p:nvPr>
        </p:nvSpPr>
        <p:spPr/>
        <p:txBody>
          <a:bodyPr/>
          <a:lstStyle/>
          <a:p>
            <a:r>
              <a:rPr lang="cs-CZ"/>
              <a:t>Visualization of MRI data</a:t>
            </a:r>
          </a:p>
        </p:txBody>
      </p:sp>
      <p:sp>
        <p:nvSpPr>
          <p:cNvPr id="12" name="Slide Number Placeholder 11">
            <a:extLst>
              <a:ext uri="{FF2B5EF4-FFF2-40B4-BE49-F238E27FC236}">
                <a16:creationId xmlns:a16="http://schemas.microsoft.com/office/drawing/2014/main" id="{7C0DC396-BAC6-49B7-AC37-2D9D6F2CFF9F}"/>
              </a:ext>
            </a:extLst>
          </p:cNvPr>
          <p:cNvSpPr>
            <a:spLocks noGrp="1"/>
          </p:cNvSpPr>
          <p:nvPr>
            <p:ph type="sldNum" sz="quarter" idx="12"/>
          </p:nvPr>
        </p:nvSpPr>
        <p:spPr/>
        <p:txBody>
          <a:bodyPr/>
          <a:lstStyle/>
          <a:p>
            <a:fld id="{49FE3AD6-9B3D-44F4-B73A-75E5FABE587D}" type="slidenum">
              <a:rPr lang="cs-CZ" smtClean="0"/>
              <a:t>22</a:t>
            </a:fld>
            <a:endParaRPr lang="cs-CZ"/>
          </a:p>
        </p:txBody>
      </p:sp>
    </p:spTree>
    <p:extLst>
      <p:ext uri="{BB962C8B-B14F-4D97-AF65-F5344CB8AC3E}">
        <p14:creationId xmlns:p14="http://schemas.microsoft.com/office/powerpoint/2010/main" val="132507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35A8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366408" y="1099226"/>
            <a:ext cx="11459183" cy="1979578"/>
          </a:xfrm>
        </p:spPr>
        <p:txBody>
          <a:bodyPr>
            <a:noAutofit/>
          </a:bodyPr>
          <a:lstStyle/>
          <a:p>
            <a:r>
              <a:rPr lang="en-US" sz="2800" i="1" dirty="0">
                <a:solidFill>
                  <a:schemeClr val="bg1"/>
                </a:solidFill>
              </a:rPr>
              <a:t>…A simple step to make sure that you always view the images, in the same way, is to look at venous structures and make sure they are of low signal (if bright you should invert the greyscale). Then window the image narrowly such that the image appears a little reminiscent of a dark CT of the brain…</a:t>
            </a:r>
          </a:p>
        </p:txBody>
      </p:sp>
      <p:sp>
        <p:nvSpPr>
          <p:cNvPr id="2" name="Rectangle 1">
            <a:extLst>
              <a:ext uri="{FF2B5EF4-FFF2-40B4-BE49-F238E27FC236}">
                <a16:creationId xmlns:a16="http://schemas.microsoft.com/office/drawing/2014/main" id="{BA77D325-C0B3-4813-9280-2A19495DC721}"/>
              </a:ext>
            </a:extLst>
          </p:cNvPr>
          <p:cNvSpPr/>
          <p:nvPr/>
        </p:nvSpPr>
        <p:spPr>
          <a:xfrm>
            <a:off x="5538280" y="3059668"/>
            <a:ext cx="7042826" cy="369332"/>
          </a:xfrm>
          <a:prstGeom prst="rect">
            <a:avLst/>
          </a:prstGeom>
        </p:spPr>
        <p:txBody>
          <a:bodyPr wrap="square">
            <a:spAutoFit/>
          </a:bodyPr>
          <a:lstStyle/>
          <a:p>
            <a:r>
              <a:rPr lang="cs-CZ" dirty="0">
                <a:solidFill>
                  <a:schemeClr val="bg1"/>
                </a:solidFill>
              </a:rPr>
              <a:t>https://radiopaedia.org/articles/susceptibility-weighted-imaging-1</a:t>
            </a:r>
          </a:p>
        </p:txBody>
      </p:sp>
      <p:sp>
        <p:nvSpPr>
          <p:cNvPr id="6" name="Title 1">
            <a:extLst>
              <a:ext uri="{FF2B5EF4-FFF2-40B4-BE49-F238E27FC236}">
                <a16:creationId xmlns:a16="http://schemas.microsoft.com/office/drawing/2014/main" id="{0006E211-DDAE-4C0D-BE16-FD5A35BC4C9E}"/>
              </a:ext>
            </a:extLst>
          </p:cNvPr>
          <p:cNvSpPr txBox="1">
            <a:spLocks/>
          </p:cNvSpPr>
          <p:nvPr/>
        </p:nvSpPr>
        <p:spPr>
          <a:xfrm>
            <a:off x="366407" y="4557407"/>
            <a:ext cx="11569431" cy="732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solidFill>
              </a:rPr>
              <a:t>Does </a:t>
            </a:r>
            <a:r>
              <a:rPr lang="cs-CZ" sz="2400" dirty="0">
                <a:solidFill>
                  <a:schemeClr val="bg1"/>
                </a:solidFill>
              </a:rPr>
              <a:t>a </a:t>
            </a:r>
            <a:r>
              <a:rPr lang="en-US" sz="2400" dirty="0">
                <a:solidFill>
                  <a:schemeClr val="bg1"/>
                </a:solidFill>
              </a:rPr>
              <a:t>common user know, what it means</a:t>
            </a:r>
            <a:r>
              <a:rPr lang="cs-CZ" sz="2400" dirty="0">
                <a:solidFill>
                  <a:schemeClr val="bg1"/>
                </a:solidFill>
              </a:rPr>
              <a:t>?</a:t>
            </a:r>
            <a:endParaRPr lang="en-US" sz="2400" dirty="0">
              <a:solidFill>
                <a:schemeClr val="bg1"/>
              </a:solidFill>
            </a:endParaRPr>
          </a:p>
        </p:txBody>
      </p:sp>
      <p:sp>
        <p:nvSpPr>
          <p:cNvPr id="7" name="Title 1">
            <a:extLst>
              <a:ext uri="{FF2B5EF4-FFF2-40B4-BE49-F238E27FC236}">
                <a16:creationId xmlns:a16="http://schemas.microsoft.com/office/drawing/2014/main" id="{D80443A4-659A-42A1-B044-F5A906776B1D}"/>
              </a:ext>
            </a:extLst>
          </p:cNvPr>
          <p:cNvSpPr txBox="1">
            <a:spLocks/>
          </p:cNvSpPr>
          <p:nvPr/>
        </p:nvSpPr>
        <p:spPr>
          <a:xfrm>
            <a:off x="366408" y="5290224"/>
            <a:ext cx="11569431" cy="7328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dirty="0" err="1">
                <a:solidFill>
                  <a:schemeClr val="bg1"/>
                </a:solidFill>
              </a:rPr>
              <a:t>Is</a:t>
            </a:r>
            <a:r>
              <a:rPr lang="cs-CZ" sz="2400" dirty="0">
                <a:solidFill>
                  <a:schemeClr val="bg1"/>
                </a:solidFill>
              </a:rPr>
              <a:t> </a:t>
            </a:r>
            <a:r>
              <a:rPr lang="cs-CZ" sz="2400" dirty="0" err="1">
                <a:solidFill>
                  <a:schemeClr val="bg1"/>
                </a:solidFill>
              </a:rPr>
              <a:t>it</a:t>
            </a:r>
            <a:r>
              <a:rPr lang="cs-CZ" sz="2400" dirty="0">
                <a:solidFill>
                  <a:schemeClr val="bg1"/>
                </a:solidFill>
              </a:rPr>
              <a:t> </a:t>
            </a:r>
            <a:r>
              <a:rPr lang="cs-CZ" sz="2400" dirty="0" err="1">
                <a:solidFill>
                  <a:schemeClr val="bg1"/>
                </a:solidFill>
              </a:rPr>
              <a:t>possible</a:t>
            </a:r>
            <a:r>
              <a:rPr lang="cs-CZ" sz="2400" dirty="0">
                <a:solidFill>
                  <a:schemeClr val="bg1"/>
                </a:solidFill>
              </a:rPr>
              <a:t> to </a:t>
            </a:r>
            <a:r>
              <a:rPr lang="cs-CZ" sz="2400" dirty="0" err="1">
                <a:solidFill>
                  <a:schemeClr val="bg1"/>
                </a:solidFill>
              </a:rPr>
              <a:t>easily</a:t>
            </a:r>
            <a:r>
              <a:rPr lang="cs-CZ" sz="2400" dirty="0">
                <a:solidFill>
                  <a:schemeClr val="bg1"/>
                </a:solidFill>
              </a:rPr>
              <a:t> </a:t>
            </a:r>
            <a:r>
              <a:rPr lang="cs-CZ" sz="2400" dirty="0" err="1">
                <a:solidFill>
                  <a:schemeClr val="bg1"/>
                </a:solidFill>
              </a:rPr>
              <a:t>perform</a:t>
            </a:r>
            <a:r>
              <a:rPr lang="cs-CZ" sz="2400" dirty="0">
                <a:solidFill>
                  <a:schemeClr val="bg1"/>
                </a:solidFill>
              </a:rPr>
              <a:t> such a </a:t>
            </a:r>
            <a:r>
              <a:rPr lang="cs-CZ" sz="2400" dirty="0" err="1">
                <a:solidFill>
                  <a:schemeClr val="bg1"/>
                </a:solidFill>
              </a:rPr>
              <a:t>task</a:t>
            </a:r>
            <a:r>
              <a:rPr lang="cs-CZ" sz="2400" dirty="0">
                <a:solidFill>
                  <a:schemeClr val="bg1"/>
                </a:solidFill>
              </a:rPr>
              <a:t>?</a:t>
            </a:r>
            <a:endParaRPr lang="en-US" sz="2400" dirty="0">
              <a:solidFill>
                <a:schemeClr val="bg1"/>
              </a:solidFill>
            </a:endParaRPr>
          </a:p>
        </p:txBody>
      </p:sp>
      <p:sp>
        <p:nvSpPr>
          <p:cNvPr id="3" name="Date Placeholder 2">
            <a:extLst>
              <a:ext uri="{FF2B5EF4-FFF2-40B4-BE49-F238E27FC236}">
                <a16:creationId xmlns:a16="http://schemas.microsoft.com/office/drawing/2014/main" id="{6718744C-BD63-4183-8FC9-F20E6867A34B}"/>
              </a:ext>
            </a:extLst>
          </p:cNvPr>
          <p:cNvSpPr>
            <a:spLocks noGrp="1"/>
          </p:cNvSpPr>
          <p:nvPr>
            <p:ph type="dt" sz="half" idx="10"/>
          </p:nvPr>
        </p:nvSpPr>
        <p:spPr/>
        <p:txBody>
          <a:bodyPr/>
          <a:lstStyle/>
          <a:p>
            <a:r>
              <a:rPr lang="cs-CZ"/>
              <a:t>02.03.2020</a:t>
            </a:r>
          </a:p>
        </p:txBody>
      </p:sp>
      <p:sp>
        <p:nvSpPr>
          <p:cNvPr id="8" name="Footer Placeholder 7">
            <a:extLst>
              <a:ext uri="{FF2B5EF4-FFF2-40B4-BE49-F238E27FC236}">
                <a16:creationId xmlns:a16="http://schemas.microsoft.com/office/drawing/2014/main" id="{A0626257-3EF3-49C1-8634-87A266A72AA8}"/>
              </a:ext>
            </a:extLst>
          </p:cNvPr>
          <p:cNvSpPr>
            <a:spLocks noGrp="1"/>
          </p:cNvSpPr>
          <p:nvPr>
            <p:ph type="ftr" sz="quarter" idx="11"/>
          </p:nvPr>
        </p:nvSpPr>
        <p:spPr/>
        <p:txBody>
          <a:bodyPr/>
          <a:lstStyle/>
          <a:p>
            <a:r>
              <a:rPr lang="cs-CZ"/>
              <a:t>Visualization of MRI data</a:t>
            </a:r>
          </a:p>
        </p:txBody>
      </p:sp>
      <p:sp>
        <p:nvSpPr>
          <p:cNvPr id="9" name="Slide Number Placeholder 8">
            <a:extLst>
              <a:ext uri="{FF2B5EF4-FFF2-40B4-BE49-F238E27FC236}">
                <a16:creationId xmlns:a16="http://schemas.microsoft.com/office/drawing/2014/main" id="{165CEFB6-4C94-4CBC-9BD5-ED81303979C7}"/>
              </a:ext>
            </a:extLst>
          </p:cNvPr>
          <p:cNvSpPr>
            <a:spLocks noGrp="1"/>
          </p:cNvSpPr>
          <p:nvPr>
            <p:ph type="sldNum" sz="quarter" idx="12"/>
          </p:nvPr>
        </p:nvSpPr>
        <p:spPr/>
        <p:txBody>
          <a:bodyPr/>
          <a:lstStyle/>
          <a:p>
            <a:fld id="{49FE3AD6-9B3D-44F4-B73A-75E5FABE587D}" type="slidenum">
              <a:rPr lang="cs-CZ" smtClean="0"/>
              <a:t>23</a:t>
            </a:fld>
            <a:endParaRPr lang="cs-CZ"/>
          </a:p>
        </p:txBody>
      </p:sp>
    </p:spTree>
    <p:extLst>
      <p:ext uri="{BB962C8B-B14F-4D97-AF65-F5344CB8AC3E}">
        <p14:creationId xmlns:p14="http://schemas.microsoft.com/office/powerpoint/2010/main" val="219184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F1F5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838200" y="2617066"/>
            <a:ext cx="10515600" cy="1325563"/>
          </a:xfrm>
        </p:spPr>
        <p:txBody>
          <a:bodyPr/>
          <a:lstStyle/>
          <a:p>
            <a:r>
              <a:rPr lang="cs-CZ" dirty="0" err="1">
                <a:solidFill>
                  <a:schemeClr val="bg1"/>
                </a:solidFill>
                <a:latin typeface="IBM Plex Sans" panose="020B0503050203000203" pitchFamily="34" charset="0"/>
              </a:rPr>
              <a:t>functional</a:t>
            </a:r>
            <a:r>
              <a:rPr lang="cs-CZ" dirty="0">
                <a:solidFill>
                  <a:schemeClr val="bg1"/>
                </a:solidFill>
                <a:latin typeface="IBM Plex Sans" panose="020B0503050203000203" pitchFamily="34" charset="0"/>
              </a:rPr>
              <a:t> MRI</a:t>
            </a:r>
          </a:p>
        </p:txBody>
      </p:sp>
      <p:sp>
        <p:nvSpPr>
          <p:cNvPr id="4" name="Title 1">
            <a:extLst>
              <a:ext uri="{FF2B5EF4-FFF2-40B4-BE49-F238E27FC236}">
                <a16:creationId xmlns:a16="http://schemas.microsoft.com/office/drawing/2014/main" id="{5DECD448-011A-4BC7-93B4-9C8441D66126}"/>
              </a:ext>
            </a:extLst>
          </p:cNvPr>
          <p:cNvSpPr txBox="1">
            <a:spLocks/>
          </p:cNvSpPr>
          <p:nvPr/>
        </p:nvSpPr>
        <p:spPr>
          <a:xfrm>
            <a:off x="838200" y="15898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6000" dirty="0" err="1">
                <a:solidFill>
                  <a:schemeClr val="bg1"/>
                </a:solidFill>
                <a:latin typeface="IBM Plex Sans" panose="020B0503050203000203" pitchFamily="34" charset="0"/>
              </a:rPr>
              <a:t>fMRI</a:t>
            </a:r>
            <a:endParaRPr lang="cs-CZ" sz="6000" dirty="0">
              <a:solidFill>
                <a:schemeClr val="bg1"/>
              </a:solidFill>
              <a:latin typeface="IBM Plex Sans" panose="020B0503050203000203" pitchFamily="34" charset="0"/>
            </a:endParaRPr>
          </a:p>
        </p:txBody>
      </p:sp>
      <p:pic>
        <p:nvPicPr>
          <p:cNvPr id="3" name="Picture 2" descr="A picture containing book, text, man, holding&#10;&#10;Description automatically generated">
            <a:extLst>
              <a:ext uri="{FF2B5EF4-FFF2-40B4-BE49-F238E27FC236}">
                <a16:creationId xmlns:a16="http://schemas.microsoft.com/office/drawing/2014/main" id="{14FD59D1-D7AA-44C2-82F1-3D720C5AA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637" y="0"/>
            <a:ext cx="5186363" cy="6858000"/>
          </a:xfrm>
          <a:prstGeom prst="rect">
            <a:avLst/>
          </a:prstGeom>
        </p:spPr>
      </p:pic>
      <p:sp>
        <p:nvSpPr>
          <p:cNvPr id="6" name="Date Placeholder 5">
            <a:extLst>
              <a:ext uri="{FF2B5EF4-FFF2-40B4-BE49-F238E27FC236}">
                <a16:creationId xmlns:a16="http://schemas.microsoft.com/office/drawing/2014/main" id="{5CD0EE99-310B-4D03-8571-0AF1B44546D1}"/>
              </a:ext>
            </a:extLst>
          </p:cNvPr>
          <p:cNvSpPr>
            <a:spLocks noGrp="1"/>
          </p:cNvSpPr>
          <p:nvPr>
            <p:ph type="dt" sz="half" idx="10"/>
          </p:nvPr>
        </p:nvSpPr>
        <p:spPr/>
        <p:txBody>
          <a:bodyPr/>
          <a:lstStyle/>
          <a:p>
            <a:r>
              <a:rPr lang="cs-CZ"/>
              <a:t>02.03.2020</a:t>
            </a:r>
          </a:p>
        </p:txBody>
      </p:sp>
      <p:sp>
        <p:nvSpPr>
          <p:cNvPr id="7" name="Footer Placeholder 6">
            <a:extLst>
              <a:ext uri="{FF2B5EF4-FFF2-40B4-BE49-F238E27FC236}">
                <a16:creationId xmlns:a16="http://schemas.microsoft.com/office/drawing/2014/main" id="{740A1201-847A-40F2-93E3-F09548846638}"/>
              </a:ext>
            </a:extLst>
          </p:cNvPr>
          <p:cNvSpPr>
            <a:spLocks noGrp="1"/>
          </p:cNvSpPr>
          <p:nvPr>
            <p:ph type="ftr" sz="quarter" idx="11"/>
          </p:nvPr>
        </p:nvSpPr>
        <p:spPr/>
        <p:txBody>
          <a:bodyPr/>
          <a:lstStyle/>
          <a:p>
            <a:r>
              <a:rPr lang="cs-CZ"/>
              <a:t>Visualization of MRI data</a:t>
            </a:r>
          </a:p>
        </p:txBody>
      </p:sp>
      <p:sp>
        <p:nvSpPr>
          <p:cNvPr id="8" name="Slide Number Placeholder 7">
            <a:extLst>
              <a:ext uri="{FF2B5EF4-FFF2-40B4-BE49-F238E27FC236}">
                <a16:creationId xmlns:a16="http://schemas.microsoft.com/office/drawing/2014/main" id="{F271C59C-F55B-411D-B51C-2E9BF17275D3}"/>
              </a:ext>
            </a:extLst>
          </p:cNvPr>
          <p:cNvSpPr>
            <a:spLocks noGrp="1"/>
          </p:cNvSpPr>
          <p:nvPr>
            <p:ph type="sldNum" sz="quarter" idx="12"/>
          </p:nvPr>
        </p:nvSpPr>
        <p:spPr/>
        <p:txBody>
          <a:bodyPr/>
          <a:lstStyle/>
          <a:p>
            <a:fld id="{49FE3AD6-9B3D-44F4-B73A-75E5FABE587D}" type="slidenum">
              <a:rPr lang="cs-CZ" smtClean="0"/>
              <a:t>24</a:t>
            </a:fld>
            <a:endParaRPr lang="cs-CZ"/>
          </a:p>
        </p:txBody>
      </p:sp>
    </p:spTree>
    <p:extLst>
      <p:ext uri="{BB962C8B-B14F-4D97-AF65-F5344CB8AC3E}">
        <p14:creationId xmlns:p14="http://schemas.microsoft.com/office/powerpoint/2010/main" val="127597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CC0F330-0CE1-4327-83C5-7946D37AD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366712"/>
            <a:ext cx="10477500" cy="6124575"/>
          </a:xfrm>
          <a:prstGeom prst="rect">
            <a:avLst/>
          </a:prstGeom>
        </p:spPr>
      </p:pic>
      <p:sp>
        <p:nvSpPr>
          <p:cNvPr id="4" name="Rectangle 3">
            <a:extLst>
              <a:ext uri="{FF2B5EF4-FFF2-40B4-BE49-F238E27FC236}">
                <a16:creationId xmlns:a16="http://schemas.microsoft.com/office/drawing/2014/main" id="{71B27B81-525A-4E5F-BA49-D112630D3992}"/>
              </a:ext>
            </a:extLst>
          </p:cNvPr>
          <p:cNvSpPr/>
          <p:nvPr/>
        </p:nvSpPr>
        <p:spPr>
          <a:xfrm>
            <a:off x="8112251" y="6352787"/>
            <a:ext cx="3894015" cy="276999"/>
          </a:xfrm>
          <a:prstGeom prst="rect">
            <a:avLst/>
          </a:prstGeom>
        </p:spPr>
        <p:txBody>
          <a:bodyPr wrap="none">
            <a:spAutoFit/>
          </a:bodyPr>
          <a:lstStyle/>
          <a:p>
            <a:r>
              <a:rPr lang="cs-CZ" sz="1200" dirty="0">
                <a:latin typeface="IBM Plex Sans" panose="020B0503050203000203" pitchFamily="34" charset="0"/>
              </a:rPr>
              <a:t>https://mriquestions.com/fmri-paradigm-design.html</a:t>
            </a:r>
          </a:p>
        </p:txBody>
      </p:sp>
      <p:sp>
        <p:nvSpPr>
          <p:cNvPr id="5" name="Date Placeholder 4">
            <a:extLst>
              <a:ext uri="{FF2B5EF4-FFF2-40B4-BE49-F238E27FC236}">
                <a16:creationId xmlns:a16="http://schemas.microsoft.com/office/drawing/2014/main" id="{3656F919-4A57-4915-9CBA-D227983D3C5F}"/>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BE4662CF-4BD8-448B-AF97-7A435BF35066}"/>
              </a:ext>
            </a:extLst>
          </p:cNvPr>
          <p:cNvSpPr>
            <a:spLocks noGrp="1"/>
          </p:cNvSpPr>
          <p:nvPr>
            <p:ph type="ftr" sz="quarter" idx="11"/>
          </p:nvPr>
        </p:nvSpPr>
        <p:spPr/>
        <p:txBody>
          <a:bodyPr/>
          <a:lstStyle/>
          <a:p>
            <a:r>
              <a:rPr lang="cs-CZ"/>
              <a:t>Visualization of MRI data</a:t>
            </a:r>
          </a:p>
        </p:txBody>
      </p:sp>
      <p:sp>
        <p:nvSpPr>
          <p:cNvPr id="7" name="Slide Number Placeholder 6">
            <a:extLst>
              <a:ext uri="{FF2B5EF4-FFF2-40B4-BE49-F238E27FC236}">
                <a16:creationId xmlns:a16="http://schemas.microsoft.com/office/drawing/2014/main" id="{EF6B7F33-88B7-4130-8952-7B7E4E7849EF}"/>
              </a:ext>
            </a:extLst>
          </p:cNvPr>
          <p:cNvSpPr>
            <a:spLocks noGrp="1"/>
          </p:cNvSpPr>
          <p:nvPr>
            <p:ph type="sldNum" sz="quarter" idx="12"/>
          </p:nvPr>
        </p:nvSpPr>
        <p:spPr/>
        <p:txBody>
          <a:bodyPr/>
          <a:lstStyle/>
          <a:p>
            <a:fld id="{49FE3AD6-9B3D-44F4-B73A-75E5FABE587D}" type="slidenum">
              <a:rPr lang="cs-CZ" smtClean="0"/>
              <a:t>25</a:t>
            </a:fld>
            <a:endParaRPr lang="cs-CZ"/>
          </a:p>
        </p:txBody>
      </p:sp>
    </p:spTree>
    <p:extLst>
      <p:ext uri="{BB962C8B-B14F-4D97-AF65-F5344CB8AC3E}">
        <p14:creationId xmlns:p14="http://schemas.microsoft.com/office/powerpoint/2010/main" val="421636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40404"/>
        </a:solidFill>
        <a:effectLst/>
      </p:bgPr>
    </p:bg>
    <p:spTree>
      <p:nvGrpSpPr>
        <p:cNvPr id="1" name=""/>
        <p:cNvGrpSpPr/>
        <p:nvPr/>
      </p:nvGrpSpPr>
      <p:grpSpPr>
        <a:xfrm>
          <a:off x="0" y="0"/>
          <a:ext cx="0" cy="0"/>
          <a:chOff x="0" y="0"/>
          <a:chExt cx="0" cy="0"/>
        </a:xfrm>
      </p:grpSpPr>
      <p:pic>
        <p:nvPicPr>
          <p:cNvPr id="6" name="Picture 5" descr="A picture containing indoor, photo, holding, small&#10;&#10;Description automatically generated">
            <a:extLst>
              <a:ext uri="{FF2B5EF4-FFF2-40B4-BE49-F238E27FC236}">
                <a16:creationId xmlns:a16="http://schemas.microsoft.com/office/drawing/2014/main" id="{C166A40D-6907-48A1-9393-524E48561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107" y="143261"/>
            <a:ext cx="5715000" cy="6486525"/>
          </a:xfrm>
          <a:prstGeom prst="rect">
            <a:avLst/>
          </a:prstGeom>
        </p:spPr>
      </p:pic>
      <p:sp>
        <p:nvSpPr>
          <p:cNvPr id="4" name="Rectangle 3">
            <a:extLst>
              <a:ext uri="{FF2B5EF4-FFF2-40B4-BE49-F238E27FC236}">
                <a16:creationId xmlns:a16="http://schemas.microsoft.com/office/drawing/2014/main" id="{71B27B81-525A-4E5F-BA49-D112630D3992}"/>
              </a:ext>
            </a:extLst>
          </p:cNvPr>
          <p:cNvSpPr/>
          <p:nvPr/>
        </p:nvSpPr>
        <p:spPr>
          <a:xfrm>
            <a:off x="3080109" y="5863384"/>
            <a:ext cx="2781531" cy="276999"/>
          </a:xfrm>
          <a:prstGeom prst="rect">
            <a:avLst/>
          </a:prstGeom>
        </p:spPr>
        <p:txBody>
          <a:bodyPr wrap="none">
            <a:spAutoFit/>
          </a:bodyPr>
          <a:lstStyle/>
          <a:p>
            <a:r>
              <a:rPr lang="cs-CZ" sz="1200" dirty="0">
                <a:solidFill>
                  <a:schemeClr val="bg1"/>
                </a:solidFill>
                <a:latin typeface="IBM Plex Sans" panose="020B0503050203000203" pitchFamily="34" charset="0"/>
              </a:rPr>
              <a:t>https://mriquestions.com/visual.html</a:t>
            </a:r>
          </a:p>
        </p:txBody>
      </p:sp>
      <p:sp>
        <p:nvSpPr>
          <p:cNvPr id="7" name="Title 1">
            <a:extLst>
              <a:ext uri="{FF2B5EF4-FFF2-40B4-BE49-F238E27FC236}">
                <a16:creationId xmlns:a16="http://schemas.microsoft.com/office/drawing/2014/main" id="{11E085DA-D5BC-402B-8A5C-78A6F8402ED7}"/>
              </a:ext>
            </a:extLst>
          </p:cNvPr>
          <p:cNvSpPr>
            <a:spLocks noGrp="1"/>
          </p:cNvSpPr>
          <p:nvPr>
            <p:ph type="title"/>
          </p:nvPr>
        </p:nvSpPr>
        <p:spPr>
          <a:xfrm>
            <a:off x="372307" y="318366"/>
            <a:ext cx="10515600" cy="1325563"/>
          </a:xfrm>
        </p:spPr>
        <p:txBody>
          <a:bodyPr>
            <a:normAutofit/>
          </a:bodyPr>
          <a:lstStyle/>
          <a:p>
            <a:r>
              <a:rPr lang="en-US" sz="3600" dirty="0">
                <a:solidFill>
                  <a:schemeClr val="bg1"/>
                </a:solidFill>
                <a:latin typeface="IBM Plex Sans" panose="020B0503050203000203" pitchFamily="34" charset="0"/>
              </a:rPr>
              <a:t>Response to visual stimuli</a:t>
            </a:r>
            <a:endParaRPr lang="cs-CZ" sz="3600" dirty="0">
              <a:solidFill>
                <a:schemeClr val="bg1"/>
              </a:solidFill>
              <a:latin typeface="IBM Plex Sans" panose="020B0503050203000203" pitchFamily="34" charset="0"/>
            </a:endParaRPr>
          </a:p>
        </p:txBody>
      </p:sp>
      <p:sp>
        <p:nvSpPr>
          <p:cNvPr id="8" name="Date Placeholder 7">
            <a:extLst>
              <a:ext uri="{FF2B5EF4-FFF2-40B4-BE49-F238E27FC236}">
                <a16:creationId xmlns:a16="http://schemas.microsoft.com/office/drawing/2014/main" id="{94BAB270-1771-4CA4-A209-4F817A1A386F}"/>
              </a:ext>
            </a:extLst>
          </p:cNvPr>
          <p:cNvSpPr>
            <a:spLocks noGrp="1"/>
          </p:cNvSpPr>
          <p:nvPr>
            <p:ph type="dt" sz="half" idx="10"/>
          </p:nvPr>
        </p:nvSpPr>
        <p:spPr/>
        <p:txBody>
          <a:bodyPr/>
          <a:lstStyle/>
          <a:p>
            <a:r>
              <a:rPr lang="cs-CZ"/>
              <a:t>02.03.2020</a:t>
            </a:r>
          </a:p>
        </p:txBody>
      </p:sp>
      <p:sp>
        <p:nvSpPr>
          <p:cNvPr id="9" name="Footer Placeholder 8">
            <a:extLst>
              <a:ext uri="{FF2B5EF4-FFF2-40B4-BE49-F238E27FC236}">
                <a16:creationId xmlns:a16="http://schemas.microsoft.com/office/drawing/2014/main" id="{0B8A65E3-ED13-4D9C-8E17-3835FC7D2A19}"/>
              </a:ext>
            </a:extLst>
          </p:cNvPr>
          <p:cNvSpPr>
            <a:spLocks noGrp="1"/>
          </p:cNvSpPr>
          <p:nvPr>
            <p:ph type="ftr" sz="quarter" idx="11"/>
          </p:nvPr>
        </p:nvSpPr>
        <p:spPr/>
        <p:txBody>
          <a:bodyPr/>
          <a:lstStyle/>
          <a:p>
            <a:r>
              <a:rPr lang="cs-CZ"/>
              <a:t>Visualization of MRI data</a:t>
            </a:r>
          </a:p>
        </p:txBody>
      </p:sp>
      <p:sp>
        <p:nvSpPr>
          <p:cNvPr id="10" name="Slide Number Placeholder 9">
            <a:extLst>
              <a:ext uri="{FF2B5EF4-FFF2-40B4-BE49-F238E27FC236}">
                <a16:creationId xmlns:a16="http://schemas.microsoft.com/office/drawing/2014/main" id="{6BA75D44-80AE-4343-98AE-50BB7F03C496}"/>
              </a:ext>
            </a:extLst>
          </p:cNvPr>
          <p:cNvSpPr>
            <a:spLocks noGrp="1"/>
          </p:cNvSpPr>
          <p:nvPr>
            <p:ph type="sldNum" sz="quarter" idx="12"/>
          </p:nvPr>
        </p:nvSpPr>
        <p:spPr/>
        <p:txBody>
          <a:bodyPr/>
          <a:lstStyle/>
          <a:p>
            <a:fld id="{49FE3AD6-9B3D-44F4-B73A-75E5FABE587D}" type="slidenum">
              <a:rPr lang="cs-CZ" smtClean="0"/>
              <a:t>26</a:t>
            </a:fld>
            <a:endParaRPr lang="cs-CZ"/>
          </a:p>
        </p:txBody>
      </p:sp>
    </p:spTree>
    <p:extLst>
      <p:ext uri="{BB962C8B-B14F-4D97-AF65-F5344CB8AC3E}">
        <p14:creationId xmlns:p14="http://schemas.microsoft.com/office/powerpoint/2010/main" val="3109671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7B81-525A-4E5F-BA49-D112630D3992}"/>
              </a:ext>
            </a:extLst>
          </p:cNvPr>
          <p:cNvSpPr/>
          <p:nvPr/>
        </p:nvSpPr>
        <p:spPr>
          <a:xfrm>
            <a:off x="7918974" y="5937939"/>
            <a:ext cx="4126451" cy="276999"/>
          </a:xfrm>
          <a:prstGeom prst="rect">
            <a:avLst/>
          </a:prstGeom>
        </p:spPr>
        <p:txBody>
          <a:bodyPr wrap="none">
            <a:spAutoFit/>
          </a:bodyPr>
          <a:lstStyle/>
          <a:p>
            <a:r>
              <a:rPr lang="cs-CZ" sz="1200" dirty="0">
                <a:latin typeface="IBM Plex Sans" panose="020B0503050203000203" pitchFamily="34" charset="0"/>
              </a:rPr>
              <a:t>https://mriquestions.com/registrationnormalization.html</a:t>
            </a:r>
          </a:p>
        </p:txBody>
      </p:sp>
      <p:sp>
        <p:nvSpPr>
          <p:cNvPr id="7" name="Title 1">
            <a:extLst>
              <a:ext uri="{FF2B5EF4-FFF2-40B4-BE49-F238E27FC236}">
                <a16:creationId xmlns:a16="http://schemas.microsoft.com/office/drawing/2014/main" id="{11E085DA-D5BC-402B-8A5C-78A6F8402ED7}"/>
              </a:ext>
            </a:extLst>
          </p:cNvPr>
          <p:cNvSpPr>
            <a:spLocks noGrp="1"/>
          </p:cNvSpPr>
          <p:nvPr>
            <p:ph type="title"/>
          </p:nvPr>
        </p:nvSpPr>
        <p:spPr>
          <a:xfrm>
            <a:off x="372307" y="318366"/>
            <a:ext cx="10515600" cy="1325563"/>
          </a:xfrm>
        </p:spPr>
        <p:txBody>
          <a:bodyPr>
            <a:normAutofit/>
          </a:bodyPr>
          <a:lstStyle/>
          <a:p>
            <a:r>
              <a:rPr lang="en-US" sz="3600" dirty="0">
                <a:latin typeface="IBM Plex Sans" panose="020B0503050203000203" pitchFamily="34" charset="0"/>
              </a:rPr>
              <a:t>Normalization</a:t>
            </a:r>
            <a:endParaRPr lang="cs-CZ" sz="3600" dirty="0">
              <a:latin typeface="IBM Plex Sans" panose="020B0503050203000203"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95767E8A-6562-4876-96A1-5127073EB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3996"/>
            <a:ext cx="12192000" cy="4533207"/>
          </a:xfrm>
          <a:prstGeom prst="rect">
            <a:avLst/>
          </a:prstGeom>
        </p:spPr>
      </p:pic>
      <p:sp>
        <p:nvSpPr>
          <p:cNvPr id="5" name="Date Placeholder 4">
            <a:extLst>
              <a:ext uri="{FF2B5EF4-FFF2-40B4-BE49-F238E27FC236}">
                <a16:creationId xmlns:a16="http://schemas.microsoft.com/office/drawing/2014/main" id="{CBF8F7B3-2BA2-420D-9123-132CC6A1DDD6}"/>
              </a:ext>
            </a:extLst>
          </p:cNvPr>
          <p:cNvSpPr>
            <a:spLocks noGrp="1"/>
          </p:cNvSpPr>
          <p:nvPr>
            <p:ph type="dt" sz="half" idx="10"/>
          </p:nvPr>
        </p:nvSpPr>
        <p:spPr/>
        <p:txBody>
          <a:bodyPr/>
          <a:lstStyle/>
          <a:p>
            <a:r>
              <a:rPr lang="cs-CZ"/>
              <a:t>02.03.2020</a:t>
            </a:r>
          </a:p>
        </p:txBody>
      </p:sp>
      <p:sp>
        <p:nvSpPr>
          <p:cNvPr id="8" name="Footer Placeholder 7">
            <a:extLst>
              <a:ext uri="{FF2B5EF4-FFF2-40B4-BE49-F238E27FC236}">
                <a16:creationId xmlns:a16="http://schemas.microsoft.com/office/drawing/2014/main" id="{09A0BBBF-7892-4557-890B-C6637BBEC01E}"/>
              </a:ext>
            </a:extLst>
          </p:cNvPr>
          <p:cNvSpPr>
            <a:spLocks noGrp="1"/>
          </p:cNvSpPr>
          <p:nvPr>
            <p:ph type="ftr" sz="quarter" idx="11"/>
          </p:nvPr>
        </p:nvSpPr>
        <p:spPr/>
        <p:txBody>
          <a:bodyPr/>
          <a:lstStyle/>
          <a:p>
            <a:r>
              <a:rPr lang="cs-CZ"/>
              <a:t>Visualization of MRI data</a:t>
            </a:r>
          </a:p>
        </p:txBody>
      </p:sp>
      <p:sp>
        <p:nvSpPr>
          <p:cNvPr id="9" name="Slide Number Placeholder 8">
            <a:extLst>
              <a:ext uri="{FF2B5EF4-FFF2-40B4-BE49-F238E27FC236}">
                <a16:creationId xmlns:a16="http://schemas.microsoft.com/office/drawing/2014/main" id="{4761419F-70AE-48FC-A396-1D8935FF4DB1}"/>
              </a:ext>
            </a:extLst>
          </p:cNvPr>
          <p:cNvSpPr>
            <a:spLocks noGrp="1"/>
          </p:cNvSpPr>
          <p:nvPr>
            <p:ph type="sldNum" sz="quarter" idx="12"/>
          </p:nvPr>
        </p:nvSpPr>
        <p:spPr/>
        <p:txBody>
          <a:bodyPr/>
          <a:lstStyle/>
          <a:p>
            <a:fld id="{49FE3AD6-9B3D-44F4-B73A-75E5FABE587D}" type="slidenum">
              <a:rPr lang="cs-CZ" smtClean="0"/>
              <a:t>27</a:t>
            </a:fld>
            <a:endParaRPr lang="cs-CZ"/>
          </a:p>
        </p:txBody>
      </p:sp>
    </p:spTree>
    <p:extLst>
      <p:ext uri="{BB962C8B-B14F-4D97-AF65-F5344CB8AC3E}">
        <p14:creationId xmlns:p14="http://schemas.microsoft.com/office/powerpoint/2010/main" val="169383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A0B0B"/>
        </a:solidFill>
        <a:effectLst/>
      </p:bgPr>
    </p:bg>
    <p:spTree>
      <p:nvGrpSpPr>
        <p:cNvPr id="1" name=""/>
        <p:cNvGrpSpPr/>
        <p:nvPr/>
      </p:nvGrpSpPr>
      <p:grpSpPr>
        <a:xfrm>
          <a:off x="0" y="0"/>
          <a:ext cx="0" cy="0"/>
          <a:chOff x="0" y="0"/>
          <a:chExt cx="0" cy="0"/>
        </a:xfrm>
      </p:grpSpPr>
      <p:pic>
        <p:nvPicPr>
          <p:cNvPr id="8" name="Picture 7" descr="A picture containing man, black, photo, wearing&#10;&#10;Description automatically generated">
            <a:extLst>
              <a:ext uri="{FF2B5EF4-FFF2-40B4-BE49-F238E27FC236}">
                <a16:creationId xmlns:a16="http://schemas.microsoft.com/office/drawing/2014/main" id="{16491B57-A3E8-44CE-86D9-161F59B8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85" y="369363"/>
            <a:ext cx="10724715" cy="6031149"/>
          </a:xfrm>
          <a:prstGeom prst="rect">
            <a:avLst/>
          </a:prstGeom>
        </p:spPr>
      </p:pic>
      <p:sp>
        <p:nvSpPr>
          <p:cNvPr id="9" name="Rectangle 8">
            <a:extLst>
              <a:ext uri="{FF2B5EF4-FFF2-40B4-BE49-F238E27FC236}">
                <a16:creationId xmlns:a16="http://schemas.microsoft.com/office/drawing/2014/main" id="{68FD95A7-4364-4B15-9604-DC556E16D1DE}"/>
              </a:ext>
            </a:extLst>
          </p:cNvPr>
          <p:cNvSpPr/>
          <p:nvPr/>
        </p:nvSpPr>
        <p:spPr>
          <a:xfrm>
            <a:off x="120073" y="136525"/>
            <a:ext cx="4507965" cy="276999"/>
          </a:xfrm>
          <a:prstGeom prst="rect">
            <a:avLst/>
          </a:prstGeom>
        </p:spPr>
        <p:txBody>
          <a:bodyPr wrap="none">
            <a:spAutoFit/>
          </a:bodyPr>
          <a:lstStyle/>
          <a:p>
            <a:r>
              <a:rPr lang="cs-CZ" sz="1200" dirty="0">
                <a:solidFill>
                  <a:schemeClr val="bg1"/>
                </a:solidFill>
                <a:latin typeface="IBM Plex Sans" panose="020B0503050203000203" pitchFamily="34" charset="0"/>
              </a:rPr>
              <a:t>C. M. </a:t>
            </a:r>
            <a:r>
              <a:rPr lang="cs-CZ" sz="1200" dirty="0" err="1">
                <a:solidFill>
                  <a:schemeClr val="bg1"/>
                </a:solidFill>
                <a:latin typeface="IBM Plex Sans" panose="020B0503050203000203" pitchFamily="34" charset="0"/>
              </a:rPr>
              <a:t>Bennett</a:t>
            </a:r>
            <a:r>
              <a:rPr lang="cs-CZ" sz="1200" dirty="0">
                <a:solidFill>
                  <a:schemeClr val="bg1"/>
                </a:solidFill>
                <a:latin typeface="IBM Plex Sans" panose="020B0503050203000203" pitchFamily="34" charset="0"/>
              </a:rPr>
              <a:t> et al. </a:t>
            </a:r>
            <a:r>
              <a:rPr lang="cs-CZ" sz="1200" i="1" dirty="0">
                <a:solidFill>
                  <a:schemeClr val="bg1"/>
                </a:solidFill>
                <a:latin typeface="IBM Plex Sans" panose="020B0503050203000203" pitchFamily="34" charset="0"/>
              </a:rPr>
              <a:t>J. </a:t>
            </a:r>
            <a:r>
              <a:rPr lang="cs-CZ" sz="1200" i="1" dirty="0" err="1">
                <a:solidFill>
                  <a:schemeClr val="bg1"/>
                </a:solidFill>
                <a:latin typeface="IBM Plex Sans" panose="020B0503050203000203" pitchFamily="34" charset="0"/>
              </a:rPr>
              <a:t>Serendipitous</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Unexpected</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Results</a:t>
            </a:r>
            <a:r>
              <a:rPr lang="en-US" sz="1200" i="1" dirty="0">
                <a:solidFill>
                  <a:schemeClr val="bg1"/>
                </a:solidFill>
                <a:latin typeface="IBM Plex Sans" panose="020B0503050203000203" pitchFamily="34" charset="0"/>
              </a:rPr>
              <a:t> </a:t>
            </a:r>
            <a:r>
              <a:rPr lang="en-US" sz="1200" dirty="0">
                <a:solidFill>
                  <a:schemeClr val="bg1"/>
                </a:solidFill>
                <a:latin typeface="IBM Plex Sans" panose="020B0503050203000203" pitchFamily="34" charset="0"/>
              </a:rPr>
              <a:t>(2010)</a:t>
            </a:r>
            <a:endParaRPr lang="cs-CZ" sz="1200" dirty="0">
              <a:solidFill>
                <a:schemeClr val="bg1"/>
              </a:solidFill>
              <a:latin typeface="IBM Plex Sans" panose="020B0503050203000203" pitchFamily="34" charset="0"/>
            </a:endParaRPr>
          </a:p>
        </p:txBody>
      </p:sp>
      <p:sp>
        <p:nvSpPr>
          <p:cNvPr id="10" name="Date Placeholder 9">
            <a:extLst>
              <a:ext uri="{FF2B5EF4-FFF2-40B4-BE49-F238E27FC236}">
                <a16:creationId xmlns:a16="http://schemas.microsoft.com/office/drawing/2014/main" id="{99FC16B6-001E-4C3C-AA12-1AACE5D54FCC}"/>
              </a:ext>
            </a:extLst>
          </p:cNvPr>
          <p:cNvSpPr>
            <a:spLocks noGrp="1"/>
          </p:cNvSpPr>
          <p:nvPr>
            <p:ph type="dt" sz="half" idx="10"/>
          </p:nvPr>
        </p:nvSpPr>
        <p:spPr/>
        <p:txBody>
          <a:bodyPr/>
          <a:lstStyle/>
          <a:p>
            <a:r>
              <a:rPr lang="cs-CZ"/>
              <a:t>02.03.2020</a:t>
            </a:r>
          </a:p>
        </p:txBody>
      </p:sp>
      <p:sp>
        <p:nvSpPr>
          <p:cNvPr id="11" name="Footer Placeholder 10">
            <a:extLst>
              <a:ext uri="{FF2B5EF4-FFF2-40B4-BE49-F238E27FC236}">
                <a16:creationId xmlns:a16="http://schemas.microsoft.com/office/drawing/2014/main" id="{4C99234C-D154-4225-A9A0-55F58B289D89}"/>
              </a:ext>
            </a:extLst>
          </p:cNvPr>
          <p:cNvSpPr>
            <a:spLocks noGrp="1"/>
          </p:cNvSpPr>
          <p:nvPr>
            <p:ph type="ftr" sz="quarter" idx="11"/>
          </p:nvPr>
        </p:nvSpPr>
        <p:spPr/>
        <p:txBody>
          <a:bodyPr/>
          <a:lstStyle/>
          <a:p>
            <a:r>
              <a:rPr lang="cs-CZ"/>
              <a:t>Visualization of MRI data</a:t>
            </a:r>
          </a:p>
        </p:txBody>
      </p:sp>
      <p:sp>
        <p:nvSpPr>
          <p:cNvPr id="12" name="Slide Number Placeholder 11">
            <a:extLst>
              <a:ext uri="{FF2B5EF4-FFF2-40B4-BE49-F238E27FC236}">
                <a16:creationId xmlns:a16="http://schemas.microsoft.com/office/drawing/2014/main" id="{6CCB1B64-8D14-4563-9C87-458CA2A3A0BB}"/>
              </a:ext>
            </a:extLst>
          </p:cNvPr>
          <p:cNvSpPr>
            <a:spLocks noGrp="1"/>
          </p:cNvSpPr>
          <p:nvPr>
            <p:ph type="sldNum" sz="quarter" idx="12"/>
          </p:nvPr>
        </p:nvSpPr>
        <p:spPr/>
        <p:txBody>
          <a:bodyPr/>
          <a:lstStyle/>
          <a:p>
            <a:fld id="{49FE3AD6-9B3D-44F4-B73A-75E5FABE587D}" type="slidenum">
              <a:rPr lang="cs-CZ" smtClean="0"/>
              <a:t>28</a:t>
            </a:fld>
            <a:endParaRPr lang="cs-CZ"/>
          </a:p>
        </p:txBody>
      </p:sp>
    </p:spTree>
    <p:extLst>
      <p:ext uri="{BB962C8B-B14F-4D97-AF65-F5344CB8AC3E}">
        <p14:creationId xmlns:p14="http://schemas.microsoft.com/office/powerpoint/2010/main" val="234725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838200" y="2617066"/>
            <a:ext cx="10515600" cy="1325563"/>
          </a:xfrm>
        </p:spPr>
        <p:txBody>
          <a:bodyPr/>
          <a:lstStyle/>
          <a:p>
            <a:r>
              <a:rPr lang="cs-CZ" dirty="0" err="1">
                <a:solidFill>
                  <a:schemeClr val="bg1"/>
                </a:solidFill>
                <a:latin typeface="IBM Plex Sans" panose="020B0503050203000203" pitchFamily="34" charset="0"/>
              </a:rPr>
              <a:t>Diffusion</a:t>
            </a:r>
            <a:r>
              <a:rPr lang="cs-CZ" dirty="0">
                <a:solidFill>
                  <a:schemeClr val="bg1"/>
                </a:solidFill>
                <a:latin typeface="IBM Plex Sans" panose="020B0503050203000203" pitchFamily="34" charset="0"/>
              </a:rPr>
              <a:t> Tensor </a:t>
            </a:r>
            <a:r>
              <a:rPr lang="cs-CZ" dirty="0" err="1">
                <a:solidFill>
                  <a:schemeClr val="bg1"/>
                </a:solidFill>
                <a:latin typeface="IBM Plex Sans" panose="020B0503050203000203" pitchFamily="34" charset="0"/>
              </a:rPr>
              <a:t>Imaging</a:t>
            </a:r>
            <a:endParaRPr lang="cs-CZ" dirty="0">
              <a:solidFill>
                <a:schemeClr val="bg1"/>
              </a:solidFill>
              <a:latin typeface="IBM Plex Sans" panose="020B0503050203000203" pitchFamily="34" charset="0"/>
            </a:endParaRPr>
          </a:p>
        </p:txBody>
      </p:sp>
      <p:sp>
        <p:nvSpPr>
          <p:cNvPr id="4" name="Title 1">
            <a:extLst>
              <a:ext uri="{FF2B5EF4-FFF2-40B4-BE49-F238E27FC236}">
                <a16:creationId xmlns:a16="http://schemas.microsoft.com/office/drawing/2014/main" id="{5DECD448-011A-4BC7-93B4-9C8441D66126}"/>
              </a:ext>
            </a:extLst>
          </p:cNvPr>
          <p:cNvSpPr txBox="1">
            <a:spLocks/>
          </p:cNvSpPr>
          <p:nvPr/>
        </p:nvSpPr>
        <p:spPr>
          <a:xfrm>
            <a:off x="838200" y="15898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6000" dirty="0">
                <a:solidFill>
                  <a:schemeClr val="bg1"/>
                </a:solidFill>
                <a:latin typeface="IBM Plex Sans" panose="020B0503050203000203" pitchFamily="34" charset="0"/>
              </a:rPr>
              <a:t>DTI</a:t>
            </a:r>
          </a:p>
        </p:txBody>
      </p:sp>
      <p:sp>
        <p:nvSpPr>
          <p:cNvPr id="2" name="Date Placeholder 1">
            <a:extLst>
              <a:ext uri="{FF2B5EF4-FFF2-40B4-BE49-F238E27FC236}">
                <a16:creationId xmlns:a16="http://schemas.microsoft.com/office/drawing/2014/main" id="{EE694083-598B-451A-90A7-602728FC53E3}"/>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45A4299A-E176-45FC-A6C9-7F67AE57D208}"/>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6994ED2C-DEE7-4789-9E90-E7AE6A8CFDE1}"/>
              </a:ext>
            </a:extLst>
          </p:cNvPr>
          <p:cNvSpPr>
            <a:spLocks noGrp="1"/>
          </p:cNvSpPr>
          <p:nvPr>
            <p:ph type="sldNum" sz="quarter" idx="12"/>
          </p:nvPr>
        </p:nvSpPr>
        <p:spPr/>
        <p:txBody>
          <a:bodyPr/>
          <a:lstStyle/>
          <a:p>
            <a:fld id="{49FE3AD6-9B3D-44F4-B73A-75E5FABE587D}" type="slidenum">
              <a:rPr lang="cs-CZ" smtClean="0"/>
              <a:t>29</a:t>
            </a:fld>
            <a:endParaRPr lang="cs-CZ"/>
          </a:p>
        </p:txBody>
      </p:sp>
    </p:spTree>
    <p:extLst>
      <p:ext uri="{BB962C8B-B14F-4D97-AF65-F5344CB8AC3E}">
        <p14:creationId xmlns:p14="http://schemas.microsoft.com/office/powerpoint/2010/main" val="1004170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a:xfrm>
            <a:off x="838200" y="80918"/>
            <a:ext cx="10515600" cy="1325563"/>
          </a:xfrm>
        </p:spPr>
        <p:txBody>
          <a:bodyPr>
            <a:normAutofit/>
          </a:bodyPr>
          <a:lstStyle/>
          <a:p>
            <a:r>
              <a:rPr lang="en-US" sz="2800" dirty="0">
                <a:solidFill>
                  <a:schemeClr val="bg1"/>
                </a:solidFill>
                <a:latin typeface="IBM Plex Sans" panose="020B0503050203000203" pitchFamily="34" charset="0"/>
              </a:rPr>
              <a:t>MR in medical imaging context</a:t>
            </a:r>
            <a:endParaRPr lang="cs-CZ" sz="2800" dirty="0">
              <a:solidFill>
                <a:schemeClr val="bg1"/>
              </a:solidFill>
              <a:latin typeface="IBM Plex Sans" panose="020B0503050203000203" pitchFamily="34" charset="0"/>
            </a:endParaRPr>
          </a:p>
        </p:txBody>
      </p:sp>
      <p:pic>
        <p:nvPicPr>
          <p:cNvPr id="4" name="Picture 3">
            <a:extLst>
              <a:ext uri="{FF2B5EF4-FFF2-40B4-BE49-F238E27FC236}">
                <a16:creationId xmlns:a16="http://schemas.microsoft.com/office/drawing/2014/main" id="{F48D45A3-4EAE-4580-9D87-B0786DF2BB07}"/>
              </a:ext>
            </a:extLst>
          </p:cNvPr>
          <p:cNvPicPr>
            <a:picLocks noChangeAspect="1"/>
          </p:cNvPicPr>
          <p:nvPr/>
        </p:nvPicPr>
        <p:blipFill>
          <a:blip r:embed="rId3"/>
          <a:stretch>
            <a:fillRect/>
          </a:stretch>
        </p:blipFill>
        <p:spPr>
          <a:xfrm>
            <a:off x="1155268" y="1384725"/>
            <a:ext cx="2465624" cy="1854129"/>
          </a:xfrm>
          <a:prstGeom prst="rect">
            <a:avLst/>
          </a:prstGeom>
        </p:spPr>
      </p:pic>
      <p:sp>
        <p:nvSpPr>
          <p:cNvPr id="5" name="Title 1">
            <a:extLst>
              <a:ext uri="{FF2B5EF4-FFF2-40B4-BE49-F238E27FC236}">
                <a16:creationId xmlns:a16="http://schemas.microsoft.com/office/drawing/2014/main" id="{3EA35C1F-015E-4817-9422-12E1C633C8B2}"/>
              </a:ext>
            </a:extLst>
          </p:cNvPr>
          <p:cNvSpPr txBox="1">
            <a:spLocks/>
          </p:cNvSpPr>
          <p:nvPr/>
        </p:nvSpPr>
        <p:spPr>
          <a:xfrm>
            <a:off x="1053668" y="3279987"/>
            <a:ext cx="1050589" cy="26768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err="1">
                <a:solidFill>
                  <a:schemeClr val="bg1"/>
                </a:solidFill>
                <a:latin typeface="IBM Plex Sans" panose="020B0503050203000203" pitchFamily="34" charset="0"/>
              </a:rPr>
              <a:t>ultrasound</a:t>
            </a:r>
            <a:endParaRPr lang="cs-CZ" sz="1400" dirty="0">
              <a:solidFill>
                <a:schemeClr val="bg1"/>
              </a:solidFill>
              <a:latin typeface="IBM Plex Sans" panose="020B0503050203000203" pitchFamily="34" charset="0"/>
            </a:endParaRPr>
          </a:p>
        </p:txBody>
      </p:sp>
      <p:pic>
        <p:nvPicPr>
          <p:cNvPr id="7" name="Picture 6" descr="A picture containing bottle, sitting, table, black&#10;&#10;Description automatically generated">
            <a:extLst>
              <a:ext uri="{FF2B5EF4-FFF2-40B4-BE49-F238E27FC236}">
                <a16:creationId xmlns:a16="http://schemas.microsoft.com/office/drawing/2014/main" id="{CE30870D-88DC-4443-92BB-FD8DF939D29F}"/>
              </a:ext>
            </a:extLst>
          </p:cNvPr>
          <p:cNvPicPr>
            <a:picLocks noChangeAspect="1"/>
          </p:cNvPicPr>
          <p:nvPr/>
        </p:nvPicPr>
        <p:blipFill rotWithShape="1">
          <a:blip r:embed="rId4">
            <a:extLst>
              <a:ext uri="{28A0092B-C50C-407E-A947-70E740481C1C}">
                <a14:useLocalDpi xmlns:a14="http://schemas.microsoft.com/office/drawing/2010/main" val="0"/>
              </a:ext>
            </a:extLst>
          </a:blip>
          <a:srcRect t="1977" b="1"/>
          <a:stretch/>
        </p:blipFill>
        <p:spPr>
          <a:xfrm>
            <a:off x="9547735" y="1363467"/>
            <a:ext cx="1428685" cy="4362697"/>
          </a:xfrm>
          <a:prstGeom prst="rect">
            <a:avLst/>
          </a:prstGeom>
        </p:spPr>
      </p:pic>
      <p:pic>
        <p:nvPicPr>
          <p:cNvPr id="9" name="Picture 8" descr="A picture containing mirror, reflection, table, sitting&#10;&#10;Description automatically generated">
            <a:extLst>
              <a:ext uri="{FF2B5EF4-FFF2-40B4-BE49-F238E27FC236}">
                <a16:creationId xmlns:a16="http://schemas.microsoft.com/office/drawing/2014/main" id="{56E53D7C-A871-4DE2-8BE3-5150F1290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2906" y="1363467"/>
            <a:ext cx="1524000" cy="4362697"/>
          </a:xfrm>
          <a:prstGeom prst="rect">
            <a:avLst/>
          </a:prstGeom>
        </p:spPr>
      </p:pic>
      <p:sp>
        <p:nvSpPr>
          <p:cNvPr id="10" name="Title 1">
            <a:extLst>
              <a:ext uri="{FF2B5EF4-FFF2-40B4-BE49-F238E27FC236}">
                <a16:creationId xmlns:a16="http://schemas.microsoft.com/office/drawing/2014/main" id="{4882DAFF-205F-4194-BA37-7D209E1732F6}"/>
              </a:ext>
            </a:extLst>
          </p:cNvPr>
          <p:cNvSpPr txBox="1">
            <a:spLocks/>
          </p:cNvSpPr>
          <p:nvPr/>
        </p:nvSpPr>
        <p:spPr>
          <a:xfrm>
            <a:off x="7502611" y="5726165"/>
            <a:ext cx="1447800" cy="3410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err="1">
                <a:solidFill>
                  <a:schemeClr val="bg1"/>
                </a:solidFill>
                <a:latin typeface="IBM Plex Sans" panose="020B0503050203000203" pitchFamily="34" charset="0"/>
              </a:rPr>
              <a:t>scintigraphy</a:t>
            </a:r>
            <a:endParaRPr lang="cs-CZ" sz="1400" dirty="0">
              <a:solidFill>
                <a:schemeClr val="bg1"/>
              </a:solidFill>
              <a:latin typeface="IBM Plex Sans" panose="020B0503050203000203" pitchFamily="34" charset="0"/>
            </a:endParaRPr>
          </a:p>
        </p:txBody>
      </p:sp>
      <p:sp>
        <p:nvSpPr>
          <p:cNvPr id="11" name="Title 1">
            <a:extLst>
              <a:ext uri="{FF2B5EF4-FFF2-40B4-BE49-F238E27FC236}">
                <a16:creationId xmlns:a16="http://schemas.microsoft.com/office/drawing/2014/main" id="{33E45A53-D2C4-44FD-86EC-E02BC0B87A8E}"/>
              </a:ext>
            </a:extLst>
          </p:cNvPr>
          <p:cNvSpPr txBox="1">
            <a:spLocks/>
          </p:cNvSpPr>
          <p:nvPr/>
        </p:nvSpPr>
        <p:spPr>
          <a:xfrm>
            <a:off x="9399354" y="5732583"/>
            <a:ext cx="2064170" cy="3597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err="1">
                <a:solidFill>
                  <a:schemeClr val="bg1"/>
                </a:solidFill>
                <a:latin typeface="IBM Plex Sans" panose="020B0503050203000203" pitchFamily="34" charset="0"/>
              </a:rPr>
              <a:t>computed</a:t>
            </a:r>
            <a:r>
              <a:rPr lang="cs-CZ" sz="1400" dirty="0">
                <a:solidFill>
                  <a:schemeClr val="bg1"/>
                </a:solidFill>
                <a:latin typeface="IBM Plex Sans" panose="020B0503050203000203" pitchFamily="34" charset="0"/>
              </a:rPr>
              <a:t> </a:t>
            </a:r>
            <a:r>
              <a:rPr lang="cs-CZ" sz="1400" dirty="0" err="1">
                <a:solidFill>
                  <a:schemeClr val="bg1"/>
                </a:solidFill>
                <a:latin typeface="IBM Plex Sans" panose="020B0503050203000203" pitchFamily="34" charset="0"/>
              </a:rPr>
              <a:t>tomography</a:t>
            </a:r>
            <a:endParaRPr lang="cs-CZ" sz="1400" dirty="0">
              <a:solidFill>
                <a:schemeClr val="bg1"/>
              </a:solidFill>
              <a:latin typeface="IBM Plex Sans" panose="020B0503050203000203" pitchFamily="34" charset="0"/>
            </a:endParaRPr>
          </a:p>
        </p:txBody>
      </p:sp>
      <p:graphicFrame>
        <p:nvGraphicFramePr>
          <p:cNvPr id="12" name="Object 11">
            <a:extLst>
              <a:ext uri="{FF2B5EF4-FFF2-40B4-BE49-F238E27FC236}">
                <a16:creationId xmlns:a16="http://schemas.microsoft.com/office/drawing/2014/main" id="{0E76C927-71B1-43E7-BA11-2E76DA334F1F}"/>
              </a:ext>
            </a:extLst>
          </p:cNvPr>
          <p:cNvGraphicFramePr>
            <a:graphicFrameLocks noChangeAspect="1"/>
          </p:cNvGraphicFramePr>
          <p:nvPr>
            <p:extLst>
              <p:ext uri="{D42A27DB-BD31-4B8C-83A1-F6EECF244321}">
                <p14:modId xmlns:p14="http://schemas.microsoft.com/office/powerpoint/2010/main" val="3514906976"/>
              </p:ext>
            </p:extLst>
          </p:nvPr>
        </p:nvGraphicFramePr>
        <p:xfrm>
          <a:off x="3987368" y="1384725"/>
          <a:ext cx="2425700" cy="2489200"/>
        </p:xfrm>
        <a:graphic>
          <a:graphicData uri="http://schemas.openxmlformats.org/presentationml/2006/ole">
            <mc:AlternateContent xmlns:mc="http://schemas.openxmlformats.org/markup-compatibility/2006">
              <mc:Choice xmlns:v="urn:schemas-microsoft-com:vml" Requires="v">
                <p:oleObj spid="_x0000_s1034" name="Image" r:id="rId6" imgW="2425320" imgH="2488680" progId="Photoshop.Image.13">
                  <p:embed/>
                </p:oleObj>
              </mc:Choice>
              <mc:Fallback>
                <p:oleObj name="Image" r:id="rId6" imgW="2425320" imgH="2488680" progId="Photoshop.Image.13">
                  <p:embed/>
                  <p:pic>
                    <p:nvPicPr>
                      <p:cNvPr id="0" name=""/>
                      <p:cNvPicPr/>
                      <p:nvPr/>
                    </p:nvPicPr>
                    <p:blipFill>
                      <a:blip r:embed="rId7"/>
                      <a:stretch>
                        <a:fillRect/>
                      </a:stretch>
                    </p:blipFill>
                    <p:spPr>
                      <a:xfrm>
                        <a:off x="3987368" y="1384725"/>
                        <a:ext cx="2425700" cy="2489200"/>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82A6AAD0-883E-4B99-8B76-A36C347B3E25}"/>
              </a:ext>
            </a:extLst>
          </p:cNvPr>
          <p:cNvSpPr txBox="1">
            <a:spLocks/>
          </p:cNvSpPr>
          <p:nvPr/>
        </p:nvSpPr>
        <p:spPr>
          <a:xfrm>
            <a:off x="3875127" y="3901941"/>
            <a:ext cx="2805671" cy="352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err="1">
                <a:solidFill>
                  <a:schemeClr val="bg1"/>
                </a:solidFill>
                <a:latin typeface="IBM Plex Sans" panose="020B0503050203000203" pitchFamily="34" charset="0"/>
              </a:rPr>
              <a:t>magnetic</a:t>
            </a:r>
            <a:r>
              <a:rPr lang="cs-CZ" sz="1400" dirty="0">
                <a:solidFill>
                  <a:schemeClr val="bg1"/>
                </a:solidFill>
                <a:latin typeface="IBM Plex Sans" panose="020B0503050203000203" pitchFamily="34" charset="0"/>
              </a:rPr>
              <a:t> resonance </a:t>
            </a:r>
            <a:r>
              <a:rPr lang="cs-CZ" sz="1400" dirty="0" err="1">
                <a:solidFill>
                  <a:schemeClr val="bg1"/>
                </a:solidFill>
                <a:latin typeface="IBM Plex Sans" panose="020B0503050203000203" pitchFamily="34" charset="0"/>
              </a:rPr>
              <a:t>imaging</a:t>
            </a:r>
            <a:endParaRPr lang="cs-CZ" sz="1400" dirty="0">
              <a:solidFill>
                <a:schemeClr val="bg1"/>
              </a:solidFill>
              <a:latin typeface="IBM Plex Sans" panose="020B0503050203000203" pitchFamily="34" charset="0"/>
            </a:endParaRPr>
          </a:p>
        </p:txBody>
      </p:sp>
      <p:pic>
        <p:nvPicPr>
          <p:cNvPr id="17" name="Picture 16" descr="A picture containing photo, train, black, track&#10;&#10;Description automatically generated">
            <a:extLst>
              <a:ext uri="{FF2B5EF4-FFF2-40B4-BE49-F238E27FC236}">
                <a16:creationId xmlns:a16="http://schemas.microsoft.com/office/drawing/2014/main" id="{1E7BDE6B-D909-42E2-86DD-44A908B1F1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4507958"/>
            <a:ext cx="5989504" cy="1491488"/>
          </a:xfrm>
          <a:prstGeom prst="rect">
            <a:avLst/>
          </a:prstGeom>
        </p:spPr>
      </p:pic>
      <p:sp>
        <p:nvSpPr>
          <p:cNvPr id="18" name="Title 1">
            <a:extLst>
              <a:ext uri="{FF2B5EF4-FFF2-40B4-BE49-F238E27FC236}">
                <a16:creationId xmlns:a16="http://schemas.microsoft.com/office/drawing/2014/main" id="{0D87BE91-5278-4D07-B5EE-55FB1BBBF355}"/>
              </a:ext>
            </a:extLst>
          </p:cNvPr>
          <p:cNvSpPr txBox="1">
            <a:spLocks/>
          </p:cNvSpPr>
          <p:nvPr/>
        </p:nvSpPr>
        <p:spPr>
          <a:xfrm>
            <a:off x="741386" y="6114492"/>
            <a:ext cx="6203112" cy="308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400" dirty="0">
                <a:solidFill>
                  <a:schemeClr val="bg1"/>
                </a:solidFill>
                <a:latin typeface="IBM Plex Sans" panose="020B0503050203000203" pitchFamily="34" charset="0"/>
              </a:rPr>
              <a:t>single-</a:t>
            </a:r>
            <a:r>
              <a:rPr lang="cs-CZ" sz="1400" dirty="0" err="1">
                <a:solidFill>
                  <a:schemeClr val="bg1"/>
                </a:solidFill>
                <a:latin typeface="IBM Plex Sans" panose="020B0503050203000203" pitchFamily="34" charset="0"/>
              </a:rPr>
              <a:t>photon</a:t>
            </a:r>
            <a:r>
              <a:rPr lang="cs-CZ" sz="1400" dirty="0">
                <a:solidFill>
                  <a:schemeClr val="bg1"/>
                </a:solidFill>
                <a:latin typeface="IBM Plex Sans" panose="020B0503050203000203" pitchFamily="34" charset="0"/>
              </a:rPr>
              <a:t> </a:t>
            </a:r>
            <a:r>
              <a:rPr lang="cs-CZ" sz="1400" dirty="0" err="1">
                <a:solidFill>
                  <a:schemeClr val="bg1"/>
                </a:solidFill>
                <a:latin typeface="IBM Plex Sans" panose="020B0503050203000203" pitchFamily="34" charset="0"/>
              </a:rPr>
              <a:t>emission</a:t>
            </a:r>
            <a:r>
              <a:rPr lang="cs-CZ" sz="1400" dirty="0">
                <a:solidFill>
                  <a:schemeClr val="bg1"/>
                </a:solidFill>
                <a:latin typeface="IBM Plex Sans" panose="020B0503050203000203" pitchFamily="34" charset="0"/>
              </a:rPr>
              <a:t> </a:t>
            </a:r>
            <a:r>
              <a:rPr lang="cs-CZ" sz="1400" dirty="0" err="1">
                <a:solidFill>
                  <a:schemeClr val="bg1"/>
                </a:solidFill>
                <a:latin typeface="IBM Plex Sans" panose="020B0503050203000203" pitchFamily="34" charset="0"/>
              </a:rPr>
              <a:t>computed</a:t>
            </a:r>
            <a:r>
              <a:rPr lang="cs-CZ" sz="1400" dirty="0">
                <a:solidFill>
                  <a:schemeClr val="bg1"/>
                </a:solidFill>
                <a:latin typeface="IBM Plex Sans" panose="020B0503050203000203" pitchFamily="34" charset="0"/>
              </a:rPr>
              <a:t> </a:t>
            </a:r>
            <a:r>
              <a:rPr lang="cs-CZ" sz="1400" dirty="0" err="1">
                <a:solidFill>
                  <a:schemeClr val="bg1"/>
                </a:solidFill>
                <a:latin typeface="IBM Plex Sans" panose="020B0503050203000203" pitchFamily="34" charset="0"/>
              </a:rPr>
              <a:t>tomography</a:t>
            </a:r>
            <a:endParaRPr lang="cs-CZ" sz="1400" dirty="0">
              <a:solidFill>
                <a:schemeClr val="bg1"/>
              </a:solidFill>
              <a:latin typeface="IBM Plex Sans" panose="020B0503050203000203" pitchFamily="34" charset="0"/>
            </a:endParaRPr>
          </a:p>
        </p:txBody>
      </p:sp>
      <p:sp>
        <p:nvSpPr>
          <p:cNvPr id="19" name="Title 1">
            <a:extLst>
              <a:ext uri="{FF2B5EF4-FFF2-40B4-BE49-F238E27FC236}">
                <a16:creationId xmlns:a16="http://schemas.microsoft.com/office/drawing/2014/main" id="{20187129-8000-456B-8C51-3D0C69C8D3BE}"/>
              </a:ext>
            </a:extLst>
          </p:cNvPr>
          <p:cNvSpPr txBox="1">
            <a:spLocks/>
          </p:cNvSpPr>
          <p:nvPr/>
        </p:nvSpPr>
        <p:spPr>
          <a:xfrm>
            <a:off x="8153400" y="6102433"/>
            <a:ext cx="3852154" cy="341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200" dirty="0">
                <a:solidFill>
                  <a:schemeClr val="bg1"/>
                </a:solidFill>
                <a:latin typeface="IBM Plex Sans" panose="020B0503050203000203" pitchFamily="34" charset="0"/>
              </a:rPr>
              <a:t>Prince, </a:t>
            </a:r>
            <a:r>
              <a:rPr lang="cs-CZ" sz="1200" i="1" dirty="0" err="1">
                <a:solidFill>
                  <a:schemeClr val="bg1"/>
                </a:solidFill>
                <a:latin typeface="IBM Plex Sans" panose="020B0503050203000203" pitchFamily="34" charset="0"/>
              </a:rPr>
              <a:t>Medical</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Imaging</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Signals</a:t>
            </a:r>
            <a:r>
              <a:rPr lang="cs-CZ" sz="1200" i="1" dirty="0">
                <a:solidFill>
                  <a:schemeClr val="bg1"/>
                </a:solidFill>
                <a:latin typeface="IBM Plex Sans" panose="020B0503050203000203" pitchFamily="34" charset="0"/>
              </a:rPr>
              <a:t> and Systems </a:t>
            </a:r>
          </a:p>
        </p:txBody>
      </p:sp>
      <p:sp>
        <p:nvSpPr>
          <p:cNvPr id="21" name="Date Placeholder 20">
            <a:extLst>
              <a:ext uri="{FF2B5EF4-FFF2-40B4-BE49-F238E27FC236}">
                <a16:creationId xmlns:a16="http://schemas.microsoft.com/office/drawing/2014/main" id="{796AE471-C2DF-4127-AB7C-D789185D72CF}"/>
              </a:ext>
            </a:extLst>
          </p:cNvPr>
          <p:cNvSpPr>
            <a:spLocks noGrp="1"/>
          </p:cNvSpPr>
          <p:nvPr>
            <p:ph type="dt" sz="half" idx="10"/>
          </p:nvPr>
        </p:nvSpPr>
        <p:spPr/>
        <p:txBody>
          <a:bodyPr/>
          <a:lstStyle/>
          <a:p>
            <a:r>
              <a:rPr lang="cs-CZ"/>
              <a:t>02.03.2020</a:t>
            </a:r>
          </a:p>
        </p:txBody>
      </p:sp>
      <p:sp>
        <p:nvSpPr>
          <p:cNvPr id="22" name="Footer Placeholder 21">
            <a:extLst>
              <a:ext uri="{FF2B5EF4-FFF2-40B4-BE49-F238E27FC236}">
                <a16:creationId xmlns:a16="http://schemas.microsoft.com/office/drawing/2014/main" id="{D30CA1D2-7F59-4A58-B4E0-E85AE29A8EF2}"/>
              </a:ext>
            </a:extLst>
          </p:cNvPr>
          <p:cNvSpPr>
            <a:spLocks noGrp="1"/>
          </p:cNvSpPr>
          <p:nvPr>
            <p:ph type="ftr" sz="quarter" idx="11"/>
          </p:nvPr>
        </p:nvSpPr>
        <p:spPr/>
        <p:txBody>
          <a:bodyPr/>
          <a:lstStyle/>
          <a:p>
            <a:r>
              <a:rPr lang="cs-CZ"/>
              <a:t>Visualization of MRI data</a:t>
            </a:r>
          </a:p>
        </p:txBody>
      </p:sp>
      <p:sp>
        <p:nvSpPr>
          <p:cNvPr id="23" name="Slide Number Placeholder 22">
            <a:extLst>
              <a:ext uri="{FF2B5EF4-FFF2-40B4-BE49-F238E27FC236}">
                <a16:creationId xmlns:a16="http://schemas.microsoft.com/office/drawing/2014/main" id="{342F0586-B6E9-4ABA-A06B-2AB4FFF5B876}"/>
              </a:ext>
            </a:extLst>
          </p:cNvPr>
          <p:cNvSpPr>
            <a:spLocks noGrp="1"/>
          </p:cNvSpPr>
          <p:nvPr>
            <p:ph type="sldNum" sz="quarter" idx="12"/>
          </p:nvPr>
        </p:nvSpPr>
        <p:spPr/>
        <p:txBody>
          <a:bodyPr/>
          <a:lstStyle/>
          <a:p>
            <a:fld id="{49FE3AD6-9B3D-44F4-B73A-75E5FABE587D}" type="slidenum">
              <a:rPr lang="cs-CZ" smtClean="0"/>
              <a:t>3</a:t>
            </a:fld>
            <a:endParaRPr lang="cs-CZ"/>
          </a:p>
        </p:txBody>
      </p:sp>
    </p:spTree>
    <p:extLst>
      <p:ext uri="{BB962C8B-B14F-4D97-AF65-F5344CB8AC3E}">
        <p14:creationId xmlns:p14="http://schemas.microsoft.com/office/powerpoint/2010/main" val="2003296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7C0FA3-40BE-47A8-9247-B011CA40B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024" y="0"/>
            <a:ext cx="8299951" cy="6858000"/>
          </a:xfrm>
          <a:prstGeom prst="rect">
            <a:avLst/>
          </a:prstGeom>
        </p:spPr>
      </p:pic>
      <p:sp>
        <p:nvSpPr>
          <p:cNvPr id="8" name="TextBox 7">
            <a:extLst>
              <a:ext uri="{FF2B5EF4-FFF2-40B4-BE49-F238E27FC236}">
                <a16:creationId xmlns:a16="http://schemas.microsoft.com/office/drawing/2014/main" id="{0757F6D1-F109-4C94-B96A-5FF41F4A9E71}"/>
              </a:ext>
            </a:extLst>
          </p:cNvPr>
          <p:cNvSpPr txBox="1"/>
          <p:nvPr/>
        </p:nvSpPr>
        <p:spPr>
          <a:xfrm>
            <a:off x="9156569" y="214109"/>
            <a:ext cx="3035431" cy="438346"/>
          </a:xfrm>
          <a:prstGeom prst="rect">
            <a:avLst/>
          </a:prstGeom>
        </p:spPr>
        <p:txBody>
          <a:bodyPr vert="horz" wrap="none" lIns="91440" tIns="45720" rIns="91440" bIns="45720" rtlCol="0" anchor="ctr">
            <a:normAutofit/>
          </a:bodyPr>
          <a:lstStyle/>
          <a:p>
            <a:pPr algn="l"/>
            <a:r>
              <a:rPr lang="cs-CZ" sz="1200" dirty="0">
                <a:solidFill>
                  <a:schemeClr val="bg1"/>
                </a:solidFill>
                <a:latin typeface="IBM Plex Sans" panose="020B0503050203000203" pitchFamily="34" charset="0"/>
              </a:rPr>
              <a:t>NIH</a:t>
            </a:r>
            <a:r>
              <a:rPr lang="en-US" sz="1200" dirty="0">
                <a:solidFill>
                  <a:schemeClr val="bg1"/>
                </a:solidFill>
                <a:latin typeface="IBM Plex Sans" panose="020B0503050203000203" pitchFamily="34" charset="0"/>
              </a:rPr>
              <a:t>/ The Human Connectome Project</a:t>
            </a:r>
            <a:endParaRPr lang="cs-CZ" sz="1200" dirty="0" err="1">
              <a:solidFill>
                <a:schemeClr val="bg1"/>
              </a:solidFill>
              <a:latin typeface="IBM Plex Sans" panose="020B0503050203000203" pitchFamily="34" charset="0"/>
            </a:endParaRPr>
          </a:p>
        </p:txBody>
      </p:sp>
      <p:sp>
        <p:nvSpPr>
          <p:cNvPr id="9" name="Date Placeholder 8">
            <a:extLst>
              <a:ext uri="{FF2B5EF4-FFF2-40B4-BE49-F238E27FC236}">
                <a16:creationId xmlns:a16="http://schemas.microsoft.com/office/drawing/2014/main" id="{134644B0-DA5E-4132-977B-22397C456086}"/>
              </a:ext>
            </a:extLst>
          </p:cNvPr>
          <p:cNvSpPr>
            <a:spLocks noGrp="1"/>
          </p:cNvSpPr>
          <p:nvPr>
            <p:ph type="dt" sz="half" idx="10"/>
          </p:nvPr>
        </p:nvSpPr>
        <p:spPr/>
        <p:txBody>
          <a:bodyPr/>
          <a:lstStyle/>
          <a:p>
            <a:r>
              <a:rPr lang="cs-CZ"/>
              <a:t>02.03.2020</a:t>
            </a:r>
          </a:p>
        </p:txBody>
      </p:sp>
      <p:sp>
        <p:nvSpPr>
          <p:cNvPr id="10" name="Footer Placeholder 9">
            <a:extLst>
              <a:ext uri="{FF2B5EF4-FFF2-40B4-BE49-F238E27FC236}">
                <a16:creationId xmlns:a16="http://schemas.microsoft.com/office/drawing/2014/main" id="{08ECE50D-E69B-4308-B055-032E0399C297}"/>
              </a:ext>
            </a:extLst>
          </p:cNvPr>
          <p:cNvSpPr>
            <a:spLocks noGrp="1"/>
          </p:cNvSpPr>
          <p:nvPr>
            <p:ph type="ftr" sz="quarter" idx="11"/>
          </p:nvPr>
        </p:nvSpPr>
        <p:spPr/>
        <p:txBody>
          <a:bodyPr/>
          <a:lstStyle/>
          <a:p>
            <a:r>
              <a:rPr lang="cs-CZ"/>
              <a:t>Visualization of MRI data</a:t>
            </a:r>
          </a:p>
        </p:txBody>
      </p:sp>
      <p:sp>
        <p:nvSpPr>
          <p:cNvPr id="11" name="Slide Number Placeholder 10">
            <a:extLst>
              <a:ext uri="{FF2B5EF4-FFF2-40B4-BE49-F238E27FC236}">
                <a16:creationId xmlns:a16="http://schemas.microsoft.com/office/drawing/2014/main" id="{4A693BB1-56D7-4CAC-9C80-218F6D5D29CF}"/>
              </a:ext>
            </a:extLst>
          </p:cNvPr>
          <p:cNvSpPr>
            <a:spLocks noGrp="1"/>
          </p:cNvSpPr>
          <p:nvPr>
            <p:ph type="sldNum" sz="quarter" idx="12"/>
          </p:nvPr>
        </p:nvSpPr>
        <p:spPr/>
        <p:txBody>
          <a:bodyPr/>
          <a:lstStyle/>
          <a:p>
            <a:fld id="{49FE3AD6-9B3D-44F4-B73A-75E5FABE587D}" type="slidenum">
              <a:rPr lang="cs-CZ" smtClean="0"/>
              <a:t>30</a:t>
            </a:fld>
            <a:endParaRPr lang="cs-CZ" dirty="0"/>
          </a:p>
        </p:txBody>
      </p:sp>
    </p:spTree>
    <p:extLst>
      <p:ext uri="{BB962C8B-B14F-4D97-AF65-F5344CB8AC3E}">
        <p14:creationId xmlns:p14="http://schemas.microsoft.com/office/powerpoint/2010/main" val="3260914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animal, star&#10;&#10;Description automatically generated">
            <a:extLst>
              <a:ext uri="{FF2B5EF4-FFF2-40B4-BE49-F238E27FC236}">
                <a16:creationId xmlns:a16="http://schemas.microsoft.com/office/drawing/2014/main" id="{7A9717E8-AB65-4CC4-9944-DB9BF8BF1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690" y="1613110"/>
            <a:ext cx="3107767" cy="3679596"/>
          </a:xfrm>
          <a:prstGeom prst="rect">
            <a:avLst/>
          </a:prstGeom>
        </p:spPr>
      </p:pic>
      <p:pic>
        <p:nvPicPr>
          <p:cNvPr id="9" name="Picture 8" descr="A picture containing animal, sitting, photo, close&#10;&#10;Description automatically generated">
            <a:extLst>
              <a:ext uri="{FF2B5EF4-FFF2-40B4-BE49-F238E27FC236}">
                <a16:creationId xmlns:a16="http://schemas.microsoft.com/office/drawing/2014/main" id="{D2BEFE5F-507A-4A05-BA81-9AC68B32A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47" y="1779893"/>
            <a:ext cx="2976961" cy="3512813"/>
          </a:xfrm>
          <a:prstGeom prst="rect">
            <a:avLst/>
          </a:prstGeom>
        </p:spPr>
      </p:pic>
      <p:sp>
        <p:nvSpPr>
          <p:cNvPr id="12" name="Rectangle 11">
            <a:extLst>
              <a:ext uri="{FF2B5EF4-FFF2-40B4-BE49-F238E27FC236}">
                <a16:creationId xmlns:a16="http://schemas.microsoft.com/office/drawing/2014/main" id="{0A45EB59-973F-4364-9710-E368DF2FADF1}"/>
              </a:ext>
            </a:extLst>
          </p:cNvPr>
          <p:cNvSpPr/>
          <p:nvPr/>
        </p:nvSpPr>
        <p:spPr>
          <a:xfrm>
            <a:off x="344947" y="5827277"/>
            <a:ext cx="3676006" cy="276999"/>
          </a:xfrm>
          <a:prstGeom prst="rect">
            <a:avLst/>
          </a:prstGeom>
        </p:spPr>
        <p:txBody>
          <a:bodyPr wrap="none">
            <a:spAutoFit/>
          </a:bodyPr>
          <a:lstStyle/>
          <a:p>
            <a:r>
              <a:rPr lang="cs-CZ" sz="1200" dirty="0">
                <a:solidFill>
                  <a:schemeClr val="bg1"/>
                </a:solidFill>
                <a:latin typeface="IBM Plex Sans" panose="020B0503050203000203" pitchFamily="34" charset="0"/>
              </a:rPr>
              <a:t>https://mriquestions.com/dti-tensor-imaging.html</a:t>
            </a:r>
          </a:p>
        </p:txBody>
      </p:sp>
      <p:pic>
        <p:nvPicPr>
          <p:cNvPr id="14" name="Picture 13">
            <a:extLst>
              <a:ext uri="{FF2B5EF4-FFF2-40B4-BE49-F238E27FC236}">
                <a16:creationId xmlns:a16="http://schemas.microsoft.com/office/drawing/2014/main" id="{F66A0987-527B-428C-B645-72A899E27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109" y="1527061"/>
            <a:ext cx="4398215" cy="3634113"/>
          </a:xfrm>
          <a:prstGeom prst="rect">
            <a:avLst/>
          </a:prstGeom>
        </p:spPr>
      </p:pic>
      <p:sp>
        <p:nvSpPr>
          <p:cNvPr id="15" name="TextBox 14">
            <a:extLst>
              <a:ext uri="{FF2B5EF4-FFF2-40B4-BE49-F238E27FC236}">
                <a16:creationId xmlns:a16="http://schemas.microsoft.com/office/drawing/2014/main" id="{877B47BA-5404-493B-A93E-5F1966C6DB84}"/>
              </a:ext>
            </a:extLst>
          </p:cNvPr>
          <p:cNvSpPr txBox="1"/>
          <p:nvPr/>
        </p:nvSpPr>
        <p:spPr>
          <a:xfrm>
            <a:off x="8843893" y="5746603"/>
            <a:ext cx="3035431" cy="438346"/>
          </a:xfrm>
          <a:prstGeom prst="rect">
            <a:avLst/>
          </a:prstGeom>
        </p:spPr>
        <p:txBody>
          <a:bodyPr vert="horz" wrap="none" lIns="91440" tIns="45720" rIns="91440" bIns="45720" rtlCol="0" anchor="ctr">
            <a:normAutofit/>
          </a:bodyPr>
          <a:lstStyle/>
          <a:p>
            <a:pPr algn="l"/>
            <a:r>
              <a:rPr lang="cs-CZ" sz="1200" dirty="0">
                <a:solidFill>
                  <a:schemeClr val="bg1"/>
                </a:solidFill>
                <a:latin typeface="IBM Plex Sans" panose="020B0503050203000203" pitchFamily="34" charset="0"/>
              </a:rPr>
              <a:t>NIH</a:t>
            </a:r>
            <a:r>
              <a:rPr lang="en-US" sz="1200" dirty="0">
                <a:solidFill>
                  <a:schemeClr val="bg1"/>
                </a:solidFill>
                <a:latin typeface="IBM Plex Sans" panose="020B0503050203000203" pitchFamily="34" charset="0"/>
              </a:rPr>
              <a:t>/ The Human Connectome Project</a:t>
            </a:r>
            <a:endParaRPr lang="cs-CZ" sz="1200" dirty="0" err="1">
              <a:solidFill>
                <a:schemeClr val="bg1"/>
              </a:solidFill>
              <a:latin typeface="IBM Plex Sans" panose="020B0503050203000203" pitchFamily="34" charset="0"/>
            </a:endParaRPr>
          </a:p>
        </p:txBody>
      </p:sp>
      <p:sp>
        <p:nvSpPr>
          <p:cNvPr id="16" name="Date Placeholder 15">
            <a:extLst>
              <a:ext uri="{FF2B5EF4-FFF2-40B4-BE49-F238E27FC236}">
                <a16:creationId xmlns:a16="http://schemas.microsoft.com/office/drawing/2014/main" id="{8EC99531-2FDC-43BF-B876-F1C28AD0CCAC}"/>
              </a:ext>
            </a:extLst>
          </p:cNvPr>
          <p:cNvSpPr>
            <a:spLocks noGrp="1"/>
          </p:cNvSpPr>
          <p:nvPr>
            <p:ph type="dt" sz="half" idx="10"/>
          </p:nvPr>
        </p:nvSpPr>
        <p:spPr/>
        <p:txBody>
          <a:bodyPr/>
          <a:lstStyle/>
          <a:p>
            <a:r>
              <a:rPr lang="cs-CZ"/>
              <a:t>02.03.2020</a:t>
            </a:r>
          </a:p>
        </p:txBody>
      </p:sp>
      <p:sp>
        <p:nvSpPr>
          <p:cNvPr id="17" name="Footer Placeholder 16">
            <a:extLst>
              <a:ext uri="{FF2B5EF4-FFF2-40B4-BE49-F238E27FC236}">
                <a16:creationId xmlns:a16="http://schemas.microsoft.com/office/drawing/2014/main" id="{4ADCF2C4-C59A-483A-9A6E-0B9ED5FD7F39}"/>
              </a:ext>
            </a:extLst>
          </p:cNvPr>
          <p:cNvSpPr>
            <a:spLocks noGrp="1"/>
          </p:cNvSpPr>
          <p:nvPr>
            <p:ph type="ftr" sz="quarter" idx="11"/>
          </p:nvPr>
        </p:nvSpPr>
        <p:spPr/>
        <p:txBody>
          <a:bodyPr/>
          <a:lstStyle/>
          <a:p>
            <a:r>
              <a:rPr lang="cs-CZ"/>
              <a:t>Visualization of MRI data</a:t>
            </a:r>
          </a:p>
        </p:txBody>
      </p:sp>
      <p:sp>
        <p:nvSpPr>
          <p:cNvPr id="18" name="Slide Number Placeholder 17">
            <a:extLst>
              <a:ext uri="{FF2B5EF4-FFF2-40B4-BE49-F238E27FC236}">
                <a16:creationId xmlns:a16="http://schemas.microsoft.com/office/drawing/2014/main" id="{CBB8D662-DCD7-4F3A-A674-4FD6308CBF6E}"/>
              </a:ext>
            </a:extLst>
          </p:cNvPr>
          <p:cNvSpPr>
            <a:spLocks noGrp="1"/>
          </p:cNvSpPr>
          <p:nvPr>
            <p:ph type="sldNum" sz="quarter" idx="12"/>
          </p:nvPr>
        </p:nvSpPr>
        <p:spPr/>
        <p:txBody>
          <a:bodyPr/>
          <a:lstStyle/>
          <a:p>
            <a:fld id="{49FE3AD6-9B3D-44F4-B73A-75E5FABE587D}" type="slidenum">
              <a:rPr lang="cs-CZ" smtClean="0"/>
              <a:t>31</a:t>
            </a:fld>
            <a:endParaRPr lang="cs-CZ"/>
          </a:p>
        </p:txBody>
      </p:sp>
    </p:spTree>
    <p:extLst>
      <p:ext uri="{BB962C8B-B14F-4D97-AF65-F5344CB8AC3E}">
        <p14:creationId xmlns:p14="http://schemas.microsoft.com/office/powerpoint/2010/main" val="238427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irt&#10;&#10;Description automatically generated">
            <a:extLst>
              <a:ext uri="{FF2B5EF4-FFF2-40B4-BE49-F238E27FC236}">
                <a16:creationId xmlns:a16="http://schemas.microsoft.com/office/drawing/2014/main" id="{D588D6CF-C03B-462E-B65C-22F62D73C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03" y="273996"/>
            <a:ext cx="11176993" cy="6087894"/>
          </a:xfrm>
          <a:prstGeom prst="rect">
            <a:avLst/>
          </a:prstGeom>
        </p:spPr>
      </p:pic>
      <p:sp>
        <p:nvSpPr>
          <p:cNvPr id="4" name="TextBox 3">
            <a:extLst>
              <a:ext uri="{FF2B5EF4-FFF2-40B4-BE49-F238E27FC236}">
                <a16:creationId xmlns:a16="http://schemas.microsoft.com/office/drawing/2014/main" id="{4768A77D-09A1-448A-ABC3-3BF9CA0CD6A1}"/>
              </a:ext>
            </a:extLst>
          </p:cNvPr>
          <p:cNvSpPr txBox="1"/>
          <p:nvPr/>
        </p:nvSpPr>
        <p:spPr>
          <a:xfrm>
            <a:off x="439366" y="-85589"/>
            <a:ext cx="3599234" cy="914400"/>
          </a:xfrm>
          <a:prstGeom prst="rect">
            <a:avLst/>
          </a:prstGeom>
        </p:spPr>
        <p:txBody>
          <a:bodyPr vert="horz" wrap="none" lIns="91440" tIns="45720" rIns="91440" bIns="45720" rtlCol="0" anchor="ctr">
            <a:normAutofit/>
          </a:bodyPr>
          <a:lstStyle/>
          <a:p>
            <a:pPr algn="l"/>
            <a:r>
              <a:rPr lang="en-US" sz="1200" dirty="0">
                <a:latin typeface="IBM Plex Sans" panose="020B0503050203000203" pitchFamily="34" charset="0"/>
              </a:rPr>
              <a:t>Schultz, T., </a:t>
            </a:r>
            <a:r>
              <a:rPr lang="en-US" sz="1200" i="1" dirty="0">
                <a:latin typeface="IBM Plex Sans" panose="020B0503050203000203" pitchFamily="34" charset="0"/>
              </a:rPr>
              <a:t>NMR in Biomedicine </a:t>
            </a:r>
            <a:r>
              <a:rPr lang="en-US" sz="1200" dirty="0">
                <a:latin typeface="IBM Plex Sans" panose="020B0503050203000203" pitchFamily="34" charset="0"/>
              </a:rPr>
              <a:t>(2017)</a:t>
            </a:r>
            <a:endParaRPr lang="cs-CZ" sz="1200" dirty="0" err="1">
              <a:latin typeface="IBM Plex Sans" panose="020B0503050203000203" pitchFamily="34" charset="0"/>
            </a:endParaRPr>
          </a:p>
        </p:txBody>
      </p:sp>
      <p:sp>
        <p:nvSpPr>
          <p:cNvPr id="5" name="Date Placeholder 4">
            <a:extLst>
              <a:ext uri="{FF2B5EF4-FFF2-40B4-BE49-F238E27FC236}">
                <a16:creationId xmlns:a16="http://schemas.microsoft.com/office/drawing/2014/main" id="{87A5FA45-AA59-4D30-89F1-6194DF0F5DAF}"/>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27A50E00-82EB-4039-AB41-1DC42469E2D0}"/>
              </a:ext>
            </a:extLst>
          </p:cNvPr>
          <p:cNvSpPr>
            <a:spLocks noGrp="1"/>
          </p:cNvSpPr>
          <p:nvPr>
            <p:ph type="ftr" sz="quarter" idx="11"/>
          </p:nvPr>
        </p:nvSpPr>
        <p:spPr/>
        <p:txBody>
          <a:bodyPr/>
          <a:lstStyle/>
          <a:p>
            <a:r>
              <a:rPr lang="cs-CZ"/>
              <a:t>Visualization of MRI data</a:t>
            </a:r>
          </a:p>
        </p:txBody>
      </p:sp>
      <p:sp>
        <p:nvSpPr>
          <p:cNvPr id="8" name="Slide Number Placeholder 7">
            <a:extLst>
              <a:ext uri="{FF2B5EF4-FFF2-40B4-BE49-F238E27FC236}">
                <a16:creationId xmlns:a16="http://schemas.microsoft.com/office/drawing/2014/main" id="{D5A01536-481E-48C2-9A4D-505BC6007BDE}"/>
              </a:ext>
            </a:extLst>
          </p:cNvPr>
          <p:cNvSpPr>
            <a:spLocks noGrp="1"/>
          </p:cNvSpPr>
          <p:nvPr>
            <p:ph type="sldNum" sz="quarter" idx="12"/>
          </p:nvPr>
        </p:nvSpPr>
        <p:spPr/>
        <p:txBody>
          <a:bodyPr/>
          <a:lstStyle/>
          <a:p>
            <a:fld id="{49FE3AD6-9B3D-44F4-B73A-75E5FABE587D}" type="slidenum">
              <a:rPr lang="cs-CZ" smtClean="0"/>
              <a:t>32</a:t>
            </a:fld>
            <a:endParaRPr lang="cs-CZ"/>
          </a:p>
        </p:txBody>
      </p:sp>
    </p:spTree>
    <p:extLst>
      <p:ext uri="{BB962C8B-B14F-4D97-AF65-F5344CB8AC3E}">
        <p14:creationId xmlns:p14="http://schemas.microsoft.com/office/powerpoint/2010/main" val="3862737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838200" y="2617066"/>
            <a:ext cx="10515600" cy="1325563"/>
          </a:xfrm>
        </p:spPr>
        <p:txBody>
          <a:bodyPr/>
          <a:lstStyle/>
          <a:p>
            <a:r>
              <a:rPr lang="en-US" dirty="0">
                <a:latin typeface="IBM Plex Sans" panose="020B0503050203000203" pitchFamily="34" charset="0"/>
              </a:rPr>
              <a:t>Magnetic Resonance Spectroscopy</a:t>
            </a:r>
            <a:endParaRPr lang="cs-CZ" dirty="0">
              <a:latin typeface="IBM Plex Sans" panose="020B0503050203000203" pitchFamily="34" charset="0"/>
            </a:endParaRPr>
          </a:p>
        </p:txBody>
      </p:sp>
      <p:sp>
        <p:nvSpPr>
          <p:cNvPr id="4" name="Title 1">
            <a:extLst>
              <a:ext uri="{FF2B5EF4-FFF2-40B4-BE49-F238E27FC236}">
                <a16:creationId xmlns:a16="http://schemas.microsoft.com/office/drawing/2014/main" id="{5DECD448-011A-4BC7-93B4-9C8441D66126}"/>
              </a:ext>
            </a:extLst>
          </p:cNvPr>
          <p:cNvSpPr txBox="1">
            <a:spLocks/>
          </p:cNvSpPr>
          <p:nvPr/>
        </p:nvSpPr>
        <p:spPr>
          <a:xfrm>
            <a:off x="838200" y="15898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IBM Plex Sans" panose="020B0503050203000203" pitchFamily="34" charset="0"/>
              </a:rPr>
              <a:t>MRS</a:t>
            </a:r>
            <a:endParaRPr lang="cs-CZ" sz="6000" dirty="0">
              <a:latin typeface="IBM Plex Sans" panose="020B0503050203000203" pitchFamily="34" charset="0"/>
            </a:endParaRPr>
          </a:p>
        </p:txBody>
      </p:sp>
      <p:sp>
        <p:nvSpPr>
          <p:cNvPr id="2" name="Date Placeholder 1">
            <a:extLst>
              <a:ext uri="{FF2B5EF4-FFF2-40B4-BE49-F238E27FC236}">
                <a16:creationId xmlns:a16="http://schemas.microsoft.com/office/drawing/2014/main" id="{DCFA7444-C456-4E31-B7C8-1C939DCE462A}"/>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10740C01-B0BE-4172-9DB5-7A8E38EAE460}"/>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11DECAF8-2BAC-45A9-AB45-0FD130DFF485}"/>
              </a:ext>
            </a:extLst>
          </p:cNvPr>
          <p:cNvSpPr>
            <a:spLocks noGrp="1"/>
          </p:cNvSpPr>
          <p:nvPr>
            <p:ph type="sldNum" sz="quarter" idx="12"/>
          </p:nvPr>
        </p:nvSpPr>
        <p:spPr/>
        <p:txBody>
          <a:bodyPr/>
          <a:lstStyle/>
          <a:p>
            <a:fld id="{49FE3AD6-9B3D-44F4-B73A-75E5FABE587D}" type="slidenum">
              <a:rPr lang="cs-CZ" smtClean="0"/>
              <a:t>33</a:t>
            </a:fld>
            <a:endParaRPr lang="cs-CZ"/>
          </a:p>
        </p:txBody>
      </p:sp>
    </p:spTree>
    <p:extLst>
      <p:ext uri="{BB962C8B-B14F-4D97-AF65-F5344CB8AC3E}">
        <p14:creationId xmlns:p14="http://schemas.microsoft.com/office/powerpoint/2010/main" val="4216719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76AD4-62B9-4568-BF89-52065E954507}"/>
              </a:ext>
            </a:extLst>
          </p:cNvPr>
          <p:cNvSpPr/>
          <p:nvPr/>
        </p:nvSpPr>
        <p:spPr>
          <a:xfrm>
            <a:off x="7595314" y="5866311"/>
            <a:ext cx="3836307" cy="276999"/>
          </a:xfrm>
          <a:prstGeom prst="rect">
            <a:avLst/>
          </a:prstGeom>
        </p:spPr>
        <p:txBody>
          <a:bodyPr wrap="none">
            <a:spAutoFit/>
          </a:bodyPr>
          <a:lstStyle/>
          <a:p>
            <a:r>
              <a:rPr lang="cs-CZ" sz="1200" dirty="0" err="1">
                <a:latin typeface="IBM Plex Sans" panose="020B0503050203000203" pitchFamily="34" charset="0"/>
              </a:rPr>
              <a:t>Wetterling</a:t>
            </a:r>
            <a:r>
              <a:rPr lang="cs-CZ" sz="1200" dirty="0">
                <a:latin typeface="IBM Plex Sans" panose="020B0503050203000203" pitchFamily="34" charset="0"/>
              </a:rPr>
              <a:t> F., et al., </a:t>
            </a:r>
            <a:r>
              <a:rPr lang="cs-CZ" sz="1200" i="1" dirty="0" err="1">
                <a:latin typeface="IBM Plex Sans" panose="020B0503050203000203" pitchFamily="34" charset="0"/>
              </a:rPr>
              <a:t>Key</a:t>
            </a:r>
            <a:r>
              <a:rPr lang="cs-CZ" sz="1200" i="1" dirty="0">
                <a:latin typeface="IBM Plex Sans" panose="020B0503050203000203" pitchFamily="34" charset="0"/>
              </a:rPr>
              <a:t> </a:t>
            </a:r>
            <a:r>
              <a:rPr lang="cs-CZ" sz="1200" i="1" dirty="0" err="1">
                <a:latin typeface="IBM Plex Sans" panose="020B0503050203000203" pitchFamily="34" charset="0"/>
              </a:rPr>
              <a:t>Engineering</a:t>
            </a:r>
            <a:r>
              <a:rPr lang="cs-CZ" sz="1200" i="1" dirty="0">
                <a:latin typeface="IBM Plex Sans" panose="020B0503050203000203" pitchFamily="34" charset="0"/>
              </a:rPr>
              <a:t> </a:t>
            </a:r>
            <a:r>
              <a:rPr lang="cs-CZ" sz="1200" i="1" dirty="0" err="1">
                <a:latin typeface="IBM Plex Sans" panose="020B0503050203000203" pitchFamily="34" charset="0"/>
              </a:rPr>
              <a:t>Materials</a:t>
            </a:r>
            <a:r>
              <a:rPr lang="cs-CZ" sz="1200" i="1" dirty="0">
                <a:latin typeface="IBM Plex Sans" panose="020B0503050203000203" pitchFamily="34" charset="0"/>
              </a:rPr>
              <a:t> </a:t>
            </a:r>
            <a:r>
              <a:rPr lang="cs-CZ" sz="1200" dirty="0">
                <a:latin typeface="IBM Plex Sans" panose="020B0503050203000203" pitchFamily="34" charset="0"/>
              </a:rPr>
              <a:t>(2013)</a:t>
            </a:r>
          </a:p>
        </p:txBody>
      </p:sp>
      <p:pic>
        <p:nvPicPr>
          <p:cNvPr id="4" name="Picture 3" descr="A screenshot of a social media post&#10;&#10;Description automatically generated">
            <a:extLst>
              <a:ext uri="{FF2B5EF4-FFF2-40B4-BE49-F238E27FC236}">
                <a16:creationId xmlns:a16="http://schemas.microsoft.com/office/drawing/2014/main" id="{6B9BC61C-7F9C-40BB-9F5B-DA3893C03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189" y="1641474"/>
            <a:ext cx="8853622" cy="4011798"/>
          </a:xfrm>
          <a:prstGeom prst="rect">
            <a:avLst/>
          </a:prstGeom>
        </p:spPr>
      </p:pic>
      <p:sp>
        <p:nvSpPr>
          <p:cNvPr id="7" name="Rectangle 6">
            <a:extLst>
              <a:ext uri="{FF2B5EF4-FFF2-40B4-BE49-F238E27FC236}">
                <a16:creationId xmlns:a16="http://schemas.microsoft.com/office/drawing/2014/main" id="{203FAC06-CEBF-4C1F-B3BE-436E6739AEF8}"/>
              </a:ext>
            </a:extLst>
          </p:cNvPr>
          <p:cNvSpPr/>
          <p:nvPr/>
        </p:nvSpPr>
        <p:spPr>
          <a:xfrm>
            <a:off x="2368186" y="1204728"/>
            <a:ext cx="3727814" cy="338554"/>
          </a:xfrm>
          <a:prstGeom prst="rect">
            <a:avLst/>
          </a:prstGeom>
        </p:spPr>
        <p:txBody>
          <a:bodyPr wrap="square">
            <a:spAutoFit/>
          </a:bodyPr>
          <a:lstStyle/>
          <a:p>
            <a:r>
              <a:rPr lang="cs-CZ" sz="1600" dirty="0" err="1">
                <a:latin typeface="IBM Plex Sans" panose="020B0503050203000203" pitchFamily="34" charset="0"/>
              </a:rPr>
              <a:t>signal</a:t>
            </a:r>
            <a:endParaRPr lang="cs-CZ" sz="1600" dirty="0">
              <a:latin typeface="IBM Plex Sans" panose="020B0503050203000203" pitchFamily="34" charset="0"/>
            </a:endParaRPr>
          </a:p>
        </p:txBody>
      </p:sp>
      <p:sp>
        <p:nvSpPr>
          <p:cNvPr id="8" name="Rectangle 7">
            <a:extLst>
              <a:ext uri="{FF2B5EF4-FFF2-40B4-BE49-F238E27FC236}">
                <a16:creationId xmlns:a16="http://schemas.microsoft.com/office/drawing/2014/main" id="{786C1BBC-63C6-4510-AC17-01391A3880A9}"/>
              </a:ext>
            </a:extLst>
          </p:cNvPr>
          <p:cNvSpPr/>
          <p:nvPr/>
        </p:nvSpPr>
        <p:spPr>
          <a:xfrm>
            <a:off x="6794997" y="1204728"/>
            <a:ext cx="3727814" cy="338554"/>
          </a:xfrm>
          <a:prstGeom prst="rect">
            <a:avLst/>
          </a:prstGeom>
        </p:spPr>
        <p:txBody>
          <a:bodyPr wrap="square">
            <a:spAutoFit/>
          </a:bodyPr>
          <a:lstStyle/>
          <a:p>
            <a:r>
              <a:rPr lang="cs-CZ" sz="1600" dirty="0" err="1">
                <a:latin typeface="IBM Plex Sans" panose="020B0503050203000203" pitchFamily="34" charset="0"/>
              </a:rPr>
              <a:t>spectrum</a:t>
            </a:r>
            <a:endParaRPr lang="cs-CZ" sz="1600" dirty="0">
              <a:latin typeface="IBM Plex Sans" panose="020B0503050203000203" pitchFamily="34" charset="0"/>
            </a:endParaRPr>
          </a:p>
        </p:txBody>
      </p:sp>
      <p:sp>
        <p:nvSpPr>
          <p:cNvPr id="5" name="Date Placeholder 4">
            <a:extLst>
              <a:ext uri="{FF2B5EF4-FFF2-40B4-BE49-F238E27FC236}">
                <a16:creationId xmlns:a16="http://schemas.microsoft.com/office/drawing/2014/main" id="{C51EBA46-3EFC-42E1-937B-B40238D207DE}"/>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B44D1779-0DC6-4E0E-936F-A6262F07179D}"/>
              </a:ext>
            </a:extLst>
          </p:cNvPr>
          <p:cNvSpPr>
            <a:spLocks noGrp="1"/>
          </p:cNvSpPr>
          <p:nvPr>
            <p:ph type="ftr" sz="quarter" idx="11"/>
          </p:nvPr>
        </p:nvSpPr>
        <p:spPr/>
        <p:txBody>
          <a:bodyPr/>
          <a:lstStyle/>
          <a:p>
            <a:r>
              <a:rPr lang="cs-CZ"/>
              <a:t>Visualization of MRI data</a:t>
            </a:r>
          </a:p>
        </p:txBody>
      </p:sp>
      <p:sp>
        <p:nvSpPr>
          <p:cNvPr id="9" name="Slide Number Placeholder 8">
            <a:extLst>
              <a:ext uri="{FF2B5EF4-FFF2-40B4-BE49-F238E27FC236}">
                <a16:creationId xmlns:a16="http://schemas.microsoft.com/office/drawing/2014/main" id="{13AC2DD2-0E01-40B8-83BC-309BB5BFE295}"/>
              </a:ext>
            </a:extLst>
          </p:cNvPr>
          <p:cNvSpPr>
            <a:spLocks noGrp="1"/>
          </p:cNvSpPr>
          <p:nvPr>
            <p:ph type="sldNum" sz="quarter" idx="12"/>
          </p:nvPr>
        </p:nvSpPr>
        <p:spPr/>
        <p:txBody>
          <a:bodyPr/>
          <a:lstStyle/>
          <a:p>
            <a:fld id="{49FE3AD6-9B3D-44F4-B73A-75E5FABE587D}" type="slidenum">
              <a:rPr lang="cs-CZ" smtClean="0"/>
              <a:t>34</a:t>
            </a:fld>
            <a:endParaRPr lang="cs-CZ"/>
          </a:p>
        </p:txBody>
      </p:sp>
    </p:spTree>
    <p:extLst>
      <p:ext uri="{BB962C8B-B14F-4D97-AF65-F5344CB8AC3E}">
        <p14:creationId xmlns:p14="http://schemas.microsoft.com/office/powerpoint/2010/main" val="281031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D178169E-DF59-4C55-9DF5-2CA31B524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786" y="2791356"/>
            <a:ext cx="3029314" cy="2062687"/>
          </a:xfrm>
          <a:prstGeom prst="rect">
            <a:avLst/>
          </a:prstGeom>
        </p:spPr>
      </p:pic>
      <p:sp>
        <p:nvSpPr>
          <p:cNvPr id="22" name="Rectangle 21">
            <a:extLst>
              <a:ext uri="{FF2B5EF4-FFF2-40B4-BE49-F238E27FC236}">
                <a16:creationId xmlns:a16="http://schemas.microsoft.com/office/drawing/2014/main" id="{3B625481-44E2-482C-AAF6-C3A7FEF50B2F}"/>
              </a:ext>
            </a:extLst>
          </p:cNvPr>
          <p:cNvSpPr/>
          <p:nvPr/>
        </p:nvSpPr>
        <p:spPr>
          <a:xfrm>
            <a:off x="9689037" y="5240378"/>
            <a:ext cx="1435008" cy="276999"/>
          </a:xfrm>
          <a:prstGeom prst="rect">
            <a:avLst/>
          </a:prstGeom>
        </p:spPr>
        <p:txBody>
          <a:bodyPr wrap="none">
            <a:spAutoFit/>
          </a:bodyPr>
          <a:lstStyle/>
          <a:p>
            <a:r>
              <a:rPr lang="cs-CZ" sz="1200" dirty="0">
                <a:latin typeface="IBM Plex Sans" panose="020B0503050203000203" pitchFamily="34" charset="0"/>
              </a:rPr>
              <a:t>mriquestions.com</a:t>
            </a:r>
          </a:p>
        </p:txBody>
      </p:sp>
      <p:sp>
        <p:nvSpPr>
          <p:cNvPr id="24" name="Rectangle 23">
            <a:extLst>
              <a:ext uri="{FF2B5EF4-FFF2-40B4-BE49-F238E27FC236}">
                <a16:creationId xmlns:a16="http://schemas.microsoft.com/office/drawing/2014/main" id="{CFDF4442-C50C-4876-986D-3A27101C4241}"/>
              </a:ext>
            </a:extLst>
          </p:cNvPr>
          <p:cNvSpPr/>
          <p:nvPr/>
        </p:nvSpPr>
        <p:spPr>
          <a:xfrm>
            <a:off x="4126772" y="2109200"/>
            <a:ext cx="3727814" cy="338554"/>
          </a:xfrm>
          <a:prstGeom prst="rect">
            <a:avLst/>
          </a:prstGeom>
        </p:spPr>
        <p:txBody>
          <a:bodyPr wrap="square">
            <a:spAutoFit/>
          </a:bodyPr>
          <a:lstStyle/>
          <a:p>
            <a:r>
              <a:rPr lang="cs-CZ" sz="1600" dirty="0" err="1">
                <a:latin typeface="IBM Plex Sans" panose="020B0503050203000203" pitchFamily="34" charset="0"/>
              </a:rPr>
              <a:t>carbon</a:t>
            </a:r>
            <a:endParaRPr lang="cs-CZ" sz="1600" dirty="0">
              <a:latin typeface="IBM Plex Sans" panose="020B0503050203000203" pitchFamily="34" charset="0"/>
            </a:endParaRPr>
          </a:p>
        </p:txBody>
      </p:sp>
      <p:pic>
        <p:nvPicPr>
          <p:cNvPr id="28" name="Picture 27" descr="A picture containing drawing&#10;&#10;Description automatically generated">
            <a:extLst>
              <a:ext uri="{FF2B5EF4-FFF2-40B4-BE49-F238E27FC236}">
                <a16:creationId xmlns:a16="http://schemas.microsoft.com/office/drawing/2014/main" id="{259A6ECD-11B0-44BC-A0B7-0BD9AF61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587" y="2719979"/>
            <a:ext cx="3269458" cy="2134064"/>
          </a:xfrm>
          <a:prstGeom prst="rect">
            <a:avLst/>
          </a:prstGeom>
        </p:spPr>
      </p:pic>
      <p:sp>
        <p:nvSpPr>
          <p:cNvPr id="29" name="Rectangle 28">
            <a:extLst>
              <a:ext uri="{FF2B5EF4-FFF2-40B4-BE49-F238E27FC236}">
                <a16:creationId xmlns:a16="http://schemas.microsoft.com/office/drawing/2014/main" id="{4973C780-440D-46D6-9728-70926A2CBC74}"/>
              </a:ext>
            </a:extLst>
          </p:cNvPr>
          <p:cNvSpPr/>
          <p:nvPr/>
        </p:nvSpPr>
        <p:spPr>
          <a:xfrm>
            <a:off x="7625409" y="2133090"/>
            <a:ext cx="3727814" cy="338554"/>
          </a:xfrm>
          <a:prstGeom prst="rect">
            <a:avLst/>
          </a:prstGeom>
        </p:spPr>
        <p:txBody>
          <a:bodyPr wrap="square">
            <a:spAutoFit/>
          </a:bodyPr>
          <a:lstStyle/>
          <a:p>
            <a:r>
              <a:rPr lang="cs-CZ" sz="1600" dirty="0" err="1">
                <a:latin typeface="IBM Plex Sans" panose="020B0503050203000203" pitchFamily="34" charset="0"/>
              </a:rPr>
              <a:t>phosphorus</a:t>
            </a:r>
            <a:endParaRPr lang="cs-CZ" sz="1600" dirty="0">
              <a:latin typeface="IBM Plex Sans" panose="020B0503050203000203" pitchFamily="34" charset="0"/>
            </a:endParaRPr>
          </a:p>
        </p:txBody>
      </p:sp>
      <p:pic>
        <p:nvPicPr>
          <p:cNvPr id="31" name="Picture 30" descr="A close up of text on a white background&#10;&#10;Description automatically generated">
            <a:extLst>
              <a:ext uri="{FF2B5EF4-FFF2-40B4-BE49-F238E27FC236}">
                <a16:creationId xmlns:a16="http://schemas.microsoft.com/office/drawing/2014/main" id="{B0879875-AD68-47DA-806B-6C519139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12" y="2648901"/>
            <a:ext cx="3029314" cy="2205142"/>
          </a:xfrm>
          <a:prstGeom prst="rect">
            <a:avLst/>
          </a:prstGeom>
        </p:spPr>
      </p:pic>
      <p:sp>
        <p:nvSpPr>
          <p:cNvPr id="32" name="Rectangle 31">
            <a:extLst>
              <a:ext uri="{FF2B5EF4-FFF2-40B4-BE49-F238E27FC236}">
                <a16:creationId xmlns:a16="http://schemas.microsoft.com/office/drawing/2014/main" id="{09838938-E718-405F-90F2-412E37777E63}"/>
              </a:ext>
            </a:extLst>
          </p:cNvPr>
          <p:cNvSpPr/>
          <p:nvPr/>
        </p:nvSpPr>
        <p:spPr>
          <a:xfrm>
            <a:off x="496412" y="2133090"/>
            <a:ext cx="3727814" cy="338554"/>
          </a:xfrm>
          <a:prstGeom prst="rect">
            <a:avLst/>
          </a:prstGeom>
        </p:spPr>
        <p:txBody>
          <a:bodyPr wrap="square">
            <a:spAutoFit/>
          </a:bodyPr>
          <a:lstStyle/>
          <a:p>
            <a:r>
              <a:rPr lang="cs-CZ" sz="1600" dirty="0">
                <a:latin typeface="IBM Plex Sans" panose="020B0503050203000203" pitchFamily="34" charset="0"/>
              </a:rPr>
              <a:t>hydrogen</a:t>
            </a:r>
          </a:p>
        </p:txBody>
      </p:sp>
      <p:sp>
        <p:nvSpPr>
          <p:cNvPr id="33" name="Rectangle 32">
            <a:extLst>
              <a:ext uri="{FF2B5EF4-FFF2-40B4-BE49-F238E27FC236}">
                <a16:creationId xmlns:a16="http://schemas.microsoft.com/office/drawing/2014/main" id="{4D5EAADC-9822-4C4C-91E2-6B4917A5E8BD}"/>
              </a:ext>
            </a:extLst>
          </p:cNvPr>
          <p:cNvSpPr/>
          <p:nvPr/>
        </p:nvSpPr>
        <p:spPr>
          <a:xfrm>
            <a:off x="496412" y="725567"/>
            <a:ext cx="8876188" cy="646331"/>
          </a:xfrm>
          <a:prstGeom prst="rect">
            <a:avLst/>
          </a:prstGeom>
        </p:spPr>
        <p:txBody>
          <a:bodyPr wrap="square">
            <a:spAutoFit/>
          </a:bodyPr>
          <a:lstStyle/>
          <a:p>
            <a:r>
              <a:rPr lang="cs-CZ" sz="3600" dirty="0" err="1">
                <a:latin typeface="IBM Plex Sans" panose="020B0503050203000203" pitchFamily="34" charset="0"/>
              </a:rPr>
              <a:t>Multi-nuclear</a:t>
            </a:r>
            <a:r>
              <a:rPr lang="cs-CZ" sz="3600" dirty="0">
                <a:latin typeface="IBM Plex Sans" panose="020B0503050203000203" pitchFamily="34" charset="0"/>
              </a:rPr>
              <a:t> </a:t>
            </a:r>
            <a:r>
              <a:rPr lang="cs-CZ" sz="3600" dirty="0" err="1">
                <a:latin typeface="IBM Plex Sans" panose="020B0503050203000203" pitchFamily="34" charset="0"/>
              </a:rPr>
              <a:t>spectroscopy</a:t>
            </a:r>
            <a:endParaRPr lang="cs-CZ" sz="3600" dirty="0">
              <a:latin typeface="IBM Plex Sans" panose="020B0503050203000203" pitchFamily="34" charset="0"/>
            </a:endParaRPr>
          </a:p>
        </p:txBody>
      </p:sp>
      <p:sp>
        <p:nvSpPr>
          <p:cNvPr id="2" name="Date Placeholder 1">
            <a:extLst>
              <a:ext uri="{FF2B5EF4-FFF2-40B4-BE49-F238E27FC236}">
                <a16:creationId xmlns:a16="http://schemas.microsoft.com/office/drawing/2014/main" id="{8AA06048-02A6-406E-983E-598EC9EAF984}"/>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DA819135-62AA-49F0-BE0B-41087DD23314}"/>
              </a:ext>
            </a:extLst>
          </p:cNvPr>
          <p:cNvSpPr>
            <a:spLocks noGrp="1"/>
          </p:cNvSpPr>
          <p:nvPr>
            <p:ph type="ftr" sz="quarter" idx="11"/>
          </p:nvPr>
        </p:nvSpPr>
        <p:spPr/>
        <p:txBody>
          <a:bodyPr/>
          <a:lstStyle/>
          <a:p>
            <a:r>
              <a:rPr lang="cs-CZ"/>
              <a:t>Visualization of MRI data</a:t>
            </a:r>
          </a:p>
        </p:txBody>
      </p:sp>
      <p:sp>
        <p:nvSpPr>
          <p:cNvPr id="4" name="Slide Number Placeholder 3">
            <a:extLst>
              <a:ext uri="{FF2B5EF4-FFF2-40B4-BE49-F238E27FC236}">
                <a16:creationId xmlns:a16="http://schemas.microsoft.com/office/drawing/2014/main" id="{83C93440-9FC5-4B22-B035-2EB42F739547}"/>
              </a:ext>
            </a:extLst>
          </p:cNvPr>
          <p:cNvSpPr>
            <a:spLocks noGrp="1"/>
          </p:cNvSpPr>
          <p:nvPr>
            <p:ph type="sldNum" sz="quarter" idx="12"/>
          </p:nvPr>
        </p:nvSpPr>
        <p:spPr/>
        <p:txBody>
          <a:bodyPr/>
          <a:lstStyle/>
          <a:p>
            <a:fld id="{49FE3AD6-9B3D-44F4-B73A-75E5FABE587D}" type="slidenum">
              <a:rPr lang="cs-CZ" smtClean="0"/>
              <a:t>35</a:t>
            </a:fld>
            <a:endParaRPr lang="cs-CZ"/>
          </a:p>
        </p:txBody>
      </p:sp>
    </p:spTree>
    <p:extLst>
      <p:ext uri="{BB962C8B-B14F-4D97-AF65-F5344CB8AC3E}">
        <p14:creationId xmlns:p14="http://schemas.microsoft.com/office/powerpoint/2010/main" val="3214305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625481-44E2-482C-AAF6-C3A7FEF50B2F}"/>
              </a:ext>
            </a:extLst>
          </p:cNvPr>
          <p:cNvSpPr/>
          <p:nvPr/>
        </p:nvSpPr>
        <p:spPr>
          <a:xfrm>
            <a:off x="2785358" y="5942826"/>
            <a:ext cx="2860078" cy="276999"/>
          </a:xfrm>
          <a:prstGeom prst="rect">
            <a:avLst/>
          </a:prstGeom>
        </p:spPr>
        <p:txBody>
          <a:bodyPr wrap="none">
            <a:spAutoFit/>
          </a:bodyPr>
          <a:lstStyle/>
          <a:p>
            <a:r>
              <a:rPr lang="cs-CZ" sz="1200" dirty="0" err="1">
                <a:latin typeface="IBM Plex Sans" panose="020B0503050203000203" pitchFamily="34" charset="0"/>
              </a:rPr>
              <a:t>Jansen</a:t>
            </a:r>
            <a:r>
              <a:rPr lang="cs-CZ" sz="1200" dirty="0">
                <a:latin typeface="IBM Plex Sans" panose="020B0503050203000203" pitchFamily="34" charset="0"/>
              </a:rPr>
              <a:t> J. F. A</a:t>
            </a:r>
            <a:r>
              <a:rPr lang="cs-CZ" sz="1200" i="1" dirty="0">
                <a:latin typeface="IBM Plex Sans" panose="020B0503050203000203" pitchFamily="34" charset="0"/>
              </a:rPr>
              <a:t>, et al., Radiology</a:t>
            </a:r>
            <a:r>
              <a:rPr lang="cs-CZ" sz="1200" dirty="0">
                <a:latin typeface="IBM Plex Sans" panose="020B0503050203000203" pitchFamily="34" charset="0"/>
              </a:rPr>
              <a:t> (2006)</a:t>
            </a:r>
          </a:p>
        </p:txBody>
      </p:sp>
      <p:sp>
        <p:nvSpPr>
          <p:cNvPr id="33" name="Rectangle 32">
            <a:extLst>
              <a:ext uri="{FF2B5EF4-FFF2-40B4-BE49-F238E27FC236}">
                <a16:creationId xmlns:a16="http://schemas.microsoft.com/office/drawing/2014/main" id="{4D5EAADC-9822-4C4C-91E2-6B4917A5E8BD}"/>
              </a:ext>
            </a:extLst>
          </p:cNvPr>
          <p:cNvSpPr/>
          <p:nvPr/>
        </p:nvSpPr>
        <p:spPr>
          <a:xfrm>
            <a:off x="1207342" y="505885"/>
            <a:ext cx="8876188" cy="646331"/>
          </a:xfrm>
          <a:prstGeom prst="rect">
            <a:avLst/>
          </a:prstGeom>
        </p:spPr>
        <p:txBody>
          <a:bodyPr wrap="square">
            <a:spAutoFit/>
          </a:bodyPr>
          <a:lstStyle/>
          <a:p>
            <a:r>
              <a:rPr lang="cs-CZ" sz="3600" dirty="0" err="1">
                <a:latin typeface="IBM Plex Sans" panose="020B0503050203000203" pitchFamily="34" charset="0"/>
              </a:rPr>
              <a:t>Spectroscopic</a:t>
            </a:r>
            <a:r>
              <a:rPr lang="cs-CZ" sz="3600" dirty="0">
                <a:latin typeface="IBM Plex Sans" panose="020B0503050203000203" pitchFamily="34" charset="0"/>
              </a:rPr>
              <a:t> </a:t>
            </a:r>
            <a:r>
              <a:rPr lang="cs-CZ" sz="3600" dirty="0" err="1">
                <a:latin typeface="IBM Plex Sans" panose="020B0503050203000203" pitchFamily="34" charset="0"/>
              </a:rPr>
              <a:t>fitting</a:t>
            </a:r>
            <a:endParaRPr lang="cs-CZ" sz="3600" dirty="0">
              <a:latin typeface="IBM Plex Sans" panose="020B0503050203000203" pitchFamily="34" charset="0"/>
            </a:endParaRPr>
          </a:p>
        </p:txBody>
      </p:sp>
      <p:pic>
        <p:nvPicPr>
          <p:cNvPr id="35" name="Picture 34" descr="A close up of text on a black background&#10;&#10;Description automatically generated">
            <a:extLst>
              <a:ext uri="{FF2B5EF4-FFF2-40B4-BE49-F238E27FC236}">
                <a16:creationId xmlns:a16="http://schemas.microsoft.com/office/drawing/2014/main" id="{24088DB6-1AFF-436B-9E76-EB445D544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521" y="570181"/>
            <a:ext cx="4188157" cy="5511144"/>
          </a:xfrm>
          <a:prstGeom prst="rect">
            <a:avLst/>
          </a:prstGeom>
        </p:spPr>
      </p:pic>
      <p:sp>
        <p:nvSpPr>
          <p:cNvPr id="36" name="Date Placeholder 35">
            <a:extLst>
              <a:ext uri="{FF2B5EF4-FFF2-40B4-BE49-F238E27FC236}">
                <a16:creationId xmlns:a16="http://schemas.microsoft.com/office/drawing/2014/main" id="{1B4FB8E6-9D2D-46C3-982B-1CEB432DD020}"/>
              </a:ext>
            </a:extLst>
          </p:cNvPr>
          <p:cNvSpPr>
            <a:spLocks noGrp="1"/>
          </p:cNvSpPr>
          <p:nvPr>
            <p:ph type="dt" sz="half" idx="10"/>
          </p:nvPr>
        </p:nvSpPr>
        <p:spPr/>
        <p:txBody>
          <a:bodyPr/>
          <a:lstStyle/>
          <a:p>
            <a:r>
              <a:rPr lang="cs-CZ"/>
              <a:t>02.03.2020</a:t>
            </a:r>
          </a:p>
        </p:txBody>
      </p:sp>
      <p:sp>
        <p:nvSpPr>
          <p:cNvPr id="37" name="Footer Placeholder 36">
            <a:extLst>
              <a:ext uri="{FF2B5EF4-FFF2-40B4-BE49-F238E27FC236}">
                <a16:creationId xmlns:a16="http://schemas.microsoft.com/office/drawing/2014/main" id="{050729CF-0BF6-4265-85FD-90FF11ACC1D6}"/>
              </a:ext>
            </a:extLst>
          </p:cNvPr>
          <p:cNvSpPr>
            <a:spLocks noGrp="1"/>
          </p:cNvSpPr>
          <p:nvPr>
            <p:ph type="ftr" sz="quarter" idx="11"/>
          </p:nvPr>
        </p:nvSpPr>
        <p:spPr/>
        <p:txBody>
          <a:bodyPr/>
          <a:lstStyle/>
          <a:p>
            <a:r>
              <a:rPr lang="cs-CZ"/>
              <a:t>Visualization of MRI data</a:t>
            </a:r>
          </a:p>
        </p:txBody>
      </p:sp>
      <p:sp>
        <p:nvSpPr>
          <p:cNvPr id="38" name="Slide Number Placeholder 37">
            <a:extLst>
              <a:ext uri="{FF2B5EF4-FFF2-40B4-BE49-F238E27FC236}">
                <a16:creationId xmlns:a16="http://schemas.microsoft.com/office/drawing/2014/main" id="{E373D8AB-CEED-4606-93F5-69D5DEB4439E}"/>
              </a:ext>
            </a:extLst>
          </p:cNvPr>
          <p:cNvSpPr>
            <a:spLocks noGrp="1"/>
          </p:cNvSpPr>
          <p:nvPr>
            <p:ph type="sldNum" sz="quarter" idx="12"/>
          </p:nvPr>
        </p:nvSpPr>
        <p:spPr/>
        <p:txBody>
          <a:bodyPr/>
          <a:lstStyle/>
          <a:p>
            <a:fld id="{49FE3AD6-9B3D-44F4-B73A-75E5FABE587D}" type="slidenum">
              <a:rPr lang="cs-CZ" smtClean="0"/>
              <a:t>36</a:t>
            </a:fld>
            <a:endParaRPr lang="cs-CZ"/>
          </a:p>
        </p:txBody>
      </p:sp>
    </p:spTree>
    <p:extLst>
      <p:ext uri="{BB962C8B-B14F-4D97-AF65-F5344CB8AC3E}">
        <p14:creationId xmlns:p14="http://schemas.microsoft.com/office/powerpoint/2010/main" val="108449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763AEB2B-63E5-4925-91B3-786073C7F1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00" y="2392047"/>
            <a:ext cx="6261100" cy="2823187"/>
          </a:xfrm>
        </p:spPr>
      </p:pic>
      <p:sp>
        <p:nvSpPr>
          <p:cNvPr id="8" name="Title 1">
            <a:extLst>
              <a:ext uri="{FF2B5EF4-FFF2-40B4-BE49-F238E27FC236}">
                <a16:creationId xmlns:a16="http://schemas.microsoft.com/office/drawing/2014/main" id="{5F0C5E88-D26E-4D2E-A14A-7BB71F8484D2}"/>
              </a:ext>
            </a:extLst>
          </p:cNvPr>
          <p:cNvSpPr>
            <a:spLocks noGrp="1"/>
          </p:cNvSpPr>
          <p:nvPr>
            <p:ph type="title"/>
          </p:nvPr>
        </p:nvSpPr>
        <p:spPr>
          <a:xfrm>
            <a:off x="660400" y="500062"/>
            <a:ext cx="10515600" cy="1325563"/>
          </a:xfrm>
        </p:spPr>
        <p:txBody>
          <a:bodyPr>
            <a:normAutofit/>
          </a:bodyPr>
          <a:lstStyle/>
          <a:p>
            <a:r>
              <a:rPr lang="cs-CZ" sz="2400" dirty="0" err="1">
                <a:latin typeface="IBM Plex Sans" panose="020B0503050203000203" pitchFamily="34" charset="0"/>
              </a:rPr>
              <a:t>Shimming</a:t>
            </a:r>
            <a:r>
              <a:rPr lang="cs-CZ" sz="2400" dirty="0">
                <a:latin typeface="IBM Plex Sans" panose="020B0503050203000203" pitchFamily="34" charset="0"/>
              </a:rPr>
              <a:t> </a:t>
            </a:r>
            <a:r>
              <a:rPr lang="cs-CZ" sz="2400" dirty="0" err="1">
                <a:latin typeface="IBM Plex Sans" panose="020B0503050203000203" pitchFamily="34" charset="0"/>
              </a:rPr>
              <a:t>a.k.a</a:t>
            </a:r>
            <a:r>
              <a:rPr lang="cs-CZ" sz="2400" dirty="0">
                <a:latin typeface="IBM Plex Sans" panose="020B0503050203000203" pitchFamily="34" charset="0"/>
              </a:rPr>
              <a:t>. </a:t>
            </a:r>
            <a:r>
              <a:rPr lang="cs-CZ" sz="2400" dirty="0" err="1">
                <a:latin typeface="IBM Plex Sans" panose="020B0503050203000203" pitchFamily="34" charset="0"/>
              </a:rPr>
              <a:t>optimization</a:t>
            </a:r>
            <a:r>
              <a:rPr lang="cs-CZ" sz="2400" dirty="0">
                <a:latin typeface="IBM Plex Sans" panose="020B0503050203000203" pitchFamily="34" charset="0"/>
              </a:rPr>
              <a:t> in 16 </a:t>
            </a:r>
            <a:r>
              <a:rPr lang="cs-CZ" sz="2400" dirty="0" err="1">
                <a:latin typeface="IBM Plex Sans" panose="020B0503050203000203" pitchFamily="34" charset="0"/>
              </a:rPr>
              <a:t>dimensional</a:t>
            </a:r>
            <a:r>
              <a:rPr lang="cs-CZ" sz="2400" dirty="0">
                <a:latin typeface="IBM Plex Sans" panose="020B0503050203000203" pitchFamily="34" charset="0"/>
              </a:rPr>
              <a:t> </a:t>
            </a:r>
            <a:r>
              <a:rPr lang="cs-CZ" sz="2400" dirty="0" err="1">
                <a:latin typeface="IBM Plex Sans" panose="020B0503050203000203" pitchFamily="34" charset="0"/>
              </a:rPr>
              <a:t>parametric</a:t>
            </a:r>
            <a:r>
              <a:rPr lang="cs-CZ" sz="2400" dirty="0">
                <a:latin typeface="IBM Plex Sans" panose="020B0503050203000203" pitchFamily="34" charset="0"/>
              </a:rPr>
              <a:t> </a:t>
            </a:r>
            <a:r>
              <a:rPr lang="cs-CZ" sz="2400" dirty="0" err="1">
                <a:latin typeface="IBM Plex Sans" panose="020B0503050203000203" pitchFamily="34" charset="0"/>
              </a:rPr>
              <a:t>space</a:t>
            </a:r>
            <a:endParaRPr lang="cs-CZ" sz="2400" dirty="0">
              <a:latin typeface="IBM Plex Sans" panose="020B0503050203000203" pitchFamily="34" charset="0"/>
            </a:endParaRPr>
          </a:p>
        </p:txBody>
      </p:sp>
      <p:pic>
        <p:nvPicPr>
          <p:cNvPr id="10" name="Picture 9" descr="A picture containing large&#10;&#10;Description automatically generated">
            <a:extLst>
              <a:ext uri="{FF2B5EF4-FFF2-40B4-BE49-F238E27FC236}">
                <a16:creationId xmlns:a16="http://schemas.microsoft.com/office/drawing/2014/main" id="{075BB14C-357E-49D3-8C95-81C5801A4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2108835"/>
            <a:ext cx="4610100" cy="2924532"/>
          </a:xfrm>
          <a:prstGeom prst="rect">
            <a:avLst/>
          </a:prstGeom>
        </p:spPr>
      </p:pic>
      <p:sp>
        <p:nvSpPr>
          <p:cNvPr id="12" name="Rectangle 11">
            <a:extLst>
              <a:ext uri="{FF2B5EF4-FFF2-40B4-BE49-F238E27FC236}">
                <a16:creationId xmlns:a16="http://schemas.microsoft.com/office/drawing/2014/main" id="{9E8F3E4E-8D64-4433-A46A-18D235467A8B}"/>
              </a:ext>
            </a:extLst>
          </p:cNvPr>
          <p:cNvSpPr/>
          <p:nvPr/>
        </p:nvSpPr>
        <p:spPr>
          <a:xfrm>
            <a:off x="8786938" y="5316578"/>
            <a:ext cx="2744662" cy="276999"/>
          </a:xfrm>
          <a:prstGeom prst="rect">
            <a:avLst/>
          </a:prstGeom>
        </p:spPr>
        <p:txBody>
          <a:bodyPr wrap="none">
            <a:spAutoFit/>
          </a:bodyPr>
          <a:lstStyle/>
          <a:p>
            <a:r>
              <a:rPr lang="cs-CZ" sz="1200" dirty="0">
                <a:latin typeface="IBM Plex Sans" panose="020B0503050203000203" pitchFamily="34" charset="0"/>
              </a:rPr>
              <a:t>Frank, M., </a:t>
            </a:r>
            <a:r>
              <a:rPr lang="cs-CZ" sz="1200" i="1" dirty="0">
                <a:latin typeface="IBM Plex Sans" panose="020B0503050203000203" pitchFamily="34" charset="0"/>
              </a:rPr>
              <a:t>57th AES </a:t>
            </a:r>
            <a:r>
              <a:rPr lang="cs-CZ" sz="1200" i="1" dirty="0" err="1">
                <a:latin typeface="IBM Plex Sans" panose="020B0503050203000203" pitchFamily="34" charset="0"/>
              </a:rPr>
              <a:t>Int</a:t>
            </a:r>
            <a:r>
              <a:rPr lang="cs-CZ" sz="1200" i="1" dirty="0">
                <a:latin typeface="IBM Plex Sans" panose="020B0503050203000203" pitchFamily="34" charset="0"/>
              </a:rPr>
              <a:t>. </a:t>
            </a:r>
            <a:r>
              <a:rPr lang="cs-CZ" sz="1200" i="1" dirty="0" err="1">
                <a:latin typeface="IBM Plex Sans" panose="020B0503050203000203" pitchFamily="34" charset="0"/>
              </a:rPr>
              <a:t>Conf</a:t>
            </a:r>
            <a:r>
              <a:rPr lang="cs-CZ" sz="1200" i="1" dirty="0">
                <a:latin typeface="IBM Plex Sans" panose="020B0503050203000203" pitchFamily="34" charset="0"/>
              </a:rPr>
              <a:t>. </a:t>
            </a:r>
            <a:r>
              <a:rPr lang="cs-CZ" sz="1200" dirty="0">
                <a:latin typeface="IBM Plex Sans" panose="020B0503050203000203" pitchFamily="34" charset="0"/>
              </a:rPr>
              <a:t>(2015) </a:t>
            </a:r>
          </a:p>
        </p:txBody>
      </p:sp>
      <p:sp>
        <p:nvSpPr>
          <p:cNvPr id="13" name="Rectangle 12">
            <a:extLst>
              <a:ext uri="{FF2B5EF4-FFF2-40B4-BE49-F238E27FC236}">
                <a16:creationId xmlns:a16="http://schemas.microsoft.com/office/drawing/2014/main" id="{73CE6EA1-5FFE-4F53-8850-3E796A9800B5}"/>
              </a:ext>
            </a:extLst>
          </p:cNvPr>
          <p:cNvSpPr/>
          <p:nvPr/>
        </p:nvSpPr>
        <p:spPr>
          <a:xfrm>
            <a:off x="660400" y="5316578"/>
            <a:ext cx="3818674" cy="276999"/>
          </a:xfrm>
          <a:prstGeom prst="rect">
            <a:avLst/>
          </a:prstGeom>
        </p:spPr>
        <p:txBody>
          <a:bodyPr wrap="none">
            <a:spAutoFit/>
          </a:bodyPr>
          <a:lstStyle/>
          <a:p>
            <a:r>
              <a:rPr lang="cs-CZ" sz="1200" dirty="0">
                <a:latin typeface="IBM Plex Sans" panose="020B0503050203000203" pitchFamily="34" charset="0"/>
              </a:rPr>
              <a:t>https://mriquestions.com/sizeshapes-of-peaks.html</a:t>
            </a:r>
          </a:p>
        </p:txBody>
      </p:sp>
      <p:sp>
        <p:nvSpPr>
          <p:cNvPr id="2" name="Date Placeholder 1">
            <a:extLst>
              <a:ext uri="{FF2B5EF4-FFF2-40B4-BE49-F238E27FC236}">
                <a16:creationId xmlns:a16="http://schemas.microsoft.com/office/drawing/2014/main" id="{A3E65F42-E736-4712-BE89-1DE793864D95}"/>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7241C0F9-30FD-4BB7-A798-EAD389772866}"/>
              </a:ext>
            </a:extLst>
          </p:cNvPr>
          <p:cNvSpPr>
            <a:spLocks noGrp="1"/>
          </p:cNvSpPr>
          <p:nvPr>
            <p:ph type="ftr" sz="quarter" idx="11"/>
          </p:nvPr>
        </p:nvSpPr>
        <p:spPr/>
        <p:txBody>
          <a:bodyPr/>
          <a:lstStyle/>
          <a:p>
            <a:r>
              <a:rPr lang="cs-CZ"/>
              <a:t>Visualization of MRI data</a:t>
            </a:r>
          </a:p>
        </p:txBody>
      </p:sp>
      <p:sp>
        <p:nvSpPr>
          <p:cNvPr id="4" name="Slide Number Placeholder 3">
            <a:extLst>
              <a:ext uri="{FF2B5EF4-FFF2-40B4-BE49-F238E27FC236}">
                <a16:creationId xmlns:a16="http://schemas.microsoft.com/office/drawing/2014/main" id="{D93E0A3D-D901-4E31-9CCD-7CF4CD3D56A2}"/>
              </a:ext>
            </a:extLst>
          </p:cNvPr>
          <p:cNvSpPr>
            <a:spLocks noGrp="1"/>
          </p:cNvSpPr>
          <p:nvPr>
            <p:ph type="sldNum" sz="quarter" idx="12"/>
          </p:nvPr>
        </p:nvSpPr>
        <p:spPr/>
        <p:txBody>
          <a:bodyPr/>
          <a:lstStyle/>
          <a:p>
            <a:fld id="{49FE3AD6-9B3D-44F4-B73A-75E5FABE587D}" type="slidenum">
              <a:rPr lang="cs-CZ" smtClean="0"/>
              <a:t>37</a:t>
            </a:fld>
            <a:endParaRPr lang="cs-CZ"/>
          </a:p>
        </p:txBody>
      </p:sp>
    </p:spTree>
    <p:extLst>
      <p:ext uri="{BB962C8B-B14F-4D97-AF65-F5344CB8AC3E}">
        <p14:creationId xmlns:p14="http://schemas.microsoft.com/office/powerpoint/2010/main" val="1492180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D17C4B-BCBE-4922-9710-2AFE7DFB0216}"/>
              </a:ext>
            </a:extLst>
          </p:cNvPr>
          <p:cNvSpPr>
            <a:spLocks noGrp="1"/>
          </p:cNvSpPr>
          <p:nvPr>
            <p:ph type="title"/>
          </p:nvPr>
        </p:nvSpPr>
        <p:spPr>
          <a:xfrm>
            <a:off x="838200" y="2617066"/>
            <a:ext cx="10515600" cy="1325563"/>
          </a:xfrm>
        </p:spPr>
        <p:txBody>
          <a:bodyPr/>
          <a:lstStyle/>
          <a:p>
            <a:r>
              <a:rPr lang="en-US" dirty="0">
                <a:latin typeface="IBM Plex Sans" panose="020B0503050203000203" pitchFamily="34" charset="0"/>
              </a:rPr>
              <a:t>Chemical Shift Imaging</a:t>
            </a:r>
            <a:endParaRPr lang="cs-CZ" dirty="0">
              <a:latin typeface="IBM Plex Sans" panose="020B0503050203000203" pitchFamily="34" charset="0"/>
            </a:endParaRPr>
          </a:p>
        </p:txBody>
      </p:sp>
      <p:sp>
        <p:nvSpPr>
          <p:cNvPr id="4" name="Title 1">
            <a:extLst>
              <a:ext uri="{FF2B5EF4-FFF2-40B4-BE49-F238E27FC236}">
                <a16:creationId xmlns:a16="http://schemas.microsoft.com/office/drawing/2014/main" id="{5DECD448-011A-4BC7-93B4-9C8441D66126}"/>
              </a:ext>
            </a:extLst>
          </p:cNvPr>
          <p:cNvSpPr txBox="1">
            <a:spLocks/>
          </p:cNvSpPr>
          <p:nvPr/>
        </p:nvSpPr>
        <p:spPr>
          <a:xfrm>
            <a:off x="838200" y="15898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IBM Plex Sans" panose="020B0503050203000203" pitchFamily="34" charset="0"/>
              </a:rPr>
              <a:t>CSI</a:t>
            </a:r>
            <a:endParaRPr lang="cs-CZ" sz="6000" dirty="0">
              <a:latin typeface="IBM Plex Sans" panose="020B0503050203000203" pitchFamily="34" charset="0"/>
            </a:endParaRPr>
          </a:p>
        </p:txBody>
      </p:sp>
      <p:sp>
        <p:nvSpPr>
          <p:cNvPr id="2" name="Date Placeholder 1">
            <a:extLst>
              <a:ext uri="{FF2B5EF4-FFF2-40B4-BE49-F238E27FC236}">
                <a16:creationId xmlns:a16="http://schemas.microsoft.com/office/drawing/2014/main" id="{0F6C76D4-491F-44AA-93E0-1BBF4F5A222B}"/>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DECC3E1B-5E58-4DC7-95A2-B62D9F05220A}"/>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33AFCF8E-E092-4708-8258-90BF2CE42187}"/>
              </a:ext>
            </a:extLst>
          </p:cNvPr>
          <p:cNvSpPr>
            <a:spLocks noGrp="1"/>
          </p:cNvSpPr>
          <p:nvPr>
            <p:ph type="sldNum" sz="quarter" idx="12"/>
          </p:nvPr>
        </p:nvSpPr>
        <p:spPr/>
        <p:txBody>
          <a:bodyPr/>
          <a:lstStyle/>
          <a:p>
            <a:fld id="{49FE3AD6-9B3D-44F4-B73A-75E5FABE587D}" type="slidenum">
              <a:rPr lang="cs-CZ" smtClean="0"/>
              <a:t>38</a:t>
            </a:fld>
            <a:endParaRPr lang="cs-CZ"/>
          </a:p>
        </p:txBody>
      </p:sp>
    </p:spTree>
    <p:extLst>
      <p:ext uri="{BB962C8B-B14F-4D97-AF65-F5344CB8AC3E}">
        <p14:creationId xmlns:p14="http://schemas.microsoft.com/office/powerpoint/2010/main" val="356690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F096E7-FA8C-4F35-A8DF-B2994965EAD9}"/>
              </a:ext>
            </a:extLst>
          </p:cNvPr>
          <p:cNvSpPr/>
          <p:nvPr/>
        </p:nvSpPr>
        <p:spPr>
          <a:xfrm>
            <a:off x="7164452" y="5921672"/>
            <a:ext cx="4314001" cy="307777"/>
          </a:xfrm>
          <a:prstGeom prst="rect">
            <a:avLst/>
          </a:prstGeom>
        </p:spPr>
        <p:txBody>
          <a:bodyPr wrap="none">
            <a:spAutoFit/>
          </a:bodyPr>
          <a:lstStyle/>
          <a:p>
            <a:r>
              <a:rPr lang="cs-CZ" sz="1400" dirty="0" err="1">
                <a:latin typeface="IBM Plex Sans" panose="020B0503050203000203" pitchFamily="34" charset="0"/>
              </a:rPr>
              <a:t>Keevil</a:t>
            </a:r>
            <a:r>
              <a:rPr lang="en-US" sz="1400" dirty="0">
                <a:latin typeface="IBM Plex Sans" panose="020B0503050203000203" pitchFamily="34" charset="0"/>
              </a:rPr>
              <a:t>, S. F., </a:t>
            </a:r>
            <a:r>
              <a:rPr lang="cs-CZ" sz="1400" i="1" dirty="0">
                <a:latin typeface="IBM Plex Sans" panose="020B0503050203000203" pitchFamily="34" charset="0"/>
              </a:rPr>
              <a:t>P</a:t>
            </a:r>
            <a:r>
              <a:rPr lang="en-US" sz="1400" i="1" dirty="0" err="1">
                <a:latin typeface="IBM Plex Sans" panose="020B0503050203000203" pitchFamily="34" charset="0"/>
              </a:rPr>
              <a:t>hysics</a:t>
            </a:r>
            <a:r>
              <a:rPr lang="cs-CZ" sz="1400" i="1" dirty="0">
                <a:latin typeface="IBM Plex Sans" panose="020B0503050203000203" pitchFamily="34" charset="0"/>
              </a:rPr>
              <a:t> </a:t>
            </a:r>
            <a:r>
              <a:rPr lang="en-US" sz="1400" i="1" dirty="0">
                <a:latin typeface="IBM Plex Sans" panose="020B0503050203000203" pitchFamily="34" charset="0"/>
              </a:rPr>
              <a:t>in </a:t>
            </a:r>
            <a:r>
              <a:rPr lang="cs-CZ" sz="1400" i="1" dirty="0">
                <a:latin typeface="IBM Plex Sans" panose="020B0503050203000203" pitchFamily="34" charset="0"/>
              </a:rPr>
              <a:t>M</a:t>
            </a:r>
            <a:r>
              <a:rPr lang="en-US" sz="1400" i="1" dirty="0" err="1">
                <a:latin typeface="IBM Plex Sans" panose="020B0503050203000203" pitchFamily="34" charset="0"/>
              </a:rPr>
              <a:t>edicine</a:t>
            </a:r>
            <a:r>
              <a:rPr lang="cs-CZ" sz="1400" i="1" dirty="0">
                <a:latin typeface="IBM Plex Sans" panose="020B0503050203000203" pitchFamily="34" charset="0"/>
              </a:rPr>
              <a:t> </a:t>
            </a:r>
            <a:r>
              <a:rPr lang="en-US" sz="1400" i="1" dirty="0">
                <a:latin typeface="IBM Plex Sans" panose="020B0503050203000203" pitchFamily="34" charset="0"/>
              </a:rPr>
              <a:t>and </a:t>
            </a:r>
            <a:r>
              <a:rPr lang="cs-CZ" sz="1400" i="1" dirty="0">
                <a:latin typeface="IBM Plex Sans" panose="020B0503050203000203" pitchFamily="34" charset="0"/>
              </a:rPr>
              <a:t>B</a:t>
            </a:r>
            <a:r>
              <a:rPr lang="en-US" sz="1400" i="1" dirty="0" err="1">
                <a:latin typeface="IBM Plex Sans" panose="020B0503050203000203" pitchFamily="34" charset="0"/>
              </a:rPr>
              <a:t>iology</a:t>
            </a:r>
            <a:r>
              <a:rPr lang="en-US" sz="1400" i="1" dirty="0">
                <a:latin typeface="IBM Plex Sans" panose="020B0503050203000203" pitchFamily="34" charset="0"/>
              </a:rPr>
              <a:t> (2006)</a:t>
            </a:r>
            <a:endParaRPr lang="cs-CZ" sz="1050" i="1" dirty="0">
              <a:latin typeface="IBM Plex Sans" panose="020B0503050203000203" pitchFamily="34" charset="0"/>
            </a:endParaRPr>
          </a:p>
        </p:txBody>
      </p:sp>
      <p:pic>
        <p:nvPicPr>
          <p:cNvPr id="3" name="Picture 2" descr="A close up of a device&#10;&#10;Description automatically generated">
            <a:extLst>
              <a:ext uri="{FF2B5EF4-FFF2-40B4-BE49-F238E27FC236}">
                <a16:creationId xmlns:a16="http://schemas.microsoft.com/office/drawing/2014/main" id="{0162FE4E-1F37-48AC-8362-544616655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28159"/>
            <a:ext cx="10725690" cy="5094490"/>
          </a:xfrm>
          <a:prstGeom prst="rect">
            <a:avLst/>
          </a:prstGeom>
        </p:spPr>
      </p:pic>
      <p:sp>
        <p:nvSpPr>
          <p:cNvPr id="4" name="Date Placeholder 3">
            <a:extLst>
              <a:ext uri="{FF2B5EF4-FFF2-40B4-BE49-F238E27FC236}">
                <a16:creationId xmlns:a16="http://schemas.microsoft.com/office/drawing/2014/main" id="{DE30C510-81FD-4C32-9E66-8224044EACBF}"/>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CE9A22D0-35E7-487C-A027-1F84FBBC2205}"/>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6DEF4849-BD56-4D11-997E-9E98A4AC0DAE}"/>
              </a:ext>
            </a:extLst>
          </p:cNvPr>
          <p:cNvSpPr>
            <a:spLocks noGrp="1"/>
          </p:cNvSpPr>
          <p:nvPr>
            <p:ph type="sldNum" sz="quarter" idx="12"/>
          </p:nvPr>
        </p:nvSpPr>
        <p:spPr/>
        <p:txBody>
          <a:bodyPr/>
          <a:lstStyle/>
          <a:p>
            <a:fld id="{49FE3AD6-9B3D-44F4-B73A-75E5FABE587D}" type="slidenum">
              <a:rPr lang="cs-CZ" smtClean="0"/>
              <a:t>39</a:t>
            </a:fld>
            <a:endParaRPr lang="cs-CZ"/>
          </a:p>
        </p:txBody>
      </p:sp>
    </p:spTree>
    <p:extLst>
      <p:ext uri="{BB962C8B-B14F-4D97-AF65-F5344CB8AC3E}">
        <p14:creationId xmlns:p14="http://schemas.microsoft.com/office/powerpoint/2010/main" val="276759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a:xfrm>
            <a:off x="838200" y="80918"/>
            <a:ext cx="10515600" cy="1325563"/>
          </a:xfrm>
        </p:spPr>
        <p:txBody>
          <a:bodyPr>
            <a:normAutofit/>
          </a:bodyPr>
          <a:lstStyle/>
          <a:p>
            <a:r>
              <a:rPr lang="en-US" sz="2800" dirty="0">
                <a:solidFill>
                  <a:schemeClr val="bg1"/>
                </a:solidFill>
                <a:latin typeface="IBM Plex Sans" panose="020B0503050203000203" pitchFamily="34" charset="0"/>
              </a:rPr>
              <a:t>MR in </a:t>
            </a:r>
            <a:r>
              <a:rPr lang="cs-CZ" sz="2800" dirty="0">
                <a:solidFill>
                  <a:schemeClr val="bg1"/>
                </a:solidFill>
                <a:latin typeface="IBM Plex Sans" panose="020B0503050203000203" pitchFamily="34" charset="0"/>
              </a:rPr>
              <a:t>my </a:t>
            </a:r>
            <a:r>
              <a:rPr lang="cs-CZ" sz="2800" dirty="0" err="1">
                <a:solidFill>
                  <a:schemeClr val="bg1"/>
                </a:solidFill>
                <a:latin typeface="IBM Plex Sans" panose="020B0503050203000203" pitchFamily="34" charset="0"/>
              </a:rPr>
              <a:t>context</a:t>
            </a:r>
            <a:endParaRPr lang="cs-CZ" sz="2800" dirty="0">
              <a:solidFill>
                <a:schemeClr val="bg1"/>
              </a:solidFill>
              <a:latin typeface="IBM Plex Sans" panose="020B0503050203000203" pitchFamily="34" charset="0"/>
            </a:endParaRPr>
          </a:p>
        </p:txBody>
      </p:sp>
      <p:graphicFrame>
        <p:nvGraphicFramePr>
          <p:cNvPr id="12" name="Object 11">
            <a:extLst>
              <a:ext uri="{FF2B5EF4-FFF2-40B4-BE49-F238E27FC236}">
                <a16:creationId xmlns:a16="http://schemas.microsoft.com/office/drawing/2014/main" id="{0E76C927-71B1-43E7-BA11-2E76DA334F1F}"/>
              </a:ext>
            </a:extLst>
          </p:cNvPr>
          <p:cNvGraphicFramePr>
            <a:graphicFrameLocks noChangeAspect="1"/>
          </p:cNvGraphicFramePr>
          <p:nvPr>
            <p:extLst>
              <p:ext uri="{D42A27DB-BD31-4B8C-83A1-F6EECF244321}">
                <p14:modId xmlns:p14="http://schemas.microsoft.com/office/powerpoint/2010/main" val="1416362056"/>
              </p:ext>
            </p:extLst>
          </p:nvPr>
        </p:nvGraphicFramePr>
        <p:xfrm>
          <a:off x="7292512" y="2046206"/>
          <a:ext cx="2425700" cy="2489200"/>
        </p:xfrm>
        <a:graphic>
          <a:graphicData uri="http://schemas.openxmlformats.org/presentationml/2006/ole">
            <mc:AlternateContent xmlns:mc="http://schemas.openxmlformats.org/markup-compatibility/2006">
              <mc:Choice xmlns:v="urn:schemas-microsoft-com:vml" Requires="v">
                <p:oleObj spid="_x0000_s3077" name="Image" r:id="rId3" imgW="2425320" imgH="2488680" progId="Photoshop.Image.13">
                  <p:embed/>
                </p:oleObj>
              </mc:Choice>
              <mc:Fallback>
                <p:oleObj name="Image" r:id="rId3" imgW="2425320" imgH="2488680" progId="Photoshop.Image.13">
                  <p:embed/>
                  <p:pic>
                    <p:nvPicPr>
                      <p:cNvPr id="12" name="Object 11">
                        <a:extLst>
                          <a:ext uri="{FF2B5EF4-FFF2-40B4-BE49-F238E27FC236}">
                            <a16:creationId xmlns:a16="http://schemas.microsoft.com/office/drawing/2014/main" id="{0E76C927-71B1-43E7-BA11-2E76DA334F1F}"/>
                          </a:ext>
                        </a:extLst>
                      </p:cNvPr>
                      <p:cNvPicPr/>
                      <p:nvPr/>
                    </p:nvPicPr>
                    <p:blipFill>
                      <a:blip r:embed="rId4"/>
                      <a:stretch>
                        <a:fillRect/>
                      </a:stretch>
                    </p:blipFill>
                    <p:spPr>
                      <a:xfrm>
                        <a:off x="7292512" y="2046206"/>
                        <a:ext cx="2425700" cy="2489200"/>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82A6AAD0-883E-4B99-8B76-A36C347B3E25}"/>
              </a:ext>
            </a:extLst>
          </p:cNvPr>
          <p:cNvSpPr txBox="1">
            <a:spLocks/>
          </p:cNvSpPr>
          <p:nvPr/>
        </p:nvSpPr>
        <p:spPr>
          <a:xfrm>
            <a:off x="7172804" y="1641063"/>
            <a:ext cx="2805671" cy="352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800" dirty="0" err="1">
                <a:solidFill>
                  <a:schemeClr val="bg1"/>
                </a:solidFill>
                <a:latin typeface="IBM Plex Sans" panose="020B0503050203000203" pitchFamily="34" charset="0"/>
              </a:rPr>
              <a:t>clinical</a:t>
            </a:r>
            <a:r>
              <a:rPr lang="cs-CZ" sz="1800" dirty="0">
                <a:solidFill>
                  <a:schemeClr val="bg1"/>
                </a:solidFill>
                <a:latin typeface="IBM Plex Sans" panose="020B0503050203000203" pitchFamily="34" charset="0"/>
              </a:rPr>
              <a:t> </a:t>
            </a:r>
            <a:r>
              <a:rPr lang="cs-CZ" sz="1800" dirty="0" err="1">
                <a:solidFill>
                  <a:schemeClr val="bg1"/>
                </a:solidFill>
                <a:latin typeface="IBM Plex Sans" panose="020B0503050203000203" pitchFamily="34" charset="0"/>
              </a:rPr>
              <a:t>imaging</a:t>
            </a:r>
            <a:endParaRPr lang="cs-CZ" sz="1800" dirty="0">
              <a:solidFill>
                <a:schemeClr val="bg1"/>
              </a:solidFill>
              <a:latin typeface="IBM Plex Sans" panose="020B0503050203000203" pitchFamily="34" charset="0"/>
            </a:endParaRPr>
          </a:p>
        </p:txBody>
      </p:sp>
      <p:sp>
        <p:nvSpPr>
          <p:cNvPr id="19" name="Title 1">
            <a:extLst>
              <a:ext uri="{FF2B5EF4-FFF2-40B4-BE49-F238E27FC236}">
                <a16:creationId xmlns:a16="http://schemas.microsoft.com/office/drawing/2014/main" id="{20187129-8000-456B-8C51-3D0C69C8D3BE}"/>
              </a:ext>
            </a:extLst>
          </p:cNvPr>
          <p:cNvSpPr txBox="1">
            <a:spLocks/>
          </p:cNvSpPr>
          <p:nvPr/>
        </p:nvSpPr>
        <p:spPr>
          <a:xfrm>
            <a:off x="7172804" y="4641293"/>
            <a:ext cx="3852154" cy="341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200" dirty="0">
                <a:solidFill>
                  <a:schemeClr val="bg1"/>
                </a:solidFill>
                <a:latin typeface="IBM Plex Sans" panose="020B0503050203000203" pitchFamily="34" charset="0"/>
              </a:rPr>
              <a:t>Prince, </a:t>
            </a:r>
            <a:r>
              <a:rPr lang="cs-CZ" sz="1200" i="1" dirty="0" err="1">
                <a:solidFill>
                  <a:schemeClr val="bg1"/>
                </a:solidFill>
                <a:latin typeface="IBM Plex Sans" panose="020B0503050203000203" pitchFamily="34" charset="0"/>
              </a:rPr>
              <a:t>Medical</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Imaging</a:t>
            </a:r>
            <a:r>
              <a:rPr lang="cs-CZ" sz="1200" i="1" dirty="0">
                <a:solidFill>
                  <a:schemeClr val="bg1"/>
                </a:solidFill>
                <a:latin typeface="IBM Plex Sans" panose="020B0503050203000203" pitchFamily="34" charset="0"/>
              </a:rPr>
              <a:t> </a:t>
            </a:r>
            <a:r>
              <a:rPr lang="cs-CZ" sz="1200" i="1" dirty="0" err="1">
                <a:solidFill>
                  <a:schemeClr val="bg1"/>
                </a:solidFill>
                <a:latin typeface="IBM Plex Sans" panose="020B0503050203000203" pitchFamily="34" charset="0"/>
              </a:rPr>
              <a:t>Signals</a:t>
            </a:r>
            <a:r>
              <a:rPr lang="cs-CZ" sz="1200" i="1" dirty="0">
                <a:solidFill>
                  <a:schemeClr val="bg1"/>
                </a:solidFill>
                <a:latin typeface="IBM Plex Sans" panose="020B0503050203000203" pitchFamily="34" charset="0"/>
              </a:rPr>
              <a:t> and Systems </a:t>
            </a:r>
          </a:p>
        </p:txBody>
      </p:sp>
      <p:pic>
        <p:nvPicPr>
          <p:cNvPr id="14" name="Picture 13" descr="A picture containing indoor, dark, photo, sitting&#10;&#10;Description automatically generated">
            <a:extLst>
              <a:ext uri="{FF2B5EF4-FFF2-40B4-BE49-F238E27FC236}">
                <a16:creationId xmlns:a16="http://schemas.microsoft.com/office/drawing/2014/main" id="{9E1B3EEB-8848-43BA-B8AC-A0B897DF1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354" y="2440632"/>
            <a:ext cx="2810110" cy="1700348"/>
          </a:xfrm>
          <a:prstGeom prst="rect">
            <a:avLst/>
          </a:prstGeom>
        </p:spPr>
      </p:pic>
      <p:sp>
        <p:nvSpPr>
          <p:cNvPr id="15" name="Title 1">
            <a:extLst>
              <a:ext uri="{FF2B5EF4-FFF2-40B4-BE49-F238E27FC236}">
                <a16:creationId xmlns:a16="http://schemas.microsoft.com/office/drawing/2014/main" id="{D497D09F-75D1-428A-AE00-5796B82CA0B5}"/>
              </a:ext>
            </a:extLst>
          </p:cNvPr>
          <p:cNvSpPr txBox="1">
            <a:spLocks/>
          </p:cNvSpPr>
          <p:nvPr/>
        </p:nvSpPr>
        <p:spPr>
          <a:xfrm>
            <a:off x="2700793" y="1641063"/>
            <a:ext cx="2805671" cy="352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800" dirty="0" err="1">
                <a:solidFill>
                  <a:schemeClr val="bg1"/>
                </a:solidFill>
                <a:latin typeface="IBM Plex Sans" panose="020B0503050203000203" pitchFamily="34" charset="0"/>
              </a:rPr>
              <a:t>preclinical</a:t>
            </a:r>
            <a:r>
              <a:rPr lang="cs-CZ" sz="1800" dirty="0">
                <a:solidFill>
                  <a:schemeClr val="bg1"/>
                </a:solidFill>
                <a:latin typeface="IBM Plex Sans" panose="020B0503050203000203" pitchFamily="34" charset="0"/>
              </a:rPr>
              <a:t> </a:t>
            </a:r>
            <a:r>
              <a:rPr lang="cs-CZ" sz="1800" dirty="0" err="1">
                <a:solidFill>
                  <a:schemeClr val="bg1"/>
                </a:solidFill>
                <a:latin typeface="IBM Plex Sans" panose="020B0503050203000203" pitchFamily="34" charset="0"/>
              </a:rPr>
              <a:t>imaging</a:t>
            </a:r>
            <a:endParaRPr lang="cs-CZ" sz="1800" dirty="0">
              <a:solidFill>
                <a:schemeClr val="bg1"/>
              </a:solidFill>
              <a:latin typeface="IBM Plex Sans" panose="020B0503050203000203" pitchFamily="34" charset="0"/>
            </a:endParaRPr>
          </a:p>
        </p:txBody>
      </p:sp>
      <p:sp>
        <p:nvSpPr>
          <p:cNvPr id="3" name="Date Placeholder 2">
            <a:extLst>
              <a:ext uri="{FF2B5EF4-FFF2-40B4-BE49-F238E27FC236}">
                <a16:creationId xmlns:a16="http://schemas.microsoft.com/office/drawing/2014/main" id="{40A28760-8EBF-4E72-B0DF-D0A6E204E300}"/>
              </a:ext>
            </a:extLst>
          </p:cNvPr>
          <p:cNvSpPr>
            <a:spLocks noGrp="1"/>
          </p:cNvSpPr>
          <p:nvPr>
            <p:ph type="dt" sz="half" idx="10"/>
          </p:nvPr>
        </p:nvSpPr>
        <p:spPr/>
        <p:txBody>
          <a:bodyPr/>
          <a:lstStyle/>
          <a:p>
            <a:r>
              <a:rPr lang="cs-CZ"/>
              <a:t>02.03.2020</a:t>
            </a:r>
          </a:p>
        </p:txBody>
      </p:sp>
      <p:sp>
        <p:nvSpPr>
          <p:cNvPr id="6" name="Footer Placeholder 5">
            <a:extLst>
              <a:ext uri="{FF2B5EF4-FFF2-40B4-BE49-F238E27FC236}">
                <a16:creationId xmlns:a16="http://schemas.microsoft.com/office/drawing/2014/main" id="{60FF4352-C876-4E28-98D2-1FBDBAD5DDFA}"/>
              </a:ext>
            </a:extLst>
          </p:cNvPr>
          <p:cNvSpPr>
            <a:spLocks noGrp="1"/>
          </p:cNvSpPr>
          <p:nvPr>
            <p:ph type="ftr" sz="quarter" idx="11"/>
          </p:nvPr>
        </p:nvSpPr>
        <p:spPr/>
        <p:txBody>
          <a:bodyPr/>
          <a:lstStyle/>
          <a:p>
            <a:r>
              <a:rPr lang="cs-CZ"/>
              <a:t>Visualization of MRI data</a:t>
            </a:r>
          </a:p>
        </p:txBody>
      </p:sp>
      <p:sp>
        <p:nvSpPr>
          <p:cNvPr id="8" name="Slide Number Placeholder 7">
            <a:extLst>
              <a:ext uri="{FF2B5EF4-FFF2-40B4-BE49-F238E27FC236}">
                <a16:creationId xmlns:a16="http://schemas.microsoft.com/office/drawing/2014/main" id="{E39A0BDA-4CC9-4F47-BB55-C30445402222}"/>
              </a:ext>
            </a:extLst>
          </p:cNvPr>
          <p:cNvSpPr>
            <a:spLocks noGrp="1"/>
          </p:cNvSpPr>
          <p:nvPr>
            <p:ph type="sldNum" sz="quarter" idx="12"/>
          </p:nvPr>
        </p:nvSpPr>
        <p:spPr/>
        <p:txBody>
          <a:bodyPr/>
          <a:lstStyle/>
          <a:p>
            <a:fld id="{49FE3AD6-9B3D-44F4-B73A-75E5FABE587D}" type="slidenum">
              <a:rPr lang="cs-CZ" smtClean="0"/>
              <a:t>4</a:t>
            </a:fld>
            <a:endParaRPr lang="cs-CZ"/>
          </a:p>
        </p:txBody>
      </p:sp>
    </p:spTree>
    <p:extLst>
      <p:ext uri="{BB962C8B-B14F-4D97-AF65-F5344CB8AC3E}">
        <p14:creationId xmlns:p14="http://schemas.microsoft.com/office/powerpoint/2010/main" val="354742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old photo of a clock&#10;&#10;Description automatically generated">
            <a:extLst>
              <a:ext uri="{FF2B5EF4-FFF2-40B4-BE49-F238E27FC236}">
                <a16:creationId xmlns:a16="http://schemas.microsoft.com/office/drawing/2014/main" id="{B5707766-66F8-4584-8B79-05404C0DD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575" y="179286"/>
            <a:ext cx="5108850" cy="6177064"/>
          </a:xfrm>
          <a:prstGeom prst="rect">
            <a:avLst/>
          </a:prstGeom>
        </p:spPr>
      </p:pic>
      <p:sp>
        <p:nvSpPr>
          <p:cNvPr id="11" name="Title 1">
            <a:extLst>
              <a:ext uri="{FF2B5EF4-FFF2-40B4-BE49-F238E27FC236}">
                <a16:creationId xmlns:a16="http://schemas.microsoft.com/office/drawing/2014/main" id="{5C3AE23A-6C49-49BE-9744-485D74E67C99}"/>
              </a:ext>
            </a:extLst>
          </p:cNvPr>
          <p:cNvSpPr txBox="1">
            <a:spLocks/>
          </p:cNvSpPr>
          <p:nvPr/>
        </p:nvSpPr>
        <p:spPr>
          <a:xfrm>
            <a:off x="2451370" y="357908"/>
            <a:ext cx="3043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IBM Plex Sans" panose="020B0503050203000203" pitchFamily="34" charset="0"/>
              </a:rPr>
              <a:t>CSI:</a:t>
            </a:r>
          </a:p>
          <a:p>
            <a:r>
              <a:rPr lang="en-US" sz="3600" dirty="0">
                <a:latin typeface="IBM Plex Sans" panose="020B0503050203000203" pitchFamily="34" charset="0"/>
              </a:rPr>
              <a:t>a tumor study</a:t>
            </a:r>
            <a:endParaRPr lang="cs-CZ" sz="3600" dirty="0">
              <a:latin typeface="IBM Plex Sans" panose="020B0503050203000203" pitchFamily="34" charset="0"/>
            </a:endParaRPr>
          </a:p>
        </p:txBody>
      </p:sp>
      <p:sp>
        <p:nvSpPr>
          <p:cNvPr id="12" name="Rectangle 11">
            <a:extLst>
              <a:ext uri="{FF2B5EF4-FFF2-40B4-BE49-F238E27FC236}">
                <a16:creationId xmlns:a16="http://schemas.microsoft.com/office/drawing/2014/main" id="{63F096E7-FA8C-4F35-A8DF-B2994965EAD9}"/>
              </a:ext>
            </a:extLst>
          </p:cNvPr>
          <p:cNvSpPr/>
          <p:nvPr/>
        </p:nvSpPr>
        <p:spPr>
          <a:xfrm>
            <a:off x="3973277" y="6079351"/>
            <a:ext cx="1662186" cy="276999"/>
          </a:xfrm>
          <a:prstGeom prst="rect">
            <a:avLst/>
          </a:prstGeom>
        </p:spPr>
        <p:txBody>
          <a:bodyPr wrap="none">
            <a:spAutoFit/>
          </a:bodyPr>
          <a:lstStyle/>
          <a:p>
            <a:r>
              <a:rPr lang="cs-CZ" sz="1200" dirty="0">
                <a:effectLst/>
                <a:latin typeface="IBM Plex Sans" panose="020B0503050203000203" pitchFamily="34" charset="0"/>
              </a:rPr>
              <a:t>Mader</a:t>
            </a:r>
            <a:r>
              <a:rPr lang="en-US" sz="1200" dirty="0">
                <a:effectLst/>
                <a:latin typeface="IBM Plex Sans" panose="020B0503050203000203" pitchFamily="34" charset="0"/>
              </a:rPr>
              <a:t>, </a:t>
            </a:r>
            <a:r>
              <a:rPr lang="en-US" sz="1200" i="1" dirty="0">
                <a:effectLst/>
                <a:latin typeface="IBM Plex Sans" panose="020B0503050203000203" pitchFamily="34" charset="0"/>
              </a:rPr>
              <a:t>MAGMA</a:t>
            </a:r>
            <a:r>
              <a:rPr lang="en-US" sz="1200" dirty="0">
                <a:effectLst/>
                <a:latin typeface="IBM Plex Sans" panose="020B0503050203000203" pitchFamily="34" charset="0"/>
              </a:rPr>
              <a:t> 1996</a:t>
            </a:r>
            <a:endParaRPr lang="cs-CZ" sz="1200" dirty="0">
              <a:latin typeface="IBM Plex Sans" panose="020B0503050203000203" pitchFamily="34" charset="0"/>
            </a:endParaRPr>
          </a:p>
        </p:txBody>
      </p:sp>
      <p:sp>
        <p:nvSpPr>
          <p:cNvPr id="13" name="Date Placeholder 12">
            <a:extLst>
              <a:ext uri="{FF2B5EF4-FFF2-40B4-BE49-F238E27FC236}">
                <a16:creationId xmlns:a16="http://schemas.microsoft.com/office/drawing/2014/main" id="{5CE01133-902B-43A0-9E93-F53ACA39F2AE}"/>
              </a:ext>
            </a:extLst>
          </p:cNvPr>
          <p:cNvSpPr>
            <a:spLocks noGrp="1"/>
          </p:cNvSpPr>
          <p:nvPr>
            <p:ph type="dt" sz="half" idx="10"/>
          </p:nvPr>
        </p:nvSpPr>
        <p:spPr/>
        <p:txBody>
          <a:bodyPr/>
          <a:lstStyle/>
          <a:p>
            <a:r>
              <a:rPr lang="cs-CZ"/>
              <a:t>02.03.2020</a:t>
            </a:r>
          </a:p>
        </p:txBody>
      </p:sp>
      <p:sp>
        <p:nvSpPr>
          <p:cNvPr id="14" name="Footer Placeholder 13">
            <a:extLst>
              <a:ext uri="{FF2B5EF4-FFF2-40B4-BE49-F238E27FC236}">
                <a16:creationId xmlns:a16="http://schemas.microsoft.com/office/drawing/2014/main" id="{D15BA0AA-3A94-400D-A3D7-197945A2ACDA}"/>
              </a:ext>
            </a:extLst>
          </p:cNvPr>
          <p:cNvSpPr>
            <a:spLocks noGrp="1"/>
          </p:cNvSpPr>
          <p:nvPr>
            <p:ph type="ftr" sz="quarter" idx="11"/>
          </p:nvPr>
        </p:nvSpPr>
        <p:spPr/>
        <p:txBody>
          <a:bodyPr/>
          <a:lstStyle/>
          <a:p>
            <a:r>
              <a:rPr lang="cs-CZ"/>
              <a:t>Visualization of MRI data</a:t>
            </a:r>
          </a:p>
        </p:txBody>
      </p:sp>
      <p:sp>
        <p:nvSpPr>
          <p:cNvPr id="15" name="Slide Number Placeholder 14">
            <a:extLst>
              <a:ext uri="{FF2B5EF4-FFF2-40B4-BE49-F238E27FC236}">
                <a16:creationId xmlns:a16="http://schemas.microsoft.com/office/drawing/2014/main" id="{F58591C2-8A29-4789-A9B5-16CD35401943}"/>
              </a:ext>
            </a:extLst>
          </p:cNvPr>
          <p:cNvSpPr>
            <a:spLocks noGrp="1"/>
          </p:cNvSpPr>
          <p:nvPr>
            <p:ph type="sldNum" sz="quarter" idx="12"/>
          </p:nvPr>
        </p:nvSpPr>
        <p:spPr/>
        <p:txBody>
          <a:bodyPr/>
          <a:lstStyle/>
          <a:p>
            <a:fld id="{49FE3AD6-9B3D-44F4-B73A-75E5FABE587D}" type="slidenum">
              <a:rPr lang="cs-CZ" smtClean="0"/>
              <a:t>40</a:t>
            </a:fld>
            <a:endParaRPr lang="cs-CZ"/>
          </a:p>
        </p:txBody>
      </p:sp>
    </p:spTree>
    <p:extLst>
      <p:ext uri="{BB962C8B-B14F-4D97-AF65-F5344CB8AC3E}">
        <p14:creationId xmlns:p14="http://schemas.microsoft.com/office/powerpoint/2010/main" val="2094070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solidFill>
                  <a:schemeClr val="bg1">
                    <a:lumMod val="75000"/>
                  </a:schemeClr>
                </a:solidFill>
              </a:rPr>
              <a:t>Multiple processing stages</a:t>
            </a:r>
          </a:p>
          <a:p>
            <a:r>
              <a:rPr lang="cs-CZ" dirty="0" err="1">
                <a:solidFill>
                  <a:schemeClr val="bg1">
                    <a:lumMod val="75000"/>
                  </a:schemeClr>
                </a:solidFill>
              </a:rPr>
              <a:t>Multidimensional</a:t>
            </a:r>
            <a:r>
              <a:rPr lang="cs-CZ" dirty="0">
                <a:solidFill>
                  <a:schemeClr val="bg1">
                    <a:lumMod val="75000"/>
                  </a:schemeClr>
                </a:solidFill>
              </a:rPr>
              <a:t> </a:t>
            </a:r>
            <a:r>
              <a:rPr lang="cs-CZ" dirty="0" err="1">
                <a:solidFill>
                  <a:schemeClr val="bg1">
                    <a:lumMod val="75000"/>
                  </a:schemeClr>
                </a:solidFill>
              </a:rPr>
              <a:t>matrices</a:t>
            </a:r>
            <a:endParaRPr lang="cs-CZ" dirty="0">
              <a:solidFill>
                <a:schemeClr val="bg1">
                  <a:lumMod val="75000"/>
                </a:schemeClr>
              </a:solidFill>
            </a:endParaRPr>
          </a:p>
          <a:p>
            <a:r>
              <a:rPr lang="cs-CZ" dirty="0" err="1">
                <a:solidFill>
                  <a:schemeClr val="bg1">
                    <a:lumMod val="75000"/>
                  </a:schemeClr>
                </a:solidFill>
              </a:rPr>
              <a:t>Complex</a:t>
            </a:r>
            <a:r>
              <a:rPr lang="cs-CZ" dirty="0">
                <a:solidFill>
                  <a:schemeClr val="bg1">
                    <a:lumMod val="75000"/>
                  </a:schemeClr>
                </a:solidFill>
              </a:rPr>
              <a:t> </a:t>
            </a:r>
            <a:r>
              <a:rPr lang="cs-CZ" dirty="0" err="1">
                <a:solidFill>
                  <a:schemeClr val="bg1">
                    <a:lumMod val="75000"/>
                  </a:schemeClr>
                </a:solidFill>
              </a:rPr>
              <a:t>entries</a:t>
            </a:r>
            <a:endParaRPr lang="cs-CZ" dirty="0">
              <a:solidFill>
                <a:schemeClr val="bg1">
                  <a:lumMod val="75000"/>
                </a:schemeClr>
              </a:solidFill>
            </a:endParaRPr>
          </a:p>
          <a:p>
            <a:r>
              <a:rPr lang="cs-CZ" dirty="0">
                <a:solidFill>
                  <a:schemeClr val="bg1">
                    <a:lumMod val="75000"/>
                  </a:schemeClr>
                </a:solidFill>
              </a:rPr>
              <a:t>Non-</a:t>
            </a:r>
            <a:r>
              <a:rPr lang="cs-CZ" dirty="0" err="1">
                <a:solidFill>
                  <a:schemeClr val="bg1">
                    <a:lumMod val="75000"/>
                  </a:schemeClr>
                </a:solidFill>
              </a:rPr>
              <a:t>uniformly</a:t>
            </a:r>
            <a:r>
              <a:rPr lang="cs-CZ" dirty="0">
                <a:solidFill>
                  <a:schemeClr val="bg1">
                    <a:lumMod val="75000"/>
                  </a:schemeClr>
                </a:solidFill>
              </a:rPr>
              <a:t> </a:t>
            </a:r>
            <a:r>
              <a:rPr lang="cs-CZ" dirty="0" err="1">
                <a:solidFill>
                  <a:schemeClr val="bg1">
                    <a:lumMod val="75000"/>
                  </a:schemeClr>
                </a:solidFill>
              </a:rPr>
              <a:t>sampled</a:t>
            </a:r>
            <a:endParaRPr lang="cs-CZ" dirty="0">
              <a:solidFill>
                <a:schemeClr val="bg1">
                  <a:lumMod val="75000"/>
                </a:schemeClr>
              </a:solidFill>
            </a:endParaRPr>
          </a:p>
          <a:p>
            <a:r>
              <a:rPr lang="cs-CZ" dirty="0" err="1">
                <a:solidFill>
                  <a:schemeClr val="bg1">
                    <a:lumMod val="75000"/>
                  </a:schemeClr>
                </a:solidFill>
              </a:rPr>
              <a:t>Various</a:t>
            </a:r>
            <a:r>
              <a:rPr lang="cs-CZ" dirty="0">
                <a:solidFill>
                  <a:schemeClr val="bg1">
                    <a:lumMod val="75000"/>
                  </a:schemeClr>
                </a:solidFill>
              </a:rPr>
              <a:t> </a:t>
            </a:r>
            <a:r>
              <a:rPr lang="cs-CZ" dirty="0" err="1">
                <a:solidFill>
                  <a:schemeClr val="bg1">
                    <a:lumMod val="75000"/>
                  </a:schemeClr>
                </a:solidFill>
              </a:rPr>
              <a:t>contrasts</a:t>
            </a:r>
            <a:r>
              <a:rPr lang="cs-CZ" dirty="0">
                <a:solidFill>
                  <a:schemeClr val="bg1">
                    <a:lumMod val="75000"/>
                  </a:schemeClr>
                </a:solidFill>
              </a:rPr>
              <a:t> </a:t>
            </a:r>
            <a:r>
              <a:rPr lang="cs-CZ" dirty="0" err="1">
                <a:solidFill>
                  <a:schemeClr val="bg1">
                    <a:lumMod val="75000"/>
                  </a:schemeClr>
                </a:solidFill>
              </a:rPr>
              <a:t>encoded</a:t>
            </a:r>
            <a:r>
              <a:rPr lang="cs-CZ" dirty="0">
                <a:solidFill>
                  <a:schemeClr val="bg1">
                    <a:lumMod val="75000"/>
                  </a:schemeClr>
                </a:solidFill>
              </a:rPr>
              <a:t> </a:t>
            </a:r>
            <a:r>
              <a:rPr lang="cs-CZ" dirty="0" err="1">
                <a:solidFill>
                  <a:schemeClr val="bg1">
                    <a:lumMod val="75000"/>
                  </a:schemeClr>
                </a:solidFill>
              </a:rPr>
              <a:t>within</a:t>
            </a:r>
            <a:endParaRPr lang="en-US" dirty="0">
              <a:solidFill>
                <a:schemeClr val="bg1">
                  <a:lumMod val="75000"/>
                </a:schemeClr>
              </a:solidFill>
            </a:endParaRPr>
          </a:p>
          <a:p>
            <a:r>
              <a:rPr lang="en-US" dirty="0"/>
              <a:t>Certain level of uncertainty</a:t>
            </a:r>
            <a:endParaRPr lang="cs-CZ" dirty="0"/>
          </a:p>
        </p:txBody>
      </p:sp>
      <p:sp>
        <p:nvSpPr>
          <p:cNvPr id="4" name="Date Placeholder 3">
            <a:extLst>
              <a:ext uri="{FF2B5EF4-FFF2-40B4-BE49-F238E27FC236}">
                <a16:creationId xmlns:a16="http://schemas.microsoft.com/office/drawing/2014/main" id="{DED9519E-E6DA-4332-8E12-0C06D75AD6B0}"/>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12605D50-F923-4373-B743-F0F44F45C2E6}"/>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E24532F9-3A08-48DD-8494-A31C85ECD5EA}"/>
              </a:ext>
            </a:extLst>
          </p:cNvPr>
          <p:cNvSpPr>
            <a:spLocks noGrp="1"/>
          </p:cNvSpPr>
          <p:nvPr>
            <p:ph type="sldNum" sz="quarter" idx="12"/>
          </p:nvPr>
        </p:nvSpPr>
        <p:spPr/>
        <p:txBody>
          <a:bodyPr/>
          <a:lstStyle/>
          <a:p>
            <a:fld id="{49FE3AD6-9B3D-44F4-B73A-75E5FABE587D}" type="slidenum">
              <a:rPr lang="cs-CZ" smtClean="0"/>
              <a:t>41</a:t>
            </a:fld>
            <a:endParaRPr lang="cs-CZ"/>
          </a:p>
        </p:txBody>
      </p:sp>
    </p:spTree>
    <p:extLst>
      <p:ext uri="{BB962C8B-B14F-4D97-AF65-F5344CB8AC3E}">
        <p14:creationId xmlns:p14="http://schemas.microsoft.com/office/powerpoint/2010/main" val="242850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F04DB2-8EF8-4B53-B020-61DC4FF6C455}"/>
              </a:ext>
            </a:extLst>
          </p:cNvPr>
          <p:cNvSpPr>
            <a:spLocks noGrp="1"/>
          </p:cNvSpPr>
          <p:nvPr>
            <p:ph type="title"/>
          </p:nvPr>
        </p:nvSpPr>
        <p:spPr>
          <a:xfrm>
            <a:off x="838200" y="154662"/>
            <a:ext cx="10515600" cy="1325563"/>
          </a:xfrm>
        </p:spPr>
        <p:txBody>
          <a:bodyPr>
            <a:normAutofit/>
          </a:bodyPr>
          <a:lstStyle/>
          <a:p>
            <a:r>
              <a:rPr lang="en-US" sz="3600" dirty="0"/>
              <a:t>Uncertainty visualization in DTI MRI</a:t>
            </a:r>
            <a:endParaRPr lang="cs-CZ" sz="3600" dirty="0"/>
          </a:p>
        </p:txBody>
      </p:sp>
      <p:pic>
        <p:nvPicPr>
          <p:cNvPr id="10" name="Picture 9" descr="A picture containing room&#10;&#10;Description automatically generated">
            <a:extLst>
              <a:ext uri="{FF2B5EF4-FFF2-40B4-BE49-F238E27FC236}">
                <a16:creationId xmlns:a16="http://schemas.microsoft.com/office/drawing/2014/main" id="{A03620CE-67F9-431E-AEAA-C8CACA495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341" y="1196502"/>
            <a:ext cx="6401318" cy="4659549"/>
          </a:xfrm>
          <a:prstGeom prst="rect">
            <a:avLst/>
          </a:prstGeom>
        </p:spPr>
      </p:pic>
      <p:sp>
        <p:nvSpPr>
          <p:cNvPr id="11" name="TextBox 10">
            <a:extLst>
              <a:ext uri="{FF2B5EF4-FFF2-40B4-BE49-F238E27FC236}">
                <a16:creationId xmlns:a16="http://schemas.microsoft.com/office/drawing/2014/main" id="{D85F5ED0-44AB-4AB8-B986-E1EC0D626B32}"/>
              </a:ext>
            </a:extLst>
          </p:cNvPr>
          <p:cNvSpPr txBox="1"/>
          <p:nvPr/>
        </p:nvSpPr>
        <p:spPr>
          <a:xfrm>
            <a:off x="8610600" y="5661498"/>
            <a:ext cx="3599234" cy="914400"/>
          </a:xfrm>
          <a:prstGeom prst="rect">
            <a:avLst/>
          </a:prstGeom>
        </p:spPr>
        <p:txBody>
          <a:bodyPr vert="horz" wrap="none" lIns="91440" tIns="45720" rIns="91440" bIns="45720" rtlCol="0" anchor="ctr">
            <a:normAutofit/>
          </a:bodyPr>
          <a:lstStyle/>
          <a:p>
            <a:pPr algn="l"/>
            <a:r>
              <a:rPr lang="en-US" sz="1200" dirty="0">
                <a:latin typeface="IBM Plex Sans" panose="020B0503050203000203" pitchFamily="34" charset="0"/>
              </a:rPr>
              <a:t>Schultz, T., </a:t>
            </a:r>
            <a:r>
              <a:rPr lang="en-US" sz="1200" i="1" dirty="0">
                <a:latin typeface="IBM Plex Sans" panose="020B0503050203000203" pitchFamily="34" charset="0"/>
              </a:rPr>
              <a:t>NMR in Biomedicine </a:t>
            </a:r>
            <a:r>
              <a:rPr lang="en-US" sz="1200" dirty="0">
                <a:latin typeface="IBM Plex Sans" panose="020B0503050203000203" pitchFamily="34" charset="0"/>
              </a:rPr>
              <a:t>(2017)</a:t>
            </a:r>
            <a:endParaRPr lang="cs-CZ" sz="1200" dirty="0" err="1">
              <a:latin typeface="IBM Plex Sans" panose="020B0503050203000203" pitchFamily="34" charset="0"/>
            </a:endParaRPr>
          </a:p>
        </p:txBody>
      </p:sp>
      <p:sp>
        <p:nvSpPr>
          <p:cNvPr id="12" name="Date Placeholder 11">
            <a:extLst>
              <a:ext uri="{FF2B5EF4-FFF2-40B4-BE49-F238E27FC236}">
                <a16:creationId xmlns:a16="http://schemas.microsoft.com/office/drawing/2014/main" id="{0BD583FC-8203-429D-B173-543F4D1AA053}"/>
              </a:ext>
            </a:extLst>
          </p:cNvPr>
          <p:cNvSpPr>
            <a:spLocks noGrp="1"/>
          </p:cNvSpPr>
          <p:nvPr>
            <p:ph type="dt" sz="half" idx="10"/>
          </p:nvPr>
        </p:nvSpPr>
        <p:spPr/>
        <p:txBody>
          <a:bodyPr/>
          <a:lstStyle/>
          <a:p>
            <a:r>
              <a:rPr lang="cs-CZ"/>
              <a:t>02.03.2020</a:t>
            </a:r>
          </a:p>
        </p:txBody>
      </p:sp>
      <p:sp>
        <p:nvSpPr>
          <p:cNvPr id="13" name="Footer Placeholder 12">
            <a:extLst>
              <a:ext uri="{FF2B5EF4-FFF2-40B4-BE49-F238E27FC236}">
                <a16:creationId xmlns:a16="http://schemas.microsoft.com/office/drawing/2014/main" id="{028BCEB7-451A-4197-AF84-BA4937CB1AC9}"/>
              </a:ext>
            </a:extLst>
          </p:cNvPr>
          <p:cNvSpPr>
            <a:spLocks noGrp="1"/>
          </p:cNvSpPr>
          <p:nvPr>
            <p:ph type="ftr" sz="quarter" idx="11"/>
          </p:nvPr>
        </p:nvSpPr>
        <p:spPr/>
        <p:txBody>
          <a:bodyPr/>
          <a:lstStyle/>
          <a:p>
            <a:r>
              <a:rPr lang="cs-CZ"/>
              <a:t>Visualization of MRI data</a:t>
            </a:r>
          </a:p>
        </p:txBody>
      </p:sp>
      <p:sp>
        <p:nvSpPr>
          <p:cNvPr id="14" name="Slide Number Placeholder 13">
            <a:extLst>
              <a:ext uri="{FF2B5EF4-FFF2-40B4-BE49-F238E27FC236}">
                <a16:creationId xmlns:a16="http://schemas.microsoft.com/office/drawing/2014/main" id="{0403CEEC-A619-425B-98D2-F6BFE1B603A0}"/>
              </a:ext>
            </a:extLst>
          </p:cNvPr>
          <p:cNvSpPr>
            <a:spLocks noGrp="1"/>
          </p:cNvSpPr>
          <p:nvPr>
            <p:ph type="sldNum" sz="quarter" idx="12"/>
          </p:nvPr>
        </p:nvSpPr>
        <p:spPr/>
        <p:txBody>
          <a:bodyPr/>
          <a:lstStyle/>
          <a:p>
            <a:fld id="{49FE3AD6-9B3D-44F4-B73A-75E5FABE587D}" type="slidenum">
              <a:rPr lang="cs-CZ" smtClean="0"/>
              <a:t>42</a:t>
            </a:fld>
            <a:endParaRPr lang="cs-CZ"/>
          </a:p>
        </p:txBody>
      </p:sp>
    </p:spTree>
    <p:extLst>
      <p:ext uri="{BB962C8B-B14F-4D97-AF65-F5344CB8AC3E}">
        <p14:creationId xmlns:p14="http://schemas.microsoft.com/office/powerpoint/2010/main" val="523647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50E9-6AE9-42B2-BAF2-7FC9CB993770}"/>
              </a:ext>
            </a:extLst>
          </p:cNvPr>
          <p:cNvSpPr>
            <a:spLocks noGrp="1"/>
          </p:cNvSpPr>
          <p:nvPr>
            <p:ph type="title"/>
          </p:nvPr>
        </p:nvSpPr>
        <p:spPr/>
        <p:txBody>
          <a:bodyPr/>
          <a:lstStyle/>
          <a:p>
            <a:r>
              <a:rPr lang="en-US" dirty="0">
                <a:latin typeface="IBM Plex Sans" panose="020B0503050203000203" pitchFamily="34" charset="0"/>
              </a:rPr>
              <a:t>Further reading</a:t>
            </a:r>
            <a:endParaRPr lang="cs-CZ" dirty="0">
              <a:latin typeface="IBM Plex Sans" panose="020B0503050203000203" pitchFamily="34" charset="0"/>
            </a:endParaRPr>
          </a:p>
        </p:txBody>
      </p:sp>
      <p:sp>
        <p:nvSpPr>
          <p:cNvPr id="3" name="Content Placeholder 2">
            <a:extLst>
              <a:ext uri="{FF2B5EF4-FFF2-40B4-BE49-F238E27FC236}">
                <a16:creationId xmlns:a16="http://schemas.microsoft.com/office/drawing/2014/main" id="{9C8B10EF-6F44-48C4-8590-A1D461ABFDF8}"/>
              </a:ext>
            </a:extLst>
          </p:cNvPr>
          <p:cNvSpPr>
            <a:spLocks noGrp="1"/>
          </p:cNvSpPr>
          <p:nvPr>
            <p:ph idx="1"/>
          </p:nvPr>
        </p:nvSpPr>
        <p:spPr/>
        <p:txBody>
          <a:bodyPr/>
          <a:lstStyle/>
          <a:p>
            <a:r>
              <a:rPr lang="en-US" sz="1800" dirty="0">
                <a:latin typeface="IBM Plex Sans" panose="020B0503050203000203" pitchFamily="34" charset="0"/>
                <a:hlinkClick r:id="rId2"/>
              </a:rPr>
              <a:t>Interview</a:t>
            </a:r>
            <a:r>
              <a:rPr lang="en-US" sz="1800" dirty="0">
                <a:latin typeface="IBM Plex Sans" panose="020B0503050203000203" pitchFamily="34" charset="0"/>
              </a:rPr>
              <a:t> with Craig Bennett – the dead salmon guy</a:t>
            </a:r>
          </a:p>
          <a:p>
            <a:r>
              <a:rPr lang="en-US" sz="1800" dirty="0">
                <a:latin typeface="IBM Plex Sans" panose="020B0503050203000203" pitchFamily="34" charset="0"/>
                <a:hlinkClick r:id="rId3"/>
              </a:rPr>
              <a:t>A Bug in FMRI Software Could Invalidate 15 Years of Brain Research</a:t>
            </a:r>
          </a:p>
          <a:p>
            <a:r>
              <a:rPr lang="en-US" sz="1800" dirty="0">
                <a:latin typeface="IBM Plex Sans" panose="020B0503050203000203" pitchFamily="34" charset="0"/>
                <a:hlinkClick r:id="rId4"/>
              </a:rPr>
              <a:t>Why does the spectroscopy </a:t>
            </a:r>
            <a:r>
              <a:rPr lang="cs-CZ" sz="1800" dirty="0">
                <a:latin typeface="IBM Plex Sans" panose="020B0503050203000203" pitchFamily="34" charset="0"/>
                <a:hlinkClick r:id="rId4"/>
              </a:rPr>
              <a:t>axis</a:t>
            </a:r>
            <a:r>
              <a:rPr lang="en-US" sz="1800" dirty="0">
                <a:latin typeface="IBM Plex Sans" panose="020B0503050203000203" pitchFamily="34" charset="0"/>
                <a:hlinkClick r:id="rId4"/>
              </a:rPr>
              <a:t> run backwards?</a:t>
            </a:r>
            <a:endParaRPr lang="en-US" dirty="0">
              <a:latin typeface="IBM Plex Sans" panose="020B0503050203000203" pitchFamily="34" charset="0"/>
              <a:hlinkClick r:id="rId3"/>
            </a:endParaRPr>
          </a:p>
        </p:txBody>
      </p:sp>
      <p:sp>
        <p:nvSpPr>
          <p:cNvPr id="4" name="Date Placeholder 3">
            <a:extLst>
              <a:ext uri="{FF2B5EF4-FFF2-40B4-BE49-F238E27FC236}">
                <a16:creationId xmlns:a16="http://schemas.microsoft.com/office/drawing/2014/main" id="{2D48B698-8590-4A44-9E1D-D64059236EF0}"/>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31AFF242-7E30-4180-8740-32FD4C75C494}"/>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2A9F2FE5-ACC2-4BC3-9FE8-5A68258D7432}"/>
              </a:ext>
            </a:extLst>
          </p:cNvPr>
          <p:cNvSpPr>
            <a:spLocks noGrp="1"/>
          </p:cNvSpPr>
          <p:nvPr>
            <p:ph type="sldNum" sz="quarter" idx="12"/>
          </p:nvPr>
        </p:nvSpPr>
        <p:spPr/>
        <p:txBody>
          <a:bodyPr/>
          <a:lstStyle/>
          <a:p>
            <a:fld id="{49FE3AD6-9B3D-44F4-B73A-75E5FABE587D}" type="slidenum">
              <a:rPr lang="cs-CZ" smtClean="0"/>
              <a:t>43</a:t>
            </a:fld>
            <a:endParaRPr lang="cs-CZ"/>
          </a:p>
        </p:txBody>
      </p:sp>
    </p:spTree>
    <p:extLst>
      <p:ext uri="{BB962C8B-B14F-4D97-AF65-F5344CB8AC3E}">
        <p14:creationId xmlns:p14="http://schemas.microsoft.com/office/powerpoint/2010/main" val="3888605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50E9-6AE9-42B2-BAF2-7FC9CB993770}"/>
              </a:ext>
            </a:extLst>
          </p:cNvPr>
          <p:cNvSpPr>
            <a:spLocks noGrp="1"/>
          </p:cNvSpPr>
          <p:nvPr>
            <p:ph type="title"/>
          </p:nvPr>
        </p:nvSpPr>
        <p:spPr/>
        <p:txBody>
          <a:bodyPr/>
          <a:lstStyle/>
          <a:p>
            <a:r>
              <a:rPr lang="en-US" dirty="0">
                <a:latin typeface="IBM Plex Sans" panose="020B0503050203000203" pitchFamily="34" charset="0"/>
              </a:rPr>
              <a:t>Takeaways</a:t>
            </a:r>
            <a:endParaRPr lang="cs-CZ" dirty="0">
              <a:latin typeface="IBM Plex Sans" panose="020B0503050203000203" pitchFamily="34" charset="0"/>
            </a:endParaRPr>
          </a:p>
        </p:txBody>
      </p:sp>
      <p:sp>
        <p:nvSpPr>
          <p:cNvPr id="3" name="Content Placeholder 2">
            <a:extLst>
              <a:ext uri="{FF2B5EF4-FFF2-40B4-BE49-F238E27FC236}">
                <a16:creationId xmlns:a16="http://schemas.microsoft.com/office/drawing/2014/main" id="{9C8B10EF-6F44-48C4-8590-A1D461ABFDF8}"/>
              </a:ext>
            </a:extLst>
          </p:cNvPr>
          <p:cNvSpPr>
            <a:spLocks noGrp="1"/>
          </p:cNvSpPr>
          <p:nvPr>
            <p:ph idx="1"/>
          </p:nvPr>
        </p:nvSpPr>
        <p:spPr/>
        <p:txBody>
          <a:bodyPr>
            <a:normAutofit/>
          </a:bodyPr>
          <a:lstStyle/>
          <a:p>
            <a:r>
              <a:rPr lang="en-US" sz="2000" dirty="0">
                <a:latin typeface="IBM Plex Sans" panose="020B0503050203000203" pitchFamily="34" charset="0"/>
              </a:rPr>
              <a:t>Visualization of multidimensional data might be domain independent</a:t>
            </a:r>
            <a:endParaRPr lang="en-US" sz="3200" dirty="0">
              <a:latin typeface="IBM Plex Sans" panose="020B0503050203000203" pitchFamily="34" charset="0"/>
            </a:endParaRPr>
          </a:p>
          <a:p>
            <a:r>
              <a:rPr lang="en-US" sz="2000" dirty="0">
                <a:latin typeface="IBM Plex Sans" panose="020B0503050203000203" pitchFamily="34" charset="0"/>
              </a:rPr>
              <a:t>Visualization of multidimensional data should be domain specific, if needed</a:t>
            </a:r>
          </a:p>
          <a:p>
            <a:r>
              <a:rPr lang="en-US" sz="2000" dirty="0">
                <a:latin typeface="IBM Plex Sans" panose="020B0503050203000203" pitchFamily="34" charset="0"/>
              </a:rPr>
              <a:t>We need to have an insight into every step od MR data processing</a:t>
            </a:r>
          </a:p>
          <a:p>
            <a:endParaRPr lang="en-US" sz="2000" dirty="0">
              <a:latin typeface="IBM Plex Sans" panose="020B0503050203000203" pitchFamily="34" charset="0"/>
            </a:endParaRPr>
          </a:p>
        </p:txBody>
      </p:sp>
      <p:sp>
        <p:nvSpPr>
          <p:cNvPr id="4" name="Date Placeholder 3">
            <a:extLst>
              <a:ext uri="{FF2B5EF4-FFF2-40B4-BE49-F238E27FC236}">
                <a16:creationId xmlns:a16="http://schemas.microsoft.com/office/drawing/2014/main" id="{03DFF358-5A79-44F2-856B-BB6CFB7F94F5}"/>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E386C70D-65C4-4D04-B66D-81258BC818C4}"/>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0E76927F-9667-4B49-9656-13EF511EB9EF}"/>
              </a:ext>
            </a:extLst>
          </p:cNvPr>
          <p:cNvSpPr>
            <a:spLocks noGrp="1"/>
          </p:cNvSpPr>
          <p:nvPr>
            <p:ph type="sldNum" sz="quarter" idx="12"/>
          </p:nvPr>
        </p:nvSpPr>
        <p:spPr/>
        <p:txBody>
          <a:bodyPr/>
          <a:lstStyle/>
          <a:p>
            <a:fld id="{49FE3AD6-9B3D-44F4-B73A-75E5FABE587D}" type="slidenum">
              <a:rPr lang="cs-CZ" smtClean="0"/>
              <a:t>44</a:t>
            </a:fld>
            <a:endParaRPr lang="cs-CZ"/>
          </a:p>
        </p:txBody>
      </p:sp>
    </p:spTree>
    <p:extLst>
      <p:ext uri="{BB962C8B-B14F-4D97-AF65-F5344CB8AC3E}">
        <p14:creationId xmlns:p14="http://schemas.microsoft.com/office/powerpoint/2010/main" val="406188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t>Multiple processing stages</a:t>
            </a:r>
          </a:p>
          <a:p>
            <a:r>
              <a:rPr lang="cs-CZ" dirty="0" err="1">
                <a:solidFill>
                  <a:schemeClr val="bg1">
                    <a:lumMod val="75000"/>
                  </a:schemeClr>
                </a:solidFill>
              </a:rPr>
              <a:t>Multidimensional</a:t>
            </a:r>
            <a:r>
              <a:rPr lang="cs-CZ" dirty="0">
                <a:solidFill>
                  <a:schemeClr val="bg1">
                    <a:lumMod val="75000"/>
                  </a:schemeClr>
                </a:solidFill>
              </a:rPr>
              <a:t> </a:t>
            </a:r>
            <a:r>
              <a:rPr lang="cs-CZ" dirty="0" err="1">
                <a:solidFill>
                  <a:schemeClr val="bg1">
                    <a:lumMod val="75000"/>
                  </a:schemeClr>
                </a:solidFill>
              </a:rPr>
              <a:t>matrices</a:t>
            </a:r>
            <a:endParaRPr lang="cs-CZ" dirty="0">
              <a:solidFill>
                <a:schemeClr val="bg1">
                  <a:lumMod val="75000"/>
                </a:schemeClr>
              </a:solidFill>
            </a:endParaRPr>
          </a:p>
          <a:p>
            <a:r>
              <a:rPr lang="cs-CZ" dirty="0" err="1">
                <a:solidFill>
                  <a:schemeClr val="bg1">
                    <a:lumMod val="75000"/>
                  </a:schemeClr>
                </a:solidFill>
              </a:rPr>
              <a:t>Complex</a:t>
            </a:r>
            <a:r>
              <a:rPr lang="cs-CZ" dirty="0">
                <a:solidFill>
                  <a:schemeClr val="bg1">
                    <a:lumMod val="75000"/>
                  </a:schemeClr>
                </a:solidFill>
              </a:rPr>
              <a:t> </a:t>
            </a:r>
            <a:r>
              <a:rPr lang="cs-CZ" dirty="0" err="1">
                <a:solidFill>
                  <a:schemeClr val="bg1">
                    <a:lumMod val="75000"/>
                  </a:schemeClr>
                </a:solidFill>
              </a:rPr>
              <a:t>entries</a:t>
            </a:r>
            <a:endParaRPr lang="cs-CZ" dirty="0">
              <a:solidFill>
                <a:schemeClr val="bg1">
                  <a:lumMod val="75000"/>
                </a:schemeClr>
              </a:solidFill>
            </a:endParaRPr>
          </a:p>
          <a:p>
            <a:r>
              <a:rPr lang="cs-CZ" dirty="0">
                <a:solidFill>
                  <a:schemeClr val="bg1">
                    <a:lumMod val="75000"/>
                  </a:schemeClr>
                </a:solidFill>
              </a:rPr>
              <a:t>Non-</a:t>
            </a:r>
            <a:r>
              <a:rPr lang="cs-CZ" dirty="0" err="1">
                <a:solidFill>
                  <a:schemeClr val="bg1">
                    <a:lumMod val="75000"/>
                  </a:schemeClr>
                </a:solidFill>
              </a:rPr>
              <a:t>uniformly</a:t>
            </a:r>
            <a:r>
              <a:rPr lang="cs-CZ" dirty="0">
                <a:solidFill>
                  <a:schemeClr val="bg1">
                    <a:lumMod val="75000"/>
                  </a:schemeClr>
                </a:solidFill>
              </a:rPr>
              <a:t> </a:t>
            </a:r>
            <a:r>
              <a:rPr lang="cs-CZ" dirty="0" err="1">
                <a:solidFill>
                  <a:schemeClr val="bg1">
                    <a:lumMod val="75000"/>
                  </a:schemeClr>
                </a:solidFill>
              </a:rPr>
              <a:t>sampled</a:t>
            </a:r>
            <a:endParaRPr lang="cs-CZ" dirty="0">
              <a:solidFill>
                <a:schemeClr val="bg1">
                  <a:lumMod val="75000"/>
                </a:schemeClr>
              </a:solidFill>
            </a:endParaRPr>
          </a:p>
          <a:p>
            <a:r>
              <a:rPr lang="cs-CZ" dirty="0" err="1">
                <a:solidFill>
                  <a:schemeClr val="bg1">
                    <a:lumMod val="75000"/>
                  </a:schemeClr>
                </a:solidFill>
              </a:rPr>
              <a:t>Various</a:t>
            </a:r>
            <a:r>
              <a:rPr lang="cs-CZ" dirty="0">
                <a:solidFill>
                  <a:schemeClr val="bg1">
                    <a:lumMod val="75000"/>
                  </a:schemeClr>
                </a:solidFill>
              </a:rPr>
              <a:t> </a:t>
            </a:r>
            <a:r>
              <a:rPr lang="cs-CZ" dirty="0" err="1">
                <a:solidFill>
                  <a:schemeClr val="bg1">
                    <a:lumMod val="75000"/>
                  </a:schemeClr>
                </a:solidFill>
              </a:rPr>
              <a:t>contrasts</a:t>
            </a:r>
            <a:r>
              <a:rPr lang="cs-CZ" dirty="0">
                <a:solidFill>
                  <a:schemeClr val="bg1">
                    <a:lumMod val="75000"/>
                  </a:schemeClr>
                </a:solidFill>
              </a:rPr>
              <a:t> </a:t>
            </a:r>
            <a:r>
              <a:rPr lang="cs-CZ" dirty="0" err="1">
                <a:solidFill>
                  <a:schemeClr val="bg1">
                    <a:lumMod val="75000"/>
                  </a:schemeClr>
                </a:solidFill>
              </a:rPr>
              <a:t>encoded</a:t>
            </a:r>
            <a:r>
              <a:rPr lang="cs-CZ" dirty="0">
                <a:solidFill>
                  <a:schemeClr val="bg1">
                    <a:lumMod val="75000"/>
                  </a:schemeClr>
                </a:solidFill>
              </a:rPr>
              <a:t> </a:t>
            </a:r>
            <a:r>
              <a:rPr lang="cs-CZ" dirty="0" err="1">
                <a:solidFill>
                  <a:schemeClr val="bg1">
                    <a:lumMod val="75000"/>
                  </a:schemeClr>
                </a:solidFill>
              </a:rPr>
              <a:t>within</a:t>
            </a:r>
            <a:endParaRPr lang="en-US" dirty="0">
              <a:solidFill>
                <a:schemeClr val="bg1">
                  <a:lumMod val="75000"/>
                </a:schemeClr>
              </a:solidFill>
            </a:endParaRPr>
          </a:p>
          <a:p>
            <a:r>
              <a:rPr lang="en-US" dirty="0">
                <a:solidFill>
                  <a:schemeClr val="bg1">
                    <a:lumMod val="75000"/>
                  </a:schemeClr>
                </a:solidFill>
              </a:rPr>
              <a:t>Certain level of uncertainty</a:t>
            </a:r>
            <a:endParaRPr lang="cs-CZ" dirty="0">
              <a:solidFill>
                <a:schemeClr val="bg1">
                  <a:lumMod val="75000"/>
                </a:schemeClr>
              </a:solidFill>
            </a:endParaRPr>
          </a:p>
        </p:txBody>
      </p:sp>
      <p:sp>
        <p:nvSpPr>
          <p:cNvPr id="4" name="Date Placeholder 3">
            <a:extLst>
              <a:ext uri="{FF2B5EF4-FFF2-40B4-BE49-F238E27FC236}">
                <a16:creationId xmlns:a16="http://schemas.microsoft.com/office/drawing/2014/main" id="{732EB8A3-9D72-4EE0-8A8A-F65866704B3D}"/>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57DFAFA6-230E-4316-8F56-3E7DCF295929}"/>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E637D816-48EF-44A8-8A89-1703521429CC}"/>
              </a:ext>
            </a:extLst>
          </p:cNvPr>
          <p:cNvSpPr>
            <a:spLocks noGrp="1"/>
          </p:cNvSpPr>
          <p:nvPr>
            <p:ph type="sldNum" sz="quarter" idx="12"/>
          </p:nvPr>
        </p:nvSpPr>
        <p:spPr/>
        <p:txBody>
          <a:bodyPr/>
          <a:lstStyle/>
          <a:p>
            <a:fld id="{49FE3AD6-9B3D-44F4-B73A-75E5FABE587D}" type="slidenum">
              <a:rPr lang="cs-CZ" smtClean="0"/>
              <a:t>5</a:t>
            </a:fld>
            <a:endParaRPr lang="cs-CZ"/>
          </a:p>
        </p:txBody>
      </p:sp>
    </p:spTree>
    <p:extLst>
      <p:ext uri="{BB962C8B-B14F-4D97-AF65-F5344CB8AC3E}">
        <p14:creationId xmlns:p14="http://schemas.microsoft.com/office/powerpoint/2010/main" val="3861224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indoor, dark, photo, sitting&#10;&#10;Description automatically generated">
            <a:extLst>
              <a:ext uri="{FF2B5EF4-FFF2-40B4-BE49-F238E27FC236}">
                <a16:creationId xmlns:a16="http://schemas.microsoft.com/office/drawing/2014/main" id="{49E427CB-C5DE-417B-B707-8F2BF2A15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456" y="2937366"/>
            <a:ext cx="2810110" cy="1700348"/>
          </a:xfrm>
          <a:prstGeom prst="rect">
            <a:avLst/>
          </a:prstGeom>
        </p:spPr>
      </p:pic>
      <p:pic>
        <p:nvPicPr>
          <p:cNvPr id="13" name="Picture 12" descr="A close up of a logo&#10;&#10;Description automatically generated">
            <a:extLst>
              <a:ext uri="{FF2B5EF4-FFF2-40B4-BE49-F238E27FC236}">
                <a16:creationId xmlns:a16="http://schemas.microsoft.com/office/drawing/2014/main" id="{94980243-60C6-4194-8CDD-D3EE31072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5432" y="2694276"/>
            <a:ext cx="2363462" cy="2107953"/>
          </a:xfrm>
          <a:prstGeom prst="rect">
            <a:avLst/>
          </a:prstGeom>
        </p:spPr>
      </p:pic>
      <p:sp>
        <p:nvSpPr>
          <p:cNvPr id="16" name="Subtitle 2">
            <a:extLst>
              <a:ext uri="{FF2B5EF4-FFF2-40B4-BE49-F238E27FC236}">
                <a16:creationId xmlns:a16="http://schemas.microsoft.com/office/drawing/2014/main" id="{0EA9FC50-8FC7-40A0-A294-8CFE5DCEBFA4}"/>
              </a:ext>
            </a:extLst>
          </p:cNvPr>
          <p:cNvSpPr txBox="1">
            <a:spLocks/>
          </p:cNvSpPr>
          <p:nvPr/>
        </p:nvSpPr>
        <p:spPr>
          <a:xfrm>
            <a:off x="6240484" y="2490281"/>
            <a:ext cx="1151675" cy="3001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image</a:t>
            </a:r>
            <a:endParaRPr kumimoji="0" lang="cs-CZ"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17" name="Subtitle 2">
            <a:extLst>
              <a:ext uri="{FF2B5EF4-FFF2-40B4-BE49-F238E27FC236}">
                <a16:creationId xmlns:a16="http://schemas.microsoft.com/office/drawing/2014/main" id="{E3C629FB-DB01-4C75-977B-517C3BD793D9}"/>
              </a:ext>
            </a:extLst>
          </p:cNvPr>
          <p:cNvSpPr txBox="1">
            <a:spLocks/>
          </p:cNvSpPr>
          <p:nvPr/>
        </p:nvSpPr>
        <p:spPr>
          <a:xfrm>
            <a:off x="10273924" y="2490281"/>
            <a:ext cx="1151675" cy="300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map</a:t>
            </a:r>
            <a:endParaRPr kumimoji="0" lang="cs-CZ"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pic>
        <p:nvPicPr>
          <p:cNvPr id="20" name="Picture 19" descr="A picture containing sky, star, light, night&#10;&#10;Description automatically generated">
            <a:extLst>
              <a:ext uri="{FF2B5EF4-FFF2-40B4-BE49-F238E27FC236}">
                <a16:creationId xmlns:a16="http://schemas.microsoft.com/office/drawing/2014/main" id="{2D9FD907-0B26-43F0-9C2F-0D6A25C33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238" y="2620768"/>
            <a:ext cx="2208463" cy="2177420"/>
          </a:xfrm>
          <a:prstGeom prst="rect">
            <a:avLst/>
          </a:prstGeom>
        </p:spPr>
      </p:pic>
      <p:sp>
        <p:nvSpPr>
          <p:cNvPr id="14" name="Subtitle 2">
            <a:extLst>
              <a:ext uri="{FF2B5EF4-FFF2-40B4-BE49-F238E27FC236}">
                <a16:creationId xmlns:a16="http://schemas.microsoft.com/office/drawing/2014/main" id="{3209BDC9-7FAB-48E0-9F29-F93280B8F8F1}"/>
              </a:ext>
            </a:extLst>
          </p:cNvPr>
          <p:cNvSpPr txBox="1">
            <a:spLocks/>
          </p:cNvSpPr>
          <p:nvPr/>
        </p:nvSpPr>
        <p:spPr>
          <a:xfrm>
            <a:off x="2039710" y="2470696"/>
            <a:ext cx="1151675" cy="300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k-space</a:t>
            </a:r>
            <a:endParaRPr kumimoji="0" lang="cs-CZ" sz="16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27" name="Subtitle 2">
            <a:extLst>
              <a:ext uri="{FF2B5EF4-FFF2-40B4-BE49-F238E27FC236}">
                <a16:creationId xmlns:a16="http://schemas.microsoft.com/office/drawing/2014/main" id="{D28810AC-9679-4A1B-8256-0CF465A4EE86}"/>
              </a:ext>
            </a:extLst>
          </p:cNvPr>
          <p:cNvSpPr txBox="1">
            <a:spLocks/>
          </p:cNvSpPr>
          <p:nvPr/>
        </p:nvSpPr>
        <p:spPr>
          <a:xfrm>
            <a:off x="280072" y="3590931"/>
            <a:ext cx="1151675" cy="56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measurement</a:t>
            </a:r>
            <a:endParaRPr kumimoji="0" lang="cs-CZ"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28" name="Subtitle 2">
            <a:extLst>
              <a:ext uri="{FF2B5EF4-FFF2-40B4-BE49-F238E27FC236}">
                <a16:creationId xmlns:a16="http://schemas.microsoft.com/office/drawing/2014/main" id="{C3288C15-3E51-4F24-BBF8-2CF919264E03}"/>
              </a:ext>
            </a:extLst>
          </p:cNvPr>
          <p:cNvSpPr txBox="1">
            <a:spLocks/>
          </p:cNvSpPr>
          <p:nvPr/>
        </p:nvSpPr>
        <p:spPr>
          <a:xfrm>
            <a:off x="3753275" y="3590931"/>
            <a:ext cx="1682094" cy="56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reconstruction</a:t>
            </a:r>
            <a:endParaRPr kumimoji="0" lang="cs-CZ"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29" name="Subtitle 2">
            <a:extLst>
              <a:ext uri="{FF2B5EF4-FFF2-40B4-BE49-F238E27FC236}">
                <a16:creationId xmlns:a16="http://schemas.microsoft.com/office/drawing/2014/main" id="{D858A9C8-B6B4-4016-B819-77E051A1D2C2}"/>
              </a:ext>
            </a:extLst>
          </p:cNvPr>
          <p:cNvSpPr txBox="1">
            <a:spLocks/>
          </p:cNvSpPr>
          <p:nvPr/>
        </p:nvSpPr>
        <p:spPr>
          <a:xfrm>
            <a:off x="8165423" y="3590930"/>
            <a:ext cx="1420324" cy="56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processing</a:t>
            </a:r>
            <a:endParaRPr kumimoji="0" lang="cs-CZ" sz="12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12" name="Subtitle 2">
            <a:extLst>
              <a:ext uri="{FF2B5EF4-FFF2-40B4-BE49-F238E27FC236}">
                <a16:creationId xmlns:a16="http://schemas.microsoft.com/office/drawing/2014/main" id="{8183ED39-5352-47AA-A1B0-92263ABEECA2}"/>
              </a:ext>
            </a:extLst>
          </p:cNvPr>
          <p:cNvSpPr txBox="1">
            <a:spLocks/>
          </p:cNvSpPr>
          <p:nvPr/>
        </p:nvSpPr>
        <p:spPr>
          <a:xfrm>
            <a:off x="1342238" y="4871306"/>
            <a:ext cx="3104559" cy="839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1400" dirty="0">
                <a:solidFill>
                  <a:prstClr val="white"/>
                </a:solidFill>
                <a:latin typeface="IBM Plex Sans" panose="020B0503050203000203" pitchFamily="34" charset="0"/>
                <a:ea typeface="Roboto" panose="02000000000000000000" pitchFamily="2" charset="0"/>
                <a:cs typeface="Roboto" panose="02000000000000000000" pitchFamily="2" charset="0"/>
              </a:rPr>
              <a:t>T</a:t>
            </a:r>
            <a:r>
              <a:rPr kumimoji="0" lang="cs-CZ" sz="1400" b="0" i="0" u="none" strike="noStrike" kern="1200" cap="none" spc="0" normalizeH="0" baseline="0" noProof="0" dirty="0" err="1">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ry</a:t>
            </a:r>
            <a:r>
              <a:rPr kumimoji="0" lang="cs-CZ" sz="14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 to </a:t>
            </a:r>
            <a:r>
              <a:rPr kumimoji="0" lang="cs-CZ" sz="1400" b="0" i="0" u="none" strike="noStrike" kern="1200" cap="none" spc="0" normalizeH="0" baseline="0" noProof="0" dirty="0" err="1">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somehow</a:t>
            </a:r>
            <a:r>
              <a:rPr kumimoji="0" lang="cs-CZ" sz="1400" b="0" i="0" u="none" strike="noStrike" kern="1200" cap="none" spc="0" normalizeH="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 </a:t>
            </a:r>
            <a:r>
              <a:rPr kumimoji="0" lang="cs-CZ" sz="1400" b="0" i="0" u="none" strike="noStrike" kern="1200" cap="none" spc="0" normalizeH="0" baseline="0" noProof="0" dirty="0" err="1">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see</a:t>
            </a:r>
            <a:r>
              <a:rPr kumimoji="0" lang="cs-CZ" sz="14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 </a:t>
            </a:r>
            <a:r>
              <a:rPr kumimoji="0" lang="cs-CZ" sz="1400" b="0" i="0" u="none" strike="noStrike" kern="1200" cap="none" spc="0" normalizeH="0" baseline="0" noProof="0" dirty="0" err="1">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something</a:t>
            </a:r>
            <a:r>
              <a:rPr kumimoji="0" lang="cs-CZ" sz="14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rPr>
              <a:t>.</a:t>
            </a:r>
          </a:p>
        </p:txBody>
      </p:sp>
      <p:sp>
        <p:nvSpPr>
          <p:cNvPr id="15" name="Subtitle 2">
            <a:extLst>
              <a:ext uri="{FF2B5EF4-FFF2-40B4-BE49-F238E27FC236}">
                <a16:creationId xmlns:a16="http://schemas.microsoft.com/office/drawing/2014/main" id="{F4293140-30AC-451B-81B5-DE189567F812}"/>
              </a:ext>
            </a:extLst>
          </p:cNvPr>
          <p:cNvSpPr txBox="1">
            <a:spLocks/>
          </p:cNvSpPr>
          <p:nvPr/>
        </p:nvSpPr>
        <p:spPr>
          <a:xfrm>
            <a:off x="5250046" y="4871306"/>
            <a:ext cx="3550596" cy="839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Visual</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analysis</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of</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specific</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anatomical</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features</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using</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generic</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software.</a:t>
            </a:r>
            <a:endParaRPr kumimoji="0" lang="cs-CZ" sz="14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18" name="Subtitle 2">
            <a:extLst>
              <a:ext uri="{FF2B5EF4-FFF2-40B4-BE49-F238E27FC236}">
                <a16:creationId xmlns:a16="http://schemas.microsoft.com/office/drawing/2014/main" id="{43844703-13B7-4199-BE19-E92E863F7E96}"/>
              </a:ext>
            </a:extLst>
          </p:cNvPr>
          <p:cNvSpPr txBox="1">
            <a:spLocks/>
          </p:cNvSpPr>
          <p:nvPr/>
        </p:nvSpPr>
        <p:spPr>
          <a:xfrm>
            <a:off x="9160565" y="4871306"/>
            <a:ext cx="3031435" cy="839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Decoding</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visually</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encoded</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information</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using</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method</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a:t>
            </a:r>
            <a:r>
              <a:rPr lang="cs-CZ" sz="1400" noProof="0" dirty="0" err="1">
                <a:solidFill>
                  <a:prstClr val="white"/>
                </a:solidFill>
                <a:latin typeface="IBM Plex Sans" panose="020B0503050203000203" pitchFamily="34" charset="0"/>
                <a:ea typeface="Roboto" panose="02000000000000000000" pitchFamily="2" charset="0"/>
                <a:cs typeface="Roboto" panose="02000000000000000000" pitchFamily="2" charset="0"/>
              </a:rPr>
              <a:t>specific</a:t>
            </a:r>
            <a:r>
              <a:rPr lang="cs-CZ" sz="1400" noProof="0" dirty="0">
                <a:solidFill>
                  <a:prstClr val="white"/>
                </a:solidFill>
                <a:latin typeface="IBM Plex Sans" panose="020B0503050203000203" pitchFamily="34" charset="0"/>
                <a:ea typeface="Roboto" panose="02000000000000000000" pitchFamily="2" charset="0"/>
                <a:cs typeface="Roboto" panose="02000000000000000000" pitchFamily="2" charset="0"/>
              </a:rPr>
              <a:t> software. </a:t>
            </a:r>
            <a:endParaRPr kumimoji="0" lang="cs-CZ" sz="1400" b="0" i="0" u="none" strike="noStrike" kern="1200" cap="none" spc="0" normalizeH="0" baseline="0" noProof="0" dirty="0">
              <a:ln>
                <a:noFill/>
              </a:ln>
              <a:solidFill>
                <a:prstClr val="white"/>
              </a:solidFill>
              <a:effectLst/>
              <a:uLnTx/>
              <a:uFillTx/>
              <a:latin typeface="IBM Plex Sans" panose="020B0503050203000203" pitchFamily="34" charset="0"/>
              <a:ea typeface="Roboto" panose="02000000000000000000" pitchFamily="2" charset="0"/>
              <a:cs typeface="Roboto" panose="02000000000000000000" pitchFamily="2" charset="0"/>
            </a:endParaRPr>
          </a:p>
        </p:txBody>
      </p:sp>
      <p:sp>
        <p:nvSpPr>
          <p:cNvPr id="2" name="Date Placeholder 1">
            <a:extLst>
              <a:ext uri="{FF2B5EF4-FFF2-40B4-BE49-F238E27FC236}">
                <a16:creationId xmlns:a16="http://schemas.microsoft.com/office/drawing/2014/main" id="{856D27B4-2C7A-42A8-9178-03A472E3FC08}"/>
              </a:ext>
            </a:extLst>
          </p:cNvPr>
          <p:cNvSpPr>
            <a:spLocks noGrp="1"/>
          </p:cNvSpPr>
          <p:nvPr>
            <p:ph type="dt" sz="half" idx="10"/>
          </p:nvPr>
        </p:nvSpPr>
        <p:spPr/>
        <p:txBody>
          <a:bodyPr/>
          <a:lstStyle/>
          <a:p>
            <a:r>
              <a:rPr lang="cs-CZ"/>
              <a:t>02.03.2020</a:t>
            </a:r>
          </a:p>
        </p:txBody>
      </p:sp>
      <p:sp>
        <p:nvSpPr>
          <p:cNvPr id="3" name="Footer Placeholder 2">
            <a:extLst>
              <a:ext uri="{FF2B5EF4-FFF2-40B4-BE49-F238E27FC236}">
                <a16:creationId xmlns:a16="http://schemas.microsoft.com/office/drawing/2014/main" id="{15677408-CACE-4D2A-9C35-85A8378A269A}"/>
              </a:ext>
            </a:extLst>
          </p:cNvPr>
          <p:cNvSpPr>
            <a:spLocks noGrp="1"/>
          </p:cNvSpPr>
          <p:nvPr>
            <p:ph type="ftr" sz="quarter" idx="11"/>
          </p:nvPr>
        </p:nvSpPr>
        <p:spPr/>
        <p:txBody>
          <a:bodyPr/>
          <a:lstStyle/>
          <a:p>
            <a:r>
              <a:rPr lang="cs-CZ"/>
              <a:t>Visualization of MRI data</a:t>
            </a:r>
          </a:p>
        </p:txBody>
      </p:sp>
      <p:sp>
        <p:nvSpPr>
          <p:cNvPr id="4" name="Slide Number Placeholder 3">
            <a:extLst>
              <a:ext uri="{FF2B5EF4-FFF2-40B4-BE49-F238E27FC236}">
                <a16:creationId xmlns:a16="http://schemas.microsoft.com/office/drawing/2014/main" id="{DD4CD871-4615-4D9E-A670-98BB50683EA1}"/>
              </a:ext>
            </a:extLst>
          </p:cNvPr>
          <p:cNvSpPr>
            <a:spLocks noGrp="1"/>
          </p:cNvSpPr>
          <p:nvPr>
            <p:ph type="sldNum" sz="quarter" idx="12"/>
          </p:nvPr>
        </p:nvSpPr>
        <p:spPr/>
        <p:txBody>
          <a:bodyPr/>
          <a:lstStyle/>
          <a:p>
            <a:fld id="{28B6D15F-5D65-4BDE-A412-CE8F5DC73F86}" type="slidenum">
              <a:rPr lang="cs-CZ" smtClean="0"/>
              <a:t>6</a:t>
            </a:fld>
            <a:endParaRPr lang="cs-CZ"/>
          </a:p>
        </p:txBody>
      </p:sp>
    </p:spTree>
    <p:extLst>
      <p:ext uri="{BB962C8B-B14F-4D97-AF65-F5344CB8AC3E}">
        <p14:creationId xmlns:p14="http://schemas.microsoft.com/office/powerpoint/2010/main" val="23506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4" grpId="0"/>
      <p:bldP spid="27" grpId="0"/>
      <p:bldP spid="28" grpId="0"/>
      <p:bldP spid="29" grpId="0"/>
      <p:bldP spid="12"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Features</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data</a:t>
            </a:r>
          </a:p>
        </p:txBody>
      </p:sp>
      <p:sp>
        <p:nvSpPr>
          <p:cNvPr id="3" name="Content Placeholder 2">
            <a:extLst>
              <a:ext uri="{FF2B5EF4-FFF2-40B4-BE49-F238E27FC236}">
                <a16:creationId xmlns:a16="http://schemas.microsoft.com/office/drawing/2014/main" id="{D50714C2-CBF2-434A-81C4-D2D1C1952D18}"/>
              </a:ext>
            </a:extLst>
          </p:cNvPr>
          <p:cNvSpPr>
            <a:spLocks noGrp="1"/>
          </p:cNvSpPr>
          <p:nvPr>
            <p:ph idx="1"/>
          </p:nvPr>
        </p:nvSpPr>
        <p:spPr/>
        <p:txBody>
          <a:bodyPr/>
          <a:lstStyle/>
          <a:p>
            <a:r>
              <a:rPr lang="en-US" dirty="0">
                <a:solidFill>
                  <a:schemeClr val="bg1">
                    <a:lumMod val="75000"/>
                  </a:schemeClr>
                </a:solidFill>
              </a:rPr>
              <a:t>Multiple processing stages</a:t>
            </a:r>
          </a:p>
          <a:p>
            <a:r>
              <a:rPr lang="cs-CZ" dirty="0" err="1"/>
              <a:t>Multidimensional</a:t>
            </a:r>
            <a:r>
              <a:rPr lang="cs-CZ" dirty="0"/>
              <a:t> </a:t>
            </a:r>
            <a:r>
              <a:rPr lang="cs-CZ" dirty="0" err="1"/>
              <a:t>matrices</a:t>
            </a:r>
            <a:endParaRPr lang="cs-CZ" dirty="0"/>
          </a:p>
          <a:p>
            <a:r>
              <a:rPr lang="cs-CZ" dirty="0" err="1">
                <a:solidFill>
                  <a:schemeClr val="bg1">
                    <a:lumMod val="75000"/>
                  </a:schemeClr>
                </a:solidFill>
              </a:rPr>
              <a:t>Complex</a:t>
            </a:r>
            <a:r>
              <a:rPr lang="cs-CZ" dirty="0">
                <a:solidFill>
                  <a:schemeClr val="bg1">
                    <a:lumMod val="75000"/>
                  </a:schemeClr>
                </a:solidFill>
              </a:rPr>
              <a:t> </a:t>
            </a:r>
            <a:r>
              <a:rPr lang="cs-CZ" dirty="0" err="1">
                <a:solidFill>
                  <a:schemeClr val="bg1">
                    <a:lumMod val="75000"/>
                  </a:schemeClr>
                </a:solidFill>
              </a:rPr>
              <a:t>entries</a:t>
            </a:r>
            <a:endParaRPr lang="cs-CZ" dirty="0">
              <a:solidFill>
                <a:schemeClr val="bg1">
                  <a:lumMod val="75000"/>
                </a:schemeClr>
              </a:solidFill>
            </a:endParaRPr>
          </a:p>
          <a:p>
            <a:r>
              <a:rPr lang="cs-CZ" dirty="0">
                <a:solidFill>
                  <a:schemeClr val="bg1">
                    <a:lumMod val="75000"/>
                  </a:schemeClr>
                </a:solidFill>
              </a:rPr>
              <a:t>Non-</a:t>
            </a:r>
            <a:r>
              <a:rPr lang="cs-CZ" dirty="0" err="1">
                <a:solidFill>
                  <a:schemeClr val="bg1">
                    <a:lumMod val="75000"/>
                  </a:schemeClr>
                </a:solidFill>
              </a:rPr>
              <a:t>uniformly</a:t>
            </a:r>
            <a:r>
              <a:rPr lang="cs-CZ" dirty="0">
                <a:solidFill>
                  <a:schemeClr val="bg1">
                    <a:lumMod val="75000"/>
                  </a:schemeClr>
                </a:solidFill>
              </a:rPr>
              <a:t> </a:t>
            </a:r>
            <a:r>
              <a:rPr lang="cs-CZ" dirty="0" err="1">
                <a:solidFill>
                  <a:schemeClr val="bg1">
                    <a:lumMod val="75000"/>
                  </a:schemeClr>
                </a:solidFill>
              </a:rPr>
              <a:t>sampled</a:t>
            </a:r>
            <a:endParaRPr lang="cs-CZ" dirty="0">
              <a:solidFill>
                <a:schemeClr val="bg1">
                  <a:lumMod val="75000"/>
                </a:schemeClr>
              </a:solidFill>
            </a:endParaRPr>
          </a:p>
          <a:p>
            <a:r>
              <a:rPr lang="cs-CZ" dirty="0" err="1">
                <a:solidFill>
                  <a:schemeClr val="bg1">
                    <a:lumMod val="75000"/>
                  </a:schemeClr>
                </a:solidFill>
              </a:rPr>
              <a:t>Various</a:t>
            </a:r>
            <a:r>
              <a:rPr lang="cs-CZ" dirty="0">
                <a:solidFill>
                  <a:schemeClr val="bg1">
                    <a:lumMod val="75000"/>
                  </a:schemeClr>
                </a:solidFill>
              </a:rPr>
              <a:t> </a:t>
            </a:r>
            <a:r>
              <a:rPr lang="cs-CZ" dirty="0" err="1">
                <a:solidFill>
                  <a:schemeClr val="bg1">
                    <a:lumMod val="75000"/>
                  </a:schemeClr>
                </a:solidFill>
              </a:rPr>
              <a:t>contrasts</a:t>
            </a:r>
            <a:r>
              <a:rPr lang="cs-CZ" dirty="0">
                <a:solidFill>
                  <a:schemeClr val="bg1">
                    <a:lumMod val="75000"/>
                  </a:schemeClr>
                </a:solidFill>
              </a:rPr>
              <a:t> </a:t>
            </a:r>
            <a:r>
              <a:rPr lang="cs-CZ" dirty="0" err="1">
                <a:solidFill>
                  <a:schemeClr val="bg1">
                    <a:lumMod val="75000"/>
                  </a:schemeClr>
                </a:solidFill>
              </a:rPr>
              <a:t>encoded</a:t>
            </a:r>
            <a:r>
              <a:rPr lang="cs-CZ" dirty="0">
                <a:solidFill>
                  <a:schemeClr val="bg1">
                    <a:lumMod val="75000"/>
                  </a:schemeClr>
                </a:solidFill>
              </a:rPr>
              <a:t> </a:t>
            </a:r>
            <a:r>
              <a:rPr lang="cs-CZ" dirty="0" err="1">
                <a:solidFill>
                  <a:schemeClr val="bg1">
                    <a:lumMod val="75000"/>
                  </a:schemeClr>
                </a:solidFill>
              </a:rPr>
              <a:t>within</a:t>
            </a:r>
            <a:endParaRPr lang="en-US" dirty="0">
              <a:solidFill>
                <a:schemeClr val="bg1">
                  <a:lumMod val="75000"/>
                </a:schemeClr>
              </a:solidFill>
            </a:endParaRPr>
          </a:p>
          <a:p>
            <a:r>
              <a:rPr lang="en-US" dirty="0">
                <a:solidFill>
                  <a:schemeClr val="bg1">
                    <a:lumMod val="75000"/>
                  </a:schemeClr>
                </a:solidFill>
              </a:rPr>
              <a:t>Certain level of uncertainty</a:t>
            </a:r>
            <a:endParaRPr lang="cs-CZ" dirty="0">
              <a:solidFill>
                <a:schemeClr val="bg1">
                  <a:lumMod val="75000"/>
                </a:schemeClr>
              </a:solidFill>
            </a:endParaRPr>
          </a:p>
        </p:txBody>
      </p:sp>
      <p:sp>
        <p:nvSpPr>
          <p:cNvPr id="4" name="Date Placeholder 3">
            <a:extLst>
              <a:ext uri="{FF2B5EF4-FFF2-40B4-BE49-F238E27FC236}">
                <a16:creationId xmlns:a16="http://schemas.microsoft.com/office/drawing/2014/main" id="{E297A317-5157-4709-B8CF-E7306F37DB52}"/>
              </a:ext>
            </a:extLst>
          </p:cNvPr>
          <p:cNvSpPr>
            <a:spLocks noGrp="1"/>
          </p:cNvSpPr>
          <p:nvPr>
            <p:ph type="dt" sz="half" idx="10"/>
          </p:nvPr>
        </p:nvSpPr>
        <p:spPr/>
        <p:txBody>
          <a:bodyPr/>
          <a:lstStyle/>
          <a:p>
            <a:r>
              <a:rPr lang="cs-CZ"/>
              <a:t>02.03.2020</a:t>
            </a:r>
          </a:p>
        </p:txBody>
      </p:sp>
      <p:sp>
        <p:nvSpPr>
          <p:cNvPr id="5" name="Footer Placeholder 4">
            <a:extLst>
              <a:ext uri="{FF2B5EF4-FFF2-40B4-BE49-F238E27FC236}">
                <a16:creationId xmlns:a16="http://schemas.microsoft.com/office/drawing/2014/main" id="{D51DCDF9-7E87-465C-8174-67D69ABB7BF1}"/>
              </a:ext>
            </a:extLst>
          </p:cNvPr>
          <p:cNvSpPr>
            <a:spLocks noGrp="1"/>
          </p:cNvSpPr>
          <p:nvPr>
            <p:ph type="ftr" sz="quarter" idx="11"/>
          </p:nvPr>
        </p:nvSpPr>
        <p:spPr/>
        <p:txBody>
          <a:bodyPr/>
          <a:lstStyle/>
          <a:p>
            <a:r>
              <a:rPr lang="cs-CZ"/>
              <a:t>Visualization of MRI data</a:t>
            </a:r>
          </a:p>
        </p:txBody>
      </p:sp>
      <p:sp>
        <p:nvSpPr>
          <p:cNvPr id="6" name="Slide Number Placeholder 5">
            <a:extLst>
              <a:ext uri="{FF2B5EF4-FFF2-40B4-BE49-F238E27FC236}">
                <a16:creationId xmlns:a16="http://schemas.microsoft.com/office/drawing/2014/main" id="{ACEE2B26-04A9-4B87-81D0-6FD1C64907C5}"/>
              </a:ext>
            </a:extLst>
          </p:cNvPr>
          <p:cNvSpPr>
            <a:spLocks noGrp="1"/>
          </p:cNvSpPr>
          <p:nvPr>
            <p:ph type="sldNum" sz="quarter" idx="12"/>
          </p:nvPr>
        </p:nvSpPr>
        <p:spPr/>
        <p:txBody>
          <a:bodyPr/>
          <a:lstStyle/>
          <a:p>
            <a:fld id="{49FE3AD6-9B3D-44F4-B73A-75E5FABE587D}" type="slidenum">
              <a:rPr lang="cs-CZ" smtClean="0"/>
              <a:t>7</a:t>
            </a:fld>
            <a:endParaRPr lang="cs-CZ"/>
          </a:p>
        </p:txBody>
      </p:sp>
    </p:spTree>
    <p:extLst>
      <p:ext uri="{BB962C8B-B14F-4D97-AF65-F5344CB8AC3E}">
        <p14:creationId xmlns:p14="http://schemas.microsoft.com/office/powerpoint/2010/main" val="54486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kite&#10;&#10;Description automatically generated">
            <a:extLst>
              <a:ext uri="{FF2B5EF4-FFF2-40B4-BE49-F238E27FC236}">
                <a16:creationId xmlns:a16="http://schemas.microsoft.com/office/drawing/2014/main" id="{270B2C89-E3EE-4BF2-B66C-B448D38B6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1581" y="1030541"/>
            <a:ext cx="9268838" cy="5462334"/>
          </a:xfrm>
        </p:spPr>
      </p:pic>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Multidimensional</a:t>
            </a:r>
            <a:r>
              <a:rPr lang="cs-CZ" dirty="0">
                <a:latin typeface="IBM Plex Sans" panose="020B0503050203000203" pitchFamily="34" charset="0"/>
              </a:rPr>
              <a:t> data</a:t>
            </a:r>
          </a:p>
        </p:txBody>
      </p:sp>
      <p:sp>
        <p:nvSpPr>
          <p:cNvPr id="8" name="Rectangle 7">
            <a:extLst>
              <a:ext uri="{FF2B5EF4-FFF2-40B4-BE49-F238E27FC236}">
                <a16:creationId xmlns:a16="http://schemas.microsoft.com/office/drawing/2014/main" id="{013F6DE3-5675-416A-AA6B-7112920E7BC3}"/>
              </a:ext>
            </a:extLst>
          </p:cNvPr>
          <p:cNvSpPr/>
          <p:nvPr/>
        </p:nvSpPr>
        <p:spPr>
          <a:xfrm>
            <a:off x="9537277" y="6016718"/>
            <a:ext cx="1816523" cy="276999"/>
          </a:xfrm>
          <a:prstGeom prst="rect">
            <a:avLst/>
          </a:prstGeom>
        </p:spPr>
        <p:txBody>
          <a:bodyPr wrap="none">
            <a:spAutoFit/>
          </a:bodyPr>
          <a:lstStyle/>
          <a:p>
            <a:r>
              <a:rPr lang="cs-CZ" sz="1200" dirty="0">
                <a:latin typeface="IBM Plex Sans" panose="020B0503050203000203" pitchFamily="34" charset="0"/>
              </a:rPr>
              <a:t>r-spatial.github.io/</a:t>
            </a:r>
            <a:r>
              <a:rPr lang="cs-CZ" sz="1200" dirty="0" err="1">
                <a:latin typeface="IBM Plex Sans" panose="020B0503050203000203" pitchFamily="34" charset="0"/>
              </a:rPr>
              <a:t>stars</a:t>
            </a:r>
            <a:endParaRPr lang="cs-CZ" sz="1200" dirty="0">
              <a:latin typeface="IBM Plex Sans" panose="020B0503050203000203" pitchFamily="34" charset="0"/>
            </a:endParaRPr>
          </a:p>
        </p:txBody>
      </p:sp>
      <p:sp>
        <p:nvSpPr>
          <p:cNvPr id="9" name="Date Placeholder 8">
            <a:extLst>
              <a:ext uri="{FF2B5EF4-FFF2-40B4-BE49-F238E27FC236}">
                <a16:creationId xmlns:a16="http://schemas.microsoft.com/office/drawing/2014/main" id="{CA72477E-AA11-4153-8B83-8F849C914222}"/>
              </a:ext>
            </a:extLst>
          </p:cNvPr>
          <p:cNvSpPr>
            <a:spLocks noGrp="1"/>
          </p:cNvSpPr>
          <p:nvPr>
            <p:ph type="dt" sz="half" idx="10"/>
          </p:nvPr>
        </p:nvSpPr>
        <p:spPr/>
        <p:txBody>
          <a:bodyPr/>
          <a:lstStyle/>
          <a:p>
            <a:r>
              <a:rPr lang="cs-CZ"/>
              <a:t>02.03.2020</a:t>
            </a:r>
          </a:p>
        </p:txBody>
      </p:sp>
      <p:sp>
        <p:nvSpPr>
          <p:cNvPr id="10" name="Footer Placeholder 9">
            <a:extLst>
              <a:ext uri="{FF2B5EF4-FFF2-40B4-BE49-F238E27FC236}">
                <a16:creationId xmlns:a16="http://schemas.microsoft.com/office/drawing/2014/main" id="{471DE759-E75C-43FA-9BD8-5722D2928A8B}"/>
              </a:ext>
            </a:extLst>
          </p:cNvPr>
          <p:cNvSpPr>
            <a:spLocks noGrp="1"/>
          </p:cNvSpPr>
          <p:nvPr>
            <p:ph type="ftr" sz="quarter" idx="11"/>
          </p:nvPr>
        </p:nvSpPr>
        <p:spPr/>
        <p:txBody>
          <a:bodyPr/>
          <a:lstStyle/>
          <a:p>
            <a:r>
              <a:rPr lang="cs-CZ"/>
              <a:t>Visualization of MRI data</a:t>
            </a:r>
          </a:p>
        </p:txBody>
      </p:sp>
      <p:sp>
        <p:nvSpPr>
          <p:cNvPr id="11" name="Slide Number Placeholder 10">
            <a:extLst>
              <a:ext uri="{FF2B5EF4-FFF2-40B4-BE49-F238E27FC236}">
                <a16:creationId xmlns:a16="http://schemas.microsoft.com/office/drawing/2014/main" id="{F2958C82-7BC8-4DB2-9200-05F552EB644E}"/>
              </a:ext>
            </a:extLst>
          </p:cNvPr>
          <p:cNvSpPr>
            <a:spLocks noGrp="1"/>
          </p:cNvSpPr>
          <p:nvPr>
            <p:ph type="sldNum" sz="quarter" idx="12"/>
          </p:nvPr>
        </p:nvSpPr>
        <p:spPr/>
        <p:txBody>
          <a:bodyPr/>
          <a:lstStyle/>
          <a:p>
            <a:fld id="{49FE3AD6-9B3D-44F4-B73A-75E5FABE587D}" type="slidenum">
              <a:rPr lang="cs-CZ" smtClean="0"/>
              <a:t>8</a:t>
            </a:fld>
            <a:endParaRPr lang="cs-CZ"/>
          </a:p>
        </p:txBody>
      </p:sp>
    </p:spTree>
    <p:extLst>
      <p:ext uri="{BB962C8B-B14F-4D97-AF65-F5344CB8AC3E}">
        <p14:creationId xmlns:p14="http://schemas.microsoft.com/office/powerpoint/2010/main" val="321700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EC7B-4172-48A4-B0F4-F54B0439BF45}"/>
              </a:ext>
            </a:extLst>
          </p:cNvPr>
          <p:cNvSpPr>
            <a:spLocks noGrp="1"/>
          </p:cNvSpPr>
          <p:nvPr>
            <p:ph type="title"/>
          </p:nvPr>
        </p:nvSpPr>
        <p:spPr/>
        <p:txBody>
          <a:bodyPr/>
          <a:lstStyle/>
          <a:p>
            <a:r>
              <a:rPr lang="cs-CZ" dirty="0" err="1">
                <a:latin typeface="IBM Plex Sans" panose="020B0503050203000203" pitchFamily="34" charset="0"/>
              </a:rPr>
              <a:t>Meaning</a:t>
            </a:r>
            <a:r>
              <a:rPr lang="cs-CZ" dirty="0">
                <a:latin typeface="IBM Plex Sans" panose="020B0503050203000203" pitchFamily="34" charset="0"/>
              </a:rPr>
              <a:t> </a:t>
            </a:r>
            <a:r>
              <a:rPr lang="cs-CZ" dirty="0" err="1">
                <a:latin typeface="IBM Plex Sans" panose="020B0503050203000203" pitchFamily="34" charset="0"/>
              </a:rPr>
              <a:t>of</a:t>
            </a:r>
            <a:r>
              <a:rPr lang="cs-CZ" dirty="0">
                <a:latin typeface="IBM Plex Sans" panose="020B0503050203000203" pitchFamily="34" charset="0"/>
              </a:rPr>
              <a:t> MR </a:t>
            </a:r>
            <a:r>
              <a:rPr lang="cs-CZ" dirty="0" err="1">
                <a:latin typeface="IBM Plex Sans" panose="020B0503050203000203" pitchFamily="34" charset="0"/>
              </a:rPr>
              <a:t>dimensions</a:t>
            </a:r>
            <a:endParaRPr lang="cs-CZ" dirty="0">
              <a:latin typeface="IBM Plex Sans" panose="020B0503050203000203" pitchFamily="34" charset="0"/>
            </a:endParaRPr>
          </a:p>
        </p:txBody>
      </p:sp>
      <p:sp>
        <p:nvSpPr>
          <p:cNvPr id="4" name="Content Placeholder 3">
            <a:extLst>
              <a:ext uri="{FF2B5EF4-FFF2-40B4-BE49-F238E27FC236}">
                <a16:creationId xmlns:a16="http://schemas.microsoft.com/office/drawing/2014/main" id="{843D9ABA-707B-4B1E-9387-CAFF7EA910F2}"/>
              </a:ext>
            </a:extLst>
          </p:cNvPr>
          <p:cNvSpPr>
            <a:spLocks noGrp="1"/>
          </p:cNvSpPr>
          <p:nvPr>
            <p:ph idx="1"/>
          </p:nvPr>
        </p:nvSpPr>
        <p:spPr>
          <a:xfrm>
            <a:off x="838200" y="1825625"/>
            <a:ext cx="4638472" cy="4351338"/>
          </a:xfrm>
        </p:spPr>
        <p:txBody>
          <a:bodyPr>
            <a:normAutofit fontScale="85000" lnSpcReduction="20000"/>
          </a:bodyPr>
          <a:lstStyle/>
          <a:p>
            <a:r>
              <a:rPr lang="cs-CZ" dirty="0" err="1"/>
              <a:t>Spatial</a:t>
            </a:r>
            <a:r>
              <a:rPr lang="cs-CZ" dirty="0"/>
              <a:t> </a:t>
            </a:r>
            <a:r>
              <a:rPr lang="cs-CZ" dirty="0" err="1"/>
              <a:t>frequency</a:t>
            </a:r>
            <a:r>
              <a:rPr lang="cs-CZ" dirty="0"/>
              <a:t> </a:t>
            </a:r>
            <a:r>
              <a:rPr lang="en-US" dirty="0"/>
              <a:t>[1/rad]</a:t>
            </a:r>
            <a:endParaRPr lang="cs-CZ" dirty="0"/>
          </a:p>
          <a:p>
            <a:r>
              <a:rPr lang="cs-CZ" dirty="0"/>
              <a:t>Spa</a:t>
            </a:r>
            <a:r>
              <a:rPr lang="en-US" dirty="0" err="1"/>
              <a:t>ce</a:t>
            </a:r>
            <a:r>
              <a:rPr lang="en-US" dirty="0"/>
              <a:t> [mm]</a:t>
            </a:r>
            <a:endParaRPr lang="cs-CZ" dirty="0"/>
          </a:p>
          <a:p>
            <a:r>
              <a:rPr lang="cs-CZ" dirty="0" err="1"/>
              <a:t>Spect</a:t>
            </a:r>
            <a:r>
              <a:rPr lang="en-US" dirty="0"/>
              <a:t>rum</a:t>
            </a:r>
            <a:r>
              <a:rPr lang="cs-CZ" dirty="0"/>
              <a:t> </a:t>
            </a:r>
            <a:r>
              <a:rPr lang="en-US" dirty="0"/>
              <a:t>[Hz, ppm]</a:t>
            </a:r>
          </a:p>
          <a:p>
            <a:endParaRPr lang="en-US" dirty="0"/>
          </a:p>
          <a:p>
            <a:r>
              <a:rPr lang="en-US" dirty="0"/>
              <a:t>Coil</a:t>
            </a:r>
          </a:p>
          <a:p>
            <a:r>
              <a:rPr lang="en-US" dirty="0"/>
              <a:t>Time – repetition, echo, inversion</a:t>
            </a:r>
          </a:p>
          <a:p>
            <a:r>
              <a:rPr lang="en-US" dirty="0"/>
              <a:t>Diffusion</a:t>
            </a:r>
          </a:p>
          <a:p>
            <a:r>
              <a:rPr lang="en-US" dirty="0"/>
              <a:t>Average</a:t>
            </a:r>
          </a:p>
          <a:p>
            <a:r>
              <a:rPr lang="en-US" dirty="0"/>
              <a:t>Phase</a:t>
            </a:r>
          </a:p>
          <a:p>
            <a:r>
              <a:rPr lang="en-US" dirty="0"/>
              <a:t>Contrast</a:t>
            </a:r>
          </a:p>
          <a:p>
            <a:r>
              <a:rPr lang="en-US" dirty="0"/>
              <a:t>Segment</a:t>
            </a:r>
          </a:p>
          <a:p>
            <a:endParaRPr lang="cs-CZ" dirty="0"/>
          </a:p>
        </p:txBody>
      </p:sp>
      <p:pic>
        <p:nvPicPr>
          <p:cNvPr id="6" name="Picture 5" descr="A close up of text on a white background&#10;&#10;Description automatically generated">
            <a:extLst>
              <a:ext uri="{FF2B5EF4-FFF2-40B4-BE49-F238E27FC236}">
                <a16:creationId xmlns:a16="http://schemas.microsoft.com/office/drawing/2014/main" id="{A90F235D-E0B9-4BF1-A854-AD9520B5A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90688"/>
            <a:ext cx="4810796" cy="3648584"/>
          </a:xfrm>
          <a:prstGeom prst="rect">
            <a:avLst/>
          </a:prstGeom>
        </p:spPr>
      </p:pic>
      <p:sp>
        <p:nvSpPr>
          <p:cNvPr id="8" name="TextBox 7">
            <a:extLst>
              <a:ext uri="{FF2B5EF4-FFF2-40B4-BE49-F238E27FC236}">
                <a16:creationId xmlns:a16="http://schemas.microsoft.com/office/drawing/2014/main" id="{B93F234C-91AF-4281-8424-2DBC0DE914E6}"/>
              </a:ext>
            </a:extLst>
          </p:cNvPr>
          <p:cNvSpPr txBox="1"/>
          <p:nvPr/>
        </p:nvSpPr>
        <p:spPr>
          <a:xfrm>
            <a:off x="6096000" y="5264589"/>
            <a:ext cx="5646906" cy="597913"/>
          </a:xfrm>
          <a:prstGeom prst="rect">
            <a:avLst/>
          </a:prstGeom>
        </p:spPr>
        <p:txBody>
          <a:bodyPr vert="horz" wrap="square" lIns="91440" tIns="45720" rIns="91440" bIns="45720" rtlCol="0" anchor="ctr">
            <a:normAutofit/>
          </a:bodyPr>
          <a:lstStyle/>
          <a:p>
            <a:r>
              <a:rPr lang="cs-CZ" sz="1400" dirty="0" err="1"/>
              <a:t>Kousi</a:t>
            </a:r>
            <a:r>
              <a:rPr lang="en-US" sz="1400" dirty="0">
                <a:latin typeface="IBM Plex Sans" panose="020B0503050203000203" pitchFamily="34" charset="0"/>
              </a:rPr>
              <a:t>, </a:t>
            </a:r>
            <a:r>
              <a:rPr lang="cs-CZ" sz="1400" dirty="0">
                <a:latin typeface="IBM Plex Sans" panose="020B0503050203000203" pitchFamily="34" charset="0"/>
              </a:rPr>
              <a:t>E</a:t>
            </a:r>
            <a:r>
              <a:rPr lang="en-US" sz="1400" dirty="0">
                <a:latin typeface="IBM Plex Sans" panose="020B0503050203000203" pitchFamily="34" charset="0"/>
              </a:rPr>
              <a:t>., et al. Novel Frontiers of Advanced Neuroimaging (201</a:t>
            </a:r>
            <a:r>
              <a:rPr lang="cs-CZ" sz="1400" dirty="0">
                <a:latin typeface="IBM Plex Sans" panose="020B0503050203000203" pitchFamily="34" charset="0"/>
              </a:rPr>
              <a:t>2</a:t>
            </a:r>
            <a:r>
              <a:rPr lang="en-US" sz="1400" dirty="0">
                <a:latin typeface="IBM Plex Sans" panose="020B0503050203000203" pitchFamily="34" charset="0"/>
              </a:rPr>
              <a:t>)</a:t>
            </a:r>
            <a:endParaRPr lang="cs-CZ" sz="1400" dirty="0" err="1">
              <a:latin typeface="IBM Plex Sans" panose="020B0503050203000203" pitchFamily="34" charset="0"/>
            </a:endParaRPr>
          </a:p>
        </p:txBody>
      </p:sp>
      <p:sp>
        <p:nvSpPr>
          <p:cNvPr id="9" name="Date Placeholder 8">
            <a:extLst>
              <a:ext uri="{FF2B5EF4-FFF2-40B4-BE49-F238E27FC236}">
                <a16:creationId xmlns:a16="http://schemas.microsoft.com/office/drawing/2014/main" id="{85D76E26-57E2-4F8A-B66B-C620521378D9}"/>
              </a:ext>
            </a:extLst>
          </p:cNvPr>
          <p:cNvSpPr>
            <a:spLocks noGrp="1"/>
          </p:cNvSpPr>
          <p:nvPr>
            <p:ph type="dt" sz="half" idx="10"/>
          </p:nvPr>
        </p:nvSpPr>
        <p:spPr/>
        <p:txBody>
          <a:bodyPr/>
          <a:lstStyle/>
          <a:p>
            <a:r>
              <a:rPr lang="cs-CZ"/>
              <a:t>02.03.2020</a:t>
            </a:r>
          </a:p>
        </p:txBody>
      </p:sp>
      <p:sp>
        <p:nvSpPr>
          <p:cNvPr id="10" name="Footer Placeholder 9">
            <a:extLst>
              <a:ext uri="{FF2B5EF4-FFF2-40B4-BE49-F238E27FC236}">
                <a16:creationId xmlns:a16="http://schemas.microsoft.com/office/drawing/2014/main" id="{D10E238D-8363-40B4-A6D6-DE2F40B2BD3E}"/>
              </a:ext>
            </a:extLst>
          </p:cNvPr>
          <p:cNvSpPr>
            <a:spLocks noGrp="1"/>
          </p:cNvSpPr>
          <p:nvPr>
            <p:ph type="ftr" sz="quarter" idx="11"/>
          </p:nvPr>
        </p:nvSpPr>
        <p:spPr/>
        <p:txBody>
          <a:bodyPr/>
          <a:lstStyle/>
          <a:p>
            <a:r>
              <a:rPr lang="cs-CZ"/>
              <a:t>Visualization of MRI data</a:t>
            </a:r>
          </a:p>
        </p:txBody>
      </p:sp>
      <p:sp>
        <p:nvSpPr>
          <p:cNvPr id="11" name="Slide Number Placeholder 10">
            <a:extLst>
              <a:ext uri="{FF2B5EF4-FFF2-40B4-BE49-F238E27FC236}">
                <a16:creationId xmlns:a16="http://schemas.microsoft.com/office/drawing/2014/main" id="{BD49C4BB-365B-4BC1-A81F-DEFD3167988C}"/>
              </a:ext>
            </a:extLst>
          </p:cNvPr>
          <p:cNvSpPr>
            <a:spLocks noGrp="1"/>
          </p:cNvSpPr>
          <p:nvPr>
            <p:ph type="sldNum" sz="quarter" idx="12"/>
          </p:nvPr>
        </p:nvSpPr>
        <p:spPr/>
        <p:txBody>
          <a:bodyPr/>
          <a:lstStyle/>
          <a:p>
            <a:fld id="{49FE3AD6-9B3D-44F4-B73A-75E5FABE587D}" type="slidenum">
              <a:rPr lang="cs-CZ" smtClean="0"/>
              <a:t>9</a:t>
            </a:fld>
            <a:endParaRPr lang="cs-CZ"/>
          </a:p>
        </p:txBody>
      </p:sp>
    </p:spTree>
    <p:extLst>
      <p:ext uri="{BB962C8B-B14F-4D97-AF65-F5344CB8AC3E}">
        <p14:creationId xmlns:p14="http://schemas.microsoft.com/office/powerpoint/2010/main" val="1431827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1400" dirty="0" err="1" smtClean="0">
            <a:solidFill>
              <a:schemeClr val="bg1"/>
            </a:solidFill>
            <a:latin typeface="IBM Plex Sans" panose="020B050305020300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6683</TotalTime>
  <Words>1059</Words>
  <Application>Microsoft Office PowerPoint</Application>
  <PresentationFormat>Widescreen</PresentationFormat>
  <Paragraphs>286</Paragraphs>
  <Slides>44</Slides>
  <Notes>4</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2" baseType="lpstr">
      <vt:lpstr>Arial</vt:lpstr>
      <vt:lpstr>Calibri</vt:lpstr>
      <vt:lpstr>Calibri Light</vt:lpstr>
      <vt:lpstr>Cambria Math</vt:lpstr>
      <vt:lpstr>IBM Plex Sans</vt:lpstr>
      <vt:lpstr>Office Theme</vt:lpstr>
      <vt:lpstr>1_Office Theme</vt:lpstr>
      <vt:lpstr>Adobe Photoshop Image</vt:lpstr>
      <vt:lpstr>Visualization of MR data</vt:lpstr>
      <vt:lpstr>Takeaways</vt:lpstr>
      <vt:lpstr>MR in medical imaging context</vt:lpstr>
      <vt:lpstr>MR in my context</vt:lpstr>
      <vt:lpstr>Features of MR data</vt:lpstr>
      <vt:lpstr>PowerPoint Presentation</vt:lpstr>
      <vt:lpstr>Features of MR data</vt:lpstr>
      <vt:lpstr>Multidimensional data</vt:lpstr>
      <vt:lpstr>Meaning of MR dimensions</vt:lpstr>
      <vt:lpstr>PowerPoint Presentation</vt:lpstr>
      <vt:lpstr>Features of MR data</vt:lpstr>
      <vt:lpstr>Complex entries</vt:lpstr>
      <vt:lpstr>PowerPoint Presentation</vt:lpstr>
      <vt:lpstr>Example of correction</vt:lpstr>
      <vt:lpstr>Example of correction</vt:lpstr>
      <vt:lpstr>Can we spot the problem?</vt:lpstr>
      <vt:lpstr>Features of MR data</vt:lpstr>
      <vt:lpstr>k-space trajectory</vt:lpstr>
      <vt:lpstr>PowerPoint Presentation</vt:lpstr>
      <vt:lpstr>Features of MR data</vt:lpstr>
      <vt:lpstr>Susceptibility weighted imaging</vt:lpstr>
      <vt:lpstr>PowerPoint Presentation</vt:lpstr>
      <vt:lpstr>…A simple step to make sure that you always view the images, in the same way, is to look at venous structures and make sure they are of low signal (if bright you should invert the greyscale). Then window the image narrowly such that the image appears a little reminiscent of a dark CT of the brain…</vt:lpstr>
      <vt:lpstr>functional MRI</vt:lpstr>
      <vt:lpstr>PowerPoint Presentation</vt:lpstr>
      <vt:lpstr>Response to visual stimuli</vt:lpstr>
      <vt:lpstr>Normalization</vt:lpstr>
      <vt:lpstr>PowerPoint Presentation</vt:lpstr>
      <vt:lpstr>Diffusion Tensor Imaging</vt:lpstr>
      <vt:lpstr>PowerPoint Presentation</vt:lpstr>
      <vt:lpstr>PowerPoint Presentation</vt:lpstr>
      <vt:lpstr>PowerPoint Presentation</vt:lpstr>
      <vt:lpstr>Magnetic Resonance Spectroscopy</vt:lpstr>
      <vt:lpstr>PowerPoint Presentation</vt:lpstr>
      <vt:lpstr>PowerPoint Presentation</vt:lpstr>
      <vt:lpstr>PowerPoint Presentation</vt:lpstr>
      <vt:lpstr>Shimming a.k.a. optimization in 16 dimensional parametric space</vt:lpstr>
      <vt:lpstr>Chemical Shift Imaging</vt:lpstr>
      <vt:lpstr>PowerPoint Presentation</vt:lpstr>
      <vt:lpstr>PowerPoint Presentation</vt:lpstr>
      <vt:lpstr>Features of MR data</vt:lpstr>
      <vt:lpstr>Uncertainty visualization in DTI MRI</vt:lpstr>
      <vt:lpstr>Further reading</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 of MR data</dc:title>
  <dc:creator>Tomas Psorn</dc:creator>
  <cp:lastModifiedBy>Tomas Psorn</cp:lastModifiedBy>
  <cp:revision>53</cp:revision>
  <dcterms:created xsi:type="dcterms:W3CDTF">2020-02-26T23:22:17Z</dcterms:created>
  <dcterms:modified xsi:type="dcterms:W3CDTF">2020-03-02T14:45:30Z</dcterms:modified>
</cp:coreProperties>
</file>