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61" r:id="rId2"/>
    <p:sldId id="1070" r:id="rId3"/>
    <p:sldId id="633" r:id="rId4"/>
    <p:sldId id="638" r:id="rId5"/>
    <p:sldId id="694" r:id="rId6"/>
    <p:sldId id="671" r:id="rId7"/>
    <p:sldId id="695" r:id="rId8"/>
    <p:sldId id="696" r:id="rId9"/>
    <p:sldId id="717" r:id="rId10"/>
    <p:sldId id="673" r:id="rId11"/>
    <p:sldId id="674" r:id="rId12"/>
    <p:sldId id="1073" r:id="rId13"/>
    <p:sldId id="676" r:id="rId14"/>
    <p:sldId id="704" r:id="rId15"/>
    <p:sldId id="702" r:id="rId16"/>
    <p:sldId id="727" r:id="rId17"/>
    <p:sldId id="700" r:id="rId18"/>
    <p:sldId id="685" r:id="rId19"/>
    <p:sldId id="800" r:id="rId20"/>
    <p:sldId id="686" r:id="rId21"/>
    <p:sldId id="687" r:id="rId22"/>
    <p:sldId id="705" r:id="rId23"/>
    <p:sldId id="688" r:id="rId24"/>
    <p:sldId id="689" r:id="rId25"/>
    <p:sldId id="716" r:id="rId26"/>
    <p:sldId id="1078" r:id="rId27"/>
    <p:sldId id="642" r:id="rId28"/>
    <p:sldId id="643" r:id="rId29"/>
    <p:sldId id="712" r:id="rId30"/>
    <p:sldId id="664" r:id="rId31"/>
    <p:sldId id="773" r:id="rId32"/>
    <p:sldId id="720" r:id="rId33"/>
    <p:sldId id="713" r:id="rId34"/>
    <p:sldId id="715" r:id="rId35"/>
    <p:sldId id="796" r:id="rId36"/>
    <p:sldId id="797" r:id="rId37"/>
    <p:sldId id="798" r:id="rId38"/>
    <p:sldId id="799" r:id="rId39"/>
    <p:sldId id="785" r:id="rId40"/>
    <p:sldId id="786" r:id="rId41"/>
    <p:sldId id="787" r:id="rId42"/>
    <p:sldId id="788" r:id="rId43"/>
    <p:sldId id="789" r:id="rId44"/>
    <p:sldId id="790" r:id="rId45"/>
    <p:sldId id="791" r:id="rId46"/>
    <p:sldId id="801" r:id="rId47"/>
    <p:sldId id="792" r:id="rId48"/>
    <p:sldId id="793" r:id="rId49"/>
    <p:sldId id="745" r:id="rId50"/>
    <p:sldId id="622" r:id="rId51"/>
    <p:sldId id="746" r:id="rId52"/>
    <p:sldId id="644" r:id="rId53"/>
    <p:sldId id="1075" r:id="rId54"/>
    <p:sldId id="1139" r:id="rId55"/>
    <p:sldId id="1361" r:id="rId56"/>
    <p:sldId id="1074" r:id="rId57"/>
    <p:sldId id="670" r:id="rId58"/>
    <p:sldId id="721" r:id="rId59"/>
    <p:sldId id="736" r:id="rId60"/>
    <p:sldId id="739" r:id="rId61"/>
    <p:sldId id="738" r:id="rId62"/>
    <p:sldId id="770" r:id="rId63"/>
    <p:sldId id="771" r:id="rId64"/>
    <p:sldId id="769" r:id="rId65"/>
    <p:sldId id="742" r:id="rId66"/>
    <p:sldId id="628" r:id="rId67"/>
    <p:sldId id="722" r:id="rId68"/>
    <p:sldId id="784" r:id="rId69"/>
    <p:sldId id="735" r:id="rId70"/>
    <p:sldId id="1077" r:id="rId71"/>
    <p:sldId id="744" r:id="rId72"/>
    <p:sldId id="723" r:id="rId73"/>
    <p:sldId id="1081" r:id="rId74"/>
    <p:sldId id="699" r:id="rId75"/>
    <p:sldId id="743" r:id="rId76"/>
    <p:sldId id="698" r:id="rId77"/>
    <p:sldId id="1079" r:id="rId78"/>
    <p:sldId id="719" r:id="rId79"/>
    <p:sldId id="718" r:id="rId80"/>
    <p:sldId id="726" r:id="rId81"/>
    <p:sldId id="706" r:id="rId82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92" d="100"/>
          <a:sy n="92" d="100"/>
        </p:scale>
        <p:origin x="66" y="558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3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02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attack: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debugger?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just breakpoint inside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condition?</a:t>
            </a:r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541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Gather data, Analysis, Bias, Impact 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049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1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A7963F5-7A64-4A3F-A54D-268BEEF3989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79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1175" y="719138"/>
            <a:ext cx="63595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5760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C449F82-3326-4D38-80B8-0EEF4AAD7E6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81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1175" y="719138"/>
            <a:ext cx="63595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4129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10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76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how to get</a:t>
            </a:r>
            <a:r>
              <a:rPr lang="en-US" baseline="0" dirty="0"/>
              <a:t> key where is necessary?</a:t>
            </a:r>
          </a:p>
          <a:p>
            <a:r>
              <a:rPr lang="en-US" baseline="0" dirty="0"/>
              <a:t> - generate on device</a:t>
            </a:r>
          </a:p>
          <a:p>
            <a:r>
              <a:rPr lang="en-US" baseline="0" dirty="0"/>
              <a:t> - import into device (securely)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73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FF0000"/>
                </a:solidFill>
              </a:rPr>
              <a:t>Group activity: </a:t>
            </a:r>
            <a:r>
              <a:rPr lang="cs-CZ" sz="2400" dirty="0">
                <a:solidFill>
                  <a:srgbClr val="FF0000"/>
                </a:solidFill>
              </a:rPr>
              <a:t>Make </a:t>
            </a:r>
            <a:r>
              <a:rPr lang="en-US" sz="2400" dirty="0">
                <a:solidFill>
                  <a:srgbClr val="FF0000"/>
                </a:solidFill>
              </a:rPr>
              <a:t>trusted trustworthy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Took almost 20 minutes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Moderately interesting, but good opportunity to discuss nuances during answers collection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49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52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A95C7-00E6-4327-BFB8-A0A683E93892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8113" y="741363"/>
            <a:ext cx="6583362" cy="3703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5"/>
            <a:ext cx="5485805" cy="4445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219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37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6A740EA9-296E-405E-A84F-088AB653832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1175" y="719138"/>
            <a:ext cx="63595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9443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1343217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24418" y="1412876"/>
            <a:ext cx="11233149" cy="2335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418" y="3900488"/>
            <a:ext cx="11233149" cy="233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3A3E5AF-C1CA-4A1B-92E6-5F4C16677E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9185" y="6477000"/>
            <a:ext cx="8257116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2.3.2020</a:t>
            </a:r>
          </a:p>
        </p:txBody>
      </p:sp>
    </p:spTree>
    <p:extLst>
      <p:ext uri="{BB962C8B-B14F-4D97-AF65-F5344CB8AC3E}">
        <p14:creationId xmlns:p14="http://schemas.microsoft.com/office/powerpoint/2010/main" val="234204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1343217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24418" y="1412876"/>
            <a:ext cx="5513916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4" y="1412876"/>
            <a:ext cx="5516033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9A17F67-ECC1-4A64-BAC1-6F22A261F2B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239185" y="6477000"/>
            <a:ext cx="8257116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2.3.2020</a:t>
            </a:r>
          </a:p>
        </p:txBody>
      </p:sp>
    </p:spTree>
    <p:extLst>
      <p:ext uri="{BB962C8B-B14F-4D97-AF65-F5344CB8AC3E}">
        <p14:creationId xmlns:p14="http://schemas.microsoft.com/office/powerpoint/2010/main" val="262057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  <p:sldLayoutId id="214748374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youtu.be/w7PT0nrK2B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.duke.edu/~rgb/General/dieharder.ph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eychest.net/ro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rocs-muni/roca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PowerTraceSimulato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github.com/crocs-muni/ECTes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o.stanford.edu/~dabo/papers/ssl-timing.pdf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www.openssl.org/news/secadv_20030317.txt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129.pdf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www.tau.ac.il/~tromer/papers/acoustic-20131218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cr.yp.to/antiforgery/cachetiming-20050414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ware.imdea.org/projects/cacheaudit/" TargetMode="External"/><Relationship Id="rId2" Type="http://schemas.openxmlformats.org/officeDocument/2006/relationships/hyperlink" Target="https://github.com/defuse/flush-reload-attack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disct1/libsodium" TargetMode="External"/><Relationship Id="rId2" Type="http://schemas.openxmlformats.org/officeDocument/2006/relationships/hyperlink" Target="https://cr.yp.to/highspeed/coolnacl-201207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bearssl.org/constanttime.html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.com/print/4409695" TargetMode="External"/><Relationship Id="rId2" Type="http://schemas.openxmlformats.org/officeDocument/2006/relationships/hyperlink" Target="http://www.embedded.com/print/4408435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Trust, trusted element, usage scenarios, side-channel attacks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Cryptography on client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5C8C09FA-0FFB-4B3C-B3B3-3AD94E026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47012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1817452" y="1988840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236628" y="44019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088434"/>
            <a:ext cx="1436508" cy="1436508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345828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295250" y="42385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17" y="2672430"/>
            <a:ext cx="1436508" cy="143650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7236509" y="4147111"/>
            <a:ext cx="4668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parts are trusted?</a:t>
            </a:r>
            <a:endParaRPr lang="cs-CZ" sz="2400" dirty="0"/>
          </a:p>
          <a:p>
            <a:r>
              <a:rPr lang="en-US" sz="2400" dirty="0"/>
              <a:t>What are threats?</a:t>
            </a:r>
          </a:p>
          <a:p>
            <a:r>
              <a:rPr lang="en-US" sz="2400" dirty="0"/>
              <a:t>What are attacker models?</a:t>
            </a:r>
          </a:p>
          <a:p>
            <a:r>
              <a:rPr lang="en-US" sz="2400" dirty="0"/>
              <a:t>What is trusted computing base?</a:t>
            </a:r>
          </a:p>
        </p:txBody>
      </p:sp>
      <p:pic>
        <p:nvPicPr>
          <p:cNvPr id="16" name="Picture 5" descr="D:\Documents\Obrazky\ques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72" y="445176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2031 0.2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On client, but with secure hardware</a:t>
            </a: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AFC9F92-B3E5-4A8F-AF0B-84264AAA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006787" y="1871009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36" y="2008226"/>
            <a:ext cx="1436508" cy="1436508"/>
          </a:xfrm>
          <a:prstGeom prst="rect">
            <a:avLst/>
          </a:prstGeom>
        </p:spPr>
      </p:pic>
      <p:pic>
        <p:nvPicPr>
          <p:cNvPr id="24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44" y="5125654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313593" y="426662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52" y="4022167"/>
            <a:ext cx="1106024" cy="1106024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8B99106-CE1F-45B8-9C25-6384002C2A3A}"/>
              </a:ext>
            </a:extLst>
          </p:cNvPr>
          <p:cNvSpPr txBox="1"/>
          <p:nvPr/>
        </p:nvSpPr>
        <p:spPr>
          <a:xfrm>
            <a:off x="6967326" y="3280564"/>
            <a:ext cx="4668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parts are trusted?</a:t>
            </a:r>
            <a:endParaRPr lang="cs-CZ" sz="2400" dirty="0"/>
          </a:p>
          <a:p>
            <a:r>
              <a:rPr lang="en-US" sz="2400" dirty="0"/>
              <a:t>What are threats?</a:t>
            </a:r>
          </a:p>
          <a:p>
            <a:r>
              <a:rPr lang="en-US" sz="2400" dirty="0"/>
              <a:t>What are attacker models?</a:t>
            </a:r>
          </a:p>
          <a:p>
            <a:r>
              <a:rPr lang="en-US" sz="2400" dirty="0"/>
              <a:t>What is trusted computing base?</a:t>
            </a:r>
          </a:p>
        </p:txBody>
      </p:sp>
      <p:pic>
        <p:nvPicPr>
          <p:cNvPr id="23" name="Picture 5" descr="D:\Documents\Obrazky\question.png">
            <a:extLst>
              <a:ext uri="{FF2B5EF4-FFF2-40B4-BE49-F238E27FC236}">
                <a16:creationId xmlns:a16="http://schemas.microsoft.com/office/drawing/2014/main" id="{88D2F904-089E-4B1B-BA17-F80F109B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189" y="358521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9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33785 0.1398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50382 0.434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activity: </a:t>
            </a:r>
            <a:r>
              <a:rPr lang="cs-CZ" dirty="0"/>
              <a:t>Make </a:t>
            </a:r>
            <a:r>
              <a:rPr lang="en-US" dirty="0"/>
              <a:t>trusted trustworthy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29871"/>
            <a:ext cx="11164408" cy="4149725"/>
          </a:xfrm>
        </p:spPr>
        <p:txBody>
          <a:bodyPr/>
          <a:lstStyle/>
          <a:p>
            <a:r>
              <a:rPr lang="en-GB" dirty="0"/>
              <a:t>Write 2 different examples of </a:t>
            </a:r>
            <a:r>
              <a:rPr lang="en-GB" u="sng" dirty="0"/>
              <a:t>trusted</a:t>
            </a:r>
            <a:r>
              <a:rPr lang="en-GB" dirty="0"/>
              <a:t> system you regularly use </a:t>
            </a:r>
          </a:p>
          <a:p>
            <a:r>
              <a:rPr lang="en-US" dirty="0"/>
              <a:t>Write down why exactly it needs to be trusted and with what operations</a:t>
            </a:r>
          </a:p>
          <a:p>
            <a:r>
              <a:rPr lang="en-GB" dirty="0"/>
              <a:t>(</a:t>
            </a:r>
            <a:r>
              <a:rPr lang="en-GB" dirty="0">
                <a:solidFill>
                  <a:srgbClr val="0070C0"/>
                </a:solidFill>
              </a:rPr>
              <a:t>5 minutes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US" dirty="0"/>
              <a:t>Pick one system and propose 3 changes to make it more </a:t>
            </a:r>
            <a:r>
              <a:rPr lang="en-US" u="sng" dirty="0"/>
              <a:t>trustworthy</a:t>
            </a:r>
            <a:r>
              <a:rPr lang="en-US" dirty="0"/>
              <a:t> </a:t>
            </a:r>
            <a:endParaRPr lang="en-GB" dirty="0"/>
          </a:p>
          <a:p>
            <a:r>
              <a:rPr lang="en-GB" dirty="0"/>
              <a:t>(</a:t>
            </a:r>
            <a:r>
              <a:rPr lang="en-GB" dirty="0">
                <a:solidFill>
                  <a:srgbClr val="0070C0"/>
                </a:solidFill>
              </a:rPr>
              <a:t>5 minutes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Combine results found by groups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2.3.2020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in cloud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4122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2166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948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8574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765774" y="3501008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578461" y="4985828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threats?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22" name="Picture 5" descr="D:\Documents\Obrazky\ques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74" y="517454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0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element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2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exactly can be trusted element (TE)?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Recall: Anything user entity of TE is willing to trust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2000" dirty="0"/>
              <a:t>Depends on definition of “trust” and definition of “element”</a:t>
            </a:r>
          </a:p>
          <a:p>
            <a:pPr lvl="1"/>
            <a:r>
              <a:rPr lang="en-US" sz="2000" dirty="0"/>
              <a:t>We will use narrower definition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Trusted element </a:t>
            </a:r>
            <a:r>
              <a:rPr lang="en-US" sz="2400" dirty="0"/>
              <a:t>is element (hardware, software or both) in the system intended </a:t>
            </a:r>
            <a:r>
              <a:rPr lang="en-US" sz="2400" dirty="0">
                <a:solidFill>
                  <a:srgbClr val="0070C0"/>
                </a:solidFill>
              </a:rPr>
              <a:t>to increase security</a:t>
            </a:r>
            <a:r>
              <a:rPr lang="en-US" sz="2400" i="1" dirty="0"/>
              <a:t> level </a:t>
            </a:r>
            <a:r>
              <a:rPr lang="en-US" sz="2400" dirty="0"/>
              <a:t>w.r.t. situation without the presence of such element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storage of sensitive information (keys, measured values)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enforcing integrity of execution of operation (firmware update)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performing computation with confidential data (DRM)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providing unforged reporting from untrusted environment (TPM)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9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examples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41227"/>
            <a:ext cx="8461250" cy="4149725"/>
          </a:xfrm>
        </p:spPr>
        <p:txBody>
          <a:bodyPr/>
          <a:lstStyle/>
          <a:p>
            <a:r>
              <a:rPr lang="en-GB" sz="1800" dirty="0">
                <a:solidFill>
                  <a:srgbClr val="0070C0"/>
                </a:solidFill>
              </a:rPr>
              <a:t>Payment smart card </a:t>
            </a:r>
          </a:p>
          <a:p>
            <a:pPr lvl="1"/>
            <a:r>
              <a:rPr lang="en-GB" sz="1600" dirty="0"/>
              <a:t>TE for issuing bank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SIM card </a:t>
            </a:r>
          </a:p>
          <a:p>
            <a:pPr lvl="1"/>
            <a:r>
              <a:rPr lang="en-US" sz="1600" dirty="0"/>
              <a:t>TE for phone carriers</a:t>
            </a:r>
            <a:endParaRPr lang="en-GB" sz="1600" dirty="0"/>
          </a:p>
          <a:p>
            <a:r>
              <a:rPr lang="en-GB" sz="1800" dirty="0">
                <a:solidFill>
                  <a:srgbClr val="0070C0"/>
                </a:solidFill>
              </a:rPr>
              <a:t>Trusted Platform Module </a:t>
            </a:r>
            <a:r>
              <a:rPr lang="en-GB" sz="1800" dirty="0"/>
              <a:t>(TPM) </a:t>
            </a:r>
          </a:p>
          <a:p>
            <a:pPr lvl="1"/>
            <a:r>
              <a:rPr lang="en-GB" sz="1600" dirty="0"/>
              <a:t>TE for user as storage of </a:t>
            </a:r>
            <a:r>
              <a:rPr lang="en-GB" sz="1600" dirty="0" err="1"/>
              <a:t>Bitlocker</a:t>
            </a:r>
            <a:r>
              <a:rPr lang="en-GB" sz="1600" dirty="0"/>
              <a:t> keys, TE for remote entity during attestation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Trusted Execution Environment </a:t>
            </a:r>
            <a:r>
              <a:rPr lang="en-GB" sz="1800" dirty="0"/>
              <a:t>in mobile/set-top box </a:t>
            </a:r>
          </a:p>
          <a:p>
            <a:pPr lvl="1"/>
            <a:r>
              <a:rPr lang="en-GB" sz="1600" dirty="0"/>
              <a:t>TE for issuer for confidentiality and integrity of code</a:t>
            </a:r>
          </a:p>
          <a:p>
            <a:r>
              <a:rPr lang="en-GB" sz="1800" dirty="0">
                <a:solidFill>
                  <a:srgbClr val="0070C0"/>
                </a:solidFill>
              </a:rPr>
              <a:t>Hardware Security Module </a:t>
            </a:r>
            <a:r>
              <a:rPr lang="en-GB" sz="1800" dirty="0"/>
              <a:t>for TLS keys </a:t>
            </a:r>
          </a:p>
          <a:p>
            <a:pPr lvl="1"/>
            <a:r>
              <a:rPr lang="en-GB" sz="1600" dirty="0"/>
              <a:t>TE for web admin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Energy meter </a:t>
            </a:r>
          </a:p>
          <a:p>
            <a:pPr lvl="1"/>
            <a:r>
              <a:rPr lang="en-GB" sz="1600" dirty="0"/>
              <a:t>TE for utility company</a:t>
            </a:r>
          </a:p>
          <a:p>
            <a:r>
              <a:rPr lang="en-GB" sz="1800" dirty="0">
                <a:solidFill>
                  <a:srgbClr val="0070C0"/>
                </a:solidFill>
              </a:rPr>
              <a:t>Server under control </a:t>
            </a:r>
            <a:r>
              <a:rPr lang="en-GB" sz="1800" dirty="0"/>
              <a:t>of service provider </a:t>
            </a:r>
          </a:p>
          <a:p>
            <a:pPr lvl="1"/>
            <a:r>
              <a:rPr lang="en-GB" sz="1600" dirty="0"/>
              <a:t>TE for user – private data, TE for provider – business operation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56041" y="1959224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whom is TE trusted?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3" y="188952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73" y="177920"/>
            <a:ext cx="1512168" cy="1512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30437"/>
            <a:ext cx="10105536" cy="4149725"/>
          </a:xfrm>
        </p:spPr>
        <p:txBody>
          <a:bodyPr/>
          <a:lstStyle/>
          <a:p>
            <a:r>
              <a:rPr lang="en-GB" dirty="0"/>
              <a:t>No system is completely secure (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risk is present)</a:t>
            </a:r>
          </a:p>
          <a:p>
            <a:r>
              <a:rPr lang="en-GB" dirty="0"/>
              <a:t>Risk management allows to evaluate and eventually take additional protection measures </a:t>
            </a:r>
          </a:p>
          <a:p>
            <a:r>
              <a:rPr lang="en-GB" dirty="0"/>
              <a:t>Example: payment transaction limit </a:t>
            </a:r>
          </a:p>
          <a:p>
            <a:pPr lvl="1"/>
            <a:r>
              <a:rPr lang="en-GB" dirty="0"/>
              <a:t>“My account/card will never be compromised”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vs.</a:t>
            </a:r>
            <a:r>
              <a:rPr lang="en-GB" dirty="0"/>
              <a:t> “Even if compromised, the loss is bounded”</a:t>
            </a:r>
          </a:p>
          <a:p>
            <a:r>
              <a:rPr lang="en-GB" dirty="0"/>
              <a:t>Example: medical database</a:t>
            </a:r>
          </a:p>
          <a:p>
            <a:pPr lvl="1"/>
            <a:r>
              <a:rPr lang="en-GB" dirty="0"/>
              <a:t>central governmental DB vs. doctor’s local DB</a:t>
            </a:r>
          </a:p>
          <a:p>
            <a:r>
              <a:rPr lang="en-GB" dirty="0"/>
              <a:t>Good design practice is to allow for risk management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1" y="5358497"/>
            <a:ext cx="621665" cy="62166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2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element </a:t>
            </a:r>
            <a:br>
              <a:rPr lang="en-US" altLang="cs-CZ" dirty="0"/>
            </a:br>
            <a:r>
              <a:rPr lang="en-US" altLang="cs-CZ" dirty="0"/>
              <a:t>Modes of usage</a:t>
            </a:r>
            <a:endParaRPr lang="cs-CZ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2.3.2020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05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76733347-E016-4995-8993-88D4DD8D2DC2}"/>
              </a:ext>
            </a:extLst>
          </p:cNvPr>
          <p:cNvGrpSpPr/>
          <p:nvPr/>
        </p:nvGrpSpPr>
        <p:grpSpPr>
          <a:xfrm>
            <a:off x="8214536" y="1405625"/>
            <a:ext cx="1009055" cy="1009055"/>
            <a:chOff x="6928316" y="1421829"/>
            <a:chExt cx="1009055" cy="1009055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03F14FDE-9D5E-4DBC-96B1-76F8C6ACF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316" y="1421829"/>
              <a:ext cx="1009055" cy="1009055"/>
            </a:xfrm>
            <a:prstGeom prst="rect">
              <a:avLst/>
            </a:prstGeom>
          </p:spPr>
        </p:pic>
        <p:pic>
          <p:nvPicPr>
            <p:cNvPr id="9" name="Picture 3" descr="D:\Documents\Obrázky\Id-icon.png">
              <a:extLst>
                <a:ext uri="{FF2B5EF4-FFF2-40B4-BE49-F238E27FC236}">
                  <a16:creationId xmlns:a16="http://schemas.microsoft.com/office/drawing/2014/main" id="{5BCEA14A-0E82-4483-A885-1A622EE1A9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819" y="1823197"/>
              <a:ext cx="432048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5">
            <a:extLst>
              <a:ext uri="{FF2B5EF4-FFF2-40B4-BE49-F238E27FC236}">
                <a16:creationId xmlns:a16="http://schemas.microsoft.com/office/drawing/2014/main" id="{DAD53EDE-37FE-467F-98D4-BEB937CC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(hardware) element - modes of usage</a:t>
            </a:r>
            <a:endParaRPr lang="en-GB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916AC94-E907-4629-AB9B-4071B3091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carries fixed information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</a:t>
            </a:r>
            <a:r>
              <a:rPr lang="cs-CZ" altLang="cs-CZ" dirty="0"/>
              <a:t>a </a:t>
            </a:r>
            <a:r>
              <a:rPr lang="en-US" altLang="cs-CZ" dirty="0"/>
              <a:t>secure carrier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encryption/signing device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programmable device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r>
              <a:rPr lang="en-US" altLang="cs-CZ" dirty="0"/>
              <a:t>Element as root of trust (TPM)</a:t>
            </a:r>
          </a:p>
          <a:p>
            <a:pPr marL="514350" indent="-514350">
              <a:buFont typeface="+mj-lt"/>
              <a:buAutoNum type="arabicPeriod"/>
            </a:pPr>
            <a:endParaRPr lang="en-US" altLang="cs-CZ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F3EED1-1987-4656-9AE6-2858D65EA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907268-4C48-48CE-86E2-9739CF34D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5725D00-7A0C-429F-A2C7-C20E1E2885E0}"/>
              </a:ext>
            </a:extLst>
          </p:cNvPr>
          <p:cNvGrpSpPr/>
          <p:nvPr/>
        </p:nvGrpSpPr>
        <p:grpSpPr>
          <a:xfrm>
            <a:off x="8935086" y="2564965"/>
            <a:ext cx="1143000" cy="731838"/>
            <a:chOff x="6948264" y="2468687"/>
            <a:chExt cx="1143000" cy="731838"/>
          </a:xfrm>
        </p:grpSpPr>
        <p:pic>
          <p:nvPicPr>
            <p:cNvPr id="10" name="Picture 6" descr="sc">
              <a:extLst>
                <a:ext uri="{FF2B5EF4-FFF2-40B4-BE49-F238E27FC236}">
                  <a16:creationId xmlns:a16="http://schemas.microsoft.com/office/drawing/2014/main" id="{825C0319-D5A8-4D86-9B62-DB98A8F04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2468687"/>
              <a:ext cx="1143000" cy="73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key_icon">
              <a:extLst>
                <a:ext uri="{FF2B5EF4-FFF2-40B4-BE49-F238E27FC236}">
                  <a16:creationId xmlns:a16="http://schemas.microsoft.com/office/drawing/2014/main" id="{435EA083-006E-4017-82BD-1031B1B98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264" y="2516312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Obrázek 13">
            <a:extLst>
              <a:ext uri="{FF2B5EF4-FFF2-40B4-BE49-F238E27FC236}">
                <a16:creationId xmlns:a16="http://schemas.microsoft.com/office/drawing/2014/main" id="{8D92CE11-1B65-4199-A810-BC8E1B595E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352" y="5646808"/>
            <a:ext cx="1143595" cy="811408"/>
          </a:xfrm>
          <a:prstGeom prst="rect">
            <a:avLst/>
          </a:prstGeom>
        </p:spPr>
      </p:pic>
      <p:grpSp>
        <p:nvGrpSpPr>
          <p:cNvPr id="19" name="Skupina 18">
            <a:extLst>
              <a:ext uri="{FF2B5EF4-FFF2-40B4-BE49-F238E27FC236}">
                <a16:creationId xmlns:a16="http://schemas.microsoft.com/office/drawing/2014/main" id="{CC506F7D-381F-4F69-888F-E06F0577C6D6}"/>
              </a:ext>
            </a:extLst>
          </p:cNvPr>
          <p:cNvGrpSpPr/>
          <p:nvPr/>
        </p:nvGrpSpPr>
        <p:grpSpPr>
          <a:xfrm>
            <a:off x="8928824" y="3482507"/>
            <a:ext cx="1143000" cy="731838"/>
            <a:chOff x="7699589" y="3230711"/>
            <a:chExt cx="1143000" cy="731838"/>
          </a:xfrm>
        </p:grpSpPr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CB164B55-11B1-4FE6-9AB5-2CAD6E5FB53E}"/>
                </a:ext>
              </a:extLst>
            </p:cNvPr>
            <p:cNvGrpSpPr/>
            <p:nvPr/>
          </p:nvGrpSpPr>
          <p:grpSpPr>
            <a:xfrm>
              <a:off x="7699589" y="3230711"/>
              <a:ext cx="1143000" cy="731838"/>
              <a:chOff x="6948264" y="2468687"/>
              <a:chExt cx="1143000" cy="731838"/>
            </a:xfrm>
          </p:grpSpPr>
          <p:pic>
            <p:nvPicPr>
              <p:cNvPr id="17" name="Picture 6" descr="sc">
                <a:extLst>
                  <a:ext uri="{FF2B5EF4-FFF2-40B4-BE49-F238E27FC236}">
                    <a16:creationId xmlns:a16="http://schemas.microsoft.com/office/drawing/2014/main" id="{12D398C4-7E13-4FA1-854E-26DB07DCD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8264" y="2468687"/>
                <a:ext cx="1143000" cy="7318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key_icon">
                <a:extLst>
                  <a:ext uri="{FF2B5EF4-FFF2-40B4-BE49-F238E27FC236}">
                    <a16:creationId xmlns:a16="http://schemas.microsoft.com/office/drawing/2014/main" id="{0585C0FD-35A0-43BD-B6AD-4E8E5B519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0264" y="2516312"/>
                <a:ext cx="342900" cy="342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10" descr="word-file-icon">
              <a:extLst>
                <a:ext uri="{FF2B5EF4-FFF2-40B4-BE49-F238E27FC236}">
                  <a16:creationId xmlns:a16="http://schemas.microsoft.com/office/drawing/2014/main" id="{CD354030-BF90-48D8-A315-3C902B927F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927" y="3390520"/>
              <a:ext cx="350838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8833D08-56CF-4981-B765-9C99F0418E66}"/>
              </a:ext>
            </a:extLst>
          </p:cNvPr>
          <p:cNvGrpSpPr/>
          <p:nvPr/>
        </p:nvGrpSpPr>
        <p:grpSpPr>
          <a:xfrm>
            <a:off x="8503038" y="4344122"/>
            <a:ext cx="1830146" cy="1205315"/>
            <a:chOff x="3131840" y="5015185"/>
            <a:chExt cx="2582862" cy="1654175"/>
          </a:xfrm>
        </p:grpSpPr>
        <p:pic>
          <p:nvPicPr>
            <p:cNvPr id="20" name="Picture 5" descr="sc">
              <a:extLst>
                <a:ext uri="{FF2B5EF4-FFF2-40B4-BE49-F238E27FC236}">
                  <a16:creationId xmlns:a16="http://schemas.microsoft.com/office/drawing/2014/main" id="{79535C78-CBFB-4F59-8C3A-22D7D6D0A7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5015185"/>
              <a:ext cx="2582862" cy="1654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9" descr="if_switch_naive">
              <a:extLst>
                <a:ext uri="{FF2B5EF4-FFF2-40B4-BE49-F238E27FC236}">
                  <a16:creationId xmlns:a16="http://schemas.microsoft.com/office/drawing/2014/main" id="{AA4BD89C-1728-4E38-832A-BF227D854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440"/>
            <a:stretch>
              <a:fillRect/>
            </a:stretch>
          </p:blipFill>
          <p:spPr bwMode="auto">
            <a:xfrm>
              <a:off x="3203277" y="5626373"/>
              <a:ext cx="2447925" cy="95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key_icon">
              <a:extLst>
                <a:ext uri="{FF2B5EF4-FFF2-40B4-BE49-F238E27FC236}">
                  <a16:creationId xmlns:a16="http://schemas.microsoft.com/office/drawing/2014/main" id="{D681D772-5B32-41E7-8ABC-FFB18FD1F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740" y="5243785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1" descr="key_icon">
              <a:extLst>
                <a:ext uri="{FF2B5EF4-FFF2-40B4-BE49-F238E27FC236}">
                  <a16:creationId xmlns:a16="http://schemas.microsoft.com/office/drawing/2014/main" id="{5952A7C9-E96D-4158-B108-10E76A53D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377" y="5161235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key_icon">
              <a:extLst>
                <a:ext uri="{FF2B5EF4-FFF2-40B4-BE49-F238E27FC236}">
                  <a16:creationId xmlns:a16="http://schemas.microsoft.com/office/drawing/2014/main" id="{9B57C43D-E75D-47F9-A613-9A29E033C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477" y="5089798"/>
              <a:ext cx="342900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85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378B-8AFE-4FCA-81DB-3613C209B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2.3.2020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2429781" y="1104581"/>
            <a:ext cx="745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What is untrusted, trusted and trustworthy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3618602" y="2303818"/>
            <a:ext cx="249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Trusted Element (TE)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3760258" y="35500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Modes of usage of TE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E704F7-0436-4C40-9D07-52459FEFBB0F}"/>
              </a:ext>
            </a:extLst>
          </p:cNvPr>
          <p:cNvSpPr txBox="1"/>
          <p:nvPr/>
        </p:nvSpPr>
        <p:spPr>
          <a:xfrm>
            <a:off x="3487742" y="458965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Attacks against trusted element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BAFE2D-1A3F-48AF-A4E0-77380463DA49}"/>
              </a:ext>
            </a:extLst>
          </p:cNvPr>
          <p:cNvSpPr txBox="1"/>
          <p:nvPr/>
        </p:nvSpPr>
        <p:spPr>
          <a:xfrm>
            <a:off x="3790073" y="6054214"/>
            <a:ext cx="254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Timing side-channels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>
            <a:off x="4955049" y="1718580"/>
            <a:ext cx="0" cy="5777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1E95095-E4B3-4CFA-83C4-D17FE18D92D5}"/>
              </a:ext>
            </a:extLst>
          </p:cNvPr>
          <p:cNvCxnSpPr>
            <a:cxnSpLocks/>
          </p:cNvCxnSpPr>
          <p:nvPr/>
        </p:nvCxnSpPr>
        <p:spPr>
          <a:xfrm>
            <a:off x="4955048" y="2673150"/>
            <a:ext cx="1" cy="715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FB372E0-5428-4668-9651-4A857ED7BCD4}"/>
              </a:ext>
            </a:extLst>
          </p:cNvPr>
          <p:cNvCxnSpPr>
            <a:cxnSpLocks/>
          </p:cNvCxnSpPr>
          <p:nvPr/>
        </p:nvCxnSpPr>
        <p:spPr>
          <a:xfrm>
            <a:off x="4955048" y="4068150"/>
            <a:ext cx="0" cy="534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 flipH="1">
            <a:off x="4933135" y="4958984"/>
            <a:ext cx="5716" cy="9912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2182848" y="566124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Logical attacks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2AC9E4B9-7767-4CAB-853A-0B2AEB146401}"/>
              </a:ext>
            </a:extLst>
          </p:cNvPr>
          <p:cNvCxnSpPr>
            <a:cxnSpLocks/>
          </p:cNvCxnSpPr>
          <p:nvPr/>
        </p:nvCxnSpPr>
        <p:spPr>
          <a:xfrm flipH="1">
            <a:off x="3811405" y="4971862"/>
            <a:ext cx="368370" cy="632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792A24C-9061-4E21-8FAC-C5200B8B1A64}"/>
              </a:ext>
            </a:extLst>
          </p:cNvPr>
          <p:cNvSpPr txBox="1"/>
          <p:nvPr/>
        </p:nvSpPr>
        <p:spPr>
          <a:xfrm>
            <a:off x="5703623" y="572084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Power analysis 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2566DFCC-8852-4682-9D2B-D01104A1ECE2}"/>
              </a:ext>
            </a:extLst>
          </p:cNvPr>
          <p:cNvCxnSpPr>
            <a:cxnSpLocks/>
          </p:cNvCxnSpPr>
          <p:nvPr/>
        </p:nvCxnSpPr>
        <p:spPr>
          <a:xfrm>
            <a:off x="5807968" y="4993689"/>
            <a:ext cx="349756" cy="6682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F55A81DD-4435-462B-B6F0-D0737922D766}"/>
              </a:ext>
            </a:extLst>
          </p:cNvPr>
          <p:cNvSpPr txBox="1"/>
          <p:nvPr/>
        </p:nvSpPr>
        <p:spPr>
          <a:xfrm>
            <a:off x="8794061" y="460253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Protections and testing</a:t>
            </a:r>
          </a:p>
        </p:txBody>
      </p: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AACA3FD7-B9B1-429E-89A7-BE76D98F97B0}"/>
              </a:ext>
            </a:extLst>
          </p:cNvPr>
          <p:cNvCxnSpPr>
            <a:cxnSpLocks/>
          </p:cNvCxnSpPr>
          <p:nvPr/>
        </p:nvCxnSpPr>
        <p:spPr>
          <a:xfrm flipV="1">
            <a:off x="7388767" y="4757896"/>
            <a:ext cx="1155415" cy="12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48" grpId="0"/>
      <p:bldP spid="30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5" y="4060304"/>
            <a:ext cx="1676400" cy="1676400"/>
          </a:xfrm>
          <a:prstGeom prst="rect">
            <a:avLst/>
          </a:prstGeom>
        </p:spPr>
      </p:pic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carries fixed information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Fixed information ID transmitted, no secure channel</a:t>
            </a:r>
          </a:p>
          <a:p>
            <a:r>
              <a:rPr lang="en-US" altLang="cs-CZ" dirty="0"/>
              <a:t>Low cost solution (nothing “smart” needed)</a:t>
            </a:r>
          </a:p>
          <a:p>
            <a:r>
              <a:rPr lang="en-US" altLang="cs-CZ" dirty="0"/>
              <a:t>Problem: Attacker can eavesdrop and clone chip</a:t>
            </a:r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pic>
        <p:nvPicPr>
          <p:cNvPr id="1200133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365105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5" name="AutoShape 7"/>
          <p:cNvSpPr>
            <a:spLocks noChangeArrowheads="1"/>
          </p:cNvSpPr>
          <p:nvPr/>
        </p:nvSpPr>
        <p:spPr bwMode="auto">
          <a:xfrm>
            <a:off x="3287688" y="4898504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22" name="Picture 2" descr="D:\Documents\Obrázky\SmartCard\card_cloner_8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8540" y="3772114"/>
            <a:ext cx="3228843" cy="2421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496445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58" y="483488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458342" y="5741254"/>
            <a:ext cx="487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ID carriage</a:t>
            </a:r>
          </a:p>
          <a:p>
            <a:r>
              <a:rPr lang="en-US" sz="2400" dirty="0"/>
              <a:t>But is it trustworthy?</a:t>
            </a:r>
          </a:p>
        </p:txBody>
      </p:sp>
      <p:pic>
        <p:nvPicPr>
          <p:cNvPr id="12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94" y="574643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</a:t>
            </a:r>
            <a:r>
              <a:rPr lang="cs-CZ" altLang="cs-CZ" dirty="0"/>
              <a:t>a </a:t>
            </a:r>
            <a:r>
              <a:rPr lang="en-US" altLang="cs-CZ" dirty="0"/>
              <a:t>secure carrier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Key(s) stored on a card, loaded to a PC before encryption/signing/authentication, then erased</a:t>
            </a:r>
          </a:p>
          <a:p>
            <a:r>
              <a:rPr lang="en-US" altLang="cs-CZ" dirty="0"/>
              <a:t>High speed usage of key possible (&gt;&gt;MB/sec)</a:t>
            </a:r>
          </a:p>
          <a:p>
            <a:r>
              <a:rPr lang="en-US" altLang="cs-CZ" dirty="0"/>
              <a:t>Attacker with an access to PC during operation will obtain the key </a:t>
            </a:r>
          </a:p>
          <a:p>
            <a:pPr lvl="1"/>
            <a:r>
              <a:rPr lang="en-US" altLang="cs-CZ" dirty="0"/>
              <a:t>key protected for transport</a:t>
            </a:r>
            <a:r>
              <a:rPr lang="cs-CZ" altLang="cs-CZ" dirty="0"/>
              <a:t>, but</a:t>
            </a:r>
            <a:r>
              <a:rPr lang="en-US" altLang="cs-CZ" dirty="0"/>
              <a:t> not during the usage</a:t>
            </a:r>
          </a:p>
          <a:p>
            <a:pPr lvl="1"/>
            <a:endParaRPr lang="en-US" altLang="cs-CZ" dirty="0"/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grpSp>
        <p:nvGrpSpPr>
          <p:cNvPr id="1200132" name="Group 4"/>
          <p:cNvGrpSpPr>
            <a:grpSpLocks/>
          </p:cNvGrpSpPr>
          <p:nvPr/>
        </p:nvGrpSpPr>
        <p:grpSpPr bwMode="auto">
          <a:xfrm>
            <a:off x="3359150" y="4581526"/>
            <a:ext cx="5181600" cy="1266825"/>
            <a:chOff x="1152" y="3168"/>
            <a:chExt cx="3264" cy="798"/>
          </a:xfrm>
        </p:grpSpPr>
        <p:pic>
          <p:nvPicPr>
            <p:cNvPr id="1200133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4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0135" name="AutoShape 7"/>
            <p:cNvSpPr>
              <a:spLocks noChangeArrowheads="1"/>
            </p:cNvSpPr>
            <p:nvPr/>
          </p:nvSpPr>
          <p:spPr bwMode="auto">
            <a:xfrm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0136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7" name="Picture 9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48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138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9" name="Picture 11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5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2458342" y="5741254"/>
            <a:ext cx="696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as confidential key storage,</a:t>
            </a:r>
          </a:p>
          <a:p>
            <a:r>
              <a:rPr lang="en-US" sz="2400" dirty="0"/>
              <a:t>but cannot perform (or not trusted with) operation 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6" y="5845919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77" y="4371293"/>
            <a:ext cx="2274905" cy="18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\Obrázky\SmartCard\gc-t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63" y="4592263"/>
            <a:ext cx="2071809" cy="14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root of trust (TPM)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 boot process, remote attestation</a:t>
            </a:r>
          </a:p>
          <a:p>
            <a:r>
              <a:rPr lang="en-US" altLang="cs-CZ" dirty="0"/>
              <a:t>Element provides robust storage with integrity</a:t>
            </a:r>
          </a:p>
          <a:p>
            <a:r>
              <a:rPr lang="en-US" altLang="cs-CZ" dirty="0"/>
              <a:t>Application can verify before pass control (measured boot)</a:t>
            </a:r>
          </a:p>
          <a:p>
            <a:r>
              <a:rPr lang="en-US" altLang="cs-CZ" dirty="0"/>
              <a:t>Computer can authenticate with remote entity…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pic>
        <p:nvPicPr>
          <p:cNvPr id="7170" name="Picture 2" descr="D:\Documents\Obrázky\SmartCard\Header_TPM_module_onboard_IMGP6409_wp_800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4739681" y="4592262"/>
            <a:ext cx="2486948" cy="1435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279577" y="6063680"/>
            <a:ext cx="670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integrity of stored values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06" y="5845919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4658816" y="5301209"/>
            <a:ext cx="5181600" cy="1266825"/>
            <a:chOff x="1152" y="3168"/>
            <a:chExt cx="3264" cy="798"/>
          </a:xfrm>
        </p:grpSpPr>
        <p:pic>
          <p:nvPicPr>
            <p:cNvPr id="1201157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58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1159" name="AutoShape 7"/>
            <p:cNvSpPr>
              <a:spLocks noChangeArrowheads="1"/>
            </p:cNvSpPr>
            <p:nvPr/>
          </p:nvSpPr>
          <p:spPr bwMode="auto">
            <a:xfrm rot="10800000"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1160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1" name="Picture 9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2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encryption/signing device</a:t>
            </a:r>
            <a:endParaRPr lang="cs-CZ" altLang="cs-CZ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data </a:t>
            </a:r>
            <a:r>
              <a:rPr lang="cs-CZ" altLang="cs-CZ" dirty="0" err="1"/>
              <a:t>for</a:t>
            </a:r>
            <a:r>
              <a:rPr lang="en-US" altLang="cs-CZ" dirty="0"/>
              <a:t> encrypt</a:t>
            </a:r>
            <a:r>
              <a:rPr lang="cs-CZ" altLang="cs-CZ" dirty="0"/>
              <a:t>ion</a:t>
            </a:r>
            <a:r>
              <a:rPr lang="en-US" altLang="cs-CZ" dirty="0"/>
              <a:t>/signing…</a:t>
            </a:r>
          </a:p>
          <a:p>
            <a:r>
              <a:rPr lang="en-US" altLang="cs-CZ" dirty="0"/>
              <a:t>Key never leaves element</a:t>
            </a:r>
          </a:p>
          <a:p>
            <a:pPr lvl="1"/>
            <a:r>
              <a:rPr lang="en-US" altLang="cs-CZ" dirty="0"/>
              <a:t>personalized in secure environment</a:t>
            </a:r>
          </a:p>
          <a:p>
            <a:pPr lvl="1"/>
            <a:r>
              <a:rPr lang="en-US" altLang="cs-CZ" dirty="0"/>
              <a:t>protected during transport and usage 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</a:t>
            </a:r>
          </a:p>
          <a:p>
            <a:pPr lvl="1"/>
            <a:r>
              <a:rPr lang="en-US" altLang="cs-CZ" dirty="0"/>
              <a:t>or wait until card is inserted and PIN entered!</a:t>
            </a:r>
          </a:p>
          <a:p>
            <a:r>
              <a:rPr lang="en-US" altLang="cs-CZ" dirty="0"/>
              <a:t>Potentially low speed encryption (~kB/sec)</a:t>
            </a:r>
          </a:p>
          <a:p>
            <a:pPr lvl="1"/>
            <a:r>
              <a:rPr lang="en-US" altLang="cs-CZ" dirty="0"/>
              <a:t>low communication speed / limited element performance</a:t>
            </a:r>
          </a:p>
          <a:p>
            <a:endParaRPr lang="cs-CZ" altLang="cs-CZ" dirty="0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4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computational device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input for application on smart card</a:t>
            </a:r>
          </a:p>
          <a:p>
            <a:r>
              <a:rPr lang="en-US" altLang="cs-CZ" dirty="0"/>
              <a:t>Application code &amp; keys never leave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</a:t>
            </a:r>
          </a:p>
          <a:p>
            <a:pPr lvl="1"/>
            <a:r>
              <a:rPr lang="en-US" altLang="cs-CZ" dirty="0"/>
              <a:t>Element can do complicated programmable actions</a:t>
            </a:r>
          </a:p>
          <a:p>
            <a:pPr lvl="1"/>
            <a:r>
              <a:rPr lang="en-US" altLang="cs-CZ" dirty="0"/>
              <a:t>Can open secure channels to other entity</a:t>
            </a:r>
          </a:p>
          <a:p>
            <a:pPr lvl="2"/>
            <a:r>
              <a:rPr lang="en-US" altLang="cs-CZ" dirty="0"/>
              <a:t>secure server, trusted time service…</a:t>
            </a:r>
          </a:p>
          <a:p>
            <a:pPr lvl="2"/>
            <a:r>
              <a:rPr lang="en-US" altLang="cs-CZ" dirty="0"/>
              <a:t>PC act as a transparent relay only (no access to data)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or input </a:t>
            </a:r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296" y="5050111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1" name="Picture 5" descr="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5015186"/>
            <a:ext cx="2582862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82" name="AutoShape 6"/>
          <p:cNvSpPr>
            <a:spLocks noChangeArrowheads="1"/>
          </p:cNvSpPr>
          <p:nvPr/>
        </p:nvSpPr>
        <p:spPr bwMode="auto">
          <a:xfrm rot="10800000">
            <a:off x="7392145" y="5583510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02183" name="Picture 7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96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4" name="Picture 8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45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5" name="Picture 9" descr="if_switch_na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/>
          <a:stretch>
            <a:fillRect/>
          </a:stretch>
        </p:blipFill>
        <p:spPr bwMode="auto">
          <a:xfrm>
            <a:off x="4727278" y="5626373"/>
            <a:ext cx="244792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6" name="Picture 10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0" y="52437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7" name="Picture 11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377" y="516123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8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77" y="508979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erv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5065713"/>
            <a:ext cx="1417303" cy="15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2927648" y="4797153"/>
            <a:ext cx="6369152" cy="798215"/>
          </a:xfrm>
          <a:custGeom>
            <a:avLst/>
            <a:gdLst>
              <a:gd name="connsiteX0" fmla="*/ 0 w 6369152"/>
              <a:gd name="connsiteY0" fmla="*/ 1566089 h 1566089"/>
              <a:gd name="connsiteX1" fmla="*/ 2705100 w 6369152"/>
              <a:gd name="connsiteY1" fmla="*/ 13514 h 1566089"/>
              <a:gd name="connsiteX2" fmla="*/ 6343650 w 6369152"/>
              <a:gd name="connsiteY2" fmla="*/ 842189 h 1566089"/>
              <a:gd name="connsiteX3" fmla="*/ 4419600 w 6369152"/>
              <a:gd name="connsiteY3" fmla="*/ 1385114 h 1566089"/>
              <a:gd name="connsiteX4" fmla="*/ 4419600 w 6369152"/>
              <a:gd name="connsiteY4" fmla="*/ 1385114 h 156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52" h="1566089">
                <a:moveTo>
                  <a:pt x="0" y="1566089"/>
                </a:moveTo>
                <a:cubicBezTo>
                  <a:pt x="823912" y="850126"/>
                  <a:pt x="1647825" y="134164"/>
                  <a:pt x="2705100" y="13514"/>
                </a:cubicBezTo>
                <a:cubicBezTo>
                  <a:pt x="3762375" y="-107136"/>
                  <a:pt x="6057900" y="613589"/>
                  <a:pt x="6343650" y="842189"/>
                </a:cubicBezTo>
                <a:cubicBezTo>
                  <a:pt x="6629400" y="1070789"/>
                  <a:pt x="4419600" y="1385114"/>
                  <a:pt x="4419600" y="1385114"/>
                </a:cubicBezTo>
                <a:lnTo>
                  <a:pt x="4419600" y="1385114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50151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022124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5085184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58" y="5093925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D04A46D-B1C8-4960-BE3E-D2B7BB848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Trusted element shall be small (TCB) =&gt; Not whole system =&gt; How to extend desirable security properties from TE to whole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trusted element itself can still be directly attacked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708677-F7D1-444C-AD56-CBBC1FEA5D08}"/>
              </a:ext>
            </a:extLst>
          </p:cNvPr>
          <p:cNvSpPr txBox="1"/>
          <p:nvPr/>
        </p:nvSpPr>
        <p:spPr>
          <a:xfrm>
            <a:off x="3431704" y="2132856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Is secure hardware trusted element a silver bullet?</a:t>
            </a:r>
          </a:p>
        </p:txBody>
      </p:sp>
      <p:pic>
        <p:nvPicPr>
          <p:cNvPr id="7" name="Picture 5" descr="D:\Documents\Obrazky\question.png">
            <a:extLst>
              <a:ext uri="{FF2B5EF4-FFF2-40B4-BE49-F238E27FC236}">
                <a16:creationId xmlns:a16="http://schemas.microsoft.com/office/drawing/2014/main" id="{36D64E37-30CD-4DD3-B2BB-22BA68B0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7" y="2063154"/>
            <a:ext cx="1225145" cy="122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3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C4A619-1339-4821-A4A4-B2AB7F54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Attacks against trusted element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AE9B95-E5F5-4114-BF0E-CE3E84C68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B015D6-B7E1-4FBA-B5AD-C948C81DF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D85719-22EC-45D5-B7EF-698499728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383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hardware (TE) is not panacea!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be physically attacked</a:t>
            </a:r>
          </a:p>
          <a:p>
            <a:pPr lvl="1"/>
            <a:r>
              <a:rPr lang="en-GB" dirty="0"/>
              <a:t>Christopher </a:t>
            </a:r>
            <a:r>
              <a:rPr lang="en-GB" dirty="0" err="1"/>
              <a:t>Tarnovsky</a:t>
            </a:r>
            <a:r>
              <a:rPr lang="en-GB" dirty="0"/>
              <a:t>, </a:t>
            </a:r>
            <a:r>
              <a:rPr lang="en-GB" dirty="0" err="1"/>
              <a:t>BlackHat</a:t>
            </a:r>
            <a:r>
              <a:rPr lang="en-GB" dirty="0"/>
              <a:t> 2010</a:t>
            </a:r>
            <a:endParaRPr lang="en-US" dirty="0"/>
          </a:p>
          <a:p>
            <a:pPr lvl="1"/>
            <a:r>
              <a:rPr lang="en-US" dirty="0"/>
              <a:t>Infineon </a:t>
            </a:r>
            <a:r>
              <a:rPr lang="cs-CZ" dirty="0"/>
              <a:t>SLE 66 CL PE</a:t>
            </a:r>
            <a:r>
              <a:rPr lang="en-US" dirty="0"/>
              <a:t> TPM chip, bus read by tiny probes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en-US" dirty="0"/>
              <a:t>9 months to carry the attack, $200k </a:t>
            </a:r>
          </a:p>
          <a:p>
            <a:pPr lvl="1"/>
            <a:r>
              <a:rPr lang="en-US" dirty="0">
                <a:hlinkClick r:id="rId2"/>
              </a:rPr>
              <a:t>https://youtu.be/w7PT0nrK2BE</a:t>
            </a:r>
            <a:r>
              <a:rPr lang="en-US" dirty="0"/>
              <a:t> (great video with details)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Attacked via vulnerable API implementation</a:t>
            </a:r>
          </a:p>
          <a:p>
            <a:pPr lvl="1"/>
            <a:r>
              <a:rPr lang="en-US" dirty="0"/>
              <a:t>IBM 4758 HSM (Export long key under short DES 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Provides trusted anchor != trustworthy system</a:t>
            </a:r>
          </a:p>
          <a:p>
            <a:pPr lvl="1"/>
            <a:r>
              <a:rPr lang="en-US" dirty="0"/>
              <a:t>Weakness can be introduced later </a:t>
            </a:r>
          </a:p>
          <a:p>
            <a:pPr lvl="1"/>
            <a:r>
              <a:rPr lang="en-US" dirty="0"/>
              <a:t>E.g., bug in newly updated firmware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484785"/>
            <a:ext cx="2232248" cy="13114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5471"/>
            <a:ext cx="2338720" cy="21360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Bell’s </a:t>
            </a:r>
            <a:r>
              <a:rPr lang="cs-CZ" dirty="0"/>
              <a:t>Model 131-B2</a:t>
            </a:r>
            <a:r>
              <a:rPr lang="en-GB" dirty="0"/>
              <a:t> / </a:t>
            </a:r>
            <a:r>
              <a:rPr lang="en-GB" dirty="0" err="1"/>
              <a:t>Sigaba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device intended for US army, 1943</a:t>
            </a:r>
          </a:p>
          <a:p>
            <a:pPr lvl="1"/>
            <a:r>
              <a:rPr lang="en-US" dirty="0"/>
              <a:t>Oscilloscope patterns detected during usage</a:t>
            </a:r>
          </a:p>
          <a:p>
            <a:pPr lvl="1"/>
            <a:r>
              <a:rPr lang="en-US" dirty="0"/>
              <a:t>75 % of plaintexts intercepted from 80 </a:t>
            </a:r>
            <a:r>
              <a:rPr lang="en-US" dirty="0" err="1"/>
              <a:t>feets</a:t>
            </a:r>
            <a:endParaRPr lang="en-US" dirty="0"/>
          </a:p>
          <a:p>
            <a:pPr lvl="1"/>
            <a:r>
              <a:rPr lang="en-US" dirty="0"/>
              <a:t>Protection devised (security perimeter), but forgot after the war</a:t>
            </a:r>
          </a:p>
          <a:p>
            <a:r>
              <a:rPr lang="en-US" dirty="0"/>
              <a:t>CIA in 1951 – recovery over ¼ mile of power lines</a:t>
            </a:r>
          </a:p>
          <a:p>
            <a:r>
              <a:rPr lang="en-US" dirty="0">
                <a:sym typeface="Symbol" panose="05050102010706020507" pitchFamily="18" charset="2"/>
              </a:rPr>
              <a:t>Other countries also discovered the issue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Russia, Japan…</a:t>
            </a:r>
          </a:p>
          <a:p>
            <a:r>
              <a:rPr lang="en-US" dirty="0"/>
              <a:t>More research in use of (eavesdropping) and defense against (shielding) </a:t>
            </a:r>
            <a:r>
              <a:rPr lang="en-US" dirty="0">
                <a:sym typeface="Symbol" panose="05050102010706020507" pitchFamily="18" charset="2"/>
              </a:rPr>
              <a:t> TEMPEST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Common and realizable attacks on Trusted Element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984" y="1799555"/>
            <a:ext cx="10972800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Non-invasive attacks</a:t>
            </a:r>
          </a:p>
          <a:p>
            <a:pPr lvl="1"/>
            <a:r>
              <a:rPr lang="en-US" altLang="cs-CZ" sz="2000" dirty="0"/>
              <a:t>API-level attacks</a:t>
            </a:r>
          </a:p>
          <a:p>
            <a:pPr lvl="2"/>
            <a:r>
              <a:rPr lang="en-US" altLang="cs-CZ" sz="2000" dirty="0"/>
              <a:t>Incorrectly designed and implemented application</a:t>
            </a:r>
          </a:p>
          <a:p>
            <a:pPr lvl="2"/>
            <a:r>
              <a:rPr lang="en-US" altLang="cs-CZ" sz="2000" dirty="0"/>
              <a:t>Malfunctioning application (code bug, faulty generator)</a:t>
            </a:r>
          </a:p>
          <a:p>
            <a:pPr lvl="1"/>
            <a:r>
              <a:rPr lang="en-US" altLang="cs-CZ" sz="2000" dirty="0"/>
              <a:t>Communication-level attacks</a:t>
            </a:r>
          </a:p>
          <a:p>
            <a:pPr lvl="2"/>
            <a:r>
              <a:rPr lang="en-US" altLang="cs-CZ" sz="2000" dirty="0"/>
              <a:t>Observation and manipulation of communication channel</a:t>
            </a:r>
          </a:p>
          <a:p>
            <a:pPr lvl="1"/>
            <a:r>
              <a:rPr lang="en-US" altLang="cs-CZ" sz="2000" dirty="0"/>
              <a:t>Side-channel attacks</a:t>
            </a:r>
          </a:p>
          <a:p>
            <a:pPr lvl="2"/>
            <a:r>
              <a:rPr lang="en-US" altLang="cs-CZ" sz="2000" dirty="0"/>
              <a:t>Timing/power/EM/</a:t>
            </a:r>
            <a:r>
              <a:rPr lang="en-US" sz="2000" dirty="0"/>
              <a:t>acoustic/</a:t>
            </a:r>
            <a:r>
              <a:rPr lang="en-US" altLang="cs-CZ" sz="2000" dirty="0"/>
              <a:t>cache-usage/error… analysis attacks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Semi-invasive attacks</a:t>
            </a:r>
          </a:p>
          <a:p>
            <a:pPr lvl="1"/>
            <a:r>
              <a:rPr lang="en-US" altLang="cs-CZ" sz="2000" dirty="0"/>
              <a:t>Fault induction attacks (power/light/clock glitches…)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Invasive attacks</a:t>
            </a:r>
          </a:p>
          <a:p>
            <a:pPr lvl="1"/>
            <a:r>
              <a:rPr lang="en-US" altLang="cs-CZ" sz="2000" dirty="0"/>
              <a:t>Dismantle chip, microprobes…</a:t>
            </a:r>
          </a:p>
        </p:txBody>
      </p:sp>
      <p:sp>
        <p:nvSpPr>
          <p:cNvPr id="1054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83432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2.3.2020</a:t>
            </a:r>
            <a:endParaRPr lang="en-US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668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element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567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985" y="901550"/>
            <a:ext cx="8748464" cy="792088"/>
          </a:xfrm>
        </p:spPr>
        <p:txBody>
          <a:bodyPr/>
          <a:lstStyle/>
          <a:p>
            <a:r>
              <a:rPr lang="en-US" sz="2800" dirty="0"/>
              <a:t>How to reason about attack and countermeasures?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6828" y="1767954"/>
            <a:ext cx="838924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does an attack come from (principle)?</a:t>
            </a:r>
          </a:p>
          <a:p>
            <a:pPr lvl="1"/>
            <a:r>
              <a:rPr lang="en-US" sz="2000" dirty="0"/>
              <a:t>Understand the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Different hypothesis for the attack to be practical</a:t>
            </a:r>
          </a:p>
          <a:p>
            <a:pPr lvl="1"/>
            <a:r>
              <a:rPr lang="en-US" sz="2000" dirty="0"/>
              <a:t>More ways how to exploit the same weakness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Attack’s countermeasures by cancel of hypothesis</a:t>
            </a:r>
          </a:p>
          <a:p>
            <a:pPr lvl="1"/>
            <a:r>
              <a:rPr lang="en-US" sz="2000" dirty="0"/>
              <a:t>For every way you are aware of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Costs and benefits of the countermeasures</a:t>
            </a:r>
          </a:p>
          <a:p>
            <a:pPr lvl="1"/>
            <a:r>
              <a:rPr lang="en-US" sz="2000" dirty="0"/>
              <a:t>Cost of the assets protected</a:t>
            </a:r>
            <a:endParaRPr lang="cs-CZ" sz="2000" dirty="0"/>
          </a:p>
          <a:p>
            <a:pPr lvl="1"/>
            <a:r>
              <a:rPr lang="en-US" sz="2000" dirty="0"/>
              <a:t>Cost for an attacker to perform attack</a:t>
            </a:r>
          </a:p>
          <a:p>
            <a:pPr lvl="1"/>
            <a:r>
              <a:rPr lang="en-US" sz="2000" dirty="0"/>
              <a:t>Cost of a countermeasure</a:t>
            </a:r>
            <a:endParaRPr lang="en-US" sz="1800" dirty="0"/>
          </a:p>
          <a:p>
            <a:endParaRPr lang="en-US" sz="600" dirty="0"/>
          </a:p>
          <a:p>
            <a:r>
              <a:rPr lang="en-US" sz="2400" dirty="0"/>
              <a:t>Important: Consider Break Once, Run Everywhere (BORE)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" y="5573652"/>
            <a:ext cx="836686" cy="83668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Where are the frequent problems with crypto </a:t>
            </a:r>
            <a:r>
              <a:rPr lang="en-GB" sz="2500" dirty="0" err="1"/>
              <a:t>algs</a:t>
            </a:r>
            <a:r>
              <a:rPr lang="en-GB" sz="2500" dirty="0"/>
              <a:t> nowadays?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mathematical algorithms</a:t>
            </a:r>
          </a:p>
          <a:p>
            <a:pPr lvl="1"/>
            <a:r>
              <a:rPr lang="en-GB" dirty="0"/>
              <a:t>OK, we have very strong ones (AES, SHA-3, RSA…) (but quantum computers)</a:t>
            </a:r>
          </a:p>
          <a:p>
            <a:r>
              <a:rPr lang="en-GB" dirty="0"/>
              <a:t>Implementation of algorithm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implementation attacks</a:t>
            </a:r>
            <a:r>
              <a:rPr lang="en-GB" dirty="0"/>
              <a:t> </a:t>
            </a:r>
          </a:p>
          <a:p>
            <a:r>
              <a:rPr lang="en-GB" dirty="0"/>
              <a:t>Randomness for keys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achievable brute-force attacks</a:t>
            </a:r>
            <a:r>
              <a:rPr lang="en-GB" dirty="0"/>
              <a:t> </a:t>
            </a:r>
          </a:p>
          <a:p>
            <a:r>
              <a:rPr lang="en-GB" dirty="0"/>
              <a:t>Key distribution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old keys, untrusted keys, key leakage</a:t>
            </a:r>
          </a:p>
          <a:p>
            <a:r>
              <a:rPr lang="en-GB" dirty="0">
                <a:sym typeface="Symbol" panose="05050102010706020507" pitchFamily="18" charset="2"/>
              </a:rPr>
              <a:t>Operation security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where we are using crypto, key leakage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Non-invasive Logical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163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What if </a:t>
            </a:r>
            <a:r>
              <a:rPr lang="en-GB" dirty="0"/>
              <a:t>faulty Truly Random Number Generator (TRNG)?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7008" y="1799555"/>
            <a:ext cx="10449552" cy="4149725"/>
          </a:xfrm>
        </p:spPr>
        <p:txBody>
          <a:bodyPr/>
          <a:lstStyle/>
          <a:p>
            <a:r>
              <a:rPr lang="en-GB" dirty="0"/>
              <a:t>Good source of randomness is critical </a:t>
            </a:r>
          </a:p>
          <a:p>
            <a:pPr lvl="1"/>
            <a:r>
              <a:rPr lang="en-GB" dirty="0"/>
              <a:t>TRNG can be weak or malfunctioning</a:t>
            </a:r>
          </a:p>
          <a:p>
            <a:r>
              <a:rPr lang="en-GB" dirty="0"/>
              <a:t>How to inspect TRNG correctness?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Analysis of TRNG implementation (but usually </a:t>
            </a:r>
            <a:r>
              <a:rPr lang="en-GB" dirty="0" err="1"/>
              <a:t>blackbox</a:t>
            </a:r>
            <a:r>
              <a:rPr lang="en-GB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Output data can be statistically tested (100MB-8GB stream, NIST STS, </a:t>
            </a:r>
            <a:r>
              <a:rPr lang="en-GB" dirty="0" err="1"/>
              <a:t>Dieharder</a:t>
            </a:r>
            <a:r>
              <a:rPr lang="en-GB" dirty="0"/>
              <a:t>, TestU01 batteries) </a:t>
            </a:r>
            <a:r>
              <a:rPr lang="en-GB" dirty="0">
                <a:hlinkClick r:id="rId2"/>
              </a:rPr>
              <a:t>http://www.phy.duke.edu/~rgb/General/dieharder.php</a:t>
            </a:r>
            <a:endParaRPr lang="en-GB" dirty="0"/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Behaviour in extreme condition (+70/-50</a:t>
            </a:r>
            <a:r>
              <a:rPr lang="cs-CZ" dirty="0"/>
              <a:t>° </a:t>
            </a:r>
            <a:r>
              <a:rPr lang="en-GB" dirty="0"/>
              <a:t>C, radiation…)</a:t>
            </a:r>
          </a:p>
          <a:p>
            <a:pPr lvl="2"/>
            <a:r>
              <a:rPr lang="en-GB" dirty="0"/>
              <a:t>Analyse data stream gathered during extreme conditions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Simple power analysis of TRNG generation</a:t>
            </a:r>
          </a:p>
          <a:p>
            <a:pPr lvl="2"/>
            <a:r>
              <a:rPr lang="en-GB" dirty="0"/>
              <a:t>Is hidden/unknown operation present?</a:t>
            </a:r>
          </a:p>
          <a:p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test: Histogram of 16bits patterns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700809"/>
            <a:ext cx="6542574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564905"/>
            <a:ext cx="6793334" cy="41962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2454388" y="1772817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Normal distribution (expected)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67686" y="4365105"/>
            <a:ext cx="536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Biased distribution (lower entropy)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4AB07-F708-4540-92BD-07BB92FC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Algorithmic flaw in Infineon’s </a:t>
            </a:r>
            <a:r>
              <a:rPr lang="en-GB" dirty="0" err="1"/>
              <a:t>RSALib</a:t>
            </a:r>
            <a:r>
              <a:rPr lang="en-GB" dirty="0"/>
              <a:t> (CVE-2017-15361)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7F4E6A-2567-4B52-A6BE-958EF4506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All keys generated by Infineon library are affected</a:t>
            </a:r>
          </a:p>
          <a:p>
            <a:r>
              <a:rPr lang="en-GB" sz="2400" dirty="0"/>
              <a:t>Practical factorization of common lengths 512/1024/2048b</a:t>
            </a:r>
          </a:p>
          <a:p>
            <a:r>
              <a:rPr lang="en-GB" sz="2400" dirty="0"/>
              <a:t>All public keys have unique “fingerprint” (easy to scan for)</a:t>
            </a:r>
          </a:p>
          <a:p>
            <a:pPr lvl="1"/>
            <a:r>
              <a:rPr lang="en-GB" sz="2000" dirty="0"/>
              <a:t>Tool for detection (public since 16</a:t>
            </a:r>
            <a:r>
              <a:rPr lang="en-GB" sz="2000" baseline="30000" dirty="0"/>
              <a:t>th</a:t>
            </a:r>
            <a:r>
              <a:rPr lang="en-GB" sz="2000" dirty="0"/>
              <a:t> October, try it!)</a:t>
            </a:r>
          </a:p>
          <a:p>
            <a:pPr lvl="1"/>
            <a:r>
              <a:rPr lang="en-GB" sz="2000" dirty="0">
                <a:hlinkClick r:id="rId3"/>
              </a:rPr>
              <a:t>https://keychest.net/roca</a:t>
            </a:r>
            <a:r>
              <a:rPr lang="en-GB" sz="2000" dirty="0"/>
              <a:t>, </a:t>
            </a:r>
            <a:r>
              <a:rPr lang="en-GB" sz="2000" dirty="0">
                <a:hlinkClick r:id="rId4"/>
              </a:rPr>
              <a:t>https://github.com/crocs-muni/roca/</a:t>
            </a:r>
            <a:endParaRPr lang="en-GB" sz="2000" dirty="0"/>
          </a:p>
          <a:p>
            <a:r>
              <a:rPr lang="en-GB" sz="2400" dirty="0"/>
              <a:t>Tool for factorization (made public by </a:t>
            </a:r>
            <a:r>
              <a:rPr lang="en-GB" sz="2400" dirty="0" err="1"/>
              <a:t>Lange&amp;Bernstein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Our implementation of factorization tool provided to Infineon in February 2017</a:t>
            </a:r>
          </a:p>
          <a:p>
            <a:pPr lvl="1"/>
            <a:r>
              <a:rPr lang="en-GB" sz="2000" dirty="0"/>
              <a:t>Random 2048b key: 6442450944000000 vCPU years</a:t>
            </a:r>
          </a:p>
          <a:p>
            <a:pPr lvl="1"/>
            <a:r>
              <a:rPr lang="en-GB" sz="2000" dirty="0"/>
              <a:t>Infineon 2048b </a:t>
            </a:r>
            <a:r>
              <a:rPr lang="en-GB" sz="1000" dirty="0"/>
              <a:t> </a:t>
            </a:r>
            <a:r>
              <a:rPr lang="en-GB" sz="2000" dirty="0"/>
              <a:t>key:                           </a:t>
            </a:r>
            <a:r>
              <a:rPr lang="en-GB" sz="2000" dirty="0">
                <a:solidFill>
                  <a:srgbClr val="FF0000"/>
                </a:solidFill>
              </a:rPr>
              <a:t>140</a:t>
            </a:r>
            <a:r>
              <a:rPr lang="en-GB" sz="2000" dirty="0"/>
              <a:t> vCPU years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09E6D56-DBA0-4412-B814-67087A6658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7552A2-DA98-44A6-94C6-B74E24EF7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2.3.2020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8DBC3B-A9C1-4CAC-AC75-C9AC98AEE2C4}"/>
              </a:ext>
            </a:extLst>
          </p:cNvPr>
          <p:cNvSpPr txBox="1"/>
          <p:nvPr/>
        </p:nvSpPr>
        <p:spPr>
          <a:xfrm>
            <a:off x="7608169" y="12959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https://roca.crocs.fi.muni.cz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174EA8E-9821-4086-97B8-5DA6195EF30E}"/>
              </a:ext>
            </a:extLst>
          </p:cNvPr>
          <p:cNvSpPr/>
          <p:nvPr/>
        </p:nvSpPr>
        <p:spPr>
          <a:xfrm>
            <a:off x="7606921" y="5805265"/>
            <a:ext cx="2953382" cy="71062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Attack is perfectly parallelizable 1000 cores =&gt; 1000x speedup</a:t>
            </a:r>
          </a:p>
        </p:txBody>
      </p:sp>
    </p:spTree>
    <p:extLst>
      <p:ext uri="{BB962C8B-B14F-4D97-AF65-F5344CB8AC3E}">
        <p14:creationId xmlns:p14="http://schemas.microsoft.com/office/powerpoint/2010/main" val="29337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A7D2-38E9-4D67-B3E0-436377B0F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Algorithmic flaw in Infineon’s </a:t>
            </a:r>
            <a:r>
              <a:rPr lang="en-GB" dirty="0" err="1"/>
              <a:t>RSALib</a:t>
            </a:r>
            <a:r>
              <a:rPr lang="en-GB" dirty="0"/>
              <a:t> (CVE-2017-15361)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BE8B05A-3898-4CD2-9104-C1915AF7F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10" y="1776550"/>
            <a:ext cx="5697252" cy="438875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1A8FF2-8A78-4AEC-B714-C586C41F4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BDCB0E-FF3A-4802-9C2D-AFE37112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2.3.2020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0E98A6C-E741-4BC3-8850-70D996AA6A06}"/>
              </a:ext>
            </a:extLst>
          </p:cNvPr>
          <p:cNvSpPr txBox="1"/>
          <p:nvPr/>
        </p:nvSpPr>
        <p:spPr>
          <a:xfrm>
            <a:off x="7713434" y="122312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https://roca.crocs.fi.muni.cz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980E9C35-48B9-4CD5-B86C-9C54FD8AD50B}"/>
              </a:ext>
            </a:extLst>
          </p:cNvPr>
          <p:cNvSpPr/>
          <p:nvPr/>
        </p:nvSpPr>
        <p:spPr>
          <a:xfrm>
            <a:off x="2062499" y="2395756"/>
            <a:ext cx="1998222" cy="5668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Austria, Estonia, Slovakia, Spain…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93FF3E0-27F8-4719-A0A8-05EC1ADB8B6A}"/>
              </a:ext>
            </a:extLst>
          </p:cNvPr>
          <p:cNvSpPr/>
          <p:nvPr/>
        </p:nvSpPr>
        <p:spPr>
          <a:xfrm>
            <a:off x="7824192" y="2121131"/>
            <a:ext cx="2817784" cy="10388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25-30% TPMs worldwide, </a:t>
            </a:r>
            <a:r>
              <a:rPr lang="en-GB" sz="1600" dirty="0" err="1"/>
              <a:t>Bitlocker</a:t>
            </a:r>
            <a:r>
              <a:rPr lang="en-GB" sz="1600" dirty="0"/>
              <a:t>, </a:t>
            </a:r>
            <a:r>
              <a:rPr lang="en-GB" sz="1600" dirty="0" err="1"/>
              <a:t>ChromeOS</a:t>
            </a:r>
            <a:r>
              <a:rPr lang="en-GB" sz="1600" dirty="0"/>
              <a:t>…</a:t>
            </a:r>
          </a:p>
          <a:p>
            <a:pPr algn="ctr"/>
            <a:r>
              <a:rPr lang="en-GB" sz="1600" dirty="0"/>
              <a:t>Firmware update available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5AED682D-6046-4D38-8C35-3E3BCFE79EEE}"/>
              </a:ext>
            </a:extLst>
          </p:cNvPr>
          <p:cNvSpPr/>
          <p:nvPr/>
        </p:nvSpPr>
        <p:spPr>
          <a:xfrm>
            <a:off x="1713089" y="4074229"/>
            <a:ext cx="2006647" cy="9266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Commit signing,</a:t>
            </a:r>
          </a:p>
          <a:p>
            <a:pPr algn="ctr"/>
            <a:r>
              <a:rPr lang="en-GB" sz="1600" dirty="0"/>
              <a:t>Application signing</a:t>
            </a:r>
          </a:p>
          <a:p>
            <a:pPr algn="ctr"/>
            <a:r>
              <a:rPr lang="en-GB" sz="1600" dirty="0"/>
              <a:t>GitHub, Maven…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32C75D69-E555-48C8-A4D8-7C554C97EC46}"/>
              </a:ext>
            </a:extLst>
          </p:cNvPr>
          <p:cNvSpPr/>
          <p:nvPr/>
        </p:nvSpPr>
        <p:spPr>
          <a:xfrm>
            <a:off x="2153562" y="5345065"/>
            <a:ext cx="1709682" cy="6969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Gemalto .NET</a:t>
            </a:r>
          </a:p>
          <a:p>
            <a:pPr algn="ctr"/>
            <a:r>
              <a:rPr lang="en-GB" sz="1600" dirty="0" err="1"/>
              <a:t>Yubikey</a:t>
            </a:r>
            <a:r>
              <a:rPr lang="en-GB" sz="1600" dirty="0"/>
              <a:t> 4…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F90DD806-0FF8-4E79-A640-B65B81B772E2}"/>
              </a:ext>
            </a:extLst>
          </p:cNvPr>
          <p:cNvSpPr/>
          <p:nvPr/>
        </p:nvSpPr>
        <p:spPr>
          <a:xfrm>
            <a:off x="4709383" y="5659968"/>
            <a:ext cx="1601670" cy="50533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Yubikey</a:t>
            </a:r>
            <a:r>
              <a:rPr lang="en-GB" sz="1600" dirty="0"/>
              <a:t> 4…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3368A50A-2961-4F33-B8AC-F2DE9F0171A4}"/>
              </a:ext>
            </a:extLst>
          </p:cNvPr>
          <p:cNvSpPr/>
          <p:nvPr/>
        </p:nvSpPr>
        <p:spPr>
          <a:xfrm>
            <a:off x="8373724" y="3970928"/>
            <a:ext cx="2268252" cy="9266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Very few keys, but all tied to SCADA management</a:t>
            </a:r>
          </a:p>
        </p:txBody>
      </p:sp>
    </p:spTree>
    <p:extLst>
      <p:ext uri="{BB962C8B-B14F-4D97-AF65-F5344CB8AC3E}">
        <p14:creationId xmlns:p14="http://schemas.microsoft.com/office/powerpoint/2010/main" val="30774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3D73C-5D0B-457B-8C45-A67BD4E5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64" y="979935"/>
            <a:ext cx="8389242" cy="792088"/>
          </a:xfrm>
        </p:spPr>
        <p:txBody>
          <a:bodyPr/>
          <a:lstStyle/>
          <a:p>
            <a:r>
              <a:rPr lang="en-GB" dirty="0"/>
              <a:t>Flawed use of random data to make primes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0CE3AA9-90B7-4155-B0EC-7C85AA434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772817"/>
            <a:ext cx="8046894" cy="334160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42C2E3-82E9-4C65-AD2D-6101F7536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E33111-F788-4B70-B821-9CDE24620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3C48946-D9B8-4AF4-8EE8-EE0D5A997859}"/>
              </a:ext>
            </a:extLst>
          </p:cNvPr>
          <p:cNvSpPr txBox="1"/>
          <p:nvPr/>
        </p:nvSpPr>
        <p:spPr>
          <a:xfrm>
            <a:off x="8958320" y="4023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6AF941B-412A-46C0-903F-A57F4F41E973}"/>
              </a:ext>
            </a:extLst>
          </p:cNvPr>
          <p:cNvSpPr/>
          <p:nvPr/>
        </p:nvSpPr>
        <p:spPr>
          <a:xfrm>
            <a:off x="8184232" y="3159262"/>
            <a:ext cx="2387740" cy="8638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~310 bits of entropy </a:t>
            </a:r>
          </a:p>
          <a:p>
            <a:pPr algn="ctr"/>
            <a:r>
              <a:rPr lang="en-GB" dirty="0"/>
              <a:t>for 1024-bit prime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FBE6423A-D840-4E30-914C-23EA233ACF5D}"/>
              </a:ext>
            </a:extLst>
          </p:cNvPr>
          <p:cNvSpPr txBox="1">
            <a:spLocks/>
          </p:cNvSpPr>
          <p:nvPr/>
        </p:nvSpPr>
        <p:spPr bwMode="auto">
          <a:xfrm>
            <a:off x="833306" y="5114420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Factorization difficulty</a:t>
            </a:r>
            <a:endParaRPr lang="en-GB" sz="2000" dirty="0"/>
          </a:p>
          <a:p>
            <a:pPr lvl="1"/>
            <a:r>
              <a:rPr lang="en-GB" sz="2000" dirty="0"/>
              <a:t>Random 2048b key: 6442450944000000 vCPU years</a:t>
            </a:r>
          </a:p>
          <a:p>
            <a:pPr lvl="1"/>
            <a:r>
              <a:rPr lang="en-GB" sz="2000" dirty="0"/>
              <a:t>Infineon 2048b </a:t>
            </a:r>
            <a:r>
              <a:rPr lang="en-GB" sz="1000" dirty="0"/>
              <a:t> </a:t>
            </a:r>
            <a:r>
              <a:rPr lang="en-GB" sz="2000" dirty="0"/>
              <a:t>key:                           </a:t>
            </a:r>
            <a:r>
              <a:rPr lang="en-GB" sz="2000" dirty="0">
                <a:solidFill>
                  <a:srgbClr val="FF0000"/>
                </a:solidFill>
              </a:rPr>
              <a:t>140</a:t>
            </a:r>
            <a:r>
              <a:rPr lang="en-GB" sz="2000" dirty="0"/>
              <a:t> vCPU years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005E5F7E-BF30-45B3-B5A2-2622C17111BD}"/>
              </a:ext>
            </a:extLst>
          </p:cNvPr>
          <p:cNvSpPr/>
          <p:nvPr/>
        </p:nvSpPr>
        <p:spPr>
          <a:xfrm>
            <a:off x="6334180" y="1772817"/>
            <a:ext cx="3578245" cy="86380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Special structure of primes to facilitate its faster generation </a:t>
            </a:r>
          </a:p>
        </p:txBody>
      </p:sp>
    </p:spTree>
    <p:extLst>
      <p:ext uri="{BB962C8B-B14F-4D97-AF65-F5344CB8AC3E}">
        <p14:creationId xmlns:p14="http://schemas.microsoft.com/office/powerpoint/2010/main" val="24894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F264F-08CB-457B-8709-F5C18DCD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Transformation of prime to make the attack practical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119F77-6A0D-442B-A2FE-FCD57EBF2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5F3725B-D453-4DE4-8DA6-0B1F12B44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863D13-4CD8-48EC-92EC-92F14D2F2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893C7545-401F-485F-A168-3E32A1C120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/>
          <a:stretch/>
        </p:blipFill>
        <p:spPr bwMode="auto">
          <a:xfrm>
            <a:off x="2507432" y="1952976"/>
            <a:ext cx="7164796" cy="438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755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analysis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01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“Trusted” system (plain language)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521016" cy="4149725"/>
          </a:xfrm>
        </p:spPr>
        <p:txBody>
          <a:bodyPr/>
          <a:lstStyle/>
          <a:p>
            <a:r>
              <a:rPr lang="en-US" dirty="0"/>
              <a:t>Many different notions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trusted by someone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that you can’t verify and therefore must trust not to betray you</a:t>
            </a:r>
          </a:p>
          <a:p>
            <a:pPr lvl="1"/>
            <a:r>
              <a:rPr lang="en-US" dirty="0"/>
              <a:t>If a trusted component fails, security can be violated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build according to rigorous criteria so you are willing to trust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</a:p>
          <a:p>
            <a:r>
              <a:rPr lang="en-US" dirty="0"/>
              <a:t>Why Trust is Bad for Security, D. </a:t>
            </a:r>
            <a:r>
              <a:rPr lang="en-US" dirty="0" err="1"/>
              <a:t>Gollman</a:t>
            </a:r>
            <a:r>
              <a:rPr lang="en-US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25" y="5481119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8256240" y="5471061"/>
            <a:ext cx="3672408" cy="95643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We need more precise specification of Trust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Basic setup for power analysis</a:t>
            </a:r>
            <a:br>
              <a:rPr lang="en-US" altLang="cs-CZ" dirty="0"/>
            </a:br>
            <a:endParaRPr lang="en-US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pic>
        <p:nvPicPr>
          <p:cNvPr id="1307652" name="Picture 4" descr="os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341438"/>
            <a:ext cx="6554788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7653" name="AutoShape 5"/>
          <p:cNvSpPr>
            <a:spLocks/>
          </p:cNvSpPr>
          <p:nvPr/>
        </p:nvSpPr>
        <p:spPr bwMode="auto">
          <a:xfrm>
            <a:off x="8640764" y="2925764"/>
            <a:ext cx="1627187" cy="422275"/>
          </a:xfrm>
          <a:prstGeom prst="borderCallout1">
            <a:avLst>
              <a:gd name="adj1" fmla="val 118046"/>
              <a:gd name="adj2" fmla="val 92977"/>
              <a:gd name="adj3" fmla="val 118046"/>
              <a:gd name="adj4" fmla="val -37726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</a:t>
            </a:r>
          </a:p>
        </p:txBody>
      </p:sp>
      <p:sp>
        <p:nvSpPr>
          <p:cNvPr id="1307654" name="AutoShape 6"/>
          <p:cNvSpPr>
            <a:spLocks/>
          </p:cNvSpPr>
          <p:nvPr/>
        </p:nvSpPr>
        <p:spPr bwMode="auto">
          <a:xfrm>
            <a:off x="8545513" y="774701"/>
            <a:ext cx="1727200" cy="709613"/>
          </a:xfrm>
          <a:prstGeom prst="borderCallout1">
            <a:avLst>
              <a:gd name="adj1" fmla="val 110736"/>
              <a:gd name="adj2" fmla="val 93384"/>
              <a:gd name="adj3" fmla="val 110736"/>
              <a:gd name="adj4" fmla="val -236306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 reader </a:t>
            </a:r>
          </a:p>
        </p:txBody>
      </p:sp>
      <p:sp>
        <p:nvSpPr>
          <p:cNvPr id="1307655" name="AutoShape 7"/>
          <p:cNvSpPr>
            <a:spLocks/>
          </p:cNvSpPr>
          <p:nvPr/>
        </p:nvSpPr>
        <p:spPr bwMode="auto">
          <a:xfrm>
            <a:off x="8645525" y="3565526"/>
            <a:ext cx="1627188" cy="727075"/>
          </a:xfrm>
          <a:prstGeom prst="borderCallout1">
            <a:avLst>
              <a:gd name="adj1" fmla="val 110481"/>
              <a:gd name="adj2" fmla="val 92977"/>
              <a:gd name="adj3" fmla="val 110481"/>
              <a:gd name="adj4" fmla="val -274634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Inverse card connector</a:t>
            </a:r>
          </a:p>
        </p:txBody>
      </p:sp>
      <p:sp>
        <p:nvSpPr>
          <p:cNvPr id="1307656" name="AutoShape 8"/>
          <p:cNvSpPr>
            <a:spLocks/>
          </p:cNvSpPr>
          <p:nvPr/>
        </p:nvSpPr>
        <p:spPr bwMode="auto">
          <a:xfrm>
            <a:off x="8543925" y="1843089"/>
            <a:ext cx="1727200" cy="433387"/>
          </a:xfrm>
          <a:prstGeom prst="borderCallout1">
            <a:avLst>
              <a:gd name="adj1" fmla="val 117583"/>
              <a:gd name="adj2" fmla="val 93384"/>
              <a:gd name="adj3" fmla="val 117583"/>
              <a:gd name="adj4" fmla="val -895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Oscilloscope</a:t>
            </a:r>
          </a:p>
        </p:txBody>
      </p:sp>
      <p:sp>
        <p:nvSpPr>
          <p:cNvPr id="1307657" name="AutoShape 9"/>
          <p:cNvSpPr>
            <a:spLocks/>
          </p:cNvSpPr>
          <p:nvPr/>
        </p:nvSpPr>
        <p:spPr bwMode="auto">
          <a:xfrm>
            <a:off x="8631239" y="5392739"/>
            <a:ext cx="1627187" cy="727075"/>
          </a:xfrm>
          <a:prstGeom prst="borderCallout1">
            <a:avLst>
              <a:gd name="adj1" fmla="val -10481"/>
              <a:gd name="adj2" fmla="val 92977"/>
              <a:gd name="adj3" fmla="val -10481"/>
              <a:gd name="adj4" fmla="val -207120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Resistor </a:t>
            </a:r>
          </a:p>
          <a:p>
            <a:pPr algn="ctr"/>
            <a:r>
              <a:rPr lang="en-US" altLang="cs-CZ"/>
              <a:t>20-80 ohm</a:t>
            </a:r>
          </a:p>
        </p:txBody>
      </p:sp>
      <p:sp>
        <p:nvSpPr>
          <p:cNvPr id="1307658" name="AutoShape 10"/>
          <p:cNvSpPr>
            <a:spLocks/>
          </p:cNvSpPr>
          <p:nvPr/>
        </p:nvSpPr>
        <p:spPr bwMode="auto">
          <a:xfrm>
            <a:off x="8623300" y="4595813"/>
            <a:ext cx="1627188" cy="398462"/>
          </a:xfrm>
          <a:prstGeom prst="borderCallout1">
            <a:avLst>
              <a:gd name="adj1" fmla="val 119125"/>
              <a:gd name="adj2" fmla="val 92977"/>
              <a:gd name="adj3" fmla="val 119125"/>
              <a:gd name="adj4" fmla="val -1550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Probe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5610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More advanced setup for power analysis</a:t>
            </a:r>
          </a:p>
        </p:txBody>
      </p:sp>
      <p:pic>
        <p:nvPicPr>
          <p:cNvPr id="1308676" name="Picture 4" descr="scsat04_board_nobound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1246" y="2231728"/>
            <a:ext cx="5981585" cy="4149725"/>
          </a:xfrm>
        </p:spPr>
      </p:pic>
      <p:sp>
        <p:nvSpPr>
          <p:cNvPr id="1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055440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sp>
        <p:nvSpPr>
          <p:cNvPr id="1308677" name="AutoShape 5"/>
          <p:cNvSpPr>
            <a:spLocks/>
          </p:cNvSpPr>
          <p:nvPr/>
        </p:nvSpPr>
        <p:spPr bwMode="auto">
          <a:xfrm>
            <a:off x="5591175" y="6094114"/>
            <a:ext cx="1600200" cy="431800"/>
          </a:xfrm>
          <a:prstGeom prst="borderCallout2">
            <a:avLst>
              <a:gd name="adj1" fmla="val 26472"/>
              <a:gd name="adj2" fmla="val 104764"/>
              <a:gd name="adj3" fmla="val 26472"/>
              <a:gd name="adj4" fmla="val 131347"/>
              <a:gd name="adj5" fmla="val -87500"/>
              <a:gd name="adj6" fmla="val 157935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Ethernet</a:t>
            </a:r>
            <a:endParaRPr lang="cs-CZ" altLang="cs-CZ" b="0"/>
          </a:p>
        </p:txBody>
      </p:sp>
      <p:sp>
        <p:nvSpPr>
          <p:cNvPr id="1308678" name="AutoShape 6"/>
          <p:cNvSpPr>
            <a:spLocks/>
          </p:cNvSpPr>
          <p:nvPr/>
        </p:nvSpPr>
        <p:spPr bwMode="auto">
          <a:xfrm>
            <a:off x="4222751" y="1772940"/>
            <a:ext cx="1801813" cy="703263"/>
          </a:xfrm>
          <a:prstGeom prst="borderCallout2">
            <a:avLst>
              <a:gd name="adj1" fmla="val 16255"/>
              <a:gd name="adj2" fmla="val -4227"/>
              <a:gd name="adj3" fmla="val 16255"/>
              <a:gd name="adj4" fmla="val -38944"/>
              <a:gd name="adj5" fmla="val 368990"/>
              <a:gd name="adj6" fmla="val -29013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Tested smartcard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79" name="AutoShape 7"/>
          <p:cNvSpPr>
            <a:spLocks/>
          </p:cNvSpPr>
          <p:nvPr/>
        </p:nvSpPr>
        <p:spPr bwMode="auto">
          <a:xfrm>
            <a:off x="6096001" y="1557040"/>
            <a:ext cx="2233613" cy="720725"/>
          </a:xfrm>
          <a:prstGeom prst="borderCallout2">
            <a:avLst>
              <a:gd name="adj1" fmla="val 15861"/>
              <a:gd name="adj2" fmla="val 103412"/>
              <a:gd name="adj3" fmla="val 15861"/>
              <a:gd name="adj4" fmla="val 119190"/>
              <a:gd name="adj5" fmla="val 204185"/>
              <a:gd name="adj6" fmla="val 135250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External power supply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80" name="AutoShape 8"/>
          <p:cNvSpPr>
            <a:spLocks/>
          </p:cNvSpPr>
          <p:nvPr/>
        </p:nvSpPr>
        <p:spPr bwMode="auto">
          <a:xfrm>
            <a:off x="1992314" y="5878214"/>
            <a:ext cx="2447925" cy="719138"/>
          </a:xfrm>
          <a:prstGeom prst="borderCallout2">
            <a:avLst>
              <a:gd name="adj1" fmla="val 15894"/>
              <a:gd name="adj2" fmla="val 103111"/>
              <a:gd name="adj3" fmla="val 15894"/>
              <a:gd name="adj4" fmla="val 135537"/>
              <a:gd name="adj5" fmla="val -166005"/>
              <a:gd name="adj6" fmla="val 168417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 dirty="0">
                <a:latin typeface="Times New Roman" pitchFamily="18" charset="0"/>
                <a:cs typeface="Times New Roman" pitchFamily="18" charset="0"/>
              </a:rPr>
              <a:t>SCSAT04 measurement board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042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Simple vs. differential power analysis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Simple power analysis</a:t>
            </a:r>
          </a:p>
          <a:p>
            <a:pPr lvl="1"/>
            <a:r>
              <a:rPr lang="en-GB"/>
              <a:t>Direct observation of single / few power traces</a:t>
            </a:r>
          </a:p>
          <a:p>
            <a:pPr lvl="1"/>
            <a:r>
              <a:rPr lang="en-GB"/>
              <a:t>Visible operation =&gt; reverse engineering</a:t>
            </a:r>
          </a:p>
          <a:p>
            <a:pPr lvl="1"/>
            <a:r>
              <a:rPr lang="en-GB"/>
              <a:t>Visible patterns =&gt; data dependency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Differential power analysis</a:t>
            </a:r>
          </a:p>
          <a:p>
            <a:pPr lvl="1"/>
            <a:r>
              <a:rPr lang="en-GB"/>
              <a:t>Statistical processing of many power traces</a:t>
            </a:r>
          </a:p>
          <a:p>
            <a:pPr lvl="1"/>
            <a:r>
              <a:rPr lang="en-GB"/>
              <a:t>More subtle data dependencies found 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7608168" y="1871664"/>
            <a:ext cx="3168352" cy="21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309" r="35096"/>
          <a:stretch/>
        </p:blipFill>
        <p:spPr>
          <a:xfrm>
            <a:off x="7781451" y="4255822"/>
            <a:ext cx="3858302" cy="1272398"/>
          </a:xfrm>
          <a:prstGeom prst="rect">
            <a:avLst/>
          </a:prstGeom>
        </p:spPr>
      </p:pic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8474383" y="4419596"/>
            <a:ext cx="339657" cy="93161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91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800" dirty="0"/>
              <a:t>Reverse engineering of JavaCard bytecode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Goal: obtain code back from smart card</a:t>
            </a:r>
          </a:p>
          <a:p>
            <a:pPr lvl="1"/>
            <a:r>
              <a:rPr lang="en-US" altLang="cs-CZ" sz="2000" dirty="0" err="1"/>
              <a:t>JavaCard</a:t>
            </a:r>
            <a:r>
              <a:rPr lang="en-US" altLang="cs-CZ" sz="2000" dirty="0"/>
              <a:t> defines around 140 bytecode instructions </a:t>
            </a:r>
          </a:p>
          <a:p>
            <a:pPr lvl="1"/>
            <a:r>
              <a:rPr lang="en-US" altLang="cs-CZ" sz="2000" dirty="0"/>
              <a:t>JVM fetch instruction and execute it</a:t>
            </a:r>
          </a:p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4691583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1774825" y="3456508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7104063" y="2592908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5880101" y="3816871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5643563" y="4699521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(power trace)</a:t>
            </a:r>
            <a:endParaRPr lang="cs-CZ" altLang="cs-CZ" b="0" i="1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5911850" y="3456509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compiler</a:t>
            </a:r>
            <a:endParaRPr lang="cs-CZ" altLang="cs-CZ" b="0" i="1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9048750" y="3475558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2027239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498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Conditional jumps </a:t>
            </a:r>
            <a:endParaRPr lang="cs-CZ" altLang="cs-CZ"/>
          </a:p>
        </p:txBody>
      </p:sp>
      <p:sp>
        <p:nvSpPr>
          <p:cNvPr id="131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may reveal sensitive info</a:t>
            </a:r>
          </a:p>
          <a:p>
            <a:r>
              <a:rPr lang="en-US" altLang="cs-CZ" sz="2400" dirty="0"/>
              <a:t>keys, internal branches, …  </a:t>
            </a: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44</a:t>
            </a:fld>
            <a:endParaRPr lang="cs-CZ" dirty="0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 dirty="0"/>
          </a:p>
        </p:txBody>
      </p:sp>
      <p:pic>
        <p:nvPicPr>
          <p:cNvPr id="1310723" name="Picture 3" descr="ifeq_w_no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5169198"/>
            <a:ext cx="8497887" cy="14287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26" name="Picture 6" descr="ifeq_w_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3" y="3861098"/>
            <a:ext cx="8497887" cy="13271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22" name="Text Box 2"/>
          <p:cNvSpPr txBox="1">
            <a:spLocks noChangeArrowheads="1"/>
          </p:cNvSpPr>
          <p:nvPr/>
        </p:nvSpPr>
        <p:spPr bwMode="auto">
          <a:xfrm>
            <a:off x="6205339" y="260648"/>
            <a:ext cx="2952750" cy="36306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(bytecode)</a:t>
            </a:r>
            <a:r>
              <a:rPr lang="cs-CZ" altLang="cs-CZ" b="0"/>
              <a:t> 	</a:t>
            </a:r>
            <a:endParaRPr lang="en-US" altLang="cs-CZ" b="0"/>
          </a:p>
          <a:p>
            <a:r>
              <a:rPr lang="en-US" altLang="cs-CZ" b="0"/>
              <a:t>     </a:t>
            </a:r>
            <a:r>
              <a:rPr lang="en-US" altLang="cs-CZ" sz="1600"/>
              <a:t>s</a:t>
            </a:r>
            <a:r>
              <a:rPr lang="cs-CZ" altLang="cs-CZ" sz="1600"/>
              <a:t>load_1;</a:t>
            </a:r>
          </a:p>
          <a:p>
            <a:r>
              <a:rPr lang="en-US" altLang="cs-CZ" sz="1600"/>
              <a:t>      </a:t>
            </a:r>
            <a:r>
              <a:rPr lang="cs-CZ" altLang="cs-CZ" sz="1600">
                <a:solidFill>
                  <a:srgbClr val="006600"/>
                </a:solidFill>
              </a:rPr>
              <a:t>ife</a:t>
            </a:r>
            <a:r>
              <a:rPr lang="en-US" altLang="cs-CZ" sz="1600">
                <a:solidFill>
                  <a:srgbClr val="006600"/>
                </a:solidFill>
              </a:rPr>
              <a:t>q_w</a:t>
            </a:r>
            <a:r>
              <a:rPr lang="cs-CZ" altLang="cs-CZ" sz="1600">
                <a:solidFill>
                  <a:srgbClr val="006600"/>
                </a:solidFill>
              </a:rPr>
              <a:t> L2;</a:t>
            </a:r>
          </a:p>
          <a:p>
            <a:r>
              <a:rPr lang="cs-CZ" altLang="cs-CZ" sz="1600"/>
              <a:t>L1:</a:t>
            </a:r>
            <a:r>
              <a:rPr lang="en-US" altLang="cs-CZ" sz="1600"/>
              <a:t> </a:t>
            </a:r>
            <a:r>
              <a:rPr lang="cs-CZ" altLang="cs-CZ" sz="1600"/>
              <a:t>getfield_a_this 0;</a:t>
            </a:r>
            <a:endParaRPr lang="en-US" altLang="cs-CZ" sz="1600"/>
          </a:p>
          <a:p>
            <a:r>
              <a:rPr lang="en-US" altLang="cs-CZ" sz="1600"/>
              <a:t>      </a:t>
            </a:r>
            <a:r>
              <a:rPr lang="cs-CZ" altLang="cs-CZ" sz="1600"/>
              <a:t>sconst_0;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sconst_</a:t>
            </a:r>
            <a:r>
              <a:rPr lang="en-US" altLang="cs-CZ" sz="1600"/>
              <a:t>0</a:t>
            </a:r>
            <a:r>
              <a:rPr lang="cs-CZ" altLang="cs-CZ" sz="1600"/>
              <a:t>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bastore;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goto L3;</a:t>
            </a:r>
          </a:p>
          <a:p>
            <a:r>
              <a:rPr lang="cs-CZ" altLang="cs-CZ" sz="1600"/>
              <a:t>L2:</a:t>
            </a:r>
            <a:r>
              <a:rPr lang="en-US" altLang="cs-CZ" sz="1600"/>
              <a:t> </a:t>
            </a:r>
            <a:r>
              <a:rPr lang="cs-CZ" altLang="cs-CZ" sz="1600"/>
              <a:t>getfield_a_this 0; </a:t>
            </a:r>
            <a:endParaRPr lang="en-US" altLang="cs-CZ" sz="1600"/>
          </a:p>
          <a:p>
            <a:r>
              <a:rPr lang="en-US" altLang="cs-CZ" sz="1600"/>
              <a:t>      </a:t>
            </a:r>
            <a:r>
              <a:rPr lang="cs-CZ" altLang="cs-CZ" sz="1600"/>
              <a:t>sconst_0;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sconst_</a:t>
            </a:r>
            <a:r>
              <a:rPr lang="en-US" altLang="cs-CZ" sz="1600"/>
              <a:t>1</a:t>
            </a:r>
            <a:r>
              <a:rPr lang="cs-CZ" altLang="cs-CZ" sz="1600"/>
              <a:t>;</a:t>
            </a:r>
          </a:p>
          <a:p>
            <a:r>
              <a:rPr lang="en-US" altLang="cs-CZ" sz="1600"/>
              <a:t>      </a:t>
            </a:r>
            <a:r>
              <a:rPr lang="cs-CZ" altLang="cs-CZ" sz="1600"/>
              <a:t>bastore;</a:t>
            </a:r>
            <a:endParaRPr lang="en-US" altLang="cs-CZ" sz="1600"/>
          </a:p>
          <a:p>
            <a:r>
              <a:rPr lang="en-US" altLang="cs-CZ" b="0"/>
              <a:t>     </a:t>
            </a:r>
            <a:r>
              <a:rPr lang="cs-CZ" altLang="cs-CZ" sz="1600"/>
              <a:t>goto L3;</a:t>
            </a:r>
            <a:endParaRPr lang="en-US" altLang="cs-CZ" sz="1400"/>
          </a:p>
          <a:p>
            <a:r>
              <a:rPr lang="en-US" altLang="cs-CZ" sz="1600"/>
              <a:t>L3: …</a:t>
            </a:r>
            <a:endParaRPr lang="cs-CZ" altLang="cs-CZ" sz="1600"/>
          </a:p>
        </p:txBody>
      </p:sp>
      <p:sp>
        <p:nvSpPr>
          <p:cNvPr id="1310727" name="Rectangle 7"/>
          <p:cNvSpPr>
            <a:spLocks noChangeArrowheads="1"/>
          </p:cNvSpPr>
          <p:nvPr/>
        </p:nvSpPr>
        <p:spPr bwMode="auto">
          <a:xfrm>
            <a:off x="1992313" y="2565401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0"/>
              <a:t> </a:t>
            </a:r>
          </a:p>
        </p:txBody>
      </p:sp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2101652" y="2703810"/>
            <a:ext cx="3022600" cy="9413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if (</a:t>
            </a:r>
            <a:r>
              <a:rPr lang="en-US" altLang="cs-CZ" b="0"/>
              <a:t>key</a:t>
            </a:r>
            <a:r>
              <a:rPr lang="cs-CZ" altLang="cs-CZ" b="0"/>
              <a:t> </a:t>
            </a:r>
            <a:r>
              <a:rPr lang="en-US" altLang="cs-CZ" b="0"/>
              <a:t>=</a:t>
            </a:r>
            <a:r>
              <a:rPr lang="cs-CZ" altLang="cs-CZ" b="0"/>
              <a:t>= 0) m_ram1[0] </a:t>
            </a:r>
            <a:r>
              <a:rPr lang="en-US" altLang="cs-CZ" b="0"/>
              <a:t>= 1;</a:t>
            </a:r>
          </a:p>
          <a:p>
            <a:r>
              <a:rPr lang="en-US" altLang="cs-CZ" b="0"/>
              <a:t>else </a:t>
            </a:r>
            <a:r>
              <a:rPr lang="cs-CZ" altLang="cs-CZ" b="0"/>
              <a:t>m_ram1[0] </a:t>
            </a:r>
            <a:r>
              <a:rPr lang="en-US" altLang="cs-CZ" b="0"/>
              <a:t>= 0;</a:t>
            </a:r>
            <a:endParaRPr lang="cs-CZ" altLang="cs-CZ" b="0"/>
          </a:p>
        </p:txBody>
      </p:sp>
      <p:sp>
        <p:nvSpPr>
          <p:cNvPr id="1310729" name="Text Box 9"/>
          <p:cNvSpPr txBox="1">
            <a:spLocks noChangeArrowheads="1"/>
          </p:cNvSpPr>
          <p:nvPr/>
        </p:nvSpPr>
        <p:spPr bwMode="auto">
          <a:xfrm>
            <a:off x="5097264" y="2919711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sp>
        <p:nvSpPr>
          <p:cNvPr id="1310730" name="Line 10"/>
          <p:cNvSpPr>
            <a:spLocks noChangeShapeType="1"/>
          </p:cNvSpPr>
          <p:nvPr/>
        </p:nvSpPr>
        <p:spPr bwMode="auto">
          <a:xfrm>
            <a:off x="5240139" y="3278485"/>
            <a:ext cx="863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310731" name="Group 11"/>
          <p:cNvGrpSpPr>
            <a:grpSpLocks/>
          </p:cNvGrpSpPr>
          <p:nvPr/>
        </p:nvGrpSpPr>
        <p:grpSpPr bwMode="auto">
          <a:xfrm>
            <a:off x="9158089" y="2781598"/>
            <a:ext cx="1428750" cy="1060450"/>
            <a:chOff x="4740" y="2036"/>
            <a:chExt cx="900" cy="668"/>
          </a:xfrm>
        </p:grpSpPr>
        <p:sp>
          <p:nvSpPr>
            <p:cNvPr id="1310732" name="Line 12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3" name="Line 13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4" name="Text Box 14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1310735" name="Rectangle 15"/>
          <p:cNvSpPr>
            <a:spLocks noChangeArrowheads="1"/>
          </p:cNvSpPr>
          <p:nvPr/>
        </p:nvSpPr>
        <p:spPr bwMode="auto">
          <a:xfrm>
            <a:off x="5567164" y="3783311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!=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10736" name="Rectangle 16"/>
          <p:cNvSpPr>
            <a:spLocks noChangeArrowheads="1"/>
          </p:cNvSpPr>
          <p:nvPr/>
        </p:nvSpPr>
        <p:spPr bwMode="auto">
          <a:xfrm>
            <a:off x="5557639" y="516284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==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8040216" y="5427222"/>
            <a:ext cx="2403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you use </a:t>
            </a:r>
          </a:p>
          <a:p>
            <a:r>
              <a:rPr lang="en-US" sz="2800" dirty="0"/>
              <a:t>timing attack?</a:t>
            </a:r>
          </a:p>
        </p:txBody>
      </p:sp>
      <p:pic>
        <p:nvPicPr>
          <p:cNvPr id="24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9" y="556193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6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/>
      <p:bldP spid="1310729" grpId="0"/>
      <p:bldP spid="1310730" grpId="0" animBg="1"/>
      <p:bldP spid="1310735" grpId="0"/>
      <p:bldP spid="1310736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power analysis – data leakage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Data revealed directly when processed </a:t>
            </a:r>
          </a:p>
          <a:p>
            <a:pPr lvl="1"/>
            <a:r>
              <a:rPr lang="en-US" altLang="en-US" sz="2000" dirty="0"/>
              <a:t>e.g., Hamming weight of instruction argument</a:t>
            </a:r>
            <a:endParaRPr lang="cs-CZ" altLang="en-US" sz="2000" dirty="0"/>
          </a:p>
          <a:p>
            <a:pPr lvl="2"/>
            <a:r>
              <a:rPr lang="en-US" altLang="en-US" sz="2000" dirty="0"/>
              <a:t>hamming weight of separate bytes of key (2</a:t>
            </a:r>
            <a:r>
              <a:rPr lang="en-US" altLang="en-US" sz="2000" baseline="30000" dirty="0"/>
              <a:t>56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2</a:t>
            </a:r>
            <a:r>
              <a:rPr lang="en-US" altLang="en-US" sz="2000" baseline="30000" dirty="0"/>
              <a:t>38</a:t>
            </a:r>
            <a:r>
              <a:rPr lang="en-US" altLang="en-US" sz="2000" dirty="0"/>
              <a:t>)</a:t>
            </a:r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2999657" y="3061310"/>
            <a:ext cx="5141019" cy="35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3592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2.3.2020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69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096C294-3002-491F-8BF5-5DA4E14D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 bwMode="auto">
          <a:xfrm>
            <a:off x="8112224" y="1556792"/>
            <a:ext cx="3816350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8EA48E3-C551-446B-99B4-DDBE9D8E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Differential power analysis (DPA)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6AAEAD-3F59-475F-9F7B-51D5807CC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799555"/>
            <a:ext cx="8476109" cy="4149725"/>
          </a:xfrm>
        </p:spPr>
        <p:txBody>
          <a:bodyPr/>
          <a:lstStyle/>
          <a:p>
            <a:r>
              <a:rPr lang="en-GB" sz="2400" dirty="0"/>
              <a:t>DPA attack recovers secret key (e.g., AES)</a:t>
            </a:r>
          </a:p>
          <a:p>
            <a:r>
              <a:rPr lang="en-GB" sz="2400" dirty="0"/>
              <a:t>Requires large number of power traces (10</a:t>
            </a:r>
            <a:r>
              <a:rPr lang="en-GB" sz="2400" baseline="30000" dirty="0"/>
              <a:t>2</a:t>
            </a:r>
            <a:r>
              <a:rPr lang="en-GB" sz="2400" dirty="0"/>
              <a:t>-10</a:t>
            </a:r>
            <a:r>
              <a:rPr lang="en-GB" sz="2400" baseline="30000" dirty="0"/>
              <a:t>6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Every trace measured on AES key invocation with different input data</a:t>
            </a:r>
          </a:p>
          <a:p>
            <a:r>
              <a:rPr lang="en-GB" sz="2400" dirty="0"/>
              <a:t>Key recovered iteratively </a:t>
            </a:r>
          </a:p>
          <a:p>
            <a:pPr lvl="1"/>
            <a:r>
              <a:rPr lang="en-GB" sz="2000" dirty="0"/>
              <a:t>One recovered byte at the time (</a:t>
            </a:r>
            <a:r>
              <a:rPr lang="en-US" altLang="cs-CZ" sz="2000" dirty="0" err="1"/>
              <a:t>KEY</a:t>
            </a:r>
            <a:r>
              <a:rPr lang="en-US" altLang="cs-CZ" sz="2000" baseline="-25000" dirty="0" err="1"/>
              <a:t>i</a:t>
            </a:r>
            <a:r>
              <a:rPr lang="en-US" altLang="cs-CZ" sz="2000" dirty="0"/>
              <a:t> </a:t>
            </a:r>
            <a:r>
              <a:rPr lang="en-US" altLang="cs-CZ" sz="2000" dirty="0">
                <a:sym typeface="Symbol" pitchFamily="18" charset="2"/>
              </a:rPr>
              <a:t> </a:t>
            </a:r>
            <a:r>
              <a:rPr lang="en-US" altLang="cs-CZ" sz="2000" dirty="0" err="1">
                <a:sym typeface="Symbol" pitchFamily="18" charset="2"/>
              </a:rPr>
              <a:t>INPUT_DATA</a:t>
            </a:r>
            <a:r>
              <a:rPr lang="en-US" altLang="cs-CZ" sz="2000" baseline="-25000" dirty="0" err="1">
                <a:sym typeface="Symbol" pitchFamily="18" charset="2"/>
              </a:rPr>
              <a:t>i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Guess possible key byte value (0-255), group measurements, compute average, determine match</a:t>
            </a:r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FD50D3-5530-41DB-8370-202F983EA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072AB-CBA9-475B-9311-EB58DD305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8" name="Picture 7" descr="DPAspikes">
            <a:extLst>
              <a:ext uri="{FF2B5EF4-FFF2-40B4-BE49-F238E27FC236}">
                <a16:creationId xmlns:a16="http://schemas.microsoft.com/office/drawing/2014/main" id="{CEB68580-CDFC-439D-980B-A94C60564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1703514" y="5549394"/>
            <a:ext cx="4137025" cy="1008112"/>
          </a:xfrm>
          <a:prstGeom prst="rect">
            <a:avLst/>
          </a:prstGeom>
        </p:spPr>
      </p:pic>
      <p:sp>
        <p:nvSpPr>
          <p:cNvPr id="9" name="Oval 9">
            <a:extLst>
              <a:ext uri="{FF2B5EF4-FFF2-40B4-BE49-F238E27FC236}">
                <a16:creationId xmlns:a16="http://schemas.microsoft.com/office/drawing/2014/main" id="{169ED811-6C5F-41BE-AEBE-939D1A8AB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111" y="5749756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7" descr="DPAspikes">
            <a:extLst>
              <a:ext uri="{FF2B5EF4-FFF2-40B4-BE49-F238E27FC236}">
                <a16:creationId xmlns:a16="http://schemas.microsoft.com/office/drawing/2014/main" id="{D215E392-CE8C-4EFA-B1BE-A0D08AC68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1703513" y="4581128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>
          <a:xfrm>
            <a:off x="6816080" y="1281113"/>
            <a:ext cx="3816350" cy="26527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91010"/>
            <a:ext cx="8507413" cy="993775"/>
          </a:xfrm>
        </p:spPr>
        <p:txBody>
          <a:bodyPr/>
          <a:lstStyle/>
          <a:p>
            <a:r>
              <a:rPr lang="en-US" altLang="cs-CZ" dirty="0"/>
              <a:t>Differential power analysis</a:t>
            </a:r>
          </a:p>
        </p:txBody>
      </p:sp>
      <p:pic>
        <p:nvPicPr>
          <p:cNvPr id="412679" name="Picture 7" descr="DPAspik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6495480" y="5301208"/>
            <a:ext cx="4137025" cy="1008112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17F67-ECC1-4A64-BAC1-6F22A261F2B9}" type="slidenum">
              <a:rPr lang="cs-CZ" altLang="cs-CZ" smtClean="0"/>
              <a:pPr/>
              <a:t>47</a:t>
            </a:fld>
            <a:endParaRPr lang="cs-CZ" altLang="cs-CZ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2.3.2020</a:t>
            </a:r>
          </a:p>
        </p:txBody>
      </p:sp>
      <p:sp>
        <p:nvSpPr>
          <p:cNvPr id="412681" name="Oval 9"/>
          <p:cNvSpPr>
            <a:spLocks noChangeArrowheads="1"/>
          </p:cNvSpPr>
          <p:nvPr/>
        </p:nvSpPr>
        <p:spPr bwMode="auto">
          <a:xfrm>
            <a:off x="7033077" y="5501570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6495479" y="4332942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397882"/>
            <a:ext cx="5255815" cy="4824413"/>
          </a:xfrm>
        </p:spPr>
        <p:txBody>
          <a:bodyPr/>
          <a:lstStyle/>
          <a:p>
            <a:r>
              <a:rPr lang="en-US" altLang="cs-CZ" sz="1800" dirty="0"/>
              <a:t>Very Powerful attack on secret values (keys) </a:t>
            </a:r>
          </a:p>
          <a:p>
            <a:pPr lvl="1"/>
            <a:r>
              <a:rPr lang="en-US" altLang="cs-CZ" sz="1600" dirty="0"/>
              <a:t>E.g., KEY </a:t>
            </a:r>
            <a:r>
              <a:rPr lang="en-US" altLang="cs-CZ" sz="1600" dirty="0">
                <a:sym typeface="Symbol" pitchFamily="18" charset="2"/>
              </a:rPr>
              <a:t> INPUT_DATA  </a:t>
            </a:r>
            <a:endParaRPr lang="en-US" altLang="cs-CZ" sz="1600" dirty="0"/>
          </a:p>
          <a:p>
            <a:pPr>
              <a:buFont typeface="+mj-lt"/>
              <a:buAutoNum type="arabicPeriod"/>
            </a:pPr>
            <a:r>
              <a:rPr lang="en-US" altLang="cs-CZ" sz="1800" dirty="0"/>
              <a:t>Obtain multiple power traces with (fixed) key usage and variable data </a:t>
            </a:r>
          </a:p>
          <a:p>
            <a:pPr lvl="1"/>
            <a:r>
              <a:rPr lang="en-US" altLang="cs-CZ" sz="1600" dirty="0"/>
              <a:t>10</a:t>
            </a:r>
            <a:r>
              <a:rPr lang="en-US" altLang="cs-CZ" sz="1600" baseline="30000" dirty="0"/>
              <a:t>3</a:t>
            </a:r>
            <a:r>
              <a:rPr lang="en-US" altLang="cs-CZ" sz="1600" dirty="0"/>
              <a:t>-10</a:t>
            </a:r>
            <a:r>
              <a:rPr lang="en-US" altLang="cs-CZ" sz="1600" baseline="30000" dirty="0"/>
              <a:t>5</a:t>
            </a:r>
            <a:r>
              <a:rPr lang="en-US" altLang="cs-CZ" sz="1600" dirty="0"/>
              <a:t> traces with known I/O data =&gt; S(n)</a:t>
            </a:r>
          </a:p>
          <a:p>
            <a:pPr lvl="1"/>
            <a:r>
              <a:rPr lang="en-US" altLang="cs-CZ" sz="1600" dirty="0"/>
              <a:t>KEY </a:t>
            </a:r>
            <a:r>
              <a:rPr lang="en-US" altLang="cs-CZ" sz="1600" dirty="0">
                <a:sym typeface="Symbol" pitchFamily="18" charset="2"/>
              </a:rPr>
              <a:t> KNOWN_DATA  </a:t>
            </a:r>
          </a:p>
          <a:p>
            <a:pPr>
              <a:buFont typeface="+mj-lt"/>
              <a:buAutoNum type="arabicPeriod"/>
            </a:pPr>
            <a:r>
              <a:rPr lang="en-US" altLang="cs-CZ" sz="1800" dirty="0"/>
              <a:t>Guess key byte-per-byte</a:t>
            </a:r>
          </a:p>
          <a:p>
            <a:pPr lvl="1"/>
            <a:r>
              <a:rPr lang="en-US" altLang="cs-CZ" sz="1600" dirty="0"/>
              <a:t>All possible values of single byte tried (256)</a:t>
            </a:r>
          </a:p>
          <a:p>
            <a:pPr lvl="1"/>
            <a:r>
              <a:rPr lang="en-US" altLang="cs-CZ" sz="1600" dirty="0"/>
              <a:t>D = </a:t>
            </a:r>
            <a:r>
              <a:rPr lang="en-US" altLang="cs-CZ" sz="1600" dirty="0" err="1"/>
              <a:t>HammWeight</a:t>
            </a:r>
            <a:r>
              <a:rPr lang="en-US" altLang="cs-CZ" sz="1600" dirty="0"/>
              <a:t>(KEY </a:t>
            </a:r>
            <a:r>
              <a:rPr lang="en-US" altLang="cs-CZ" sz="1600" dirty="0">
                <a:sym typeface="Symbol" pitchFamily="18" charset="2"/>
              </a:rPr>
              <a:t> KNOWN_DATA &gt; 4) </a:t>
            </a:r>
            <a:endParaRPr lang="en-US" altLang="cs-CZ" sz="1600" dirty="0"/>
          </a:p>
          <a:p>
            <a:pPr lvl="1"/>
            <a:r>
              <a:rPr lang="en-US" altLang="cs-CZ" sz="1600" dirty="0"/>
              <a:t>Correct guess reveals correlation with traces</a:t>
            </a:r>
          </a:p>
          <a:p>
            <a:pPr lvl="1"/>
            <a:r>
              <a:rPr lang="en-US" altLang="cs-CZ" sz="1600" dirty="0"/>
              <a:t>Incorrect guess not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1800" dirty="0"/>
              <a:t>Divide and test approach</a:t>
            </a:r>
          </a:p>
          <a:p>
            <a:pPr lvl="1"/>
            <a:r>
              <a:rPr lang="en-US" altLang="cs-CZ" sz="1600" dirty="0"/>
              <a:t>Traces divided into 2 groups</a:t>
            </a:r>
          </a:p>
          <a:p>
            <a:pPr lvl="1"/>
            <a:r>
              <a:rPr lang="en-US" altLang="cs-CZ" sz="1600" dirty="0"/>
              <a:t>Groups are averaged A</a:t>
            </a:r>
            <a:r>
              <a:rPr lang="en-US" altLang="cs-CZ" sz="1600" baseline="-25000" dirty="0"/>
              <a:t>0</a:t>
            </a:r>
            <a:r>
              <a:rPr lang="en-US" altLang="cs-CZ" sz="1600" dirty="0"/>
              <a:t>,A</a:t>
            </a:r>
            <a:r>
              <a:rPr lang="en-US" altLang="cs-CZ" sz="1600" baseline="-25000" dirty="0"/>
              <a:t>1 </a:t>
            </a:r>
            <a:r>
              <a:rPr lang="en-US" altLang="cs-CZ" sz="1600" dirty="0"/>
              <a:t>(noise reduced)</a:t>
            </a:r>
          </a:p>
          <a:p>
            <a:pPr lvl="1"/>
            <a:r>
              <a:rPr lang="en-US" altLang="cs-CZ" sz="1600" dirty="0"/>
              <a:t>Subtract group’s averaged signals T(n)</a:t>
            </a:r>
          </a:p>
          <a:p>
            <a:pPr lvl="1"/>
            <a:r>
              <a:rPr lang="en-US" altLang="cs-CZ" sz="1600" dirty="0"/>
              <a:t>Significant peaks if guess was correct </a:t>
            </a:r>
          </a:p>
          <a:p>
            <a:r>
              <a:rPr lang="en-US" altLang="cs-CZ" sz="1800" dirty="0"/>
              <a:t>No need for knowledge of exact implementation</a:t>
            </a:r>
          </a:p>
          <a:p>
            <a:pPr lvl="1"/>
            <a:r>
              <a:rPr lang="en-US" altLang="cs-CZ" sz="1600" dirty="0"/>
              <a:t>big advantage</a:t>
            </a:r>
          </a:p>
        </p:txBody>
      </p:sp>
    </p:spTree>
    <p:extLst>
      <p:ext uri="{BB962C8B-B14F-4D97-AF65-F5344CB8AC3E}">
        <p14:creationId xmlns:p14="http://schemas.microsoft.com/office/powerpoint/2010/main" val="39696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DPA simulator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simulated DPA traces</a:t>
            </a:r>
          </a:p>
          <a:p>
            <a:r>
              <a:rPr lang="en-US" dirty="0"/>
              <a:t>Perform DPA</a:t>
            </a:r>
          </a:p>
          <a:p>
            <a:r>
              <a:rPr lang="en-US" dirty="0"/>
              <a:t>Can be used to inspect influence of noise, number of traces…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>
                <a:hlinkClick r:id="rId2"/>
              </a:rPr>
              <a:t>https://github.com/crocs-muni/PowerTraceSimulator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435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attack: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6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36" y="2546835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249321" y="25730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47" y="4481541"/>
            <a:ext cx="1106024" cy="11060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47" y="4633941"/>
            <a:ext cx="1106024" cy="110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87" y="4767905"/>
            <a:ext cx="1106024" cy="11060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16" y="3717032"/>
            <a:ext cx="1982537" cy="138777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1934969"/>
            <a:ext cx="666757" cy="666757"/>
          </a:xfrm>
          <a:prstGeom prst="rect">
            <a:avLst/>
          </a:prstGeom>
        </p:spPr>
      </p:pic>
      <p:pic>
        <p:nvPicPr>
          <p:cNvPr id="13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390716" y="1934249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333452" y="2018801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4671713" y="3501009"/>
            <a:ext cx="1131636" cy="1266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dev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35" y="4195764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8134196" y="2058282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57ms</a:t>
            </a:r>
            <a:r>
              <a:rPr lang="en-GB" sz="3200" b="1" dirty="0"/>
              <a:t> 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2741072"/>
            <a:ext cx="689871" cy="689871"/>
          </a:xfrm>
          <a:prstGeom prst="rect">
            <a:avLst/>
          </a:prstGeom>
        </p:spPr>
      </p:pic>
      <p:pic>
        <p:nvPicPr>
          <p:cNvPr id="22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374736" y="2726337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317472" y="281088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8118216" y="2850370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49ms</a:t>
            </a:r>
            <a:r>
              <a:rPr lang="en-GB" sz="3200" b="1" dirty="0"/>
              <a:t> </a:t>
            </a:r>
          </a:p>
        </p:txBody>
      </p:sp>
      <p:pic>
        <p:nvPicPr>
          <p:cNvPr id="25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8818798" y="52662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1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415480" y="1628800"/>
            <a:ext cx="7772400" cy="4140175"/>
          </a:xfrm>
        </p:spPr>
        <p:txBody>
          <a:bodyPr/>
          <a:lstStyle/>
          <a:p>
            <a:pPr algn="ctr"/>
            <a:r>
              <a:rPr lang="en-US" dirty="0"/>
              <a:t>Untrusted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Trusted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>Trustworthy </a:t>
            </a:r>
            <a:br>
              <a:rPr lang="en-US" dirty="0"/>
            </a:b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395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8" r="31330" b="13069"/>
          <a:stretch/>
        </p:blipFill>
        <p:spPr bwMode="auto">
          <a:xfrm>
            <a:off x="2279577" y="5202362"/>
            <a:ext cx="6894761" cy="17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19" y="5229201"/>
            <a:ext cx="1700396" cy="1146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92" y="548680"/>
            <a:ext cx="1982537" cy="13877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Execution of crypto algorithm takes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different time</a:t>
            </a:r>
            <a:r>
              <a:rPr lang="en-GB" sz="2400" dirty="0"/>
              <a:t> to process input data with some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dependence on secret value (secret/private key, secret operations…)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performance optimizations (developer, compiler)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conditional statements (branching)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cache misses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operations taking different number of CPU cycles </a:t>
            </a:r>
            <a:endParaRPr lang="en-US" sz="1800" dirty="0"/>
          </a:p>
          <a:p>
            <a:r>
              <a:rPr lang="en-US" sz="2400" dirty="0"/>
              <a:t>Measurement techniques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Start/stop time (aggregated time, local/remote measurement)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Power/EM trace (very precise if operation can be located)</a:t>
            </a:r>
          </a:p>
          <a:p>
            <a:pPr marL="81915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32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modular exponentiation (</a:t>
            </a:r>
            <a:r>
              <a:rPr lang="en-US" dirty="0" err="1"/>
              <a:t>modexp</a:t>
            </a:r>
            <a:r>
              <a:rPr lang="en-US" dirty="0"/>
              <a:t>) (RSA/DH…)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 = C * C * C * … * C mod N</a:t>
            </a:r>
          </a:p>
          <a:p>
            <a:endParaRPr lang="en-GB" dirty="0"/>
          </a:p>
          <a:p>
            <a:r>
              <a:rPr lang="en-GB" dirty="0"/>
              <a:t>Easy, but extremely slow for large d (e.g., &gt;1000s bits for RSA)</a:t>
            </a:r>
          </a:p>
          <a:p>
            <a:pPr lvl="1"/>
            <a:r>
              <a:rPr lang="en-GB" dirty="0"/>
              <a:t>Faster algorithms exist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667508" y="2786860"/>
            <a:ext cx="2664296" cy="642140"/>
            <a:chOff x="827584" y="2276872"/>
            <a:chExt cx="2664296" cy="642140"/>
          </a:xfrm>
        </p:grpSpPr>
        <p:sp>
          <p:nvSpPr>
            <p:cNvPr id="11" name="Levá složená závorka 10"/>
            <p:cNvSpPr/>
            <p:nvPr/>
          </p:nvSpPr>
          <p:spPr>
            <a:xfrm rot="5400000">
              <a:off x="1982678" y="1409810"/>
              <a:ext cx="354108" cy="2664296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763688" y="227687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d-times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6528049" y="1898830"/>
            <a:ext cx="4224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there any dependency </a:t>
            </a:r>
          </a:p>
          <a:p>
            <a:r>
              <a:rPr lang="en-US" sz="2800" dirty="0"/>
              <a:t>of time on secret value?</a:t>
            </a:r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2033538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14" y="3749369"/>
            <a:ext cx="4937673" cy="1551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</a:t>
            </a:r>
            <a:r>
              <a:rPr lang="en-US" dirty="0" err="1"/>
              <a:t>modexp</a:t>
            </a:r>
            <a:r>
              <a:rPr lang="en-US" dirty="0"/>
              <a:t>: Square and multiply algorithm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measure?</a:t>
            </a:r>
          </a:p>
          <a:p>
            <a:pPr lvl="1"/>
            <a:r>
              <a:rPr lang="en-US" dirty="0"/>
              <a:t>Exact detection from simple power trace</a:t>
            </a:r>
          </a:p>
          <a:p>
            <a:pPr lvl="1"/>
            <a:r>
              <a:rPr lang="en-US" dirty="0"/>
              <a:t>Extraction from overall time of multiple measurements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858304" y="4993432"/>
            <a:ext cx="4801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Gilbert Goodwill, http://www.embedded.com/print/4408435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95601" y="1712200"/>
            <a:ext cx="65822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M =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C^d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mod N</a:t>
            </a:r>
          </a:p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Square and multiply algorithm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start with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process all bits of private exponent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shift to next bit by x * x (always)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j-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bit of private exponent d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if 1 then multiple by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plaintext M</a:t>
            </a:r>
          </a:p>
          <a:p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6200000">
            <a:off x="1176028" y="2997932"/>
            <a:ext cx="1752600" cy="742528"/>
          </a:xfrm>
          <a:prstGeom prst="borderCallout2">
            <a:avLst>
              <a:gd name="adj1" fmla="val 109586"/>
              <a:gd name="adj2" fmla="val 45322"/>
              <a:gd name="adj3" fmla="val 151805"/>
              <a:gd name="adj4" fmla="val 45651"/>
              <a:gd name="adj5" fmla="val 186998"/>
              <a:gd name="adj6" fmla="val 4558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only when </a:t>
            </a:r>
            <a:r>
              <a:rPr lang="en-GB" altLang="en-US" sz="1800" dirty="0" err="1"/>
              <a:t>d_j</a:t>
            </a:r>
            <a:r>
              <a:rPr lang="en-GB" altLang="en-US" sz="1800" dirty="0"/>
              <a:t> == 1 </a:t>
            </a:r>
            <a:endParaRPr lang="en-US" altLang="en-US" sz="1800" dirty="0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5882635" y="1542530"/>
            <a:ext cx="2013565" cy="446310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290512"/>
              <a:gd name="adj6" fmla="val -106698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always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120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FE8A6-4020-4EAD-BBB7-39B9A768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Faster and more secure </a:t>
            </a:r>
            <a:r>
              <a:rPr lang="en-US" dirty="0" err="1"/>
              <a:t>modexp</a:t>
            </a:r>
            <a:r>
              <a:rPr lang="en-US" dirty="0"/>
              <a:t>: Montgomery ladder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0EE8EC-A0C6-41A6-AE89-BFCB30440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71664"/>
            <a:ext cx="11401680" cy="4149725"/>
          </a:xfrm>
        </p:spPr>
        <p:txBody>
          <a:bodyPr/>
          <a:lstStyle/>
          <a:p>
            <a:r>
              <a:rPr lang="en-US" dirty="0"/>
              <a:t>Computes </a:t>
            </a:r>
            <a:r>
              <a:rPr lang="en-US" dirty="0" err="1"/>
              <a:t>x</a:t>
            </a:r>
            <a:r>
              <a:rPr lang="en-US" baseline="30000" dirty="0" err="1"/>
              <a:t>d</a:t>
            </a:r>
            <a:r>
              <a:rPr lang="en-US" baseline="30000" dirty="0"/>
              <a:t> </a:t>
            </a:r>
            <a:r>
              <a:rPr lang="en-US" dirty="0"/>
              <a:t>mod N</a:t>
            </a:r>
          </a:p>
          <a:p>
            <a:r>
              <a:rPr lang="en-US" dirty="0"/>
              <a:t>Create binary expansion of d as d = (d</a:t>
            </a:r>
            <a:r>
              <a:rPr lang="en-US" baseline="-25000" dirty="0"/>
              <a:t>k-1</a:t>
            </a:r>
            <a:r>
              <a:rPr lang="en-US" dirty="0"/>
              <a:t>...d</a:t>
            </a:r>
            <a:r>
              <a:rPr lang="en-US" baseline="-25000" dirty="0"/>
              <a:t>0</a:t>
            </a:r>
            <a:r>
              <a:rPr lang="en-US" dirty="0"/>
              <a:t>) with d</a:t>
            </a:r>
            <a:r>
              <a:rPr lang="en-US" baseline="-25000" dirty="0"/>
              <a:t>k-1</a:t>
            </a:r>
            <a:r>
              <a:rPr lang="en-US" dirty="0"/>
              <a:t>=1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 aware: timing leakage still possible via cache side channel, non-constant time CPU instructions, variable k-1…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7D242CE-EC14-4A49-9495-7C3A3D1F2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4C1F22-0847-4BAC-8498-5528309F0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0385B8-FA38-4B0A-98DF-56B5FDBAC580}"/>
              </a:ext>
            </a:extLst>
          </p:cNvPr>
          <p:cNvSpPr txBox="1"/>
          <p:nvPr/>
        </p:nvSpPr>
        <p:spPr>
          <a:xfrm>
            <a:off x="992658" y="2852936"/>
            <a:ext cx="2518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n-GB" baseline="30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pl-PL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{</a:t>
            </a:r>
            <a:endParaRPr lang="pl-PL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</a:t>
            </a:r>
            <a:r>
              <a:rPr lang="en-GB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endParaRPr lang="pl-PL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n-GB" baseline="30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  else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endParaRPr lang="en-GB" baseline="30000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 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mod N 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 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mod N</a:t>
            </a: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}</a:t>
            </a: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1</a:t>
            </a:r>
            <a:endParaRPr lang="en-GB" baseline="-25000" dirty="0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122DBE2-3B56-44AD-A9A0-157C277DBCEC}"/>
              </a:ext>
            </a:extLst>
          </p:cNvPr>
          <p:cNvSpPr/>
          <p:nvPr/>
        </p:nvSpPr>
        <p:spPr>
          <a:xfrm>
            <a:off x="3935760" y="3140968"/>
            <a:ext cx="5112568" cy="21602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dirty="0"/>
              <a:t>Both branches with </a:t>
            </a:r>
            <a:r>
              <a:rPr lang="en-US" altLang="en-US" sz="2400" dirty="0"/>
              <a:t>the </a:t>
            </a:r>
            <a:r>
              <a:rPr lang="en-GB" altLang="en-US" sz="2400" dirty="0"/>
              <a:t>same number and type of operations </a:t>
            </a:r>
          </a:p>
          <a:p>
            <a:pPr algn="ctr"/>
            <a:r>
              <a:rPr lang="en-GB" altLang="en-US" sz="2400" dirty="0"/>
              <a:t>(unlike square and multiply on previous slide)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657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3C50D-BD58-491D-8543-4648FA2D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908720"/>
            <a:ext cx="10972800" cy="792088"/>
          </a:xfrm>
        </p:spPr>
        <p:txBody>
          <a:bodyPr/>
          <a:lstStyle/>
          <a:p>
            <a:r>
              <a:rPr lang="en-GB" dirty="0"/>
              <a:t>Gather data  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  Analyse  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 Bias found 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  Impact </a:t>
            </a:r>
          </a:p>
        </p:txBody>
      </p:sp>
      <p:sp>
        <p:nvSpPr>
          <p:cNvPr id="39" name="Nadpis 1">
            <a:extLst>
              <a:ext uri="{FF2B5EF4-FFF2-40B4-BE49-F238E27FC236}">
                <a16:creationId xmlns:a16="http://schemas.microsoft.com/office/drawing/2014/main" id="{454F2C88-489E-4953-AEE1-1C5FCC91663F}"/>
              </a:ext>
            </a:extLst>
          </p:cNvPr>
          <p:cNvSpPr txBox="1">
            <a:spLocks/>
          </p:cNvSpPr>
          <p:nvPr/>
        </p:nvSpPr>
        <p:spPr bwMode="auto">
          <a:xfrm>
            <a:off x="335360" y="1772816"/>
            <a:ext cx="113084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z="2400" dirty="0">
                <a:solidFill>
                  <a:schemeClr val="tx1"/>
                </a:solidFill>
              </a:rPr>
              <a:t>Run ECC operations </a:t>
            </a:r>
            <a:r>
              <a:rPr lang="en-GB" sz="24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GB" sz="2400" dirty="0">
                <a:solidFill>
                  <a:schemeClr val="tx1"/>
                </a:solidFill>
              </a:rPr>
              <a:t> MSB/time </a:t>
            </a:r>
            <a:r>
              <a:rPr lang="en-GB" sz="24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GB" sz="2400" dirty="0">
                <a:solidFill>
                  <a:schemeClr val="tx1"/>
                </a:solidFill>
              </a:rPr>
              <a:t>  Bias found in ECDSA </a:t>
            </a:r>
            <a:r>
              <a:rPr lang="en-GB" sz="2400" dirty="0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/>
              <a:t>CVE-2019-15809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40" name="Obrázek 39">
            <a:extLst>
              <a:ext uri="{FF2B5EF4-FFF2-40B4-BE49-F238E27FC236}">
                <a16:creationId xmlns:a16="http://schemas.microsoft.com/office/drawing/2014/main" id="{C076D58D-0693-49B3-9910-0D9668FD7D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2" y="2511202"/>
            <a:ext cx="2569722" cy="155334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F25D4C-8B0B-4C05-8A34-BBAE2657C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2.3.2020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77A9A-7F0D-4B8E-A84C-379EB9486A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pic>
        <p:nvPicPr>
          <p:cNvPr id="6" name="Picture 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2040659B-768A-40CE-BFBF-1D5F5564F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50" y="2424193"/>
            <a:ext cx="5760677" cy="3737808"/>
          </a:xfrm>
          <a:prstGeom prst="rect">
            <a:avLst/>
          </a:prstGeom>
        </p:spPr>
      </p:pic>
      <p:pic>
        <p:nvPicPr>
          <p:cNvPr id="15" name="Obrázek 10">
            <a:extLst>
              <a:ext uri="{FF2B5EF4-FFF2-40B4-BE49-F238E27FC236}">
                <a16:creationId xmlns:a16="http://schemas.microsoft.com/office/drawing/2014/main" id="{F288B2CA-8EF3-425C-BA3C-482B887C5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3828922"/>
            <a:ext cx="1982537" cy="1387776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4963B6D-7EEF-4893-B459-82FBCDCDA2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037" y="2305734"/>
            <a:ext cx="7992888" cy="4056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0E681-3E3A-4257-8D7F-1DCB708CB893}"/>
              </a:ext>
            </a:extLst>
          </p:cNvPr>
          <p:cNvSpPr txBox="1"/>
          <p:nvPr/>
        </p:nvSpPr>
        <p:spPr>
          <a:xfrm>
            <a:off x="5447928" y="620291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Nonce MSB value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E96216-501F-4F26-AE96-D183E885370F}"/>
              </a:ext>
            </a:extLst>
          </p:cNvPr>
          <p:cNvSpPr txBox="1"/>
          <p:nvPr/>
        </p:nvSpPr>
        <p:spPr>
          <a:xfrm rot="16200000">
            <a:off x="1690800" y="4338143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Signature time (µs)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672AB005-2547-4AE6-8C0A-27371227F2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099">
            <a:off x="7648082" y="5855617"/>
            <a:ext cx="667645" cy="667645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04F4D5E5-4526-47AD-A46B-729A3EF3A8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099">
            <a:off x="7800482" y="6008017"/>
            <a:ext cx="667645" cy="667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A4FF8C-C71F-4436-B4F7-CE446FB7C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7099">
            <a:off x="8008122" y="6141981"/>
            <a:ext cx="667645" cy="66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B432B-4E6E-48FE-9689-B40093A13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BFB6E-0807-478F-89CC-D5C270845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2.3.2020</a:t>
            </a:r>
            <a:endParaRPr lang="cs-CZ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9E8E77-77E5-4A99-B64C-35321D15DB5C}"/>
              </a:ext>
            </a:extLst>
          </p:cNvPr>
          <p:cNvSpPr txBox="1">
            <a:spLocks/>
          </p:cNvSpPr>
          <p:nvPr/>
        </p:nvSpPr>
        <p:spPr bwMode="auto">
          <a:xfrm>
            <a:off x="361326" y="807293"/>
            <a:ext cx="1099125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			vulnerability CVE-2019-15809 (10/2019)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E3E8A2-9133-479B-8769-BC6FF9C5EA89}"/>
              </a:ext>
            </a:extLst>
          </p:cNvPr>
          <p:cNvSpPr txBox="1">
            <a:spLocks/>
          </p:cNvSpPr>
          <p:nvPr/>
        </p:nvSpPr>
        <p:spPr bwMode="auto">
          <a:xfrm>
            <a:off x="700816" y="1916832"/>
            <a:ext cx="1112985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Discovered by </a:t>
            </a:r>
            <a:r>
              <a:rPr lang="en-US" dirty="0" err="1"/>
              <a:t>ECTester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https://github.com/crocs-muni/ECTester</a:t>
            </a:r>
            <a:r>
              <a:rPr lang="en-US" dirty="0"/>
              <a:t>)</a:t>
            </a:r>
          </a:p>
          <a:p>
            <a:r>
              <a:rPr lang="en-US" dirty="0"/>
              <a:t>Athena </a:t>
            </a:r>
            <a:r>
              <a:rPr lang="en-US" dirty="0" err="1"/>
              <a:t>IDProtect</a:t>
            </a:r>
            <a:r>
              <a:rPr lang="en-US" dirty="0"/>
              <a:t> smartcard (CC EAL 4+)</a:t>
            </a:r>
          </a:p>
          <a:p>
            <a:pPr lvl="1"/>
            <a:r>
              <a:rPr lang="en-US" dirty="0"/>
              <a:t>FIPS140-2 #1711</a:t>
            </a:r>
            <a:r>
              <a:rPr lang="en-US" b="1" dirty="0"/>
              <a:t>, </a:t>
            </a:r>
            <a:r>
              <a:rPr lang="en-US" dirty="0"/>
              <a:t>ANSSI-CC-2012/23 </a:t>
            </a:r>
          </a:p>
          <a:p>
            <a:pPr lvl="1"/>
            <a:r>
              <a:rPr lang="en-US" dirty="0"/>
              <a:t>Inside Secure AT90SC28872 Microcontroller</a:t>
            </a:r>
          </a:p>
          <a:p>
            <a:pPr lvl="1"/>
            <a:r>
              <a:rPr lang="en-US" dirty="0"/>
              <a:t>(possibly also SafeNet </a:t>
            </a:r>
            <a:r>
              <a:rPr lang="en-US" dirty="0" err="1"/>
              <a:t>eToken</a:t>
            </a:r>
            <a:r>
              <a:rPr lang="en-US" dirty="0"/>
              <a:t> 4300…)</a:t>
            </a:r>
          </a:p>
          <a:p>
            <a:r>
              <a:rPr lang="en-US" dirty="0" err="1"/>
              <a:t>Libgcrypt</a:t>
            </a:r>
            <a:r>
              <a:rPr lang="en-US" dirty="0"/>
              <a:t>, </a:t>
            </a:r>
            <a:r>
              <a:rPr lang="en-US" dirty="0" err="1"/>
              <a:t>wolfSSL</a:t>
            </a:r>
            <a:r>
              <a:rPr lang="en-US" dirty="0"/>
              <a:t>, </a:t>
            </a:r>
            <a:r>
              <a:rPr lang="en-US" dirty="0" err="1"/>
              <a:t>MatrixSSL</a:t>
            </a:r>
            <a:r>
              <a:rPr lang="en-US" dirty="0"/>
              <a:t>, Crypto++</a:t>
            </a:r>
          </a:p>
          <a:p>
            <a:r>
              <a:rPr lang="en-US" dirty="0" err="1"/>
              <a:t>SunEC</a:t>
            </a:r>
            <a:r>
              <a:rPr lang="en-US" dirty="0"/>
              <a:t>/OpenJDK/Oracle JDK</a:t>
            </a:r>
          </a:p>
          <a:p>
            <a:r>
              <a:rPr lang="en-US" dirty="0"/>
              <a:t>Small time difference leaking few top bits of nonce</a:t>
            </a:r>
          </a:p>
          <a:p>
            <a:r>
              <a:rPr lang="en-US" dirty="0"/>
              <a:t>Enough to extract whole ECC private key in 20-30 min </a:t>
            </a:r>
          </a:p>
          <a:p>
            <a:pPr lvl="1"/>
            <a:r>
              <a:rPr lang="en-US" dirty="0"/>
              <a:t>~thousands of signatures + lattice-based attack</a:t>
            </a:r>
          </a:p>
          <a:p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7ED6C8-C6DA-4F95-AE0B-B8C6E98EE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26" y="705124"/>
            <a:ext cx="2422060" cy="1034237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D7FA805-53FE-45B4-820B-F50759EE5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82" y="2410652"/>
            <a:ext cx="4495324" cy="1978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A04F29-994F-45FF-B1F7-469FC3370F71}"/>
              </a:ext>
            </a:extLst>
          </p:cNvPr>
          <p:cNvSpPr txBox="1"/>
          <p:nvPr/>
        </p:nvSpPr>
        <p:spPr>
          <a:xfrm>
            <a:off x="7698462" y="46351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https://minerva.crocs.fi.muni.cz/</a:t>
            </a:r>
          </a:p>
        </p:txBody>
      </p:sp>
    </p:spTree>
    <p:extLst>
      <p:ext uri="{BB962C8B-B14F-4D97-AF65-F5344CB8AC3E}">
        <p14:creationId xmlns:p14="http://schemas.microsoft.com/office/powerpoint/2010/main" val="82052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B8B24-6B5A-4728-BACE-B2050E73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Botan</a:t>
            </a:r>
            <a:r>
              <a:rPr lang="en-US" dirty="0"/>
              <a:t> library, </a:t>
            </a:r>
            <a:r>
              <a:rPr lang="cs-CZ" dirty="0"/>
              <a:t>ECC, </a:t>
            </a:r>
            <a:r>
              <a:rPr lang="en-US" dirty="0"/>
              <a:t>CVE-2018-20187 </a:t>
            </a:r>
            <a:br>
              <a:rPr lang="en-US" dirty="0"/>
            </a:br>
            <a:r>
              <a:rPr lang="en-US" dirty="0"/>
              <a:t>(Jan </a:t>
            </a:r>
            <a:r>
              <a:rPr lang="cs-CZ" dirty="0"/>
              <a:t>Jančár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DA4193-C06E-4759-B9FD-E9D5EE76C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A6EFFE-CC2E-4718-A576-91183428E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4D2AD2-22D0-47A4-8878-6569E75B6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307253"/>
            <a:ext cx="8188560" cy="414972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A76CA82-DCEF-4B14-91CE-E704361FE2D1}"/>
              </a:ext>
            </a:extLst>
          </p:cNvPr>
          <p:cNvSpPr txBox="1"/>
          <p:nvPr/>
        </p:nvSpPr>
        <p:spPr>
          <a:xfrm>
            <a:off x="659512" y="1937921"/>
            <a:ext cx="680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Heatmap of private key MSBs to keygen time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193B174-DDFE-4ABB-8F1E-2B5D4A4F5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750636"/>
            <a:ext cx="6443566" cy="2499191"/>
          </a:xfr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EAE3B50-3746-4D8B-986C-EA3508E8E7CD}"/>
              </a:ext>
            </a:extLst>
          </p:cNvPr>
          <p:cNvSpPr txBox="1">
            <a:spLocks/>
          </p:cNvSpPr>
          <p:nvPr/>
        </p:nvSpPr>
        <p:spPr bwMode="auto">
          <a:xfrm>
            <a:off x="465584" y="1937921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C8BECD35-01D7-4501-92D8-4AB02AAE41C5}"/>
              </a:ext>
            </a:extLst>
          </p:cNvPr>
          <p:cNvSpPr/>
          <p:nvPr/>
        </p:nvSpPr>
        <p:spPr>
          <a:xfrm>
            <a:off x="7896200" y="4486940"/>
            <a:ext cx="3672408" cy="16007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Montgomery ladder used, but leakage of exponent size via k</a:t>
            </a:r>
          </a:p>
          <a:p>
            <a:pPr algn="ctr"/>
            <a:endParaRPr lang="en-US" dirty="0"/>
          </a:p>
          <a:p>
            <a:pPr algn="ctr"/>
            <a:r>
              <a:rPr lang="pl-PL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k</a:t>
            </a:r>
            <a:r>
              <a:rPr lang="pl-PL" b="1" dirty="0">
                <a:solidFill>
                  <a:srgbClr val="000000"/>
                </a:solidFill>
                <a:latin typeface="Verdana" panose="020B0604030504040204" pitchFamily="34" charset="0"/>
              </a:rPr>
              <a:t>-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2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dirty="0">
                <a:solidFill>
                  <a:srgbClr val="007F7F"/>
                </a:solidFill>
                <a:latin typeface="Verdana" panose="020B0604030504040204" pitchFamily="34" charset="0"/>
              </a:rPr>
              <a:t>0</a:t>
            </a:r>
            <a:r>
              <a:rPr lang="pl-PL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pl-PL" b="1" dirty="0">
                <a:solidFill>
                  <a:srgbClr val="00007F"/>
                </a:solidFill>
                <a:latin typeface="Verdana" panose="020B0604030504040204" pitchFamily="34" charset="0"/>
              </a:rPr>
              <a:t>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56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Remote extraction OpenSSL RSA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Brumley</a:t>
            </a:r>
            <a:r>
              <a:rPr lang="en-US" sz="2000" dirty="0"/>
              <a:t>, </a:t>
            </a:r>
            <a:r>
              <a:rPr lang="cs-CZ" sz="2000" dirty="0" err="1"/>
              <a:t>Boneh</a:t>
            </a:r>
            <a:r>
              <a:rPr lang="en-US" sz="2000" dirty="0"/>
              <a:t>, Remote timing attacks are practical</a:t>
            </a:r>
            <a:endParaRPr lang="cs-CZ" sz="2000" dirty="0"/>
          </a:p>
          <a:p>
            <a:pPr lvl="1"/>
            <a:r>
              <a:rPr lang="cs-CZ" sz="1800" dirty="0">
                <a:hlinkClick r:id="rId2"/>
              </a:rPr>
              <a:t>https://crypto.stanford.edu/~dabo/papers/ssl-timing.pdf</a:t>
            </a:r>
            <a:endParaRPr lang="en-US" sz="1800" dirty="0"/>
          </a:p>
          <a:p>
            <a:r>
              <a:rPr lang="en-US" sz="2000" dirty="0"/>
              <a:t>Scenario: OpenSSL-based TLS with RSA on </a:t>
            </a:r>
            <a:r>
              <a:rPr lang="en-US" sz="2000" dirty="0">
                <a:solidFill>
                  <a:srgbClr val="0070C0"/>
                </a:solidFill>
              </a:rPr>
              <a:t>remote </a:t>
            </a:r>
            <a:r>
              <a:rPr lang="en-US" sz="2000" dirty="0"/>
              <a:t>server</a:t>
            </a:r>
          </a:p>
          <a:p>
            <a:pPr lvl="1"/>
            <a:r>
              <a:rPr lang="en-US" sz="1800" dirty="0"/>
              <a:t>Local network, but multiple routers</a:t>
            </a:r>
          </a:p>
          <a:p>
            <a:pPr lvl="1"/>
            <a:r>
              <a:rPr lang="en-US" sz="1800" dirty="0"/>
              <a:t>Attacker submits multiple </a:t>
            </a:r>
            <a:r>
              <a:rPr lang="en-US" sz="1800" dirty="0" err="1"/>
              <a:t>ciphertexts</a:t>
            </a:r>
            <a:r>
              <a:rPr lang="en-US" sz="1800" dirty="0"/>
              <a:t> and observe processing time (client)</a:t>
            </a:r>
          </a:p>
          <a:p>
            <a:r>
              <a:rPr lang="en-US" sz="2000" dirty="0"/>
              <a:t>OpenSSL’s RSA CRT implementation</a:t>
            </a:r>
          </a:p>
          <a:p>
            <a:pPr lvl="1"/>
            <a:r>
              <a:rPr lang="en-US" sz="1800" dirty="0"/>
              <a:t>Square and multiply with </a:t>
            </a:r>
            <a:r>
              <a:rPr lang="en-GB" sz="1800" dirty="0"/>
              <a:t>sliding windows exponentiation</a:t>
            </a:r>
          </a:p>
          <a:p>
            <a:pPr lvl="1"/>
            <a:r>
              <a:rPr lang="en-GB" sz="1800" dirty="0"/>
              <a:t>Modular multiplication in every step: x*y mod q (Montgomery alg.) </a:t>
            </a:r>
          </a:p>
          <a:p>
            <a:pPr lvl="1"/>
            <a:r>
              <a:rPr lang="en-GB" sz="1800" dirty="0"/>
              <a:t>From timing can be said if normal or Karatsuba was used</a:t>
            </a:r>
          </a:p>
          <a:p>
            <a:pPr lvl="2"/>
            <a:r>
              <a:rPr lang="en-GB" sz="1800" dirty="0"/>
              <a:t>If x and y has unequal size, normal multiplication is used (slower)</a:t>
            </a:r>
          </a:p>
          <a:p>
            <a:pPr lvl="2"/>
            <a:r>
              <a:rPr lang="en-GB" sz="1800" dirty="0"/>
              <a:t>If x and y has equal size, Karatsuba multiplication is used (faster)</a:t>
            </a:r>
          </a:p>
          <a:p>
            <a:r>
              <a:rPr lang="en-GB" sz="2000" dirty="0"/>
              <a:t>Attacker learns bits of prime by adaptively chosen </a:t>
            </a:r>
            <a:r>
              <a:rPr lang="en-GB" sz="2000" dirty="0" err="1"/>
              <a:t>ciphertexts</a:t>
            </a:r>
            <a:endParaRPr lang="en-GB" sz="2000" dirty="0"/>
          </a:p>
          <a:p>
            <a:pPr lvl="1"/>
            <a:r>
              <a:rPr lang="en-GB" sz="1800" dirty="0"/>
              <a:t>About 300k queries needed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3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introduced by OpenSSL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</a:t>
            </a:r>
            <a:r>
              <a:rPr lang="cs-CZ" dirty="0" err="1"/>
              <a:t>blinding</a:t>
            </a:r>
            <a:r>
              <a:rPr lang="en-GB" dirty="0"/>
              <a:t>: </a:t>
            </a:r>
            <a:r>
              <a:rPr lang="cs-CZ" dirty="0" err="1"/>
              <a:t>RSA_blinding_on</a:t>
            </a:r>
            <a:r>
              <a:rPr lang="cs-CZ" dirty="0"/>
              <a:t>() 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https://www.openssl.org/news/secadv_20030317.txt</a:t>
            </a:r>
            <a:endParaRPr lang="en-US" dirty="0"/>
          </a:p>
          <a:p>
            <a:r>
              <a:rPr lang="en-GB" dirty="0"/>
              <a:t>Decryption without protection: 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r>
              <a:rPr lang="en-GB" dirty="0"/>
              <a:t>Blinding of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c </a:t>
            </a:r>
            <a:r>
              <a:rPr lang="en-GB" dirty="0"/>
              <a:t>before decryption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Generate random value </a:t>
            </a:r>
            <a:r>
              <a:rPr lang="en-GB" i="1" dirty="0"/>
              <a:t>r</a:t>
            </a:r>
            <a:r>
              <a:rPr lang="en-GB" dirty="0"/>
              <a:t> and compute r</a:t>
            </a:r>
            <a:r>
              <a:rPr lang="en-GB" baseline="30000" dirty="0"/>
              <a:t>e</a:t>
            </a:r>
            <a:r>
              <a:rPr lang="en-GB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Compute blinded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b = c * r</a:t>
            </a:r>
            <a:r>
              <a:rPr lang="en-GB" i="1" baseline="30000" dirty="0"/>
              <a:t>e</a:t>
            </a:r>
            <a:r>
              <a:rPr lang="en-GB" i="1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Decrypt </a:t>
            </a:r>
            <a:r>
              <a:rPr lang="en-GB" i="1" dirty="0"/>
              <a:t>b</a:t>
            </a:r>
            <a:r>
              <a:rPr lang="en-GB" dirty="0"/>
              <a:t> and then divide result by </a:t>
            </a:r>
            <a:r>
              <a:rPr lang="en-GB" i="1" dirty="0"/>
              <a:t>r</a:t>
            </a:r>
            <a:endParaRPr lang="en-GB" i="1" baseline="30000" dirty="0"/>
          </a:p>
          <a:p>
            <a:pPr lvl="2"/>
            <a:r>
              <a:rPr lang="en-GB" i="1" dirty="0"/>
              <a:t>r</a:t>
            </a:r>
            <a:r>
              <a:rPr lang="en-GB" dirty="0"/>
              <a:t> is removed and only decrypted plaintext remains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52" y="5517232"/>
            <a:ext cx="8423920" cy="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1991544" y="3068960"/>
            <a:ext cx="7942288" cy="33283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Key-Extraction via Low-Bandwidth Electromagnetic Attacks on PCs</a:t>
            </a:r>
          </a:p>
          <a:p>
            <a:pPr lvl="1"/>
            <a:r>
              <a:rPr lang="en-GB" sz="2000" dirty="0">
                <a:hlinkClick r:id="rId3"/>
              </a:rPr>
              <a:t>https://eprint.iacr.org/2016/129.pdf</a:t>
            </a:r>
            <a:endParaRPr lang="en-GB" sz="2000" dirty="0"/>
          </a:p>
          <a:p>
            <a:r>
              <a:rPr lang="en-GB" sz="2400" dirty="0"/>
              <a:t>E-M trace captured (across a wall)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49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Untrusted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itself explicitly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unable</a:t>
            </a:r>
            <a:r>
              <a:rPr lang="en-US" dirty="0"/>
              <a:t> to fulfill specified security policy</a:t>
            </a:r>
          </a:p>
          <a:p>
            <a:r>
              <a:rPr lang="en-US" dirty="0"/>
              <a:t>Additional layer of protection must be employed</a:t>
            </a:r>
          </a:p>
          <a:p>
            <a:pPr lvl="1"/>
            <a:r>
              <a:rPr lang="en-US" dirty="0"/>
              <a:t>E.g., Encryption of data before storage</a:t>
            </a:r>
          </a:p>
          <a:p>
            <a:pPr lvl="1"/>
            <a:r>
              <a:rPr lang="en-US" dirty="0"/>
              <a:t>E.g., Digital signature of email before send over network</a:t>
            </a:r>
          </a:p>
          <a:p>
            <a:pPr lvl="1"/>
            <a:r>
              <a:rPr lang="en-US" dirty="0"/>
              <a:t>E.g., End-to-end encryption in instant messaging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implemented in latest </a:t>
            </a:r>
            <a:r>
              <a:rPr lang="en-GB" sz="2400" dirty="0" err="1"/>
              <a:t>GnuPG's</a:t>
            </a:r>
            <a:r>
              <a:rPr lang="en-GB" sz="2400" dirty="0"/>
              <a:t> </a:t>
            </a:r>
            <a:r>
              <a:rPr lang="en-GB" sz="2400" dirty="0" err="1"/>
              <a:t>Libgcrypt</a:t>
            </a:r>
            <a:endParaRPr lang="en-GB" sz="2400" dirty="0"/>
          </a:p>
          <a:p>
            <a:r>
              <a:rPr lang="en-GB" sz="2400" dirty="0"/>
              <a:t>Single chosen </a:t>
            </a:r>
            <a:r>
              <a:rPr lang="en-GB" sz="2400" dirty="0" err="1"/>
              <a:t>ciphertext</a:t>
            </a:r>
            <a:r>
              <a:rPr lang="en-GB" sz="2400" dirty="0"/>
              <a:t> – used operands directly visible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1505" y="2924944"/>
            <a:ext cx="89680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996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How to evaluate attack severity?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the cost? </a:t>
            </a:r>
          </a:p>
          <a:p>
            <a:pPr lvl="1"/>
            <a:r>
              <a:rPr lang="en-GB" dirty="0"/>
              <a:t>Not particularly high: $3000</a:t>
            </a:r>
          </a:p>
          <a:p>
            <a:r>
              <a:rPr lang="en-GB" dirty="0"/>
              <a:t>What was the targeted implementation? </a:t>
            </a:r>
          </a:p>
          <a:p>
            <a:pPr lvl="1"/>
            <a:r>
              <a:rPr lang="en-GB" dirty="0"/>
              <a:t>Widely used implementation: latest </a:t>
            </a:r>
            <a:r>
              <a:rPr lang="en-GB" dirty="0" err="1"/>
              <a:t>GnuPG's</a:t>
            </a:r>
            <a:r>
              <a:rPr lang="en-GB" dirty="0"/>
              <a:t> </a:t>
            </a:r>
            <a:r>
              <a:rPr lang="en-GB" dirty="0" err="1"/>
              <a:t>Libgcrypt</a:t>
            </a:r>
            <a:endParaRPr lang="en-GB" dirty="0"/>
          </a:p>
          <a:p>
            <a:r>
              <a:rPr lang="en-GB" dirty="0"/>
              <a:t>What were preconditions?</a:t>
            </a:r>
          </a:p>
          <a:p>
            <a:pPr lvl="1"/>
            <a:r>
              <a:rPr lang="en-GB" dirty="0"/>
              <a:t>Local physical presence, but behind the wall</a:t>
            </a:r>
          </a:p>
          <a:p>
            <a:r>
              <a:rPr lang="en-GB" dirty="0"/>
              <a:t>Is it possible to mitigate the attack?</a:t>
            </a:r>
          </a:p>
          <a:p>
            <a:pPr lvl="1"/>
            <a:r>
              <a:rPr lang="en-GB" dirty="0"/>
              <a:t>Yes: fix in library, physical shielding of device, perimeter… </a:t>
            </a:r>
          </a:p>
          <a:p>
            <a:pPr lvl="1"/>
            <a:r>
              <a:rPr lang="en-GB" dirty="0"/>
              <a:t>What is the cost of mitigation?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7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Acoustic side channel in </a:t>
            </a:r>
            <a:r>
              <a:rPr lang="en-US" dirty="0" err="1"/>
              <a:t>GnuPG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RSA Key Extraction via Low-Bandwidth Acoustic Cryptanalysis</a:t>
            </a:r>
          </a:p>
          <a:p>
            <a:pPr lvl="1"/>
            <a:r>
              <a:rPr lang="en-US" sz="2000" dirty="0"/>
              <a:t>Insecure RSA computation in </a:t>
            </a:r>
            <a:r>
              <a:rPr lang="en-US" sz="2000" dirty="0" err="1"/>
              <a:t>GnuPG</a:t>
            </a:r>
            <a:endParaRPr lang="en-US" sz="2000" dirty="0"/>
          </a:p>
          <a:p>
            <a:pPr lvl="1"/>
            <a:r>
              <a:rPr lang="en-US" sz="2000" dirty="0">
                <a:hlinkClick r:id="rId2"/>
              </a:rPr>
              <a:t>https://www.tau.ac.il/~tromer/papers/acoustic-20131218.pdf</a:t>
            </a:r>
            <a:endParaRPr lang="en-US" sz="2000" dirty="0"/>
          </a:p>
          <a:p>
            <a:r>
              <a:rPr lang="en-US" sz="2400" dirty="0"/>
              <a:t>Acoustic emanation used as side-channel</a:t>
            </a:r>
          </a:p>
          <a:p>
            <a:pPr lvl="1"/>
            <a:r>
              <a:rPr lang="en-US" sz="2000" dirty="0"/>
              <a:t>4096-bit key extracted in one hour</a:t>
            </a:r>
          </a:p>
          <a:p>
            <a:pPr lvl="1"/>
            <a:r>
              <a:rPr lang="en-US" sz="2000" dirty="0"/>
              <a:t>Acoustic signal picked by mobile phone microphone up to 4 meters away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00" y="4221088"/>
            <a:ext cx="8939658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4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Cache-timing attack on AES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Attacks not limited to asymmetric cryptography</a:t>
            </a:r>
          </a:p>
          <a:p>
            <a:pPr lvl="1"/>
            <a:r>
              <a:rPr lang="cs-CZ" sz="2000" dirty="0"/>
              <a:t>Daniel</a:t>
            </a:r>
            <a:r>
              <a:rPr lang="en-US" sz="2000" dirty="0"/>
              <a:t> </a:t>
            </a:r>
            <a:r>
              <a:rPr lang="cs-CZ" sz="2000" dirty="0"/>
              <a:t>J.</a:t>
            </a:r>
            <a:r>
              <a:rPr lang="en-US" sz="2000" dirty="0"/>
              <a:t> </a:t>
            </a:r>
            <a:r>
              <a:rPr lang="cs-CZ" sz="2000" dirty="0" err="1"/>
              <a:t>Bernstein</a:t>
            </a:r>
            <a:r>
              <a:rPr lang="en-GB" sz="2000" dirty="0"/>
              <a:t>, </a:t>
            </a:r>
            <a:r>
              <a:rPr lang="cs-CZ" sz="1800" dirty="0">
                <a:hlinkClick r:id="rId2"/>
              </a:rPr>
              <a:t>http://cr.yp.to/antiforgery/cachetiming-20050414.pdf</a:t>
            </a:r>
            <a:endParaRPr lang="en-US" sz="1600" dirty="0"/>
          </a:p>
          <a:p>
            <a:r>
              <a:rPr lang="en-US" sz="2400" dirty="0"/>
              <a:t>Scenario: Operation with secret AES key on remote server</a:t>
            </a:r>
          </a:p>
          <a:p>
            <a:pPr lvl="1"/>
            <a:r>
              <a:rPr lang="en-US" sz="2000" dirty="0"/>
              <a:t>Key retrieved based on response time variations of table lookups cache hits/misses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25</a:t>
            </a:r>
            <a:r>
              <a:rPr lang="en-US" sz="2000" dirty="0"/>
              <a:t> x 600B random packets + 2</a:t>
            </a:r>
            <a:r>
              <a:rPr lang="en-US" sz="2000" baseline="30000" dirty="0"/>
              <a:t>27 </a:t>
            </a:r>
            <a:r>
              <a:rPr lang="en-US" sz="2000" dirty="0"/>
              <a:t>x 400B + one minute brute-force search </a:t>
            </a:r>
            <a:endParaRPr lang="en-US" sz="2000" baseline="30000" dirty="0"/>
          </a:p>
          <a:p>
            <a:r>
              <a:rPr lang="en-US" sz="2400" dirty="0"/>
              <a:t>Very difficult to write high-speed but constant-time AES</a:t>
            </a:r>
          </a:p>
          <a:p>
            <a:pPr lvl="1"/>
            <a:r>
              <a:rPr lang="en-US" sz="2000" dirty="0"/>
              <a:t>Problem: table lookups are not constant-time</a:t>
            </a:r>
          </a:p>
          <a:p>
            <a:pPr lvl="1"/>
            <a:r>
              <a:rPr lang="en-US" sz="2000" dirty="0"/>
              <a:t>Not recognized </a:t>
            </a:r>
            <a:r>
              <a:rPr lang="cs-CZ" sz="2000" dirty="0"/>
              <a:t>/</a:t>
            </a:r>
            <a:r>
              <a:rPr lang="en-GB" sz="2000" dirty="0"/>
              <a:t> required</a:t>
            </a:r>
            <a:r>
              <a:rPr lang="en-US" sz="2000" dirty="0"/>
              <a:t> by NIST during AES competition</a:t>
            </a:r>
          </a:p>
          <a:p>
            <a:pPr lvl="1"/>
            <a:endParaRPr lang="cs-CZ" sz="2000" dirty="0"/>
          </a:p>
          <a:p>
            <a:r>
              <a:rPr lang="en-US" sz="2400" dirty="0"/>
              <a:t>Cache-time attacks now more relevant due to processes co-location (cloud)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1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side-channel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5200" y="2029272"/>
            <a:ext cx="11109431" cy="4149725"/>
          </a:xfrm>
        </p:spPr>
        <p:txBody>
          <a:bodyPr/>
          <a:lstStyle/>
          <a:p>
            <a:r>
              <a:rPr lang="en-US" dirty="0"/>
              <a:t>Acoustic emanation </a:t>
            </a:r>
          </a:p>
          <a:p>
            <a:pPr lvl="1"/>
            <a:r>
              <a:rPr lang="en-US" dirty="0"/>
              <a:t>Keyboard clicks, capacitor noise</a:t>
            </a:r>
          </a:p>
          <a:p>
            <a:pPr lvl="1"/>
            <a:r>
              <a:rPr lang="en-US" dirty="0"/>
              <a:t>Speech eavesdropping based on high-speed camera</a:t>
            </a:r>
          </a:p>
          <a:p>
            <a:r>
              <a:rPr lang="en-US" dirty="0"/>
              <a:t>Cache-occupation side-channel</a:t>
            </a:r>
          </a:p>
          <a:p>
            <a:pPr lvl="1"/>
            <a:r>
              <a:rPr lang="en-US" dirty="0"/>
              <a:t>Cache miss has impact on duration of operation</a:t>
            </a:r>
            <a:endParaRPr lang="cs-CZ" dirty="0"/>
          </a:p>
          <a:p>
            <a:pPr lvl="1"/>
            <a:r>
              <a:rPr lang="en-US" dirty="0"/>
              <a:t>Other process can measure own cache hits/misses if cache is shared</a:t>
            </a:r>
          </a:p>
          <a:p>
            <a:pPr lvl="1"/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https://github.com/defuse/flush-reload-attacks</a:t>
            </a:r>
            <a:endParaRPr lang="en-US" sz="2000" dirty="0"/>
          </a:p>
          <a:p>
            <a:pPr lvl="1"/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http://software.imdea.org/projects/cacheaudit/</a:t>
            </a:r>
            <a:endParaRPr lang="en-US" dirty="0"/>
          </a:p>
          <a:p>
            <a:r>
              <a:rPr lang="en-US" dirty="0"/>
              <a:t>Branch prediction side-channel (Meltdown, </a:t>
            </a:r>
            <a:r>
              <a:rPr lang="en-US" dirty="0" err="1"/>
              <a:t>Spectre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(2 lectures later in semester)</a:t>
            </a:r>
          </a:p>
          <a:p>
            <a:pPr lvl="1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4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7561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Side-channels mitigation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Don’t use own implementation</a:t>
            </a:r>
          </a:p>
          <a:p>
            <a:pPr lvl="1"/>
            <a:r>
              <a:rPr lang="en-US" sz="2000" dirty="0"/>
              <a:t>Very hard to prevent side-channels</a:t>
            </a:r>
          </a:p>
          <a:p>
            <a:r>
              <a:rPr lang="en-US" sz="2400" dirty="0"/>
              <a:t>Don’t do data dependency</a:t>
            </a:r>
          </a:p>
          <a:p>
            <a:pPr lvl="1"/>
            <a:r>
              <a:rPr lang="en-US" sz="2000" dirty="0"/>
              <a:t>Fixed or completely randomized timings</a:t>
            </a:r>
          </a:p>
          <a:p>
            <a:r>
              <a:rPr lang="en-US" sz="2400" dirty="0"/>
              <a:t>Be very careful with optimizations</a:t>
            </a:r>
          </a:p>
          <a:p>
            <a:pPr lvl="1"/>
            <a:r>
              <a:rPr lang="en-US" sz="2000" dirty="0"/>
              <a:t>Data-dependent pre-computed tables </a:t>
            </a:r>
          </a:p>
          <a:p>
            <a:pPr lvl="1"/>
            <a:r>
              <a:rPr lang="en-US" sz="2000" dirty="0"/>
              <a:t>Data-dependent conditional branches (naïve Montgomery)</a:t>
            </a:r>
          </a:p>
          <a:p>
            <a:r>
              <a:rPr lang="en-US" sz="2400" dirty="0"/>
              <a:t>Lower layer leakage can be prevented on higher level</a:t>
            </a:r>
          </a:p>
          <a:p>
            <a:pPr lvl="1"/>
            <a:r>
              <a:rPr lang="en-US" sz="2000" dirty="0"/>
              <a:t>Blinding/masking…</a:t>
            </a:r>
          </a:p>
          <a:p>
            <a:pPr lvl="1"/>
            <a:r>
              <a:rPr lang="en-US" sz="2000" dirty="0"/>
              <a:t>Don’t use vulnerable constructions (</a:t>
            </a:r>
            <a:r>
              <a:rPr lang="en-US" sz="2000" dirty="0" err="1"/>
              <a:t>ifeq</a:t>
            </a:r>
            <a:r>
              <a:rPr lang="en-US" sz="2000" dirty="0"/>
              <a:t> instruction)</a:t>
            </a:r>
          </a:p>
          <a:p>
            <a:pPr lvl="1"/>
            <a:r>
              <a:rPr lang="en-US" sz="2000" dirty="0"/>
              <a:t>Implementation secure on higher level can be compromised on lower level</a:t>
            </a:r>
          </a:p>
          <a:p>
            <a:pPr lvl="1"/>
            <a:endParaRPr lang="en-US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6723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protection techniques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Do not leak  </a:t>
            </a:r>
          </a:p>
          <a:p>
            <a:pPr lvl="1"/>
            <a:r>
              <a:rPr lang="en-GB" dirty="0"/>
              <a:t>Constant-time crypto, </a:t>
            </a:r>
            <a:r>
              <a:rPr lang="en-GB" dirty="0" err="1"/>
              <a:t>bitslicing</a:t>
            </a:r>
            <a:r>
              <a:rPr lang="en-GB" dirty="0"/>
              <a:t>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Shielding - preventing leakage outside </a:t>
            </a:r>
          </a:p>
          <a:p>
            <a:pPr lvl="1"/>
            <a:r>
              <a:rPr lang="en-GB" dirty="0"/>
              <a:t>Acoustic shielding, noisy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Creating additional “noise”</a:t>
            </a:r>
          </a:p>
          <a:p>
            <a:pPr lvl="1"/>
            <a:r>
              <a:rPr lang="en-GB" dirty="0"/>
              <a:t>Parallel software load, noisy power consumption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Compensating for leakage</a:t>
            </a:r>
          </a:p>
          <a:p>
            <a:pPr lvl="1"/>
            <a:r>
              <a:rPr lang="en-GB" dirty="0"/>
              <a:t>Perform inverse computation/storage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Prevent leaking exploitability</a:t>
            </a:r>
          </a:p>
          <a:p>
            <a:pPr lvl="1"/>
            <a:r>
              <a:rPr lang="en-GB" dirty="0"/>
              <a:t>Ciphertext blinding, key regeneration…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NaCl</a:t>
            </a:r>
            <a:r>
              <a:rPr lang="en-GB" dirty="0"/>
              <a:t> (“salt”) library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Relatively new cryptographic library (2012)</a:t>
            </a:r>
          </a:p>
          <a:p>
            <a:pPr lvl="1"/>
            <a:r>
              <a:rPr lang="en-GB" sz="1800" dirty="0"/>
              <a:t>Designed for usable security and side-channel resistance</a:t>
            </a:r>
          </a:p>
          <a:p>
            <a:pPr lvl="1"/>
            <a:r>
              <a:rPr lang="en-GB" sz="1800" dirty="0"/>
              <a:t>D. Bernstein, T. Lange, P. </a:t>
            </a:r>
            <a:r>
              <a:rPr lang="en-GB" sz="1800" dirty="0" err="1"/>
              <a:t>Schwabe</a:t>
            </a:r>
            <a:r>
              <a:rPr lang="en-GB" sz="1800" dirty="0"/>
              <a:t> </a:t>
            </a:r>
          </a:p>
          <a:p>
            <a:pPr lvl="1"/>
            <a:r>
              <a:rPr lang="en-GB" sz="1800" dirty="0">
                <a:hlinkClick r:id="rId2"/>
              </a:rPr>
              <a:t>https://cr.yp.to/highspeed/coolnacl-20120725.pdf</a:t>
            </a:r>
            <a:endParaRPr lang="en-GB" sz="1800" dirty="0"/>
          </a:p>
          <a:p>
            <a:pPr lvl="1"/>
            <a:r>
              <a:rPr lang="en-GB" sz="1800" dirty="0"/>
              <a:t>Actively developed fork is </a:t>
            </a:r>
            <a:r>
              <a:rPr lang="en-GB" sz="1800" dirty="0" err="1"/>
              <a:t>libsodium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https://github.com/jedisct1/libsodium</a:t>
            </a:r>
            <a:endParaRPr lang="en-GB" sz="1800" dirty="0"/>
          </a:p>
          <a:p>
            <a:r>
              <a:rPr lang="en-GB" sz="2000" dirty="0"/>
              <a:t>Designed for usable security (hard to misuse)</a:t>
            </a:r>
          </a:p>
          <a:p>
            <a:pPr lvl="1"/>
            <a:r>
              <a:rPr lang="en-GB" sz="1800" dirty="0"/>
              <a:t>Fixed selection of good algorithms (AE: Poly1305, Sign: EC Curve25519)</a:t>
            </a:r>
          </a:p>
          <a:p>
            <a:pPr lvl="1"/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GB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crypto_box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m,n,pk,sk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m = </a:t>
            </a:r>
            <a:r>
              <a:rPr lang="en-GB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crypto_box_open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c,n,pk,sk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2000" dirty="0"/>
              <a:t>Implemented to have constant-time execution</a:t>
            </a:r>
          </a:p>
          <a:p>
            <a:pPr lvl="1"/>
            <a:r>
              <a:rPr lang="en-GB" sz="1800" dirty="0"/>
              <a:t>No data flow from secrets to load addresses</a:t>
            </a:r>
          </a:p>
          <a:p>
            <a:pPr lvl="1"/>
            <a:r>
              <a:rPr lang="en-GB" sz="1800" dirty="0"/>
              <a:t>No data flow from secrets to branch conditions</a:t>
            </a:r>
          </a:p>
          <a:p>
            <a:pPr lvl="1"/>
            <a:r>
              <a:rPr lang="en-GB" sz="1800" dirty="0"/>
              <a:t>No padding oracles (recall CBC padding oracle in PA193)</a:t>
            </a:r>
          </a:p>
          <a:p>
            <a:pPr lvl="1"/>
            <a:r>
              <a:rPr lang="en-GB" sz="1800" dirty="0"/>
              <a:t>Centralizing randomness and avoiding unnecessary randomness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893436"/>
            <a:ext cx="2441848" cy="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test real implementation?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Be aware of various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Obtain measurement for given side-channel</a:t>
            </a:r>
          </a:p>
          <a:p>
            <a:pPr lvl="1"/>
            <a:r>
              <a:rPr lang="en-GB" dirty="0"/>
              <a:t>Many times (10</a:t>
            </a:r>
            <a:r>
              <a:rPr lang="en-GB" baseline="30000" dirty="0"/>
              <a:t>3 </a:t>
            </a:r>
            <a:r>
              <a:rPr lang="en-GB" dirty="0"/>
              <a:t>- 10</a:t>
            </a:r>
            <a:r>
              <a:rPr lang="en-GB" baseline="30000" dirty="0"/>
              <a:t>7</a:t>
            </a:r>
            <a:r>
              <a:rPr lang="en-GB" dirty="0"/>
              <a:t>), compute statistics</a:t>
            </a:r>
          </a:p>
          <a:p>
            <a:pPr lvl="1"/>
            <a:r>
              <a:rPr lang="en-GB" dirty="0"/>
              <a:t>Same input data and key</a:t>
            </a:r>
          </a:p>
          <a:p>
            <a:pPr lvl="1"/>
            <a:r>
              <a:rPr lang="en-GB" dirty="0"/>
              <a:t>Same key and different data </a:t>
            </a:r>
          </a:p>
          <a:p>
            <a:pPr lvl="1"/>
            <a:r>
              <a:rPr lang="en-GB" dirty="0"/>
              <a:t>Different keys and same data…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Compare groups of measured data</a:t>
            </a:r>
          </a:p>
          <a:p>
            <a:pPr lvl="1"/>
            <a:r>
              <a:rPr lang="en-GB" dirty="0"/>
              <a:t>Is difference visible? =&gt; potential leakage</a:t>
            </a:r>
          </a:p>
          <a:p>
            <a:pPr lvl="1"/>
            <a:r>
              <a:rPr lang="en-GB" dirty="0"/>
              <a:t>Is distribution uniform? Is distribution normal?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 measure again with better precision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system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“…system that is relied upon to a specified extent to enforce a specified security policy. As such, a trusted system is one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whose failure may break a specified security policy</a:t>
            </a:r>
            <a:r>
              <a:rPr lang="en-US" i="1" dirty="0"/>
              <a:t>.” </a:t>
            </a:r>
            <a:r>
              <a:rPr lang="en-US" dirty="0"/>
              <a:t>(</a:t>
            </a:r>
            <a:r>
              <a:rPr lang="cs-CZ" dirty="0"/>
              <a:t>TCSEC</a:t>
            </a:r>
            <a:r>
              <a:rPr lang="en-US" dirty="0"/>
              <a:t>, </a:t>
            </a:r>
            <a:r>
              <a:rPr lang="cs-CZ" dirty="0"/>
              <a:t>Orange </a:t>
            </a:r>
            <a:r>
              <a:rPr lang="cs-CZ" dirty="0" err="1"/>
              <a:t>Book</a:t>
            </a:r>
            <a:r>
              <a:rPr lang="en-US" dirty="0"/>
              <a:t>)</a:t>
            </a:r>
          </a:p>
          <a:p>
            <a:r>
              <a:rPr lang="en-US" dirty="0"/>
              <a:t>Trusted subjects are those excepted from mandatory security policies (Bell </a:t>
            </a:r>
            <a:r>
              <a:rPr lang="en-US" dirty="0" err="1"/>
              <a:t>LaPadula</a:t>
            </a:r>
            <a:r>
              <a:rPr lang="en-US" dirty="0"/>
              <a:t> model)</a:t>
            </a:r>
          </a:p>
          <a:p>
            <a:r>
              <a:rPr lang="en-US" dirty="0"/>
              <a:t>User must trust (if wants to use the system)</a:t>
            </a:r>
          </a:p>
          <a:p>
            <a:pPr lvl="1"/>
            <a:r>
              <a:rPr lang="en-US" dirty="0"/>
              <a:t>E.g., you and your bank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Side-channels (10 minutes)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43571"/>
            <a:ext cx="11401680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Power consumption </a:t>
            </a:r>
            <a:r>
              <a:rPr lang="en-US" sz="2000" dirty="0"/>
              <a:t>of memory write instruction depends on the Hamming weight of stored byte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Time required</a:t>
            </a:r>
            <a:r>
              <a:rPr lang="en-US" sz="2000" dirty="0"/>
              <a:t> to execute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000" dirty="0"/>
              <a:t> instruction (a++) is faster than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2000" dirty="0"/>
              <a:t> instruction (</a:t>
            </a:r>
            <a:r>
              <a:rPr lang="en-US" sz="2000" dirty="0" err="1"/>
              <a:t>a+b</a:t>
            </a:r>
            <a:r>
              <a:rPr lang="en-US" sz="2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</a:rPr>
              <a:t>Temperature</a:t>
            </a:r>
            <a:r>
              <a:rPr lang="en-US" sz="2000" dirty="0"/>
              <a:t> of CPU increases with every instruction executed (and CPU is cooled by fan)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GB" sz="2400" dirty="0"/>
              <a:t>For every listed side-channel, argue within the group (Google if necessary):</a:t>
            </a:r>
          </a:p>
          <a:p>
            <a:pPr lvl="1"/>
            <a:r>
              <a:rPr lang="en-US" sz="2000" dirty="0"/>
              <a:t>Propose an attack(s) based on the particular side-channel</a:t>
            </a:r>
          </a:p>
          <a:p>
            <a:pPr lvl="1"/>
            <a:r>
              <a:rPr lang="en-US" sz="2000" dirty="0"/>
              <a:t>What is the cost of required equipment? </a:t>
            </a:r>
          </a:p>
          <a:p>
            <a:pPr lvl="1"/>
            <a:r>
              <a:rPr lang="en-US" sz="2000" dirty="0"/>
              <a:t>What are possible options to mitigate the attack? </a:t>
            </a:r>
          </a:p>
          <a:p>
            <a:r>
              <a:rPr lang="en-US" sz="2400" dirty="0"/>
              <a:t>Order given side-channels by </a:t>
            </a:r>
          </a:p>
          <a:p>
            <a:pPr lvl="1"/>
            <a:r>
              <a:rPr lang="en-US" sz="2000" dirty="0"/>
              <a:t>Seriousness with respect to security impact</a:t>
            </a:r>
          </a:p>
          <a:p>
            <a:pPr lvl="1"/>
            <a:r>
              <a:rPr lang="en-US" sz="2000" dirty="0"/>
              <a:t>Difficulty to systematically mitigate the side-channel leakage</a:t>
            </a:r>
          </a:p>
          <a:p>
            <a:endParaRPr lang="en-GB" sz="2400" dirty="0"/>
          </a:p>
          <a:p>
            <a:endParaRPr lang="en-US" sz="2000" dirty="0"/>
          </a:p>
          <a:p>
            <a:endParaRPr lang="en-GB" sz="20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Trusted element 2.3.2020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4939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780" y="1700808"/>
            <a:ext cx="8837595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Preventing implementation attacks is extra difficult</a:t>
            </a:r>
          </a:p>
          <a:p>
            <a:pPr lvl="1"/>
            <a:r>
              <a:rPr lang="en-GB" dirty="0"/>
              <a:t>Naïve code is often vulnerable</a:t>
            </a:r>
          </a:p>
          <a:p>
            <a:pPr lvl="2"/>
            <a:r>
              <a:rPr lang="en-GB" dirty="0"/>
              <a:t>Not aware of existing problems/attacks</a:t>
            </a:r>
          </a:p>
          <a:p>
            <a:pPr lvl="1"/>
            <a:r>
              <a:rPr lang="en-GB" dirty="0"/>
              <a:t>Optimized code is often vulnerable</a:t>
            </a:r>
          </a:p>
          <a:p>
            <a:pPr lvl="2"/>
            <a:r>
              <a:rPr lang="en-GB" dirty="0"/>
              <a:t>Time/power/acoustic… dependency on secret data</a:t>
            </a:r>
          </a:p>
          <a:p>
            <a:pPr lvl="2"/>
            <a:r>
              <a:rPr lang="en-GB" dirty="0"/>
              <a:t>Dangerous optimizations (Infineon primes)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well-known libraries instead of own code</a:t>
            </a:r>
          </a:p>
          <a:p>
            <a:pPr lvl="1"/>
            <a:r>
              <a:rPr lang="en-GB" dirty="0"/>
              <a:t>And follow security advisories and patch quickly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Security / mitigations are complex issues</a:t>
            </a:r>
          </a:p>
          <a:p>
            <a:pPr lvl="1"/>
            <a:r>
              <a:rPr lang="en-GB" dirty="0"/>
              <a:t>Underlying hardware can leak information as well </a:t>
            </a:r>
          </a:p>
          <a:p>
            <a:pPr lvl="1"/>
            <a:r>
              <a:rPr lang="en-GB" dirty="0"/>
              <a:t>Try to prevent large number of queries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CC3F6-D2F8-40A5-AD83-EF8311A3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Mandatory reading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4B90-0BA8-47DE-83C7-3E608BB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Constant-time crypto: </a:t>
            </a:r>
            <a:r>
              <a:rPr lang="en-US" dirty="0">
                <a:hlinkClick r:id="rId2"/>
              </a:rPr>
              <a:t>https://bearssl.org/constanttime.html</a:t>
            </a:r>
            <a:endParaRPr lang="cs-CZ" dirty="0"/>
          </a:p>
          <a:p>
            <a:r>
              <a:rPr lang="en-US" dirty="0"/>
              <a:t>Focus on:</a:t>
            </a:r>
          </a:p>
          <a:p>
            <a:pPr lvl="1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cause </a:t>
            </a:r>
            <a:r>
              <a:rPr lang="cs-CZ" dirty="0" err="1"/>
              <a:t>cryptographic</a:t>
            </a:r>
            <a:r>
              <a:rPr lang="cs-CZ" dirty="0"/>
              <a:t> </a:t>
            </a:r>
            <a:r>
              <a:rPr lang="cs-CZ" dirty="0" err="1"/>
              <a:t>implementation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non-</a:t>
            </a:r>
            <a:r>
              <a:rPr lang="cs-CZ" dirty="0" err="1"/>
              <a:t>constant</a:t>
            </a:r>
            <a:r>
              <a:rPr lang="cs-CZ" dirty="0"/>
              <a:t>? </a:t>
            </a:r>
            <a:endParaRPr lang="en-US" dirty="0"/>
          </a:p>
          <a:p>
            <a:pPr lvl="1"/>
            <a:r>
              <a:rPr lang="en-US" dirty="0"/>
              <a:t>Is there any impact by compiler?</a:t>
            </a:r>
          </a:p>
          <a:p>
            <a:pPr lvl="1"/>
            <a:r>
              <a:rPr lang="en-US" dirty="0"/>
              <a:t>How is </a:t>
            </a:r>
            <a:r>
              <a:rPr lang="en-US" dirty="0" err="1"/>
              <a:t>bitslicing</a:t>
            </a:r>
            <a:r>
              <a:rPr lang="en-US" dirty="0"/>
              <a:t> technique improving situation?</a:t>
            </a:r>
          </a:p>
          <a:p>
            <a:pPr lvl="1"/>
            <a:r>
              <a:rPr lang="en-US" dirty="0"/>
              <a:t>What particular techniques are used by </a:t>
            </a:r>
            <a:r>
              <a:rPr lang="en-US" dirty="0" err="1"/>
              <a:t>BearSSL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3D303-F16D-429D-A49D-2519AC50C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73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A7C1F-71E5-415C-9309-95CABFD0F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7123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Optional</a:t>
            </a:r>
            <a:r>
              <a:rPr lang="en-GB" dirty="0"/>
              <a:t>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G. Goodwill, Defending against side-channel attacks</a:t>
            </a:r>
          </a:p>
          <a:p>
            <a:pPr lvl="1"/>
            <a:r>
              <a:rPr lang="en-US" sz="2000" dirty="0">
                <a:hlinkClick r:id="rId2"/>
              </a:rPr>
              <a:t>http://www.embedded.com/print/4408435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http://www.embedded.com/print/4409695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What side channels are inspected?</a:t>
            </a:r>
          </a:p>
          <a:p>
            <a:pPr lvl="1"/>
            <a:r>
              <a:rPr lang="en-US" sz="2000" dirty="0"/>
              <a:t>What step in executed operation is misused for attack?</a:t>
            </a:r>
          </a:p>
          <a:p>
            <a:pPr lvl="1"/>
            <a:r>
              <a:rPr lang="en-US" sz="2000" dirty="0"/>
              <a:t>What are proposed defenses?</a:t>
            </a:r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6823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Trust is Bad for Security, D. </a:t>
            </a:r>
            <a:r>
              <a:rPr lang="en-US" sz="2400" dirty="0" err="1"/>
              <a:t>Gollman</a:t>
            </a:r>
            <a:r>
              <a:rPr lang="en-US" sz="2400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Which definition of Trust </a:t>
            </a:r>
            <a:r>
              <a:rPr lang="en-US" sz="2000" dirty="0" err="1"/>
              <a:t>Gollman</a:t>
            </a:r>
            <a:r>
              <a:rPr lang="en-US" sz="2000" dirty="0"/>
              <a:t> uses?</a:t>
            </a:r>
          </a:p>
          <a:p>
            <a:pPr lvl="1"/>
            <a:r>
              <a:rPr lang="en-US" sz="2000" dirty="0"/>
              <a:t>Why </a:t>
            </a:r>
            <a:r>
              <a:rPr lang="en-US" sz="2000" dirty="0" err="1"/>
              <a:t>Gollman</a:t>
            </a:r>
            <a:r>
              <a:rPr lang="en-US" sz="2000" dirty="0"/>
              <a:t> claims that Trust is bad for security?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6782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Trusted element is secure anchor in a system</a:t>
            </a:r>
          </a:p>
          <a:p>
            <a:pPr lvl="1"/>
            <a:r>
              <a:rPr lang="en-GB" dirty="0"/>
              <a:t>Understand why it is trusted and for whom</a:t>
            </a:r>
          </a:p>
          <a:p>
            <a:r>
              <a:rPr lang="en-GB" dirty="0"/>
              <a:t>Trusted element can be attacked</a:t>
            </a:r>
          </a:p>
          <a:p>
            <a:pPr lvl="1"/>
            <a:r>
              <a:rPr lang="en-GB" dirty="0"/>
              <a:t>Non-invasive, semi-invasive, invasive methods</a:t>
            </a:r>
          </a:p>
          <a:p>
            <a:r>
              <a:rPr lang="en-GB" dirty="0"/>
              <a:t>Side-channel attacks are very powerful techniques</a:t>
            </a:r>
          </a:p>
          <a:p>
            <a:pPr lvl="1"/>
            <a:r>
              <a:rPr lang="en-GB" dirty="0"/>
              <a:t>Attacks against particular implementation of algorithm</a:t>
            </a:r>
          </a:p>
          <a:p>
            <a:pPr lvl="1"/>
            <a:r>
              <a:rPr lang="en-GB" dirty="0"/>
              <a:t>Attack possible even when algorithm is secure (e.g., AES)</a:t>
            </a:r>
          </a:p>
          <a:p>
            <a:r>
              <a:rPr lang="en-GB" dirty="0"/>
              <a:t>Use well-know libraries instead own implementation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48B96-90F4-4CF2-8263-FEB3A7E4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13001A-0FBD-467A-974A-654300076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833F96-4832-450E-8FBF-2D020478C1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756B31-6E79-4874-94FC-A815AC7E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71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5032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Semi-invasive attacks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“Physical” manipulation (but card still working)</a:t>
            </a:r>
          </a:p>
          <a:p>
            <a:r>
              <a:rPr lang="en-US" altLang="cs-CZ" dirty="0"/>
              <a:t>Micro probes placed on the bus</a:t>
            </a:r>
          </a:p>
          <a:p>
            <a:pPr lvl="1"/>
            <a:r>
              <a:rPr lang="en-US" altLang="cs-CZ" dirty="0"/>
              <a:t>After removing epoxy layer</a:t>
            </a:r>
          </a:p>
          <a:p>
            <a:r>
              <a:rPr lang="en-US" altLang="cs-CZ" dirty="0"/>
              <a:t>Fault induction</a:t>
            </a:r>
          </a:p>
          <a:p>
            <a:pPr lvl="1"/>
            <a:r>
              <a:rPr lang="en-US" altLang="cs-CZ" dirty="0"/>
              <a:t>liquid nitrogen, power glitches, light flashes…</a:t>
            </a:r>
          </a:p>
          <a:p>
            <a:pPr lvl="1"/>
            <a:r>
              <a:rPr lang="en-US" altLang="cs-CZ" dirty="0"/>
              <a:t>modify memory (RAM, EEPROM), e.g., PIN counter</a:t>
            </a:r>
          </a:p>
          <a:p>
            <a:pPr lvl="1"/>
            <a:r>
              <a:rPr lang="en-US" altLang="cs-CZ" dirty="0"/>
              <a:t>modify instruction, e.g., conditional jump</a:t>
            </a:r>
          </a:p>
        </p:txBody>
      </p:sp>
      <p:sp>
        <p:nvSpPr>
          <p:cNvPr id="11264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2.3.2020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9540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 system (computer)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“Computer system where software, hardware, and procedures are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secure, available and functional and adhere to security practices</a:t>
            </a:r>
            <a:r>
              <a:rPr lang="en-US" i="1" dirty="0"/>
              <a:t>” </a:t>
            </a:r>
            <a:r>
              <a:rPr lang="en-US" dirty="0"/>
              <a:t>(</a:t>
            </a:r>
            <a:r>
              <a:rPr lang="en-GB" dirty="0"/>
              <a:t>Black's Law Dict.)</a:t>
            </a:r>
            <a:endParaRPr lang="en-US" i="1" dirty="0"/>
          </a:p>
          <a:p>
            <a:r>
              <a:rPr lang="en-US" dirty="0"/>
              <a:t>User have reasons to trust reasonably</a:t>
            </a:r>
          </a:p>
          <a:p>
            <a:r>
              <a:rPr lang="en-US" dirty="0"/>
              <a:t>Trustworthiness is subjective</a:t>
            </a:r>
          </a:p>
          <a:p>
            <a:pPr lvl="1"/>
            <a:r>
              <a:rPr lang="en-US" dirty="0"/>
              <a:t>Limited interface and hardware protections can increase trustworthiness (e.g., a</a:t>
            </a:r>
            <a:r>
              <a:rPr lang="en-US" sz="2400" dirty="0"/>
              <a:t>ppend-only log server</a:t>
            </a:r>
            <a:r>
              <a:rPr lang="en-US" dirty="0"/>
              <a:t>)</a:t>
            </a:r>
          </a:p>
          <a:p>
            <a:r>
              <a:rPr lang="en-US" dirty="0"/>
              <a:t>Example: Payment card - Trusted? Trustworthy?</a:t>
            </a:r>
          </a:p>
          <a:p>
            <a:endParaRPr lang="en-US" sz="1800" dirty="0"/>
          </a:p>
          <a:p>
            <a:r>
              <a:rPr lang="en-US" i="1" dirty="0"/>
              <a:t>Trusted</a:t>
            </a:r>
            <a:r>
              <a:rPr lang="en-US" dirty="0"/>
              <a:t> does not mean automatically </a:t>
            </a:r>
            <a:r>
              <a:rPr lang="en-US" i="1" dirty="0"/>
              <a:t>Trustworthy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675154"/>
            <a:ext cx="621665" cy="62166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2.3.2020</a:t>
            </a:r>
          </a:p>
        </p:txBody>
      </p:sp>
      <p:pic>
        <p:nvPicPr>
          <p:cNvPr id="376836" name="Picture 4" descr="PINverif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844675"/>
            <a:ext cx="78232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procedure</a:t>
            </a:r>
            <a:endParaRPr lang="cs-CZ" altLang="cs-CZ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412875"/>
            <a:ext cx="8424862" cy="4895850"/>
          </a:xfrm>
        </p:spPr>
        <p:txBody>
          <a:bodyPr/>
          <a:lstStyle/>
          <a:p>
            <a:pPr marL="0" indent="0"/>
            <a:r>
              <a:rPr lang="en-US" altLang="cs-CZ" sz="2500"/>
              <a:t> [Decrease counter, verify, increase] - correct</a:t>
            </a:r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457200" lvl="1" indent="0"/>
            <a:endParaRPr lang="en-US" altLang="cs-CZ" sz="2200"/>
          </a:p>
          <a:p>
            <a:pPr marL="0" indent="0"/>
            <a:r>
              <a:rPr lang="en-US" altLang="cs-CZ" sz="2500"/>
              <a:t> [Verify, decrease/increase]</a:t>
            </a:r>
          </a:p>
          <a:p>
            <a:pPr marL="0" indent="0"/>
            <a:endParaRPr lang="cs-CZ" altLang="cs-CZ" sz="2500"/>
          </a:p>
        </p:txBody>
      </p:sp>
      <p:pic>
        <p:nvPicPr>
          <p:cNvPr id="376839" name="Picture 7" descr="PINverif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4565650"/>
            <a:ext cx="8424863" cy="188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3E5AF-C1CA-4A1B-92E6-5F4C16677ED2}" type="slidenum">
              <a:rPr lang="cs-CZ" altLang="cs-CZ" smtClean="0"/>
              <a:pPr/>
              <a:t>80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94102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64195" r="20477" b="1930"/>
          <a:stretch>
            <a:fillRect/>
          </a:stretch>
        </p:blipFill>
        <p:spPr bwMode="auto">
          <a:xfrm>
            <a:off x="3179764" y="981076"/>
            <a:ext cx="7488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17" t="64195" r="20477" b="19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Fault induction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Attacker can induce bit faults in memory locations</a:t>
            </a:r>
          </a:p>
          <a:p>
            <a:pPr lvl="1"/>
            <a:r>
              <a:rPr lang="en-US" altLang="cs-CZ"/>
              <a:t>power glitch, flash light, radiation...</a:t>
            </a:r>
          </a:p>
          <a:p>
            <a:pPr lvl="1"/>
            <a:r>
              <a:rPr lang="en-US" altLang="cs-CZ"/>
              <a:t>harder to induce targeted then random fault</a:t>
            </a:r>
          </a:p>
          <a:p>
            <a:r>
              <a:rPr lang="en-US" altLang="cs-CZ"/>
              <a:t>Protection with shadow variable</a:t>
            </a:r>
          </a:p>
          <a:p>
            <a:pPr lvl="1"/>
            <a:r>
              <a:rPr lang="en-US" altLang="cs-CZ"/>
              <a:t>every variable has shadow counterpart</a:t>
            </a:r>
          </a:p>
          <a:p>
            <a:pPr lvl="1"/>
            <a:r>
              <a:rPr lang="en-US" altLang="cs-CZ"/>
              <a:t>shadow variable contains inverse value</a:t>
            </a:r>
          </a:p>
          <a:p>
            <a:pPr lvl="1"/>
            <a:r>
              <a:rPr lang="en-US" altLang="cs-CZ"/>
              <a:t>consistency is checked every read/write to memory  </a:t>
            </a:r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Robust protection, but cumbersome for developer</a:t>
            </a:r>
          </a:p>
        </p:txBody>
      </p:sp>
      <p:sp>
        <p:nvSpPr>
          <p:cNvPr id="1157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2.3.2020</a:t>
            </a:r>
          </a:p>
        </p:txBody>
      </p:sp>
      <p:sp>
        <p:nvSpPr>
          <p:cNvPr id="115718" name="Rectangle 4"/>
          <p:cNvSpPr>
            <a:spLocks noChangeArrowheads="1"/>
          </p:cNvSpPr>
          <p:nvPr/>
        </p:nvSpPr>
        <p:spPr bwMode="auto">
          <a:xfrm>
            <a:off x="9048751" y="2276476"/>
            <a:ext cx="1439863" cy="3603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9048751" y="2852738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2279651" y="4940771"/>
            <a:ext cx="1439863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2279651" y="5588471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794126" y="4961409"/>
            <a:ext cx="29876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if (a != ~</a:t>
            </a: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) Exception();</a:t>
            </a:r>
            <a:r>
              <a:rPr lang="en-US" altLang="cs-CZ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a = 0x55;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 = ~0x55;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6167438" y="4940771"/>
            <a:ext cx="1439862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01010101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6167438" y="5588471"/>
            <a:ext cx="1439862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10101010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6167438" y="4940771"/>
            <a:ext cx="1439862" cy="360362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01010000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7753351" y="4940772"/>
            <a:ext cx="29241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if (a != ~a_inv) </a:t>
            </a:r>
            <a:r>
              <a:rPr lang="en-US" altLang="cs-CZ" i="1">
                <a:solidFill>
                  <a:srgbClr val="F02D32"/>
                </a:solidFill>
              </a:rPr>
              <a:t>Exception();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 = 0x13;</a:t>
            </a:r>
          </a:p>
        </p:txBody>
      </p:sp>
      <p:pic>
        <p:nvPicPr>
          <p:cNvPr id="115727" name="Picture 13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1" y="44450"/>
            <a:ext cx="11525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1552575" y="5012209"/>
            <a:ext cx="733191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</a:t>
            </a:r>
          </a:p>
          <a:p>
            <a:pPr eaLnBrk="1" hangingPunct="1">
              <a:buClrTx/>
              <a:buFontTx/>
              <a:buNone/>
            </a:pPr>
            <a:endParaRPr lang="en-US" altLang="cs-CZ" i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a_inv</a:t>
            </a:r>
          </a:p>
        </p:txBody>
      </p:sp>
      <p:pic>
        <p:nvPicPr>
          <p:cNvPr id="1187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9" y="4796308"/>
            <a:ext cx="74612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193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Trusted computing base (TCB)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set of all hardware, firmware, and/or software components that are critical to its security</a:t>
            </a:r>
          </a:p>
          <a:p>
            <a:r>
              <a:rPr lang="en-GB" sz="2400" dirty="0"/>
              <a:t>The vulnerabilities inside TCB might breach the security properties of the entire system</a:t>
            </a:r>
          </a:p>
          <a:p>
            <a:pPr lvl="1"/>
            <a:r>
              <a:rPr lang="en-GB" sz="2000" dirty="0"/>
              <a:t>E.g., server hardware + virtualization (VM) software</a:t>
            </a:r>
          </a:p>
          <a:p>
            <a:r>
              <a:rPr lang="en-GB" sz="2400" dirty="0"/>
              <a:t>The boundary of TCB is relevant to usage scenario</a:t>
            </a:r>
          </a:p>
          <a:p>
            <a:pPr lvl="1"/>
            <a:r>
              <a:rPr lang="en-GB" sz="2000" dirty="0"/>
              <a:t>TCB for datacentre admin is around HW + VM (to protect against compromise of underlying hardware and services)</a:t>
            </a:r>
          </a:p>
          <a:p>
            <a:pPr lvl="1"/>
            <a:r>
              <a:rPr lang="en-GB" sz="2000" dirty="0"/>
              <a:t>TCB for web server client also contains Apache web server</a:t>
            </a:r>
          </a:p>
          <a:p>
            <a:r>
              <a:rPr lang="en-GB" sz="2400" dirty="0"/>
              <a:t>Very important factor is size and attack surface of TCB</a:t>
            </a:r>
          </a:p>
          <a:p>
            <a:pPr lvl="1"/>
            <a:r>
              <a:rPr lang="en-GB" sz="2000" dirty="0"/>
              <a:t>Bigger size implies more space for bugs and vulnerabilities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2.3.2020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59465" y="6202918"/>
            <a:ext cx="565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https://en.wikipedia.org/wiki/Trusted_computing_base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5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26394</TotalTime>
  <Words>5241</Words>
  <Application>Microsoft Office PowerPoint</Application>
  <PresentationFormat>Widescreen</PresentationFormat>
  <Paragraphs>891</Paragraphs>
  <Slides>81</Slides>
  <Notes>16</Notes>
  <HiddenSlides>34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Comic Sans MS</vt:lpstr>
      <vt:lpstr>Courier New</vt:lpstr>
      <vt:lpstr>Times New Roman</vt:lpstr>
      <vt:lpstr>Verdana</vt:lpstr>
      <vt:lpstr>Motiv systému Office</vt:lpstr>
      <vt:lpstr>PV204 Security technologies</vt:lpstr>
      <vt:lpstr>PowerPoint Presentation</vt:lpstr>
      <vt:lpstr>Trusted element </vt:lpstr>
      <vt:lpstr>What is “Trusted” system (plain language)</vt:lpstr>
      <vt:lpstr>Untrusted  VS. Trusted  vs.  Trustworthy  </vt:lpstr>
      <vt:lpstr>Untrusted system</vt:lpstr>
      <vt:lpstr>Trusted system</vt:lpstr>
      <vt:lpstr>Trustworthy system (computer)</vt:lpstr>
      <vt:lpstr>Trusted computing base (TCB)</vt:lpstr>
      <vt:lpstr>Cryptography on client</vt:lpstr>
      <vt:lpstr>On client, but with secure hardware</vt:lpstr>
      <vt:lpstr>Group activity: Make trusted trustworthy</vt:lpstr>
      <vt:lpstr>Cryptography in cloud</vt:lpstr>
      <vt:lpstr>Trusted element</vt:lpstr>
      <vt:lpstr>What exactly can be trusted element (TE)?</vt:lpstr>
      <vt:lpstr>Typical examples</vt:lpstr>
      <vt:lpstr>Risk management</vt:lpstr>
      <vt:lpstr>Trusted element  Modes of usage</vt:lpstr>
      <vt:lpstr>Trusted (hardware) element - modes of usage</vt:lpstr>
      <vt:lpstr>Element carries fixed information</vt:lpstr>
      <vt:lpstr>Element as a secure carrier</vt:lpstr>
      <vt:lpstr>Element as root of trust (TPM)</vt:lpstr>
      <vt:lpstr>Element as encryption/signing device</vt:lpstr>
      <vt:lpstr>Element as computational device</vt:lpstr>
      <vt:lpstr>PowerPoint Presentation</vt:lpstr>
      <vt:lpstr>Attacks against trusted element</vt:lpstr>
      <vt:lpstr>Trusted hardware (TE) is not panacea!</vt:lpstr>
      <vt:lpstr>Motivation: Bell’s Model 131-B2 / Sigaba</vt:lpstr>
      <vt:lpstr>Common and realizable attacks on Trusted Element</vt:lpstr>
      <vt:lpstr>How to reason about attack and countermeasures?</vt:lpstr>
      <vt:lpstr>Where are the frequent problems with crypto algs nowadays?</vt:lpstr>
      <vt:lpstr>Non-invasive Logical attacks</vt:lpstr>
      <vt:lpstr>What if faulty Truly Random Number Generator (TRNG)?</vt:lpstr>
      <vt:lpstr>Serial test: Histogram of 16bits patterns</vt:lpstr>
      <vt:lpstr>Algorithmic flaw in Infineon’s RSALib (CVE-2017-15361)</vt:lpstr>
      <vt:lpstr>Algorithmic flaw in Infineon’s RSALib (CVE-2017-15361)</vt:lpstr>
      <vt:lpstr>Flawed use of random data to make primes</vt:lpstr>
      <vt:lpstr>Transformation of prime to make the attack practical</vt:lpstr>
      <vt:lpstr>Power analysis </vt:lpstr>
      <vt:lpstr>Basic setup for power analysis </vt:lpstr>
      <vt:lpstr>More advanced setup for power analysis</vt:lpstr>
      <vt:lpstr>Simple vs. differential power analysis</vt:lpstr>
      <vt:lpstr>Reverse engineering of JavaCard bytecode</vt:lpstr>
      <vt:lpstr>Conditional jumps </vt:lpstr>
      <vt:lpstr>Simple power analysis – data leakage</vt:lpstr>
      <vt:lpstr>Differential power analysis (DPA)</vt:lpstr>
      <vt:lpstr>Differential power analysis</vt:lpstr>
      <vt:lpstr>Tool: DPA simulator</vt:lpstr>
      <vt:lpstr>Timing attack: principle</vt:lpstr>
      <vt:lpstr>Timing attacks</vt:lpstr>
      <vt:lpstr>Naïve modular exponentiation (modexp) (RSA/DH…)</vt:lpstr>
      <vt:lpstr>Faster modexp: Square and multiply algorithm</vt:lpstr>
      <vt:lpstr>Faster and more secure modexp: Montgomery ladder</vt:lpstr>
      <vt:lpstr>Gather data      Analyse     Bias found     Impact </vt:lpstr>
      <vt:lpstr>PowerPoint Presentation</vt:lpstr>
      <vt:lpstr>Example: Botan library, ECC, CVE-2018-20187  (Jan Jančár)</vt:lpstr>
      <vt:lpstr>Example: Remote extraction OpenSSL RSA</vt:lpstr>
      <vt:lpstr>Defense introduced by OpenSSL</vt:lpstr>
      <vt:lpstr>Example: Practical TEMPEST for $3000</vt:lpstr>
      <vt:lpstr>Example: Practical TEMPEST for $3000</vt:lpstr>
      <vt:lpstr>Example: How to evaluate attack severity?</vt:lpstr>
      <vt:lpstr>Example: Acoustic side channel in GnuPG </vt:lpstr>
      <vt:lpstr>Example: Cache-timing attack on AES</vt:lpstr>
      <vt:lpstr>Other types of side-channel attacks</vt:lpstr>
      <vt:lpstr>Mitigations</vt:lpstr>
      <vt:lpstr>Side-channels mitigation</vt:lpstr>
      <vt:lpstr>Generic protection techniques</vt:lpstr>
      <vt:lpstr>Example: NaCl (“salt”) library</vt:lpstr>
      <vt:lpstr>How to test real implementation?</vt:lpstr>
      <vt:lpstr>Activity: Side-channels (10 minutes)</vt:lpstr>
      <vt:lpstr>Conclusions</vt:lpstr>
      <vt:lpstr>Morale</vt:lpstr>
      <vt:lpstr>Mandatory reading</vt:lpstr>
      <vt:lpstr>Optional reading</vt:lpstr>
      <vt:lpstr>Optional reading</vt:lpstr>
      <vt:lpstr>Conclusions</vt:lpstr>
      <vt:lpstr>PowerPoint Presentation</vt:lpstr>
      <vt:lpstr>Semi-invasive attacks</vt:lpstr>
      <vt:lpstr>Semi-invasive attacks</vt:lpstr>
      <vt:lpstr>PIN verification procedure</vt:lpstr>
      <vt:lpstr>Fault induction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7564</cp:revision>
  <cp:lastPrinted>2013-10-10T13:54:53Z</cp:lastPrinted>
  <dcterms:created xsi:type="dcterms:W3CDTF">2012-06-27T07:21:19Z</dcterms:created>
  <dcterms:modified xsi:type="dcterms:W3CDTF">2020-03-02T13:51:37Z</dcterms:modified>
</cp:coreProperties>
</file>