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61" r:id="rId2"/>
    <p:sldId id="921" r:id="rId3"/>
    <p:sldId id="828" r:id="rId4"/>
    <p:sldId id="826" r:id="rId5"/>
    <p:sldId id="827" r:id="rId6"/>
    <p:sldId id="876" r:id="rId7"/>
    <p:sldId id="947" r:id="rId8"/>
    <p:sldId id="834" r:id="rId9"/>
    <p:sldId id="833" r:id="rId10"/>
    <p:sldId id="884" r:id="rId11"/>
    <p:sldId id="835" r:id="rId12"/>
    <p:sldId id="836" r:id="rId13"/>
    <p:sldId id="838" r:id="rId14"/>
    <p:sldId id="891" r:id="rId15"/>
    <p:sldId id="842" r:id="rId16"/>
    <p:sldId id="843" r:id="rId17"/>
    <p:sldId id="844" r:id="rId18"/>
    <p:sldId id="885" r:id="rId19"/>
    <p:sldId id="886" r:id="rId20"/>
    <p:sldId id="877" r:id="rId21"/>
    <p:sldId id="878" r:id="rId22"/>
    <p:sldId id="879" r:id="rId23"/>
    <p:sldId id="881" r:id="rId24"/>
    <p:sldId id="847" r:id="rId25"/>
    <p:sldId id="849" r:id="rId26"/>
    <p:sldId id="882" r:id="rId27"/>
    <p:sldId id="872" r:id="rId28"/>
    <p:sldId id="871" r:id="rId29"/>
    <p:sldId id="861" r:id="rId30"/>
    <p:sldId id="892" r:id="rId31"/>
    <p:sldId id="949" r:id="rId32"/>
    <p:sldId id="694" r:id="rId33"/>
    <p:sldId id="865" r:id="rId34"/>
    <p:sldId id="695" r:id="rId35"/>
    <p:sldId id="665" r:id="rId36"/>
    <p:sldId id="866" r:id="rId37"/>
    <p:sldId id="867" r:id="rId38"/>
    <p:sldId id="898" r:id="rId39"/>
    <p:sldId id="899" r:id="rId40"/>
    <p:sldId id="900" r:id="rId41"/>
    <p:sldId id="901" r:id="rId42"/>
    <p:sldId id="903" r:id="rId43"/>
    <p:sldId id="907" r:id="rId44"/>
    <p:sldId id="908" r:id="rId45"/>
    <p:sldId id="909" r:id="rId46"/>
    <p:sldId id="910" r:id="rId47"/>
    <p:sldId id="902" r:id="rId48"/>
    <p:sldId id="701" r:id="rId49"/>
    <p:sldId id="702" r:id="rId50"/>
    <p:sldId id="905" r:id="rId51"/>
    <p:sldId id="906" r:id="rId52"/>
    <p:sldId id="765" r:id="rId53"/>
    <p:sldId id="707" r:id="rId54"/>
    <p:sldId id="926" r:id="rId55"/>
    <p:sldId id="928" r:id="rId56"/>
    <p:sldId id="911" r:id="rId57"/>
    <p:sldId id="768" r:id="rId58"/>
    <p:sldId id="775" r:id="rId59"/>
    <p:sldId id="868" r:id="rId60"/>
    <p:sldId id="951" r:id="rId61"/>
    <p:sldId id="920" r:id="rId62"/>
    <p:sldId id="791" r:id="rId63"/>
    <p:sldId id="870" r:id="rId64"/>
    <p:sldId id="770" r:id="rId65"/>
    <p:sldId id="950" r:id="rId66"/>
  </p:sldIdLst>
  <p:sldSz cx="12192000" cy="6858000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46DAB3"/>
    <a:srgbClr val="CD4EF0"/>
    <a:srgbClr val="1E1D1B"/>
    <a:srgbClr val="7D2E9C"/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28" autoAdjust="0"/>
    <p:restoredTop sz="87112" autoAdjust="0"/>
  </p:normalViewPr>
  <p:slideViewPr>
    <p:cSldViewPr>
      <p:cViewPr varScale="1">
        <p:scale>
          <a:sx n="75" d="100"/>
          <a:sy n="75" d="100"/>
        </p:scale>
        <p:origin x="672" y="43"/>
      </p:cViewPr>
      <p:guideLst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0506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02.04.2020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0506" y="9745479"/>
            <a:ext cx="3077137" cy="487488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1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0506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02.04.2020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00" y="4861400"/>
            <a:ext cx="5680103" cy="4606317"/>
          </a:xfrm>
          <a:prstGeom prst="rect">
            <a:avLst/>
          </a:prstGeom>
        </p:spPr>
        <p:txBody>
          <a:bodyPr vert="horz" lIns="95500" tIns="47750" rIns="95500" bIns="4775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0506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253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B29ED2-ECFE-49B9-8E9B-A42BEFCE618E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197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69938"/>
            <a:ext cx="6818312" cy="383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7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240" y="4861780"/>
            <a:ext cx="5678824" cy="460794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151" tIns="48075" rIns="96151" bIns="48075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270129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375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8519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B29ED2-ECFE-49B9-8E9B-A42BEFCE618E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197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69938"/>
            <a:ext cx="6818312" cy="383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7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240" y="4861780"/>
            <a:ext cx="5678824" cy="460794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151" tIns="48075" rIns="96151" bIns="48075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91984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B29ED2-ECFE-49B9-8E9B-A42BEFCE618E}" type="slidenum">
              <a:rPr lang="cs-CZ" altLang="cs-CZ"/>
              <a:pPr/>
              <a:t>43</a:t>
            </a:fld>
            <a:endParaRPr lang="cs-CZ" altLang="cs-CZ"/>
          </a:p>
        </p:txBody>
      </p:sp>
      <p:sp>
        <p:nvSpPr>
          <p:cNvPr id="197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69938"/>
            <a:ext cx="6818312" cy="383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7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240" y="4861780"/>
            <a:ext cx="5678824" cy="460794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151" tIns="48075" rIns="96151" bIns="48075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264529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B29ED2-ECFE-49B9-8E9B-A42BEFCE618E}" type="slidenum">
              <a:rPr lang="cs-CZ" altLang="cs-CZ"/>
              <a:pPr/>
              <a:t>52</a:t>
            </a:fld>
            <a:endParaRPr lang="cs-CZ" altLang="cs-CZ"/>
          </a:p>
        </p:txBody>
      </p:sp>
      <p:sp>
        <p:nvSpPr>
          <p:cNvPr id="197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69938"/>
            <a:ext cx="6818312" cy="383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7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240" y="4861780"/>
            <a:ext cx="5678824" cy="460794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151" tIns="48075" rIns="96151" bIns="48075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254925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9656" y="0"/>
            <a:ext cx="91923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r="63274"/>
          <a:stretch/>
        </p:blipFill>
        <p:spPr bwMode="auto">
          <a:xfrm>
            <a:off x="0" y="0"/>
            <a:ext cx="3375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35942" r="28807"/>
          <a:stretch/>
        </p:blipFill>
        <p:spPr bwMode="auto">
          <a:xfrm>
            <a:off x="3375992" y="0"/>
            <a:ext cx="32403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72001" y="476672"/>
            <a:ext cx="7671900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72000" y="3284984"/>
            <a:ext cx="7632245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672000" y="5254005"/>
            <a:ext cx="7632245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7104789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PV204: Rootkits, RE</a:t>
            </a:r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6264696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PV204: Rootkits, RE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6369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5376597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PV204: Rootkits, RE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2000" y="1844825"/>
            <a:ext cx="5274997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844825"/>
            <a:ext cx="53848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PV204: Rootkits, RE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91819" y="1916833"/>
            <a:ext cx="5386917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1819" y="2556594"/>
            <a:ext cx="5386917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75586" y="1916833"/>
            <a:ext cx="5389033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75586" y="2556594"/>
            <a:ext cx="5389033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PV204: Rootkits, RE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PV204: Rootkits, RE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PV204: Rootkits, RE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764705"/>
            <a:ext cx="4011084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764705"/>
            <a:ext cx="6815667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916832"/>
            <a:ext cx="4011084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PV204: Rootkits, RE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1052736"/>
            <a:ext cx="73152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PV204: Rootkits, RE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59508" y="0"/>
            <a:ext cx="10344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10344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70984" y="908720"/>
            <a:ext cx="109728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70984" y="1871664"/>
            <a:ext cx="109728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70985" y="6573838"/>
            <a:ext cx="529167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6251996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PV204: Rootkits, RE</a:t>
            </a:r>
            <a:endParaRPr lang="cs-CZ" dirty="0"/>
          </a:p>
        </p:txBody>
      </p:sp>
      <p:sp>
        <p:nvSpPr>
          <p:cNvPr id="2" name="TextovéPole 1"/>
          <p:cNvSpPr txBox="1"/>
          <p:nvPr userDrawn="1"/>
        </p:nvSpPr>
        <p:spPr>
          <a:xfrm>
            <a:off x="7608168" y="6525344"/>
            <a:ext cx="4583832" cy="369332"/>
          </a:xfrm>
          <a:prstGeom prst="rect">
            <a:avLst/>
          </a:prstGeom>
          <a:solidFill>
            <a:srgbClr val="1E1D1B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</a:rPr>
              <a:t>                       www.crcs.cz/rsa  @</a:t>
            </a:r>
            <a:r>
              <a:rPr lang="en-GB" b="1" dirty="0" err="1">
                <a:solidFill>
                  <a:schemeClr val="bg1"/>
                </a:solidFill>
                <a:latin typeface="Calibri" panose="020F0502020204030204" pitchFamily="34" charset="0"/>
              </a:rPr>
              <a:t>CRoCS_MUNI</a:t>
            </a:r>
            <a:endParaRPr lang="en-GB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 userDrawn="1"/>
        </p:nvSpPr>
        <p:spPr>
          <a:xfrm>
            <a:off x="6600056" y="6138169"/>
            <a:ext cx="5760640" cy="431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leaksource.info/2013/12/30/nsas-ant-division-catalog-of-exploits-for-nearly-every-major-software-hardware-firmware/" TargetMode="External"/><Relationship Id="rId2" Type="http://schemas.openxmlformats.org/officeDocument/2006/relationships/hyperlink" Target="https://en.wikipedia.org/wiki/NSA_ANT_catalo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ff.org/issues/coders/reverse-engineering-faq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://www.ollydbg.de/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http://www.hex-rays.com/idapro/idadownfreeware.htm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onlinedisassembler.com/odaweb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hopperapp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radare.org/r/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hyperlink" Target="http://ilspy.net/" TargetMode="External"/><Relationship Id="rId3" Type="http://schemas.openxmlformats.org/officeDocument/2006/relationships/hyperlink" Target="https://retdec.com/" TargetMode="External"/><Relationship Id="rId7" Type="http://schemas.openxmlformats.org/officeDocument/2006/relationships/hyperlink" Target="https://www.jetbrains.com/decompiler/" TargetMode="External"/><Relationship Id="rId2" Type="http://schemas.openxmlformats.org/officeDocument/2006/relationships/hyperlink" Target="http://www.backerstreet.com/rec/rec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d.benow.ca/" TargetMode="External"/><Relationship Id="rId5" Type="http://schemas.openxmlformats.org/officeDocument/2006/relationships/hyperlink" Target="http://neshkov.com/dj.html" TargetMode="External"/><Relationship Id="rId4" Type="http://schemas.openxmlformats.org/officeDocument/2006/relationships/hyperlink" Target="https://github.com/NationalSecurityAgency/ghidra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ts4you.com/" TargetMode="External"/><Relationship Id="rId2" Type="http://schemas.openxmlformats.org/officeDocument/2006/relationships/hyperlink" Target="http://beginners.re/Reverse_Engineering_for_Beginners-en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odeproject.com/KB/cpp/reversedisasm.aspx" TargetMode="External"/><Relationship Id="rId4" Type="http://schemas.openxmlformats.org/officeDocument/2006/relationships/hyperlink" Target="http://www.reverse-engineering.net/" TargetMode="Externa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PV204 Security technologies</a:t>
            </a:r>
            <a:endParaRPr lang="cs-CZ" dirty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479376" y="3284984"/>
            <a:ext cx="7632245" cy="1080120"/>
          </a:xfrm>
        </p:spPr>
        <p:txBody>
          <a:bodyPr/>
          <a:lstStyle/>
          <a:p>
            <a:r>
              <a:rPr lang="en-US" dirty="0"/>
              <a:t>Rootkits, reverse engineering of binary applications</a:t>
            </a:r>
            <a:endParaRPr lang="en-GB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54E0BA9-1A03-4880-95FF-7A92EF8C34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5098923"/>
            <a:ext cx="479636" cy="47963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1BC704C-8ECB-41D7-B24B-74A9FEE9E0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69" y="5167863"/>
            <a:ext cx="341759" cy="341759"/>
          </a:xfrm>
          <a:prstGeom prst="rect">
            <a:avLst/>
          </a:prstGeom>
        </p:spPr>
      </p:pic>
      <p:sp>
        <p:nvSpPr>
          <p:cNvPr id="10" name="Zástupný symbol pro text 3">
            <a:extLst>
              <a:ext uri="{FF2B5EF4-FFF2-40B4-BE49-F238E27FC236}">
                <a16:creationId xmlns:a16="http://schemas.microsoft.com/office/drawing/2014/main" id="{615BA8DC-1FE4-43F0-B44E-83F30312B1C1}"/>
              </a:ext>
            </a:extLst>
          </p:cNvPr>
          <p:cNvSpPr txBox="1">
            <a:spLocks/>
          </p:cNvSpPr>
          <p:nvPr/>
        </p:nvSpPr>
        <p:spPr bwMode="auto">
          <a:xfrm>
            <a:off x="327534" y="5661620"/>
            <a:ext cx="8560184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charset="0"/>
              <a:buNone/>
              <a:defRPr sz="1800" b="0" kern="1200">
                <a:solidFill>
                  <a:srgbClr val="1E4485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P</a:t>
            </a:r>
            <a:r>
              <a:rPr lang="en-US" b="1" dirty="0" err="1"/>
              <a:t>etr</a:t>
            </a:r>
            <a:r>
              <a:rPr lang="en-US" b="1" dirty="0"/>
              <a:t> </a:t>
            </a:r>
            <a:r>
              <a:rPr lang="cs-CZ" b="1" dirty="0" err="1"/>
              <a:t>Švenda</a:t>
            </a:r>
            <a:r>
              <a:rPr lang="cs-CZ" b="1" dirty="0"/>
              <a:t> </a:t>
            </a:r>
            <a:r>
              <a:rPr lang="en-GB" i="1" dirty="0"/>
              <a:t> </a:t>
            </a:r>
            <a:r>
              <a:rPr lang="cs-CZ" i="1" dirty="0"/>
              <a:t>       </a:t>
            </a:r>
            <a:r>
              <a:rPr lang="cs-CZ" b="1" i="1" dirty="0"/>
              <a:t>svenda@fi.muni.cz</a:t>
            </a:r>
            <a:r>
              <a:rPr lang="en-GB" b="1" i="1" dirty="0"/>
              <a:t>        @</a:t>
            </a:r>
            <a:r>
              <a:rPr lang="en-GB" b="1" i="1" dirty="0" err="1"/>
              <a:t>rngsec</a:t>
            </a:r>
            <a:r>
              <a:rPr lang="cs-CZ" b="1" dirty="0"/>
              <a:t> </a:t>
            </a:r>
            <a:endParaRPr lang="en-GB" b="1" dirty="0"/>
          </a:p>
          <a:p>
            <a:r>
              <a:rPr lang="en-GB" dirty="0"/>
              <a:t>Centre for Research on Cryptography and Security, </a:t>
            </a:r>
            <a:r>
              <a:rPr lang="en-US" dirty="0"/>
              <a:t>Masaryk University</a:t>
            </a:r>
          </a:p>
          <a:p>
            <a:endParaRPr lang="en-GB" dirty="0"/>
          </a:p>
          <a:p>
            <a:r>
              <a:rPr lang="cs-CZ" dirty="0"/>
              <a:t>	</a:t>
            </a:r>
            <a:endParaRPr lang="en-GB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Detection of rootkits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Signature-based</a:t>
            </a:r>
          </a:p>
          <a:p>
            <a:pPr lvl="1"/>
            <a:r>
              <a:rPr lang="en-GB" dirty="0"/>
              <a:t>Files, </a:t>
            </a:r>
            <a:r>
              <a:rPr lang="en-GB" dirty="0" err="1"/>
              <a:t>mutexes</a:t>
            </a:r>
            <a:r>
              <a:rPr lang="en-GB" dirty="0"/>
              <a:t>… present on infected system</a:t>
            </a:r>
          </a:p>
          <a:p>
            <a:r>
              <a:rPr lang="en-GB" dirty="0"/>
              <a:t>Behavioural-based (lecture 7)</a:t>
            </a:r>
          </a:p>
          <a:p>
            <a:pPr lvl="1"/>
            <a:r>
              <a:rPr lang="en-GB" dirty="0"/>
              <a:t>Communication, hooks, latency…</a:t>
            </a:r>
          </a:p>
          <a:p>
            <a:r>
              <a:rPr lang="en-GB" dirty="0"/>
              <a:t>Integrity checking</a:t>
            </a:r>
          </a:p>
          <a:p>
            <a:pPr lvl="1"/>
            <a:r>
              <a:rPr lang="en-GB" dirty="0"/>
              <a:t>Detected modification of critical system files</a:t>
            </a:r>
          </a:p>
          <a:p>
            <a:pPr lvl="1"/>
            <a:r>
              <a:rPr lang="en-GB" dirty="0"/>
              <a:t>Prevent execution of modified files</a:t>
            </a:r>
          </a:p>
          <a:p>
            <a:pPr lvl="1"/>
            <a:r>
              <a:rPr lang="en-GB" dirty="0"/>
              <a:t>Memory dumps (lecture 8)</a:t>
            </a:r>
          </a:p>
          <a:p>
            <a:pPr lvl="1"/>
            <a:r>
              <a:rPr lang="en-GB" dirty="0"/>
              <a:t>Detect rootkit when not running (!cloaked) </a:t>
            </a:r>
          </a:p>
          <a:p>
            <a:pPr lvl="1"/>
            <a:r>
              <a:rPr lang="en-GB" dirty="0"/>
              <a:t>Rootkit detection tools (lectures 7,8)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F67E900-B866-492F-8BD0-EBDB5B362D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5288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User-mode </a:t>
            </a:r>
            <a:r>
              <a:rPr lang="cs-CZ" dirty="0" err="1"/>
              <a:t>rootkits</a:t>
            </a:r>
            <a:r>
              <a:rPr lang="en-GB" dirty="0"/>
              <a:t> (Ring 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sz="2400" dirty="0"/>
              <a:t>Injects payload into other user applications</a:t>
            </a:r>
          </a:p>
          <a:p>
            <a:pPr lvl="1"/>
            <a:r>
              <a:rPr lang="en-US" sz="2000" dirty="0"/>
              <a:t>Injection of modified </a:t>
            </a:r>
            <a:r>
              <a:rPr lang="en-US" sz="2000" dirty="0" err="1"/>
              <a:t>dlls</a:t>
            </a:r>
            <a:r>
              <a:rPr lang="en-US" sz="2000" dirty="0"/>
              <a:t> (user app will use different </a:t>
            </a:r>
            <a:r>
              <a:rPr lang="en-US" sz="2000" dirty="0" err="1"/>
              <a:t>CreateFile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Modification of applications (modification of </a:t>
            </a:r>
            <a:r>
              <a:rPr lang="en-US" sz="2000" dirty="0" err="1"/>
              <a:t>CreateFile</a:t>
            </a:r>
            <a:r>
              <a:rPr lang="en-US" sz="2000" dirty="0"/>
              <a:t>)</a:t>
            </a:r>
          </a:p>
          <a:p>
            <a:r>
              <a:rPr lang="en-US" sz="2400" dirty="0"/>
              <a:t>Interception of messages </a:t>
            </a:r>
          </a:p>
          <a:p>
            <a:pPr lvl="1"/>
            <a:r>
              <a:rPr lang="cs-CZ" sz="2000" dirty="0" err="1"/>
              <a:t>RegisterWindowMessage</a:t>
            </a:r>
            <a:r>
              <a:rPr lang="cs-CZ" sz="2000" dirty="0"/>
              <a:t>(</a:t>
            </a:r>
            <a:r>
              <a:rPr lang="en-US" sz="2000" dirty="0"/>
              <a:t>)</a:t>
            </a:r>
          </a:p>
          <a:p>
            <a:r>
              <a:rPr lang="en-US" sz="2400" dirty="0"/>
              <a:t>Function hooking</a:t>
            </a:r>
          </a:p>
          <a:p>
            <a:pPr lvl="1"/>
            <a:r>
              <a:rPr lang="en-US" sz="2000" dirty="0"/>
              <a:t>More generic hooks (</a:t>
            </a:r>
            <a:r>
              <a:rPr lang="cs-CZ" sz="2000" dirty="0" err="1"/>
              <a:t>SetWindowsHookEx</a:t>
            </a:r>
            <a:r>
              <a:rPr lang="en-US" sz="2000" dirty="0"/>
              <a:t>()) – window manager</a:t>
            </a:r>
          </a:p>
          <a:p>
            <a:pPr lvl="1"/>
            <a:r>
              <a:rPr lang="en-US" sz="2000" dirty="0"/>
              <a:t>User application-specific hooks (plugins, example browser hook)</a:t>
            </a:r>
          </a:p>
          <a:p>
            <a:r>
              <a:rPr lang="en-US" sz="2400" dirty="0"/>
              <a:t>File-system filters</a:t>
            </a:r>
          </a:p>
          <a:p>
            <a:pPr lvl="1"/>
            <a:r>
              <a:rPr lang="en-US" sz="2000" dirty="0"/>
              <a:t>Detect access to files by user application</a:t>
            </a:r>
            <a:endParaRPr lang="cs-CZ" sz="2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0"/>
            <a:ext cx="1115616" cy="2303566"/>
          </a:xfrm>
          <a:prstGeom prst="rect">
            <a:avLst/>
          </a:prstGeom>
        </p:spPr>
      </p:pic>
      <p:sp>
        <p:nvSpPr>
          <p:cNvPr id="6" name="Šipka doprava 5"/>
          <p:cNvSpPr/>
          <p:nvPr/>
        </p:nvSpPr>
        <p:spPr>
          <a:xfrm>
            <a:off x="9048328" y="357545"/>
            <a:ext cx="57606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F9EF65D-4702-4FAF-97B1-9A109BF01B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495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Managed code rootkits (MCR) (Ring 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Ring 3 (level for runtime / VM)</a:t>
            </a:r>
          </a:p>
          <a:p>
            <a:r>
              <a:rPr lang="en-US" dirty="0"/>
              <a:t>Targets runtime environments for interpreted code</a:t>
            </a:r>
          </a:p>
          <a:p>
            <a:pPr lvl="1"/>
            <a:r>
              <a:rPr lang="en-US" dirty="0"/>
              <a:t>.NET VM, Java VM and </a:t>
            </a:r>
            <a:r>
              <a:rPr lang="en-US" dirty="0" err="1"/>
              <a:t>Dalvik</a:t>
            </a:r>
            <a:r>
              <a:rPr lang="en-US" dirty="0"/>
              <a:t> runtime…</a:t>
            </a:r>
          </a:p>
          <a:p>
            <a:r>
              <a:rPr lang="en-US" dirty="0"/>
              <a:t>Large attack surface for MCR</a:t>
            </a:r>
          </a:p>
          <a:p>
            <a:pPr lvl="1"/>
            <a:r>
              <a:rPr lang="en-US" dirty="0"/>
              <a:t>Attacking runtime class libraries</a:t>
            </a:r>
          </a:p>
          <a:p>
            <a:pPr lvl="1"/>
            <a:r>
              <a:rPr lang="en-US" dirty="0"/>
              <a:t>Attacking JIT compiler</a:t>
            </a:r>
          </a:p>
          <a:p>
            <a:pPr lvl="1"/>
            <a:r>
              <a:rPr lang="en-US" dirty="0"/>
              <a:t>Abusing runtime instrumentation features</a:t>
            </a:r>
          </a:p>
          <a:p>
            <a:pPr lvl="1"/>
            <a:r>
              <a:rPr lang="en-US" dirty="0"/>
              <a:t>Extending language with malware API</a:t>
            </a:r>
          </a:p>
          <a:p>
            <a:pPr lvl="1"/>
            <a:r>
              <a:rPr lang="en-US" dirty="0"/>
              <a:t>Object-oriented malware (inside OO runtime)</a:t>
            </a:r>
          </a:p>
          <a:p>
            <a:r>
              <a:rPr lang="en-US" dirty="0"/>
              <a:t>E. </a:t>
            </a:r>
            <a:r>
              <a:rPr lang="en-US" dirty="0" err="1"/>
              <a:t>Metula</a:t>
            </a:r>
            <a:r>
              <a:rPr lang="en-US" dirty="0"/>
              <a:t>: Managed Code Rootkits (</a:t>
            </a:r>
            <a:r>
              <a:rPr lang="en-US" dirty="0" err="1"/>
              <a:t>Syngress</a:t>
            </a:r>
            <a:r>
              <a:rPr lang="en-US" dirty="0"/>
              <a:t>)</a:t>
            </a:r>
            <a:endParaRPr lang="cs-CZ" dirty="0"/>
          </a:p>
          <a:p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0"/>
            <a:ext cx="1115616" cy="2303566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>
          <a:xfrm>
            <a:off x="9048328" y="0"/>
            <a:ext cx="57606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239C7E-51BD-4C86-8028-282D729744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289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Kernel-mode rootkits</a:t>
            </a:r>
            <a:r>
              <a:rPr lang="en-GB" dirty="0"/>
              <a:t> (Ring 0)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Runs with highest system privileges</a:t>
            </a:r>
          </a:p>
          <a:p>
            <a:pPr lvl="1"/>
            <a:r>
              <a:rPr lang="en-US" sz="2000" dirty="0"/>
              <a:t>Usually device drivers and loadable modules</a:t>
            </a:r>
          </a:p>
          <a:p>
            <a:pPr lvl="1"/>
            <a:r>
              <a:rPr lang="en-US" sz="2000" dirty="0"/>
              <a:t>Device drivers in MS Windows</a:t>
            </a:r>
          </a:p>
          <a:p>
            <a:pPr lvl="1"/>
            <a:r>
              <a:rPr lang="en-US" sz="2000" dirty="0"/>
              <a:t>Loadable kernel modules in Linux</a:t>
            </a:r>
          </a:p>
          <a:p>
            <a:r>
              <a:rPr lang="en-US" sz="2400" dirty="0"/>
              <a:t>D</a:t>
            </a:r>
            <a:r>
              <a:rPr lang="cs-CZ" sz="2400" dirty="0" err="1"/>
              <a:t>irect</a:t>
            </a:r>
            <a:r>
              <a:rPr lang="cs-CZ" sz="2400" dirty="0"/>
              <a:t> kernel </a:t>
            </a:r>
            <a:r>
              <a:rPr lang="cs-CZ" sz="2400" dirty="0" err="1"/>
              <a:t>object</a:t>
            </a:r>
            <a:r>
              <a:rPr lang="cs-CZ" sz="2400" dirty="0"/>
              <a:t> </a:t>
            </a:r>
            <a:r>
              <a:rPr lang="cs-CZ" sz="2400" dirty="0" err="1"/>
              <a:t>manipulation</a:t>
            </a:r>
            <a:endParaRPr lang="en-US" sz="2400" dirty="0"/>
          </a:p>
          <a:p>
            <a:pPr lvl="1"/>
            <a:r>
              <a:rPr lang="en-US" sz="2000" dirty="0"/>
              <a:t>Data structures like list of processes…</a:t>
            </a:r>
          </a:p>
          <a:p>
            <a:pPr lvl="1"/>
            <a:r>
              <a:rPr lang="cs-CZ" sz="2000" dirty="0" err="1"/>
              <a:t>System</a:t>
            </a:r>
            <a:r>
              <a:rPr lang="cs-CZ" sz="2000" dirty="0"/>
              <a:t> </a:t>
            </a:r>
            <a:r>
              <a:rPr lang="cs-CZ" sz="2000" dirty="0" err="1"/>
              <a:t>Service</a:t>
            </a:r>
            <a:r>
              <a:rPr lang="cs-CZ" sz="2000" dirty="0"/>
              <a:t> </a:t>
            </a:r>
            <a:r>
              <a:rPr lang="cs-CZ" sz="2000" dirty="0" err="1"/>
              <a:t>Descriptor</a:t>
            </a:r>
            <a:r>
              <a:rPr lang="cs-CZ" sz="2000" dirty="0"/>
              <a:t> Table (SSDT)</a:t>
            </a:r>
            <a:r>
              <a:rPr lang="en-US" sz="2000" dirty="0"/>
              <a:t> hook [Microsoft]</a:t>
            </a:r>
          </a:p>
          <a:p>
            <a:pPr lvl="1"/>
            <a:r>
              <a:rPr lang="en-US" sz="2000" dirty="0" err="1"/>
              <a:t>S</a:t>
            </a:r>
            <a:r>
              <a:rPr lang="cs-CZ" sz="2000" dirty="0" err="1"/>
              <a:t>ystem</a:t>
            </a:r>
            <a:r>
              <a:rPr lang="cs-CZ" sz="2000" dirty="0"/>
              <a:t> call table</a:t>
            </a:r>
            <a:r>
              <a:rPr lang="en-US" sz="2000" dirty="0"/>
              <a:t> hook [Linux]</a:t>
            </a:r>
          </a:p>
          <a:p>
            <a:r>
              <a:rPr lang="en-US" sz="2400" dirty="0"/>
              <a:t>Operating system may require mandatory drivers signing</a:t>
            </a:r>
          </a:p>
          <a:p>
            <a:pPr lvl="1"/>
            <a:r>
              <a:rPr lang="en-US" sz="2000" dirty="0"/>
              <a:t>More difficult to insert malicious driver</a:t>
            </a:r>
          </a:p>
          <a:p>
            <a:pPr lvl="1"/>
            <a:r>
              <a:rPr lang="en-US" sz="2000" dirty="0"/>
              <a:t>Still possible (compromised private keys: </a:t>
            </a:r>
            <a:r>
              <a:rPr lang="en-US" sz="2000" dirty="0" err="1"/>
              <a:t>Stuxnet</a:t>
            </a:r>
            <a:r>
              <a:rPr lang="en-US" sz="2000" dirty="0"/>
              <a:t> &amp; </a:t>
            </a:r>
            <a:r>
              <a:rPr lang="en-US" sz="2000" dirty="0" err="1"/>
              <a:t>Realtek’s</a:t>
            </a:r>
            <a:r>
              <a:rPr lang="en-US" sz="2000" dirty="0"/>
              <a:t> keys) </a:t>
            </a:r>
          </a:p>
          <a:p>
            <a:pPr lvl="1"/>
            <a:endParaRPr lang="cs-CZ" sz="2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0"/>
            <a:ext cx="1115616" cy="2303566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>
          <a:xfrm>
            <a:off x="9048328" y="971763"/>
            <a:ext cx="57606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C4B39E8-2057-431D-9F80-39538DDC99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03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Rootkits below OS level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PV204: Rootkits, RE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657B764-426B-4CA0-8E00-B84BC7D900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12218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Hypervisory</a:t>
            </a:r>
            <a:r>
              <a:rPr lang="en-US" dirty="0"/>
              <a:t>-level rootkits (Ring -1)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cs-CZ" dirty="0" err="1"/>
              <a:t>irtual-machine</a:t>
            </a:r>
            <a:r>
              <a:rPr lang="cs-CZ" dirty="0"/>
              <a:t> </a:t>
            </a:r>
            <a:r>
              <a:rPr lang="cs-CZ" dirty="0" err="1"/>
              <a:t>based</a:t>
            </a:r>
            <a:r>
              <a:rPr lang="cs-CZ" dirty="0"/>
              <a:t> </a:t>
            </a:r>
            <a:r>
              <a:rPr lang="cs-CZ" dirty="0" err="1"/>
              <a:t>rootkit</a:t>
            </a:r>
            <a:r>
              <a:rPr lang="cs-CZ" dirty="0"/>
              <a:t> </a:t>
            </a:r>
            <a:r>
              <a:rPr lang="en-US" dirty="0"/>
              <a:t>(VMBR)</a:t>
            </a:r>
          </a:p>
          <a:p>
            <a:pPr lvl="1"/>
            <a:r>
              <a:rPr lang="cs-CZ" dirty="0"/>
              <a:t>Type II </a:t>
            </a:r>
            <a:r>
              <a:rPr lang="en-US" dirty="0"/>
              <a:t>h</a:t>
            </a:r>
            <a:r>
              <a:rPr lang="cs-CZ" dirty="0" err="1"/>
              <a:t>ypervisors</a:t>
            </a:r>
            <a:r>
              <a:rPr lang="en-GB" dirty="0"/>
              <a:t> (VM on ordinary OS host)</a:t>
            </a:r>
            <a:endParaRPr lang="en-US" dirty="0"/>
          </a:p>
          <a:p>
            <a:r>
              <a:rPr lang="en-US" dirty="0"/>
              <a:t>Based on CPU </a:t>
            </a:r>
            <a:r>
              <a:rPr lang="cs-CZ" dirty="0"/>
              <a:t>hardware </a:t>
            </a:r>
            <a:r>
              <a:rPr lang="cs-CZ" dirty="0" err="1"/>
              <a:t>virtualization</a:t>
            </a:r>
            <a:r>
              <a:rPr lang="cs-CZ" dirty="0"/>
              <a:t> </a:t>
            </a:r>
            <a:r>
              <a:rPr lang="cs-CZ" dirty="0" err="1"/>
              <a:t>features</a:t>
            </a:r>
            <a:endParaRPr lang="en-US" dirty="0"/>
          </a:p>
          <a:p>
            <a:pPr lvl="1"/>
            <a:r>
              <a:rPr lang="cs-CZ" dirty="0"/>
              <a:t>Intel VT </a:t>
            </a:r>
            <a:r>
              <a:rPr lang="cs-CZ" dirty="0" err="1"/>
              <a:t>or</a:t>
            </a:r>
            <a:r>
              <a:rPr lang="cs-CZ" dirty="0"/>
              <a:t> AMD-V</a:t>
            </a:r>
            <a:endParaRPr lang="en-US" dirty="0"/>
          </a:p>
          <a:p>
            <a:r>
              <a:rPr lang="en-US" dirty="0"/>
              <a:t>Rootkit hosts original system as virtual machine</a:t>
            </a:r>
          </a:p>
          <a:p>
            <a:pPr lvl="1"/>
            <a:r>
              <a:rPr lang="en-US" dirty="0"/>
              <a:t>And intercepts all relevant </a:t>
            </a:r>
            <a:r>
              <a:rPr lang="cs-CZ" dirty="0"/>
              <a:t>hardware </a:t>
            </a:r>
            <a:r>
              <a:rPr lang="en-US" dirty="0"/>
              <a:t>calls</a:t>
            </a:r>
          </a:p>
          <a:p>
            <a:r>
              <a:rPr lang="en-US" dirty="0"/>
              <a:t>Examples: </a:t>
            </a:r>
            <a:r>
              <a:rPr lang="cs-CZ" dirty="0" err="1"/>
              <a:t>SubVirt</a:t>
            </a:r>
            <a:r>
              <a:rPr lang="en-US" dirty="0"/>
              <a:t>, </a:t>
            </a:r>
            <a:r>
              <a:rPr lang="en-US" dirty="0" err="1"/>
              <a:t>BluePill</a:t>
            </a:r>
            <a:r>
              <a:rPr lang="en-US" dirty="0"/>
              <a:t> (</a:t>
            </a:r>
            <a:r>
              <a:rPr lang="cs-CZ" dirty="0"/>
              <a:t>AMD-V</a:t>
            </a:r>
            <a:r>
              <a:rPr lang="en-US" dirty="0"/>
              <a:t>, Intel VT-x)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0"/>
            <a:ext cx="1115616" cy="2303566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>
          <a:xfrm>
            <a:off x="9048328" y="1300521"/>
            <a:ext cx="57606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5121E9D-48FC-413A-99AD-EA5F15980D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444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027238" y="2227814"/>
            <a:ext cx="8229600" cy="41497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2051" name="Picture 3" descr="D:\Documents\Obrazky\vmbr_af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876" y="1264870"/>
            <a:ext cx="8837612" cy="50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922966" y="6228020"/>
            <a:ext cx="6618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King et al: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SubVirt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: Implementing malware with virtual machines</a:t>
            </a:r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Hypervisory-level rootkits (Ring -1) </a:t>
            </a:r>
          </a:p>
        </p:txBody>
      </p:sp>
      <p:sp>
        <p:nvSpPr>
          <p:cNvPr id="2" name="Obdélník 1"/>
          <p:cNvSpPr/>
          <p:nvPr/>
        </p:nvSpPr>
        <p:spPr>
          <a:xfrm>
            <a:off x="1775520" y="3717032"/>
            <a:ext cx="8640960" cy="2510988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CB9111C-7E83-49A4-9A66-3C25598435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107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Defense against </a:t>
            </a:r>
            <a:r>
              <a:rPr lang="en-US" dirty="0" err="1"/>
              <a:t>hypervisory</a:t>
            </a:r>
            <a:r>
              <a:rPr lang="en-US" dirty="0"/>
              <a:t>-level rootkits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detection/prevention on lower level</a:t>
            </a:r>
          </a:p>
          <a:p>
            <a:r>
              <a:rPr lang="en-US" dirty="0"/>
              <a:t>Detect by timing differences of operations</a:t>
            </a:r>
          </a:p>
          <a:p>
            <a:pPr lvl="1"/>
            <a:r>
              <a:rPr lang="en-US" dirty="0"/>
              <a:t>System is emulated =&gt; side-channel info (timings…)</a:t>
            </a:r>
            <a:endParaRPr lang="cs-CZ" dirty="0"/>
          </a:p>
          <a:p>
            <a:r>
              <a:rPr lang="en-US" dirty="0"/>
              <a:t>Read and analyze HDD physical memory </a:t>
            </a:r>
          </a:p>
          <a:p>
            <a:pPr lvl="1"/>
            <a:r>
              <a:rPr lang="en-US" dirty="0"/>
              <a:t>After physical removal from (infected) computer</a:t>
            </a:r>
          </a:p>
          <a:p>
            <a:r>
              <a:rPr lang="en-US" dirty="0"/>
              <a:t>Boot from safe medium (CD, USB, network boot)</a:t>
            </a:r>
          </a:p>
          <a:p>
            <a:pPr lvl="1"/>
            <a:r>
              <a:rPr lang="en-US" dirty="0"/>
              <a:t>inspect before VMBR loads</a:t>
            </a:r>
          </a:p>
          <a:p>
            <a:pPr lvl="1"/>
            <a:r>
              <a:rPr lang="en-US" dirty="0"/>
              <a:t>But VMBR can emulate shutdown / reboot </a:t>
            </a:r>
          </a:p>
          <a:p>
            <a:pPr lvl="2"/>
            <a:r>
              <a:rPr lang="en-US" dirty="0"/>
              <a:t>Physical power unplug recommended</a:t>
            </a:r>
          </a:p>
          <a:p>
            <a:r>
              <a:rPr lang="en-US" dirty="0"/>
              <a:t>Trusted boot (based on TPM, lecture 07)</a:t>
            </a:r>
          </a:p>
          <a:p>
            <a:endParaRPr lang="en-US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AE88660-C9ED-446B-95E7-BCD6F2B85A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2A4150E-9B0B-4ED1-A276-4534E18E80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0"/>
            <a:ext cx="1115616" cy="2303566"/>
          </a:xfrm>
          <a:prstGeom prst="rect">
            <a:avLst/>
          </a:prstGeom>
        </p:spPr>
      </p:pic>
      <p:sp>
        <p:nvSpPr>
          <p:cNvPr id="7" name="Šipka doprava 6">
            <a:extLst>
              <a:ext uri="{FF2B5EF4-FFF2-40B4-BE49-F238E27FC236}">
                <a16:creationId xmlns:a16="http://schemas.microsoft.com/office/drawing/2014/main" id="{4B06C626-2516-4388-9FB8-DAB604BC43A0}"/>
              </a:ext>
            </a:extLst>
          </p:cNvPr>
          <p:cNvSpPr/>
          <p:nvPr/>
        </p:nvSpPr>
        <p:spPr>
          <a:xfrm>
            <a:off x="9048328" y="1300521"/>
            <a:ext cx="57606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05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System</a:t>
            </a:r>
            <a:r>
              <a:rPr lang="cs-CZ" dirty="0"/>
              <a:t> Management Mode</a:t>
            </a:r>
            <a:r>
              <a:rPr lang="en-US" dirty="0"/>
              <a:t> abuse (R.-2)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System Management Mode (SMM)</a:t>
            </a:r>
          </a:p>
          <a:p>
            <a:pPr lvl="1"/>
            <a:r>
              <a:rPr lang="en-GB" sz="2000" dirty="0"/>
              <a:t>x86 feature since Intel 386, all normal execution is suspended</a:t>
            </a:r>
          </a:p>
          <a:p>
            <a:pPr lvl="1"/>
            <a:r>
              <a:rPr lang="en-GB" sz="2000" dirty="0"/>
              <a:t>Used for power management, memory errors, hardware-assisted debugger…</a:t>
            </a:r>
          </a:p>
          <a:p>
            <a:pPr lvl="1"/>
            <a:r>
              <a:rPr lang="en-US" sz="2000" dirty="0"/>
              <a:t>High-privilege mode (Ring -2)</a:t>
            </a:r>
          </a:p>
          <a:p>
            <a:r>
              <a:rPr lang="en-US" sz="2400" dirty="0"/>
              <a:t>SMM entered via system management interrupt (SMI)</a:t>
            </a:r>
          </a:p>
          <a:p>
            <a:pPr lvl="1"/>
            <a:r>
              <a:rPr lang="en-US" sz="2000" dirty="0"/>
              <a:t>System cannot override or disable the SMI</a:t>
            </a:r>
          </a:p>
          <a:p>
            <a:r>
              <a:rPr lang="en-US" sz="2400" dirty="0"/>
              <a:t>Target for rootkits</a:t>
            </a:r>
          </a:p>
          <a:p>
            <a:pPr lvl="1"/>
            <a:r>
              <a:rPr lang="en-US" sz="2000" dirty="0"/>
              <a:t>Modify memory, loaders, MBR…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0"/>
            <a:ext cx="1115616" cy="2303566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>
          <a:xfrm>
            <a:off x="9048328" y="1616199"/>
            <a:ext cx="57606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4F6E8F-ECB6-4D8E-B314-9CD80799D5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09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SMM Example: SOUFFLETROUGH implant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1800" dirty="0">
              <a:hlinkClick r:id="rId2"/>
            </a:endParaRPr>
          </a:p>
          <a:p>
            <a:endParaRPr lang="en-GB" sz="1800" dirty="0">
              <a:hlinkClick r:id="rId2"/>
            </a:endParaRPr>
          </a:p>
          <a:p>
            <a:endParaRPr lang="en-GB" sz="1800" dirty="0">
              <a:hlinkClick r:id="rId2"/>
            </a:endParaRPr>
          </a:p>
          <a:p>
            <a:endParaRPr lang="en-GB" sz="1800" dirty="0">
              <a:hlinkClick r:id="rId2"/>
            </a:endParaRPr>
          </a:p>
          <a:p>
            <a:endParaRPr lang="en-GB" sz="1800" dirty="0">
              <a:hlinkClick r:id="rId2"/>
            </a:endParaRPr>
          </a:p>
          <a:p>
            <a:endParaRPr lang="en-GB" sz="1800" dirty="0">
              <a:hlinkClick r:id="rId2"/>
            </a:endParaRPr>
          </a:p>
          <a:p>
            <a:endParaRPr lang="en-GB" sz="1800" dirty="0">
              <a:hlinkClick r:id="rId2"/>
            </a:endParaRPr>
          </a:p>
          <a:p>
            <a:endParaRPr lang="en-GB" sz="1800" dirty="0">
              <a:hlinkClick r:id="rId2"/>
            </a:endParaRPr>
          </a:p>
          <a:p>
            <a:endParaRPr lang="en-GB" sz="1800" dirty="0">
              <a:hlinkClick r:id="rId2"/>
            </a:endParaRPr>
          </a:p>
          <a:p>
            <a:endParaRPr lang="en-GB" sz="1800" dirty="0">
              <a:hlinkClick r:id="rId2"/>
            </a:endParaRPr>
          </a:p>
          <a:p>
            <a:endParaRPr lang="en-GB" sz="1800" dirty="0">
              <a:hlinkClick r:id="rId2"/>
            </a:endParaRPr>
          </a:p>
          <a:p>
            <a:r>
              <a:rPr lang="cs-CZ" sz="1800" dirty="0">
                <a:hlinkClick r:id="rId2"/>
              </a:rPr>
              <a:t>https://en.wikipedia.org/wiki/NSA_ANT_catalog</a:t>
            </a:r>
            <a:endParaRPr lang="en-US" sz="1800" dirty="0"/>
          </a:p>
          <a:p>
            <a:r>
              <a:rPr lang="en-US" sz="1800" dirty="0">
                <a:hlinkClick r:id="rId3"/>
              </a:rPr>
              <a:t>http://leaksource.info/2013/12/30/nsas-ant-division-catalog-of-exploits-for-nearly-every-major-software-hardware-firmware/</a:t>
            </a:r>
            <a:endParaRPr lang="en-US" sz="1800" dirty="0"/>
          </a:p>
          <a:p>
            <a:endParaRPr lang="en-US" sz="1800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3074" name="Picture 2" descr="D:\Documents\Obrazky\ant_souff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1628800"/>
            <a:ext cx="70485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6BF3315-1BFA-4474-AC69-5EE7CAC50F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3691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planned for this lecture?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Rootkits (and defences)</a:t>
            </a:r>
          </a:p>
          <a:p>
            <a:r>
              <a:rPr lang="en-GB" dirty="0"/>
              <a:t>Reverse engineering (of binary applications)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C79F02C-CE1F-40C4-A30E-16E04CA1D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081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Bootkit</a:t>
            </a:r>
            <a:r>
              <a:rPr lang="en-US" dirty="0"/>
              <a:t> rootkits (Ring -2)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Bootkit</a:t>
            </a:r>
            <a:r>
              <a:rPr lang="en-US" sz="2400" dirty="0"/>
              <a:t> = </a:t>
            </a:r>
            <a:r>
              <a:rPr lang="cs-CZ" sz="2400" dirty="0" err="1"/>
              <a:t>Rootkit</a:t>
            </a:r>
            <a:r>
              <a:rPr lang="en-US" sz="2400" dirty="0"/>
              <a:t> </a:t>
            </a:r>
            <a:r>
              <a:rPr lang="cs-CZ" sz="2400" dirty="0"/>
              <a:t>+ </a:t>
            </a:r>
            <a:r>
              <a:rPr lang="cs-CZ" sz="2400" dirty="0" err="1"/>
              <a:t>Boot</a:t>
            </a:r>
            <a:r>
              <a:rPr lang="cs-CZ" sz="2400" dirty="0"/>
              <a:t> </a:t>
            </a:r>
            <a:r>
              <a:rPr lang="en-GB" sz="2400" dirty="0"/>
              <a:t>c</a:t>
            </a:r>
            <a:r>
              <a:rPr lang="cs-CZ" sz="2400" dirty="0" err="1"/>
              <a:t>apability</a:t>
            </a:r>
            <a:endParaRPr lang="en-US" sz="2400" dirty="0"/>
          </a:p>
          <a:p>
            <a:r>
              <a:rPr lang="en-US" sz="2400" dirty="0"/>
              <a:t>Infect startup code</a:t>
            </a:r>
          </a:p>
          <a:p>
            <a:pPr lvl="1"/>
            <a:r>
              <a:rPr lang="en-US" sz="2000" dirty="0"/>
              <a:t>Master Boot Record (MBR)</a:t>
            </a:r>
          </a:p>
          <a:p>
            <a:pPr lvl="1"/>
            <a:r>
              <a:rPr lang="en-US" sz="2000" dirty="0"/>
              <a:t>Volume Boot Record (VBR)</a:t>
            </a:r>
          </a:p>
          <a:p>
            <a:pPr lvl="1"/>
            <a:r>
              <a:rPr lang="en-US" sz="2000" dirty="0"/>
              <a:t>Boot sector, BIOS routines…</a:t>
            </a:r>
          </a:p>
          <a:p>
            <a:r>
              <a:rPr lang="en-US" sz="2400" dirty="0"/>
              <a:t>“Evil maid” attack</a:t>
            </a:r>
          </a:p>
          <a:p>
            <a:pPr lvl="1"/>
            <a:r>
              <a:rPr lang="en-US" sz="2000" dirty="0"/>
              <a:t>Can be used to attack full disk encryption</a:t>
            </a:r>
          </a:p>
          <a:p>
            <a:pPr lvl="1"/>
            <a:r>
              <a:rPr lang="en-US" sz="2000" dirty="0"/>
              <a:t>Assumption: user will left device physically unattended</a:t>
            </a:r>
          </a:p>
          <a:p>
            <a:pPr lvl="1"/>
            <a:r>
              <a:rPr lang="en-US" sz="2000" dirty="0"/>
              <a:t>Legitimate bootloader replaced (+ key capture)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0"/>
            <a:ext cx="1115616" cy="2303566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>
          <a:xfrm>
            <a:off x="9048328" y="1616199"/>
            <a:ext cx="57606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802475-B7F8-4B68-8FA4-FB05F2AA7F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085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Full-disk encryption compromise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Full-disk encryption used to encrypt all data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Laptop powered down to prevent </a:t>
            </a:r>
            <a:r>
              <a:rPr lang="en-US" sz="2400" dirty="0" err="1"/>
              <a:t>Coldboot</a:t>
            </a:r>
            <a:r>
              <a:rPr lang="en-US" sz="2400" dirty="0"/>
              <a:t> or FireWire-based attacks (read key from memory)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Laptop left unattended (“Evil maid” enters)</a:t>
            </a:r>
          </a:p>
          <a:p>
            <a:pPr lvl="1"/>
            <a:r>
              <a:rPr lang="en-US" sz="2000" dirty="0"/>
              <a:t>USB used to read part of first sector of disk</a:t>
            </a:r>
          </a:p>
          <a:p>
            <a:pPr lvl="1"/>
            <a:r>
              <a:rPr lang="en-US" sz="2000" dirty="0"/>
              <a:t>If </a:t>
            </a:r>
            <a:r>
              <a:rPr lang="en-US" sz="2000" dirty="0" err="1"/>
              <a:t>TrueCrypt</a:t>
            </a:r>
            <a:r>
              <a:rPr lang="en-US" sz="2000" dirty="0"/>
              <a:t>/</a:t>
            </a:r>
            <a:r>
              <a:rPr lang="en-US" sz="2000" dirty="0" err="1"/>
              <a:t>Bitlocker</a:t>
            </a:r>
            <a:r>
              <a:rPr lang="en-US" sz="2000" dirty="0"/>
              <a:t> loader, then insert malicious bootloader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User is prompted with forged bootloader</a:t>
            </a:r>
          </a:p>
          <a:p>
            <a:pPr lvl="1"/>
            <a:r>
              <a:rPr lang="en-US" sz="2000" dirty="0"/>
              <a:t>Password is stored</a:t>
            </a:r>
          </a:p>
          <a:p>
            <a:r>
              <a:rPr lang="en-US" sz="2400" dirty="0"/>
              <a:t>How to transfer saved password / data to attacker?</a:t>
            </a:r>
          </a:p>
          <a:p>
            <a:pPr lvl="1"/>
            <a:r>
              <a:rPr lang="en-US" sz="2000" dirty="0"/>
              <a:t>Second visit of Evil maid </a:t>
            </a:r>
          </a:p>
          <a:p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027239" y="6021388"/>
            <a:ext cx="854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http://theinvisiblethings.blogspot.co.uk/2009/10/evil-maid-goes-after-truecrypt.html</a:t>
            </a:r>
          </a:p>
        </p:txBody>
      </p:sp>
      <p:pic>
        <p:nvPicPr>
          <p:cNvPr id="6" name="Content Placeholder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64548" y="3209140"/>
            <a:ext cx="750455" cy="130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067E560-EACC-4586-958A-8C16573DE1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459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Bootkit defenses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Prevention of physical access</a:t>
            </a:r>
          </a:p>
          <a:p>
            <a:pPr lvl="1"/>
            <a:r>
              <a:rPr lang="en-US" sz="2000" dirty="0"/>
              <a:t>Problematic for portable devices</a:t>
            </a:r>
            <a:endParaRPr lang="cs-CZ" sz="2000" dirty="0"/>
          </a:p>
          <a:p>
            <a:r>
              <a:rPr lang="en-US" sz="2400" dirty="0"/>
              <a:t>Trusted boot (static vs. dynamic root of trust)</a:t>
            </a:r>
          </a:p>
          <a:p>
            <a:pPr lvl="1"/>
            <a:r>
              <a:rPr lang="en-US" sz="2000" dirty="0"/>
              <a:t>Refer to Lecture 07 (Trusted boot)</a:t>
            </a:r>
          </a:p>
          <a:p>
            <a:pPr lvl="1"/>
            <a:r>
              <a:rPr lang="en-US" sz="2000" dirty="0"/>
              <a:t>But bootloader must authenticate itself to user</a:t>
            </a:r>
          </a:p>
          <a:p>
            <a:pPr lvl="2"/>
            <a:r>
              <a:rPr lang="en-US" sz="2000" dirty="0"/>
              <a:t>E.g., present image encrypted by key stored in TPM</a:t>
            </a:r>
          </a:p>
          <a:p>
            <a:pPr lvl="2"/>
            <a:r>
              <a:rPr lang="en-US" sz="2000" dirty="0"/>
              <a:t>Before user enters its password</a:t>
            </a:r>
          </a:p>
          <a:p>
            <a:r>
              <a:rPr lang="en-US" sz="2400" dirty="0"/>
              <a:t>Defense by external verification of bootloader integrity</a:t>
            </a:r>
          </a:p>
          <a:p>
            <a:pPr lvl="1"/>
            <a:r>
              <a:rPr lang="en-US" sz="2000" dirty="0"/>
              <a:t>verify relevant unencrypted parts of disk (external USB)</a:t>
            </a:r>
          </a:p>
          <a:p>
            <a:pPr lvl="1"/>
            <a:endParaRPr lang="cs-CZ" sz="2000" dirty="0"/>
          </a:p>
          <a:p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2E32D84-7180-4B2E-AF06-B8A5244F9B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954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5122" name="Picture 2" descr="D:\Documents\Obrázky\bootProce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1"/>
            <a:ext cx="5868144" cy="681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393257" y="6476940"/>
            <a:ext cx="4950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>
                <a:solidFill>
                  <a:schemeClr val="bg1">
                    <a:lumMod val="65000"/>
                  </a:schemeClr>
                </a:solidFill>
              </a:rPr>
              <a:t>http://technet.microsoft.com/en-US/windows/dn168167.aspx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C73E638-DD4E-4086-A7A7-D360D7A29C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7364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Firmware / hardware rootkits (Ring -3)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cs-CZ" dirty="0" err="1"/>
              <a:t>ersistent</a:t>
            </a:r>
            <a:r>
              <a:rPr lang="cs-CZ" dirty="0"/>
              <a:t> </a:t>
            </a:r>
            <a:r>
              <a:rPr lang="cs-CZ" dirty="0" err="1"/>
              <a:t>malware</a:t>
            </a:r>
            <a:r>
              <a:rPr lang="cs-CZ" dirty="0"/>
              <a:t> image in </a:t>
            </a:r>
            <a:r>
              <a:rPr lang="cs-CZ" dirty="0" err="1"/>
              <a:t>hardwar</a:t>
            </a:r>
            <a:r>
              <a:rPr lang="en-US" dirty="0"/>
              <a:t>e</a:t>
            </a:r>
          </a:p>
          <a:p>
            <a:pPr lvl="1"/>
            <a:r>
              <a:rPr lang="en-US" dirty="0"/>
              <a:t>Network card, router, hard drive…</a:t>
            </a:r>
          </a:p>
          <a:p>
            <a:r>
              <a:rPr lang="en-US" dirty="0"/>
              <a:t>Can run even after removal of device from target computer</a:t>
            </a:r>
          </a:p>
          <a:p>
            <a:pPr lvl="1"/>
            <a:r>
              <a:rPr lang="en-US" dirty="0"/>
              <a:t>Once device is powered again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0"/>
            <a:ext cx="1115616" cy="2303566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>
          <a:xfrm>
            <a:off x="9048328" y="1943526"/>
            <a:ext cx="57606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E527F07-63A8-4B8E-8C43-4DBE0ABDCE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362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Anti-forensic techniques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rootkits protects itself?</a:t>
            </a:r>
          </a:p>
          <a:p>
            <a:endParaRPr lang="en-GB" dirty="0"/>
          </a:p>
          <a:p>
            <a:r>
              <a:rPr lang="en-GB" dirty="0"/>
              <a:t>Common system API functions used for hooking</a:t>
            </a:r>
          </a:p>
          <a:p>
            <a:r>
              <a:rPr lang="en-GB" dirty="0"/>
              <a:t>Hiding files</a:t>
            </a:r>
          </a:p>
          <a:p>
            <a:r>
              <a:rPr lang="en-GB" dirty="0"/>
              <a:t>Hiding processes</a:t>
            </a:r>
          </a:p>
          <a:p>
            <a:r>
              <a:rPr lang="en-GB" dirty="0"/>
              <a:t>RAM only rootkits </a:t>
            </a:r>
          </a:p>
          <a:p>
            <a:r>
              <a:rPr lang="en-GB" dirty="0"/>
              <a:t>Data destruction</a:t>
            </a:r>
          </a:p>
          <a:p>
            <a:r>
              <a:rPr lang="en-GB" dirty="0"/>
              <a:t>Data concealment</a:t>
            </a:r>
          </a:p>
          <a:p>
            <a:r>
              <a:rPr lang="en-GB" dirty="0"/>
              <a:t>Data transformation and fabrication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2723D81-C06D-42AF-9C73-DDB112BF60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5580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Legitimate uses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5CC450B-0519-4255-B2E0-0F7D4FA4E0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2650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Legitimate uses of rootkits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whom is legitimacy measured?</a:t>
            </a:r>
          </a:p>
          <a:p>
            <a:endParaRPr lang="en-US" dirty="0"/>
          </a:p>
          <a:p>
            <a:r>
              <a:rPr lang="en-US" dirty="0"/>
              <a:t>Hide true nature of network “honeypots”</a:t>
            </a:r>
          </a:p>
          <a:p>
            <a:r>
              <a:rPr lang="en-US" dirty="0"/>
              <a:t>Protection of AV software against termination of inspected malware</a:t>
            </a:r>
          </a:p>
          <a:p>
            <a:r>
              <a:rPr lang="en-US" dirty="0"/>
              <a:t>Anti-theft protections </a:t>
            </a:r>
          </a:p>
          <a:p>
            <a:r>
              <a:rPr lang="en-US" dirty="0"/>
              <a:t>Digital rights management?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30FD4C-CA59-4A8B-AE36-515E973388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930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Sony BMG Extended copy protection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Rootkit developed for (and approved) by Sony </a:t>
            </a:r>
          </a:p>
          <a:p>
            <a:pPr lvl="1"/>
            <a:r>
              <a:rPr lang="en-US" sz="2000" dirty="0"/>
              <a:t>Intended to limit possibility for disk copy</a:t>
            </a:r>
          </a:p>
          <a:p>
            <a:pPr lvl="1"/>
            <a:r>
              <a:rPr lang="en-US" sz="2000" dirty="0"/>
              <a:t>Users were not notified (silently installed after CD insert)</a:t>
            </a:r>
          </a:p>
          <a:p>
            <a:pPr lvl="1"/>
            <a:r>
              <a:rPr lang="en-US" sz="2000" dirty="0"/>
              <a:t>Digital rights management for Sony</a:t>
            </a:r>
          </a:p>
          <a:p>
            <a:pPr lvl="1"/>
            <a:r>
              <a:rPr lang="en-US" sz="2000" dirty="0"/>
              <a:t>To hide itself, any file starting with </a:t>
            </a:r>
            <a:r>
              <a:rPr lang="cs-CZ" sz="2000" i="1" dirty="0"/>
              <a:t>$</a:t>
            </a:r>
            <a:r>
              <a:rPr lang="cs-CZ" sz="2000" i="1" dirty="0" err="1"/>
              <a:t>sys</a:t>
            </a:r>
            <a:r>
              <a:rPr lang="cs-CZ" sz="2000" i="1" dirty="0"/>
              <a:t>$</a:t>
            </a:r>
            <a:r>
              <a:rPr lang="en-US" sz="2000" i="1" dirty="0"/>
              <a:t> </a:t>
            </a:r>
            <a:r>
              <a:rPr lang="en-US" sz="2000" dirty="0"/>
              <a:t>was hidden</a:t>
            </a:r>
          </a:p>
          <a:p>
            <a:r>
              <a:rPr lang="en-US" sz="2400" dirty="0"/>
              <a:t>Detected by M. </a:t>
            </a:r>
            <a:r>
              <a:rPr lang="en-US" sz="2400" dirty="0" err="1"/>
              <a:t>Russinovich’s</a:t>
            </a:r>
            <a:r>
              <a:rPr lang="en-US" sz="2400" dirty="0"/>
              <a:t> </a:t>
            </a:r>
            <a:r>
              <a:rPr lang="cs-CZ" sz="2400" dirty="0" err="1"/>
              <a:t>RootkitRevealer</a:t>
            </a:r>
            <a:r>
              <a:rPr lang="en-US" sz="2400" dirty="0"/>
              <a:t> </a:t>
            </a:r>
          </a:p>
          <a:p>
            <a:pPr lvl="1"/>
            <a:r>
              <a:rPr lang="en-US" sz="2000" dirty="0"/>
              <a:t>After public disclose, other malware started to hide itself by naming its files as </a:t>
            </a:r>
            <a:r>
              <a:rPr lang="cs-CZ" sz="2000" i="1" dirty="0"/>
              <a:t>$</a:t>
            </a:r>
            <a:r>
              <a:rPr lang="cs-CZ" sz="2000" i="1" dirty="0" err="1"/>
              <a:t>sys</a:t>
            </a:r>
            <a:r>
              <a:rPr lang="cs-CZ" sz="2000" i="1" dirty="0"/>
              <a:t>$</a:t>
            </a:r>
            <a:r>
              <a:rPr lang="en-US" sz="2000" i="1" dirty="0"/>
              <a:t>  </a:t>
            </a:r>
            <a:r>
              <a:rPr lang="en-US" sz="2000" dirty="0"/>
              <a:t>(user was already “infected”)</a:t>
            </a:r>
          </a:p>
          <a:p>
            <a:r>
              <a:rPr lang="en-US" sz="2400" dirty="0"/>
              <a:t>Sony released patch for removal (web-based uninstaller)</a:t>
            </a:r>
          </a:p>
          <a:p>
            <a:pPr lvl="1"/>
            <a:r>
              <a:rPr lang="en-US" sz="2000" dirty="0"/>
              <a:t>Even more serious flaw introduced (any visited page can install and run program)</a:t>
            </a:r>
          </a:p>
          <a:p>
            <a:pPr lvl="1"/>
            <a:r>
              <a:rPr lang="en-US" sz="2000" dirty="0"/>
              <a:t>Resulted in class-action lawsuit against Sony BMG</a:t>
            </a:r>
          </a:p>
          <a:p>
            <a:pPr lvl="1"/>
            <a:endParaRPr lang="cs-CZ" sz="2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8AD77F9-244B-4AF9-89FE-55972E2D39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201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Reverse engineering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7B2516D-5394-407B-8A61-67A01EF98C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6655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K. Thompson – Reflections on Trusting Trust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Subverted C compiler (Turing Award Lecture, 1983)</a:t>
            </a:r>
          </a:p>
          <a:p>
            <a:pPr lvl="1"/>
            <a:r>
              <a:rPr lang="en-US" sz="2000" dirty="0"/>
              <a:t>Adds additional functionality for selected compiled programs </a:t>
            </a:r>
          </a:p>
          <a:p>
            <a:pPr lvl="1"/>
            <a:r>
              <a:rPr lang="en-US" sz="2000" dirty="0"/>
              <a:t>E.g., </a:t>
            </a:r>
            <a:r>
              <a:rPr lang="en-US" sz="2000" i="1" dirty="0"/>
              <a:t>login</a:t>
            </a:r>
            <a:r>
              <a:rPr lang="en-US" sz="2000" dirty="0"/>
              <a:t> </a:t>
            </a:r>
            <a:r>
              <a:rPr lang="en-US" sz="2000" dirty="0" err="1"/>
              <a:t>cmd</a:t>
            </a:r>
            <a:r>
              <a:rPr lang="en-US" sz="2000" dirty="0"/>
              <a:t>: log password or allow user with specific name</a:t>
            </a:r>
          </a:p>
          <a:p>
            <a:r>
              <a:rPr lang="en-US" sz="2400" dirty="0"/>
              <a:t>Inspection of </a:t>
            </a:r>
            <a:r>
              <a:rPr lang="en-US" sz="2400" i="1" dirty="0"/>
              <a:t>login</a:t>
            </a:r>
            <a:r>
              <a:rPr lang="en-US" sz="2400" dirty="0"/>
              <a:t>’s source code will not reveal any issues</a:t>
            </a:r>
          </a:p>
          <a:p>
            <a:r>
              <a:rPr lang="en-US" sz="2400" dirty="0"/>
              <a:t>Adds malicious functionality of compiler into binary of compiler compiled with already subverted compiler</a:t>
            </a:r>
          </a:p>
          <a:p>
            <a:pPr lvl="1"/>
            <a:r>
              <a:rPr lang="en-US" sz="2000" dirty="0"/>
              <a:t>Inspection of source code of compiler will not reveal any problem</a:t>
            </a:r>
          </a:p>
          <a:p>
            <a:r>
              <a:rPr lang="en-US" sz="2400" dirty="0"/>
              <a:t>How can we detect modified </a:t>
            </a:r>
            <a:r>
              <a:rPr lang="en-US" sz="2400" i="1" dirty="0"/>
              <a:t>login</a:t>
            </a:r>
            <a:r>
              <a:rPr lang="en-US" sz="2400" dirty="0"/>
              <a:t> binary? </a:t>
            </a:r>
          </a:p>
          <a:p>
            <a:pPr lvl="1"/>
            <a:r>
              <a:rPr lang="en-US" sz="2000" dirty="0"/>
              <a:t>Expected hash, digital signatures, deterministic build… </a:t>
            </a:r>
          </a:p>
          <a:p>
            <a:pPr lvl="1"/>
            <a:r>
              <a:rPr lang="en-US" sz="2000" dirty="0"/>
              <a:t>What if signature verification tool is also modified?</a:t>
            </a:r>
            <a:endParaRPr lang="cs-CZ" sz="2000" dirty="0"/>
          </a:p>
          <a:p>
            <a:r>
              <a:rPr lang="en-GB" sz="2400" dirty="0"/>
              <a:t>W32/</a:t>
            </a:r>
            <a:r>
              <a:rPr lang="en-GB" sz="2400" dirty="0" err="1"/>
              <a:t>Induc</a:t>
            </a:r>
            <a:r>
              <a:rPr lang="en-GB" sz="2400" dirty="0"/>
              <a:t>-A infected compiler for Delphi</a:t>
            </a:r>
            <a:r>
              <a:rPr lang="cs-CZ" sz="2400" dirty="0"/>
              <a:t> (</a:t>
            </a:r>
            <a:r>
              <a:rPr lang="en-GB" sz="2400" dirty="0"/>
              <a:t>200</a:t>
            </a:r>
            <a:r>
              <a:rPr lang="cs-CZ" sz="2400" dirty="0"/>
              <a:t>9)</a:t>
            </a:r>
          </a:p>
          <a:p>
            <a:pPr lvl="1"/>
            <a:r>
              <a:rPr lang="cs-CZ" sz="2000" dirty="0" err="1"/>
              <a:t>Active</a:t>
            </a:r>
            <a:r>
              <a:rPr lang="cs-CZ" sz="2000" dirty="0"/>
              <a:t> </a:t>
            </a:r>
            <a:r>
              <a:rPr lang="cs-CZ" sz="2000" dirty="0" err="1"/>
              <a:t>at</a:t>
            </a:r>
            <a:r>
              <a:rPr lang="cs-CZ" sz="2000" dirty="0"/>
              <a:t> least a </a:t>
            </a:r>
            <a:r>
              <a:rPr lang="cs-CZ" sz="2000" dirty="0" err="1"/>
              <a:t>year</a:t>
            </a:r>
            <a:r>
              <a:rPr lang="cs-CZ" sz="2000" dirty="0"/>
              <a:t> </a:t>
            </a:r>
            <a:r>
              <a:rPr lang="cs-CZ" sz="2000" dirty="0" err="1"/>
              <a:t>before</a:t>
            </a:r>
            <a:r>
              <a:rPr lang="cs-CZ" sz="2000" dirty="0"/>
              <a:t> </a:t>
            </a:r>
            <a:r>
              <a:rPr lang="en-GB" sz="2000" dirty="0"/>
              <a:t>discovery</a:t>
            </a:r>
            <a:endParaRPr lang="cs-CZ" sz="2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9F1CEF1-2D50-4C92-A5E7-CDF214CE07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01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Reverse engineering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process of knowledge or design extraction from final product (usually man-made) </a:t>
            </a:r>
          </a:p>
          <a:p>
            <a:r>
              <a:rPr lang="en-GB" dirty="0"/>
              <a:t>Engineering: </a:t>
            </a:r>
          </a:p>
          <a:p>
            <a:pPr lvl="1"/>
            <a:r>
              <a:rPr lang="en-GB" dirty="0"/>
              <a:t>Mental model </a:t>
            </a:r>
            <a:r>
              <a:rPr lang="en-GB" dirty="0">
                <a:sym typeface="Symbol" panose="05050102010706020507" pitchFamily="18" charset="2"/>
              </a:rPr>
              <a:t> blueprints/source-code  product/binary</a:t>
            </a:r>
          </a:p>
          <a:p>
            <a:r>
              <a:rPr lang="en-GB" dirty="0">
                <a:sym typeface="Symbol" panose="05050102010706020507" pitchFamily="18" charset="2"/>
              </a:rPr>
              <a:t>Reverse engineering (back engineering):</a:t>
            </a:r>
          </a:p>
          <a:p>
            <a:pPr lvl="1"/>
            <a:r>
              <a:rPr lang="en-GB" dirty="0">
                <a:sym typeface="Symbol" panose="05050102010706020507" pitchFamily="18" charset="2"/>
              </a:rPr>
              <a:t>From product back to knowledge or design</a:t>
            </a:r>
          </a:p>
          <a:p>
            <a:pPr lvl="1"/>
            <a:r>
              <a:rPr lang="en-GB" dirty="0">
                <a:sym typeface="Symbol" panose="05050102010706020507" pitchFamily="18" charset="2"/>
              </a:rPr>
              <a:t>Blueprints/source-code might be also recreated</a:t>
            </a:r>
          </a:p>
          <a:p>
            <a:r>
              <a:rPr lang="en-GB" dirty="0">
                <a:sym typeface="Symbol" panose="05050102010706020507" pitchFamily="18" charset="2"/>
              </a:rPr>
              <a:t>Not necessary/possible to perfectly recreate design</a:t>
            </a:r>
          </a:p>
          <a:p>
            <a:pPr lvl="1"/>
            <a:r>
              <a:rPr lang="en-GB" dirty="0">
                <a:sym typeface="Symbol" panose="05050102010706020507" pitchFamily="18" charset="2"/>
              </a:rPr>
              <a:t>Engineering might be loose transformation </a:t>
            </a:r>
          </a:p>
          <a:p>
            <a:pPr lvl="1"/>
            <a:r>
              <a:rPr lang="en-GB" dirty="0">
                <a:sym typeface="Symbol" panose="05050102010706020507" pitchFamily="18" charset="2"/>
              </a:rPr>
              <a:t>Back engineering might not be perfect/complete</a:t>
            </a: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2EFC20C-9302-4EFE-B3BD-BFE7FD991A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19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207568" y="2780928"/>
            <a:ext cx="8229600" cy="792088"/>
          </a:xfrm>
        </p:spPr>
        <p:txBody>
          <a:bodyPr/>
          <a:lstStyle/>
          <a:p>
            <a:r>
              <a:rPr lang="en-GB" dirty="0"/>
              <a:t>Reverse engineering is general process</a:t>
            </a:r>
            <a:br>
              <a:rPr lang="en-GB" dirty="0"/>
            </a:br>
            <a:r>
              <a:rPr lang="en-GB" dirty="0"/>
              <a:t>We will focus on software binaries only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8A470E6-C580-48FA-8D8B-D7EDEA0275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45672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engineering - legal issues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Reverse engineering is legal when</a:t>
            </a:r>
          </a:p>
          <a:p>
            <a:pPr lvl="1"/>
            <a:r>
              <a:rPr lang="en-US" sz="2000" dirty="0"/>
              <a:t>Own binary without documentation</a:t>
            </a:r>
            <a:endParaRPr lang="cs-CZ" sz="2000" dirty="0"/>
          </a:p>
          <a:p>
            <a:pPr lvl="1"/>
            <a:r>
              <a:rPr lang="en-US" sz="2000" dirty="0"/>
              <a:t>Anti-virus research, Forensics…</a:t>
            </a:r>
          </a:p>
          <a:p>
            <a:pPr lvl="1"/>
            <a:r>
              <a:rPr lang="en-US" sz="2000" dirty="0"/>
              <a:t>Interoperability, Fair use, education</a:t>
            </a:r>
            <a:endParaRPr lang="cs-CZ" sz="2000" dirty="0"/>
          </a:p>
          <a:p>
            <a:r>
              <a:rPr lang="en-US" sz="2400" dirty="0"/>
              <a:t>Problem with some copyright laws </a:t>
            </a:r>
          </a:p>
          <a:p>
            <a:pPr lvl="1"/>
            <a:r>
              <a:rPr lang="en-US" sz="2000" dirty="0"/>
              <a:t>not only selling circumvented content, but also attempt to circumvent is illegal (USA’s DMCA)</a:t>
            </a:r>
          </a:p>
          <a:p>
            <a:r>
              <a:rPr lang="en-US" sz="2400" dirty="0"/>
              <a:t>EFF Coders’ Rights Project Reverse Engineering FAQ</a:t>
            </a:r>
            <a:endParaRPr lang="en-US" sz="2400" dirty="0">
              <a:hlinkClick r:id="rId2"/>
            </a:endParaRPr>
          </a:p>
          <a:p>
            <a:pPr lvl="1"/>
            <a:r>
              <a:rPr lang="en-US" sz="2000" dirty="0"/>
              <a:t>Legal doctrines, Risky aspects, Selected decisions</a:t>
            </a:r>
          </a:p>
          <a:p>
            <a:pPr lvl="1"/>
            <a:r>
              <a:rPr lang="cs-CZ" sz="2000" dirty="0">
                <a:hlinkClick r:id="rId2"/>
              </a:rPr>
              <a:t>https://www.eff.org/issues/coders/reverse-engineering-faq</a:t>
            </a:r>
            <a:endParaRPr lang="en-US" sz="2000" dirty="0"/>
          </a:p>
          <a:p>
            <a:pPr lvl="1"/>
            <a:endParaRPr lang="cs-CZ" sz="2000" dirty="0"/>
          </a:p>
          <a:p>
            <a:endParaRPr lang="en-US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EFFC3A3-6113-445F-8A2A-665184F72C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712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start reverse engineering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9524" y="1916832"/>
            <a:ext cx="8317234" cy="41497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Learn basic concepts (compilers, memory, OS…)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See how source-code translates into binary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Try tools on simple examples (own code, tuts)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Utilize other knowledge (communication logs…)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Have fun!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F33F907-430B-42BB-8DFD-3A82C7C513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330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791196"/>
            <a:ext cx="8640762" cy="4149725"/>
          </a:xfrm>
        </p:spPr>
        <p:txBody>
          <a:bodyPr/>
          <a:lstStyle/>
          <a:p>
            <a:r>
              <a:rPr lang="en-US" sz="2800" dirty="0"/>
              <a:t>Debugger vs. debugger with binary modification  capabilities</a:t>
            </a:r>
          </a:p>
          <a:p>
            <a:pPr lvl="1"/>
            <a:r>
              <a:rPr lang="en-US" sz="2400" dirty="0"/>
              <a:t>E.g., Visual Studio vs. </a:t>
            </a:r>
            <a:r>
              <a:rPr lang="en-US" sz="2400" dirty="0" err="1"/>
              <a:t>OllyDbg</a:t>
            </a:r>
            <a:endParaRPr lang="en-US" sz="2400" dirty="0"/>
          </a:p>
          <a:p>
            <a:r>
              <a:rPr lang="en-US" sz="2800" dirty="0"/>
              <a:t>Disassembler vs. debugger</a:t>
            </a:r>
          </a:p>
          <a:p>
            <a:pPr lvl="1"/>
            <a:r>
              <a:rPr lang="en-US" sz="2400" dirty="0"/>
              <a:t>Static vs. dynamic code analysis</a:t>
            </a:r>
            <a:endParaRPr lang="cs-CZ" sz="2400" dirty="0"/>
          </a:p>
          <a:p>
            <a:r>
              <a:rPr lang="en-US" sz="2800" dirty="0"/>
              <a:t>Disassembler vs. </a:t>
            </a:r>
            <a:r>
              <a:rPr lang="en-US" sz="2800" dirty="0" err="1"/>
              <a:t>decompiler</a:t>
            </a:r>
            <a:endParaRPr lang="en-US" sz="2800" dirty="0"/>
          </a:p>
          <a:p>
            <a:pPr lvl="1"/>
            <a:r>
              <a:rPr lang="en-US" sz="2400" dirty="0"/>
              <a:t>Native code </a:t>
            </a:r>
            <a:r>
              <a:rPr lang="en-GB" sz="2400" dirty="0">
                <a:sym typeface="Symbol" panose="05050102010706020507" pitchFamily="18" charset="2"/>
              </a:rPr>
              <a:t></a:t>
            </a:r>
            <a:r>
              <a:rPr lang="en-US" sz="2400" dirty="0"/>
              <a:t> assembler </a:t>
            </a:r>
            <a:r>
              <a:rPr lang="en-GB" sz="2400" dirty="0">
                <a:sym typeface="Symbol" panose="05050102010706020507" pitchFamily="18" charset="2"/>
              </a:rPr>
              <a:t></a:t>
            </a:r>
            <a:r>
              <a:rPr lang="en-US" sz="2400" dirty="0"/>
              <a:t> source code </a:t>
            </a:r>
          </a:p>
          <a:p>
            <a:r>
              <a:rPr lang="en-US" sz="2800" dirty="0"/>
              <a:t>Native code vs. bytecode</a:t>
            </a:r>
          </a:p>
          <a:p>
            <a:pPr lvl="1"/>
            <a:r>
              <a:rPr lang="en-US" sz="2400" dirty="0"/>
              <a:t>Different instruction set, different execution model</a:t>
            </a:r>
          </a:p>
          <a:p>
            <a:r>
              <a:rPr lang="en-US" sz="2800" dirty="0"/>
              <a:t>Registry-based vs. stack-based execution</a:t>
            </a:r>
            <a:endParaRPr lang="cs-CZ" sz="2800" dirty="0"/>
          </a:p>
          <a:p>
            <a:pPr lvl="1"/>
            <a:endParaRPr lang="cs-CZ" sz="2400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9CEF119-328C-4D12-8F9E-42DD8B1CDD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329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z="3200" dirty="0"/>
              <a:t>Compilation to native binary (C/C++)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cs-CZ" altLang="en-US" dirty="0">
                <a:solidFill>
                  <a:schemeClr val="accent2"/>
                </a:solidFill>
              </a:rPr>
              <a:t>P</a:t>
            </a:r>
            <a:r>
              <a:rPr lang="en-US" altLang="en-US" dirty="0">
                <a:solidFill>
                  <a:schemeClr val="accent2"/>
                </a:solidFill>
              </a:rPr>
              <a:t>reprocessing</a:t>
            </a:r>
            <a:r>
              <a:rPr lang="en-US" altLang="en-US" dirty="0"/>
              <a:t> "g</a:t>
            </a:r>
            <a:r>
              <a:rPr lang="cs-CZ" altLang="en-US" dirty="0" err="1"/>
              <a:t>cc</a:t>
            </a:r>
            <a:r>
              <a:rPr lang="cs-CZ" altLang="en-US" dirty="0"/>
              <a:t> -E</a:t>
            </a:r>
            <a:r>
              <a:rPr lang="en-US" altLang="en-US" dirty="0"/>
              <a:t> </a:t>
            </a:r>
            <a:r>
              <a:rPr lang="cs-CZ" altLang="en-US" dirty="0" err="1"/>
              <a:t>hello</a:t>
            </a:r>
            <a:r>
              <a:rPr lang="en-US" altLang="en-US" dirty="0"/>
              <a:t>.c &gt; </a:t>
            </a:r>
            <a:r>
              <a:rPr lang="cs-CZ" altLang="en-US" dirty="0" err="1"/>
              <a:t>hello</a:t>
            </a:r>
            <a:r>
              <a:rPr lang="en-US" altLang="en-US" dirty="0"/>
              <a:t>.</a:t>
            </a:r>
            <a:r>
              <a:rPr lang="en-US" altLang="en-US" dirty="0" err="1"/>
              <a:t>i</a:t>
            </a:r>
            <a:r>
              <a:rPr lang="pt-BR" altLang="en-US" dirty="0"/>
              <a:t>"</a:t>
            </a:r>
            <a:endParaRPr lang="cs-CZ" altLang="en-US" dirty="0"/>
          </a:p>
          <a:p>
            <a:pPr marL="914400" lvl="1" indent="-457200" eaLnBrk="1" hangingPunct="1"/>
            <a:r>
              <a:rPr lang="en-US" altLang="en-US" dirty="0"/>
              <a:t>Macro expansion, </a:t>
            </a:r>
            <a:r>
              <a:rPr lang="cs-CZ" altLang="en-US" dirty="0" err="1"/>
              <a:t>include</a:t>
            </a:r>
            <a:r>
              <a:rPr lang="en-US" altLang="en-US" dirty="0"/>
              <a:t> insertion</a:t>
            </a:r>
            <a:r>
              <a:rPr lang="cs-CZ" altLang="en-US" dirty="0"/>
              <a:t>…</a:t>
            </a:r>
            <a:endParaRPr lang="en-US" altLang="en-US" dirty="0"/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dirty="0">
                <a:solidFill>
                  <a:schemeClr val="accent2"/>
                </a:solidFill>
              </a:rPr>
              <a:t>Compilation </a:t>
            </a:r>
            <a:r>
              <a:rPr lang="en-US" altLang="en-US" dirty="0"/>
              <a:t>"g</a:t>
            </a:r>
            <a:r>
              <a:rPr lang="cs-CZ" altLang="en-US" dirty="0" err="1"/>
              <a:t>cc</a:t>
            </a:r>
            <a:r>
              <a:rPr lang="en-US" altLang="en-US" dirty="0"/>
              <a:t> -s</a:t>
            </a:r>
            <a:r>
              <a:rPr lang="cs-CZ" altLang="en-US" dirty="0"/>
              <a:t> </a:t>
            </a:r>
            <a:r>
              <a:rPr lang="cs-CZ" altLang="en-US" dirty="0" err="1"/>
              <a:t>hello</a:t>
            </a:r>
            <a:r>
              <a:rPr lang="en-US" altLang="en-US" dirty="0"/>
              <a:t>.</a:t>
            </a:r>
            <a:r>
              <a:rPr lang="en-US" altLang="en-US" dirty="0" err="1"/>
              <a:t>i</a:t>
            </a:r>
            <a:r>
              <a:rPr lang="pt-BR" altLang="en-US" dirty="0"/>
              <a:t>"</a:t>
            </a:r>
            <a:endParaRPr lang="cs-CZ" altLang="en-US" dirty="0"/>
          </a:p>
          <a:p>
            <a:pPr marL="914400" lvl="1" indent="-457200" eaLnBrk="1" hangingPunct="1"/>
            <a:r>
              <a:rPr lang="en-US" altLang="en-US" dirty="0"/>
              <a:t>Syntactic code control</a:t>
            </a:r>
            <a:r>
              <a:rPr lang="cs-CZ" altLang="en-US" dirty="0"/>
              <a:t>, </a:t>
            </a:r>
            <a:r>
              <a:rPr lang="en-US" altLang="en-US" dirty="0"/>
              <a:t>most errors reported here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dirty="0">
                <a:solidFill>
                  <a:schemeClr val="accent2"/>
                </a:solidFill>
              </a:rPr>
              <a:t>Assembly</a:t>
            </a:r>
            <a:r>
              <a:rPr lang="pt-BR" altLang="en-US" dirty="0"/>
              <a:t> "as </a:t>
            </a:r>
            <a:r>
              <a:rPr lang="cs-CZ" altLang="en-US" dirty="0" err="1"/>
              <a:t>hello</a:t>
            </a:r>
            <a:r>
              <a:rPr lang="pt-BR" altLang="en-US" dirty="0"/>
              <a:t>.s -o </a:t>
            </a:r>
            <a:r>
              <a:rPr lang="cs-CZ" altLang="en-US" dirty="0" err="1"/>
              <a:t>hello</a:t>
            </a:r>
            <a:r>
              <a:rPr lang="pt-BR" altLang="en-US" dirty="0"/>
              <a:t>.o"</a:t>
            </a:r>
            <a:endParaRPr lang="cs-CZ" altLang="en-US" dirty="0"/>
          </a:p>
          <a:p>
            <a:pPr marL="914400" lvl="1" indent="-457200" eaLnBrk="1" hangingPunct="1"/>
            <a:r>
              <a:rPr lang="pt-BR" altLang="en-US" dirty="0"/>
              <a:t>Compilation from assembler to native executable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dirty="0">
                <a:solidFill>
                  <a:schemeClr val="accent2"/>
                </a:solidFill>
              </a:rPr>
              <a:t>Link</a:t>
            </a:r>
            <a:r>
              <a:rPr lang="en-US" altLang="en-US" dirty="0"/>
              <a:t> "g</a:t>
            </a:r>
            <a:r>
              <a:rPr lang="cs-CZ" altLang="en-US" dirty="0" err="1"/>
              <a:t>cc</a:t>
            </a:r>
            <a:r>
              <a:rPr lang="en-US" altLang="en-US" dirty="0"/>
              <a:t> </a:t>
            </a:r>
            <a:r>
              <a:rPr lang="cs-CZ" altLang="en-US" dirty="0" err="1"/>
              <a:t>hello</a:t>
            </a:r>
            <a:r>
              <a:rPr lang="en-US" altLang="en-US" dirty="0"/>
              <a:t>.o</a:t>
            </a:r>
            <a:r>
              <a:rPr lang="pt-BR" altLang="en-US" dirty="0"/>
              <a:t>"</a:t>
            </a:r>
            <a:endParaRPr lang="cs-CZ" altLang="en-US" dirty="0"/>
          </a:p>
          <a:p>
            <a:pPr marL="914400" lvl="1" indent="-457200" eaLnBrk="1" hangingPunct="1"/>
            <a:r>
              <a:rPr lang="en-US" altLang="en-US" dirty="0"/>
              <a:t>Substitution of relative addresses by absolute</a:t>
            </a:r>
          </a:p>
          <a:p>
            <a:pPr marL="914400" lvl="1" indent="-457200" eaLnBrk="1" hangingPunct="1"/>
            <a:endParaRPr lang="en-US" altLang="en-US" dirty="0"/>
          </a:p>
          <a:p>
            <a:pPr marL="533400" indent="-533400" eaLnBrk="1" hangingPunct="1"/>
            <a:r>
              <a:rPr lang="en-US" altLang="en-US" i="1" dirty="0"/>
              <a:t>Ordinary build executes all steps together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10" name="Picture 9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58924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8A6F5CA-D630-4DB0-BFEF-B9FA4A3A33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821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source code/assembler in IDE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Most current IDE supports mixed source code/assembler instructions mode (Visual Studio, QT Creator...)</a:t>
            </a:r>
          </a:p>
          <a:p>
            <a:pPr lvl="1"/>
            <a:r>
              <a:rPr lang="en-US" sz="2000" dirty="0"/>
              <a:t>Mode is usually available only during a debugging </a:t>
            </a:r>
            <a:endParaRPr lang="cs-CZ" sz="2000" dirty="0"/>
          </a:p>
          <a:p>
            <a:pPr lvl="1"/>
            <a:r>
              <a:rPr lang="en-US" sz="2000" dirty="0"/>
              <a:t>Write simple code (e.g., if then else condition), insert breakpoint and start debugging</a:t>
            </a:r>
            <a:endParaRPr lang="cs-CZ" sz="2000" dirty="0"/>
          </a:p>
          <a:p>
            <a:pPr lvl="0"/>
            <a:r>
              <a:rPr lang="en-US" sz="2400" dirty="0"/>
              <a:t>Switch to mixed mode</a:t>
            </a:r>
            <a:endParaRPr lang="cs-CZ" sz="2400" dirty="0"/>
          </a:p>
          <a:p>
            <a:pPr lvl="1"/>
            <a:r>
              <a:rPr lang="en-US" sz="2000" dirty="0"/>
              <a:t>Visual </a:t>
            </a:r>
            <a:r>
              <a:rPr lang="en-US" sz="2000" dirty="0" err="1"/>
              <a:t>Studio</a:t>
            </a:r>
            <a:r>
              <a:rPr lang="en-US" sz="2000" dirty="0" err="1">
                <a:sym typeface="Symbol"/>
              </a:rPr>
              <a:t></a:t>
            </a:r>
            <a:r>
              <a:rPr lang="en-US" sz="2000" dirty="0" err="1"/>
              <a:t>RClick</a:t>
            </a:r>
            <a:r>
              <a:rPr lang="en-US" sz="2000" dirty="0" err="1">
                <a:sym typeface="Symbol"/>
              </a:rPr>
              <a:t></a:t>
            </a:r>
            <a:r>
              <a:rPr lang="en-US" sz="2000" dirty="0" err="1"/>
              <a:t>Go</a:t>
            </a:r>
            <a:r>
              <a:rPr lang="en-US" sz="2000" dirty="0"/>
              <a:t> to disassembly</a:t>
            </a:r>
            <a:endParaRPr lang="cs-CZ" sz="2000" dirty="0"/>
          </a:p>
          <a:p>
            <a:pPr lvl="1"/>
            <a:r>
              <a:rPr lang="en-US" sz="2000" dirty="0" err="1"/>
              <a:t>QTCreator</a:t>
            </a:r>
            <a:r>
              <a:rPr lang="en-US" sz="2000" dirty="0" err="1">
                <a:sym typeface="Symbol"/>
              </a:rPr>
              <a:t></a:t>
            </a:r>
            <a:r>
              <a:rPr lang="en-US" sz="2000" dirty="0" err="1"/>
              <a:t>Debug</a:t>
            </a:r>
            <a:r>
              <a:rPr lang="en-US" sz="2000" dirty="0" err="1">
                <a:sym typeface="Symbol"/>
              </a:rPr>
              <a:t></a:t>
            </a:r>
            <a:r>
              <a:rPr lang="en-US" sz="2000" dirty="0" err="1"/>
              <a:t>Operate</a:t>
            </a:r>
            <a:r>
              <a:rPr lang="en-US" sz="2000" dirty="0"/>
              <a:t> by Instruction</a:t>
            </a:r>
            <a:endParaRPr lang="cs-CZ" sz="2000" dirty="0"/>
          </a:p>
          <a:p>
            <a:pPr lvl="0"/>
            <a:r>
              <a:rPr lang="en-US" sz="2400" dirty="0"/>
              <a:t>Easy way to learn how particular source code is translated into assembler code</a:t>
            </a:r>
            <a:endParaRPr lang="cs-CZ" sz="2400" dirty="0"/>
          </a:p>
          <a:p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E309618-BE64-4965-935B-691B540551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54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75521" y="1700809"/>
            <a:ext cx="4158511" cy="384720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7F7F00"/>
                </a:solidFill>
                <a:latin typeface="Courier New"/>
                <a:ea typeface="Times New Roman"/>
              </a:rPr>
              <a:t>#include &lt;</a:t>
            </a:r>
            <a:r>
              <a:rPr lang="en-US" sz="1400" dirty="0" err="1">
                <a:solidFill>
                  <a:srgbClr val="7F7F00"/>
                </a:solidFill>
                <a:latin typeface="Courier New"/>
                <a:ea typeface="Times New Roman"/>
              </a:rPr>
              <a:t>stdio.h</a:t>
            </a:r>
            <a:r>
              <a:rPr lang="en-US" sz="1400" dirty="0">
                <a:solidFill>
                  <a:srgbClr val="7F7F00"/>
                </a:solidFill>
                <a:latin typeface="Courier New"/>
                <a:ea typeface="Times New Roman"/>
              </a:rPr>
              <a:t>&gt;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b="1" dirty="0" err="1">
                <a:solidFill>
                  <a:srgbClr val="00007F"/>
                </a:solidFill>
                <a:latin typeface="Courier New"/>
                <a:ea typeface="Times New Roman"/>
              </a:rPr>
              <a:t>int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main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()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{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   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FILE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*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file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=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NULL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;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   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file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=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ea typeface="Times New Roman"/>
              </a:rPr>
              <a:t>fopen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(</a:t>
            </a:r>
            <a:r>
              <a:rPr lang="en-US" sz="1400" dirty="0">
                <a:solidFill>
                  <a:srgbClr val="7F007F"/>
                </a:solidFill>
                <a:latin typeface="Courier New"/>
                <a:ea typeface="Times New Roman"/>
              </a:rPr>
              <a:t>"values.txt"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>
                <a:solidFill>
                  <a:srgbClr val="7F007F"/>
                </a:solidFill>
                <a:latin typeface="Courier New"/>
                <a:ea typeface="Times New Roman"/>
              </a:rPr>
              <a:t>"r"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);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 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   </a:t>
            </a:r>
            <a:r>
              <a:rPr lang="en-US" sz="1400" b="1" dirty="0">
                <a:solidFill>
                  <a:srgbClr val="00007F"/>
                </a:solidFill>
                <a:latin typeface="Courier New"/>
                <a:ea typeface="Times New Roman"/>
              </a:rPr>
              <a:t>if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file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)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{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       </a:t>
            </a:r>
            <a:r>
              <a:rPr lang="en-US" sz="1400" b="1" dirty="0" err="1">
                <a:solidFill>
                  <a:srgbClr val="00007F"/>
                </a:solidFill>
                <a:latin typeface="Courier New"/>
                <a:ea typeface="Times New Roman"/>
              </a:rPr>
              <a:t>int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value1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=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>
                <a:solidFill>
                  <a:srgbClr val="007F7F"/>
                </a:solidFill>
                <a:latin typeface="Courier New"/>
                <a:ea typeface="Times New Roman"/>
              </a:rPr>
              <a:t>0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;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       </a:t>
            </a:r>
            <a:r>
              <a:rPr lang="en-US" sz="1400" b="1" dirty="0" err="1">
                <a:solidFill>
                  <a:srgbClr val="00007F"/>
                </a:solidFill>
                <a:latin typeface="Courier New"/>
                <a:ea typeface="Times New Roman"/>
              </a:rPr>
              <a:t>int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value2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=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>
                <a:solidFill>
                  <a:srgbClr val="007F7F"/>
                </a:solidFill>
                <a:latin typeface="Courier New"/>
                <a:ea typeface="Times New Roman"/>
              </a:rPr>
              <a:t>0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;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ea typeface="Times New Roman"/>
              </a:rPr>
              <a:t>fscanf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file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>
                <a:solidFill>
                  <a:srgbClr val="7F007F"/>
                </a:solidFill>
                <a:latin typeface="Courier New"/>
                <a:ea typeface="Times New Roman"/>
              </a:rPr>
              <a:t>"%d"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&amp;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value1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);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ea typeface="Times New Roman"/>
              </a:rPr>
              <a:t>fscanf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file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>
                <a:solidFill>
                  <a:srgbClr val="7F007F"/>
                </a:solidFill>
                <a:latin typeface="Courier New"/>
                <a:ea typeface="Times New Roman"/>
              </a:rPr>
              <a:t>"%d"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&amp;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value2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);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 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       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value1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=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value1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+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value2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;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 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ea typeface="Times New Roman"/>
              </a:rPr>
              <a:t>printf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(</a:t>
            </a:r>
            <a:r>
              <a:rPr lang="en-US" sz="1400" dirty="0">
                <a:solidFill>
                  <a:srgbClr val="7F007F"/>
                </a:solidFill>
                <a:latin typeface="Courier New"/>
                <a:ea typeface="Times New Roman"/>
              </a:rPr>
              <a:t>"Result: %d"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value1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);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   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}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ea typeface="Times New Roman"/>
              </a:rPr>
              <a:t>fclose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file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);</a:t>
            </a:r>
            <a:endParaRPr lang="cs-CZ" sz="2000" dirty="0">
              <a:latin typeface="Times New Roman"/>
              <a:ea typeface="Times New Roman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}</a:t>
            </a:r>
            <a:endParaRPr lang="cs-CZ" sz="1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135560" y="5363349"/>
            <a:ext cx="25314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Original C source code</a:t>
            </a:r>
            <a:endParaRPr lang="cs-CZ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8229"/>
            <a:ext cx="3438525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640662" y="2826128"/>
            <a:ext cx="5027338" cy="403187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Verdana"/>
                <a:ea typeface="Times New Roman"/>
                <a:cs typeface="Verdana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Dump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of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assembler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code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b="1" dirty="0">
                <a:solidFill>
                  <a:srgbClr val="00007F"/>
                </a:solidFill>
                <a:latin typeface="Courier New"/>
                <a:ea typeface="Times New Roman"/>
              </a:rPr>
              <a:t>for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function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main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: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2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</a:t>
            </a:r>
            <a:r>
              <a:rPr lang="en-US" sz="1100" b="1" dirty="0" err="1">
                <a:solidFill>
                  <a:srgbClr val="00007F"/>
                </a:solidFill>
                <a:latin typeface="Courier New"/>
                <a:ea typeface="Times New Roman"/>
              </a:rPr>
              <a:t>int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main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()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{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0x00401344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&lt;+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&gt;: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   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push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%</a:t>
            </a:r>
            <a:r>
              <a:rPr lang="en-US" sz="1100" dirty="0" err="1">
                <a:solidFill>
                  <a:srgbClr val="000000"/>
                </a:solidFill>
                <a:latin typeface="Courier New"/>
                <a:ea typeface="Times New Roman"/>
              </a:rPr>
              <a:t>ebp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0x00401345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&lt;+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1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&gt;: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    </a:t>
            </a:r>
            <a:r>
              <a:rPr lang="en-US" sz="1100" dirty="0" err="1">
                <a:solidFill>
                  <a:srgbClr val="000000"/>
                </a:solidFill>
                <a:latin typeface="Courier New"/>
                <a:ea typeface="Times New Roman"/>
              </a:rPr>
              <a:t>mov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%</a:t>
            </a:r>
            <a:r>
              <a:rPr lang="en-US" sz="1100" dirty="0" err="1">
                <a:solidFill>
                  <a:srgbClr val="000000"/>
                </a:solidFill>
                <a:latin typeface="Courier New"/>
                <a:ea typeface="Times New Roman"/>
              </a:rPr>
              <a:t>esp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,%</a:t>
            </a:r>
            <a:r>
              <a:rPr lang="en-US" sz="1100" dirty="0" err="1">
                <a:solidFill>
                  <a:srgbClr val="000000"/>
                </a:solidFill>
                <a:latin typeface="Courier New"/>
                <a:ea typeface="Times New Roman"/>
              </a:rPr>
              <a:t>ebp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0x00401347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&lt;+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3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&gt;: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    </a:t>
            </a:r>
            <a:r>
              <a:rPr lang="en-US" sz="1100" b="1" dirty="0">
                <a:solidFill>
                  <a:srgbClr val="00007F"/>
                </a:solidFill>
                <a:latin typeface="Courier New"/>
                <a:ea typeface="Times New Roman"/>
              </a:rPr>
              <a:t>and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$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0xfffffff0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,%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esp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0x0040134a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&lt;+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6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&gt;: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   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sub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$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0x20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,%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esp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0x0040134d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&lt;+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9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&gt;: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   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call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0x401a20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__main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3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FILE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*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file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=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NULL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;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pt-BR" sz="1100" dirty="0">
                <a:solidFill>
                  <a:srgbClr val="007F7F"/>
                </a:solidFill>
                <a:latin typeface="Courier New"/>
                <a:ea typeface="Times New Roman"/>
              </a:rPr>
              <a:t>0x00401352</a:t>
            </a:r>
            <a:r>
              <a:rPr lang="pt-BR" sz="11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pt-BR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&lt;+</a:t>
            </a:r>
            <a:r>
              <a:rPr lang="pt-BR" sz="1100" dirty="0">
                <a:solidFill>
                  <a:srgbClr val="007F7F"/>
                </a:solidFill>
                <a:latin typeface="Courier New"/>
                <a:ea typeface="Times New Roman"/>
              </a:rPr>
              <a:t>14</a:t>
            </a:r>
            <a:r>
              <a:rPr lang="pt-BR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&gt;:</a:t>
            </a:r>
            <a:r>
              <a:rPr lang="pt-BR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   </a:t>
            </a:r>
            <a:r>
              <a:rPr lang="pt-BR" sz="1100" dirty="0">
                <a:solidFill>
                  <a:srgbClr val="000000"/>
                </a:solidFill>
                <a:latin typeface="Courier New"/>
                <a:ea typeface="Times New Roman"/>
              </a:rPr>
              <a:t>movl</a:t>
            </a:r>
            <a:r>
              <a:rPr lang="pt-BR" sz="1100" dirty="0">
                <a:solidFill>
                  <a:srgbClr val="808080"/>
                </a:solidFill>
                <a:latin typeface="Courier New"/>
                <a:ea typeface="Times New Roman"/>
              </a:rPr>
              <a:t>   $</a:t>
            </a:r>
            <a:r>
              <a:rPr lang="pt-BR" sz="1100" dirty="0">
                <a:solidFill>
                  <a:srgbClr val="007F7F"/>
                </a:solidFill>
                <a:latin typeface="Courier New"/>
                <a:ea typeface="Times New Roman"/>
              </a:rPr>
              <a:t>0x0</a:t>
            </a:r>
            <a:r>
              <a:rPr lang="pt-BR" sz="11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pt-BR" sz="1100" dirty="0">
                <a:solidFill>
                  <a:srgbClr val="007F7F"/>
                </a:solidFill>
                <a:latin typeface="Courier New"/>
                <a:ea typeface="Times New Roman"/>
              </a:rPr>
              <a:t>0x1c</a:t>
            </a:r>
            <a:r>
              <a:rPr lang="pt-BR" sz="1100" b="1" dirty="0">
                <a:solidFill>
                  <a:srgbClr val="000000"/>
                </a:solidFill>
                <a:latin typeface="Courier New"/>
                <a:ea typeface="Times New Roman"/>
              </a:rPr>
              <a:t>(%</a:t>
            </a:r>
            <a:r>
              <a:rPr lang="pt-BR" sz="1100" dirty="0">
                <a:solidFill>
                  <a:srgbClr val="000000"/>
                </a:solidFill>
                <a:latin typeface="Courier New"/>
                <a:ea typeface="Times New Roman"/>
              </a:rPr>
              <a:t>esp</a:t>
            </a:r>
            <a:r>
              <a:rPr lang="pt-BR" sz="1100" b="1" dirty="0">
                <a:solidFill>
                  <a:srgbClr val="000000"/>
                </a:solidFill>
                <a:latin typeface="Courier New"/>
                <a:ea typeface="Times New Roman"/>
              </a:rPr>
              <a:t>)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pt-BR" sz="1100" dirty="0">
                <a:solidFill>
                  <a:srgbClr val="808080"/>
                </a:solidFill>
                <a:latin typeface="Courier New"/>
                <a:ea typeface="Times New Roman"/>
              </a:rPr>
              <a:t>        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pt-BR" sz="1100" dirty="0">
                <a:solidFill>
                  <a:srgbClr val="808080"/>
                </a:solidFill>
                <a:latin typeface="Courier New"/>
                <a:ea typeface="Times New Roman"/>
              </a:rPr>
              <a:t>        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4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file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=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ourier New"/>
                <a:ea typeface="Times New Roman"/>
              </a:rPr>
              <a:t>fopen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(</a:t>
            </a:r>
            <a:r>
              <a:rPr lang="en-US" sz="1100" dirty="0">
                <a:solidFill>
                  <a:srgbClr val="7F007F"/>
                </a:solidFill>
                <a:latin typeface="Courier New"/>
                <a:ea typeface="Times New Roman"/>
              </a:rPr>
              <a:t>"values.txt"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dirty="0">
                <a:solidFill>
                  <a:srgbClr val="7F007F"/>
                </a:solidFill>
                <a:latin typeface="Courier New"/>
                <a:ea typeface="Times New Roman"/>
              </a:rPr>
              <a:t>"r"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);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pt-BR" sz="1100" dirty="0">
                <a:solidFill>
                  <a:srgbClr val="007F7F"/>
                </a:solidFill>
                <a:latin typeface="Courier New"/>
                <a:ea typeface="Times New Roman"/>
              </a:rPr>
              <a:t>0x0040135a</a:t>
            </a:r>
            <a:r>
              <a:rPr lang="pt-BR" sz="11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pt-BR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&lt;+</a:t>
            </a:r>
            <a:r>
              <a:rPr lang="pt-BR" sz="1100" dirty="0">
                <a:solidFill>
                  <a:srgbClr val="007F7F"/>
                </a:solidFill>
                <a:latin typeface="Courier New"/>
                <a:ea typeface="Times New Roman"/>
              </a:rPr>
              <a:t>22</a:t>
            </a:r>
            <a:r>
              <a:rPr lang="pt-BR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&gt;:</a:t>
            </a:r>
            <a:r>
              <a:rPr lang="pt-BR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   </a:t>
            </a:r>
            <a:r>
              <a:rPr lang="pt-BR" sz="1100" dirty="0">
                <a:solidFill>
                  <a:srgbClr val="000000"/>
                </a:solidFill>
                <a:latin typeface="Courier New"/>
                <a:ea typeface="Times New Roman"/>
              </a:rPr>
              <a:t>movl</a:t>
            </a:r>
            <a:r>
              <a:rPr lang="pt-BR" sz="1100" dirty="0">
                <a:solidFill>
                  <a:srgbClr val="808080"/>
                </a:solidFill>
                <a:latin typeface="Courier New"/>
                <a:ea typeface="Times New Roman"/>
              </a:rPr>
              <a:t>   $</a:t>
            </a:r>
            <a:r>
              <a:rPr lang="pt-BR" sz="1100" dirty="0">
                <a:solidFill>
                  <a:srgbClr val="007F7F"/>
                </a:solidFill>
                <a:latin typeface="Courier New"/>
                <a:ea typeface="Times New Roman"/>
              </a:rPr>
              <a:t>0x402030</a:t>
            </a:r>
            <a:r>
              <a:rPr lang="pt-BR" sz="11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pt-BR" sz="1100" dirty="0">
                <a:solidFill>
                  <a:srgbClr val="007F7F"/>
                </a:solidFill>
                <a:latin typeface="Courier New"/>
                <a:ea typeface="Times New Roman"/>
              </a:rPr>
              <a:t>0x4</a:t>
            </a:r>
            <a:r>
              <a:rPr lang="pt-BR" sz="1100" b="1" dirty="0">
                <a:solidFill>
                  <a:srgbClr val="000000"/>
                </a:solidFill>
                <a:latin typeface="Courier New"/>
                <a:ea typeface="Times New Roman"/>
              </a:rPr>
              <a:t>(%</a:t>
            </a:r>
            <a:r>
              <a:rPr lang="pt-BR" sz="1100" dirty="0">
                <a:solidFill>
                  <a:srgbClr val="000000"/>
                </a:solidFill>
                <a:latin typeface="Courier New"/>
                <a:ea typeface="Times New Roman"/>
              </a:rPr>
              <a:t>esp</a:t>
            </a:r>
            <a:r>
              <a:rPr lang="pt-BR" sz="1100" b="1" dirty="0">
                <a:solidFill>
                  <a:srgbClr val="000000"/>
                </a:solidFill>
                <a:latin typeface="Courier New"/>
                <a:ea typeface="Times New Roman"/>
              </a:rPr>
              <a:t>)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0x00401362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&lt;+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30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&gt;: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   </a:t>
            </a:r>
            <a:r>
              <a:rPr lang="en-US" sz="1100" dirty="0" err="1">
                <a:solidFill>
                  <a:srgbClr val="000000"/>
                </a:solidFill>
                <a:latin typeface="Courier New"/>
                <a:ea typeface="Times New Roman"/>
              </a:rPr>
              <a:t>movl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$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0x402032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,(%</a:t>
            </a:r>
            <a:r>
              <a:rPr lang="en-US" sz="1100" dirty="0" err="1">
                <a:solidFill>
                  <a:srgbClr val="000000"/>
                </a:solidFill>
                <a:latin typeface="Courier New"/>
                <a:ea typeface="Times New Roman"/>
              </a:rPr>
              <a:t>esp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)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0x00401369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&lt;+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37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&gt;: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  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call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0x401c90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</a:t>
            </a:r>
            <a:r>
              <a:rPr lang="en-US" sz="1100" dirty="0" err="1">
                <a:solidFill>
                  <a:srgbClr val="000000"/>
                </a:solidFill>
                <a:latin typeface="Courier New"/>
                <a:ea typeface="Times New Roman"/>
              </a:rPr>
              <a:t>fopen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0x0040136e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&lt;+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42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&gt;: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   </a:t>
            </a:r>
            <a:r>
              <a:rPr lang="en-US" sz="1100" dirty="0" err="1">
                <a:solidFill>
                  <a:srgbClr val="000000"/>
                </a:solidFill>
                <a:latin typeface="Courier New"/>
                <a:ea typeface="Times New Roman"/>
              </a:rPr>
              <a:t>mov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%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eax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0x1c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(%</a:t>
            </a:r>
            <a:r>
              <a:rPr lang="en-US" sz="1100" dirty="0" err="1">
                <a:solidFill>
                  <a:srgbClr val="000000"/>
                </a:solidFill>
                <a:latin typeface="Courier New"/>
                <a:ea typeface="Times New Roman"/>
              </a:rPr>
              <a:t>esp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)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en-US" sz="1100" dirty="0">
              <a:solidFill>
                <a:srgbClr val="007F7F"/>
              </a:solidFill>
              <a:latin typeface="Courier New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	...</a:t>
            </a:r>
          </a:p>
          <a:p>
            <a:pPr>
              <a:spcAft>
                <a:spcPts val="0"/>
              </a:spcAft>
            </a:pPr>
            <a:endParaRPr lang="en-US" sz="1100" dirty="0">
              <a:solidFill>
                <a:srgbClr val="007F7F"/>
              </a:solidFill>
              <a:latin typeface="Courier New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       17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}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0x004013f5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&lt;+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177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&gt;: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 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leave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0x004013f6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&lt;+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178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&gt;: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 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ret</a:t>
            </a:r>
            <a:endParaRPr lang="cs-CZ" sz="2000" dirty="0">
              <a:latin typeface="Times New Roman"/>
              <a:ea typeface="Times New Roman"/>
            </a:endParaRPr>
          </a:p>
          <a:p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End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of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assembler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dump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.</a:t>
            </a:r>
            <a:endParaRPr lang="cs-CZ" sz="11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F782F86-AD05-4D71-8054-323395ACE4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717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common instructions/structures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common ASM instructions</a:t>
            </a:r>
          </a:p>
          <a:p>
            <a:pPr lvl="1"/>
            <a:r>
              <a:rPr lang="en-US" dirty="0"/>
              <a:t>Load/Store from to registers: MOV, LEA</a:t>
            </a:r>
          </a:p>
          <a:p>
            <a:pPr lvl="1"/>
            <a:r>
              <a:rPr lang="en-US" dirty="0"/>
              <a:t>Arithmetic: ADD, INC…</a:t>
            </a:r>
          </a:p>
          <a:p>
            <a:pPr lvl="1"/>
            <a:r>
              <a:rPr lang="en-US" dirty="0"/>
              <a:t>Relational: CMP, TEST</a:t>
            </a:r>
          </a:p>
          <a:p>
            <a:pPr lvl="1"/>
            <a:r>
              <a:rPr lang="en-US" dirty="0"/>
              <a:t>Jumps: JMP, J*</a:t>
            </a:r>
          </a:p>
          <a:p>
            <a:pPr lvl="1"/>
            <a:r>
              <a:rPr lang="en-US" dirty="0"/>
              <a:t>Functions: CALL, RET</a:t>
            </a:r>
          </a:p>
          <a:p>
            <a:r>
              <a:rPr lang="en-US" dirty="0"/>
              <a:t>Example of typical structures (C</a:t>
            </a:r>
            <a:r>
              <a:rPr lang="en-US" dirty="0">
                <a:sym typeface="Symbol" panose="05050102010706020507" pitchFamily="18" charset="2"/>
              </a:rPr>
              <a:t> ASM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Conditional jump,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/>
              <a:t> loop, function call…</a:t>
            </a:r>
          </a:p>
          <a:p>
            <a:pPr lvl="1"/>
            <a:r>
              <a:rPr lang="en-US" dirty="0"/>
              <a:t>Familiarize via mixed source code/assembler in IDE</a:t>
            </a:r>
          </a:p>
          <a:p>
            <a:pPr lvl="1"/>
            <a:r>
              <a:rPr lang="en-US" dirty="0"/>
              <a:t>Be aware of debug/release differences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1D54227-47BC-439C-9FF7-E5DC8DCF7E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465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Jump operation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27238" y="1871664"/>
            <a:ext cx="8640762" cy="4149725"/>
          </a:xfrm>
        </p:spPr>
        <p:txBody>
          <a:bodyPr/>
          <a:lstStyle/>
          <a:p>
            <a:pPr lvl="0"/>
            <a:r>
              <a:rPr lang="en-US" sz="2000" dirty="0"/>
              <a:t>Jump operation </a:t>
            </a:r>
            <a:endParaRPr lang="cs-CZ" sz="2000" dirty="0"/>
          </a:p>
          <a:p>
            <a:pPr lvl="1"/>
            <a:r>
              <a:rPr lang="en-US" sz="1800" dirty="0"/>
              <a:t>Unconditional JMP – jump every time</a:t>
            </a:r>
            <a:endParaRPr lang="cs-CZ" sz="1800" dirty="0"/>
          </a:p>
          <a:p>
            <a:pPr lvl="1"/>
            <a:r>
              <a:rPr lang="en-US" sz="1800" dirty="0"/>
              <a:t>Conditional - based on the current value of flag(s) </a:t>
            </a:r>
            <a:endParaRPr lang="cs-CZ" sz="1800" dirty="0"/>
          </a:p>
          <a:p>
            <a:r>
              <a:rPr lang="en-GB" sz="2000" dirty="0"/>
              <a:t>JA*	Jump if (unsigned) above	- CF=0 and ZF=0</a:t>
            </a:r>
            <a:endParaRPr lang="cs-CZ" sz="2000" dirty="0"/>
          </a:p>
          <a:p>
            <a:r>
              <a:rPr lang="en-GB" sz="2000" dirty="0"/>
              <a:t>JB*	Jump if (unsigned) below	- CF=1</a:t>
            </a:r>
            <a:endParaRPr lang="cs-CZ" sz="2000" dirty="0"/>
          </a:p>
          <a:p>
            <a:r>
              <a:rPr lang="en-GB" sz="2000" dirty="0"/>
              <a:t>JE**	Jump if equal			- ZF=1</a:t>
            </a:r>
            <a:endParaRPr lang="cs-CZ" sz="2000" dirty="0"/>
          </a:p>
          <a:p>
            <a:r>
              <a:rPr lang="en-GB" sz="2000" dirty="0"/>
              <a:t>JG*	Jump if (signed) greater		- ZF=0 and SF=OF (SF=</a:t>
            </a:r>
            <a:r>
              <a:rPr lang="en-GB" sz="2000" dirty="0" err="1"/>
              <a:t>SignFlag</a:t>
            </a:r>
            <a:r>
              <a:rPr lang="en-GB" sz="2000" dirty="0"/>
              <a:t>)</a:t>
            </a:r>
            <a:endParaRPr lang="cs-CZ" sz="2000" dirty="0"/>
          </a:p>
          <a:p>
            <a:r>
              <a:rPr lang="en-GB" sz="2000" dirty="0"/>
              <a:t>JGE*Jump if (signed) </a:t>
            </a:r>
            <a:r>
              <a:rPr lang="en-GB" sz="2000" dirty="0" err="1"/>
              <a:t>gtr</a:t>
            </a:r>
            <a:r>
              <a:rPr lang="en-GB" sz="2000" dirty="0"/>
              <a:t> or equal	- SF=OF</a:t>
            </a:r>
            <a:endParaRPr lang="cs-CZ" sz="2000" dirty="0"/>
          </a:p>
          <a:p>
            <a:r>
              <a:rPr lang="en-GB" sz="2000" dirty="0"/>
              <a:t>JL*	Jump if (signed) less		- SF != OF (!= is not)</a:t>
            </a:r>
            <a:endParaRPr lang="cs-CZ" sz="2000" dirty="0"/>
          </a:p>
          <a:p>
            <a:r>
              <a:rPr lang="en-GB" sz="2000" dirty="0"/>
              <a:t>JLE*	Jump if (signed) less or equal	- ZF=1 and OF != OF</a:t>
            </a:r>
            <a:endParaRPr lang="cs-CZ" sz="2000" dirty="0"/>
          </a:p>
          <a:p>
            <a:r>
              <a:rPr lang="en-GB" sz="2000" dirty="0"/>
              <a:t>JMP**	Jump			- Jumps always</a:t>
            </a:r>
            <a:endParaRPr lang="cs-CZ" sz="2000" dirty="0"/>
          </a:p>
          <a:p>
            <a:r>
              <a:rPr lang="en-GB" sz="2000" dirty="0"/>
              <a:t>JNE**	Jump if not equal	- ZF=0</a:t>
            </a:r>
            <a:endParaRPr lang="cs-CZ" sz="2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E2B611A-C7F1-43E3-973C-08D5C6AE5A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031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Rootkits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PV204: Rootkits, RE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C7686D0-3582-424A-81D8-DE2A8DCD24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79735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branching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/>
              <a:t>Conditional branching is usually realized by two consecutive operations:</a:t>
            </a:r>
            <a:endParaRPr lang="cs-CZ" sz="2800" dirty="0"/>
          </a:p>
          <a:p>
            <a:pPr marL="819150" lvl="1" indent="-457200">
              <a:buFont typeface="+mj-lt"/>
              <a:buAutoNum type="arabicPeriod"/>
            </a:pPr>
            <a:r>
              <a:rPr lang="en-US" sz="2400" dirty="0"/>
              <a:t>Comparison operation setting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Flags</a:t>
            </a:r>
            <a:r>
              <a:rPr lang="en-US" sz="2400" dirty="0"/>
              <a:t> register</a:t>
            </a:r>
            <a:endParaRPr lang="cs-CZ" sz="2400" dirty="0"/>
          </a:p>
          <a:p>
            <a:pPr marL="819150" lvl="1" indent="-457200">
              <a:buFont typeface="+mj-lt"/>
              <a:buAutoNum type="arabicPeriod"/>
            </a:pPr>
            <a:r>
              <a:rPr lang="en-US" sz="2400" dirty="0"/>
              <a:t>a) Conditional jumping operation to address based on Flags (Branch 1)</a:t>
            </a:r>
            <a:endParaRPr lang="cs-CZ" sz="2400" dirty="0"/>
          </a:p>
          <a:p>
            <a:pPr marL="819150" lvl="1" indent="-457200">
              <a:buFont typeface="+mj-lt"/>
              <a:buAutoNum type="arabicPeriod" startAt="2"/>
            </a:pPr>
            <a:r>
              <a:rPr lang="en-US" sz="2400" dirty="0"/>
              <a:t>B) If not jumped then Branch 2 code is directly present starting with a next instruction, or unconditional jump JMP to Branch 2 is present</a:t>
            </a:r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979F88-CD66-4E08-A900-B0108573FB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880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Comparison operations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CMP EAX, -1 - will set flag(s) in Registers</a:t>
            </a:r>
          </a:p>
          <a:p>
            <a:pPr lvl="1"/>
            <a:r>
              <a:rPr lang="en-US" sz="2400" dirty="0"/>
              <a:t>Zero and Sign flags are usually of interest</a:t>
            </a:r>
          </a:p>
          <a:p>
            <a:pPr lvl="1"/>
            <a:r>
              <a:rPr lang="en-US" sz="2400" dirty="0"/>
              <a:t>If two values are same (EAX == -1), Zero flag is set to 1</a:t>
            </a:r>
            <a:endParaRPr lang="cs-CZ" sz="2400" dirty="0"/>
          </a:p>
          <a:p>
            <a:r>
              <a:rPr lang="en-US" sz="2800" dirty="0"/>
              <a:t>TEST A, B (usually TEST EAX, EAX) </a:t>
            </a:r>
          </a:p>
          <a:p>
            <a:pPr lvl="1"/>
            <a:r>
              <a:rPr lang="en-US" sz="2400" dirty="0"/>
              <a:t>logical AND operation</a:t>
            </a:r>
          </a:p>
          <a:p>
            <a:pPr lvl="1"/>
            <a:r>
              <a:rPr lang="en-US" sz="2400" dirty="0"/>
              <a:t>results not saved, Flags are set </a:t>
            </a:r>
          </a:p>
          <a:p>
            <a:pPr lvl="1"/>
            <a:r>
              <a:rPr lang="en-US" sz="2400" dirty="0"/>
              <a:t>TEST EAX, EAX will test if value in EAX is equal to 0 </a:t>
            </a:r>
          </a:p>
          <a:p>
            <a:pPr lvl="2"/>
            <a:r>
              <a:rPr lang="en-US" sz="2400" dirty="0"/>
              <a:t>If EAX == 0 then Zero flag == 1, 0 otherwise</a:t>
            </a:r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D4AE058-8029-4424-84B0-47D51DA772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837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z="3200" dirty="0"/>
              <a:t>Compilation to </a:t>
            </a:r>
            <a:r>
              <a:rPr lang="en-GB" sz="3200" dirty="0" err="1"/>
              <a:t>bytecode</a:t>
            </a:r>
            <a:r>
              <a:rPr lang="en-GB" sz="3200" dirty="0"/>
              <a:t> (Java, C#)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 code compiled into intermediate </a:t>
            </a:r>
            <a:r>
              <a:rPr lang="en-US" dirty="0" err="1"/>
              <a:t>bytecode</a:t>
            </a:r>
            <a:endParaRPr lang="en-US" dirty="0"/>
          </a:p>
          <a:p>
            <a:pPr lvl="1"/>
            <a:r>
              <a:rPr lang="en-US" dirty="0"/>
              <a:t>Java bytecode, .NET CLI ... </a:t>
            </a:r>
          </a:p>
          <a:p>
            <a:r>
              <a:rPr lang="en-US" dirty="0"/>
              <a:t>Intermediate code interpreted by virtual machine</a:t>
            </a:r>
          </a:p>
          <a:p>
            <a:r>
              <a:rPr lang="en-US" dirty="0"/>
              <a:t>Just-in-time compilation</a:t>
            </a:r>
          </a:p>
          <a:p>
            <a:pPr lvl="1"/>
            <a:r>
              <a:rPr lang="en-US" dirty="0"/>
              <a:t>Intermediate code is compiled by VM into native code</a:t>
            </a:r>
          </a:p>
          <a:p>
            <a:pPr lvl="1"/>
            <a:r>
              <a:rPr lang="en-US" dirty="0"/>
              <a:t>Improve performance significantly</a:t>
            </a:r>
          </a:p>
          <a:p>
            <a:pPr lvl="1"/>
            <a:r>
              <a:rPr lang="en-US" dirty="0"/>
              <a:t>Relevant for dynamic analysis, not for static analysis</a:t>
            </a:r>
          </a:p>
          <a:p>
            <a:r>
              <a:rPr lang="en-US" dirty="0"/>
              <a:t>Usually easier to understand then assembler code </a:t>
            </a:r>
            <a:endParaRPr lang="cs-CZ" dirty="0"/>
          </a:p>
          <a:p>
            <a:pPr lvl="1"/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0D959C1-C96C-47ED-AEE9-FA5DE13096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634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Structure of Executable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PV204: Rootkits, RE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4615FED-C5C3-415B-8E41-1CEF9661AB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05810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1026" name="Picture 2" descr="C:\Users\E525127\Documents\School\Prednasky\English PE Walkthroug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-27384"/>
            <a:ext cx="9144000" cy="64895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320136" y="5949281"/>
            <a:ext cx="3024336" cy="461665"/>
          </a:xfrm>
          <a:prstGeom prst="rect">
            <a:avLst/>
          </a:prstGeom>
          <a:solidFill>
            <a:schemeClr val="tx2">
              <a:lumMod val="20000"/>
              <a:lumOff val="80000"/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PE File Format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981200" y="260648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r>
              <a:rPr lang="en-US" dirty="0"/>
              <a:t>Structure of Win32 binary executable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194EC8A-F11A-4390-BBE8-BC187583E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72F7E-A92E-4996-87A8-9530E00B3D3A}" type="slidenum">
              <a:rPr lang="cs-CZ" smtClean="0"/>
              <a:pPr>
                <a:defRPr/>
              </a:pPr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8210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Linux binary executable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ELF format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1026" name="Picture 2" descr="D:\Documents\Obrazky\740px-Elf-layout--e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090" y="1484784"/>
            <a:ext cx="4774101" cy="52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 rot="16200000">
            <a:off x="7689750" y="3680613"/>
            <a:ext cx="4749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"Elf-layout--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en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" by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Surueña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- Own work. </a:t>
            </a:r>
          </a:p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Licensed under CC BY-SA 3.0 via Commons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2BA1191-AB24-4066-999E-DCD454D6FD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16991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Java bytecode </a:t>
            </a:r>
            <a:r>
              <a:rPr lang="en-US" dirty="0" err="1"/>
              <a:t>classfile</a:t>
            </a:r>
            <a:endParaRPr lang="en-GB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1700808"/>
            <a:ext cx="5400600" cy="4777454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 rot="16200000">
            <a:off x="7497191" y="3405998"/>
            <a:ext cx="5993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https://commons.apache.org/proper/commons-bcel/manual.html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F509B81-CB8B-4B7C-9241-F9ADD215F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49256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Registry vs. stack-based execution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9C957D8-B3FB-4DEA-B9E1-42CF0D9054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14621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Registry-based execution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916832"/>
            <a:ext cx="8461250" cy="41497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Values loaded 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sz="2800" dirty="0"/>
              <a:t>) from RAM to CPU registers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CPU operation (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add,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test</a:t>
            </a:r>
            <a:r>
              <a:rPr lang="en-US" sz="2800" dirty="0"/>
              <a:t>…) is executed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Resulting value is stored back 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sz="2800" dirty="0"/>
              <a:t>) to RAM</a:t>
            </a:r>
          </a:p>
          <a:p>
            <a:r>
              <a:rPr lang="en-US" sz="2800" dirty="0"/>
              <a:t>Name of the registers</a:t>
            </a:r>
          </a:p>
          <a:p>
            <a:pPr lvl="1"/>
            <a:r>
              <a:rPr lang="en-US" sz="2400" dirty="0"/>
              <a:t>EAX 32bit, AX 16bit, AH/AL 8bit</a:t>
            </a:r>
          </a:p>
          <a:p>
            <a:pPr lvl="1"/>
            <a:r>
              <a:rPr lang="en-US" sz="2400" dirty="0"/>
              <a:t>EIP ... next address to execute (instruction pointer)</a:t>
            </a:r>
            <a:endParaRPr lang="cs-CZ" sz="2400" dirty="0"/>
          </a:p>
          <a:p>
            <a:pPr lvl="1"/>
            <a:r>
              <a:rPr lang="en-US" sz="2400" dirty="0"/>
              <a:t>EBX ... usually loop counter</a:t>
            </a:r>
            <a:endParaRPr lang="cs-CZ" sz="2800" dirty="0"/>
          </a:p>
          <a:p>
            <a:r>
              <a:rPr lang="en-US" sz="2800" dirty="0"/>
              <a:t>Registers</a:t>
            </a:r>
            <a:endParaRPr lang="cs-CZ" sz="2800" dirty="0"/>
          </a:p>
          <a:p>
            <a:pPr lvl="1"/>
            <a:r>
              <a:rPr lang="en-US" sz="2400" dirty="0"/>
              <a:t>Z – zero flag, C – carry flag, S – sign flag…</a:t>
            </a:r>
          </a:p>
          <a:p>
            <a:pPr lvl="1"/>
            <a:endParaRPr lang="cs-CZ" sz="2400" dirty="0"/>
          </a:p>
          <a:p>
            <a:endParaRPr lang="cs-CZ" sz="2800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ACA570E-B4CD-4E99-ADAD-182271C662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602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Add two numbers from file (HDD)</a:t>
            </a:r>
          </a:p>
        </p:txBody>
      </p:sp>
      <p:sp>
        <p:nvSpPr>
          <p:cNvPr id="884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sz="2400" dirty="0"/>
              <a:t>Read values from </a:t>
            </a:r>
            <a:r>
              <a:rPr lang="cs-CZ" altLang="en-US" sz="2400" dirty="0"/>
              <a:t>HDD </a:t>
            </a:r>
            <a:r>
              <a:rPr lang="en-US" altLang="en-US" sz="2400" dirty="0"/>
              <a:t>into </a:t>
            </a:r>
            <a:r>
              <a:rPr lang="cs-CZ" altLang="en-US" sz="2400" dirty="0"/>
              <a:t>RAM </a:t>
            </a:r>
            <a:r>
              <a:rPr lang="en-US" altLang="en-US" sz="2400" dirty="0"/>
              <a:t>memory</a:t>
            </a:r>
            <a:endParaRPr lang="cs-CZ" altLang="en-US" sz="2400" dirty="0"/>
          </a:p>
          <a:p>
            <a:pPr marL="914400" lvl="1" indent="-457200" eaLnBrk="1" hangingPunct="1">
              <a:buFont typeface="Wingdings" pitchFamily="2" charset="2"/>
              <a:buChar char="l"/>
            </a:pPr>
            <a:r>
              <a:rPr lang="en-US" altLang="en-US" sz="2000" dirty="0" err="1">
                <a:solidFill>
                  <a:srgbClr val="000000"/>
                </a:solidFill>
                <a:latin typeface="Courier New" pitchFamily="49" charset="0"/>
              </a:rPr>
              <a:t>fscanf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altLang="en-US" sz="2000" b="1" dirty="0" err="1">
                <a:solidFill>
                  <a:srgbClr val="000000"/>
                </a:solidFill>
                <a:latin typeface="Courier New" pitchFamily="49" charset="0"/>
              </a:rPr>
              <a:t>file</a:t>
            </a:r>
            <a:r>
              <a:rPr lang="cs-CZ" altLang="en-US" sz="2000" b="1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altLang="en-US" sz="2000" dirty="0">
                <a:solidFill>
                  <a:srgbClr val="7F007F"/>
                </a:solidFill>
                <a:latin typeface="Courier New" pitchFamily="49" charset="0"/>
              </a:rPr>
              <a:t>"%d"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,</a:t>
            </a:r>
            <a:r>
              <a:rPr lang="en-US" altLang="en-US" sz="2000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&amp;</a:t>
            </a:r>
            <a:r>
              <a:rPr lang="en-US" altLang="en-US" sz="2000" dirty="0">
                <a:solidFill>
                  <a:srgbClr val="000000"/>
                </a:solidFill>
                <a:latin typeface="Courier New" pitchFamily="49" charset="0"/>
              </a:rPr>
              <a:t>value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en-US" altLang="en-US" sz="2000" dirty="0">
              <a:solidFill>
                <a:srgbClr val="808080"/>
              </a:solidFill>
              <a:latin typeface="Courier New" pitchFamily="49" charset="0"/>
            </a:endParaRP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sz="2400" dirty="0"/>
              <a:t>Move value from </a:t>
            </a:r>
            <a:r>
              <a:rPr lang="cs-CZ" altLang="en-US" sz="2400" dirty="0"/>
              <a:t>RAM </a:t>
            </a:r>
            <a:r>
              <a:rPr lang="en-US" altLang="en-US" sz="2400" dirty="0"/>
              <a:t>memory to CPU registry</a:t>
            </a:r>
          </a:p>
          <a:p>
            <a:pPr marL="914400" lvl="1" indent="-457200" eaLnBrk="1" hangingPunct="1">
              <a:buFont typeface="Wingdings" pitchFamily="2" charset="2"/>
              <a:buChar char="l"/>
            </a:pPr>
            <a:r>
              <a:rPr lang="en-US" altLang="en-US" sz="2000" dirty="0">
                <a:solidFill>
                  <a:srgbClr val="000000"/>
                </a:solidFill>
                <a:latin typeface="Courier New" pitchFamily="49" charset="0"/>
              </a:rPr>
              <a:t>MOV </a:t>
            </a:r>
            <a:r>
              <a:rPr lang="en-US" altLang="en-US" sz="2000" dirty="0">
                <a:solidFill>
                  <a:srgbClr val="808080"/>
                </a:solidFill>
                <a:latin typeface="Courier New" pitchFamily="49" charset="0"/>
              </a:rPr>
              <a:t>  </a:t>
            </a:r>
            <a:r>
              <a:rPr lang="en-US" altLang="en-US" sz="2000" dirty="0">
                <a:solidFill>
                  <a:srgbClr val="007F7F"/>
                </a:solidFill>
                <a:latin typeface="Courier New" pitchFamily="49" charset="0"/>
              </a:rPr>
              <a:t>0x48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(%</a:t>
            </a:r>
            <a:r>
              <a:rPr lang="en-US" altLang="en-US" sz="2000" dirty="0" err="1">
                <a:solidFill>
                  <a:srgbClr val="000000"/>
                </a:solidFill>
                <a:latin typeface="Courier New" pitchFamily="49" charset="0"/>
              </a:rPr>
              <a:t>esp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),%</a:t>
            </a:r>
            <a:r>
              <a:rPr lang="en-US" altLang="en-US" sz="2000" dirty="0" err="1">
                <a:solidFill>
                  <a:srgbClr val="000000"/>
                </a:solidFill>
                <a:latin typeface="Courier New" pitchFamily="49" charset="0"/>
              </a:rPr>
              <a:t>eax</a:t>
            </a:r>
            <a:endParaRPr lang="cs-CZ" altLang="en-US" sz="2000" dirty="0">
              <a:solidFill>
                <a:srgbClr val="000000"/>
              </a:solidFill>
              <a:latin typeface="Courier New" pitchFamily="49" charset="0"/>
            </a:endParaRPr>
          </a:p>
          <a:p>
            <a:pPr marL="914400" lvl="1" indent="-457200" eaLnBrk="1" hangingPunct="1">
              <a:buFont typeface="Wingdings" pitchFamily="2" charset="2"/>
              <a:buChar char="l"/>
            </a:pPr>
            <a:r>
              <a:rPr lang="en-US" altLang="en-US" sz="2000" dirty="0">
                <a:solidFill>
                  <a:srgbClr val="000000"/>
                </a:solidFill>
                <a:latin typeface="Courier New" pitchFamily="49" charset="0"/>
              </a:rPr>
              <a:t>MOV </a:t>
            </a:r>
            <a:r>
              <a:rPr lang="en-US" altLang="en-US" sz="2000" dirty="0">
                <a:solidFill>
                  <a:srgbClr val="808080"/>
                </a:solidFill>
                <a:latin typeface="Courier New" pitchFamily="49" charset="0"/>
              </a:rPr>
              <a:t>  </a:t>
            </a:r>
            <a:r>
              <a:rPr lang="en-US" altLang="en-US" sz="2000" dirty="0">
                <a:solidFill>
                  <a:srgbClr val="007F7F"/>
                </a:solidFill>
                <a:latin typeface="Courier New" pitchFamily="49" charset="0"/>
              </a:rPr>
              <a:t>0x4</a:t>
            </a:r>
            <a:r>
              <a:rPr lang="cs-CZ" altLang="en-US" sz="2000" dirty="0">
                <a:solidFill>
                  <a:srgbClr val="007F7F"/>
                </a:solidFill>
                <a:latin typeface="Courier New" pitchFamily="49" charset="0"/>
              </a:rPr>
              <a:t>4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(%</a:t>
            </a:r>
            <a:r>
              <a:rPr lang="en-US" altLang="en-US" sz="2000" dirty="0" err="1">
                <a:solidFill>
                  <a:srgbClr val="000000"/>
                </a:solidFill>
                <a:latin typeface="Courier New" pitchFamily="49" charset="0"/>
              </a:rPr>
              <a:t>esp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),%</a:t>
            </a:r>
            <a:r>
              <a:rPr lang="en-US" altLang="en-US" sz="2000" dirty="0">
                <a:solidFill>
                  <a:srgbClr val="000000"/>
                </a:solidFill>
                <a:latin typeface="Courier New" pitchFamily="49" charset="0"/>
              </a:rPr>
              <a:t>e</a:t>
            </a:r>
            <a:r>
              <a:rPr lang="cs-CZ" altLang="en-US" sz="2000" dirty="0">
                <a:solidFill>
                  <a:srgbClr val="000000"/>
                </a:solidFill>
                <a:latin typeface="Courier New" pitchFamily="49" charset="0"/>
              </a:rPr>
              <a:t>d</a:t>
            </a:r>
            <a:r>
              <a:rPr lang="en-US" altLang="en-US" sz="2000" dirty="0">
                <a:solidFill>
                  <a:srgbClr val="000000"/>
                </a:solidFill>
                <a:latin typeface="Courier New" pitchFamily="49" charset="0"/>
              </a:rPr>
              <a:t>x</a:t>
            </a:r>
            <a:endParaRPr lang="cs-CZ" altLang="en-US" sz="2000" dirty="0">
              <a:latin typeface="Courier New" pitchFamily="49" charset="0"/>
            </a:endParaRP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sz="2400" dirty="0"/>
              <a:t>Execute CPU instruction</a:t>
            </a:r>
            <a:r>
              <a:rPr lang="cs-CZ" altLang="en-US" sz="2400" dirty="0"/>
              <a:t> (</a:t>
            </a:r>
            <a:r>
              <a:rPr lang="en-US" altLang="en-US" sz="2400" dirty="0"/>
              <a:t>e.g., </a:t>
            </a:r>
            <a:r>
              <a:rPr lang="cs-CZ" altLang="en-US" sz="2400" dirty="0"/>
              <a:t>ADD)</a:t>
            </a:r>
            <a:endParaRPr lang="en-US" altLang="en-US" sz="2400" dirty="0"/>
          </a:p>
          <a:p>
            <a:pPr marL="914400" lvl="1" indent="-457200" eaLnBrk="1" hangingPunct="1">
              <a:buFont typeface="Wingdings" pitchFamily="2" charset="2"/>
              <a:buChar char="l"/>
            </a:pPr>
            <a:r>
              <a:rPr lang="en-US" altLang="en-US" sz="2000" dirty="0">
                <a:solidFill>
                  <a:srgbClr val="000000"/>
                </a:solidFill>
                <a:latin typeface="Courier New" pitchFamily="49" charset="0"/>
              </a:rPr>
              <a:t>ADD</a:t>
            </a:r>
            <a:r>
              <a:rPr lang="en-US" altLang="en-US" sz="2000" dirty="0">
                <a:solidFill>
                  <a:srgbClr val="808080"/>
                </a:solidFill>
                <a:latin typeface="Courier New" pitchFamily="49" charset="0"/>
              </a:rPr>
              <a:t>    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%</a:t>
            </a:r>
            <a:r>
              <a:rPr lang="en-US" altLang="en-US" sz="2000" dirty="0" err="1">
                <a:solidFill>
                  <a:srgbClr val="000000"/>
                </a:solidFill>
                <a:latin typeface="Courier New" pitchFamily="49" charset="0"/>
              </a:rPr>
              <a:t>edx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,%</a:t>
            </a:r>
            <a:r>
              <a:rPr lang="en-US" altLang="en-US" sz="2000" dirty="0" err="1">
                <a:solidFill>
                  <a:srgbClr val="000000"/>
                </a:solidFill>
                <a:latin typeface="Courier New" pitchFamily="49" charset="0"/>
              </a:rPr>
              <a:t>eax</a:t>
            </a:r>
            <a:endParaRPr lang="cs-CZ" altLang="en-US" sz="2000" dirty="0">
              <a:latin typeface="Courier New" pitchFamily="49" charset="0"/>
            </a:endParaRP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sz="2400" dirty="0"/>
              <a:t>Transfer result from CPU register to RAM memory</a:t>
            </a:r>
          </a:p>
          <a:p>
            <a:pPr marL="914400" lvl="1" indent="-457200" eaLnBrk="1" hangingPunct="1">
              <a:buFont typeface="Wingdings" pitchFamily="2" charset="2"/>
              <a:buChar char="l"/>
            </a:pPr>
            <a:r>
              <a:rPr lang="en-US" altLang="en-US" sz="2000" dirty="0">
                <a:solidFill>
                  <a:srgbClr val="000000"/>
                </a:solidFill>
                <a:latin typeface="Courier New" pitchFamily="49" charset="0"/>
              </a:rPr>
              <a:t>MOV </a:t>
            </a:r>
            <a:r>
              <a:rPr lang="en-US" altLang="en-US" sz="2000" dirty="0">
                <a:solidFill>
                  <a:srgbClr val="808080"/>
                </a:solidFill>
                <a:latin typeface="Courier New" pitchFamily="49" charset="0"/>
              </a:rPr>
              <a:t>  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%</a:t>
            </a:r>
            <a:r>
              <a:rPr lang="en-US" altLang="en-US" sz="2000" dirty="0" err="1">
                <a:solidFill>
                  <a:srgbClr val="000000"/>
                </a:solidFill>
                <a:latin typeface="Courier New" pitchFamily="49" charset="0"/>
              </a:rPr>
              <a:t>eax</a:t>
            </a:r>
            <a:r>
              <a:rPr lang="cs-CZ" altLang="en-US" sz="20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altLang="en-US" sz="2000" dirty="0">
                <a:solidFill>
                  <a:srgbClr val="007F7F"/>
                </a:solidFill>
                <a:latin typeface="Courier New" pitchFamily="49" charset="0"/>
              </a:rPr>
              <a:t>0x48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(%</a:t>
            </a:r>
            <a:r>
              <a:rPr lang="en-US" altLang="en-US" sz="2000" dirty="0" err="1">
                <a:solidFill>
                  <a:srgbClr val="000000"/>
                </a:solidFill>
                <a:latin typeface="Courier New" pitchFamily="49" charset="0"/>
              </a:rPr>
              <a:t>esp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cs-CZ" altLang="en-US" sz="2000" dirty="0">
              <a:latin typeface="Courier New" pitchFamily="49" charset="0"/>
            </a:endParaRP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sz="2400" dirty="0"/>
              <a:t>Save result from RAM memory to file</a:t>
            </a:r>
            <a:endParaRPr lang="cs-CZ" altLang="en-US" sz="2400" dirty="0"/>
          </a:p>
          <a:p>
            <a:pPr marL="914400" lvl="1" indent="-457200" eaLnBrk="1" hangingPunct="1">
              <a:buFont typeface="Wingdings" pitchFamily="2" charset="2"/>
              <a:buChar char="l"/>
            </a:pPr>
            <a:r>
              <a:rPr lang="en-US" altLang="en-US" sz="2000" dirty="0" err="1">
                <a:solidFill>
                  <a:srgbClr val="000000"/>
                </a:solidFill>
                <a:latin typeface="Courier New" pitchFamily="49" charset="0"/>
              </a:rPr>
              <a:t>fprintf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(file,</a:t>
            </a:r>
            <a:r>
              <a:rPr lang="en-US" altLang="en-US" sz="2000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en-US" sz="2000" dirty="0">
                <a:solidFill>
                  <a:srgbClr val="7F007F"/>
                </a:solidFill>
                <a:latin typeface="Courier New" pitchFamily="49" charset="0"/>
              </a:rPr>
              <a:t>"%d"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,</a:t>
            </a:r>
            <a:r>
              <a:rPr lang="en-US" altLang="en-US" sz="2000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Courier New" pitchFamily="49" charset="0"/>
              </a:rPr>
              <a:t>value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pt-BR" altLang="en-US" sz="2000" dirty="0">
              <a:solidFill>
                <a:srgbClr val="808080"/>
              </a:solidFill>
              <a:latin typeface="Courier New" pitchFamily="49" charset="0"/>
            </a:endParaRPr>
          </a:p>
          <a:p>
            <a:pPr marL="533400" indent="-533400" eaLnBrk="1" hangingPunct="1"/>
            <a:endParaRPr lang="cs-CZ" altLang="en-US" sz="2400" dirty="0">
              <a:latin typeface="Courier New" pitchFamily="49" charset="0"/>
            </a:endParaRPr>
          </a:p>
        </p:txBody>
      </p:sp>
      <p:sp>
        <p:nvSpPr>
          <p:cNvPr id="30722" name="Footer Placeholder 6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| PV204: Rootkits, RE</a:t>
            </a:r>
            <a:endParaRPr lang="en-GB" altLang="en-US" sz="1400">
              <a:solidFill>
                <a:schemeClr val="bg1"/>
              </a:solidFill>
            </a:endParaRPr>
          </a:p>
        </p:txBody>
      </p:sp>
      <p:pic>
        <p:nvPicPr>
          <p:cNvPr id="30723" name="Picture 10" descr="cp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895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7" descr="mem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9812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8" descr="gnome-dev-harddis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50292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9" descr="mem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38862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4" descr="gnome-dev-harddis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8382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4753" name="AutoShape 17"/>
          <p:cNvSpPr>
            <a:spLocks noChangeArrowheads="1"/>
          </p:cNvSpPr>
          <p:nvPr/>
        </p:nvSpPr>
        <p:spPr bwMode="auto">
          <a:xfrm>
            <a:off x="9372600" y="5562600"/>
            <a:ext cx="990600" cy="838200"/>
          </a:xfrm>
          <a:prstGeom prst="foldedCorner">
            <a:avLst>
              <a:gd name="adj" fmla="val 12500"/>
            </a:avLst>
          </a:prstGeom>
          <a:solidFill>
            <a:schemeClr val="accent1">
              <a:alpha val="36862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out.txt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"30"</a:t>
            </a:r>
          </a:p>
        </p:txBody>
      </p:sp>
      <p:sp>
        <p:nvSpPr>
          <p:cNvPr id="884757" name="Rectangle 21"/>
          <p:cNvSpPr>
            <a:spLocks noChangeArrowheads="1"/>
          </p:cNvSpPr>
          <p:nvPr/>
        </p:nvSpPr>
        <p:spPr bwMode="auto">
          <a:xfrm>
            <a:off x="9296400" y="3276600"/>
            <a:ext cx="533400" cy="381000"/>
          </a:xfrm>
          <a:prstGeom prst="rect">
            <a:avLst/>
          </a:prstGeom>
          <a:solidFill>
            <a:srgbClr val="808080">
              <a:alpha val="3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10</a:t>
            </a:r>
          </a:p>
        </p:txBody>
      </p:sp>
      <p:sp>
        <p:nvSpPr>
          <p:cNvPr id="884758" name="Rectangle 22"/>
          <p:cNvSpPr>
            <a:spLocks noChangeArrowheads="1"/>
          </p:cNvSpPr>
          <p:nvPr/>
        </p:nvSpPr>
        <p:spPr bwMode="auto">
          <a:xfrm>
            <a:off x="9296400" y="3733800"/>
            <a:ext cx="533400" cy="381000"/>
          </a:xfrm>
          <a:prstGeom prst="rect">
            <a:avLst/>
          </a:prstGeom>
          <a:solidFill>
            <a:srgbClr val="808080">
              <a:alpha val="3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884760" name="Rectangle 24"/>
          <p:cNvSpPr>
            <a:spLocks noChangeArrowheads="1"/>
          </p:cNvSpPr>
          <p:nvPr/>
        </p:nvSpPr>
        <p:spPr bwMode="auto">
          <a:xfrm>
            <a:off x="9296400" y="3276600"/>
            <a:ext cx="533400" cy="381000"/>
          </a:xfrm>
          <a:prstGeom prst="rect">
            <a:avLst/>
          </a:prstGeom>
          <a:solidFill>
            <a:srgbClr val="FF0000">
              <a:alpha val="3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884761" name="Rectangle 25"/>
          <p:cNvSpPr>
            <a:spLocks noChangeArrowheads="1"/>
          </p:cNvSpPr>
          <p:nvPr/>
        </p:nvSpPr>
        <p:spPr bwMode="auto">
          <a:xfrm>
            <a:off x="9296400" y="4343400"/>
            <a:ext cx="533400" cy="381000"/>
          </a:xfrm>
          <a:prstGeom prst="rect">
            <a:avLst/>
          </a:prstGeom>
          <a:solidFill>
            <a:srgbClr val="00CC00">
              <a:alpha val="3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884764" name="Rectangle 28"/>
          <p:cNvSpPr>
            <a:spLocks noChangeArrowheads="1"/>
          </p:cNvSpPr>
          <p:nvPr/>
        </p:nvSpPr>
        <p:spPr bwMode="auto">
          <a:xfrm>
            <a:off x="9829800" y="2362200"/>
            <a:ext cx="533400" cy="381000"/>
          </a:xfrm>
          <a:prstGeom prst="rect">
            <a:avLst/>
          </a:prstGeom>
          <a:solidFill>
            <a:srgbClr val="00CC00">
              <a:alpha val="3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30739" name="AutoShape 29"/>
          <p:cNvSpPr>
            <a:spLocks noChangeArrowheads="1"/>
          </p:cNvSpPr>
          <p:nvPr/>
        </p:nvSpPr>
        <p:spPr bwMode="auto">
          <a:xfrm>
            <a:off x="9296400" y="1143000"/>
            <a:ext cx="990600" cy="838200"/>
          </a:xfrm>
          <a:prstGeom prst="foldedCorner">
            <a:avLst>
              <a:gd name="adj" fmla="val 12500"/>
            </a:avLst>
          </a:prstGeom>
          <a:solidFill>
            <a:schemeClr val="accent1">
              <a:alpha val="36862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in.txt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"10 20"</a:t>
            </a:r>
          </a:p>
        </p:txBody>
      </p:sp>
      <p:sp>
        <p:nvSpPr>
          <p:cNvPr id="884766" name="Rectangle 30"/>
          <p:cNvSpPr>
            <a:spLocks noChangeArrowheads="1"/>
          </p:cNvSpPr>
          <p:nvPr/>
        </p:nvSpPr>
        <p:spPr bwMode="auto">
          <a:xfrm>
            <a:off x="9220200" y="2362200"/>
            <a:ext cx="533400" cy="381000"/>
          </a:xfrm>
          <a:prstGeom prst="rect">
            <a:avLst/>
          </a:prstGeom>
          <a:solidFill>
            <a:srgbClr val="00CC00">
              <a:alpha val="3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884767" name="AutoShape 31"/>
          <p:cNvSpPr>
            <a:spLocks/>
          </p:cNvSpPr>
          <p:nvPr/>
        </p:nvSpPr>
        <p:spPr bwMode="auto">
          <a:xfrm>
            <a:off x="311076" y="3072160"/>
            <a:ext cx="304800" cy="2286000"/>
          </a:xfrm>
          <a:prstGeom prst="leftBrace">
            <a:avLst>
              <a:gd name="adj1" fmla="val 62500"/>
              <a:gd name="adj2" fmla="val 50000"/>
            </a:avLst>
          </a:prstGeom>
          <a:noFill/>
          <a:ln w="254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/>
          </a:p>
        </p:txBody>
      </p:sp>
      <p:sp>
        <p:nvSpPr>
          <p:cNvPr id="884768" name="Text Box 32"/>
          <p:cNvSpPr txBox="1">
            <a:spLocks noChangeArrowheads="1"/>
          </p:cNvSpPr>
          <p:nvPr/>
        </p:nvSpPr>
        <p:spPr bwMode="auto">
          <a:xfrm rot="-5400000">
            <a:off x="-1503436" y="4031803"/>
            <a:ext cx="3324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Courier New" pitchFamily="49" charset="0"/>
              </a:rPr>
              <a:t>value</a:t>
            </a:r>
            <a:r>
              <a:rPr lang="cs-CZ" altLang="en-US" sz="18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ourier New" pitchFamily="49" charset="0"/>
              </a:rPr>
              <a:t>= value + value2;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4BC01BE-52A2-4A9C-A07B-F3264909CF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044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4753" grpId="0" animBg="1"/>
      <p:bldP spid="884757" grpId="0" animBg="1"/>
      <p:bldP spid="884758" grpId="0" animBg="1"/>
      <p:bldP spid="884760" grpId="0" animBg="1"/>
      <p:bldP spid="884761" grpId="0" animBg="1"/>
      <p:bldP spid="884764" grpId="0" animBg="1"/>
      <p:bldP spid="884766" grpId="0" animBg="1"/>
      <p:bldP spid="884767" grpId="0" animBg="1"/>
      <p:bldP spid="8847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Rootkit definition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Root-kit</a:t>
            </a:r>
          </a:p>
          <a:p>
            <a:pPr lvl="1"/>
            <a:r>
              <a:rPr lang="en-US" sz="2000" i="1" dirty="0"/>
              <a:t>root</a:t>
            </a:r>
            <a:r>
              <a:rPr lang="en-US" sz="2000" dirty="0"/>
              <a:t> user *nix systems</a:t>
            </a:r>
          </a:p>
          <a:p>
            <a:pPr lvl="1"/>
            <a:r>
              <a:rPr lang="en-US" sz="2000" i="1" dirty="0"/>
              <a:t>kit </a:t>
            </a:r>
            <a:r>
              <a:rPr lang="en-US" sz="2000" dirty="0"/>
              <a:t>set of tools to operate/execute commands   </a:t>
            </a:r>
          </a:p>
          <a:p>
            <a:r>
              <a:rPr lang="en-US" sz="2400" dirty="0"/>
              <a:t>Rootkit is piece or collection of software</a:t>
            </a:r>
          </a:p>
          <a:p>
            <a:pPr lvl="1"/>
            <a:r>
              <a:rPr lang="en-US" sz="2000" dirty="0"/>
              <a:t>Designed to enable access where it would be otherwise denied</a:t>
            </a:r>
          </a:p>
          <a:p>
            <a:pPr lvl="1"/>
            <a:r>
              <a:rPr lang="en-US" sz="2000" dirty="0"/>
              <a:t>Tries to hide(“cloak”) its presence in system</a:t>
            </a:r>
          </a:p>
          <a:p>
            <a:r>
              <a:rPr lang="en-US" sz="2400" dirty="0"/>
              <a:t>Installed after obtaining privileged access</a:t>
            </a:r>
          </a:p>
          <a:p>
            <a:pPr lvl="1"/>
            <a:r>
              <a:rPr lang="en-US" sz="2000" dirty="0"/>
              <a:t>Privileged escalation, credentials compromise, physical access…</a:t>
            </a:r>
          </a:p>
          <a:p>
            <a:r>
              <a:rPr lang="en-US" sz="2400" dirty="0"/>
              <a:t>Rootkit != exploit (rootkit usually installed after exploit)</a:t>
            </a:r>
          </a:p>
          <a:p>
            <a:r>
              <a:rPr lang="en-US" sz="2400" dirty="0"/>
              <a:t>Rootkit is usually accompanied with additional payload</a:t>
            </a:r>
          </a:p>
          <a:p>
            <a:pPr lvl="1"/>
            <a:r>
              <a:rPr lang="en-US" sz="2000" dirty="0"/>
              <a:t>Payload does the actual (potentially malicious) work</a:t>
            </a:r>
            <a:endParaRPr lang="cs-CZ" sz="2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FEBA4A5-2186-48DB-AB03-5A73FEF24E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484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Stack-based execution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Bytecode contains sequence of operations</a:t>
            </a:r>
          </a:p>
          <a:p>
            <a:r>
              <a:rPr lang="en-US" sz="2400" dirty="0"/>
              <a:t>Bytecode contains constants</a:t>
            </a:r>
          </a:p>
          <a:p>
            <a:r>
              <a:rPr lang="en-US" sz="2400" dirty="0"/>
              <a:t>All intermediate values stored on stack</a:t>
            </a:r>
          </a:p>
          <a:p>
            <a:r>
              <a:rPr lang="en-US" sz="2400" dirty="0"/>
              <a:t>Interpret: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Reads next operation from bytecode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Pop operand(s) for next operation from top of stack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Executes operation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Push result of operation on top of stack</a:t>
            </a:r>
            <a:endParaRPr lang="cs-CZ" sz="2400" dirty="0"/>
          </a:p>
          <a:p>
            <a:pPr lvl="0"/>
            <a:r>
              <a:rPr lang="en-US" sz="2400" dirty="0"/>
              <a:t>No registers are used </a:t>
            </a:r>
          </a:p>
          <a:p>
            <a:pPr lvl="1"/>
            <a:r>
              <a:rPr lang="en-US" sz="2000" dirty="0"/>
              <a:t>all operands for current operation at the top of the stack</a:t>
            </a:r>
          </a:p>
          <a:p>
            <a:pPr lvl="0"/>
            <a:endParaRPr lang="cs-CZ" sz="2400" dirty="0"/>
          </a:p>
          <a:p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83E74DA-5854-4EFF-99FF-A828D12EB4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754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JavaCard</a:t>
            </a:r>
            <a:r>
              <a:rPr lang="en-US" dirty="0"/>
              <a:t> </a:t>
            </a:r>
            <a:r>
              <a:rPr lang="en-US" dirty="0" err="1"/>
              <a:t>bytecode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cs-CZ" sz="2400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11A71285-F31D-4FAA-8898-6FBE1D09D6F9}"/>
              </a:ext>
            </a:extLst>
          </p:cNvPr>
          <p:cNvGrpSpPr/>
          <p:nvPr/>
        </p:nvGrpSpPr>
        <p:grpSpPr>
          <a:xfrm>
            <a:off x="7968209" y="159468"/>
            <a:ext cx="4238661" cy="6725916"/>
            <a:chOff x="7968209" y="116633"/>
            <a:chExt cx="4238661" cy="6725916"/>
          </a:xfrm>
        </p:grpSpPr>
        <p:sp>
          <p:nvSpPr>
            <p:cNvPr id="10" name="TextovéPole 9"/>
            <p:cNvSpPr txBox="1"/>
            <p:nvPr/>
          </p:nvSpPr>
          <p:spPr>
            <a:xfrm>
              <a:off x="7968209" y="116633"/>
              <a:ext cx="4238661" cy="652486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cs-CZ" sz="1100" b="1" dirty="0">
                  <a:solidFill>
                    <a:srgbClr val="000000"/>
                  </a:solidFill>
                  <a:latin typeface="Verdana"/>
                </a:rPr>
                <a:t>.</a:t>
              </a:r>
              <a:r>
                <a:rPr lang="cs-CZ" sz="1100" dirty="0" err="1">
                  <a:solidFill>
                    <a:srgbClr val="00007F"/>
                  </a:solidFill>
                  <a:latin typeface="Verdana"/>
                </a:rPr>
                <a:t>method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</a:t>
              </a:r>
              <a:r>
                <a:rPr lang="cs-CZ" sz="1100" dirty="0" err="1">
                  <a:solidFill>
                    <a:srgbClr val="00007F"/>
                  </a:solidFill>
                  <a:latin typeface="Verdana"/>
                </a:rPr>
                <a:t>Encrypt</a:t>
              </a:r>
              <a:r>
                <a:rPr lang="cs-CZ" sz="1100" b="1" dirty="0">
                  <a:solidFill>
                    <a:srgbClr val="000000"/>
                  </a:solidFill>
                  <a:latin typeface="Verdana"/>
                </a:rPr>
                <a:t>(</a:t>
              </a:r>
              <a:r>
                <a:rPr lang="cs-CZ" sz="1100" dirty="0" err="1">
                  <a:solidFill>
                    <a:srgbClr val="00007F"/>
                  </a:solidFill>
                  <a:latin typeface="Verdana"/>
                </a:rPr>
                <a:t>Ljavacard</a:t>
              </a:r>
              <a:r>
                <a:rPr lang="cs-CZ" sz="1100" b="1" dirty="0">
                  <a:solidFill>
                    <a:srgbClr val="000000"/>
                  </a:solidFill>
                  <a:latin typeface="Verdana"/>
                </a:rPr>
                <a:t>/</a:t>
              </a:r>
              <a:r>
                <a:rPr lang="cs-CZ" sz="1100" dirty="0" err="1">
                  <a:solidFill>
                    <a:srgbClr val="00007F"/>
                  </a:solidFill>
                  <a:latin typeface="Verdana"/>
                </a:rPr>
                <a:t>framework</a:t>
              </a:r>
              <a:r>
                <a:rPr lang="cs-CZ" sz="1100" b="1" dirty="0">
                  <a:solidFill>
                    <a:srgbClr val="000000"/>
                  </a:solidFill>
                  <a:latin typeface="Verdana"/>
                </a:rPr>
                <a:t>/</a:t>
              </a:r>
              <a:r>
                <a:rPr lang="cs-CZ" sz="1100" dirty="0">
                  <a:solidFill>
                    <a:srgbClr val="00007F"/>
                  </a:solidFill>
                  <a:latin typeface="Verdana"/>
                </a:rPr>
                <a:t>APDU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</a:t>
              </a:r>
              <a:r>
                <a:rPr lang="cs-CZ" sz="1100" b="1" dirty="0">
                  <a:solidFill>
                    <a:srgbClr val="000000"/>
                  </a:solidFill>
                  <a:latin typeface="Verdana"/>
                </a:rPr>
                <a:t>)</a:t>
              </a:r>
              <a:r>
                <a:rPr lang="cs-CZ" sz="1100" dirty="0">
                  <a:solidFill>
                    <a:srgbClr val="00007F"/>
                  </a:solidFill>
                  <a:latin typeface="Verdana"/>
                </a:rPr>
                <a:t>V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</a:t>
              </a:r>
              <a:r>
                <a:rPr lang="cs-CZ" sz="1100" dirty="0">
                  <a:solidFill>
                    <a:srgbClr val="007F7F"/>
                  </a:solidFill>
                  <a:latin typeface="Verdana"/>
                </a:rPr>
                <a:t>129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</a:t>
              </a:r>
              <a:r>
                <a:rPr lang="cs-CZ" sz="1100" b="1" dirty="0">
                  <a:solidFill>
                    <a:srgbClr val="000000"/>
                  </a:solidFill>
                  <a:latin typeface="Verdana"/>
                </a:rPr>
                <a:t>{</a:t>
              </a:r>
            </a:p>
            <a:p>
              <a:r>
                <a:rPr lang="en-US" sz="1100" b="1" dirty="0">
                  <a:solidFill>
                    <a:srgbClr val="000000"/>
                  </a:solidFill>
                  <a:latin typeface="Verdana"/>
                </a:rPr>
                <a:t>  </a:t>
              </a:r>
              <a:r>
                <a:rPr lang="cs-CZ" sz="1100" b="1" dirty="0">
                  <a:solidFill>
                    <a:srgbClr val="000000"/>
                  </a:solidFill>
                  <a:latin typeface="Verdana"/>
                </a:rPr>
                <a:t>.</a:t>
              </a:r>
              <a:r>
                <a:rPr lang="cs-CZ" sz="1100" dirty="0" err="1">
                  <a:solidFill>
                    <a:srgbClr val="00007F"/>
                  </a:solidFill>
                  <a:latin typeface="Verdana"/>
                </a:rPr>
                <a:t>stack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</a:t>
              </a:r>
              <a:r>
                <a:rPr lang="cs-CZ" sz="1100" dirty="0">
                  <a:solidFill>
                    <a:srgbClr val="007F7F"/>
                  </a:solidFill>
                  <a:latin typeface="Verdana"/>
                </a:rPr>
                <a:t>6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</a:t>
              </a:r>
            </a:p>
            <a:p>
              <a:r>
                <a:rPr lang="en-US" sz="1100" b="1" dirty="0">
                  <a:solidFill>
                    <a:srgbClr val="000000"/>
                  </a:solidFill>
                  <a:latin typeface="Verdana"/>
                </a:rPr>
                <a:t>  </a:t>
              </a:r>
              <a:r>
                <a:rPr lang="cs-CZ" sz="1100" b="1" dirty="0">
                  <a:solidFill>
                    <a:srgbClr val="000000"/>
                  </a:solidFill>
                  <a:latin typeface="Verdana"/>
                </a:rPr>
                <a:t>.</a:t>
              </a:r>
              <a:r>
                <a:rPr lang="cs-CZ" sz="1100" dirty="0" err="1">
                  <a:solidFill>
                    <a:srgbClr val="00007F"/>
                  </a:solidFill>
                  <a:latin typeface="Verdana"/>
                </a:rPr>
                <a:t>locals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</a:t>
              </a:r>
              <a:r>
                <a:rPr lang="cs-CZ" sz="1100" dirty="0">
                  <a:solidFill>
                    <a:srgbClr val="007F7F"/>
                  </a:solidFill>
                  <a:latin typeface="Verdana"/>
                </a:rPr>
                <a:t>3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</a:t>
              </a:r>
            </a:p>
            <a:p>
              <a:r>
                <a:rPr lang="en-US" sz="1100" b="1" dirty="0">
                  <a:solidFill>
                    <a:srgbClr val="000000"/>
                  </a:solidFill>
                  <a:latin typeface="Verdana"/>
                </a:rPr>
                <a:t>  </a:t>
              </a:r>
              <a:r>
                <a:rPr lang="cs-CZ" sz="1100" b="1" dirty="0">
                  <a:solidFill>
                    <a:srgbClr val="000000"/>
                  </a:solidFill>
                  <a:latin typeface="Verdana"/>
                </a:rPr>
                <a:t>.</a:t>
              </a:r>
              <a:r>
                <a:rPr lang="cs-CZ" sz="1100" dirty="0" err="1">
                  <a:solidFill>
                    <a:srgbClr val="00007F"/>
                  </a:solidFill>
                  <a:latin typeface="Verdana"/>
                </a:rPr>
                <a:t>descriptor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 </a:t>
              </a:r>
              <a:r>
                <a:rPr lang="cs-CZ" sz="1100" dirty="0" err="1">
                  <a:solidFill>
                    <a:srgbClr val="00007F"/>
                  </a:solidFill>
                  <a:latin typeface="Verdana"/>
                </a:rPr>
                <a:t>Ljavacard</a:t>
              </a:r>
              <a:r>
                <a:rPr lang="cs-CZ" sz="1100" b="1" dirty="0">
                  <a:solidFill>
                    <a:srgbClr val="000000"/>
                  </a:solidFill>
                  <a:latin typeface="Verdana"/>
                </a:rPr>
                <a:t>/</a:t>
              </a:r>
              <a:r>
                <a:rPr lang="cs-CZ" sz="1100" dirty="0" err="1">
                  <a:solidFill>
                    <a:srgbClr val="00007F"/>
                  </a:solidFill>
                  <a:latin typeface="Verdana"/>
                </a:rPr>
                <a:t>framework</a:t>
              </a:r>
              <a:r>
                <a:rPr lang="cs-CZ" sz="1100" b="1" dirty="0">
                  <a:solidFill>
                    <a:srgbClr val="000000"/>
                  </a:solidFill>
                  <a:latin typeface="Verdana"/>
                </a:rPr>
                <a:t>/</a:t>
              </a:r>
              <a:r>
                <a:rPr lang="cs-CZ" sz="1100" dirty="0">
                  <a:solidFill>
                    <a:srgbClr val="00007F"/>
                  </a:solidFill>
                  <a:latin typeface="Verdana"/>
                </a:rPr>
                <a:t>APDU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       </a:t>
              </a:r>
              <a:r>
                <a:rPr lang="cs-CZ" sz="1100" dirty="0">
                  <a:solidFill>
                    <a:srgbClr val="007F7F"/>
                  </a:solidFill>
                  <a:latin typeface="Verdana"/>
                </a:rPr>
                <a:t>0.10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</a:t>
              </a:r>
            </a:p>
            <a:p>
              <a:r>
                <a:rPr lang="cs-CZ" sz="1100" dirty="0">
                  <a:solidFill>
                    <a:srgbClr val="00007F"/>
                  </a:solidFill>
                  <a:latin typeface="Verdana"/>
                </a:rPr>
                <a:t>L0: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 </a:t>
              </a:r>
              <a:r>
                <a:rPr lang="cs-CZ" sz="1100" dirty="0">
                  <a:solidFill>
                    <a:srgbClr val="00007F"/>
                  </a:solidFill>
                  <a:latin typeface="Verdana"/>
                </a:rPr>
                <a:t>aload_1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</a:t>
              </a:r>
            </a:p>
            <a:p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   </a:t>
              </a:r>
              <a:r>
                <a:rPr lang="cs-CZ" sz="1100" dirty="0" err="1">
                  <a:solidFill>
                    <a:srgbClr val="00007F"/>
                  </a:solidFill>
                  <a:latin typeface="Verdana"/>
                </a:rPr>
                <a:t>invokevirtual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</a:t>
              </a:r>
              <a:r>
                <a:rPr lang="cs-CZ" sz="1100" dirty="0">
                  <a:solidFill>
                    <a:srgbClr val="007F7F"/>
                  </a:solidFill>
                  <a:latin typeface="Verdana"/>
                </a:rPr>
                <a:t>30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               </a:t>
              </a:r>
            </a:p>
            <a:p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   </a:t>
              </a:r>
              <a:r>
                <a:rPr lang="cs-CZ" sz="1100" dirty="0">
                  <a:solidFill>
                    <a:srgbClr val="00007F"/>
                  </a:solidFill>
                  <a:latin typeface="Verdana"/>
                </a:rPr>
                <a:t>astore_2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</a:t>
              </a:r>
            </a:p>
            <a:p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   </a:t>
              </a:r>
              <a:r>
                <a:rPr lang="cs-CZ" sz="1100" dirty="0">
                  <a:solidFill>
                    <a:srgbClr val="00007F"/>
                  </a:solidFill>
                  <a:latin typeface="Verdana"/>
                </a:rPr>
                <a:t>aload_1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</a:t>
              </a:r>
            </a:p>
            <a:p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   </a:t>
              </a:r>
              <a:r>
                <a:rPr lang="cs-CZ" sz="1100" dirty="0" err="1">
                  <a:solidFill>
                    <a:srgbClr val="00007F"/>
                  </a:solidFill>
                  <a:latin typeface="Verdana"/>
                </a:rPr>
                <a:t>invokevirtual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</a:t>
              </a:r>
              <a:r>
                <a:rPr lang="cs-CZ" sz="1100" dirty="0">
                  <a:solidFill>
                    <a:srgbClr val="007F7F"/>
                  </a:solidFill>
                  <a:latin typeface="Verdana"/>
                </a:rPr>
                <a:t>42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               </a:t>
              </a:r>
            </a:p>
            <a:p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   </a:t>
              </a:r>
              <a:r>
                <a:rPr lang="cs-CZ" sz="1100" dirty="0">
                  <a:solidFill>
                    <a:srgbClr val="00007F"/>
                  </a:solidFill>
                  <a:latin typeface="Verdana"/>
                </a:rPr>
                <a:t>sstore_3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</a:t>
              </a:r>
            </a:p>
            <a:p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   </a:t>
              </a:r>
              <a:r>
                <a:rPr lang="cs-CZ" sz="1100" dirty="0">
                  <a:solidFill>
                    <a:srgbClr val="00007F"/>
                  </a:solidFill>
                  <a:latin typeface="Verdana"/>
                </a:rPr>
                <a:t>sload_3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</a:t>
              </a:r>
            </a:p>
            <a:p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   </a:t>
              </a:r>
              <a:r>
                <a:rPr lang="cs-CZ" sz="1100" dirty="0" err="1">
                  <a:solidFill>
                    <a:srgbClr val="00007F"/>
                  </a:solidFill>
                  <a:latin typeface="Verdana"/>
                </a:rPr>
                <a:t>bspush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</a:t>
              </a:r>
              <a:r>
                <a:rPr lang="cs-CZ" sz="1100" dirty="0">
                  <a:solidFill>
                    <a:srgbClr val="007F7F"/>
                  </a:solidFill>
                  <a:latin typeface="Verdana"/>
                </a:rPr>
                <a:t>8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</a:t>
              </a:r>
            </a:p>
            <a:p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   </a:t>
              </a:r>
              <a:r>
                <a:rPr lang="cs-CZ" sz="1100" dirty="0" err="1">
                  <a:solidFill>
                    <a:srgbClr val="00007F"/>
                  </a:solidFill>
                  <a:latin typeface="Verdana"/>
                </a:rPr>
                <a:t>srem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</a:t>
              </a:r>
            </a:p>
            <a:p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   </a:t>
              </a:r>
              <a:r>
                <a:rPr lang="cs-CZ" sz="1100" dirty="0" err="1">
                  <a:solidFill>
                    <a:srgbClr val="00007F"/>
                  </a:solidFill>
                  <a:latin typeface="Verdana"/>
                </a:rPr>
                <a:t>ifeq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</a:t>
              </a:r>
              <a:r>
                <a:rPr lang="cs-CZ" sz="1100" dirty="0">
                  <a:solidFill>
                    <a:srgbClr val="00007F"/>
                  </a:solidFill>
                  <a:latin typeface="Verdana"/>
                </a:rPr>
                <a:t>L2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</a:t>
              </a:r>
            </a:p>
            <a:p>
              <a:r>
                <a:rPr lang="cs-CZ" sz="1100" dirty="0">
                  <a:solidFill>
                    <a:srgbClr val="00007F"/>
                  </a:solidFill>
                  <a:latin typeface="Verdana"/>
                </a:rPr>
                <a:t>L1: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</a:t>
              </a:r>
              <a:r>
                <a:rPr lang="cs-CZ" sz="1100" dirty="0" err="1">
                  <a:solidFill>
                    <a:srgbClr val="00007F"/>
                  </a:solidFill>
                  <a:latin typeface="Verdana"/>
                </a:rPr>
                <a:t>sspush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</a:t>
              </a:r>
              <a:r>
                <a:rPr lang="cs-CZ" sz="1100" dirty="0">
                  <a:solidFill>
                    <a:srgbClr val="007F7F"/>
                  </a:solidFill>
                  <a:latin typeface="Verdana"/>
                </a:rPr>
                <a:t>26384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</a:t>
              </a:r>
            </a:p>
            <a:p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   </a:t>
              </a:r>
              <a:r>
                <a:rPr lang="cs-CZ" sz="1100" dirty="0" err="1">
                  <a:solidFill>
                    <a:srgbClr val="00007F"/>
                  </a:solidFill>
                  <a:latin typeface="Verdana"/>
                </a:rPr>
                <a:t>invokestatic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</a:t>
              </a:r>
              <a:r>
                <a:rPr lang="cs-CZ" sz="1100" dirty="0">
                  <a:solidFill>
                    <a:srgbClr val="007F7F"/>
                  </a:solidFill>
                  <a:latin typeface="Verdana"/>
                </a:rPr>
                <a:t>41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                </a:t>
              </a:r>
            </a:p>
            <a:p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   </a:t>
              </a:r>
              <a:r>
                <a:rPr lang="cs-CZ" sz="1100" dirty="0" err="1">
                  <a:solidFill>
                    <a:srgbClr val="00007F"/>
                  </a:solidFill>
                  <a:latin typeface="Verdana"/>
                </a:rPr>
                <a:t>goto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</a:t>
              </a:r>
              <a:r>
                <a:rPr lang="cs-CZ" sz="1100" dirty="0">
                  <a:solidFill>
                    <a:srgbClr val="00007F"/>
                  </a:solidFill>
                  <a:latin typeface="Verdana"/>
                </a:rPr>
                <a:t>L2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</a:t>
              </a:r>
            </a:p>
            <a:p>
              <a:r>
                <a:rPr lang="cs-CZ" sz="1100" dirty="0">
                  <a:solidFill>
                    <a:srgbClr val="00007F"/>
                  </a:solidFill>
                  <a:latin typeface="Verdana"/>
                </a:rPr>
                <a:t>L2: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</a:t>
              </a:r>
              <a:r>
                <a:rPr lang="cs-CZ" sz="1100" dirty="0" err="1">
                  <a:solidFill>
                    <a:srgbClr val="00007F"/>
                  </a:solidFill>
                  <a:latin typeface="Verdana"/>
                </a:rPr>
                <a:t>getfield_a_this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</a:t>
              </a:r>
              <a:r>
                <a:rPr lang="cs-CZ" sz="1100" dirty="0">
                  <a:solidFill>
                    <a:srgbClr val="007F7F"/>
                  </a:solidFill>
                  <a:latin typeface="Verdana"/>
                </a:rPr>
                <a:t>1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              </a:t>
              </a:r>
            </a:p>
            <a:p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   </a:t>
              </a:r>
              <a:r>
                <a:rPr lang="cs-CZ" sz="1100" dirty="0">
                  <a:solidFill>
                    <a:srgbClr val="00007F"/>
                  </a:solidFill>
                  <a:latin typeface="Verdana"/>
                </a:rPr>
                <a:t>aload_2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</a:t>
              </a:r>
            </a:p>
            <a:p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   </a:t>
              </a:r>
              <a:r>
                <a:rPr lang="cs-CZ" sz="1100" dirty="0">
                  <a:solidFill>
                    <a:srgbClr val="00007F"/>
                  </a:solidFill>
                  <a:latin typeface="Verdana"/>
                </a:rPr>
                <a:t>sconst_5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</a:t>
              </a:r>
            </a:p>
            <a:p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   </a:t>
              </a:r>
              <a:r>
                <a:rPr lang="cs-CZ" sz="1100" dirty="0">
                  <a:solidFill>
                    <a:srgbClr val="00007F"/>
                  </a:solidFill>
                  <a:latin typeface="Verdana"/>
                </a:rPr>
                <a:t>sload_3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</a:t>
              </a:r>
            </a:p>
            <a:p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   </a:t>
              </a:r>
              <a:r>
                <a:rPr lang="cs-CZ" sz="1100" dirty="0" err="1">
                  <a:solidFill>
                    <a:srgbClr val="00007F"/>
                  </a:solidFill>
                  <a:latin typeface="Verdana"/>
                </a:rPr>
                <a:t>getfield_a_this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</a:t>
              </a:r>
              <a:r>
                <a:rPr lang="cs-CZ" sz="1100" dirty="0">
                  <a:solidFill>
                    <a:srgbClr val="007F7F"/>
                  </a:solidFill>
                  <a:latin typeface="Verdana"/>
                </a:rPr>
                <a:t>10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             </a:t>
              </a:r>
            </a:p>
            <a:p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   </a:t>
              </a:r>
              <a:r>
                <a:rPr lang="cs-CZ" sz="1100" dirty="0">
                  <a:solidFill>
                    <a:srgbClr val="00007F"/>
                  </a:solidFill>
                  <a:latin typeface="Verdana"/>
                </a:rPr>
                <a:t>sconst_0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</a:t>
              </a:r>
            </a:p>
            <a:p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   </a:t>
              </a:r>
              <a:r>
                <a:rPr lang="cs-CZ" sz="1100" dirty="0" err="1">
                  <a:solidFill>
                    <a:srgbClr val="00007F"/>
                  </a:solidFill>
                  <a:latin typeface="Verdana"/>
                </a:rPr>
                <a:t>invokevirtual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</a:t>
              </a:r>
              <a:r>
                <a:rPr lang="cs-CZ" sz="1100" dirty="0">
                  <a:solidFill>
                    <a:srgbClr val="007F7F"/>
                  </a:solidFill>
                  <a:latin typeface="Verdana"/>
                </a:rPr>
                <a:t>43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</a:t>
              </a:r>
            </a:p>
            <a:p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   </a:t>
              </a:r>
              <a:r>
                <a:rPr lang="cs-CZ" sz="1100" dirty="0">
                  <a:solidFill>
                    <a:srgbClr val="00007F"/>
                  </a:solidFill>
                  <a:latin typeface="Verdana"/>
                </a:rPr>
                <a:t>pop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</a:t>
              </a:r>
            </a:p>
            <a:p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   </a:t>
              </a:r>
              <a:r>
                <a:rPr lang="cs-CZ" sz="1100" dirty="0" err="1">
                  <a:solidFill>
                    <a:srgbClr val="00007F"/>
                  </a:solidFill>
                  <a:latin typeface="Verdana"/>
                </a:rPr>
                <a:t>getfield_a_this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</a:t>
              </a:r>
              <a:r>
                <a:rPr lang="cs-CZ" sz="1100" dirty="0">
                  <a:solidFill>
                    <a:srgbClr val="007F7F"/>
                  </a:solidFill>
                  <a:latin typeface="Verdana"/>
                </a:rPr>
                <a:t>10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             </a:t>
              </a:r>
            </a:p>
            <a:p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   </a:t>
              </a:r>
              <a:r>
                <a:rPr lang="cs-CZ" sz="1100" dirty="0">
                  <a:solidFill>
                    <a:srgbClr val="00007F"/>
                  </a:solidFill>
                  <a:latin typeface="Verdana"/>
                </a:rPr>
                <a:t>sconst_0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</a:t>
              </a:r>
            </a:p>
            <a:p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   </a:t>
              </a:r>
              <a:r>
                <a:rPr lang="cs-CZ" sz="1100" dirty="0">
                  <a:solidFill>
                    <a:srgbClr val="00007F"/>
                  </a:solidFill>
                  <a:latin typeface="Verdana"/>
                </a:rPr>
                <a:t>aload_2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</a:t>
              </a:r>
            </a:p>
            <a:p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   </a:t>
              </a:r>
              <a:r>
                <a:rPr lang="cs-CZ" sz="1100" dirty="0">
                  <a:solidFill>
                    <a:srgbClr val="00007F"/>
                  </a:solidFill>
                  <a:latin typeface="Verdana"/>
                </a:rPr>
                <a:t>sconst_5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</a:t>
              </a:r>
            </a:p>
            <a:p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   </a:t>
              </a:r>
              <a:r>
                <a:rPr lang="cs-CZ" sz="1100" dirty="0">
                  <a:solidFill>
                    <a:srgbClr val="00007F"/>
                  </a:solidFill>
                  <a:latin typeface="Verdana"/>
                </a:rPr>
                <a:t>sload_3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</a:t>
              </a:r>
            </a:p>
            <a:p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   </a:t>
              </a:r>
              <a:r>
                <a:rPr lang="cs-CZ" sz="1100" dirty="0" err="1">
                  <a:solidFill>
                    <a:srgbClr val="00007F"/>
                  </a:solidFill>
                  <a:latin typeface="Verdana"/>
                </a:rPr>
                <a:t>invokestatic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</a:t>
              </a:r>
              <a:r>
                <a:rPr lang="cs-CZ" sz="1100" dirty="0">
                  <a:solidFill>
                    <a:srgbClr val="007F7F"/>
                  </a:solidFill>
                  <a:latin typeface="Verdana"/>
                </a:rPr>
                <a:t>44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                </a:t>
              </a:r>
            </a:p>
            <a:p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   </a:t>
              </a:r>
              <a:r>
                <a:rPr lang="cs-CZ" sz="1100" dirty="0">
                  <a:solidFill>
                    <a:srgbClr val="00007F"/>
                  </a:solidFill>
                  <a:latin typeface="Verdana"/>
                </a:rPr>
                <a:t>pop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</a:t>
              </a:r>
            </a:p>
            <a:p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   </a:t>
              </a:r>
              <a:r>
                <a:rPr lang="cs-CZ" sz="1100" dirty="0">
                  <a:solidFill>
                    <a:srgbClr val="00007F"/>
                  </a:solidFill>
                  <a:latin typeface="Verdana"/>
                </a:rPr>
                <a:t>aload_1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</a:t>
              </a:r>
            </a:p>
            <a:p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   </a:t>
              </a:r>
              <a:r>
                <a:rPr lang="cs-CZ" sz="1100" dirty="0">
                  <a:solidFill>
                    <a:srgbClr val="00007F"/>
                  </a:solidFill>
                  <a:latin typeface="Verdana"/>
                </a:rPr>
                <a:t>sconst_5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</a:t>
              </a:r>
            </a:p>
            <a:p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   </a:t>
              </a:r>
              <a:r>
                <a:rPr lang="cs-CZ" sz="1100" dirty="0">
                  <a:solidFill>
                    <a:srgbClr val="00007F"/>
                  </a:solidFill>
                  <a:latin typeface="Verdana"/>
                </a:rPr>
                <a:t>sload_3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</a:t>
              </a:r>
            </a:p>
            <a:p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   </a:t>
              </a:r>
              <a:r>
                <a:rPr lang="cs-CZ" sz="1100" dirty="0" err="1">
                  <a:solidFill>
                    <a:srgbClr val="00007F"/>
                  </a:solidFill>
                  <a:latin typeface="Verdana"/>
                </a:rPr>
                <a:t>invokevirtual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</a:t>
              </a:r>
              <a:r>
                <a:rPr lang="cs-CZ" sz="1100" dirty="0">
                  <a:solidFill>
                    <a:srgbClr val="007F7F"/>
                  </a:solidFill>
                  <a:latin typeface="Verdana"/>
                </a:rPr>
                <a:t>45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               </a:t>
              </a:r>
            </a:p>
            <a:p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       </a:t>
              </a:r>
              <a:r>
                <a:rPr lang="cs-CZ" sz="1100" b="1" dirty="0">
                  <a:solidFill>
                    <a:srgbClr val="00007F"/>
                  </a:solidFill>
                  <a:latin typeface="Verdana"/>
                </a:rPr>
                <a:t>return</a:t>
              </a:r>
              <a:r>
                <a:rPr lang="cs-CZ" sz="1100" dirty="0">
                  <a:solidFill>
                    <a:srgbClr val="808080"/>
                  </a:solidFill>
                  <a:latin typeface="Verdana"/>
                </a:rPr>
                <a:t>;</a:t>
              </a:r>
            </a:p>
            <a:p>
              <a:r>
                <a:rPr lang="cs-CZ" sz="1100" b="1" dirty="0">
                  <a:solidFill>
                    <a:srgbClr val="000000"/>
                  </a:solidFill>
                  <a:latin typeface="Verdana"/>
                </a:rPr>
                <a:t>}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8285681" y="6473217"/>
              <a:ext cx="319831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Resulting </a:t>
              </a:r>
              <a:r>
                <a:rPr lang="en-US" dirty="0" err="1"/>
                <a:t>JavaCard</a:t>
              </a:r>
              <a:r>
                <a:rPr lang="en-US" dirty="0"/>
                <a:t> </a:t>
              </a:r>
              <a:r>
                <a:rPr lang="en-US" dirty="0" err="1"/>
                <a:t>bytecode</a:t>
              </a:r>
              <a:endParaRPr lang="cs-CZ" dirty="0"/>
            </a:p>
          </p:txBody>
        </p:sp>
      </p:grpSp>
      <p:grpSp>
        <p:nvGrpSpPr>
          <p:cNvPr id="6" name="Skupina 5">
            <a:extLst>
              <a:ext uri="{FF2B5EF4-FFF2-40B4-BE49-F238E27FC236}">
                <a16:creationId xmlns:a16="http://schemas.microsoft.com/office/drawing/2014/main" id="{DFCED0A8-1CE7-46FB-865A-C2B7D58D697B}"/>
              </a:ext>
            </a:extLst>
          </p:cNvPr>
          <p:cNvGrpSpPr/>
          <p:nvPr/>
        </p:nvGrpSpPr>
        <p:grpSpPr>
          <a:xfrm>
            <a:off x="670984" y="1786632"/>
            <a:ext cx="6785832" cy="4241097"/>
            <a:chOff x="670984" y="1786632"/>
            <a:chExt cx="6785832" cy="4241097"/>
          </a:xfrm>
        </p:grpSpPr>
        <p:sp>
          <p:nvSpPr>
            <p:cNvPr id="9" name="TextovéPole 8"/>
            <p:cNvSpPr txBox="1"/>
            <p:nvPr/>
          </p:nvSpPr>
          <p:spPr>
            <a:xfrm>
              <a:off x="670984" y="1786632"/>
              <a:ext cx="6785832" cy="406265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dirty="0">
                  <a:solidFill>
                    <a:srgbClr val="007F00"/>
                  </a:solidFill>
                  <a:latin typeface="Courier New"/>
                  <a:ea typeface="Times New Roman"/>
                </a:rPr>
                <a:t>// ENCRYPT INCOMING BUFFER</a:t>
              </a:r>
              <a:endParaRPr lang="cs-CZ" dirty="0"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 </a:t>
              </a:r>
              <a:r>
                <a:rPr lang="en-US" sz="1200" b="1" dirty="0">
                  <a:solidFill>
                    <a:srgbClr val="00007F"/>
                  </a:solidFill>
                  <a:latin typeface="Courier New"/>
                  <a:ea typeface="Times New Roman"/>
                </a:rPr>
                <a:t>void</a:t>
              </a: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Courier New"/>
                  <a:ea typeface="Times New Roman"/>
                </a:rPr>
                <a:t>Encrypt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(</a:t>
              </a:r>
              <a:r>
                <a:rPr lang="en-US" sz="1200" dirty="0">
                  <a:solidFill>
                    <a:srgbClr val="000000"/>
                  </a:solidFill>
                  <a:latin typeface="Courier New"/>
                  <a:ea typeface="Times New Roman"/>
                </a:rPr>
                <a:t>APDU</a:t>
              </a: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Courier New"/>
                  <a:ea typeface="Times New Roman"/>
                </a:rPr>
                <a:t>apdu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)</a:t>
              </a: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{</a:t>
              </a:r>
              <a:endParaRPr lang="cs-CZ" dirty="0"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     </a:t>
              </a:r>
              <a:r>
                <a:rPr lang="en-US" sz="1200" dirty="0">
                  <a:solidFill>
                    <a:srgbClr val="000000"/>
                  </a:solidFill>
                  <a:latin typeface="Courier New"/>
                  <a:ea typeface="Times New Roman"/>
                </a:rPr>
                <a:t>byte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[]</a:t>
              </a: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   </a:t>
              </a:r>
              <a:r>
                <a:rPr lang="en-US" sz="1200" dirty="0" err="1">
                  <a:solidFill>
                    <a:srgbClr val="000000"/>
                  </a:solidFill>
                  <a:latin typeface="Courier New"/>
                  <a:ea typeface="Times New Roman"/>
                </a:rPr>
                <a:t>apdubuf</a:t>
              </a: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=</a:t>
              </a: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Courier New"/>
                  <a:ea typeface="Times New Roman"/>
                </a:rPr>
                <a:t>apdu</a:t>
              </a:r>
              <a:r>
                <a:rPr lang="en-US" sz="1200" b="1" dirty="0" err="1">
                  <a:solidFill>
                    <a:srgbClr val="000000"/>
                  </a:solidFill>
                  <a:latin typeface="Courier New"/>
                  <a:ea typeface="Times New Roman"/>
                </a:rPr>
                <a:t>.</a:t>
              </a:r>
              <a:r>
                <a:rPr lang="en-US" sz="1200" dirty="0" err="1">
                  <a:solidFill>
                    <a:srgbClr val="000000"/>
                  </a:solidFill>
                  <a:latin typeface="Courier New"/>
                  <a:ea typeface="Times New Roman"/>
                </a:rPr>
                <a:t>getBuffer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();</a:t>
              </a:r>
              <a:endParaRPr lang="cs-CZ" dirty="0"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     </a:t>
              </a:r>
              <a:r>
                <a:rPr lang="en-US" sz="1200" b="1" dirty="0">
                  <a:solidFill>
                    <a:srgbClr val="00007F"/>
                  </a:solidFill>
                  <a:latin typeface="Courier New"/>
                  <a:ea typeface="Times New Roman"/>
                </a:rPr>
                <a:t>short</a:t>
              </a: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    </a:t>
              </a:r>
              <a:r>
                <a:rPr lang="en-US" sz="1200" dirty="0" err="1">
                  <a:solidFill>
                    <a:srgbClr val="000000"/>
                  </a:solidFill>
                  <a:latin typeface="Courier New"/>
                  <a:ea typeface="Times New Roman"/>
                </a:rPr>
                <a:t>dataLen</a:t>
              </a: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=</a:t>
              </a: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Courier New"/>
                  <a:ea typeface="Times New Roman"/>
                </a:rPr>
                <a:t>apdu</a:t>
              </a:r>
              <a:r>
                <a:rPr lang="en-US" sz="1200" b="1" dirty="0" err="1">
                  <a:solidFill>
                    <a:srgbClr val="000000"/>
                  </a:solidFill>
                  <a:latin typeface="Courier New"/>
                  <a:ea typeface="Times New Roman"/>
                </a:rPr>
                <a:t>.</a:t>
              </a:r>
              <a:r>
                <a:rPr lang="en-US" sz="1200" dirty="0" err="1">
                  <a:solidFill>
                    <a:srgbClr val="000000"/>
                  </a:solidFill>
                  <a:latin typeface="Courier New"/>
                  <a:ea typeface="Times New Roman"/>
                </a:rPr>
                <a:t>setIncomingAndReceive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();</a:t>
              </a:r>
              <a:endParaRPr lang="cs-CZ" dirty="0"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     </a:t>
              </a:r>
              <a:r>
                <a:rPr lang="en-US" sz="1200" b="1" dirty="0">
                  <a:solidFill>
                    <a:srgbClr val="00007F"/>
                  </a:solidFill>
                  <a:latin typeface="Courier New"/>
                  <a:ea typeface="Times New Roman"/>
                </a:rPr>
                <a:t>short</a:t>
              </a: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    </a:t>
              </a:r>
              <a:r>
                <a:rPr lang="en-US" sz="1200" dirty="0" err="1">
                  <a:solidFill>
                    <a:srgbClr val="000000"/>
                  </a:solidFill>
                  <a:latin typeface="Courier New"/>
                  <a:ea typeface="Times New Roman"/>
                </a:rPr>
                <a:t>i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;</a:t>
              </a:r>
              <a:endParaRPr lang="cs-CZ" dirty="0"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 </a:t>
              </a:r>
              <a:endParaRPr lang="cs-CZ" dirty="0"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     </a:t>
              </a:r>
              <a:r>
                <a:rPr lang="en-US" sz="1200" dirty="0">
                  <a:solidFill>
                    <a:srgbClr val="007F00"/>
                  </a:solidFill>
                  <a:latin typeface="Courier New"/>
                  <a:ea typeface="Times New Roman"/>
                </a:rPr>
                <a:t>// CHECK EXPECTED LENGTH (MULTIPLY OF 64 bites)</a:t>
              </a:r>
              <a:endParaRPr lang="cs-CZ" dirty="0"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     </a:t>
              </a:r>
              <a:r>
                <a:rPr lang="en-US" sz="1200" b="1" dirty="0">
                  <a:solidFill>
                    <a:srgbClr val="00007F"/>
                  </a:solidFill>
                  <a:latin typeface="Courier New"/>
                  <a:ea typeface="Times New Roman"/>
                </a:rPr>
                <a:t>if</a:t>
              </a: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((</a:t>
              </a:r>
              <a:r>
                <a:rPr lang="en-US" sz="1200" dirty="0" err="1">
                  <a:solidFill>
                    <a:srgbClr val="000000"/>
                  </a:solidFill>
                  <a:latin typeface="Courier New"/>
                  <a:ea typeface="Times New Roman"/>
                </a:rPr>
                <a:t>dataLen</a:t>
              </a: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%</a:t>
              </a: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</a:t>
              </a:r>
              <a:r>
                <a:rPr lang="en-US" sz="1200" dirty="0">
                  <a:solidFill>
                    <a:srgbClr val="007F7F"/>
                  </a:solidFill>
                  <a:latin typeface="Courier New"/>
                  <a:ea typeface="Times New Roman"/>
                </a:rPr>
                <a:t>8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)</a:t>
              </a: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!=</a:t>
              </a: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</a:t>
              </a:r>
              <a:r>
                <a:rPr lang="en-US" sz="1200" dirty="0">
                  <a:solidFill>
                    <a:srgbClr val="007F7F"/>
                  </a:solidFill>
                  <a:latin typeface="Courier New"/>
                  <a:ea typeface="Times New Roman"/>
                </a:rPr>
                <a:t>0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)</a:t>
              </a: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    </a:t>
              </a:r>
              <a:endParaRPr lang="cs-CZ" dirty="0"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        </a:t>
              </a:r>
              <a:r>
                <a:rPr lang="en-US" sz="1200" dirty="0" err="1">
                  <a:solidFill>
                    <a:srgbClr val="000000"/>
                  </a:solidFill>
                  <a:latin typeface="Courier New"/>
                  <a:ea typeface="Times New Roman"/>
                </a:rPr>
                <a:t>ISOException</a:t>
              </a:r>
              <a:r>
                <a:rPr lang="en-US" sz="1200" b="1" dirty="0" err="1">
                  <a:solidFill>
                    <a:srgbClr val="000000"/>
                  </a:solidFill>
                  <a:latin typeface="Courier New"/>
                  <a:ea typeface="Times New Roman"/>
                </a:rPr>
                <a:t>.</a:t>
              </a:r>
              <a:r>
                <a:rPr lang="en-US" sz="1200" dirty="0" err="1">
                  <a:solidFill>
                    <a:srgbClr val="000000"/>
                  </a:solidFill>
                  <a:latin typeface="Courier New"/>
                  <a:ea typeface="Times New Roman"/>
                </a:rPr>
                <a:t>throwIt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(</a:t>
              </a:r>
              <a:r>
                <a:rPr lang="en-US" sz="1200" dirty="0">
                  <a:solidFill>
                    <a:srgbClr val="000000"/>
                  </a:solidFill>
                  <a:latin typeface="Courier New"/>
                  <a:ea typeface="Times New Roman"/>
                </a:rPr>
                <a:t>SW_CIPHER_DATA_LENGTH_BAD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);</a:t>
              </a:r>
              <a:endParaRPr lang="cs-CZ" dirty="0"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 </a:t>
              </a:r>
              <a:endParaRPr lang="cs-CZ" dirty="0"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     </a:t>
              </a:r>
              <a:r>
                <a:rPr lang="en-US" sz="1200" dirty="0">
                  <a:solidFill>
                    <a:srgbClr val="007F00"/>
                  </a:solidFill>
                  <a:latin typeface="Courier New"/>
                  <a:ea typeface="Times New Roman"/>
                </a:rPr>
                <a:t>// ENCRYPT INCOMING BUFFER</a:t>
              </a:r>
              <a:endParaRPr lang="cs-CZ" dirty="0"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     </a:t>
              </a:r>
              <a:r>
                <a:rPr lang="en-US" sz="1200" dirty="0" err="1">
                  <a:solidFill>
                    <a:srgbClr val="000000"/>
                  </a:solidFill>
                  <a:latin typeface="Courier New"/>
                  <a:ea typeface="Times New Roman"/>
                </a:rPr>
                <a:t>m_encryptCipher</a:t>
              </a:r>
              <a:r>
                <a:rPr lang="en-US" sz="1200" b="1" dirty="0" err="1">
                  <a:solidFill>
                    <a:srgbClr val="000000"/>
                  </a:solidFill>
                  <a:latin typeface="Courier New"/>
                  <a:ea typeface="Times New Roman"/>
                </a:rPr>
                <a:t>.</a:t>
              </a:r>
              <a:r>
                <a:rPr lang="en-US" sz="1200" dirty="0" err="1">
                  <a:solidFill>
                    <a:srgbClr val="000000"/>
                  </a:solidFill>
                  <a:latin typeface="Courier New"/>
                  <a:ea typeface="Times New Roman"/>
                </a:rPr>
                <a:t>doFinal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(</a:t>
              </a:r>
              <a:r>
                <a:rPr lang="en-US" sz="1200" dirty="0" err="1">
                  <a:solidFill>
                    <a:srgbClr val="000000"/>
                  </a:solidFill>
                  <a:latin typeface="Courier New"/>
                  <a:ea typeface="Times New Roman"/>
                </a:rPr>
                <a:t>apdubuf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,</a:t>
              </a: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Courier New"/>
                  <a:ea typeface="Times New Roman"/>
                </a:rPr>
                <a:t>ISO7816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.</a:t>
              </a:r>
              <a:r>
                <a:rPr lang="en-US" sz="1200" dirty="0">
                  <a:solidFill>
                    <a:srgbClr val="000000"/>
                  </a:solidFill>
                  <a:latin typeface="Courier New"/>
                  <a:ea typeface="Times New Roman"/>
                </a:rPr>
                <a:t>OFFSET_CDATA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,</a:t>
              </a: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Courier New"/>
                  <a:ea typeface="Times New Roman"/>
                </a:rPr>
                <a:t>dataLen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,</a:t>
              </a: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 </a:t>
              </a:r>
              <a:endParaRPr lang="cs-CZ" dirty="0"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                             </a:t>
              </a:r>
              <a:r>
                <a:rPr lang="en-US" sz="1200" dirty="0" err="1">
                  <a:solidFill>
                    <a:srgbClr val="000000"/>
                  </a:solidFill>
                  <a:latin typeface="Courier New"/>
                  <a:ea typeface="Times New Roman"/>
                </a:rPr>
                <a:t>m_ramArray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,</a:t>
              </a: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(</a:t>
              </a:r>
              <a:r>
                <a:rPr lang="en-US" sz="1200" b="1" dirty="0">
                  <a:solidFill>
                    <a:srgbClr val="00007F"/>
                  </a:solidFill>
                  <a:latin typeface="Courier New"/>
                  <a:ea typeface="Times New Roman"/>
                </a:rPr>
                <a:t>short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)</a:t>
              </a: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</a:t>
              </a:r>
              <a:r>
                <a:rPr lang="en-US" sz="1200" dirty="0">
                  <a:solidFill>
                    <a:srgbClr val="007F7F"/>
                  </a:solidFill>
                  <a:latin typeface="Courier New"/>
                  <a:ea typeface="Times New Roman"/>
                </a:rPr>
                <a:t>0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);</a:t>
              </a:r>
              <a:endParaRPr lang="cs-CZ" dirty="0"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 </a:t>
              </a:r>
              <a:endParaRPr lang="cs-CZ" dirty="0"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     </a:t>
              </a:r>
              <a:r>
                <a:rPr lang="en-US" sz="1200" dirty="0">
                  <a:solidFill>
                    <a:srgbClr val="007F00"/>
                  </a:solidFill>
                  <a:latin typeface="Courier New"/>
                  <a:ea typeface="Times New Roman"/>
                </a:rPr>
                <a:t>// COPY ENCRYPTED DATA INTO OUTGOING BUFFER</a:t>
              </a:r>
              <a:endParaRPr lang="cs-CZ" dirty="0"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     </a:t>
              </a:r>
              <a:r>
                <a:rPr lang="en-US" sz="1200" dirty="0" err="1">
                  <a:solidFill>
                    <a:srgbClr val="000000"/>
                  </a:solidFill>
                  <a:latin typeface="Courier New"/>
                  <a:ea typeface="Times New Roman"/>
                </a:rPr>
                <a:t>Util</a:t>
              </a:r>
              <a:r>
                <a:rPr lang="en-US" sz="1200" b="1" dirty="0" err="1">
                  <a:solidFill>
                    <a:srgbClr val="000000"/>
                  </a:solidFill>
                  <a:latin typeface="Courier New"/>
                  <a:ea typeface="Times New Roman"/>
                </a:rPr>
                <a:t>.</a:t>
              </a:r>
              <a:r>
                <a:rPr lang="en-US" sz="1200" dirty="0" err="1">
                  <a:solidFill>
                    <a:srgbClr val="000000"/>
                  </a:solidFill>
                  <a:latin typeface="Courier New"/>
                  <a:ea typeface="Times New Roman"/>
                </a:rPr>
                <a:t>arrayCopyNonAtomic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(</a:t>
              </a:r>
              <a:r>
                <a:rPr lang="en-US" sz="1200" dirty="0" err="1">
                  <a:solidFill>
                    <a:srgbClr val="000000"/>
                  </a:solidFill>
                  <a:latin typeface="Courier New"/>
                  <a:ea typeface="Times New Roman"/>
                </a:rPr>
                <a:t>m_ramArray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,</a:t>
              </a: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(</a:t>
              </a:r>
              <a:r>
                <a:rPr lang="en-US" sz="1200" b="1" dirty="0">
                  <a:solidFill>
                    <a:srgbClr val="00007F"/>
                  </a:solidFill>
                  <a:latin typeface="Courier New"/>
                  <a:ea typeface="Times New Roman"/>
                </a:rPr>
                <a:t>short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)</a:t>
              </a: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</a:t>
              </a:r>
              <a:r>
                <a:rPr lang="en-US" sz="1200" dirty="0">
                  <a:solidFill>
                    <a:srgbClr val="007F7F"/>
                  </a:solidFill>
                  <a:latin typeface="Courier New"/>
                  <a:ea typeface="Times New Roman"/>
                </a:rPr>
                <a:t>0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,</a:t>
              </a: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Courier New"/>
                  <a:ea typeface="Times New Roman"/>
                </a:rPr>
                <a:t>apdubuf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,</a:t>
              </a: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</a:t>
              </a:r>
              <a:endParaRPr lang="cs-CZ" dirty="0"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                             </a:t>
              </a:r>
              <a:r>
                <a:rPr lang="en-US" sz="1200" dirty="0">
                  <a:solidFill>
                    <a:srgbClr val="000000"/>
                  </a:solidFill>
                  <a:latin typeface="Courier New"/>
                  <a:ea typeface="Times New Roman"/>
                </a:rPr>
                <a:t>ISO7816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.</a:t>
              </a:r>
              <a:r>
                <a:rPr lang="en-US" sz="1200" dirty="0">
                  <a:solidFill>
                    <a:srgbClr val="000000"/>
                  </a:solidFill>
                  <a:latin typeface="Courier New"/>
                  <a:ea typeface="Times New Roman"/>
                </a:rPr>
                <a:t>OFFSET_CDATA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,</a:t>
              </a: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Courier New"/>
                  <a:ea typeface="Times New Roman"/>
                </a:rPr>
                <a:t>dataLen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);</a:t>
              </a:r>
              <a:endParaRPr lang="cs-CZ" dirty="0"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 </a:t>
              </a:r>
              <a:endParaRPr lang="cs-CZ" dirty="0"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     </a:t>
              </a:r>
              <a:r>
                <a:rPr lang="en-US" sz="1200" dirty="0">
                  <a:solidFill>
                    <a:srgbClr val="007F00"/>
                  </a:solidFill>
                  <a:latin typeface="Courier New"/>
                  <a:ea typeface="Times New Roman"/>
                </a:rPr>
                <a:t>// SEND OUTGOING BUFFER</a:t>
              </a:r>
              <a:endParaRPr lang="cs-CZ" dirty="0"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     </a:t>
              </a:r>
              <a:r>
                <a:rPr lang="en-US" sz="1200" dirty="0" err="1">
                  <a:solidFill>
                    <a:srgbClr val="000000"/>
                  </a:solidFill>
                  <a:latin typeface="Courier New"/>
                  <a:ea typeface="Times New Roman"/>
                </a:rPr>
                <a:t>apdu</a:t>
              </a:r>
              <a:r>
                <a:rPr lang="en-US" sz="1200" b="1" dirty="0" err="1">
                  <a:solidFill>
                    <a:srgbClr val="000000"/>
                  </a:solidFill>
                  <a:latin typeface="Courier New"/>
                  <a:ea typeface="Times New Roman"/>
                </a:rPr>
                <a:t>.</a:t>
              </a:r>
              <a:r>
                <a:rPr lang="en-US" sz="1200" dirty="0" err="1">
                  <a:solidFill>
                    <a:srgbClr val="000000"/>
                  </a:solidFill>
                  <a:latin typeface="Courier New"/>
                  <a:ea typeface="Times New Roman"/>
                </a:rPr>
                <a:t>setOutgoingAndSend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(</a:t>
              </a:r>
              <a:r>
                <a:rPr lang="en-US" sz="1200" dirty="0">
                  <a:solidFill>
                    <a:srgbClr val="000000"/>
                  </a:solidFill>
                  <a:latin typeface="Courier New"/>
                  <a:ea typeface="Times New Roman"/>
                </a:rPr>
                <a:t>ISO7816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.</a:t>
              </a:r>
              <a:r>
                <a:rPr lang="en-US" sz="1200" dirty="0">
                  <a:solidFill>
                    <a:srgbClr val="000000"/>
                  </a:solidFill>
                  <a:latin typeface="Courier New"/>
                  <a:ea typeface="Times New Roman"/>
                </a:rPr>
                <a:t>OFFSET_CDATA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,</a:t>
              </a:r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Courier New"/>
                  <a:ea typeface="Times New Roman"/>
                </a:rPr>
                <a:t>dataLen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);</a:t>
              </a:r>
              <a:endParaRPr lang="cs-CZ" dirty="0">
                <a:latin typeface="Times New Roman"/>
                <a:ea typeface="Times New Roman"/>
              </a:endParaRPr>
            </a:p>
            <a:p>
              <a:r>
                <a:rPr lang="en-US" sz="1200" dirty="0">
                  <a:solidFill>
                    <a:srgbClr val="808080"/>
                  </a:solidFill>
                  <a:latin typeface="Courier New"/>
                  <a:ea typeface="Times New Roman"/>
                </a:rPr>
                <a:t>  </a:t>
              </a:r>
              <a:r>
                <a:rPr lang="en-US" sz="1200" b="1" dirty="0">
                  <a:solidFill>
                    <a:srgbClr val="000000"/>
                  </a:solidFill>
                  <a:latin typeface="Courier New"/>
                  <a:ea typeface="Times New Roman"/>
                </a:rPr>
                <a:t>}</a:t>
              </a:r>
              <a:endParaRPr lang="cs-CZ" sz="1200" dirty="0"/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979604" y="5658397"/>
              <a:ext cx="3352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Original </a:t>
              </a:r>
              <a:r>
                <a:rPr lang="en-US" dirty="0" err="1"/>
                <a:t>JavaCard</a:t>
              </a:r>
              <a:r>
                <a:rPr lang="en-US" dirty="0"/>
                <a:t> source code</a:t>
              </a:r>
              <a:endParaRPr lang="cs-CZ" dirty="0"/>
            </a:p>
          </p:txBody>
        </p:sp>
      </p:grp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8E14FD-320F-4089-9396-D9F89038E2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71539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Disassembling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Recovering information from binary executables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PV204: Rootkits, RE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5B62685-5521-4DC8-9859-F8892093E3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58893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Disassembling of native binaries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Reversing process of compilation </a:t>
            </a:r>
          </a:p>
          <a:p>
            <a:pPr lvl="1"/>
            <a:r>
              <a:rPr lang="en-US" dirty="0"/>
              <a:t>Back from native code to ASM</a:t>
            </a:r>
          </a:p>
          <a:p>
            <a:r>
              <a:rPr lang="en-US" dirty="0"/>
              <a:t>Compilation/assembly is loose process:</a:t>
            </a:r>
          </a:p>
          <a:p>
            <a:pPr lvl="1"/>
            <a:r>
              <a:rPr lang="en-US" dirty="0"/>
              <a:t>Variable/function names</a:t>
            </a:r>
          </a:p>
          <a:p>
            <a:pPr lvl="1"/>
            <a:r>
              <a:rPr lang="en-US" dirty="0"/>
              <a:t>Unused structures</a:t>
            </a:r>
          </a:p>
          <a:p>
            <a:pPr lvl="1"/>
            <a:r>
              <a:rPr lang="en-US" dirty="0"/>
              <a:t>Performance optimization applied during compilation</a:t>
            </a:r>
          </a:p>
          <a:p>
            <a:r>
              <a:rPr lang="en-US" dirty="0"/>
              <a:t>Wide range of native platforms</a:t>
            </a:r>
          </a:p>
          <a:p>
            <a:pPr lvl="1"/>
            <a:r>
              <a:rPr lang="en-US" dirty="0"/>
              <a:t>Differences in support and performance of disassemblers</a:t>
            </a:r>
          </a:p>
          <a:p>
            <a:r>
              <a:rPr lang="en-US" dirty="0"/>
              <a:t>Bytecode is already on the level of “disassembled” binaries (usually easier to understand)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1DBD536-3DC5-4331-B5BA-BAA9D59E04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21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/>
              <a:t>Structured code vs. sequence of executed ops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Structured code contains code for all branches  </a:t>
            </a:r>
          </a:p>
          <a:p>
            <a:pPr lvl="1"/>
            <a:r>
              <a:rPr lang="en-US" sz="2400" dirty="0"/>
              <a:t>runnable binary/bytecode</a:t>
            </a:r>
            <a:endParaRPr lang="cs-CZ" sz="2400" dirty="0"/>
          </a:p>
          <a:p>
            <a:r>
              <a:rPr lang="en-US" sz="2800" dirty="0"/>
              <a:t>Information loss in compiled binary</a:t>
            </a:r>
          </a:p>
          <a:p>
            <a:pPr lvl="1"/>
            <a:r>
              <a:rPr lang="en-US" sz="2400" dirty="0"/>
              <a:t>Stripped metadata and debugging symbols</a:t>
            </a:r>
          </a:p>
          <a:p>
            <a:pPr lvl="1"/>
            <a:r>
              <a:rPr lang="en-US" sz="2400" dirty="0"/>
              <a:t>Compiler optimizations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/>
              <a:t>Sequence of executed instructions only from the branches taken </a:t>
            </a:r>
          </a:p>
          <a:p>
            <a:pPr lvl="1"/>
            <a:r>
              <a:rPr lang="en-US" sz="2400" dirty="0"/>
              <a:t>E.g., power analysis of smart card with recognized operations</a:t>
            </a:r>
          </a:p>
          <a:p>
            <a:pPr lvl="1"/>
            <a:r>
              <a:rPr lang="en-US" sz="2400" dirty="0"/>
              <a:t>If loop was executed, then only linear sequence of instructions is observed corresponding to the number of loop iterations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3EC9094-BF98-4719-AD77-55B95519A6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921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Structured code vs. sequence of executed ops</a:t>
            </a:r>
            <a:endParaRPr lang="cs-CZ" altLang="cs-CZ" sz="2800" dirty="0"/>
          </a:p>
        </p:txBody>
      </p:sp>
      <p:sp>
        <p:nvSpPr>
          <p:cNvPr id="130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sz="2400" dirty="0"/>
          </a:p>
        </p:txBody>
      </p:sp>
      <p:sp>
        <p:nvSpPr>
          <p:cNvPr id="1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815658"/>
            <a:ext cx="2895600" cy="285750"/>
          </a:xfrm>
        </p:spPr>
        <p:txBody>
          <a:bodyPr/>
          <a:lstStyle/>
          <a:p>
            <a:r>
              <a:rPr lang="en-US" altLang="cs-CZ"/>
              <a:t>| PV204: Rootkits, RE</a:t>
            </a:r>
            <a:endParaRPr lang="en-GB" altLang="cs-CZ"/>
          </a:p>
        </p:txBody>
      </p:sp>
      <p:pic>
        <p:nvPicPr>
          <p:cNvPr id="1309700" name="Picture 4" descr="R32_JCBytecode_exampl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3650902"/>
            <a:ext cx="8569325" cy="1938338"/>
          </a:xfr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09701" name="Text Box 5"/>
          <p:cNvSpPr txBox="1">
            <a:spLocks noChangeArrowheads="1"/>
          </p:cNvSpPr>
          <p:nvPr/>
        </p:nvSpPr>
        <p:spPr bwMode="auto">
          <a:xfrm>
            <a:off x="1774825" y="2415827"/>
            <a:ext cx="4038600" cy="66675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>
                <a:solidFill>
                  <a:schemeClr val="accent2"/>
                </a:solidFill>
              </a:rPr>
              <a:t>(source code)</a:t>
            </a:r>
            <a:r>
              <a:rPr lang="cs-CZ" altLang="cs-CZ" b="0" i="1"/>
              <a:t> </a:t>
            </a:r>
            <a:endParaRPr lang="en-US" altLang="cs-CZ" b="0" i="1"/>
          </a:p>
          <a:p>
            <a:r>
              <a:rPr lang="cs-CZ" altLang="cs-CZ" b="0"/>
              <a:t>m_ram1[0] = (byte) (m_ram1[0] % 1); </a:t>
            </a:r>
          </a:p>
        </p:txBody>
      </p:sp>
      <p:sp>
        <p:nvSpPr>
          <p:cNvPr id="1309702" name="Text Box 6"/>
          <p:cNvSpPr txBox="1">
            <a:spLocks noChangeArrowheads="1"/>
          </p:cNvSpPr>
          <p:nvPr/>
        </p:nvSpPr>
        <p:spPr bwMode="auto">
          <a:xfrm>
            <a:off x="7104063" y="1552227"/>
            <a:ext cx="1936750" cy="2039938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 dirty="0">
                <a:solidFill>
                  <a:schemeClr val="accent2"/>
                </a:solidFill>
              </a:rPr>
              <a:t>(bytecode)</a:t>
            </a:r>
          </a:p>
          <a:p>
            <a:r>
              <a:rPr lang="en-US" altLang="cs-CZ" b="0" dirty="0" err="1"/>
              <a:t>getfield_a_this</a:t>
            </a:r>
            <a:r>
              <a:rPr lang="en-US" altLang="cs-CZ" b="0" dirty="0"/>
              <a:t> 0;</a:t>
            </a:r>
          </a:p>
          <a:p>
            <a:r>
              <a:rPr lang="en-US" altLang="cs-CZ" b="0" dirty="0"/>
              <a:t>sconst_0;</a:t>
            </a:r>
          </a:p>
          <a:p>
            <a:r>
              <a:rPr lang="en-US" altLang="cs-CZ" b="0" dirty="0" err="1"/>
              <a:t>baload</a:t>
            </a:r>
            <a:r>
              <a:rPr lang="en-US" altLang="cs-CZ" b="0" dirty="0"/>
              <a:t>;</a:t>
            </a:r>
          </a:p>
          <a:p>
            <a:r>
              <a:rPr lang="en-US" altLang="cs-CZ" b="0" dirty="0"/>
              <a:t>sconst_1;</a:t>
            </a:r>
          </a:p>
          <a:p>
            <a:r>
              <a:rPr lang="en-US" altLang="cs-CZ" b="0" dirty="0" err="1"/>
              <a:t>srem</a:t>
            </a:r>
            <a:r>
              <a:rPr lang="en-US" altLang="cs-CZ" b="0" dirty="0"/>
              <a:t>;</a:t>
            </a:r>
          </a:p>
          <a:p>
            <a:r>
              <a:rPr lang="en-US" altLang="cs-CZ" b="0" dirty="0" err="1"/>
              <a:t>bastore</a:t>
            </a:r>
            <a:r>
              <a:rPr lang="en-US" altLang="cs-CZ" b="0" dirty="0"/>
              <a:t>;</a:t>
            </a:r>
          </a:p>
        </p:txBody>
      </p:sp>
      <p:sp>
        <p:nvSpPr>
          <p:cNvPr id="1309703" name="Line 7"/>
          <p:cNvSpPr>
            <a:spLocks noChangeShapeType="1"/>
          </p:cNvSpPr>
          <p:nvPr/>
        </p:nvSpPr>
        <p:spPr bwMode="auto">
          <a:xfrm>
            <a:off x="5880101" y="2776190"/>
            <a:ext cx="1152525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09704" name="Text Box 8"/>
          <p:cNvSpPr txBox="1">
            <a:spLocks noChangeArrowheads="1"/>
          </p:cNvSpPr>
          <p:nvPr/>
        </p:nvSpPr>
        <p:spPr bwMode="auto">
          <a:xfrm>
            <a:off x="5643563" y="3658840"/>
            <a:ext cx="153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 dirty="0">
                <a:solidFill>
                  <a:schemeClr val="accent2"/>
                </a:solidFill>
              </a:rPr>
              <a:t>(power trace)</a:t>
            </a:r>
            <a:endParaRPr lang="cs-CZ" altLang="cs-CZ" b="0" i="1" dirty="0">
              <a:solidFill>
                <a:schemeClr val="accent2"/>
              </a:solidFill>
            </a:endParaRPr>
          </a:p>
        </p:txBody>
      </p:sp>
      <p:sp>
        <p:nvSpPr>
          <p:cNvPr id="1309705" name="Text Box 9"/>
          <p:cNvSpPr txBox="1">
            <a:spLocks noChangeArrowheads="1"/>
          </p:cNvSpPr>
          <p:nvPr/>
        </p:nvSpPr>
        <p:spPr bwMode="auto">
          <a:xfrm>
            <a:off x="5911850" y="2415828"/>
            <a:ext cx="104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 dirty="0"/>
              <a:t>compiler</a:t>
            </a:r>
            <a:endParaRPr lang="cs-CZ" altLang="cs-CZ" b="0" i="1" dirty="0"/>
          </a:p>
        </p:txBody>
      </p:sp>
      <p:grpSp>
        <p:nvGrpSpPr>
          <p:cNvPr id="1309706" name="Group 10"/>
          <p:cNvGrpSpPr>
            <a:grpSpLocks/>
          </p:cNvGrpSpPr>
          <p:nvPr/>
        </p:nvGrpSpPr>
        <p:grpSpPr bwMode="auto">
          <a:xfrm>
            <a:off x="9048750" y="2434877"/>
            <a:ext cx="1428750" cy="1060450"/>
            <a:chOff x="4740" y="2036"/>
            <a:chExt cx="900" cy="668"/>
          </a:xfrm>
        </p:grpSpPr>
        <p:sp>
          <p:nvSpPr>
            <p:cNvPr id="1309707" name="Line 11"/>
            <p:cNvSpPr>
              <a:spLocks noChangeShapeType="1"/>
            </p:cNvSpPr>
            <p:nvPr/>
          </p:nvSpPr>
          <p:spPr bwMode="auto">
            <a:xfrm>
              <a:off x="4785" y="2251"/>
              <a:ext cx="590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09708" name="Line 12"/>
            <p:cNvSpPr>
              <a:spLocks noChangeShapeType="1"/>
            </p:cNvSpPr>
            <p:nvPr/>
          </p:nvSpPr>
          <p:spPr bwMode="auto">
            <a:xfrm>
              <a:off x="5375" y="2251"/>
              <a:ext cx="0" cy="453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09709" name="Text Box 13"/>
            <p:cNvSpPr txBox="1">
              <a:spLocks noChangeArrowheads="1"/>
            </p:cNvSpPr>
            <p:nvPr/>
          </p:nvSpPr>
          <p:spPr bwMode="auto">
            <a:xfrm>
              <a:off x="4740" y="2036"/>
              <a:ext cx="9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cs-CZ" b="0" i="1" dirty="0"/>
                <a:t>oscilloscope</a:t>
              </a:r>
            </a:p>
          </p:txBody>
        </p:sp>
      </p:grp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>
          <a:xfrm>
            <a:off x="2027239" y="6817246"/>
            <a:ext cx="396875" cy="284162"/>
          </a:xfrm>
        </p:spPr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55</a:t>
            </a:fld>
            <a:endParaRPr lang="cs-CZ" dirty="0"/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2033997" y="5744814"/>
            <a:ext cx="26597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i="1" dirty="0"/>
              <a:t>Bytecode reconstruction</a:t>
            </a:r>
            <a:endParaRPr lang="en-US" altLang="cs-CZ" b="0" i="1" dirty="0"/>
          </a:p>
        </p:txBody>
      </p:sp>
      <p:cxnSp>
        <p:nvCxnSpPr>
          <p:cNvPr id="4" name="Pravoúhlá spojnice 3"/>
          <p:cNvCxnSpPr/>
          <p:nvPr/>
        </p:nvCxnSpPr>
        <p:spPr>
          <a:xfrm>
            <a:off x="1991544" y="5744815"/>
            <a:ext cx="2736305" cy="447429"/>
          </a:xfrm>
          <a:prstGeom prst="bentConnector3">
            <a:avLst>
              <a:gd name="adj1" fmla="val -291"/>
            </a:avLst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4879863" y="5756960"/>
            <a:ext cx="5663231" cy="646331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cs-CZ" b="0" i="1" dirty="0">
                <a:solidFill>
                  <a:schemeClr val="accent2"/>
                </a:solidFill>
              </a:rPr>
              <a:t>(partial bytecode)</a:t>
            </a:r>
          </a:p>
          <a:p>
            <a:r>
              <a:rPr lang="en-US" altLang="cs-CZ" b="0" dirty="0"/>
              <a:t>…; </a:t>
            </a:r>
            <a:r>
              <a:rPr lang="en-US" altLang="cs-CZ" dirty="0" err="1"/>
              <a:t>sconst</a:t>
            </a:r>
            <a:r>
              <a:rPr lang="en-US" altLang="cs-CZ" dirty="0"/>
              <a:t>_???; </a:t>
            </a:r>
            <a:r>
              <a:rPr lang="en-US" altLang="cs-CZ" dirty="0" err="1"/>
              <a:t>baload</a:t>
            </a:r>
            <a:r>
              <a:rPr lang="en-US" altLang="cs-CZ" dirty="0"/>
              <a:t>; </a:t>
            </a:r>
            <a:r>
              <a:rPr lang="en-US" altLang="cs-CZ" b="0" dirty="0" err="1"/>
              <a:t>sconst</a:t>
            </a:r>
            <a:r>
              <a:rPr lang="en-US" altLang="cs-CZ" b="0" dirty="0"/>
              <a:t>_???; </a:t>
            </a:r>
            <a:r>
              <a:rPr lang="en-US" altLang="cs-CZ" b="0" dirty="0" err="1"/>
              <a:t>srem</a:t>
            </a:r>
            <a:r>
              <a:rPr lang="en-US" altLang="cs-CZ" b="0" dirty="0"/>
              <a:t>; </a:t>
            </a:r>
            <a:r>
              <a:rPr lang="en-US" altLang="cs-CZ" b="0" dirty="0" err="1"/>
              <a:t>bastore</a:t>
            </a:r>
            <a:r>
              <a:rPr lang="en-US" altLang="cs-CZ" b="0" dirty="0"/>
              <a:t>;…</a:t>
            </a:r>
          </a:p>
        </p:txBody>
      </p:sp>
    </p:spTree>
    <p:extLst>
      <p:ext uri="{BB962C8B-B14F-4D97-AF65-F5344CB8AC3E}">
        <p14:creationId xmlns:p14="http://schemas.microsoft.com/office/powerpoint/2010/main" val="351793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9702" grpId="0" animBg="1"/>
      <p:bldP spid="1309703" grpId="0" animBg="1"/>
      <p:bldP spid="1309704" grpId="0"/>
      <p:bldP spid="1309705" grpId="0"/>
      <p:bldP spid="21" grpId="0"/>
      <p:bldP spid="2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Tool: </a:t>
            </a:r>
            <a:r>
              <a:rPr lang="en-US" dirty="0" err="1"/>
              <a:t>OllyDbg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Free disassembler and binary debugger</a:t>
            </a:r>
          </a:p>
          <a:p>
            <a:pPr lvl="1"/>
            <a:r>
              <a:rPr lang="en-GB" dirty="0"/>
              <a:t>Works with Windows 32b binaries only</a:t>
            </a:r>
          </a:p>
          <a:p>
            <a:pPr lvl="1"/>
            <a:r>
              <a:rPr lang="en-GB" dirty="0" err="1"/>
              <a:t>OllyDbg</a:t>
            </a:r>
            <a:r>
              <a:rPr lang="en-GB" dirty="0"/>
              <a:t> 64b version in development (but last update in 2014 </a:t>
            </a:r>
            <a:r>
              <a:rPr lang="en-GB" dirty="0">
                <a:sym typeface="Wingdings" panose="05000000000000000000" pitchFamily="2" charset="2"/>
              </a:rPr>
              <a:t></a:t>
            </a:r>
            <a:r>
              <a:rPr lang="en-GB" dirty="0"/>
              <a:t>)</a:t>
            </a:r>
          </a:p>
          <a:p>
            <a:r>
              <a:rPr lang="en-GB" dirty="0"/>
              <a:t>Easy to start with, many tutorials</a:t>
            </a:r>
          </a:p>
          <a:p>
            <a:r>
              <a:rPr lang="en-GB" dirty="0"/>
              <a:t>Designed to make changes in binary easy</a:t>
            </a:r>
          </a:p>
          <a:p>
            <a:pPr lvl="1"/>
            <a:r>
              <a:rPr lang="en-GB" dirty="0"/>
              <a:t>Change of jumps/data (valid PE is recreated) </a:t>
            </a:r>
          </a:p>
          <a:p>
            <a:r>
              <a:rPr lang="en-GB" dirty="0">
                <a:hlinkClick r:id="rId2"/>
              </a:rPr>
              <a:t>http://www.ollydbg.de/</a:t>
            </a:r>
            <a:endParaRPr lang="en-GB" dirty="0"/>
          </a:p>
          <a:p>
            <a:endParaRPr lang="en-GB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901328"/>
            <a:ext cx="936104" cy="919388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B78F225-3B0D-4CEA-96F6-45426339F4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344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Tool: IDA Pro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Interactive Disassembler is legendary full-fledged disassembler with ability to disassemble many different platforms </a:t>
            </a:r>
            <a:endParaRPr lang="cs-CZ" dirty="0"/>
          </a:p>
          <a:p>
            <a:pPr lvl="0"/>
            <a:r>
              <a:rPr lang="en-US" dirty="0"/>
              <a:t>Free version available for non-commercial uses</a:t>
            </a:r>
            <a:endParaRPr lang="cs-CZ" dirty="0"/>
          </a:p>
          <a:p>
            <a:pPr lvl="1"/>
            <a:r>
              <a:rPr lang="en-US" dirty="0">
                <a:hlinkClick r:id="rId2"/>
              </a:rPr>
              <a:t>http://www.hex-rays.com/idapro/idadownfreeware.htm</a:t>
            </a:r>
            <a:endParaRPr lang="cs-CZ" dirty="0"/>
          </a:p>
          <a:p>
            <a:pPr lvl="0"/>
            <a:r>
              <a:rPr lang="en-US" dirty="0"/>
              <a:t>Free version disassemble only Windows binaries</a:t>
            </a:r>
            <a:endParaRPr lang="cs-CZ" dirty="0"/>
          </a:p>
          <a:p>
            <a:pPr lvl="0"/>
            <a:r>
              <a:rPr lang="en-US" dirty="0"/>
              <a:t>Very nice visualization and debugger feature (similar as </a:t>
            </a:r>
            <a:r>
              <a:rPr lang="en-US" dirty="0" err="1"/>
              <a:t>OllyDbg</a:t>
            </a:r>
            <a:r>
              <a:rPr lang="en-US" dirty="0"/>
              <a:t>)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1" y="567334"/>
            <a:ext cx="4086225" cy="1133475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BFFEF9D-5BA8-4F04-B2EE-3C88144427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80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Tool: Online disassembler (ODA)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https://www.onlinedisassembler.com/odaweb/</a:t>
            </a:r>
            <a:endParaRPr lang="en-US" dirty="0"/>
          </a:p>
          <a:p>
            <a:endParaRPr lang="en-US" dirty="0"/>
          </a:p>
          <a:p>
            <a:pPr lvl="1"/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2050" name="Picture 2" descr="D:\Documents\Obrazky\oda_w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2708920"/>
            <a:ext cx="876139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35108"/>
            <a:ext cx="2555776" cy="8519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3CABF2-6D40-4470-BB83-246FA48923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48707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Tool: Hopper </a:t>
            </a:r>
            <a:r>
              <a:rPr lang="en-GB" dirty="0" err="1"/>
              <a:t>diassembler</a:t>
            </a:r>
            <a:r>
              <a:rPr lang="en-GB" dirty="0"/>
              <a:t> and debugger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Linux and OS X reverse engineering tool</a:t>
            </a:r>
          </a:p>
          <a:p>
            <a:pPr lvl="1"/>
            <a:r>
              <a:rPr lang="en-GB" dirty="0"/>
              <a:t>Older version supported Windows, but not anymore</a:t>
            </a:r>
          </a:p>
          <a:p>
            <a:r>
              <a:rPr lang="en-GB" dirty="0">
                <a:hlinkClick r:id="rId2"/>
              </a:rPr>
              <a:t>http://www.hopperapp.com</a:t>
            </a:r>
            <a:endParaRPr lang="en-GB" dirty="0"/>
          </a:p>
          <a:p>
            <a:r>
              <a:rPr lang="en-GB" dirty="0"/>
              <a:t>Additional support for Objective-C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3790682"/>
            <a:ext cx="4773014" cy="275641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391" y="1"/>
            <a:ext cx="1194911" cy="1194911"/>
          </a:xfrm>
          <a:prstGeom prst="rect">
            <a:avLst/>
          </a:prstGeom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153ED52-B3AC-4CE5-8AEC-827CC682A6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5296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Protection rings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Idea: introduce separate runtime levels</a:t>
            </a:r>
          </a:p>
          <a:p>
            <a:pPr lvl="1"/>
            <a:r>
              <a:rPr lang="en-GB" sz="2000" dirty="0"/>
              <a:t>Crash in level X causes issue only in levels &gt;=X</a:t>
            </a:r>
          </a:p>
          <a:p>
            <a:pPr lvl="1"/>
            <a:r>
              <a:rPr lang="en-GB" sz="2000" dirty="0"/>
              <a:t>Direct support provided by CPU architectures (0/3)</a:t>
            </a:r>
          </a:p>
          <a:p>
            <a:pPr lvl="2"/>
            <a:r>
              <a:rPr lang="en-GB" sz="2000" dirty="0"/>
              <a:t>Instructions which can be executed only in given ring</a:t>
            </a:r>
          </a:p>
          <a:p>
            <a:r>
              <a:rPr lang="en-GB" sz="2400" dirty="0"/>
              <a:t>Ring 3: unprivileged user programs</a:t>
            </a:r>
          </a:p>
          <a:p>
            <a:r>
              <a:rPr lang="en-GB" sz="2400" dirty="0"/>
              <a:t>Ring 2/1: device drivers (currently sparsely used)</a:t>
            </a:r>
          </a:p>
          <a:p>
            <a:r>
              <a:rPr lang="en-GB" sz="2400" dirty="0"/>
              <a:t>Ring 0: kernel programs</a:t>
            </a:r>
          </a:p>
          <a:p>
            <a:r>
              <a:rPr lang="en-GB" sz="2400" dirty="0"/>
              <a:t>Performance penalty associated with ring switching</a:t>
            </a:r>
          </a:p>
          <a:p>
            <a:pPr lvl="1"/>
            <a:r>
              <a:rPr lang="en-GB" sz="2000" dirty="0"/>
              <a:t>In practice, only 3 and 0 are commonly used</a:t>
            </a:r>
          </a:p>
          <a:p>
            <a:r>
              <a:rPr lang="en-GB" sz="2400" dirty="0"/>
              <a:t>0-3 Captures only rings/levels starting with OS</a:t>
            </a:r>
          </a:p>
          <a:p>
            <a:pPr lvl="1"/>
            <a:r>
              <a:rPr lang="en-GB" sz="2000" dirty="0"/>
              <a:t>Levels -1/-2/-3 introduced for layers below OS</a:t>
            </a:r>
          </a:p>
          <a:p>
            <a:pPr lvl="1"/>
            <a:endParaRPr lang="en-GB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5" name="Picture 2" descr="D:\Documents\Obrazky\442px-CPU_ring_schem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20414"/>
            <a:ext cx="2483768" cy="248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 rot="16200000">
            <a:off x="8423045" y="1935874"/>
            <a:ext cx="4237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Sven, Licensed under CC BY-SA 3.0 via Commons</a:t>
            </a:r>
            <a:endParaRPr lang="cs-CZ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934A4F5-4AAF-49A5-92D9-271D62C7C8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305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68D939-28F3-46CA-8F5C-F4A04F8FE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Radare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898A6D8-30BB-4AF3-8B59-E4432E0CB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571" y="1904206"/>
            <a:ext cx="5047389" cy="4149725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https://www.radare.org/r/</a:t>
            </a:r>
            <a:endParaRPr lang="en-GB" dirty="0"/>
          </a:p>
          <a:p>
            <a:r>
              <a:rPr lang="en-GB" dirty="0"/>
              <a:t>Multiplatform</a:t>
            </a:r>
          </a:p>
          <a:p>
            <a:r>
              <a:rPr lang="en-GB" dirty="0"/>
              <a:t>Very good support for multiple file formats and platforms</a:t>
            </a:r>
          </a:p>
          <a:p>
            <a:r>
              <a:rPr lang="en-GB" dirty="0"/>
              <a:t>(Unfair </a:t>
            </a:r>
            <a:r>
              <a:rPr lang="en-GB" dirty="0">
                <a:sym typeface="Wingdings" panose="05000000000000000000" pitchFamily="2" charset="2"/>
              </a:rPr>
              <a:t>) comparison with other tools</a:t>
            </a:r>
          </a:p>
          <a:p>
            <a:pPr lvl="1"/>
            <a:r>
              <a:rPr lang="en-GB" dirty="0"/>
              <a:t>https://www.radare.org/r/cmp.html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BE66D10-9044-480E-BC5F-74A4A6F1E7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60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6FBBF61-B14F-4169-B59B-04EBCF2A69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PV204: Rootkits, RE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97A5978-A9DF-4DE7-BD9E-7B73C1BDB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622" y="90582"/>
            <a:ext cx="6322378" cy="485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97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620689"/>
            <a:ext cx="4464496" cy="5854487"/>
          </a:xfrm>
        </p:spPr>
      </p:pic>
      <p:sp>
        <p:nvSpPr>
          <p:cNvPr id="8" name="Zástupný symbol pro obsah 2"/>
          <p:cNvSpPr txBox="1">
            <a:spLocks/>
          </p:cNvSpPr>
          <p:nvPr/>
        </p:nvSpPr>
        <p:spPr bwMode="auto">
          <a:xfrm>
            <a:off x="670984" y="1957238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Graph representation of control flow</a:t>
            </a:r>
          </a:p>
          <a:p>
            <a:r>
              <a:rPr lang="en-GB" sz="2400" dirty="0"/>
              <a:t>Separated functions/blocks</a:t>
            </a:r>
          </a:p>
          <a:p>
            <a:pPr lvl="1"/>
            <a:r>
              <a:rPr lang="en-GB" sz="2000" dirty="0"/>
              <a:t>connection by jump instructions </a:t>
            </a:r>
            <a:endParaRPr lang="cs-CZ" sz="20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Control flow graph</a:t>
            </a: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9DF963-AFBC-495D-B2EC-010E960991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56825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Decompilation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Native code </a:t>
            </a:r>
            <a:r>
              <a:rPr lang="en-US" sz="2400" dirty="0" err="1"/>
              <a:t>decompilation</a:t>
            </a:r>
            <a:endParaRPr lang="en-US" sz="2400" dirty="0"/>
          </a:p>
          <a:p>
            <a:pPr lvl="1"/>
            <a:r>
              <a:rPr lang="en-US" sz="2000" dirty="0" err="1"/>
              <a:t>Decompiler</a:t>
            </a:r>
            <a:r>
              <a:rPr lang="en-US" sz="2000" dirty="0"/>
              <a:t> produces source code from binary/ASM/bytecode code</a:t>
            </a:r>
          </a:p>
          <a:p>
            <a:pPr lvl="1"/>
            <a:r>
              <a:rPr lang="en-US" sz="2000" dirty="0" err="1"/>
              <a:t>Decompiler</a:t>
            </a:r>
            <a:r>
              <a:rPr lang="en-US" sz="2000" dirty="0"/>
              <a:t> needs to do disassembling first and then try to create code that will in turn produce binary code you have at the beginning   </a:t>
            </a:r>
            <a:endParaRPr lang="cs-CZ" sz="2000" dirty="0"/>
          </a:p>
          <a:p>
            <a:pPr lvl="1"/>
            <a:r>
              <a:rPr lang="en-US" sz="2000" dirty="0"/>
              <a:t>Resulting code will NOT contain information removed during compilation (comments, function names, formatting...)</a:t>
            </a:r>
            <a:endParaRPr lang="cs-CZ" sz="2000" dirty="0"/>
          </a:p>
          <a:p>
            <a:r>
              <a:rPr lang="en-US" sz="2400" dirty="0"/>
              <a:t>Bytecode </a:t>
            </a:r>
            <a:r>
              <a:rPr lang="en-US" sz="2400" dirty="0" err="1"/>
              <a:t>decompilation</a:t>
            </a:r>
            <a:r>
              <a:rPr lang="en-US" sz="2400" dirty="0"/>
              <a:t> </a:t>
            </a:r>
          </a:p>
          <a:p>
            <a:pPr lvl="1"/>
            <a:r>
              <a:rPr lang="en-US" sz="2000" dirty="0"/>
              <a:t>usually much easier (more information preserved)</a:t>
            </a:r>
          </a:p>
          <a:p>
            <a:pPr lvl="1"/>
            <a:r>
              <a:rPr lang="en-US" sz="2000" dirty="0"/>
              <a:t>Mapping between source code and bytecode is less ambiguous</a:t>
            </a:r>
          </a:p>
          <a:p>
            <a:pPr lvl="1"/>
            <a:r>
              <a:rPr lang="en-US" sz="2000" dirty="0"/>
              <a:t>Compilation of decompiled bytecode produces similar bytecode</a:t>
            </a:r>
          </a:p>
          <a:p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FA250CC-EBEA-4BDD-8B3D-CF67C92B17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319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Decompiler</a:t>
            </a:r>
            <a:r>
              <a:rPr lang="en-GB" dirty="0"/>
              <a:t> tools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C/C++</a:t>
            </a:r>
          </a:p>
          <a:p>
            <a:pPr lvl="1"/>
            <a:r>
              <a:rPr lang="en-GB" sz="2000" dirty="0"/>
              <a:t>IDA</a:t>
            </a:r>
          </a:p>
          <a:p>
            <a:pPr lvl="1"/>
            <a:r>
              <a:rPr lang="en-GB" sz="2000" dirty="0"/>
              <a:t>REC Studio 4.0, </a:t>
            </a:r>
            <a:r>
              <a:rPr lang="en-GB" sz="2000" dirty="0">
                <a:hlinkClick r:id="rId2"/>
              </a:rPr>
              <a:t>http://www.backerstreet.com/rec/rec.htm</a:t>
            </a:r>
            <a:endParaRPr lang="en-GB" sz="2000" dirty="0"/>
          </a:p>
          <a:p>
            <a:pPr lvl="1"/>
            <a:r>
              <a:rPr lang="en-GB" sz="2000" dirty="0"/>
              <a:t>Retargetable </a:t>
            </a:r>
            <a:r>
              <a:rPr lang="en-GB" sz="2000" dirty="0" err="1"/>
              <a:t>Decompiler</a:t>
            </a:r>
            <a:r>
              <a:rPr lang="en-GB" sz="2000" dirty="0"/>
              <a:t>, </a:t>
            </a:r>
            <a:r>
              <a:rPr lang="en-GB" sz="2000" dirty="0">
                <a:hlinkClick r:id="rId3"/>
              </a:rPr>
              <a:t>https://retdec.com/</a:t>
            </a:r>
            <a:endParaRPr lang="en-GB" sz="2000" dirty="0"/>
          </a:p>
          <a:p>
            <a:pPr lvl="1"/>
            <a:r>
              <a:rPr lang="en-GB" sz="2000" dirty="0" err="1"/>
              <a:t>Ghidra</a:t>
            </a:r>
            <a:r>
              <a:rPr lang="en-GB" sz="2000" dirty="0"/>
              <a:t> – </a:t>
            </a:r>
            <a:r>
              <a:rPr lang="en-GB" sz="2000" dirty="0" err="1"/>
              <a:t>diassembler</a:t>
            </a:r>
            <a:r>
              <a:rPr lang="en-GB" sz="2000" dirty="0"/>
              <a:t> by NSA </a:t>
            </a:r>
            <a:r>
              <a:rPr lang="en-GB" sz="2000" dirty="0">
                <a:hlinkClick r:id="rId4"/>
              </a:rPr>
              <a:t>https://github.com/NationalSecurityAgency/ghidra</a:t>
            </a:r>
            <a:endParaRPr lang="en-GB" sz="2000" dirty="0"/>
          </a:p>
          <a:p>
            <a:r>
              <a:rPr lang="en-GB" sz="2400" dirty="0"/>
              <a:t>Java bytecode</a:t>
            </a:r>
          </a:p>
          <a:p>
            <a:pPr lvl="1"/>
            <a:r>
              <a:rPr lang="en-GB" sz="2000" dirty="0"/>
              <a:t>DJ Java </a:t>
            </a:r>
            <a:r>
              <a:rPr lang="en-GB" sz="2000" dirty="0" err="1"/>
              <a:t>Decompiler</a:t>
            </a:r>
            <a:r>
              <a:rPr lang="en-GB" sz="2000" dirty="0"/>
              <a:t>, </a:t>
            </a:r>
            <a:r>
              <a:rPr lang="en-GB" sz="2000" dirty="0">
                <a:hlinkClick r:id="rId5"/>
              </a:rPr>
              <a:t>http://neshkov.com/dj.html</a:t>
            </a:r>
            <a:endParaRPr lang="en-GB" sz="2000" dirty="0"/>
          </a:p>
          <a:p>
            <a:pPr lvl="1"/>
            <a:r>
              <a:rPr lang="en-GB" sz="2000" dirty="0"/>
              <a:t>Java </a:t>
            </a:r>
            <a:r>
              <a:rPr lang="en-GB" sz="2000" dirty="0" err="1"/>
              <a:t>Decompiler</a:t>
            </a:r>
            <a:r>
              <a:rPr lang="en-GB" sz="2000" dirty="0"/>
              <a:t>, </a:t>
            </a:r>
            <a:r>
              <a:rPr lang="en-GB" sz="2000" dirty="0">
                <a:hlinkClick r:id="rId6"/>
              </a:rPr>
              <a:t>http://jd.benow.ca/</a:t>
            </a:r>
            <a:endParaRPr lang="en-GB" sz="2000" dirty="0"/>
          </a:p>
          <a:p>
            <a:r>
              <a:rPr lang="en-GB" sz="2400" dirty="0" err="1"/>
              <a:t>.Net</a:t>
            </a:r>
            <a:r>
              <a:rPr lang="en-GB" sz="2400" dirty="0"/>
              <a:t> bytecode</a:t>
            </a:r>
          </a:p>
          <a:p>
            <a:pPr lvl="1"/>
            <a:r>
              <a:rPr lang="en-GB" sz="2000" dirty="0" err="1"/>
              <a:t>dotPeek</a:t>
            </a:r>
            <a:r>
              <a:rPr lang="en-GB" sz="2000" dirty="0"/>
              <a:t>, </a:t>
            </a:r>
            <a:r>
              <a:rPr lang="en-GB" sz="2000" dirty="0">
                <a:hlinkClick r:id="rId7"/>
              </a:rPr>
              <a:t>https://www.jetbrains.com/decompiler/</a:t>
            </a:r>
            <a:endParaRPr lang="en-GB" sz="2000" dirty="0"/>
          </a:p>
          <a:p>
            <a:pPr lvl="1"/>
            <a:r>
              <a:rPr lang="en-GB" sz="2000" dirty="0" err="1"/>
              <a:t>ILSpy</a:t>
            </a:r>
            <a:r>
              <a:rPr lang="en-GB" sz="2000" dirty="0"/>
              <a:t>, </a:t>
            </a:r>
            <a:r>
              <a:rPr lang="en-GB" sz="2000" dirty="0">
                <a:hlinkClick r:id="rId8"/>
              </a:rPr>
              <a:t>http://ilspy.net/</a:t>
            </a:r>
            <a:endParaRPr lang="en-GB" sz="2000" dirty="0"/>
          </a:p>
          <a:p>
            <a:pPr lvl="1"/>
            <a:endParaRPr lang="en-GB" sz="2000" dirty="0"/>
          </a:p>
          <a:p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C696A44-0EAB-4C32-AE4C-6AA0B73A8A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52309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/>
              <a:t>Reverse Engineering for Beginners</a:t>
            </a:r>
          </a:p>
          <a:p>
            <a:pPr lvl="1"/>
            <a:r>
              <a:rPr lang="cs-CZ" sz="2000" dirty="0">
                <a:hlinkClick r:id="rId2"/>
              </a:rPr>
              <a:t>http://beginners.re/Reverse_Engineering_for_Beginners-en.pdf</a:t>
            </a:r>
            <a:endParaRPr lang="en-GB" sz="2000" dirty="0"/>
          </a:p>
          <a:p>
            <a:pPr lvl="1"/>
            <a:r>
              <a:rPr lang="en-GB" sz="2000" dirty="0"/>
              <a:t>Great resource, many examples, tutorials</a:t>
            </a:r>
            <a:endParaRPr lang="en-US" sz="2000" dirty="0"/>
          </a:p>
          <a:p>
            <a:r>
              <a:rPr lang="en-US" sz="2400" dirty="0"/>
              <a:t>Tutorials for You: </a:t>
            </a:r>
            <a:r>
              <a:rPr lang="en-US" sz="2400" dirty="0">
                <a:hlinkClick r:id="rId3"/>
              </a:rPr>
              <a:t>http://www.tuts4you.com</a:t>
            </a:r>
            <a:endParaRPr lang="cs-CZ" sz="2400" dirty="0"/>
          </a:p>
          <a:p>
            <a:r>
              <a:rPr lang="en-US" sz="2400" dirty="0"/>
              <a:t>The Reverse Code Engineering Community: </a:t>
            </a:r>
            <a:r>
              <a:rPr lang="en-US" sz="2400" dirty="0">
                <a:hlinkClick r:id="rId4"/>
              </a:rPr>
              <a:t>http://www.reverse-engineering.net/</a:t>
            </a:r>
            <a:endParaRPr lang="cs-CZ" sz="2400" dirty="0"/>
          </a:p>
          <a:p>
            <a:r>
              <a:rPr lang="it-IT" sz="2400" dirty="0"/>
              <a:t>Disassembling tutorial </a:t>
            </a:r>
            <a:r>
              <a:rPr lang="it-IT" sz="2400" dirty="0">
                <a:hlinkClick r:id="rId5"/>
              </a:rPr>
              <a:t>http://www.codeproject.com/KB/cpp/reversedisasm.aspx</a:t>
            </a:r>
            <a:endParaRPr lang="it-IT" sz="2400" dirty="0"/>
          </a:p>
          <a:p>
            <a:pPr lvl="1"/>
            <a:endParaRPr lang="cs-CZ" sz="2000" dirty="0"/>
          </a:p>
          <a:p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B3D5FC5-B7EB-4CEE-9565-D57727C184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986243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99B07F-09DB-493F-935D-7987EECB1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3123399-31D3-453B-89A7-E0B9862C9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Several levels where rootkit can be placed (CPU rings)</a:t>
            </a:r>
          </a:p>
          <a:p>
            <a:r>
              <a:rPr lang="en-GB" dirty="0"/>
              <a:t>Rootkits cloaks itself and run malicious functionality</a:t>
            </a:r>
          </a:p>
          <a:p>
            <a:pPr lvl="1"/>
            <a:r>
              <a:rPr lang="en-GB" dirty="0"/>
              <a:t>Detection on higher/same level difficult (but possible if cloaking is not perfect)</a:t>
            </a:r>
          </a:p>
          <a:p>
            <a:pPr lvl="1"/>
            <a:r>
              <a:rPr lang="en-GB" dirty="0"/>
              <a:t>Try to detect on lower level (root is not “running”)</a:t>
            </a:r>
          </a:p>
          <a:p>
            <a:pPr lvl="1"/>
            <a:r>
              <a:rPr lang="en-GB" dirty="0"/>
              <a:t>Trusted boot (TPMs…) attempts to prevent/detect rootkit execution</a:t>
            </a:r>
          </a:p>
          <a:p>
            <a:r>
              <a:rPr lang="en-GB" dirty="0"/>
              <a:t>Reverse engineering of binaries</a:t>
            </a:r>
          </a:p>
          <a:p>
            <a:pPr lvl="1"/>
            <a:r>
              <a:rPr lang="en-GB" dirty="0"/>
              <a:t>Compilation is lossy process (debug symbols, optimizations…)</a:t>
            </a:r>
          </a:p>
          <a:p>
            <a:pPr lvl="1"/>
            <a:r>
              <a:rPr lang="en-GB" dirty="0"/>
              <a:t>Different platforms have different binaries (registry/stack-based execution, instructions, function calling conventions…)</a:t>
            </a:r>
          </a:p>
          <a:p>
            <a:pPr lvl="1"/>
            <a:r>
              <a:rPr lang="en-GB" dirty="0"/>
              <a:t>Disassembling: binary -&gt; assembler</a:t>
            </a:r>
          </a:p>
          <a:p>
            <a:pPr lvl="1"/>
            <a:r>
              <a:rPr lang="en-GB" dirty="0" err="1"/>
              <a:t>Decompilation</a:t>
            </a:r>
            <a:r>
              <a:rPr lang="en-GB" dirty="0"/>
              <a:t>: assembler -&gt; source code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9E74463-874A-4FA9-84C6-A538078D2B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65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5B9D32-0D28-49D0-B7BB-729444493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206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44310" y="652185"/>
            <a:ext cx="2175323" cy="792088"/>
          </a:xfrm>
        </p:spPr>
        <p:txBody>
          <a:bodyPr/>
          <a:lstStyle/>
          <a:p>
            <a:pPr algn="r"/>
            <a:r>
              <a:rPr lang="en-GB" dirty="0">
                <a:solidFill>
                  <a:srgbClr val="C00000"/>
                </a:solidFill>
              </a:rPr>
              <a:t>Rootkit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4482482" y="5783614"/>
            <a:ext cx="2304256" cy="648072"/>
          </a:xfrm>
          <a:prstGeom prst="roundRect">
            <a:avLst/>
          </a:prstGeom>
          <a:solidFill>
            <a:schemeClr val="tx2">
              <a:lumMod val="40000"/>
              <a:lumOff val="60000"/>
              <a:alpha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Ring -3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4482482" y="5050115"/>
            <a:ext cx="2304256" cy="648072"/>
          </a:xfrm>
          <a:prstGeom prst="roundRect">
            <a:avLst/>
          </a:prstGeom>
          <a:solidFill>
            <a:schemeClr val="tx2">
              <a:lumMod val="40000"/>
              <a:lumOff val="60000"/>
              <a:alpha val="8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Ring -2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002762" y="5148043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System Management Mode, BIOS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002762" y="5890463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Firmware, hardware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4460358" y="4316616"/>
            <a:ext cx="2304256" cy="648072"/>
          </a:xfrm>
          <a:prstGeom prst="roundRect">
            <a:avLst/>
          </a:prstGeom>
          <a:solidFill>
            <a:schemeClr val="tx2">
              <a:lumMod val="40000"/>
              <a:lumOff val="60000"/>
              <a:alpha val="72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Ring -1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970985" y="4455986"/>
            <a:ext cx="3506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Hypervisory</a:t>
            </a:r>
            <a:r>
              <a:rPr lang="en-US" dirty="0"/>
              <a:t>-level (VT-x, AMD-V)</a:t>
            </a:r>
            <a:endParaRPr lang="en-GB" dirty="0"/>
          </a:p>
        </p:txBody>
      </p:sp>
      <p:sp>
        <p:nvSpPr>
          <p:cNvPr id="11" name="Zaoblený obdélník 10"/>
          <p:cNvSpPr/>
          <p:nvPr/>
        </p:nvSpPr>
        <p:spPr>
          <a:xfrm>
            <a:off x="4460358" y="3581088"/>
            <a:ext cx="2304256" cy="64807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2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Ring 0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970986" y="3720458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OS kernel, device drivers</a:t>
            </a:r>
            <a:endParaRPr lang="en-GB" dirty="0"/>
          </a:p>
        </p:txBody>
      </p:sp>
      <p:sp>
        <p:nvSpPr>
          <p:cNvPr id="13" name="Zaoblený obdélník 12"/>
          <p:cNvSpPr/>
          <p:nvPr/>
        </p:nvSpPr>
        <p:spPr>
          <a:xfrm>
            <a:off x="4450465" y="2845599"/>
            <a:ext cx="2304256" cy="648072"/>
          </a:xfrm>
          <a:prstGeom prst="roundRect">
            <a:avLst/>
          </a:prstGeom>
          <a:solidFill>
            <a:schemeClr val="accent3">
              <a:lumMod val="40000"/>
              <a:lumOff val="60000"/>
              <a:alpha val="69000"/>
            </a:schemeClr>
          </a:solidFill>
          <a:ln>
            <a:solidFill>
              <a:schemeClr val="accent3">
                <a:lumMod val="75000"/>
                <a:alpha val="6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Ring 1,2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961093" y="2984969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Device drivers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4450465" y="2110071"/>
            <a:ext cx="2304256" cy="648072"/>
          </a:xfrm>
          <a:prstGeom prst="roundRect">
            <a:avLst/>
          </a:prstGeom>
          <a:solidFill>
            <a:srgbClr val="92D050">
              <a:alpha val="72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Ring 3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6961092" y="2249441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User-mode </a:t>
            </a:r>
            <a:endParaRPr lang="en-GB" dirty="0"/>
          </a:p>
        </p:txBody>
      </p:sp>
      <p:sp>
        <p:nvSpPr>
          <p:cNvPr id="19" name="Zaoblený obdélník 18"/>
          <p:cNvSpPr/>
          <p:nvPr/>
        </p:nvSpPr>
        <p:spPr>
          <a:xfrm>
            <a:off x="4450465" y="1376772"/>
            <a:ext cx="2304256" cy="648072"/>
          </a:xfrm>
          <a:prstGeom prst="roundRect">
            <a:avLst/>
          </a:prstGeom>
          <a:solidFill>
            <a:srgbClr val="92D050">
              <a:alpha val="89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Ring “3+”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6961092" y="1516142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Managed code (runtime, JVM)</a:t>
            </a:r>
            <a:endParaRPr lang="en-GB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1891761" y="5199921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>
                <a:solidFill>
                  <a:srgbClr val="C00000"/>
                </a:solidFill>
              </a:rPr>
              <a:t>SMM abuse, </a:t>
            </a:r>
            <a:r>
              <a:rPr lang="en-GB" dirty="0" err="1">
                <a:solidFill>
                  <a:srgbClr val="C00000"/>
                </a:solidFill>
              </a:rPr>
              <a:t>bootkits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402069" y="5935449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>
                <a:solidFill>
                  <a:srgbClr val="C00000"/>
                </a:solidFill>
              </a:rPr>
              <a:t>FW/HW rootkits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1524001" y="4509902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>
                <a:solidFill>
                  <a:srgbClr val="C00000"/>
                </a:solidFill>
              </a:rPr>
              <a:t>Hypervisory</a:t>
            </a:r>
            <a:r>
              <a:rPr lang="en-US" dirty="0">
                <a:solidFill>
                  <a:srgbClr val="C00000"/>
                </a:solidFill>
              </a:rPr>
              <a:t>-level rootkits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2266544" y="3351126"/>
            <a:ext cx="1659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C00000"/>
                </a:solidFill>
              </a:rPr>
              <a:t>Kernel rootkits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2125586" y="2308230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C00000"/>
                </a:solidFill>
              </a:rPr>
              <a:t>User-mode rootkits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1773556" y="1514555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C00000"/>
                </a:solidFill>
              </a:rPr>
              <a:t>Managed code rootkits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8" name="Levá složená závorka 27"/>
          <p:cNvSpPr/>
          <p:nvPr/>
        </p:nvSpPr>
        <p:spPr>
          <a:xfrm>
            <a:off x="4036156" y="2889279"/>
            <a:ext cx="303195" cy="1293026"/>
          </a:xfrm>
          <a:prstGeom prst="lef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Nadpis 1"/>
          <p:cNvSpPr txBox="1">
            <a:spLocks/>
          </p:cNvSpPr>
          <p:nvPr/>
        </p:nvSpPr>
        <p:spPr bwMode="auto">
          <a:xfrm>
            <a:off x="7002626" y="669277"/>
            <a:ext cx="217532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r>
              <a:rPr lang="en-GB"/>
              <a:t>Ring level</a:t>
            </a:r>
            <a:endParaRPr lang="en-GB" dirty="0"/>
          </a:p>
        </p:txBody>
      </p:sp>
      <p:sp>
        <p:nvSpPr>
          <p:cNvPr id="17" name="Zástupný symbol pro číslo snímku 16">
            <a:extLst>
              <a:ext uri="{FF2B5EF4-FFF2-40B4-BE49-F238E27FC236}">
                <a16:creationId xmlns:a16="http://schemas.microsoft.com/office/drawing/2014/main" id="{77BFAA9F-4AA7-4ED1-ADFA-B7F8A6D8E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692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 animBg="1"/>
      <p:bldP spid="10" grpId="0"/>
      <p:bldP spid="19" grpId="0" animBg="1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ways of detection of rootkits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Detection running inside system, same or higher level</a:t>
            </a:r>
          </a:p>
          <a:p>
            <a:pPr lvl="1"/>
            <a:r>
              <a:rPr lang="en-US" dirty="0"/>
              <a:t>Flaws in rootkit cloaking, use of some side-channel leakage (of rootkit)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Detection running inside system, lower level</a:t>
            </a:r>
          </a:p>
          <a:p>
            <a:pPr lvl="1"/>
            <a:r>
              <a:rPr lang="en-US" dirty="0"/>
              <a:t>Not controlled by rootkit, rootkit cannot cloak itself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Detection via (offline) image of system / memory</a:t>
            </a:r>
          </a:p>
          <a:p>
            <a:pPr lvl="1"/>
            <a:r>
              <a:rPr lang="en-US" dirty="0"/>
              <a:t>Rootkit is not running =&gt; cannot cloak itself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5500483-EB6F-4820-ADF8-4BD15915A2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911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767408" y="1702396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Alternative taxonomy – how interfaced with system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offensive software (wrt OS)</a:t>
            </a:r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8045505"/>
              </p:ext>
            </p:extLst>
          </p:nvPr>
        </p:nvGraphicFramePr>
        <p:xfrm>
          <a:off x="767408" y="2182276"/>
          <a:ext cx="822960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21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26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Interface to system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Location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Type 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Existing APIs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Rings 3, 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Filter driver, Browser helper objects, injected DLL/thread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Type 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Modified static</a:t>
                      </a:r>
                      <a:r>
                        <a:rPr lang="en-US" baseline="0" dirty="0"/>
                        <a:t> components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Rings 3, 0</a:t>
                      </a:r>
                      <a:endParaRPr lang="cs-CZ" dirty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Hooking, patching, </a:t>
                      </a:r>
                      <a:r>
                        <a:rPr lang="en-US" dirty="0" err="1"/>
                        <a:t>bootkits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Type II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Modified dynamic </a:t>
                      </a:r>
                      <a:r>
                        <a:rPr lang="en-US" baseline="0" dirty="0"/>
                        <a:t>components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Rings 3, 0</a:t>
                      </a:r>
                      <a:endParaRPr lang="cs-CZ" dirty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Direct kernel object modification, Rogue callbacks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Type III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Outside of the system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Rings -1, -2,-3</a:t>
                      </a:r>
                      <a:endParaRPr lang="cs-CZ" dirty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Rogue hypervisor, firmware mod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011580" y="6198050"/>
            <a:ext cx="5656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J.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Rutkowska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, Introducing Stealth Malware Taxonomy</a:t>
            </a:r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BFC7CE9-EC9F-4A58-93C1-5C9A8ECBBB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521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29725</TotalTime>
  <Words>4631</Words>
  <Application>Microsoft Office PowerPoint</Application>
  <PresentationFormat>Widescreen</PresentationFormat>
  <Paragraphs>762</Paragraphs>
  <Slides>65</Slides>
  <Notes>7</Notes>
  <HiddenSlides>12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2" baseType="lpstr">
      <vt:lpstr>Arial</vt:lpstr>
      <vt:lpstr>Calibri</vt:lpstr>
      <vt:lpstr>Courier New</vt:lpstr>
      <vt:lpstr>Times New Roman</vt:lpstr>
      <vt:lpstr>Verdana</vt:lpstr>
      <vt:lpstr>Wingdings</vt:lpstr>
      <vt:lpstr>Motiv systému Office</vt:lpstr>
      <vt:lpstr>PV204 Security technologies</vt:lpstr>
      <vt:lpstr>What is planned for this lecture?</vt:lpstr>
      <vt:lpstr>K. Thompson – Reflections on Trusting Trust</vt:lpstr>
      <vt:lpstr>Rootkits</vt:lpstr>
      <vt:lpstr>Rootkit definition</vt:lpstr>
      <vt:lpstr>Protection rings</vt:lpstr>
      <vt:lpstr>Rootkit</vt:lpstr>
      <vt:lpstr>Principal ways of detection of rootkits</vt:lpstr>
      <vt:lpstr>Types of offensive software (wrt OS)</vt:lpstr>
      <vt:lpstr>Detection of rootkits</vt:lpstr>
      <vt:lpstr>User-mode rootkits (Ring 3)</vt:lpstr>
      <vt:lpstr>Managed code rootkits (MCR) (Ring 3)</vt:lpstr>
      <vt:lpstr>Kernel-mode rootkits (Ring 0)</vt:lpstr>
      <vt:lpstr>Rootkits below OS level</vt:lpstr>
      <vt:lpstr>Hypervisory-level rootkits (Ring -1) </vt:lpstr>
      <vt:lpstr>Hypervisory-level rootkits (Ring -1) </vt:lpstr>
      <vt:lpstr>Defense against hypervisory-level rootkits</vt:lpstr>
      <vt:lpstr>System Management Mode abuse (R.-2)</vt:lpstr>
      <vt:lpstr>SMM Example: SOUFFLETROUGH implant</vt:lpstr>
      <vt:lpstr>Bootkit rootkits (Ring -2)</vt:lpstr>
      <vt:lpstr>Full-disk encryption compromise</vt:lpstr>
      <vt:lpstr>Bootkit defenses</vt:lpstr>
      <vt:lpstr>PowerPoint Presentation</vt:lpstr>
      <vt:lpstr>Firmware / hardware rootkits (Ring -3)</vt:lpstr>
      <vt:lpstr>Anti-forensic techniques </vt:lpstr>
      <vt:lpstr>Legitimate uses</vt:lpstr>
      <vt:lpstr>Legitimate uses of rootkits</vt:lpstr>
      <vt:lpstr>Sony BMG Extended copy protection</vt:lpstr>
      <vt:lpstr>Reverse engineering</vt:lpstr>
      <vt:lpstr>Reverse engineering</vt:lpstr>
      <vt:lpstr>Reverse engineering is general process We will focus on software binaries only</vt:lpstr>
      <vt:lpstr>Reverse engineering - legal issues</vt:lpstr>
      <vt:lpstr>How to start reverse engineering</vt:lpstr>
      <vt:lpstr>Basics </vt:lpstr>
      <vt:lpstr>Compilation to native binary (C/C++)</vt:lpstr>
      <vt:lpstr>Mixed source code/assembler in IDE</vt:lpstr>
      <vt:lpstr>PowerPoint Presentation</vt:lpstr>
      <vt:lpstr>Most common instructions/structures</vt:lpstr>
      <vt:lpstr>Jump operation</vt:lpstr>
      <vt:lpstr>Conditional branching</vt:lpstr>
      <vt:lpstr>Comparison operations </vt:lpstr>
      <vt:lpstr>Compilation to bytecode (Java, C#)</vt:lpstr>
      <vt:lpstr>Structure of Executable</vt:lpstr>
      <vt:lpstr>PowerPoint Presentation</vt:lpstr>
      <vt:lpstr>Structure of Linux binary executable</vt:lpstr>
      <vt:lpstr>Structure of Java bytecode classfile</vt:lpstr>
      <vt:lpstr>Registry vs. stack-based execution</vt:lpstr>
      <vt:lpstr>Registry-based execution</vt:lpstr>
      <vt:lpstr>Add two numbers from file (HDD)</vt:lpstr>
      <vt:lpstr>Stack-based execution</vt:lpstr>
      <vt:lpstr>Example: JavaCard bytecode</vt:lpstr>
      <vt:lpstr>Disassembling</vt:lpstr>
      <vt:lpstr>Disassembling of native binaries</vt:lpstr>
      <vt:lpstr>Structured code vs. sequence of executed ops</vt:lpstr>
      <vt:lpstr>Structured code vs. sequence of executed ops</vt:lpstr>
      <vt:lpstr>Tool: OllyDbg</vt:lpstr>
      <vt:lpstr>Tool: IDA Pro</vt:lpstr>
      <vt:lpstr>Tool: Online disassembler (ODA)</vt:lpstr>
      <vt:lpstr>Tool: Hopper diassembler and debugger</vt:lpstr>
      <vt:lpstr>Radare</vt:lpstr>
      <vt:lpstr>Control flow graph</vt:lpstr>
      <vt:lpstr>Decompilation</vt:lpstr>
      <vt:lpstr>Decompiler tools </vt:lpstr>
      <vt:lpstr>Resources</vt:lpstr>
      <vt:lpstr>Summary</vt:lpstr>
    </vt:vector>
  </TitlesOfParts>
  <Company>Omega Design,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Švenda</cp:lastModifiedBy>
  <cp:revision>7917</cp:revision>
  <cp:lastPrinted>2013-10-10T13:54:53Z</cp:lastPrinted>
  <dcterms:created xsi:type="dcterms:W3CDTF">2012-06-27T07:21:19Z</dcterms:created>
  <dcterms:modified xsi:type="dcterms:W3CDTF">2020-04-02T12:13:23Z</dcterms:modified>
</cp:coreProperties>
</file>