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61" r:id="rId2"/>
    <p:sldId id="823" r:id="rId3"/>
    <p:sldId id="761" r:id="rId4"/>
    <p:sldId id="763" r:id="rId5"/>
    <p:sldId id="826" r:id="rId6"/>
    <p:sldId id="816" r:id="rId7"/>
    <p:sldId id="764" r:id="rId8"/>
    <p:sldId id="765" r:id="rId9"/>
    <p:sldId id="766" r:id="rId10"/>
    <p:sldId id="786" r:id="rId11"/>
    <p:sldId id="784" r:id="rId12"/>
    <p:sldId id="785" r:id="rId13"/>
    <p:sldId id="814" r:id="rId14"/>
    <p:sldId id="815" r:id="rId15"/>
    <p:sldId id="821" r:id="rId16"/>
    <p:sldId id="825" r:id="rId17"/>
    <p:sldId id="788" r:id="rId18"/>
    <p:sldId id="813" r:id="rId19"/>
    <p:sldId id="789" r:id="rId20"/>
    <p:sldId id="796" r:id="rId21"/>
    <p:sldId id="790" r:id="rId22"/>
    <p:sldId id="791" r:id="rId23"/>
    <p:sldId id="797" r:id="rId24"/>
    <p:sldId id="827" r:id="rId25"/>
    <p:sldId id="792" r:id="rId26"/>
    <p:sldId id="824" r:id="rId27"/>
    <p:sldId id="787" r:id="rId28"/>
    <p:sldId id="795" r:id="rId29"/>
    <p:sldId id="772" r:id="rId30"/>
    <p:sldId id="793" r:id="rId31"/>
    <p:sldId id="812" r:id="rId32"/>
    <p:sldId id="771" r:id="rId33"/>
    <p:sldId id="802" r:id="rId34"/>
    <p:sldId id="808" r:id="rId35"/>
    <p:sldId id="807" r:id="rId36"/>
    <p:sldId id="809" r:id="rId37"/>
    <p:sldId id="801" r:id="rId38"/>
    <p:sldId id="803" r:id="rId39"/>
    <p:sldId id="798" r:id="rId40"/>
    <p:sldId id="799" r:id="rId41"/>
    <p:sldId id="800" r:id="rId42"/>
    <p:sldId id="806" r:id="rId43"/>
    <p:sldId id="805" r:id="rId44"/>
    <p:sldId id="810" r:id="rId45"/>
    <p:sldId id="783" r:id="rId46"/>
    <p:sldId id="769" r:id="rId47"/>
    <p:sldId id="779" r:id="rId48"/>
    <p:sldId id="820" r:id="rId49"/>
    <p:sldId id="781" r:id="rId50"/>
    <p:sldId id="770" r:id="rId51"/>
    <p:sldId id="817" r:id="rId52"/>
    <p:sldId id="818" r:id="rId53"/>
    <p:sldId id="760" r:id="rId54"/>
    <p:sldId id="762" r:id="rId55"/>
    <p:sldId id="811" r:id="rId56"/>
    <p:sldId id="773" r:id="rId57"/>
    <p:sldId id="774" r:id="rId58"/>
    <p:sldId id="819" r:id="rId59"/>
    <p:sldId id="775" r:id="rId60"/>
    <p:sldId id="776" r:id="rId61"/>
    <p:sldId id="778" r:id="rId62"/>
    <p:sldId id="822" r:id="rId63"/>
    <p:sldId id="768" r:id="rId64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0C8"/>
    <a:srgbClr val="1E4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24" autoAdjust="0"/>
    <p:restoredTop sz="91392" autoAdjust="0"/>
  </p:normalViewPr>
  <p:slideViewPr>
    <p:cSldViewPr>
      <p:cViewPr varScale="1">
        <p:scale>
          <a:sx n="126" d="100"/>
          <a:sy n="126" d="100"/>
        </p:scale>
        <p:origin x="225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838" y="-90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D008EB-D993-46E9-9D3F-CF3055315290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70C4C26B-8CF2-4F72-86D8-54785D84AB96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/>
            <a:t>Segmentation</a:t>
          </a:r>
        </a:p>
      </dgm:t>
    </dgm:pt>
    <dgm:pt modelId="{F661278B-0367-4265-843A-0549061F93A9}" type="parTrans" cxnId="{839986F4-DC10-42B2-A1B8-F3F3CDC20C4D}">
      <dgm:prSet/>
      <dgm:spPr/>
      <dgm:t>
        <a:bodyPr/>
        <a:lstStyle/>
        <a:p>
          <a:endParaRPr lang="en-US"/>
        </a:p>
      </dgm:t>
    </dgm:pt>
    <dgm:pt modelId="{626F4C99-36B9-474E-8CA1-6ED270F8B255}" type="sibTrans" cxnId="{839986F4-DC10-42B2-A1B8-F3F3CDC20C4D}">
      <dgm:prSet/>
      <dgm:spPr/>
      <dgm:t>
        <a:bodyPr/>
        <a:lstStyle/>
        <a:p>
          <a:endParaRPr lang="en-US"/>
        </a:p>
      </dgm:t>
    </dgm:pt>
    <dgm:pt modelId="{70D7C8F3-34BC-41C8-A572-8C176088C775}">
      <dgm:prSet phldrT="[Text]"/>
      <dgm:spPr>
        <a:solidFill>
          <a:srgbClr val="6060C8"/>
        </a:solidFill>
      </dgm:spPr>
      <dgm:t>
        <a:bodyPr/>
        <a:lstStyle/>
        <a:p>
          <a:r>
            <a:rPr lang="en-US" b="1" dirty="0"/>
            <a:t>Paging</a:t>
          </a:r>
        </a:p>
      </dgm:t>
    </dgm:pt>
    <dgm:pt modelId="{B809F636-D80D-47C4-A968-2E7EACEC86E3}" type="parTrans" cxnId="{9DF40CA4-8652-4E13-9948-5C57166D798B}">
      <dgm:prSet/>
      <dgm:spPr/>
      <dgm:t>
        <a:bodyPr/>
        <a:lstStyle/>
        <a:p>
          <a:endParaRPr lang="en-US"/>
        </a:p>
      </dgm:t>
    </dgm:pt>
    <dgm:pt modelId="{D3791337-8C58-47C7-88D7-AC9F5906A139}" type="sibTrans" cxnId="{9DF40CA4-8652-4E13-9948-5C57166D798B}">
      <dgm:prSet/>
      <dgm:spPr/>
      <dgm:t>
        <a:bodyPr/>
        <a:lstStyle/>
        <a:p>
          <a:endParaRPr lang="en-US"/>
        </a:p>
      </dgm:t>
    </dgm:pt>
    <dgm:pt modelId="{7538744A-DA24-4390-AD1E-5AECE698B49F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b="1" dirty="0"/>
            <a:t>Physical Address</a:t>
          </a:r>
        </a:p>
      </dgm:t>
    </dgm:pt>
    <dgm:pt modelId="{A6D8992D-2E1E-47A1-83D9-62E4C2DA46AB}" type="parTrans" cxnId="{BB7B9E96-427D-43EC-A1FE-DE677001744C}">
      <dgm:prSet/>
      <dgm:spPr/>
      <dgm:t>
        <a:bodyPr/>
        <a:lstStyle/>
        <a:p>
          <a:endParaRPr lang="en-US"/>
        </a:p>
      </dgm:t>
    </dgm:pt>
    <dgm:pt modelId="{9BD31673-8EFF-4AB2-87FC-3D034677B7ED}" type="sibTrans" cxnId="{BB7B9E96-427D-43EC-A1FE-DE677001744C}">
      <dgm:prSet/>
      <dgm:spPr/>
      <dgm:t>
        <a:bodyPr/>
        <a:lstStyle/>
        <a:p>
          <a:endParaRPr lang="en-US"/>
        </a:p>
      </dgm:t>
    </dgm:pt>
    <dgm:pt modelId="{0459415D-F645-4C26-BFE3-4B5109654240}" type="pres">
      <dgm:prSet presAssocID="{A2D008EB-D993-46E9-9D3F-CF3055315290}" presName="CompostProcess" presStyleCnt="0">
        <dgm:presLayoutVars>
          <dgm:dir/>
          <dgm:resizeHandles val="exact"/>
        </dgm:presLayoutVars>
      </dgm:prSet>
      <dgm:spPr/>
    </dgm:pt>
    <dgm:pt modelId="{3FCA77F3-95C5-4452-81E4-BB8962547421}" type="pres">
      <dgm:prSet presAssocID="{A2D008EB-D993-46E9-9D3F-CF3055315290}" presName="arrow" presStyleLbl="bgShp" presStyleIdx="0" presStyleCnt="1" custLinFactNeighborY="-1723"/>
      <dgm:spPr/>
    </dgm:pt>
    <dgm:pt modelId="{A9F24886-D5EF-44A9-A3AF-88021009B95A}" type="pres">
      <dgm:prSet presAssocID="{A2D008EB-D993-46E9-9D3F-CF3055315290}" presName="linearProcess" presStyleCnt="0"/>
      <dgm:spPr/>
    </dgm:pt>
    <dgm:pt modelId="{3C38C384-85A7-4E79-A615-DF2DD5AB6C10}" type="pres">
      <dgm:prSet presAssocID="{70C4C26B-8CF2-4F72-86D8-54785D84AB96}" presName="textNode" presStyleLbl="node1" presStyleIdx="0" presStyleCnt="3">
        <dgm:presLayoutVars>
          <dgm:bulletEnabled val="1"/>
        </dgm:presLayoutVars>
      </dgm:prSet>
      <dgm:spPr/>
    </dgm:pt>
    <dgm:pt modelId="{50A083C7-DBB9-46BB-8791-83B5B4BF1531}" type="pres">
      <dgm:prSet presAssocID="{626F4C99-36B9-474E-8CA1-6ED270F8B255}" presName="sibTrans" presStyleCnt="0"/>
      <dgm:spPr/>
    </dgm:pt>
    <dgm:pt modelId="{B45681FB-4665-43B7-A40B-DBF038DAD78C}" type="pres">
      <dgm:prSet presAssocID="{70D7C8F3-34BC-41C8-A572-8C176088C775}" presName="textNode" presStyleLbl="node1" presStyleIdx="1" presStyleCnt="3" custLinFactNeighborY="-5643">
        <dgm:presLayoutVars>
          <dgm:bulletEnabled val="1"/>
        </dgm:presLayoutVars>
      </dgm:prSet>
      <dgm:spPr/>
    </dgm:pt>
    <dgm:pt modelId="{514F385F-25AF-4E21-9E5C-1BD8C963FD59}" type="pres">
      <dgm:prSet presAssocID="{D3791337-8C58-47C7-88D7-AC9F5906A139}" presName="sibTrans" presStyleCnt="0"/>
      <dgm:spPr/>
    </dgm:pt>
    <dgm:pt modelId="{9783BC9F-10A0-4555-84F6-EA3BDEAFAEA6}" type="pres">
      <dgm:prSet presAssocID="{7538744A-DA24-4390-AD1E-5AECE698B49F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288CEB0B-51A0-4BB0-BD47-3FD1132C294D}" type="presOf" srcId="{70C4C26B-8CF2-4F72-86D8-54785D84AB96}" destId="{3C38C384-85A7-4E79-A615-DF2DD5AB6C10}" srcOrd="0" destOrd="0" presId="urn:microsoft.com/office/officeart/2005/8/layout/hProcess9"/>
    <dgm:cxn modelId="{0FCCCE68-D0E6-4E78-A8E4-46DA2056B289}" type="presOf" srcId="{A2D008EB-D993-46E9-9D3F-CF3055315290}" destId="{0459415D-F645-4C26-BFE3-4B5109654240}" srcOrd="0" destOrd="0" presId="urn:microsoft.com/office/officeart/2005/8/layout/hProcess9"/>
    <dgm:cxn modelId="{BB7B9E96-427D-43EC-A1FE-DE677001744C}" srcId="{A2D008EB-D993-46E9-9D3F-CF3055315290}" destId="{7538744A-DA24-4390-AD1E-5AECE698B49F}" srcOrd="2" destOrd="0" parTransId="{A6D8992D-2E1E-47A1-83D9-62E4C2DA46AB}" sibTransId="{9BD31673-8EFF-4AB2-87FC-3D034677B7ED}"/>
    <dgm:cxn modelId="{9DF40CA4-8652-4E13-9948-5C57166D798B}" srcId="{A2D008EB-D993-46E9-9D3F-CF3055315290}" destId="{70D7C8F3-34BC-41C8-A572-8C176088C775}" srcOrd="1" destOrd="0" parTransId="{B809F636-D80D-47C4-A968-2E7EACEC86E3}" sibTransId="{D3791337-8C58-47C7-88D7-AC9F5906A139}"/>
    <dgm:cxn modelId="{A5E65EBF-2127-47C6-B272-7EFEF2423073}" type="presOf" srcId="{7538744A-DA24-4390-AD1E-5AECE698B49F}" destId="{9783BC9F-10A0-4555-84F6-EA3BDEAFAEA6}" srcOrd="0" destOrd="0" presId="urn:microsoft.com/office/officeart/2005/8/layout/hProcess9"/>
    <dgm:cxn modelId="{4D1D36E5-C5B0-444D-9C02-99BBC73C4AE9}" type="presOf" srcId="{70D7C8F3-34BC-41C8-A572-8C176088C775}" destId="{B45681FB-4665-43B7-A40B-DBF038DAD78C}" srcOrd="0" destOrd="0" presId="urn:microsoft.com/office/officeart/2005/8/layout/hProcess9"/>
    <dgm:cxn modelId="{839986F4-DC10-42B2-A1B8-F3F3CDC20C4D}" srcId="{A2D008EB-D993-46E9-9D3F-CF3055315290}" destId="{70C4C26B-8CF2-4F72-86D8-54785D84AB96}" srcOrd="0" destOrd="0" parTransId="{F661278B-0367-4265-843A-0549061F93A9}" sibTransId="{626F4C99-36B9-474E-8CA1-6ED270F8B255}"/>
    <dgm:cxn modelId="{9A8C73F7-6B38-4C59-8C35-49CE0657EE74}" type="presParOf" srcId="{0459415D-F645-4C26-BFE3-4B5109654240}" destId="{3FCA77F3-95C5-4452-81E4-BB8962547421}" srcOrd="0" destOrd="0" presId="urn:microsoft.com/office/officeart/2005/8/layout/hProcess9"/>
    <dgm:cxn modelId="{AD8737B6-EA06-4206-BCB7-67183A3181DB}" type="presParOf" srcId="{0459415D-F645-4C26-BFE3-4B5109654240}" destId="{A9F24886-D5EF-44A9-A3AF-88021009B95A}" srcOrd="1" destOrd="0" presId="urn:microsoft.com/office/officeart/2005/8/layout/hProcess9"/>
    <dgm:cxn modelId="{441843A2-0C03-458C-95DB-FE9F6D5F8321}" type="presParOf" srcId="{A9F24886-D5EF-44A9-A3AF-88021009B95A}" destId="{3C38C384-85A7-4E79-A615-DF2DD5AB6C10}" srcOrd="0" destOrd="0" presId="urn:microsoft.com/office/officeart/2005/8/layout/hProcess9"/>
    <dgm:cxn modelId="{2276D87D-A73A-4FE8-A7DB-E8288EA570CC}" type="presParOf" srcId="{A9F24886-D5EF-44A9-A3AF-88021009B95A}" destId="{50A083C7-DBB9-46BB-8791-83B5B4BF1531}" srcOrd="1" destOrd="0" presId="urn:microsoft.com/office/officeart/2005/8/layout/hProcess9"/>
    <dgm:cxn modelId="{24EA3A8E-2213-4B1B-8C72-AECC6D35609B}" type="presParOf" srcId="{A9F24886-D5EF-44A9-A3AF-88021009B95A}" destId="{B45681FB-4665-43B7-A40B-DBF038DAD78C}" srcOrd="2" destOrd="0" presId="urn:microsoft.com/office/officeart/2005/8/layout/hProcess9"/>
    <dgm:cxn modelId="{2C75C5B3-4A6F-4338-8E82-20614A3D971D}" type="presParOf" srcId="{A9F24886-D5EF-44A9-A3AF-88021009B95A}" destId="{514F385F-25AF-4E21-9E5C-1BD8C963FD59}" srcOrd="3" destOrd="0" presId="urn:microsoft.com/office/officeart/2005/8/layout/hProcess9"/>
    <dgm:cxn modelId="{4E97F97E-7699-45FC-8EF7-133F6F679AA2}" type="presParOf" srcId="{A9F24886-D5EF-44A9-A3AF-88021009B95A}" destId="{9783BC9F-10A0-4555-84F6-EA3BDEAFAEA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A77F3-95C5-4452-81E4-BB8962547421}">
      <dsp:nvSpPr>
        <dsp:cNvPr id="0" name=""/>
        <dsp:cNvSpPr/>
      </dsp:nvSpPr>
      <dsp:spPr>
        <a:xfrm>
          <a:off x="617219" y="0"/>
          <a:ext cx="6995160" cy="1557337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8C384-85A7-4E79-A615-DF2DD5AB6C10}">
      <dsp:nvSpPr>
        <dsp:cNvPr id="0" name=""/>
        <dsp:cNvSpPr/>
      </dsp:nvSpPr>
      <dsp:spPr>
        <a:xfrm>
          <a:off x="2888" y="467201"/>
          <a:ext cx="2622732" cy="622934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Segmentation</a:t>
          </a:r>
        </a:p>
      </dsp:txBody>
      <dsp:txXfrm>
        <a:off x="33297" y="497610"/>
        <a:ext cx="2561914" cy="562116"/>
      </dsp:txXfrm>
    </dsp:sp>
    <dsp:sp modelId="{B45681FB-4665-43B7-A40B-DBF038DAD78C}">
      <dsp:nvSpPr>
        <dsp:cNvPr id="0" name=""/>
        <dsp:cNvSpPr/>
      </dsp:nvSpPr>
      <dsp:spPr>
        <a:xfrm>
          <a:off x="2803433" y="432048"/>
          <a:ext cx="2622732" cy="622934"/>
        </a:xfrm>
        <a:prstGeom prst="roundRect">
          <a:avLst/>
        </a:prstGeom>
        <a:solidFill>
          <a:srgbClr val="6060C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Paging</a:t>
          </a:r>
        </a:p>
      </dsp:txBody>
      <dsp:txXfrm>
        <a:off x="2833842" y="462457"/>
        <a:ext cx="2561914" cy="562116"/>
      </dsp:txXfrm>
    </dsp:sp>
    <dsp:sp modelId="{9783BC9F-10A0-4555-84F6-EA3BDEAFAEA6}">
      <dsp:nvSpPr>
        <dsp:cNvPr id="0" name=""/>
        <dsp:cNvSpPr/>
      </dsp:nvSpPr>
      <dsp:spPr>
        <a:xfrm>
          <a:off x="5603978" y="467201"/>
          <a:ext cx="2622732" cy="622934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Physical Address</a:t>
          </a:r>
        </a:p>
      </dsp:txBody>
      <dsp:txXfrm>
        <a:off x="5634387" y="497610"/>
        <a:ext cx="2561914" cy="562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137" cy="511813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0506" y="1"/>
            <a:ext cx="3077137" cy="511813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 smtClean="0"/>
            </a:lvl1pPr>
          </a:lstStyle>
          <a:p>
            <a:pPr>
              <a:defRPr/>
            </a:pPr>
            <a:fld id="{281D9DC7-60FB-481D-B360-7AA869485673}" type="datetimeFigureOut">
              <a:rPr lang="cs-CZ"/>
              <a:pPr>
                <a:defRPr/>
              </a:pPr>
              <a:t>28.04.19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0506" y="9745479"/>
            <a:ext cx="3077137" cy="487488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E587F38C-DA6E-45CD-A1EC-8060F697074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2"/>
          </p:nvPr>
        </p:nvSpPr>
        <p:spPr>
          <a:xfrm>
            <a:off x="1" y="9721155"/>
            <a:ext cx="3077137" cy="511812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r>
              <a:rPr lang="cs-CZ"/>
              <a:t>| http://dior.ics.muni.cz/~valor/labak2014/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92188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137" cy="511813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0506" y="1"/>
            <a:ext cx="3077137" cy="511813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8430E7B-8391-4B76-9996-05F39D470192}" type="datetimeFigureOut">
              <a:rPr lang="cs-CZ"/>
              <a:pPr>
                <a:defRPr/>
              </a:pPr>
              <a:t>28.04.19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600" y="4861400"/>
            <a:ext cx="5680103" cy="4606317"/>
          </a:xfrm>
          <a:prstGeom prst="rect">
            <a:avLst/>
          </a:prstGeom>
        </p:spPr>
        <p:txBody>
          <a:bodyPr vert="horz" lIns="95500" tIns="47750" rIns="95500" bIns="4775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55"/>
            <a:ext cx="3077137" cy="511812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cs-CZ"/>
              <a:t>| http://dior.ics.muni.cz/~valor/labak2014/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0506" y="9721155"/>
            <a:ext cx="3077137" cy="511812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84370BB-E9F5-43C3-BA0C-E22917C22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18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ackhat.com/presentations/bh-usa-04/bh-us-04-butler/bh-us-04-butler.pd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ecure.net/responder-pro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dn2.hubspot.net/hubfs/150964/CounterTack_DDNA_SCMagazine_030117-1.pdf?t=1495723489966&amp;__hstc=&amp;__hssc=&amp;hsCtaTracking=18aabc2a-88fc-46f2-9de8-4de89e22de86%7Cb02adedf-d309-4687-870d-eee1b1675455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48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hexacorn.com</a:t>
            </a:r>
            <a:r>
              <a:rPr lang="cs-CZ" dirty="0"/>
              <a:t>/</a:t>
            </a:r>
            <a:r>
              <a:rPr lang="cs-CZ" dirty="0" err="1"/>
              <a:t>examples</a:t>
            </a:r>
            <a:r>
              <a:rPr lang="cs-CZ" dirty="0"/>
              <a:t>/2014-12-24_santas_bag_of_mutants.txt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7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/1328/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690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/1353/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93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minnie.tuhs.org</a:t>
            </a:r>
            <a:r>
              <a:rPr lang="cs-CZ" dirty="0"/>
              <a:t>/</a:t>
            </a:r>
            <a:r>
              <a:rPr lang="cs-CZ" dirty="0" err="1"/>
              <a:t>CompArch</a:t>
            </a:r>
            <a:r>
              <a:rPr lang="cs-CZ" dirty="0"/>
              <a:t>/</a:t>
            </a:r>
            <a:r>
              <a:rPr lang="cs-CZ" dirty="0" err="1"/>
              <a:t>Lectures</a:t>
            </a:r>
            <a:r>
              <a:rPr lang="cs-CZ" dirty="0"/>
              <a:t>/week06.html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103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/138/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206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http://www.blackhat.com/presentations/bh-usa-04/bh-us-04-butler/bh-us-04-butler.pdf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9962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www.endgame.com</a:t>
            </a:r>
            <a:r>
              <a:rPr lang="en-US" dirty="0"/>
              <a:t>/blog/technical-blog/ten-process-injection-techniques-technical-survey-common-and-trending-process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274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/1197/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524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Obsolete and unavailable at for a long time, but it had interesting features – and there’s a professional alternative already: </a:t>
            </a:r>
            <a:r>
              <a:rPr lang="en-US" dirty="0">
                <a:hlinkClick r:id="rId3"/>
              </a:rPr>
              <a:t>https://www.gosecure.net/responder-pro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4"/>
              </a:rPr>
              <a:t>https://cdn2.hubspot.net/hubfs/150964/CounterTack_DDNA_SCMagazine_030117-1.pdf?t=1495723489966&amp;__hstc=&amp;__hssc=&amp;hsCtaTracking=18aabc2a-88fc-46f2-9de8-4de89e22de86%7Cb02adedf-d309-4687-870d-eee1b1675455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44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:\CRCS\2012_0178_Redesign_loga_a_JVS\PPT_prezentace\sablona\pracovni\titulka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04000" y="476672"/>
            <a:ext cx="5753925" cy="1872208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4000" y="3284984"/>
            <a:ext cx="5724184" cy="108012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rgbClr val="1E448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idx="10"/>
          </p:nvPr>
        </p:nvSpPr>
        <p:spPr>
          <a:xfrm>
            <a:off x="504000" y="5254005"/>
            <a:ext cx="5724184" cy="864096"/>
          </a:xfrm>
        </p:spPr>
        <p:txBody>
          <a:bodyPr anchor="ctr"/>
          <a:lstStyle>
            <a:lvl1pPr marL="0" indent="0">
              <a:buNone/>
              <a:defRPr sz="1800" b="0">
                <a:solidFill>
                  <a:srgbClr val="1E448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700"/>
            </a:lvl1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163D1-75E5-4E6C-8902-FDAF1BBD20D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6572250"/>
            <a:ext cx="5328592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SzPct val="100000"/>
              <a:buFont typeface="Arial" pitchFamily="34" charset="0"/>
              <a:buChar char="•"/>
              <a:defRPr sz="27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28650" indent="-266700">
              <a:buClrTx/>
              <a:buSzPct val="100000"/>
              <a:buFont typeface="Arial" pitchFamily="34" charset="0"/>
              <a:buChar char="–"/>
              <a:defRPr sz="2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Tx/>
              <a:buSzPct val="100000"/>
              <a:defRPr sz="2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43025" indent="-266700">
              <a:defRPr sz="2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704975" indent="-266700">
              <a:buFont typeface="Arial" pitchFamily="34" charset="0"/>
              <a:buChar char="•"/>
              <a:defRPr sz="2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5A545-624B-40D2-AFF6-9618F12C24F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6572250"/>
            <a:ext cx="2895600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6369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85801-738D-4AFC-9D72-B567D521F73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6572250"/>
            <a:ext cx="4032448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000" y="1844824"/>
            <a:ext cx="3956248" cy="428133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B1D15-C9BD-4600-93F2-E833C6F24BA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6572250"/>
            <a:ext cx="2895600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8864" y="1916832"/>
            <a:ext cx="4040188" cy="59595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8864" y="2556594"/>
            <a:ext cx="4040188" cy="368071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6689" y="1916832"/>
            <a:ext cx="4041775" cy="59595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06689" y="2556594"/>
            <a:ext cx="4041775" cy="368071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5E8C9-9747-458D-9BD5-A050EA3B953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99592" y="6572250"/>
            <a:ext cx="2895600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012ED-8BBC-429C-91D7-E341A804C14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6572250"/>
            <a:ext cx="2895600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72F7E-A92E-4996-87A8-9530E00B3D3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6572250"/>
            <a:ext cx="2895600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3008313" cy="984577"/>
          </a:xfrm>
        </p:spPr>
        <p:txBody>
          <a:bodyPr anchor="t"/>
          <a:lstStyle>
            <a:lvl1pPr algn="l"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764704"/>
            <a:ext cx="5111750" cy="5400601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16831"/>
            <a:ext cx="3008313" cy="424847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19744-537E-4F65-89DC-21C1FC7A8C7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6572250"/>
            <a:ext cx="2895600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052735"/>
            <a:ext cx="5486400" cy="36748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A52DF-66C9-4F47-86CF-D7E7AA0B1F1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6572250"/>
            <a:ext cx="2895600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CRCS\2012_0178_Redesign_loga_a_JVS\PPT_prezentace\sablona\pracovni\normaln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503238" y="908720"/>
            <a:ext cx="82296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Kliknutím lze upravit styl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503238" y="1871663"/>
            <a:ext cx="82296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03238" y="6573838"/>
            <a:ext cx="396875" cy="284162"/>
          </a:xfrm>
          <a:prstGeom prst="rect">
            <a:avLst/>
          </a:prstGeom>
        </p:spPr>
        <p:txBody>
          <a:bodyPr lIns="0" tIns="0" rIns="0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b="1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EC21CA0-2CA7-47F4-B597-FCA32B78883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6572250"/>
            <a:ext cx="2895600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PV204 In-Memory Malware Analysis</a:t>
            </a:r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1E448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E4485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E4485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E4485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E4485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1E4485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1E4485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1E4485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1E4485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E4485"/>
        </a:buClr>
        <a:buSzPct val="100000"/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rtl="0" eaLnBrk="0" fontAlgn="base" hangingPunct="0">
        <a:spcBef>
          <a:spcPct val="20000"/>
        </a:spcBef>
        <a:spcAft>
          <a:spcPct val="0"/>
        </a:spcAft>
        <a:buSzPct val="100000"/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2762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43025" indent="-2667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704975" indent="-2667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olatilityfoundation/volatility/wiki/Memory-Samples" TargetMode="External"/><Relationship Id="rId7" Type="http://schemas.openxmlformats.org/officeDocument/2006/relationships/hyperlink" Target="https://www.malware-traffic-analysis.net/" TargetMode="External"/><Relationship Id="rId2" Type="http://schemas.openxmlformats.org/officeDocument/2006/relationships/hyperlink" Target="https://dior.ics.muni.cz/~valor/pv20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ntagiodump.blogspot.com/" TargetMode="External"/><Relationship Id="rId5" Type="http://schemas.openxmlformats.org/officeDocument/2006/relationships/hyperlink" Target="https://remnux.org/" TargetMode="External"/><Relationship Id="rId4" Type="http://schemas.openxmlformats.org/officeDocument/2006/relationships/hyperlink" Target="http://beginners.re/RE_for_beginners-en.pdf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olatilityfoundation/volatility/wiki/Memory-Samples" TargetMode="External"/><Relationship Id="rId7" Type="http://schemas.openxmlformats.org/officeDocument/2006/relationships/hyperlink" Target="https://www.malware-traffic-analysis.net/" TargetMode="External"/><Relationship Id="rId2" Type="http://schemas.openxmlformats.org/officeDocument/2006/relationships/hyperlink" Target="https://dior.ics.muni.cz/~valor/pv20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ntagiodump.blogspot.com/" TargetMode="External"/><Relationship Id="rId5" Type="http://schemas.openxmlformats.org/officeDocument/2006/relationships/hyperlink" Target="https://remnux.org/" TargetMode="External"/><Relationship Id="rId4" Type="http://schemas.openxmlformats.org/officeDocument/2006/relationships/hyperlink" Target="http://beginners.re/RE_for_beginners-en.pdf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latin typeface="Roboto" panose="02000000000000000000" pitchFamily="2" charset="0"/>
                <a:ea typeface="Roboto" panose="02000000000000000000" pitchFamily="2" charset="0"/>
              </a:rPr>
              <a:t>PV204 Security technologies</a:t>
            </a:r>
            <a:endParaRPr lang="cs-CZ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In-Memory Malware</a:t>
            </a:r>
            <a:r>
              <a:rPr lang="cs-CZ" dirty="0">
                <a:latin typeface="Roboto" panose="02000000000000000000" pitchFamily="2" charset="0"/>
                <a:ea typeface="Roboto" panose="02000000000000000000" pitchFamily="2" charset="0"/>
              </a:rPr>
              <a:t> Analysis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76" name="Zástupný symbol pro text 3"/>
          <p:cNvSpPr>
            <a:spLocks noGrp="1"/>
          </p:cNvSpPr>
          <p:nvPr>
            <p:ph type="body" idx="10"/>
          </p:nvPr>
        </p:nvSpPr>
        <p:spPr>
          <a:xfrm>
            <a:off x="504000" y="4941168"/>
            <a:ext cx="7236352" cy="1176933"/>
          </a:xfrm>
        </p:spPr>
        <p:txBody>
          <a:bodyPr/>
          <a:lstStyle/>
          <a:p>
            <a:endParaRPr lang="cs-CZ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V</a:t>
            </a:r>
            <a:r>
              <a:rPr lang="cs-CZ" dirty="0">
                <a:latin typeface="Roboto" panose="02000000000000000000" pitchFamily="2" charset="0"/>
                <a:ea typeface="Roboto" panose="02000000000000000000" pitchFamily="2" charset="0"/>
              </a:rPr>
              <a:t>áclav Lorenc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Security Operations Center Manager, Oracle + NetSuite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800" cap="none" dirty="0">
                <a:latin typeface="Roboto" panose="02000000000000000000" pitchFamily="2" charset="0"/>
                <a:ea typeface="Roboto" panose="02000000000000000000" pitchFamily="2" charset="0"/>
              </a:rPr>
              <a:t>‘cause reverse engineering ninjas are busy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F72F7E-A92E-4996-87A8-9530E00B3D3A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sp>
        <p:nvSpPr>
          <p:cNvPr id="11" name="Title 3"/>
          <p:cNvSpPr txBox="1">
            <a:spLocks/>
          </p:cNvSpPr>
          <p:nvPr/>
        </p:nvSpPr>
        <p:spPr bwMode="auto">
          <a:xfrm>
            <a:off x="467544" y="1700808"/>
            <a:ext cx="77724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1E4485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MEMORY ANALYSIS…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E44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x86/x64 Memory organization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 memory</a:t>
            </a:r>
          </a:p>
          <a:p>
            <a:pPr lvl="1"/>
            <a:r>
              <a:rPr lang="en-US" dirty="0"/>
              <a:t>RAM; what we really have installed</a:t>
            </a:r>
          </a:p>
          <a:p>
            <a:r>
              <a:rPr lang="en-US" dirty="0"/>
              <a:t>Virtual memory</a:t>
            </a:r>
          </a:p>
          <a:p>
            <a:pPr lvl="1"/>
            <a:r>
              <a:rPr lang="en-US" dirty="0"/>
              <a:t>Separation of logical process memory from the physical</a:t>
            </a:r>
          </a:p>
          <a:p>
            <a:pPr lvl="1"/>
            <a:r>
              <a:rPr lang="en-US" dirty="0"/>
              <a:t>Logical address space &gt; physical (e.g. swap)</a:t>
            </a:r>
          </a:p>
          <a:p>
            <a:pPr lvl="1"/>
            <a:r>
              <a:rPr lang="en-US" dirty="0"/>
              <a:t>Address space shared by several processes, yet separated</a:t>
            </a:r>
          </a:p>
          <a:p>
            <a:r>
              <a:rPr lang="en-US" dirty="0"/>
              <a:t>Paging vs. Segmentation</a:t>
            </a:r>
          </a:p>
          <a:p>
            <a:pPr lvl="1"/>
            <a:r>
              <a:rPr lang="en-US" dirty="0"/>
              <a:t>Possible memory organization approaches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F72F7E-A92E-4996-87A8-9530E00B3D3A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503238" y="476672"/>
          <a:ext cx="8229600" cy="155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072" y="1700808"/>
            <a:ext cx="7956376" cy="478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1026" name="Picture 2" descr="Windows 32 bit address spa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23" y="893132"/>
            <a:ext cx="5598517" cy="530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4653136"/>
            <a:ext cx="3024336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Win32 Address Space</a:t>
            </a:r>
          </a:p>
        </p:txBody>
      </p:sp>
    </p:spTree>
    <p:extLst>
      <p:ext uri="{BB962C8B-B14F-4D97-AF65-F5344CB8AC3E}">
        <p14:creationId xmlns:p14="http://schemas.microsoft.com/office/powerpoint/2010/main" val="2472917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2050" name="Picture 2" descr="Linux 32 bit address spa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7517482" cy="538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509120"/>
            <a:ext cx="3024336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Linux Address Space</a:t>
            </a:r>
          </a:p>
        </p:txBody>
      </p:sp>
    </p:spTree>
    <p:extLst>
      <p:ext uri="{BB962C8B-B14F-4D97-AF65-F5344CB8AC3E}">
        <p14:creationId xmlns:p14="http://schemas.microsoft.com/office/powerpoint/2010/main" val="1293743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6D1F8-8329-314D-8104-3CCAFF6FD9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128D-D6D1-7549-ADF6-5726890E8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B7F77-4E99-3F4B-91AA-726168FD4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628568"/>
            <a:ext cx="6624736" cy="58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15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54A88-E7ED-6E4E-986F-CDB8878D24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7519B-25A2-8246-87A3-FAEF0A935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9B00B-BA6C-7940-8B26-38981534D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985128"/>
            <a:ext cx="5904656" cy="488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Operating System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the OS knows about processes, files, …?</a:t>
            </a:r>
          </a:p>
          <a:p>
            <a:pPr lvl="1"/>
            <a:r>
              <a:rPr lang="en-US" dirty="0"/>
              <a:t>A lot of ‘metadata’ for important data</a:t>
            </a:r>
          </a:p>
          <a:p>
            <a:pPr lvl="1"/>
            <a:r>
              <a:rPr lang="en-US" dirty="0"/>
              <a:t>Based on C/C++ data structures (see MSDN documentation)</a:t>
            </a:r>
          </a:p>
          <a:p>
            <a:r>
              <a:rPr lang="en-US" dirty="0"/>
              <a:t>(Double-)linked list</a:t>
            </a:r>
          </a:p>
          <a:p>
            <a:pPr lvl="1"/>
            <a:r>
              <a:rPr lang="en-US" dirty="0"/>
              <a:t>Another common data structure (not only in OS)</a:t>
            </a:r>
          </a:p>
          <a:p>
            <a:pPr lvl="1"/>
            <a:r>
              <a:rPr lang="en-US" dirty="0"/>
              <a:t>Method for implementing lists in computer memory</a:t>
            </a:r>
          </a:p>
          <a:p>
            <a:r>
              <a:rPr lang="en-US" dirty="0"/>
              <a:t>Direct Kernel Object Manipulation (DKOM)</a:t>
            </a:r>
          </a:p>
          <a:p>
            <a:pPr lvl="1"/>
            <a:r>
              <a:rPr lang="en-US" dirty="0"/>
              <a:t>Used for manipulating the structures to hide malicious stuff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Linked Lists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1026" name="Picture 2" descr="http://www.catch22.net/img/editor17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71663"/>
            <a:ext cx="7934227" cy="227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099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DKOM – Direct Kernel Object 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Dozens of various (double-)linked lists in Windows</a:t>
            </a:r>
          </a:p>
          <a:p>
            <a:pPr lvl="1"/>
            <a:r>
              <a:rPr lang="en-US" sz="2000" dirty="0"/>
              <a:t>Maintained by kernel</a:t>
            </a:r>
          </a:p>
          <a:p>
            <a:pPr lvl="1"/>
            <a:r>
              <a:rPr lang="en-US" sz="2000" dirty="0"/>
              <a:t>Processes, threads, opened files, memory allocations, …</a:t>
            </a:r>
          </a:p>
          <a:p>
            <a:r>
              <a:rPr lang="en-US" sz="2400" dirty="0"/>
              <a:t>DKOM is used by rootkits</a:t>
            </a:r>
          </a:p>
          <a:p>
            <a:pPr lvl="1"/>
            <a:r>
              <a:rPr lang="en-US" sz="2000" dirty="0"/>
              <a:t>Hiding from the sight of the user</a:t>
            </a:r>
          </a:p>
          <a:p>
            <a:r>
              <a:rPr lang="en-US" sz="2400" dirty="0"/>
              <a:t>Rootkit paradox</a:t>
            </a:r>
          </a:p>
          <a:p>
            <a:pPr lvl="1"/>
            <a:r>
              <a:rPr lang="en-US" sz="2000" dirty="0"/>
              <a:t>Rootkits need to run on the system</a:t>
            </a:r>
          </a:p>
          <a:p>
            <a:pPr lvl="1"/>
            <a:r>
              <a:rPr lang="en-US" sz="2000" dirty="0"/>
              <a:t>… and need to remain hidden at the same time</a:t>
            </a:r>
          </a:p>
          <a:p>
            <a:r>
              <a:rPr lang="en-US" sz="2400" dirty="0"/>
              <a:t>Memory analysis can help to discover DKOM</a:t>
            </a:r>
            <a:endParaRPr lang="en-US" dirty="0"/>
          </a:p>
          <a:p>
            <a:pPr lvl="1"/>
            <a:r>
              <a:rPr lang="en-US" sz="2000" dirty="0"/>
              <a:t>Anti-analysis techniques are known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C015D5-2F79-2F41-9D79-FF0880277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5338" y="2365375"/>
            <a:ext cx="7645400" cy="3162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E289B-67E6-F443-AA60-48C3F93EEB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80E92-454B-8B48-9720-90E7321FE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498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file3.uf.tistory.com/image/1216E3284C2755D7038CB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6913"/>
            <a:ext cx="9144000" cy="55544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2700610" cy="1656184"/>
          </a:xfrm>
          <a:solidFill>
            <a:schemeClr val="tx2">
              <a:lumMod val="20000"/>
              <a:lumOff val="80000"/>
              <a:alpha val="79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Windows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Process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7633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OS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Suspicious Memory Pages</a:t>
            </a:r>
          </a:p>
          <a:p>
            <a:r>
              <a:rPr lang="en-US" sz="2400" dirty="0"/>
              <a:t>Processes</a:t>
            </a:r>
          </a:p>
          <a:p>
            <a:r>
              <a:rPr lang="en-US" sz="2400" dirty="0"/>
              <a:t>Threads</a:t>
            </a:r>
          </a:p>
          <a:p>
            <a:r>
              <a:rPr lang="en-US" sz="2400" dirty="0"/>
              <a:t>Sockets (Connections)</a:t>
            </a:r>
          </a:p>
          <a:p>
            <a:r>
              <a:rPr lang="en-US" sz="2400" dirty="0"/>
              <a:t>Handles (Files)</a:t>
            </a:r>
          </a:p>
          <a:p>
            <a:r>
              <a:rPr lang="en-US" sz="2400" dirty="0"/>
              <a:t>Modules/Libraries</a:t>
            </a:r>
          </a:p>
          <a:p>
            <a:r>
              <a:rPr lang="en-US" sz="2400" dirty="0"/>
              <a:t>Mutexes</a:t>
            </a:r>
          </a:p>
          <a:p>
            <a:r>
              <a:rPr lang="en-US" sz="2400" dirty="0"/>
              <a:t>LSA (Local Security Authority)</a:t>
            </a:r>
          </a:p>
          <a:p>
            <a:r>
              <a:rPr lang="en-US" sz="2400" dirty="0"/>
              <a:t>Registry</a:t>
            </a:r>
          </a:p>
          <a:p>
            <a:r>
              <a:rPr lang="en-US" sz="2400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871663"/>
            <a:ext cx="8229600" cy="4365649"/>
          </a:xfrm>
        </p:spPr>
        <p:txBody>
          <a:bodyPr/>
          <a:lstStyle/>
          <a:p>
            <a:r>
              <a:rPr lang="en-US" dirty="0"/>
              <a:t>Various ‘flags’</a:t>
            </a:r>
          </a:p>
          <a:p>
            <a:pPr lvl="1"/>
            <a:r>
              <a:rPr lang="en-US" dirty="0"/>
              <a:t>Read/write/executable pages</a:t>
            </a:r>
          </a:p>
          <a:p>
            <a:pPr lvl="1"/>
            <a:r>
              <a:rPr lang="en-US" dirty="0"/>
              <a:t>Helping OS to organize memory efficiently</a:t>
            </a:r>
          </a:p>
          <a:p>
            <a:r>
              <a:rPr lang="en-US" dirty="0"/>
              <a:t>Executable + Writable pages</a:t>
            </a:r>
          </a:p>
          <a:p>
            <a:pPr lvl="1"/>
            <a:r>
              <a:rPr lang="en-US" dirty="0"/>
              <a:t>Why is it bad?</a:t>
            </a:r>
          </a:p>
          <a:p>
            <a:r>
              <a:rPr lang="en-US" b="1" dirty="0"/>
              <a:t>Process Injection technique</a:t>
            </a:r>
          </a:p>
          <a:p>
            <a:pPr lvl="1"/>
            <a:r>
              <a:rPr lang="en-US" dirty="0"/>
              <a:t>Allocating a memory that can be modified (unpacked, decoded, decrypted) and executed.</a:t>
            </a:r>
          </a:p>
          <a:p>
            <a:pPr lvl="1"/>
            <a:r>
              <a:rPr lang="en-US" dirty="0"/>
              <a:t>Used by legitimate processes too (Windows OLE)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3636714" cy="115212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117475"/>
            <a:r>
              <a:rPr lang="en-US" dirty="0">
                <a:solidFill>
                  <a:schemeClr val="tx1"/>
                </a:solidFill>
              </a:rPr>
              <a:t>DLL/Process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3074" name="Picture 2" descr="http://1.bp.blogspot.com/-NQx0mo7wOnw/UOr00ZmbtXI/AAAAAAAABag/oGjHH1YlttM/s1600/DLL%2BInjection-Functio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6462" y="620688"/>
            <a:ext cx="4538026" cy="587273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227687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So that Internet Explorer behaves like a malicious process…</a:t>
            </a:r>
          </a:p>
        </p:txBody>
      </p:sp>
    </p:spTree>
    <p:extLst>
      <p:ext uri="{BB962C8B-B14F-4D97-AF65-F5344CB8AC3E}">
        <p14:creationId xmlns:p14="http://schemas.microsoft.com/office/powerpoint/2010/main" val="3663349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A900B-0CCD-0440-8C48-391F99B4A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D8269-A751-3E44-8D54-F5109652A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793AB-FF66-B946-BC0B-92979D2B5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08720"/>
            <a:ext cx="7909317" cy="524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20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229600" cy="792088"/>
          </a:xfrm>
        </p:spPr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And now something completely…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2564904"/>
            <a:ext cx="8229600" cy="1917377"/>
          </a:xfrm>
        </p:spPr>
        <p:txBody>
          <a:bodyPr/>
          <a:lstStyle/>
          <a:p>
            <a:pPr algn="ctr">
              <a:buNone/>
            </a:pPr>
            <a:r>
              <a:rPr lang="en-US" sz="9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PRACTICAL</a:t>
            </a:r>
            <a:endParaRPr lang="en-US" sz="24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8830A-A19F-FC4D-8221-9BEC984CE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3E0F4-BCC3-BB4F-933E-B091FCA23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9CE169-6ADC-C049-8DBC-C3937C44E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0" y="838200"/>
            <a:ext cx="3327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1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(re)sources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Live RAM</a:t>
            </a:r>
          </a:p>
          <a:p>
            <a:pPr lvl="1"/>
            <a:r>
              <a:rPr lang="en-US" dirty="0"/>
              <a:t>The most common source for analysis</a:t>
            </a:r>
          </a:p>
          <a:p>
            <a:pPr lvl="1"/>
            <a:r>
              <a:rPr lang="en-US" dirty="0"/>
              <a:t>Easier to obtain from virtualized hosts</a:t>
            </a:r>
          </a:p>
          <a:p>
            <a:r>
              <a:rPr lang="en-US" dirty="0"/>
              <a:t>Paging file/Swap</a:t>
            </a:r>
          </a:p>
          <a:p>
            <a:pPr lvl="1"/>
            <a:r>
              <a:rPr lang="en-US" dirty="0"/>
              <a:t>Used by operating systems to allocate more memory then available RAM</a:t>
            </a:r>
          </a:p>
          <a:p>
            <a:r>
              <a:rPr lang="en-US" dirty="0"/>
              <a:t>Hibernation file</a:t>
            </a:r>
          </a:p>
          <a:p>
            <a:r>
              <a:rPr lang="en-US" dirty="0"/>
              <a:t>Memory crash dumps</a:t>
            </a:r>
          </a:p>
          <a:p>
            <a:pPr lvl="1"/>
            <a:r>
              <a:rPr lang="en-US" dirty="0"/>
              <a:t>Limited analysis options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sp>
        <p:nvSpPr>
          <p:cNvPr id="6" name="Flowchart: Decision 5"/>
          <p:cNvSpPr/>
          <p:nvPr/>
        </p:nvSpPr>
        <p:spPr>
          <a:xfrm>
            <a:off x="2843808" y="940181"/>
            <a:ext cx="1440160" cy="792088"/>
          </a:xfrm>
          <a:prstGeom prst="flowChartDecis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5652120" y="949267"/>
            <a:ext cx="1728192" cy="751541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Memory Dump</a:t>
            </a:r>
          </a:p>
          <a:p>
            <a:pPr algn="ctr"/>
            <a:r>
              <a:rPr lang="en-US" sz="1400" dirty="0"/>
              <a:t>Snapshot</a:t>
            </a:r>
          </a:p>
          <a:p>
            <a:pPr algn="ctr"/>
            <a:r>
              <a:rPr lang="en-US" sz="1400" dirty="0"/>
              <a:t>Clone</a:t>
            </a:r>
          </a:p>
        </p:txBody>
      </p:sp>
      <p:cxnSp>
        <p:nvCxnSpPr>
          <p:cNvPr id="9" name="Straight Connector 8"/>
          <p:cNvCxnSpPr>
            <a:stCxn id="6" idx="3"/>
            <a:endCxn id="7" idx="1"/>
          </p:cNvCxnSpPr>
          <p:nvPr/>
        </p:nvCxnSpPr>
        <p:spPr>
          <a:xfrm flipV="1">
            <a:off x="4283968" y="1325038"/>
            <a:ext cx="1368152" cy="11187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Flowchart: Decision 16"/>
          <p:cNvSpPr/>
          <p:nvPr/>
        </p:nvSpPr>
        <p:spPr>
          <a:xfrm>
            <a:off x="2483768" y="2204864"/>
            <a:ext cx="2160240" cy="1152128"/>
          </a:xfrm>
          <a:prstGeom prst="flowChartDecis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Running?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5652120" y="2389427"/>
            <a:ext cx="1728192" cy="751541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Hibernation File</a:t>
            </a:r>
          </a:p>
          <a:p>
            <a:pPr algn="ctr"/>
            <a:r>
              <a:rPr lang="en-US" sz="1400" dirty="0"/>
              <a:t>Page File (Swap)</a:t>
            </a:r>
          </a:p>
          <a:p>
            <a:pPr algn="ctr"/>
            <a:r>
              <a:rPr lang="en-US" sz="1400" dirty="0"/>
              <a:t>Crash Dumps</a:t>
            </a:r>
          </a:p>
        </p:txBody>
      </p:sp>
      <p:sp>
        <p:nvSpPr>
          <p:cNvPr id="20" name="Flowchart: Decision 19"/>
          <p:cNvSpPr/>
          <p:nvPr/>
        </p:nvSpPr>
        <p:spPr>
          <a:xfrm>
            <a:off x="2483768" y="3861048"/>
            <a:ext cx="2160240" cy="1152128"/>
          </a:xfrm>
          <a:prstGeom prst="flowChartDecis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Got root?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5652120" y="3789040"/>
            <a:ext cx="1728192" cy="132760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Dumping locally</a:t>
            </a:r>
          </a:p>
          <a:p>
            <a:pPr algn="ctr"/>
            <a:r>
              <a:rPr lang="en-US" sz="1400" dirty="0"/>
              <a:t>Remote access?</a:t>
            </a:r>
          </a:p>
          <a:p>
            <a:pPr algn="ctr"/>
            <a:r>
              <a:rPr lang="en-US" sz="1400" dirty="0"/>
              <a:t>Cost / Benefits</a:t>
            </a:r>
          </a:p>
          <a:p>
            <a:pPr algn="ctr"/>
            <a:r>
              <a:rPr lang="en-US" sz="1400" dirty="0"/>
              <a:t>Tool Footprint</a:t>
            </a:r>
          </a:p>
        </p:txBody>
      </p:sp>
      <p:sp>
        <p:nvSpPr>
          <p:cNvPr id="22" name="Flowchart: Alternate Process 21"/>
          <p:cNvSpPr/>
          <p:nvPr/>
        </p:nvSpPr>
        <p:spPr>
          <a:xfrm>
            <a:off x="2699792" y="5661248"/>
            <a:ext cx="1728192" cy="57606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FireWire</a:t>
            </a:r>
          </a:p>
          <a:p>
            <a:pPr algn="ctr"/>
            <a:r>
              <a:rPr lang="en-US" sz="1400" dirty="0"/>
              <a:t>PCI Probes</a:t>
            </a:r>
          </a:p>
        </p:txBody>
      </p:sp>
      <p:cxnSp>
        <p:nvCxnSpPr>
          <p:cNvPr id="34" name="Straight Connector 33"/>
          <p:cNvCxnSpPr>
            <a:stCxn id="6" idx="2"/>
            <a:endCxn id="17" idx="0"/>
          </p:cNvCxnSpPr>
          <p:nvPr/>
        </p:nvCxnSpPr>
        <p:spPr>
          <a:xfrm>
            <a:off x="3563888" y="1732269"/>
            <a:ext cx="0" cy="47259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7" idx="2"/>
            <a:endCxn id="20" idx="0"/>
          </p:cNvCxnSpPr>
          <p:nvPr/>
        </p:nvCxnSpPr>
        <p:spPr>
          <a:xfrm>
            <a:off x="3563888" y="3356992"/>
            <a:ext cx="0" cy="504056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7" idx="3"/>
            <a:endCxn id="19" idx="1"/>
          </p:cNvCxnSpPr>
          <p:nvPr/>
        </p:nvCxnSpPr>
        <p:spPr>
          <a:xfrm flipV="1">
            <a:off x="4644008" y="2765198"/>
            <a:ext cx="1008112" cy="1573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0" idx="3"/>
            <a:endCxn id="21" idx="1"/>
          </p:cNvCxnSpPr>
          <p:nvPr/>
        </p:nvCxnSpPr>
        <p:spPr>
          <a:xfrm>
            <a:off x="4644008" y="4437112"/>
            <a:ext cx="1008112" cy="1573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0" idx="2"/>
            <a:endCxn id="22" idx="0"/>
          </p:cNvCxnSpPr>
          <p:nvPr/>
        </p:nvCxnSpPr>
        <p:spPr>
          <a:xfrm>
            <a:off x="3563888" y="5013176"/>
            <a:ext cx="0" cy="64807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670497" y="1032991"/>
            <a:ext cx="477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18369" y="3481263"/>
            <a:ext cx="477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886521" y="4149080"/>
            <a:ext cx="477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82040" y="1825079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78184" y="2492896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563888" y="5157192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3527" y="908720"/>
            <a:ext cx="800219" cy="540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/>
              <a:t>Memory Acquisition</a:t>
            </a:r>
          </a:p>
        </p:txBody>
      </p:sp>
    </p:spTree>
    <p:extLst>
      <p:ext uri="{BB962C8B-B14F-4D97-AF65-F5344CB8AC3E}">
        <p14:creationId xmlns:p14="http://schemas.microsoft.com/office/powerpoint/2010/main" val="2004863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Acquisition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Virtual Machines</a:t>
            </a:r>
          </a:p>
          <a:p>
            <a:pPr lvl="1"/>
            <a:r>
              <a:rPr lang="en-US" sz="1800" dirty="0"/>
              <a:t>VMWare, </a:t>
            </a:r>
            <a:r>
              <a:rPr lang="en-US" sz="1800" dirty="0" err="1"/>
              <a:t>VirtualBox</a:t>
            </a:r>
            <a:r>
              <a:rPr lang="en-US" sz="1800" dirty="0"/>
              <a:t>, …</a:t>
            </a:r>
          </a:p>
          <a:p>
            <a:pPr lvl="1"/>
            <a:r>
              <a:rPr lang="en-US" sz="1800" dirty="0">
                <a:latin typeface="Consolas" pitchFamily="49" charset="0"/>
                <a:cs typeface="Consolas" pitchFamily="49" charset="0"/>
              </a:rPr>
              <a:t>VirtualBox –</a:t>
            </a:r>
            <a:r>
              <a:rPr lang="en-US" sz="1800" dirty="0" err="1">
                <a:latin typeface="Consolas" pitchFamily="49" charset="0"/>
                <a:cs typeface="Consolas" pitchFamily="49" charset="0"/>
              </a:rPr>
              <a:t>dbg</a:t>
            </a:r>
            <a:r>
              <a:rPr lang="en-US" sz="1800" dirty="0">
                <a:latin typeface="Consolas" pitchFamily="49" charset="0"/>
                <a:cs typeface="Consolas" pitchFamily="49" charset="0"/>
              </a:rPr>
              <a:t> –</a:t>
            </a:r>
            <a:r>
              <a:rPr lang="en-US" sz="1800" dirty="0" err="1">
                <a:latin typeface="Consolas" pitchFamily="49" charset="0"/>
                <a:cs typeface="Consolas" pitchFamily="49" charset="0"/>
              </a:rPr>
              <a:t>startvm</a:t>
            </a:r>
            <a:r>
              <a:rPr lang="en-US" sz="1800" dirty="0">
                <a:latin typeface="Consolas" pitchFamily="49" charset="0"/>
                <a:cs typeface="Consolas" pitchFamily="49" charset="0"/>
              </a:rPr>
              <a:t> “</a:t>
            </a:r>
            <a:r>
              <a:rPr lang="en-US" sz="1800" dirty="0" err="1">
                <a:latin typeface="Consolas" pitchFamily="49" charset="0"/>
                <a:cs typeface="Consolas" pitchFamily="49" charset="0"/>
              </a:rPr>
              <a:t>MalwareVM</a:t>
            </a:r>
            <a:r>
              <a:rPr lang="en-US" sz="1800" dirty="0">
                <a:latin typeface="Consolas" pitchFamily="49" charset="0"/>
                <a:cs typeface="Consolas" pitchFamily="49" charset="0"/>
              </a:rPr>
              <a:t>” </a:t>
            </a:r>
            <a:r>
              <a:rPr lang="en-US" sz="1800" dirty="0"/>
              <a:t>(and </a:t>
            </a:r>
            <a:r>
              <a:rPr lang="en-US" sz="1800" dirty="0">
                <a:latin typeface="Consolas" pitchFamily="49" charset="0"/>
                <a:cs typeface="Consolas" pitchFamily="49" charset="0"/>
              </a:rPr>
              <a:t>.</a:t>
            </a:r>
            <a:r>
              <a:rPr lang="en-US" sz="1800" dirty="0" err="1">
                <a:latin typeface="Consolas" pitchFamily="49" charset="0"/>
                <a:cs typeface="Consolas" pitchFamily="49" charset="0"/>
              </a:rPr>
              <a:t>pgmphystofile</a:t>
            </a:r>
            <a:r>
              <a:rPr lang="en-US" sz="1800" dirty="0"/>
              <a:t> command or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vboxmanage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debugvm</a:t>
            </a:r>
            <a:r>
              <a:rPr lang="en-US" sz="1800" dirty="0"/>
              <a:t>)</a:t>
            </a:r>
          </a:p>
          <a:p>
            <a:r>
              <a:rPr lang="en-US" sz="2000" dirty="0"/>
              <a:t>Directly from the system! (if we have permissions to do that)</a:t>
            </a:r>
          </a:p>
          <a:p>
            <a:pPr lvl="1"/>
            <a:r>
              <a:rPr lang="en-US" sz="1800" dirty="0" err="1">
                <a:latin typeface="Consolas" pitchFamily="49" charset="0"/>
                <a:cs typeface="Consolas" pitchFamily="49" charset="0"/>
              </a:rPr>
              <a:t>windd</a:t>
            </a:r>
            <a:r>
              <a:rPr lang="en-US" sz="1800" dirty="0"/>
              <a:t>, </a:t>
            </a:r>
            <a:r>
              <a:rPr lang="en-US" sz="1800" dirty="0" err="1">
                <a:latin typeface="Consolas" pitchFamily="49" charset="0"/>
                <a:cs typeface="Consolas" pitchFamily="49" charset="0"/>
              </a:rPr>
              <a:t>fastdump</a:t>
            </a:r>
            <a:r>
              <a:rPr lang="en-US" sz="1800" dirty="0"/>
              <a:t>, </a:t>
            </a:r>
            <a:r>
              <a:rPr lang="en-US" sz="1800" dirty="0" err="1"/>
              <a:t>dumpit</a:t>
            </a:r>
            <a:r>
              <a:rPr lang="en-US" sz="1800" dirty="0"/>
              <a:t>, </a:t>
            </a:r>
            <a:r>
              <a:rPr lang="en-US" sz="1800" dirty="0">
                <a:latin typeface="Consolas" pitchFamily="49" charset="0"/>
                <a:cs typeface="Consolas" pitchFamily="49" charset="0"/>
              </a:rPr>
              <a:t>memorize, </a:t>
            </a:r>
            <a:r>
              <a:rPr lang="en-US" sz="1800" b="1" dirty="0" err="1">
                <a:latin typeface="Consolas" pitchFamily="49" charset="0"/>
                <a:cs typeface="Consolas" pitchFamily="49" charset="0"/>
              </a:rPr>
              <a:t>winpmem</a:t>
            </a:r>
            <a:endParaRPr lang="en-US" sz="1800" b="1" dirty="0"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n-US" sz="1800" dirty="0"/>
              <a:t>Or we can hibernate the system (hiberfil.sys)</a:t>
            </a:r>
          </a:p>
          <a:p>
            <a:r>
              <a:rPr lang="en-US" sz="2000" dirty="0"/>
              <a:t>Remotely</a:t>
            </a:r>
          </a:p>
          <a:p>
            <a:pPr lvl="1"/>
            <a:r>
              <a:rPr lang="en-US" sz="1800" dirty="0"/>
              <a:t>Encase Enterprise, Mandiant Intelligent Response, Access Data FTK</a:t>
            </a:r>
          </a:p>
          <a:p>
            <a:r>
              <a:rPr lang="en-US" sz="2000" dirty="0"/>
              <a:t>Common issues</a:t>
            </a:r>
          </a:p>
          <a:p>
            <a:pPr lvl="1"/>
            <a:r>
              <a:rPr lang="en-US" sz="1800" dirty="0"/>
              <a:t>Unsupported OS (Linux, </a:t>
            </a:r>
            <a:r>
              <a:rPr lang="en-US" sz="1800" dirty="0" err="1"/>
              <a:t>MacOS</a:t>
            </a:r>
            <a:r>
              <a:rPr lang="en-US" sz="1800" dirty="0"/>
              <a:t>; 32bit/64bit)</a:t>
            </a:r>
          </a:p>
          <a:p>
            <a:pPr lvl="1"/>
            <a:r>
              <a:rPr lang="en-US" sz="1800" dirty="0"/>
              <a:t>Swap (portions of memory on drive)</a:t>
            </a:r>
          </a:p>
          <a:p>
            <a:pPr lvl="1"/>
            <a:r>
              <a:rPr lang="en-US" sz="1800" dirty="0"/>
              <a:t>Malware not running inside a virtual machine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Basic intro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No x86 assembly required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No malware (de)obfuscation magic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How does the OS look “inside”?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Processes and other data structures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How the memory is organized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Common tools used for analysis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Searching for system “oddities”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What are the important system indicators?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Real samples discussed and analyzed! (Labs)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Acquisition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Local memory acquisition</a:t>
            </a:r>
            <a:r>
              <a:rPr lang="en-US" dirty="0"/>
              <a:t> notes</a:t>
            </a:r>
          </a:p>
          <a:p>
            <a:pPr lvl="1"/>
            <a:r>
              <a:rPr lang="en-US" dirty="0"/>
              <a:t>Unless you have plenty of money, try to get root/admin access to the host</a:t>
            </a:r>
          </a:p>
          <a:p>
            <a:pPr lvl="1"/>
            <a:r>
              <a:rPr lang="en-US" dirty="0"/>
              <a:t>Better to acquire to external storage (USB, network)</a:t>
            </a:r>
          </a:p>
          <a:p>
            <a:pPr lvl="1"/>
            <a:r>
              <a:rPr lang="en-US" dirty="0"/>
              <a:t>The lower tool’s memory footprint, the better</a:t>
            </a:r>
          </a:p>
          <a:p>
            <a:pPr lvl="1"/>
            <a:r>
              <a:rPr lang="en-US" dirty="0"/>
              <a:t>If you run malware in VM, better have less RAM</a:t>
            </a:r>
          </a:p>
          <a:p>
            <a:pPr lvl="2"/>
            <a:r>
              <a:rPr lang="en-US" dirty="0"/>
              <a:t>Faster analysis</a:t>
            </a:r>
          </a:p>
          <a:p>
            <a:pPr lvl="2"/>
            <a:r>
              <a:rPr lang="en-US" dirty="0"/>
              <a:t>.. And configure no swap for the system too</a:t>
            </a:r>
          </a:p>
          <a:p>
            <a:pPr lvl="2"/>
            <a:r>
              <a:rPr lang="en-US" dirty="0"/>
              <a:t>However: malware can check for the available memory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Acquisition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Remote memory acquisition</a:t>
            </a:r>
          </a:p>
          <a:p>
            <a:pPr lvl="1"/>
            <a:r>
              <a:rPr lang="en-US" dirty="0"/>
              <a:t>Very useful for fast Incident Response</a:t>
            </a:r>
          </a:p>
          <a:p>
            <a:pPr lvl="1"/>
            <a:r>
              <a:rPr lang="en-US" dirty="0"/>
              <a:t>Requires enterprise licenses for the commercial tools</a:t>
            </a:r>
          </a:p>
          <a:p>
            <a:pPr lvl="1"/>
            <a:r>
              <a:rPr lang="en-US" dirty="0"/>
              <a:t>Acquisition is done over network</a:t>
            </a:r>
          </a:p>
          <a:p>
            <a:pPr lvl="1"/>
            <a:r>
              <a:rPr lang="en-US" dirty="0"/>
              <a:t>Agents already in memory, no extra memory demands</a:t>
            </a:r>
          </a:p>
          <a:p>
            <a:r>
              <a:rPr lang="en-US" dirty="0"/>
              <a:t>Open source alternative?</a:t>
            </a:r>
          </a:p>
          <a:p>
            <a:pPr lvl="1"/>
            <a:r>
              <a:rPr lang="en-US" dirty="0"/>
              <a:t>GRR (Google Rapid Response)</a:t>
            </a:r>
          </a:p>
          <a:p>
            <a:pPr lvl="2"/>
            <a:r>
              <a:rPr lang="en-US" dirty="0"/>
              <a:t>Still in development, primarily Incident Response tool</a:t>
            </a:r>
          </a:p>
          <a:p>
            <a:pPr lvl="2"/>
            <a:r>
              <a:rPr lang="en-US" dirty="0"/>
              <a:t>Allows remote memory acquisition</a:t>
            </a:r>
          </a:p>
          <a:p>
            <a:pPr lvl="1"/>
            <a:r>
              <a:rPr lang="en-US" dirty="0" err="1"/>
              <a:t>Rekall</a:t>
            </a:r>
            <a:r>
              <a:rPr lang="en-US" dirty="0"/>
              <a:t> (still a beta)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2671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Analysis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Mandiant Redline</a:t>
            </a:r>
          </a:p>
          <a:p>
            <a:pPr lvl="1"/>
            <a:r>
              <a:rPr lang="en-US" dirty="0"/>
              <a:t>Free, available for Windows</a:t>
            </a:r>
          </a:p>
          <a:p>
            <a:r>
              <a:rPr lang="en-US" dirty="0" err="1"/>
              <a:t>HBGary</a:t>
            </a:r>
            <a:r>
              <a:rPr lang="en-US" dirty="0"/>
              <a:t>/</a:t>
            </a:r>
            <a:r>
              <a:rPr lang="en-US" dirty="0" err="1"/>
              <a:t>CounterTack</a:t>
            </a:r>
            <a:r>
              <a:rPr lang="en-US" dirty="0"/>
              <a:t> Responder (CE/Pro)</a:t>
            </a:r>
          </a:p>
          <a:p>
            <a:pPr lvl="1"/>
            <a:r>
              <a:rPr lang="en-US" dirty="0"/>
              <a:t>Community Edition available against registration</a:t>
            </a:r>
          </a:p>
          <a:p>
            <a:r>
              <a:rPr lang="en-US" b="1" dirty="0"/>
              <a:t>Volatility Framework</a:t>
            </a:r>
          </a:p>
          <a:p>
            <a:pPr lvl="1"/>
            <a:r>
              <a:rPr lang="en-US" dirty="0"/>
              <a:t>Open source, no GUI</a:t>
            </a:r>
          </a:p>
          <a:p>
            <a:r>
              <a:rPr lang="en-US" dirty="0"/>
              <a:t>Google </a:t>
            </a:r>
            <a:r>
              <a:rPr lang="en-US" dirty="0" err="1"/>
              <a:t>Rekall</a:t>
            </a:r>
            <a:endParaRPr lang="en-US" dirty="0"/>
          </a:p>
          <a:p>
            <a:pPr lvl="1"/>
            <a:r>
              <a:rPr lang="en-US" dirty="0"/>
              <a:t>Open source, ‘Volatility done right’, GUI</a:t>
            </a:r>
          </a:p>
          <a:p>
            <a:pPr lvl="1"/>
            <a:r>
              <a:rPr lang="en-US" dirty="0"/>
              <a:t>Google supported (part of GRR agent)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Mandiant/FireEye Redline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tool for Incident Response</a:t>
            </a:r>
          </a:p>
          <a:p>
            <a:pPr lvl="1"/>
            <a:r>
              <a:rPr lang="en-US" dirty="0"/>
              <a:t>Not open-source, though</a:t>
            </a:r>
          </a:p>
          <a:p>
            <a:pPr lvl="1"/>
            <a:r>
              <a:rPr lang="en-US" dirty="0"/>
              <a:t>.NET executable (runs only under Windows)</a:t>
            </a:r>
          </a:p>
          <a:p>
            <a:r>
              <a:rPr lang="en-US" dirty="0"/>
              <a:t>Nice and simple user interface</a:t>
            </a:r>
          </a:p>
          <a:p>
            <a:pPr lvl="1"/>
            <a:r>
              <a:rPr lang="en-US" dirty="0"/>
              <a:t>Very nice analysis workflow</a:t>
            </a:r>
          </a:p>
          <a:p>
            <a:pPr lvl="1"/>
            <a:r>
              <a:rPr lang="en-US" dirty="0"/>
              <a:t>Perfect for searching for string information</a:t>
            </a:r>
          </a:p>
          <a:p>
            <a:pPr lvl="1"/>
            <a:r>
              <a:rPr lang="en-US" dirty="0"/>
              <a:t>Rates the level of suspiciousness over processes</a:t>
            </a:r>
          </a:p>
          <a:p>
            <a:r>
              <a:rPr lang="en-US" dirty="0"/>
              <a:t>Sad things</a:t>
            </a:r>
          </a:p>
          <a:p>
            <a:pPr lvl="1"/>
            <a:r>
              <a:rPr lang="en-US" dirty="0"/>
              <a:t>Memory analysis not reliable, process rating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2737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5"/>
          <a:stretch/>
        </p:blipFill>
        <p:spPr>
          <a:xfrm>
            <a:off x="0" y="0"/>
            <a:ext cx="910850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5867400"/>
            <a:ext cx="5715000" cy="707886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Redline: Start</a:t>
            </a:r>
          </a:p>
        </p:txBody>
      </p:sp>
    </p:spTree>
    <p:extLst>
      <p:ext uri="{BB962C8B-B14F-4D97-AF65-F5344CB8AC3E}">
        <p14:creationId xmlns:p14="http://schemas.microsoft.com/office/powerpoint/2010/main" val="1913803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r="24569"/>
          <a:stretch/>
        </p:blipFill>
        <p:spPr>
          <a:xfrm>
            <a:off x="-1" y="0"/>
            <a:ext cx="9180513" cy="6885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5867400"/>
            <a:ext cx="5715000" cy="707886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Redline: Timeline</a:t>
            </a:r>
          </a:p>
        </p:txBody>
      </p:sp>
    </p:spTree>
    <p:extLst>
      <p:ext uri="{BB962C8B-B14F-4D97-AF65-F5344CB8AC3E}">
        <p14:creationId xmlns:p14="http://schemas.microsoft.com/office/powerpoint/2010/main" val="3835307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" r="13971"/>
          <a:stretch/>
        </p:blipFill>
        <p:spPr>
          <a:xfrm>
            <a:off x="-1" y="-20606"/>
            <a:ext cx="9180513" cy="6878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5816" y="5867400"/>
            <a:ext cx="5999584" cy="707886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Redline: Time Wrinkles</a:t>
            </a:r>
          </a:p>
        </p:txBody>
      </p:sp>
    </p:spTree>
    <p:extLst>
      <p:ext uri="{BB962C8B-B14F-4D97-AF65-F5344CB8AC3E}">
        <p14:creationId xmlns:p14="http://schemas.microsoft.com/office/powerpoint/2010/main" val="1338568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HBGary</a:t>
            </a:r>
            <a:r>
              <a:rPr lang="en-US" dirty="0"/>
              <a:t> Responder (Pro/CE)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Professional Tool</a:t>
            </a:r>
          </a:p>
          <a:p>
            <a:pPr lvl="1"/>
            <a:r>
              <a:rPr lang="en-US" sz="2000" dirty="0"/>
              <a:t>Very expensive</a:t>
            </a:r>
          </a:p>
          <a:p>
            <a:pPr lvl="1"/>
            <a:r>
              <a:rPr lang="en-US" sz="2000" dirty="0"/>
              <a:t>Yet not very well maintained in the last few years</a:t>
            </a:r>
          </a:p>
          <a:p>
            <a:r>
              <a:rPr lang="en-US" sz="2400" dirty="0"/>
              <a:t>Windows only</a:t>
            </a:r>
          </a:p>
          <a:p>
            <a:pPr lvl="1"/>
            <a:r>
              <a:rPr lang="en-US" sz="2000" dirty="0"/>
              <a:t>.NET written, supports only Windows images</a:t>
            </a:r>
          </a:p>
          <a:p>
            <a:r>
              <a:rPr lang="en-US" sz="2400" dirty="0"/>
              <a:t>‘Killer’ features</a:t>
            </a:r>
          </a:p>
          <a:p>
            <a:pPr lvl="1"/>
            <a:r>
              <a:rPr lang="en-US" sz="2000" dirty="0"/>
              <a:t>Digital DNA</a:t>
            </a:r>
          </a:p>
          <a:p>
            <a:pPr lvl="2"/>
            <a:r>
              <a:rPr lang="en-US" sz="2000" dirty="0"/>
              <a:t>automatic rating of suspicious processes</a:t>
            </a:r>
          </a:p>
          <a:p>
            <a:pPr lvl="1"/>
            <a:r>
              <a:rPr lang="en-US" sz="2000" dirty="0"/>
              <a:t>Visual ‘Canvas’ debugger</a:t>
            </a:r>
          </a:p>
          <a:p>
            <a:r>
              <a:rPr lang="en-US" sz="2400" dirty="0"/>
              <a:t>Supports the analysis of (unpacked) binaries</a:t>
            </a:r>
          </a:p>
          <a:p>
            <a:r>
              <a:rPr lang="en-US" sz="2400" dirty="0"/>
              <a:t>Replaced with </a:t>
            </a:r>
            <a:r>
              <a:rPr lang="en-US" sz="2400" dirty="0" err="1"/>
              <a:t>CounterTack</a:t>
            </a:r>
            <a:r>
              <a:rPr lang="en-US" sz="2400" dirty="0"/>
              <a:t> Responder Pro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8848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HBGary</a:t>
            </a:r>
            <a:r>
              <a:rPr lang="en-US" dirty="0"/>
              <a:t> Responder Pro -- DDNA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 of the ‘reasoning’ behind DDNA</a:t>
            </a:r>
          </a:p>
          <a:p>
            <a:pPr lvl="1"/>
            <a:r>
              <a:rPr lang="en-US" dirty="0"/>
              <a:t>Does the process communicate over TCP/IP?</a:t>
            </a:r>
          </a:p>
          <a:p>
            <a:pPr lvl="1"/>
            <a:r>
              <a:rPr lang="en-US" dirty="0"/>
              <a:t>Does it manipulate with registry?</a:t>
            </a:r>
          </a:p>
          <a:p>
            <a:pPr lvl="1"/>
            <a:r>
              <a:rPr lang="en-US" dirty="0"/>
              <a:t>Did the analysis reveal any known bad stuff (strings, IPs, mutexes?)</a:t>
            </a:r>
          </a:p>
          <a:p>
            <a:pPr lvl="1"/>
            <a:r>
              <a:rPr lang="en-US" dirty="0"/>
              <a:t>Does the process access any other process in the system?</a:t>
            </a:r>
          </a:p>
          <a:p>
            <a:pPr lvl="1"/>
            <a:r>
              <a:rPr lang="en-US" dirty="0"/>
              <a:t>Does it access some system-critical process?</a:t>
            </a:r>
          </a:p>
          <a:p>
            <a:pPr lvl="1"/>
            <a:r>
              <a:rPr lang="en-US" dirty="0"/>
              <a:t>Did the analysis find any evidence of obfuscation?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8204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525127\Documents\SOC\Trainings\responder-ddna.png"/>
          <p:cNvPicPr>
            <a:picLocks noChangeAspect="1" noChangeArrowheads="1"/>
          </p:cNvPicPr>
          <p:nvPr/>
        </p:nvPicPr>
        <p:blipFill>
          <a:blip r:embed="rId2" cstate="print"/>
          <a:srcRect r="330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0400" y="5867400"/>
            <a:ext cx="5715000" cy="707886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Responder Pro: DDNA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1539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Why memory analysis?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It’s fun!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Acquiring evidence for legal investigations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It used to be different in the past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Technical simplification of reverse engineering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No binary obfuscation present – the code has to run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Incident response activities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Easy way how to learn more about the attackers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Malicious binary may only be present in memory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Fast: RAM is (usually) smaller than full hard-drive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525127\Documents\SOC\Trainings\responder-ddna.png"/>
          <p:cNvPicPr>
            <a:picLocks noChangeAspect="1" noChangeArrowheads="1"/>
          </p:cNvPicPr>
          <p:nvPr/>
        </p:nvPicPr>
        <p:blipFill>
          <a:blip r:embed="rId2" cstate="print"/>
          <a:srcRect l="36241" r="-31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0400" y="5867400"/>
            <a:ext cx="5715000" cy="707886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Responder Pro: DDNA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96458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525127\Documents\SOC\Trainings\responder-canvas.png"/>
          <p:cNvPicPr>
            <a:picLocks noChangeAspect="1" noChangeArrowheads="1"/>
          </p:cNvPicPr>
          <p:nvPr/>
        </p:nvPicPr>
        <p:blipFill>
          <a:blip r:embed="rId2" cstate="print"/>
          <a:srcRect r="279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39752" y="5867400"/>
            <a:ext cx="6575648" cy="707886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Responder Pro: Canvas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48212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Volatility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Open </a:t>
            </a:r>
            <a:r>
              <a:rPr lang="en-US" sz="2400" dirty="0"/>
              <a:t>s</a:t>
            </a:r>
            <a:r>
              <a:rPr lang="cs-CZ" sz="2400" dirty="0"/>
              <a:t>ource </a:t>
            </a:r>
            <a:r>
              <a:rPr lang="en-US" sz="2400" dirty="0"/>
              <a:t>tool</a:t>
            </a:r>
            <a:endParaRPr lang="cs-CZ" sz="2400" dirty="0"/>
          </a:p>
          <a:p>
            <a:pPr lvl="1"/>
            <a:r>
              <a:rPr lang="cs-CZ" sz="2000" dirty="0"/>
              <a:t>GPL </a:t>
            </a:r>
            <a:r>
              <a:rPr lang="en-US" sz="2000" dirty="0"/>
              <a:t>licensed</a:t>
            </a:r>
            <a:endParaRPr lang="cs-CZ" sz="2000" dirty="0"/>
          </a:p>
          <a:p>
            <a:r>
              <a:rPr lang="en-US" sz="2400" dirty="0"/>
              <a:t>Written in</a:t>
            </a:r>
            <a:r>
              <a:rPr lang="cs-CZ" sz="2400" dirty="0"/>
              <a:t> Python</a:t>
            </a:r>
          </a:p>
          <a:p>
            <a:pPr lvl="1"/>
            <a:r>
              <a:rPr lang="en-US" sz="2000" dirty="0"/>
              <a:t>Available for variety of platforms (Linux, Windows, Mac OS)</a:t>
            </a:r>
            <a:endParaRPr lang="cs-CZ" sz="2000" dirty="0"/>
          </a:p>
          <a:p>
            <a:pPr lvl="1"/>
            <a:r>
              <a:rPr lang="en-US" sz="2000" dirty="0"/>
              <a:t>Can be automated; many contributed plugins</a:t>
            </a:r>
            <a:endParaRPr lang="cs-CZ" sz="2000" dirty="0"/>
          </a:p>
          <a:p>
            <a:r>
              <a:rPr lang="en-US" sz="2400" dirty="0"/>
              <a:t>Supports analysis of memory dumps from various OSs</a:t>
            </a:r>
            <a:endParaRPr lang="cs-CZ" sz="2400" dirty="0"/>
          </a:p>
          <a:p>
            <a:pPr lvl="1"/>
            <a:r>
              <a:rPr lang="cs-CZ" sz="2000" dirty="0"/>
              <a:t>Windows, Linux, MacOS, Android</a:t>
            </a:r>
          </a:p>
          <a:p>
            <a:pPr lvl="1"/>
            <a:r>
              <a:rPr lang="en-US" sz="2000" dirty="0"/>
              <a:t>Both </a:t>
            </a:r>
            <a:r>
              <a:rPr lang="cs-CZ" sz="2000" dirty="0"/>
              <a:t>32</a:t>
            </a:r>
            <a:r>
              <a:rPr lang="en-US" sz="2000" dirty="0"/>
              <a:t>-bit and </a:t>
            </a:r>
            <a:r>
              <a:rPr lang="cs-CZ" sz="2000" dirty="0"/>
              <a:t>64</a:t>
            </a:r>
            <a:r>
              <a:rPr lang="en-US" sz="2000" dirty="0"/>
              <a:t>-bit versions</a:t>
            </a:r>
            <a:endParaRPr lang="cs-CZ" sz="2000" dirty="0"/>
          </a:p>
          <a:p>
            <a:r>
              <a:rPr lang="en-US" sz="2400" dirty="0"/>
              <a:t>Command-line driven</a:t>
            </a:r>
          </a:p>
          <a:p>
            <a:r>
              <a:rPr lang="en-US" sz="2400" dirty="0"/>
              <a:t>Two (experimental) web GUIs</a:t>
            </a:r>
            <a:endParaRPr lang="cs-CZ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621705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</a:t>
            </a:r>
            <a:r>
              <a:rPr lang="en-US" dirty="0" err="1"/>
              <a:t>Rekall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open source tool</a:t>
            </a:r>
          </a:p>
          <a:p>
            <a:r>
              <a:rPr lang="en-US" dirty="0"/>
              <a:t>Supported by Google</a:t>
            </a:r>
          </a:p>
          <a:p>
            <a:pPr lvl="1"/>
            <a:r>
              <a:rPr lang="en-US" dirty="0"/>
              <a:t>Included as a part of GRR (Google Rapid Response) agent</a:t>
            </a:r>
          </a:p>
          <a:p>
            <a:r>
              <a:rPr lang="en-US" dirty="0"/>
              <a:t>Originally based on the code of Volatility</a:t>
            </a:r>
          </a:p>
          <a:p>
            <a:pPr lvl="1"/>
            <a:r>
              <a:rPr lang="en-US" dirty="0"/>
              <a:t>Shared commands</a:t>
            </a:r>
          </a:p>
          <a:p>
            <a:pPr lvl="1"/>
            <a:r>
              <a:rPr lang="en-US" dirty="0"/>
              <a:t>Different architectural concepts</a:t>
            </a:r>
          </a:p>
          <a:p>
            <a:r>
              <a:rPr lang="en-US" dirty="0"/>
              <a:t>Proof-of-concept GUI</a:t>
            </a:r>
          </a:p>
          <a:p>
            <a:pPr lvl="1"/>
            <a:r>
              <a:rPr lang="en-US" dirty="0"/>
              <a:t>Better workflows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3317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Important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Strings</a:t>
            </a:r>
          </a:p>
          <a:p>
            <a:pPr lvl="1"/>
            <a:r>
              <a:rPr lang="en-US" dirty="0"/>
              <a:t>Both *nix and Windows</a:t>
            </a:r>
          </a:p>
          <a:p>
            <a:pPr lvl="1"/>
            <a:r>
              <a:rPr lang="en-US" dirty="0"/>
              <a:t>Extracts strings information from the file</a:t>
            </a:r>
          </a:p>
          <a:p>
            <a:pPr lvl="1"/>
            <a:r>
              <a:rPr lang="en-US" dirty="0"/>
              <a:t>Can be used in cooperation with Volatility/</a:t>
            </a:r>
            <a:r>
              <a:rPr lang="en-US" dirty="0" err="1"/>
              <a:t>Rekall</a:t>
            </a:r>
            <a:endParaRPr lang="en-US" dirty="0"/>
          </a:p>
          <a:p>
            <a:pPr lvl="1"/>
            <a:r>
              <a:rPr lang="en-US" dirty="0"/>
              <a:t>Beware of text encoding! (</a:t>
            </a:r>
            <a:r>
              <a:rPr lang="en-US" dirty="0" err="1"/>
              <a:t>ascii</a:t>
            </a:r>
            <a:r>
              <a:rPr lang="en-US" dirty="0"/>
              <a:t>, utf-8, …)</a:t>
            </a:r>
          </a:p>
          <a:p>
            <a:r>
              <a:rPr lang="en-US" b="1" dirty="0"/>
              <a:t>Foremost </a:t>
            </a:r>
          </a:p>
          <a:p>
            <a:pPr lvl="1"/>
            <a:r>
              <a:rPr lang="en-US" dirty="0"/>
              <a:t>Forensic tool</a:t>
            </a:r>
          </a:p>
          <a:p>
            <a:pPr lvl="1"/>
            <a:r>
              <a:rPr lang="en-US" dirty="0"/>
              <a:t>Can extract various data files from an image (or process)</a:t>
            </a:r>
          </a:p>
          <a:p>
            <a:pPr lvl="2"/>
            <a:r>
              <a:rPr lang="en-US" dirty="0"/>
              <a:t>Images, executables, documents,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5521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 analysis of RAM?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Are there any benefits?</a:t>
            </a:r>
          </a:p>
          <a:p>
            <a:r>
              <a:rPr lang="en-US" dirty="0"/>
              <a:t>Collecting forensic evidence</a:t>
            </a:r>
          </a:p>
          <a:p>
            <a:pPr lvl="1"/>
            <a:r>
              <a:rPr lang="en-US" dirty="0"/>
              <a:t>Executable images</a:t>
            </a:r>
          </a:p>
          <a:p>
            <a:pPr lvl="1"/>
            <a:r>
              <a:rPr lang="en-US" dirty="0"/>
              <a:t>PDF/Doc documents</a:t>
            </a:r>
          </a:p>
          <a:p>
            <a:pPr lvl="2"/>
            <a:r>
              <a:rPr lang="en-US" dirty="0"/>
              <a:t>Possible origin of the infection?</a:t>
            </a:r>
          </a:p>
          <a:p>
            <a:pPr lvl="1"/>
            <a:r>
              <a:rPr lang="en-US" dirty="0"/>
              <a:t>Images</a:t>
            </a:r>
          </a:p>
          <a:p>
            <a:pPr lvl="1"/>
            <a:r>
              <a:rPr lang="en-US" dirty="0"/>
              <a:t>URLs</a:t>
            </a:r>
          </a:p>
          <a:p>
            <a:r>
              <a:rPr lang="en-US" dirty="0"/>
              <a:t>Getting approximate timeline</a:t>
            </a:r>
          </a:p>
          <a:p>
            <a:pPr lvl="1"/>
            <a:r>
              <a:rPr lang="en-US" dirty="0"/>
              <a:t>Works better on servers (always online, higher uptime, way more RAM)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search for in Operating System?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Command &amp; Control (C2) communication</a:t>
            </a:r>
          </a:p>
          <a:p>
            <a:r>
              <a:rPr lang="en-US" dirty="0"/>
              <a:t>Hidden processes</a:t>
            </a:r>
          </a:p>
          <a:p>
            <a:r>
              <a:rPr lang="en-US" dirty="0"/>
              <a:t>Process/DLL injection evidence</a:t>
            </a:r>
          </a:p>
          <a:p>
            <a:r>
              <a:rPr lang="en-US" dirty="0"/>
              <a:t>Non-standard/infamous binaries/mutexes</a:t>
            </a:r>
          </a:p>
          <a:p>
            <a:r>
              <a:rPr lang="en-US" dirty="0"/>
              <a:t>Open sockets and files</a:t>
            </a:r>
          </a:p>
          <a:p>
            <a:r>
              <a:rPr lang="en-US" dirty="0"/>
              <a:t>Registry records</a:t>
            </a:r>
          </a:p>
          <a:p>
            <a:r>
              <a:rPr lang="en-US" dirty="0"/>
              <a:t>Command-line history</a:t>
            </a:r>
          </a:p>
          <a:p>
            <a:r>
              <a:rPr lang="en-US" dirty="0"/>
              <a:t>Encryption keys!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F72F7E-A92E-4996-87A8-9530E00B3D3A}" type="slidenum">
              <a:rPr lang="cs-CZ" smtClean="0"/>
              <a:pPr>
                <a:defRPr/>
              </a:pPr>
              <a:t>46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Bad Mutexes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Conficker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.*-7 and .*-99</a:t>
            </a:r>
          </a:p>
          <a:p>
            <a:r>
              <a:rPr lang="en-US" i="1" dirty="0" err="1"/>
              <a:t>Sality.AA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Op1mutx9</a:t>
            </a:r>
          </a:p>
          <a:p>
            <a:r>
              <a:rPr lang="en-US" i="1" dirty="0" err="1"/>
              <a:t>Flystud</a:t>
            </a:r>
            <a:r>
              <a:rPr lang="en-US" i="1" dirty="0"/>
              <a:t>.??</a:t>
            </a:r>
            <a:r>
              <a:rPr lang="en-US" dirty="0"/>
              <a:t>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Hacker.com.cn_MUTEX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i="1" dirty="0" err="1"/>
              <a:t>NetSky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'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D'r'o'p'p'e'd'S'k'y'N'e't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'</a:t>
            </a:r>
          </a:p>
          <a:p>
            <a:r>
              <a:rPr lang="en-US" i="1" dirty="0" err="1"/>
              <a:t>Sality.W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u_joker_v3.06</a:t>
            </a:r>
          </a:p>
          <a:p>
            <a:r>
              <a:rPr lang="en-US" i="1" dirty="0"/>
              <a:t>Poison Ivy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)!VoqA.I4 </a:t>
            </a:r>
            <a:r>
              <a:rPr lang="en-US" dirty="0"/>
              <a:t>(and 10 thousand others)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i="1" dirty="0" err="1"/>
              <a:t>Koobface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35fsdfsdfgfd5339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Good Processes/Locations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83327"/>
              </p:ext>
            </p:extLst>
          </p:nvPr>
        </p:nvGraphicFramePr>
        <p:xfrm>
          <a:off x="683568" y="1700806"/>
          <a:ext cx="8049270" cy="4608511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212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7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6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Process Name</a:t>
                      </a:r>
                      <a:endParaRPr lang="en-US" sz="20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Expected Path</a:t>
                      </a:r>
                      <a:endParaRPr lang="en-US" sz="20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lsass.exe</a:t>
                      </a:r>
                      <a:endParaRPr lang="en-US" sz="20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2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services.exe</a:t>
                      </a:r>
                      <a:endParaRPr lang="en-US" sz="20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2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csrss.exe</a:t>
                      </a:r>
                      <a:endParaRPr lang="en-US" sz="20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2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explorer.exe</a:t>
                      </a:r>
                      <a:endParaRPr lang="en-US" sz="20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</a:t>
                      </a:r>
                      <a:endParaRPr lang="en-US" sz="2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spoolsv.exe</a:t>
                      </a:r>
                      <a:endParaRPr lang="en-US" sz="20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2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smss.exe</a:t>
                      </a:r>
                      <a:endParaRPr lang="en-US" sz="20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2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svchost.exe</a:t>
                      </a:r>
                      <a:endParaRPr lang="en-US" sz="20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2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09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iexplore.exe</a:t>
                      </a:r>
                      <a:endParaRPr lang="en-US" sz="20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\program files</a:t>
                      </a:r>
                      <a:br>
                        <a:rPr lang="en-US" sz="20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</a:br>
                      <a:r>
                        <a:rPr lang="en-US" sz="20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\program files (x86)</a:t>
                      </a:r>
                      <a:endParaRPr lang="en-US" sz="2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winlogon.exe</a:t>
                      </a:r>
                      <a:endParaRPr lang="en-US" sz="20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2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286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Security (</a:t>
            </a:r>
            <a:r>
              <a:rPr lang="en-US" dirty="0" err="1"/>
              <a:t>OpSec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Basics of </a:t>
            </a:r>
            <a:r>
              <a:rPr lang="en-US" dirty="0" err="1"/>
              <a:t>OpSec</a:t>
            </a:r>
            <a:endParaRPr lang="en-US" dirty="0"/>
          </a:p>
          <a:p>
            <a:pPr lvl="1"/>
            <a:r>
              <a:rPr lang="en-US" dirty="0"/>
              <a:t>“Think before you act” mentality</a:t>
            </a:r>
          </a:p>
          <a:p>
            <a:pPr lvl="1"/>
            <a:r>
              <a:rPr lang="en-US" dirty="0"/>
              <a:t>Limited information sharing</a:t>
            </a:r>
          </a:p>
          <a:p>
            <a:r>
              <a:rPr lang="en-US" dirty="0"/>
              <a:t>Specifics of memory analysis</a:t>
            </a:r>
          </a:p>
          <a:p>
            <a:pPr lvl="1"/>
            <a:r>
              <a:rPr lang="en-US" dirty="0"/>
              <a:t>You can often upload acquired executables to </a:t>
            </a:r>
            <a:r>
              <a:rPr lang="en-US" dirty="0" err="1"/>
              <a:t>VirusTotal</a:t>
            </a:r>
            <a:endParaRPr lang="en-US" dirty="0"/>
          </a:p>
          <a:p>
            <a:pPr lvl="2"/>
            <a:r>
              <a:rPr lang="en-US" dirty="0"/>
              <a:t>MD5/SHA1 of the dump is different from the executable</a:t>
            </a:r>
          </a:p>
          <a:p>
            <a:pPr lvl="2"/>
            <a:r>
              <a:rPr lang="en-US" dirty="0"/>
              <a:t>This doesn’t apply for documents/HTML pages!</a:t>
            </a:r>
          </a:p>
          <a:p>
            <a:pPr lvl="1"/>
            <a:r>
              <a:rPr lang="en-US" b="1" dirty="0"/>
              <a:t>However, incomplete binaries still can infect your system!</a:t>
            </a:r>
          </a:p>
          <a:p>
            <a:pPr lvl="2"/>
            <a:r>
              <a:rPr lang="en-US" dirty="0"/>
              <a:t>Running in VM or other OS is recommended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EABB0-4DE1-AF4D-8A80-0808ABDAA7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6B938-F6BB-2B42-80A7-7D2606058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DD86F-9FBB-8748-8C69-6B310E271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88840"/>
            <a:ext cx="801030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8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Analysis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 Internet! </a:t>
            </a:r>
            <a:r>
              <a:rPr lang="en-US" sz="2000" dirty="0"/>
              <a:t>(Google, </a:t>
            </a:r>
            <a:r>
              <a:rPr lang="en-US" sz="2000" dirty="0" err="1"/>
              <a:t>VirusTotal</a:t>
            </a:r>
            <a:r>
              <a:rPr lang="en-US" sz="2000" dirty="0"/>
              <a:t>, …)</a:t>
            </a:r>
            <a:endParaRPr lang="en-US" dirty="0"/>
          </a:p>
          <a:p>
            <a:r>
              <a:rPr lang="en-US" b="1" dirty="0"/>
              <a:t>Make notes!</a:t>
            </a:r>
          </a:p>
          <a:p>
            <a:pPr lvl="1"/>
            <a:r>
              <a:rPr lang="en-US" dirty="0"/>
              <a:t>What OS is being analyzed? (</a:t>
            </a:r>
            <a:r>
              <a:rPr lang="en-US" dirty="0" err="1"/>
              <a:t>imageinfo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Network connections? (+ </a:t>
            </a:r>
            <a:r>
              <a:rPr lang="en-US" dirty="0" err="1"/>
              <a:t>whois</a:t>
            </a:r>
            <a:r>
              <a:rPr lang="en-US" dirty="0"/>
              <a:t> records, …)</a:t>
            </a:r>
          </a:p>
          <a:p>
            <a:pPr lvl="1"/>
            <a:r>
              <a:rPr lang="en-US" dirty="0"/>
              <a:t>Processes (hidden, odd, non-standard; timestamps, …)</a:t>
            </a:r>
          </a:p>
          <a:p>
            <a:pPr lvl="1"/>
            <a:r>
              <a:rPr lang="en-US" dirty="0"/>
              <a:t>Mutexes (+ files open)</a:t>
            </a:r>
          </a:p>
          <a:p>
            <a:pPr lvl="1"/>
            <a:r>
              <a:rPr lang="en-US" dirty="0"/>
              <a:t>Dump processes when needed (</a:t>
            </a:r>
            <a:r>
              <a:rPr lang="en-US" dirty="0" err="1"/>
              <a:t>OpSec</a:t>
            </a:r>
            <a:r>
              <a:rPr lang="en-US" dirty="0"/>
              <a:t>!)</a:t>
            </a:r>
          </a:p>
          <a:p>
            <a:pPr lvl="1"/>
            <a:r>
              <a:rPr lang="en-US" dirty="0"/>
              <a:t>Strings (URIs, C-like strings %s %d, domains, …)</a:t>
            </a:r>
          </a:p>
          <a:p>
            <a:r>
              <a:rPr lang="en-US" b="1" dirty="0"/>
              <a:t>Summarize your findings in final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pages of this course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n-US" b="1" dirty="0">
                <a:solidFill>
                  <a:schemeClr val="accent2"/>
                </a:solidFill>
                <a:latin typeface="Consolas" pitchFamily="49" charset="0"/>
                <a:cs typeface="Consolas" pitchFamily="49" charset="0"/>
                <a:hlinkClick r:id="rId2"/>
              </a:rPr>
              <a:t>https://dior.ics.muni.cz/~valor/pv204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b="1" dirty="0"/>
              <a:t>Additional resources</a:t>
            </a:r>
          </a:p>
          <a:p>
            <a:pPr lvl="1"/>
            <a:r>
              <a:rPr lang="en-US" dirty="0">
                <a:hlinkClick r:id="rId3"/>
              </a:rPr>
              <a:t>Public memory images</a:t>
            </a:r>
            <a:r>
              <a:rPr lang="en-US" dirty="0"/>
              <a:t> for analysis</a:t>
            </a:r>
          </a:p>
          <a:p>
            <a:pPr lvl="1"/>
            <a:r>
              <a:rPr lang="en-US" dirty="0">
                <a:hlinkClick r:id="rId4"/>
              </a:rPr>
              <a:t>Reverse Engineering for Beginners</a:t>
            </a:r>
            <a:r>
              <a:rPr lang="en-US" dirty="0"/>
              <a:t> (amazing PDF doc)</a:t>
            </a:r>
          </a:p>
          <a:p>
            <a:pPr lvl="1"/>
            <a:r>
              <a:rPr lang="en-US" dirty="0">
                <a:hlinkClick r:id="rId5"/>
              </a:rPr>
              <a:t>REMnux</a:t>
            </a:r>
            <a:r>
              <a:rPr lang="en-US" dirty="0"/>
              <a:t>: All you need to start with RE</a:t>
            </a:r>
          </a:p>
          <a:p>
            <a:pPr lvl="1"/>
            <a:r>
              <a:rPr lang="en-US" dirty="0">
                <a:hlinkClick r:id="rId6"/>
              </a:rPr>
              <a:t>ContagioDump </a:t>
            </a:r>
            <a:r>
              <a:rPr lang="en-US" dirty="0"/>
              <a:t>blog (for additional malware samples)</a:t>
            </a:r>
          </a:p>
          <a:p>
            <a:pPr lvl="1"/>
            <a:r>
              <a:rPr lang="en-US" dirty="0">
                <a:hlinkClick r:id="rId7"/>
              </a:rPr>
              <a:t>Malware Traffic Analysis</a:t>
            </a:r>
            <a:r>
              <a:rPr lang="en-US" dirty="0"/>
              <a:t> (both traffic &amp; samples)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9252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3573016"/>
            <a:ext cx="7772400" cy="1362075"/>
          </a:xfrm>
        </p:spPr>
        <p:txBody>
          <a:bodyPr/>
          <a:lstStyle/>
          <a:p>
            <a:pPr algn="r"/>
            <a:r>
              <a:rPr lang="en-US" cap="none" dirty="0">
                <a:latin typeface="Roboto" panose="02000000000000000000" pitchFamily="2" charset="0"/>
                <a:ea typeface="Roboto" panose="02000000000000000000" pitchFamily="2" charset="0"/>
              </a:rPr>
              <a:t>Answers &amp; Questions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95536" y="1772816"/>
            <a:ext cx="8099177" cy="1500187"/>
          </a:xfrm>
        </p:spPr>
        <p:txBody>
          <a:bodyPr/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 for your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3213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Lab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85801-738D-4AFC-9D72-B567D521F73E}" type="slidenum">
              <a:rPr lang="cs-CZ" smtClean="0"/>
              <a:pPr/>
              <a:t>53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| PV204 In-Memory Malware</a:t>
            </a:r>
            <a:r>
              <a:rPr lang="cs-CZ" dirty="0"/>
              <a:t> Analysis</a:t>
            </a:r>
            <a:endParaRPr lang="en-GB" dirty="0"/>
          </a:p>
        </p:txBody>
      </p:sp>
      <p:pic>
        <p:nvPicPr>
          <p:cNvPr id="6" name="Picture 2" descr="D:\Documents\Obrázky\services_icon_full_bw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59" y="220486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7946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Requirements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Oracle </a:t>
            </a:r>
            <a:r>
              <a:rPr lang="en-US" dirty="0" err="1"/>
              <a:t>VirtualBox</a:t>
            </a:r>
            <a:endParaRPr lang="en-US" dirty="0"/>
          </a:p>
          <a:p>
            <a:pPr lvl="1"/>
            <a:r>
              <a:rPr lang="en-US" dirty="0"/>
              <a:t>And enough space on your hard drive (12 GB at least)</a:t>
            </a:r>
          </a:p>
          <a:p>
            <a:r>
              <a:rPr lang="en-US" b="1" dirty="0"/>
              <a:t>Volatility Framework</a:t>
            </a:r>
          </a:p>
          <a:p>
            <a:r>
              <a:rPr lang="en-US" dirty="0"/>
              <a:t>Mandiant Redline</a:t>
            </a:r>
          </a:p>
          <a:p>
            <a:r>
              <a:rPr lang="en-US" dirty="0"/>
              <a:t>Unix tools</a:t>
            </a:r>
          </a:p>
          <a:p>
            <a:pPr lvl="1"/>
            <a:r>
              <a:rPr lang="en-US" dirty="0">
                <a:latin typeface="Consolas" pitchFamily="49" charset="0"/>
                <a:cs typeface="Consolas" pitchFamily="49" charset="0"/>
              </a:rPr>
              <a:t>strings</a:t>
            </a:r>
            <a:r>
              <a:rPr lang="en-US" dirty="0"/>
              <a:t>,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foremost</a:t>
            </a:r>
          </a:p>
          <a:p>
            <a:r>
              <a:rPr lang="en-US" dirty="0">
                <a:cs typeface="Consolas" pitchFamily="49" charset="0"/>
              </a:rPr>
              <a:t>Your favorite text editor for notes</a:t>
            </a:r>
          </a:p>
          <a:p>
            <a:r>
              <a:rPr lang="en-US" dirty="0">
                <a:cs typeface="Consolas" pitchFamily="49" charset="0"/>
              </a:rPr>
              <a:t>Javascript/PDF analysis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F85801-738D-4AFC-9D72-B567D521F73E}" type="slidenum">
              <a:rPr lang="cs-CZ" smtClean="0"/>
              <a:pPr>
                <a:defRPr/>
              </a:pPr>
              <a:t>54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Analysis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 Internet! </a:t>
            </a:r>
            <a:r>
              <a:rPr lang="en-US" sz="2000" dirty="0"/>
              <a:t>(Google, </a:t>
            </a:r>
            <a:r>
              <a:rPr lang="en-US" sz="2000" dirty="0" err="1"/>
              <a:t>VirusTotal</a:t>
            </a:r>
            <a:r>
              <a:rPr lang="en-US" sz="2000" dirty="0"/>
              <a:t>, …)</a:t>
            </a:r>
            <a:endParaRPr lang="en-US" dirty="0"/>
          </a:p>
          <a:p>
            <a:r>
              <a:rPr lang="en-US" b="1" dirty="0"/>
              <a:t>Make notes!</a:t>
            </a:r>
          </a:p>
          <a:p>
            <a:pPr lvl="1"/>
            <a:r>
              <a:rPr lang="en-US" dirty="0"/>
              <a:t>What OS is being analyzed?</a:t>
            </a:r>
          </a:p>
          <a:p>
            <a:pPr lvl="1"/>
            <a:r>
              <a:rPr lang="en-US" dirty="0"/>
              <a:t>Network connections? (+ </a:t>
            </a:r>
            <a:r>
              <a:rPr lang="en-US" dirty="0" err="1"/>
              <a:t>whois</a:t>
            </a:r>
            <a:r>
              <a:rPr lang="en-US" dirty="0"/>
              <a:t> records, …)</a:t>
            </a:r>
          </a:p>
          <a:p>
            <a:pPr lvl="1"/>
            <a:r>
              <a:rPr lang="en-US" dirty="0"/>
              <a:t>Processes (hidden, odd, non-standard; timestamps, …)</a:t>
            </a:r>
          </a:p>
          <a:p>
            <a:pPr lvl="1"/>
            <a:r>
              <a:rPr lang="en-US" dirty="0"/>
              <a:t>Mutexes (+ files open)</a:t>
            </a:r>
          </a:p>
          <a:p>
            <a:pPr lvl="1"/>
            <a:r>
              <a:rPr lang="en-US" dirty="0"/>
              <a:t>Strings (URIs, C-like strings %s %d, domains, …)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b="1" dirty="0"/>
              <a:t>Summarize your findings in final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0448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Volatility Framework – cheat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1871663"/>
            <a:ext cx="8229600" cy="4149725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psxview</a:t>
            </a:r>
            <a:r>
              <a:rPr lang="en-US" dirty="0"/>
              <a:t> </a:t>
            </a:r>
            <a:r>
              <a:rPr lang="en-US" sz="2300" dirty="0"/>
              <a:t>(search for hidden processes)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apihooks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driverscan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ssdt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driverirp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idt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dirty="0">
                <a:latin typeface="Consolas" pitchFamily="49" charset="0"/>
                <a:cs typeface="Consolas" pitchFamily="49" charset="0"/>
              </a:rPr>
              <a:t>connections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connscan</a:t>
            </a:r>
            <a:r>
              <a:rPr lang="en-US" dirty="0"/>
              <a:t> </a:t>
            </a:r>
            <a:r>
              <a:rPr lang="en-US" sz="2300" dirty="0"/>
              <a:t>(</a:t>
            </a:r>
            <a:r>
              <a:rPr lang="en-US" sz="2300" dirty="0" err="1"/>
              <a:t>WinXP</a:t>
            </a:r>
            <a:r>
              <a:rPr lang="en-US" sz="2300" dirty="0"/>
              <a:t>, active network connections)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netscan</a:t>
            </a:r>
            <a:r>
              <a:rPr lang="en-US" dirty="0"/>
              <a:t> </a:t>
            </a:r>
            <a:r>
              <a:rPr lang="en-US" sz="2300" dirty="0"/>
              <a:t>(Win7, opened network sockets and connections)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pslist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psscan</a:t>
            </a:r>
            <a:r>
              <a:rPr lang="en-US" dirty="0"/>
              <a:t> </a:t>
            </a:r>
            <a:r>
              <a:rPr lang="en-US" sz="2300" dirty="0"/>
              <a:t>(process listing from </a:t>
            </a:r>
            <a:r>
              <a:rPr lang="en-US" sz="2300" dirty="0" err="1"/>
              <a:t>WinAPI</a:t>
            </a:r>
            <a:r>
              <a:rPr lang="en-US" sz="2300" dirty="0"/>
              <a:t> vs. EPROCESS blocks)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malfind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ldrmodules</a:t>
            </a:r>
            <a:r>
              <a:rPr lang="en-US" dirty="0"/>
              <a:t> </a:t>
            </a:r>
            <a:r>
              <a:rPr lang="en-US" sz="2300" dirty="0"/>
              <a:t>(code injection + dump / DLL detection)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hivelist</a:t>
            </a:r>
            <a:r>
              <a:rPr lang="en-US" dirty="0"/>
              <a:t> </a:t>
            </a:r>
            <a:r>
              <a:rPr lang="en-US" sz="2300" dirty="0"/>
              <a:t>(registry lookup and parsing)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hashdump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dirty="0">
                <a:latin typeface="Consolas" pitchFamily="49" charset="0"/>
                <a:cs typeface="Consolas" pitchFamily="49" charset="0"/>
              </a:rPr>
              <a:t>handles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dlllist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filescan</a:t>
            </a:r>
            <a:r>
              <a:rPr lang="en-US" dirty="0"/>
              <a:t> </a:t>
            </a:r>
            <a:r>
              <a:rPr lang="en-US" sz="2300" dirty="0"/>
              <a:t>(</a:t>
            </a:r>
            <a:r>
              <a:rPr lang="en-US" sz="2300" dirty="0" err="1"/>
              <a:t>filelist</a:t>
            </a:r>
            <a:r>
              <a:rPr lang="en-US" sz="2300" dirty="0"/>
              <a:t> / DLL files / FILE_OBJECT handles)</a:t>
            </a:r>
            <a:r>
              <a:rPr lang="en-US" dirty="0"/>
              <a:t> </a:t>
            </a:r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cmdscan</a:t>
            </a:r>
            <a:r>
              <a:rPr lang="en-US" dirty="0"/>
              <a:t> /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consoles</a:t>
            </a:r>
            <a:r>
              <a:rPr lang="en-US" dirty="0"/>
              <a:t> </a:t>
            </a:r>
            <a:r>
              <a:rPr lang="en-US" sz="2300" dirty="0"/>
              <a:t>(</a:t>
            </a:r>
            <a:r>
              <a:rPr lang="en-US" sz="2300" dirty="0">
                <a:latin typeface="Consolas" pitchFamily="49" charset="0"/>
                <a:cs typeface="Consolas" pitchFamily="49" charset="0"/>
              </a:rPr>
              <a:t>cmd.exe</a:t>
            </a:r>
            <a:r>
              <a:rPr lang="en-US" sz="2300" dirty="0"/>
              <a:t> history / console buffer)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shimcache</a:t>
            </a:r>
            <a:r>
              <a:rPr lang="en-US" dirty="0"/>
              <a:t> </a:t>
            </a:r>
            <a:r>
              <a:rPr lang="en-US" sz="2300" dirty="0"/>
              <a:t>(application compatibility info)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memdump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procmemdump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procexedump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56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</a:t>
            </a:r>
            <a:r>
              <a:rPr lang="en-US" dirty="0" err="1"/>
              <a:t>xp-infected.vmem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tools</a:t>
            </a:r>
          </a:p>
          <a:p>
            <a:pPr lvl="1"/>
            <a:r>
              <a:rPr lang="en-US" dirty="0"/>
              <a:t>Volatility, </a:t>
            </a:r>
            <a:r>
              <a:rPr lang="en-US" dirty="0" err="1"/>
              <a:t>Rekall</a:t>
            </a:r>
            <a:r>
              <a:rPr lang="en-US" dirty="0"/>
              <a:t> (or Redline)</a:t>
            </a:r>
          </a:p>
          <a:p>
            <a:r>
              <a:rPr lang="en-US" dirty="0"/>
              <a:t>Objectives:</a:t>
            </a:r>
          </a:p>
          <a:p>
            <a:pPr lvl="1"/>
            <a:r>
              <a:rPr lang="en-US" dirty="0"/>
              <a:t>Get familiar with memory of your first infected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win7_x64.vmem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tools</a:t>
            </a:r>
          </a:p>
          <a:p>
            <a:pPr lvl="1"/>
            <a:r>
              <a:rPr lang="en-US" dirty="0"/>
              <a:t>Volatility, </a:t>
            </a:r>
            <a:r>
              <a:rPr lang="en-US" dirty="0" err="1"/>
              <a:t>Rekall</a:t>
            </a:r>
            <a:r>
              <a:rPr lang="en-US" dirty="0"/>
              <a:t> (or Redline)</a:t>
            </a:r>
          </a:p>
          <a:p>
            <a:r>
              <a:rPr lang="en-US" dirty="0"/>
              <a:t>Objectives:</a:t>
            </a:r>
          </a:p>
          <a:p>
            <a:pPr lvl="1"/>
            <a:r>
              <a:rPr lang="en-US" dirty="0"/>
              <a:t>Get familiar with memory of Win7 x64 system</a:t>
            </a:r>
          </a:p>
          <a:p>
            <a:pPr lvl="1"/>
            <a:r>
              <a:rPr lang="en-US" dirty="0"/>
              <a:t>Can you see any differences from the previous sample?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22736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</a:t>
            </a:r>
            <a:r>
              <a:rPr lang="en-US" dirty="0" err="1"/>
              <a:t>zeus.vmem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tools</a:t>
            </a:r>
          </a:p>
          <a:p>
            <a:pPr lvl="1"/>
            <a:r>
              <a:rPr lang="en-US" dirty="0"/>
              <a:t>Volatility, </a:t>
            </a:r>
            <a:r>
              <a:rPr lang="en-US" dirty="0" err="1"/>
              <a:t>Rekall</a:t>
            </a:r>
            <a:endParaRPr lang="en-US" dirty="0"/>
          </a:p>
          <a:p>
            <a:r>
              <a:rPr lang="en-US" dirty="0"/>
              <a:t>Objectives:</a:t>
            </a:r>
          </a:p>
          <a:p>
            <a:pPr lvl="1"/>
            <a:r>
              <a:rPr lang="en-US" dirty="0"/>
              <a:t>Find suspicious network connections</a:t>
            </a:r>
          </a:p>
          <a:p>
            <a:pPr lvl="1"/>
            <a:r>
              <a:rPr lang="en-US" dirty="0"/>
              <a:t>Find process responsible for the network activity</a:t>
            </a:r>
          </a:p>
          <a:p>
            <a:pPr lvl="1"/>
            <a:r>
              <a:rPr lang="en-US" dirty="0"/>
              <a:t>Can you figure out what infections this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13928"/>
            <a:ext cx="5789280" cy="566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0849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zeus2x4.vmem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tools</a:t>
            </a:r>
          </a:p>
          <a:p>
            <a:pPr lvl="1"/>
            <a:r>
              <a:rPr lang="en-US" dirty="0"/>
              <a:t>Volatility, </a:t>
            </a:r>
            <a:r>
              <a:rPr lang="en-US" dirty="0" err="1"/>
              <a:t>Rekall</a:t>
            </a:r>
            <a:endParaRPr lang="en-US" dirty="0"/>
          </a:p>
          <a:p>
            <a:r>
              <a:rPr lang="en-US" dirty="0"/>
              <a:t>Objectives:</a:t>
            </a:r>
          </a:p>
          <a:p>
            <a:pPr lvl="1"/>
            <a:r>
              <a:rPr lang="en-US" dirty="0"/>
              <a:t>Find suspicious network connections</a:t>
            </a:r>
          </a:p>
          <a:p>
            <a:pPr lvl="1"/>
            <a:r>
              <a:rPr lang="en-US" dirty="0"/>
              <a:t>Find process responsible for the network activity</a:t>
            </a:r>
          </a:p>
          <a:p>
            <a:pPr lvl="1"/>
            <a:r>
              <a:rPr lang="en-US" dirty="0"/>
              <a:t>Can you figure out what infections this</a:t>
            </a:r>
          </a:p>
          <a:p>
            <a:pPr lvl="1"/>
            <a:r>
              <a:rPr lang="en-US" dirty="0"/>
              <a:t>Can you dump the virus configuration?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60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</a:t>
            </a:r>
            <a:r>
              <a:rPr lang="en-US" dirty="0" err="1"/>
              <a:t>bob.vmem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tools</a:t>
            </a:r>
          </a:p>
          <a:p>
            <a:pPr lvl="1"/>
            <a:r>
              <a:rPr lang="en-US" dirty="0"/>
              <a:t>Volatility, </a:t>
            </a:r>
            <a:r>
              <a:rPr lang="en-US" dirty="0" err="1"/>
              <a:t>Rekall</a:t>
            </a:r>
            <a:r>
              <a:rPr lang="en-US" dirty="0"/>
              <a:t>, Foremost, Strings</a:t>
            </a:r>
          </a:p>
          <a:p>
            <a:r>
              <a:rPr lang="en-US" dirty="0"/>
              <a:t>Objectives:</a:t>
            </a:r>
          </a:p>
          <a:p>
            <a:pPr lvl="1"/>
            <a:r>
              <a:rPr lang="en-US" dirty="0"/>
              <a:t>Find suspicious network connections</a:t>
            </a:r>
          </a:p>
          <a:p>
            <a:pPr lvl="1"/>
            <a:r>
              <a:rPr lang="en-US" dirty="0"/>
              <a:t>Find process responsible for the network activity</a:t>
            </a:r>
          </a:p>
          <a:p>
            <a:pPr lvl="1"/>
            <a:r>
              <a:rPr lang="en-US" dirty="0"/>
              <a:t>Can you figure out what caused the infection?</a:t>
            </a:r>
          </a:p>
          <a:p>
            <a:pPr lvl="1"/>
            <a:r>
              <a:rPr lang="en-US" dirty="0"/>
              <a:t>Can you dump the initial source vector?</a:t>
            </a:r>
          </a:p>
          <a:p>
            <a:pPr lvl="1"/>
            <a:r>
              <a:rPr lang="en-US" dirty="0"/>
              <a:t>What known vulnerability (CVE) has been exploited?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61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pages of this course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n-US" b="1" dirty="0">
                <a:solidFill>
                  <a:schemeClr val="accent2"/>
                </a:solidFill>
                <a:latin typeface="Consolas" pitchFamily="49" charset="0"/>
                <a:cs typeface="Consolas" pitchFamily="49" charset="0"/>
                <a:hlinkClick r:id="rId2"/>
              </a:rPr>
              <a:t>https://dior.ics.muni.cz/~valor/pv204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b="1" dirty="0"/>
              <a:t>Additional resources</a:t>
            </a:r>
          </a:p>
          <a:p>
            <a:pPr lvl="1"/>
            <a:r>
              <a:rPr lang="en-US" dirty="0">
                <a:hlinkClick r:id="rId3"/>
              </a:rPr>
              <a:t>Public memory images</a:t>
            </a:r>
            <a:r>
              <a:rPr lang="en-US" dirty="0"/>
              <a:t> for analysis</a:t>
            </a:r>
          </a:p>
          <a:p>
            <a:pPr lvl="1"/>
            <a:r>
              <a:rPr lang="en-US" dirty="0">
                <a:hlinkClick r:id="rId4"/>
              </a:rPr>
              <a:t>Reverse Engineering for Beginners</a:t>
            </a:r>
            <a:r>
              <a:rPr lang="en-US" dirty="0"/>
              <a:t> (amazing PDF doc)</a:t>
            </a:r>
          </a:p>
          <a:p>
            <a:pPr lvl="1"/>
            <a:r>
              <a:rPr lang="en-US" dirty="0">
                <a:hlinkClick r:id="rId5"/>
              </a:rPr>
              <a:t>REMnux</a:t>
            </a:r>
            <a:r>
              <a:rPr lang="en-US" dirty="0"/>
              <a:t>: All you need to start with RE</a:t>
            </a:r>
          </a:p>
          <a:p>
            <a:pPr lvl="1"/>
            <a:r>
              <a:rPr lang="en-US" dirty="0">
                <a:hlinkClick r:id="rId6"/>
              </a:rPr>
              <a:t>ContagioDump </a:t>
            </a:r>
            <a:r>
              <a:rPr lang="en-US" dirty="0"/>
              <a:t>blog (for additional malware samples)</a:t>
            </a:r>
          </a:p>
          <a:p>
            <a:pPr lvl="1"/>
            <a:r>
              <a:rPr lang="en-US" dirty="0">
                <a:hlinkClick r:id="rId7"/>
              </a:rPr>
              <a:t>Malware Traffic Analysis</a:t>
            </a:r>
            <a:r>
              <a:rPr lang="en-US" dirty="0"/>
              <a:t> (both traffic &amp; samples)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62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6376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3573016"/>
            <a:ext cx="7772400" cy="1362075"/>
          </a:xfrm>
        </p:spPr>
        <p:txBody>
          <a:bodyPr/>
          <a:lstStyle/>
          <a:p>
            <a:pPr algn="r"/>
            <a:r>
              <a:rPr lang="en-US" cap="none" dirty="0">
                <a:latin typeface="Roboto" panose="02000000000000000000" pitchFamily="2" charset="0"/>
                <a:ea typeface="Roboto" panose="02000000000000000000" pitchFamily="2" charset="0"/>
              </a:rPr>
              <a:t>Answers &amp; Questions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95536" y="1772816"/>
            <a:ext cx="8099177" cy="1500187"/>
          </a:xfrm>
        </p:spPr>
        <p:txBody>
          <a:bodyPr/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 for your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63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Reverse Engineering (RE)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Assembly language (for multiple platforms)</a:t>
            </a:r>
          </a:p>
          <a:p>
            <a:pPr lvl="1"/>
            <a:r>
              <a:rPr lang="en-US" dirty="0"/>
              <a:t>Plus undocumented instructions (or behavior)</a:t>
            </a:r>
          </a:p>
          <a:p>
            <a:r>
              <a:rPr lang="en-US" dirty="0"/>
              <a:t>Anti-debugging tricks</a:t>
            </a:r>
          </a:p>
          <a:p>
            <a:pPr lvl="1"/>
            <a:r>
              <a:rPr lang="en-US" dirty="0"/>
              <a:t>Exceptions, interrupts, PE manipulations, time checking, ...</a:t>
            </a:r>
          </a:p>
          <a:p>
            <a:r>
              <a:rPr lang="en-US" dirty="0"/>
              <a:t>Anti-VM tricks</a:t>
            </a:r>
          </a:p>
          <a:p>
            <a:pPr lvl="1"/>
            <a:r>
              <a:rPr lang="en-US" dirty="0"/>
              <a:t>Uncommon behavior of known instructions</a:t>
            </a:r>
          </a:p>
          <a:p>
            <a:pPr lvl="1"/>
            <a:r>
              <a:rPr lang="en-US" dirty="0"/>
              <a:t>Registry detections, HW detections</a:t>
            </a:r>
          </a:p>
          <a:p>
            <a:r>
              <a:rPr lang="en-US" dirty="0"/>
              <a:t>Code obfuscation/packing</a:t>
            </a:r>
          </a:p>
          <a:p>
            <a:pPr lvl="1"/>
            <a:r>
              <a:rPr lang="en-US" dirty="0"/>
              <a:t>The most challenging to overcome, mostly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1026" name="Picture 2" descr="C:\Users\E525127\Documents\School\Prednasky\English PE Walkthroug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4895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96136" y="5949280"/>
            <a:ext cx="3024336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 File Format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2050" name="Picture 2" descr="C:\Users\E525127\Documents\School\Prednasky\PDF101 an Adobe document walkthroug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443"/>
            <a:ext cx="9144000" cy="646467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96136" y="5949280"/>
            <a:ext cx="3024336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PDF File Format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24016</TotalTime>
  <Words>2627</Words>
  <Application>Microsoft Macintosh PowerPoint</Application>
  <PresentationFormat>On-screen Show (4:3)</PresentationFormat>
  <Paragraphs>530</Paragraphs>
  <Slides>63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Consolas</vt:lpstr>
      <vt:lpstr>Palatino Linotype</vt:lpstr>
      <vt:lpstr>Roboto</vt:lpstr>
      <vt:lpstr>Motiv systému Office</vt:lpstr>
      <vt:lpstr>PV204 Security technologies</vt:lpstr>
      <vt:lpstr>PowerPoint Presentation</vt:lpstr>
      <vt:lpstr>Agenda</vt:lpstr>
      <vt:lpstr>Why memory analysis?</vt:lpstr>
      <vt:lpstr>PowerPoint Presentation</vt:lpstr>
      <vt:lpstr>PowerPoint Presentation</vt:lpstr>
      <vt:lpstr>Challenges in Reverse Engineering (RE)</vt:lpstr>
      <vt:lpstr>PowerPoint Presentation</vt:lpstr>
      <vt:lpstr>PowerPoint Presentation</vt:lpstr>
      <vt:lpstr>‘cause reverse engineering ninjas are busy</vt:lpstr>
      <vt:lpstr>x86/x64 Memory organization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Operating System Data Structures</vt:lpstr>
      <vt:lpstr>Double Linked Lists</vt:lpstr>
      <vt:lpstr>DKOM – Direct Kernel Object Manipulation</vt:lpstr>
      <vt:lpstr>Windows Process Structures</vt:lpstr>
      <vt:lpstr>Interesting OS Structures</vt:lpstr>
      <vt:lpstr>Memory Pages</vt:lpstr>
      <vt:lpstr>DLL/Process Injection</vt:lpstr>
      <vt:lpstr>PowerPoint Presentation</vt:lpstr>
      <vt:lpstr>And now something completely…</vt:lpstr>
      <vt:lpstr>PowerPoint Presentation</vt:lpstr>
      <vt:lpstr>Memory (re)sources</vt:lpstr>
      <vt:lpstr>PowerPoint Presentation</vt:lpstr>
      <vt:lpstr>Memory Acquisition</vt:lpstr>
      <vt:lpstr>Memory Acquisition (2)</vt:lpstr>
      <vt:lpstr>Memory Acquisition (3)</vt:lpstr>
      <vt:lpstr>Memory Analysis Tools</vt:lpstr>
      <vt:lpstr>Mandiant/FireEye Redline</vt:lpstr>
      <vt:lpstr>PowerPoint Presentation</vt:lpstr>
      <vt:lpstr>PowerPoint Presentation</vt:lpstr>
      <vt:lpstr>PowerPoint Presentation</vt:lpstr>
      <vt:lpstr>HBGary Responder (Pro/CE)</vt:lpstr>
      <vt:lpstr>HBGary Responder Pro -- DDNA</vt:lpstr>
      <vt:lpstr>PowerPoint Presentation</vt:lpstr>
      <vt:lpstr>PowerPoint Presentation</vt:lpstr>
      <vt:lpstr>PowerPoint Presentation</vt:lpstr>
      <vt:lpstr>Volatility Framework</vt:lpstr>
      <vt:lpstr>Google Rekall</vt:lpstr>
      <vt:lpstr>Additional Important Tools</vt:lpstr>
      <vt:lpstr>Forensic analysis of RAM?</vt:lpstr>
      <vt:lpstr>What to search for in Operating System?</vt:lpstr>
      <vt:lpstr>Known Bad Mutexes</vt:lpstr>
      <vt:lpstr>Known Good Processes/Locations </vt:lpstr>
      <vt:lpstr>Operational Security (OpSec)</vt:lpstr>
      <vt:lpstr>Recommended Analysis Process</vt:lpstr>
      <vt:lpstr>More information</vt:lpstr>
      <vt:lpstr>Answers &amp; Questions</vt:lpstr>
      <vt:lpstr>Lab</vt:lpstr>
      <vt:lpstr>Lab Requirements</vt:lpstr>
      <vt:lpstr>Recommended Analysis Process</vt:lpstr>
      <vt:lpstr>Volatility Framework – cheat sheet</vt:lpstr>
      <vt:lpstr>Analysis: xp-infected.vmem</vt:lpstr>
      <vt:lpstr>Analysis: win7_x64.vmem</vt:lpstr>
      <vt:lpstr>Analysis: zeus.vmem</vt:lpstr>
      <vt:lpstr>Analysis: zeus2x4.vmem</vt:lpstr>
      <vt:lpstr>Analysis: bob.vmem</vt:lpstr>
      <vt:lpstr>More information</vt:lpstr>
      <vt:lpstr>Answers &amp; Questions</vt:lpstr>
    </vt:vector>
  </TitlesOfParts>
  <Company>Omega Design, s.r.o.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sigut</dc:creator>
  <cp:lastModifiedBy>Lorenc, Vaclav</cp:lastModifiedBy>
  <cp:revision>2470</cp:revision>
  <cp:lastPrinted>2013-10-10T13:54:53Z</cp:lastPrinted>
  <dcterms:created xsi:type="dcterms:W3CDTF">2012-06-27T07:21:19Z</dcterms:created>
  <dcterms:modified xsi:type="dcterms:W3CDTF">2019-04-29T17:03:42Z</dcterms:modified>
</cp:coreProperties>
</file>