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8" r:id="rId3"/>
    <p:sldId id="313" r:id="rId4"/>
    <p:sldId id="314" r:id="rId5"/>
    <p:sldId id="315" r:id="rId6"/>
    <p:sldId id="312" r:id="rId7"/>
    <p:sldId id="278" r:id="rId8"/>
    <p:sldId id="311" r:id="rId9"/>
    <p:sldId id="270" r:id="rId10"/>
    <p:sldId id="271" r:id="rId11"/>
    <p:sldId id="274" r:id="rId12"/>
    <p:sldId id="272" r:id="rId13"/>
    <p:sldId id="297" r:id="rId14"/>
    <p:sldId id="279" r:id="rId15"/>
    <p:sldId id="277" r:id="rId16"/>
    <p:sldId id="281" r:id="rId17"/>
    <p:sldId id="282" r:id="rId18"/>
    <p:sldId id="283" r:id="rId19"/>
    <p:sldId id="284" r:id="rId20"/>
    <p:sldId id="288" r:id="rId21"/>
    <p:sldId id="294" r:id="rId22"/>
    <p:sldId id="299" r:id="rId23"/>
    <p:sldId id="296" r:id="rId24"/>
    <p:sldId id="286" r:id="rId25"/>
    <p:sldId id="300" r:id="rId26"/>
    <p:sldId id="298" r:id="rId27"/>
    <p:sldId id="287" r:id="rId28"/>
    <p:sldId id="308" r:id="rId29"/>
    <p:sldId id="307" r:id="rId30"/>
    <p:sldId id="289" r:id="rId31"/>
    <p:sldId id="301" r:id="rId32"/>
    <p:sldId id="302" r:id="rId33"/>
    <p:sldId id="285" r:id="rId34"/>
    <p:sldId id="295" r:id="rId35"/>
    <p:sldId id="290" r:id="rId36"/>
    <p:sldId id="266" r:id="rId37"/>
    <p:sldId id="268" r:id="rId38"/>
    <p:sldId id="291" r:id="rId39"/>
    <p:sldId id="303" r:id="rId40"/>
    <p:sldId id="260" r:id="rId41"/>
    <p:sldId id="304" r:id="rId42"/>
    <p:sldId id="305" r:id="rId43"/>
    <p:sldId id="261" r:id="rId44"/>
    <p:sldId id="264" r:id="rId45"/>
    <p:sldId id="306" r:id="rId46"/>
    <p:sldId id="263" r:id="rId47"/>
    <p:sldId id="293" r:id="rId48"/>
    <p:sldId id="262" r:id="rId49"/>
    <p:sldId id="267"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94" autoAdjust="0"/>
  </p:normalViewPr>
  <p:slideViewPr>
    <p:cSldViewPr snapToGrid="0">
      <p:cViewPr varScale="1">
        <p:scale>
          <a:sx n="107" d="100"/>
          <a:sy n="107"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939DA-F720-4F89-B010-0A846451ADE8}" type="datetimeFigureOut">
              <a:rPr lang="cs-CZ" smtClean="0"/>
              <a:t>22.04.2019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0951DF-74EA-4F62-8B99-F2526B7B3C14}" type="slidenum">
              <a:rPr lang="cs-CZ" smtClean="0"/>
              <a:t>‹#›</a:t>
            </a:fld>
            <a:endParaRPr lang="cs-CZ"/>
          </a:p>
        </p:txBody>
      </p:sp>
    </p:spTree>
    <p:extLst>
      <p:ext uri="{BB962C8B-B14F-4D97-AF65-F5344CB8AC3E}">
        <p14:creationId xmlns:p14="http://schemas.microsoft.com/office/powerpoint/2010/main" val="41196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záhlaví 3"/>
          <p:cNvSpPr>
            <a:spLocks noGrp="1"/>
          </p:cNvSpPr>
          <p:nvPr>
            <p:ph type="hdr" sz="quarter"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pPr>
              <a:defRPr/>
            </a:pPr>
            <a:fld id="{484370BB-E9F5-43C3-BA0C-E22917C22812}" type="slidenum">
              <a:rPr lang="cs-CZ" smtClean="0"/>
              <a:pPr>
                <a:defRPr/>
              </a:pPr>
              <a:t>1</a:t>
            </a:fld>
            <a:endParaRPr lang="cs-CZ"/>
          </a:p>
        </p:txBody>
      </p:sp>
    </p:spTree>
    <p:extLst>
      <p:ext uri="{BB962C8B-B14F-4D97-AF65-F5344CB8AC3E}">
        <p14:creationId xmlns:p14="http://schemas.microsoft.com/office/powerpoint/2010/main" val="2849298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17</a:t>
            </a:fld>
            <a:endParaRPr lang="cs-CZ"/>
          </a:p>
        </p:txBody>
      </p:sp>
    </p:spTree>
    <p:extLst>
      <p:ext uri="{BB962C8B-B14F-4D97-AF65-F5344CB8AC3E}">
        <p14:creationId xmlns:p14="http://schemas.microsoft.com/office/powerpoint/2010/main" val="378780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22</a:t>
            </a:fld>
            <a:endParaRPr lang="cs-CZ"/>
          </a:p>
        </p:txBody>
      </p:sp>
    </p:spTree>
    <p:extLst>
      <p:ext uri="{BB962C8B-B14F-4D97-AF65-F5344CB8AC3E}">
        <p14:creationId xmlns:p14="http://schemas.microsoft.com/office/powerpoint/2010/main" val="318352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23</a:t>
            </a:fld>
            <a:endParaRPr lang="cs-CZ"/>
          </a:p>
        </p:txBody>
      </p:sp>
    </p:spTree>
    <p:extLst>
      <p:ext uri="{BB962C8B-B14F-4D97-AF65-F5344CB8AC3E}">
        <p14:creationId xmlns:p14="http://schemas.microsoft.com/office/powerpoint/2010/main" val="24095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26</a:t>
            </a:fld>
            <a:endParaRPr lang="cs-CZ"/>
          </a:p>
        </p:txBody>
      </p:sp>
    </p:spTree>
    <p:extLst>
      <p:ext uri="{BB962C8B-B14F-4D97-AF65-F5344CB8AC3E}">
        <p14:creationId xmlns:p14="http://schemas.microsoft.com/office/powerpoint/2010/main" val="2930280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28</a:t>
            </a:fld>
            <a:endParaRPr lang="cs-CZ"/>
          </a:p>
        </p:txBody>
      </p:sp>
    </p:spTree>
    <p:extLst>
      <p:ext uri="{BB962C8B-B14F-4D97-AF65-F5344CB8AC3E}">
        <p14:creationId xmlns:p14="http://schemas.microsoft.com/office/powerpoint/2010/main" val="26494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31</a:t>
            </a:fld>
            <a:endParaRPr lang="cs-CZ"/>
          </a:p>
        </p:txBody>
      </p:sp>
    </p:spTree>
    <p:extLst>
      <p:ext uri="{BB962C8B-B14F-4D97-AF65-F5344CB8AC3E}">
        <p14:creationId xmlns:p14="http://schemas.microsoft.com/office/powerpoint/2010/main" val="1590108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33</a:t>
            </a:fld>
            <a:endParaRPr lang="cs-CZ"/>
          </a:p>
        </p:txBody>
      </p:sp>
    </p:spTree>
    <p:extLst>
      <p:ext uri="{BB962C8B-B14F-4D97-AF65-F5344CB8AC3E}">
        <p14:creationId xmlns:p14="http://schemas.microsoft.com/office/powerpoint/2010/main" val="211248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34</a:t>
            </a:fld>
            <a:endParaRPr lang="cs-CZ"/>
          </a:p>
        </p:txBody>
      </p:sp>
    </p:spTree>
    <p:extLst>
      <p:ext uri="{BB962C8B-B14F-4D97-AF65-F5344CB8AC3E}">
        <p14:creationId xmlns:p14="http://schemas.microsoft.com/office/powerpoint/2010/main" val="2526561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40</a:t>
            </a:fld>
            <a:endParaRPr lang="cs-CZ"/>
          </a:p>
        </p:txBody>
      </p:sp>
    </p:spTree>
    <p:extLst>
      <p:ext uri="{BB962C8B-B14F-4D97-AF65-F5344CB8AC3E}">
        <p14:creationId xmlns:p14="http://schemas.microsoft.com/office/powerpoint/2010/main" val="126624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42</a:t>
            </a:fld>
            <a:endParaRPr lang="cs-CZ"/>
          </a:p>
        </p:txBody>
      </p:sp>
    </p:spTree>
    <p:extLst>
      <p:ext uri="{BB962C8B-B14F-4D97-AF65-F5344CB8AC3E}">
        <p14:creationId xmlns:p14="http://schemas.microsoft.com/office/powerpoint/2010/main" val="107564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951DF-74EA-4F62-8B99-F2526B7B3C14}" type="slidenum">
              <a:rPr lang="cs-CZ" smtClean="0"/>
              <a:t>2</a:t>
            </a:fld>
            <a:endParaRPr lang="cs-CZ"/>
          </a:p>
        </p:txBody>
      </p:sp>
    </p:spTree>
    <p:extLst>
      <p:ext uri="{BB962C8B-B14F-4D97-AF65-F5344CB8AC3E}">
        <p14:creationId xmlns:p14="http://schemas.microsoft.com/office/powerpoint/2010/main" val="191178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951DF-74EA-4F62-8B99-F2526B7B3C14}" type="slidenum">
              <a:rPr lang="cs-CZ" smtClean="0"/>
              <a:t>43</a:t>
            </a:fld>
            <a:endParaRPr lang="cs-CZ"/>
          </a:p>
        </p:txBody>
      </p:sp>
    </p:spTree>
    <p:extLst>
      <p:ext uri="{BB962C8B-B14F-4D97-AF65-F5344CB8AC3E}">
        <p14:creationId xmlns:p14="http://schemas.microsoft.com/office/powerpoint/2010/main" val="353125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46</a:t>
            </a:fld>
            <a:endParaRPr lang="cs-CZ"/>
          </a:p>
        </p:txBody>
      </p:sp>
    </p:spTree>
    <p:extLst>
      <p:ext uri="{BB962C8B-B14F-4D97-AF65-F5344CB8AC3E}">
        <p14:creationId xmlns:p14="http://schemas.microsoft.com/office/powerpoint/2010/main" val="63265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951DF-74EA-4F62-8B99-F2526B7B3C14}" type="slidenum">
              <a:rPr lang="cs-CZ" smtClean="0"/>
              <a:t>4</a:t>
            </a:fld>
            <a:endParaRPr lang="cs-CZ"/>
          </a:p>
        </p:txBody>
      </p:sp>
    </p:spTree>
    <p:extLst>
      <p:ext uri="{BB962C8B-B14F-4D97-AF65-F5344CB8AC3E}">
        <p14:creationId xmlns:p14="http://schemas.microsoft.com/office/powerpoint/2010/main" val="326415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0951DF-74EA-4F62-8B99-F2526B7B3C14}" type="slidenum">
              <a:rPr lang="cs-CZ" smtClean="0"/>
              <a:t>5</a:t>
            </a:fld>
            <a:endParaRPr lang="cs-CZ"/>
          </a:p>
        </p:txBody>
      </p:sp>
    </p:spTree>
    <p:extLst>
      <p:ext uri="{BB962C8B-B14F-4D97-AF65-F5344CB8AC3E}">
        <p14:creationId xmlns:p14="http://schemas.microsoft.com/office/powerpoint/2010/main" val="369224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000951DF-74EA-4F62-8B99-F2526B7B3C14}" type="slidenum">
              <a:rPr lang="cs-CZ" smtClean="0"/>
              <a:t>9</a:t>
            </a:fld>
            <a:endParaRPr lang="cs-CZ"/>
          </a:p>
        </p:txBody>
      </p:sp>
    </p:spTree>
    <p:extLst>
      <p:ext uri="{BB962C8B-B14F-4D97-AF65-F5344CB8AC3E}">
        <p14:creationId xmlns:p14="http://schemas.microsoft.com/office/powerpoint/2010/main" val="81098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10</a:t>
            </a:fld>
            <a:endParaRPr lang="cs-CZ"/>
          </a:p>
        </p:txBody>
      </p:sp>
    </p:spTree>
    <p:extLst>
      <p:ext uri="{BB962C8B-B14F-4D97-AF65-F5344CB8AC3E}">
        <p14:creationId xmlns:p14="http://schemas.microsoft.com/office/powerpoint/2010/main" val="394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11</a:t>
            </a:fld>
            <a:endParaRPr lang="cs-CZ"/>
          </a:p>
        </p:txBody>
      </p:sp>
    </p:spTree>
    <p:extLst>
      <p:ext uri="{BB962C8B-B14F-4D97-AF65-F5344CB8AC3E}">
        <p14:creationId xmlns:p14="http://schemas.microsoft.com/office/powerpoint/2010/main" val="237737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User </a:t>
            </a:r>
            <a:r>
              <a:rPr lang="cs-CZ" dirty="0" err="1"/>
              <a:t>access</a:t>
            </a:r>
            <a:r>
              <a:rPr lang="cs-CZ" dirty="0"/>
              <a:t> </a:t>
            </a:r>
            <a:r>
              <a:rPr lang="cs-CZ" dirty="0" err="1"/>
              <a:t>fake</a:t>
            </a:r>
            <a:r>
              <a:rPr lang="cs-CZ" dirty="0"/>
              <a:t> Facebook </a:t>
            </a:r>
            <a:r>
              <a:rPr lang="cs-CZ" dirty="0" err="1"/>
              <a:t>page</a:t>
            </a:r>
            <a:r>
              <a:rPr lang="cs-CZ" dirty="0"/>
              <a:t> </a:t>
            </a:r>
            <a:r>
              <a:rPr lang="cs-CZ" dirty="0" err="1"/>
              <a:t>from</a:t>
            </a:r>
            <a:r>
              <a:rPr lang="cs-CZ" dirty="0"/>
              <a:t> </a:t>
            </a:r>
            <a:r>
              <a:rPr lang="cs-CZ" dirty="0" err="1"/>
              <a:t>phishing</a:t>
            </a:r>
            <a:r>
              <a:rPr lang="cs-CZ" dirty="0"/>
              <a:t> link</a:t>
            </a:r>
          </a:p>
          <a:p>
            <a:pPr marL="228600" indent="-228600">
              <a:buAutoNum type="arabicPeriod"/>
            </a:pPr>
            <a:r>
              <a:rPr lang="cs-CZ" dirty="0" err="1"/>
              <a:t>Webpage</a:t>
            </a:r>
            <a:r>
              <a:rPr lang="cs-CZ" dirty="0"/>
              <a:t> </a:t>
            </a:r>
            <a:r>
              <a:rPr lang="cs-CZ" dirty="0" err="1"/>
              <a:t>asks</a:t>
            </a:r>
            <a:r>
              <a:rPr lang="cs-CZ" dirty="0"/>
              <a:t> to update </a:t>
            </a:r>
            <a:r>
              <a:rPr lang="cs-CZ" dirty="0" err="1"/>
              <a:t>Flash</a:t>
            </a:r>
            <a:r>
              <a:rPr lang="cs-CZ" dirty="0"/>
              <a:t> </a:t>
            </a:r>
            <a:r>
              <a:rPr lang="cs-CZ" dirty="0" err="1"/>
              <a:t>Player</a:t>
            </a:r>
            <a:endParaRPr lang="cs-CZ" dirty="0"/>
          </a:p>
          <a:p>
            <a:pPr marL="228600" indent="-228600">
              <a:buAutoNum type="arabicPeriod"/>
            </a:pPr>
            <a:r>
              <a:rPr lang="cs-CZ" dirty="0" err="1"/>
              <a:t>If</a:t>
            </a:r>
            <a:r>
              <a:rPr lang="cs-CZ" dirty="0"/>
              <a:t> </a:t>
            </a:r>
            <a:r>
              <a:rPr lang="cs-CZ" dirty="0" err="1"/>
              <a:t>the</a:t>
            </a:r>
            <a:r>
              <a:rPr lang="cs-CZ" dirty="0"/>
              <a:t> user </a:t>
            </a:r>
            <a:r>
              <a:rPr lang="cs-CZ" dirty="0" err="1"/>
              <a:t>refuses</a:t>
            </a:r>
            <a:r>
              <a:rPr lang="cs-CZ" dirty="0"/>
              <a:t> to </a:t>
            </a:r>
            <a:r>
              <a:rPr lang="cs-CZ" dirty="0" err="1"/>
              <a:t>install</a:t>
            </a:r>
            <a:r>
              <a:rPr lang="cs-CZ" dirty="0"/>
              <a:t> </a:t>
            </a:r>
            <a:r>
              <a:rPr lang="cs-CZ" dirty="0" err="1"/>
              <a:t>malicious</a:t>
            </a:r>
            <a:r>
              <a:rPr lang="cs-CZ" dirty="0"/>
              <a:t> </a:t>
            </a:r>
            <a:r>
              <a:rPr lang="cs-CZ" dirty="0" err="1"/>
              <a:t>flash</a:t>
            </a:r>
            <a:r>
              <a:rPr lang="cs-CZ" dirty="0"/>
              <a:t> </a:t>
            </a:r>
            <a:r>
              <a:rPr lang="cs-CZ" dirty="0" err="1"/>
              <a:t>player</a:t>
            </a:r>
            <a:r>
              <a:rPr lang="cs-CZ" dirty="0"/>
              <a:t>, </a:t>
            </a:r>
            <a:r>
              <a:rPr lang="cs-CZ" dirty="0" err="1"/>
              <a:t>Blackhole</a:t>
            </a:r>
            <a:r>
              <a:rPr lang="cs-CZ" dirty="0"/>
              <a:t> </a:t>
            </a:r>
            <a:r>
              <a:rPr lang="cs-CZ" dirty="0" err="1"/>
              <a:t>exploit</a:t>
            </a:r>
            <a:r>
              <a:rPr lang="cs-CZ" dirty="0"/>
              <a:t> </a:t>
            </a:r>
            <a:r>
              <a:rPr lang="cs-CZ" dirty="0" err="1"/>
              <a:t>kit</a:t>
            </a:r>
            <a:r>
              <a:rPr lang="cs-CZ" dirty="0"/>
              <a:t> </a:t>
            </a:r>
            <a:r>
              <a:rPr lang="cs-CZ" dirty="0" err="1"/>
              <a:t>is</a:t>
            </a:r>
            <a:r>
              <a:rPr lang="cs-CZ" dirty="0"/>
              <a:t> </a:t>
            </a:r>
            <a:r>
              <a:rPr lang="cs-CZ" dirty="0" err="1"/>
              <a:t>attempted</a:t>
            </a:r>
            <a:r>
              <a:rPr lang="cs-CZ" dirty="0"/>
              <a:t> </a:t>
            </a:r>
            <a:r>
              <a:rPr lang="cs-CZ" dirty="0" err="1"/>
              <a:t>instead</a:t>
            </a:r>
            <a:endParaRPr lang="cs-CZ" dirty="0"/>
          </a:p>
          <a:p>
            <a:pPr marL="228600" indent="-228600">
              <a:buAutoNum type="arabicPeriod"/>
            </a:pPr>
            <a:r>
              <a:rPr lang="cs-CZ" dirty="0" err="1"/>
              <a:t>Computer</a:t>
            </a:r>
            <a:r>
              <a:rPr lang="cs-CZ" dirty="0"/>
              <a:t> </a:t>
            </a:r>
            <a:r>
              <a:rPr lang="cs-CZ" dirty="0" err="1"/>
              <a:t>exploited</a:t>
            </a:r>
            <a:endParaRPr lang="cs-CZ" dirty="0"/>
          </a:p>
          <a:p>
            <a:pPr marL="228600" indent="-228600">
              <a:buAutoNum type="arabicPeriod"/>
            </a:pPr>
            <a:r>
              <a:rPr lang="cs-CZ" dirty="0" err="1"/>
              <a:t>Initial</a:t>
            </a:r>
            <a:r>
              <a:rPr lang="cs-CZ" dirty="0"/>
              <a:t> </a:t>
            </a:r>
            <a:r>
              <a:rPr lang="cs-CZ" dirty="0" err="1"/>
              <a:t>callback</a:t>
            </a:r>
            <a:r>
              <a:rPr lang="cs-CZ" dirty="0"/>
              <a:t> to </a:t>
            </a:r>
            <a:r>
              <a:rPr lang="cs-CZ" dirty="0" err="1"/>
              <a:t>Smoke</a:t>
            </a:r>
            <a:r>
              <a:rPr lang="cs-CZ" dirty="0"/>
              <a:t> </a:t>
            </a:r>
            <a:r>
              <a:rPr lang="cs-CZ" dirty="0" err="1"/>
              <a:t>Loader</a:t>
            </a:r>
            <a:endParaRPr lang="cs-CZ" dirty="0"/>
          </a:p>
          <a:p>
            <a:pPr marL="228600" indent="-228600">
              <a:buAutoNum type="arabicPeriod"/>
            </a:pPr>
            <a:r>
              <a:rPr lang="cs-CZ" dirty="0" err="1"/>
              <a:t>Downloads</a:t>
            </a:r>
            <a:r>
              <a:rPr lang="cs-CZ" dirty="0"/>
              <a:t> Zeus </a:t>
            </a:r>
            <a:r>
              <a:rPr lang="cs-CZ" dirty="0" err="1"/>
              <a:t>banker</a:t>
            </a:r>
            <a:r>
              <a:rPr lang="cs-CZ" dirty="0"/>
              <a:t> </a:t>
            </a:r>
            <a:r>
              <a:rPr lang="cs-CZ" dirty="0" err="1"/>
              <a:t>trojan</a:t>
            </a:r>
            <a:endParaRPr lang="cs-CZ" dirty="0"/>
          </a:p>
          <a:p>
            <a:pPr marL="228600" indent="-228600">
              <a:buAutoNum type="arabicPeriod"/>
            </a:pPr>
            <a:r>
              <a:rPr lang="cs-CZ" dirty="0" err="1"/>
              <a:t>Downloads</a:t>
            </a:r>
            <a:r>
              <a:rPr lang="cs-CZ" dirty="0"/>
              <a:t> </a:t>
            </a:r>
            <a:r>
              <a:rPr lang="cs-CZ" dirty="0" err="1"/>
              <a:t>config</a:t>
            </a:r>
            <a:r>
              <a:rPr lang="cs-CZ" dirty="0"/>
              <a:t> </a:t>
            </a:r>
            <a:r>
              <a:rPr lang="cs-CZ" dirty="0" err="1"/>
              <a:t>file</a:t>
            </a:r>
            <a:endParaRPr lang="cs-CZ" dirty="0"/>
          </a:p>
          <a:p>
            <a:pPr marL="228600" indent="-228600">
              <a:buAutoNum type="arabicPeriod"/>
            </a:pPr>
            <a:r>
              <a:rPr lang="cs-CZ" dirty="0"/>
              <a:t>User </a:t>
            </a:r>
            <a:r>
              <a:rPr lang="cs-CZ" dirty="0" err="1"/>
              <a:t>accesses</a:t>
            </a:r>
            <a:r>
              <a:rPr lang="cs-CZ" dirty="0"/>
              <a:t> </a:t>
            </a:r>
            <a:r>
              <a:rPr lang="cs-CZ" dirty="0" err="1"/>
              <a:t>one</a:t>
            </a:r>
            <a:r>
              <a:rPr lang="cs-CZ" dirty="0"/>
              <a:t> </a:t>
            </a:r>
            <a:r>
              <a:rPr lang="cs-CZ" dirty="0" err="1"/>
              <a:t>of</a:t>
            </a:r>
            <a:r>
              <a:rPr lang="cs-CZ" dirty="0"/>
              <a:t> UK </a:t>
            </a:r>
            <a:r>
              <a:rPr lang="cs-CZ" dirty="0" err="1"/>
              <a:t>banks</a:t>
            </a:r>
            <a:endParaRPr lang="cs-CZ" dirty="0"/>
          </a:p>
          <a:p>
            <a:pPr marL="228600" indent="-228600">
              <a:buAutoNum type="arabicPeriod"/>
            </a:pPr>
            <a:r>
              <a:rPr lang="cs-CZ" dirty="0"/>
              <a:t>Zeus </a:t>
            </a:r>
            <a:r>
              <a:rPr lang="cs-CZ" dirty="0" err="1"/>
              <a:t>monitors</a:t>
            </a:r>
            <a:r>
              <a:rPr lang="cs-CZ" dirty="0"/>
              <a:t> and </a:t>
            </a:r>
            <a:r>
              <a:rPr lang="cs-CZ" dirty="0" err="1"/>
              <a:t>reports</a:t>
            </a:r>
            <a:r>
              <a:rPr lang="cs-CZ" dirty="0"/>
              <a:t> </a:t>
            </a:r>
            <a:r>
              <a:rPr lang="cs-CZ" dirty="0" err="1"/>
              <a:t>about</a:t>
            </a:r>
            <a:r>
              <a:rPr lang="cs-CZ" dirty="0"/>
              <a:t> these </a:t>
            </a:r>
            <a:r>
              <a:rPr lang="cs-CZ" dirty="0" err="1"/>
              <a:t>activities</a:t>
            </a:r>
            <a:endParaRPr lang="cs-CZ" dirty="0"/>
          </a:p>
          <a:p>
            <a:pPr marL="228600" indent="-228600">
              <a:buAutoNum type="arabicPeriod"/>
            </a:pPr>
            <a:r>
              <a:rPr lang="cs-CZ" dirty="0"/>
              <a:t>C</a:t>
            </a:r>
            <a:r>
              <a:rPr lang="en-US" dirty="0"/>
              <a:t>&amp;C server instructs the bot to steal money</a:t>
            </a:r>
          </a:p>
          <a:p>
            <a:pPr marL="228600" indent="-228600">
              <a:buAutoNum type="arabicPeriod"/>
            </a:pPr>
            <a:r>
              <a:rPr lang="en-US" dirty="0"/>
              <a:t>Zeus makes the transaction</a:t>
            </a:r>
          </a:p>
          <a:p>
            <a:pPr marL="228600" indent="-228600">
              <a:buAutoNum type="arabicPeriod"/>
            </a:pPr>
            <a:r>
              <a:rPr lang="en-US" dirty="0"/>
              <a:t>Money is sent to a money mule in UK</a:t>
            </a:r>
          </a:p>
          <a:p>
            <a:pPr marL="228600" indent="-228600">
              <a:buAutoNum type="arabicPeriod"/>
            </a:pPr>
            <a:r>
              <a:rPr lang="en-US" dirty="0"/>
              <a:t>Zeus logs successful transaction, new recipient and money volume</a:t>
            </a:r>
          </a:p>
          <a:p>
            <a:pPr marL="228600" indent="-228600">
              <a:buAutoNum type="arabicPeriod"/>
            </a:pPr>
            <a:r>
              <a:rPr lang="en-US" dirty="0"/>
              <a:t>Money mule takes the money and sends them to cybercrime gang</a:t>
            </a:r>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13</a:t>
            </a:fld>
            <a:endParaRPr lang="cs-CZ"/>
          </a:p>
        </p:txBody>
      </p:sp>
    </p:spTree>
    <p:extLst>
      <p:ext uri="{BB962C8B-B14F-4D97-AF65-F5344CB8AC3E}">
        <p14:creationId xmlns:p14="http://schemas.microsoft.com/office/powerpoint/2010/main" val="230747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00951DF-74EA-4F62-8B99-F2526B7B3C14}" type="slidenum">
              <a:rPr lang="cs-CZ" smtClean="0"/>
              <a:t>16</a:t>
            </a:fld>
            <a:endParaRPr lang="cs-CZ"/>
          </a:p>
        </p:txBody>
      </p:sp>
    </p:spTree>
    <p:extLst>
      <p:ext uri="{BB962C8B-B14F-4D97-AF65-F5344CB8AC3E}">
        <p14:creationId xmlns:p14="http://schemas.microsoft.com/office/powerpoint/2010/main" val="383030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79871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52803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570920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Úvodní snímek">
    <p:spTree>
      <p:nvGrpSpPr>
        <p:cNvPr id="1" name=""/>
        <p:cNvGrpSpPr/>
        <p:nvPr/>
      </p:nvGrpSpPr>
      <p:grpSpPr>
        <a:xfrm>
          <a:off x="0" y="0"/>
          <a:ext cx="0" cy="0"/>
          <a:chOff x="0" y="0"/>
          <a:chExt cx="0" cy="0"/>
        </a:xfrm>
      </p:grpSpPr>
      <p:pic>
        <p:nvPicPr>
          <p:cNvPr id="5" name="Picture 2" descr="P:\CRCS\2012_0178_Redesign_loga_a_JVS\PPT_prezentace\sablona\pracovni\titulka.jpg"/>
          <p:cNvPicPr>
            <a:picLocks noChangeAspect="1" noChangeArrowheads="1"/>
          </p:cNvPicPr>
          <p:nvPr userDrawn="1"/>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2" name="Nadpis 1"/>
          <p:cNvSpPr>
            <a:spLocks noGrp="1"/>
          </p:cNvSpPr>
          <p:nvPr>
            <p:ph type="ctrTitle"/>
          </p:nvPr>
        </p:nvSpPr>
        <p:spPr>
          <a:xfrm>
            <a:off x="672001" y="476672"/>
            <a:ext cx="7671900" cy="1872208"/>
          </a:xfrm>
        </p:spPr>
        <p:txBody>
          <a:bodyPr anchor="ctr">
            <a:normAutofit/>
          </a:bodyPr>
          <a:lstStyle>
            <a:lvl1pPr>
              <a:defRPr sz="3200">
                <a:solidFill>
                  <a:schemeClr val="bg1"/>
                </a:solidFill>
              </a:defRPr>
            </a:lvl1pPr>
          </a:lstStyle>
          <a:p>
            <a:r>
              <a:rPr lang="cs-CZ"/>
              <a:t>Kliknutím lze upravit styl.</a:t>
            </a:r>
            <a:endParaRPr lang="cs-CZ" dirty="0"/>
          </a:p>
        </p:txBody>
      </p:sp>
      <p:sp>
        <p:nvSpPr>
          <p:cNvPr id="3" name="Podnadpis 2"/>
          <p:cNvSpPr>
            <a:spLocks noGrp="1"/>
          </p:cNvSpPr>
          <p:nvPr>
            <p:ph type="subTitle" idx="1"/>
          </p:nvPr>
        </p:nvSpPr>
        <p:spPr>
          <a:xfrm>
            <a:off x="672000" y="3284984"/>
            <a:ext cx="7632245" cy="1080120"/>
          </a:xfrm>
        </p:spPr>
        <p:txBody>
          <a:bodyPr anchor="ctr">
            <a:normAutofit/>
          </a:bodyPr>
          <a:lstStyle>
            <a:lvl1pPr marL="0" indent="0" algn="l">
              <a:buNone/>
              <a:defRPr sz="1800" b="1">
                <a:solidFill>
                  <a:srgbClr val="1E44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7" name="Zástupný symbol pro text 2"/>
          <p:cNvSpPr>
            <a:spLocks noGrp="1"/>
          </p:cNvSpPr>
          <p:nvPr>
            <p:ph type="body" idx="10"/>
          </p:nvPr>
        </p:nvSpPr>
        <p:spPr>
          <a:xfrm>
            <a:off x="672000" y="5254005"/>
            <a:ext cx="7632245" cy="864096"/>
          </a:xfrm>
        </p:spPr>
        <p:txBody>
          <a:bodyPr anchor="ctr"/>
          <a:lstStyle>
            <a:lvl1pPr marL="0" indent="0">
              <a:buNone/>
              <a:defRPr sz="1800" b="0">
                <a:solidFill>
                  <a:srgbClr val="1E448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Tree>
    <p:extLst>
      <p:ext uri="{BB962C8B-B14F-4D97-AF65-F5344CB8AC3E}">
        <p14:creationId xmlns:p14="http://schemas.microsoft.com/office/powerpoint/2010/main" val="203942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48975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1385332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8D3157A-ABBB-4043-892F-FCAAF0D1C6F4}" type="datetimeFigureOut">
              <a:rPr lang="cs-CZ" smtClean="0"/>
              <a:t>22.04.2019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65762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8D3157A-ABBB-4043-892F-FCAAF0D1C6F4}" type="datetimeFigureOut">
              <a:rPr lang="cs-CZ" smtClean="0"/>
              <a:t>22.04.2019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671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8D3157A-ABBB-4043-892F-FCAAF0D1C6F4}" type="datetimeFigureOut">
              <a:rPr lang="cs-CZ" smtClean="0"/>
              <a:t>22.04.2019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85140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8D3157A-ABBB-4043-892F-FCAAF0D1C6F4}" type="datetimeFigureOut">
              <a:rPr lang="cs-CZ" smtClean="0"/>
              <a:t>22.04.2019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170359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D3157A-ABBB-4043-892F-FCAAF0D1C6F4}" type="datetimeFigureOut">
              <a:rPr lang="cs-CZ" smtClean="0"/>
              <a:t>22.04.2019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27523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48D3157A-ABBB-4043-892F-FCAAF0D1C6F4}" type="datetimeFigureOut">
              <a:rPr lang="cs-CZ" smtClean="0"/>
              <a:t>22.04.2019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DD30F-F0A8-4FD2-8C10-2AB36CB9F0DB}" type="slidenum">
              <a:rPr lang="cs-CZ" smtClean="0"/>
              <a:t>‹#›</a:t>
            </a:fld>
            <a:endParaRPr lang="cs-CZ"/>
          </a:p>
        </p:txBody>
      </p:sp>
    </p:spTree>
    <p:extLst>
      <p:ext uri="{BB962C8B-B14F-4D97-AF65-F5344CB8AC3E}">
        <p14:creationId xmlns:p14="http://schemas.microsoft.com/office/powerpoint/2010/main" val="378094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D3157A-ABBB-4043-892F-FCAAF0D1C6F4}" type="datetimeFigureOut">
              <a:rPr lang="cs-CZ" smtClean="0"/>
              <a:t>22.04.2019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DD30F-F0A8-4FD2-8C10-2AB36CB9F0DB}" type="slidenum">
              <a:rPr lang="cs-CZ" smtClean="0"/>
              <a:t>‹#›</a:t>
            </a:fld>
            <a:endParaRPr lang="cs-CZ"/>
          </a:p>
        </p:txBody>
      </p:sp>
    </p:spTree>
    <p:extLst>
      <p:ext uri="{BB962C8B-B14F-4D97-AF65-F5344CB8AC3E}">
        <p14:creationId xmlns:p14="http://schemas.microsoft.com/office/powerpoint/2010/main" val="2262035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gif"/><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ttack.mitr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2027238" y="476250"/>
            <a:ext cx="5973762" cy="1873250"/>
          </a:xfrm>
        </p:spPr>
        <p:txBody>
          <a:bodyPr>
            <a:normAutofit/>
          </a:bodyPr>
          <a:lstStyle/>
          <a:p>
            <a:r>
              <a:rPr lang="en-US" dirty="0"/>
              <a:t>Black-box analysis of malware</a:t>
            </a:r>
          </a:p>
        </p:txBody>
      </p:sp>
      <p:sp>
        <p:nvSpPr>
          <p:cNvPr id="3075" name="Podnadpis 2"/>
          <p:cNvSpPr>
            <a:spLocks noGrp="1"/>
          </p:cNvSpPr>
          <p:nvPr>
            <p:ph type="subTitle" idx="1"/>
          </p:nvPr>
        </p:nvSpPr>
        <p:spPr>
          <a:xfrm>
            <a:off x="2027238" y="3160295"/>
            <a:ext cx="7453645" cy="1411705"/>
          </a:xfrm>
        </p:spPr>
        <p:txBody>
          <a:bodyPr>
            <a:normAutofit/>
          </a:bodyPr>
          <a:lstStyle/>
          <a:p>
            <a:r>
              <a:rPr lang="en-US" sz="2400" dirty="0"/>
              <a:t>Vít Bukač</a:t>
            </a:r>
          </a:p>
          <a:p>
            <a:r>
              <a:rPr lang="en-US" sz="2400" dirty="0"/>
              <a:t>CROCS, Faculty of Informatics, Masaryk University</a:t>
            </a:r>
          </a:p>
          <a:p>
            <a:r>
              <a:rPr lang="en-US" sz="2400" dirty="0"/>
              <a:t>Supervisor IT Security, CIRT, Honeywell Global Security</a:t>
            </a:r>
          </a:p>
        </p:txBody>
      </p:sp>
      <p:sp>
        <p:nvSpPr>
          <p:cNvPr id="2" name="Zástupný symbol pro text 1"/>
          <p:cNvSpPr>
            <a:spLocks noGrp="1"/>
          </p:cNvSpPr>
          <p:nvPr>
            <p:ph type="body" idx="10"/>
          </p:nvPr>
        </p:nvSpPr>
        <p:spPr/>
        <p:txBody>
          <a:bodyPr/>
          <a:lstStyle/>
          <a:p>
            <a:r>
              <a:rPr lang="en-US"/>
              <a:t>PV204 Security </a:t>
            </a:r>
            <a:r>
              <a:rPr lang="en-US" dirty="0"/>
              <a:t>Technologies</a:t>
            </a:r>
            <a:endParaRPr lang="cs-CZ" dirty="0"/>
          </a:p>
        </p:txBody>
      </p:sp>
    </p:spTree>
    <p:extLst>
      <p:ext uri="{BB962C8B-B14F-4D97-AF65-F5344CB8AC3E}">
        <p14:creationId xmlns:p14="http://schemas.microsoft.com/office/powerpoint/2010/main" val="311166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Malware infection vectors</a:t>
            </a:r>
            <a:endParaRPr lang="cs-CZ" dirty="0"/>
          </a:p>
        </p:txBody>
      </p:sp>
      <p:sp>
        <p:nvSpPr>
          <p:cNvPr id="3" name="Zástupný symbol pro obsah 2"/>
          <p:cNvSpPr>
            <a:spLocks noGrp="1"/>
          </p:cNvSpPr>
          <p:nvPr>
            <p:ph idx="1"/>
          </p:nvPr>
        </p:nvSpPr>
        <p:spPr/>
        <p:txBody>
          <a:bodyPr>
            <a:normAutofit/>
          </a:bodyPr>
          <a:lstStyle/>
          <a:p>
            <a:r>
              <a:rPr lang="en-US" dirty="0">
                <a:solidFill>
                  <a:srgbClr val="0070C0"/>
                </a:solidFill>
              </a:rPr>
              <a:t>Email</a:t>
            </a:r>
          </a:p>
          <a:p>
            <a:pPr lvl="1"/>
            <a:r>
              <a:rPr lang="en-US" dirty="0">
                <a:solidFill>
                  <a:srgbClr val="0070C0"/>
                </a:solidFill>
              </a:rPr>
              <a:t>Link</a:t>
            </a:r>
          </a:p>
          <a:p>
            <a:pPr lvl="1"/>
            <a:r>
              <a:rPr lang="en-US" dirty="0">
                <a:solidFill>
                  <a:srgbClr val="0070C0"/>
                </a:solidFill>
              </a:rPr>
              <a:t>Attachment</a:t>
            </a:r>
          </a:p>
          <a:p>
            <a:pPr lvl="1"/>
            <a:r>
              <a:rPr lang="en-US" dirty="0">
                <a:solidFill>
                  <a:srgbClr val="0070C0"/>
                </a:solidFill>
              </a:rPr>
              <a:t>Link + </a:t>
            </a:r>
            <a:r>
              <a:rPr lang="en-US">
                <a:solidFill>
                  <a:srgbClr val="0070C0"/>
                </a:solidFill>
              </a:rPr>
              <a:t>document download</a:t>
            </a:r>
            <a:endParaRPr lang="en-US" dirty="0">
              <a:solidFill>
                <a:srgbClr val="0070C0"/>
              </a:solidFill>
            </a:endParaRPr>
          </a:p>
          <a:p>
            <a:r>
              <a:rPr lang="en-US" dirty="0"/>
              <a:t>Malicious website</a:t>
            </a:r>
          </a:p>
          <a:p>
            <a:pPr lvl="1"/>
            <a:r>
              <a:rPr lang="en-US" dirty="0"/>
              <a:t>Drive-by download</a:t>
            </a:r>
          </a:p>
          <a:p>
            <a:r>
              <a:rPr lang="en-US" dirty="0"/>
              <a:t>USB</a:t>
            </a:r>
          </a:p>
          <a:p>
            <a:r>
              <a:rPr lang="en-US" dirty="0"/>
              <a:t>Cracked software</a:t>
            </a:r>
          </a:p>
          <a:p>
            <a:r>
              <a:rPr lang="en-US" dirty="0"/>
              <a:t>Worms</a:t>
            </a:r>
          </a:p>
        </p:txBody>
      </p:sp>
    </p:spTree>
    <p:extLst>
      <p:ext uri="{BB962C8B-B14F-4D97-AF65-F5344CB8AC3E}">
        <p14:creationId xmlns:p14="http://schemas.microsoft.com/office/powerpoint/2010/main" val="402959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Infection vector – Phishing</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Subject</a:t>
            </a:r>
            <a:endParaRPr lang="cs-CZ" dirty="0"/>
          </a:p>
          <a:p>
            <a:pPr lvl="1"/>
            <a:r>
              <a:rPr lang="en-US" dirty="0"/>
              <a:t>“Account blocked”</a:t>
            </a:r>
          </a:p>
          <a:p>
            <a:pPr lvl="1"/>
            <a:r>
              <a:rPr lang="en-US" dirty="0"/>
              <a:t>“Package to be delivered”</a:t>
            </a:r>
          </a:p>
          <a:p>
            <a:pPr lvl="1"/>
            <a:r>
              <a:rPr lang="en-US" dirty="0"/>
              <a:t>“Expiring subscription”</a:t>
            </a:r>
          </a:p>
          <a:p>
            <a:pPr lvl="1"/>
            <a:r>
              <a:rPr lang="en-US" dirty="0"/>
              <a:t>“Invoice” / “Receipt” / “Parchment”</a:t>
            </a:r>
          </a:p>
          <a:p>
            <a:r>
              <a:rPr lang="cs-CZ" dirty="0"/>
              <a:t>Signs</a:t>
            </a:r>
          </a:p>
          <a:p>
            <a:pPr lvl="1"/>
            <a:r>
              <a:rPr lang="en-US" dirty="0"/>
              <a:t>Unexpected sender address (1)</a:t>
            </a:r>
          </a:p>
          <a:p>
            <a:pPr lvl="1"/>
            <a:r>
              <a:rPr lang="en-US" dirty="0"/>
              <a:t>Graphic errors (2)</a:t>
            </a:r>
          </a:p>
          <a:p>
            <a:pPr lvl="1"/>
            <a:r>
              <a:rPr lang="en-US" dirty="0"/>
              <a:t>Erroneous info (3)</a:t>
            </a:r>
          </a:p>
          <a:p>
            <a:pPr lvl="1"/>
            <a:r>
              <a:rPr lang="en-US" dirty="0"/>
              <a:t>Links to unexpected URL (4)</a:t>
            </a:r>
          </a:p>
          <a:p>
            <a:pPr lvl="1"/>
            <a:r>
              <a:rPr lang="en-US" dirty="0"/>
              <a:t>Links to same URL</a:t>
            </a:r>
          </a:p>
          <a:p>
            <a:pPr lvl="1"/>
            <a:r>
              <a:rPr lang="en-US" dirty="0"/>
              <a:t>Generic salutation</a:t>
            </a:r>
            <a:endParaRPr lang="cs-CZ" dirty="0"/>
          </a:p>
          <a:p>
            <a:pPr lvl="1"/>
            <a:r>
              <a:rPr lang="en-US" dirty="0"/>
              <a:t>Use of threats, sense of urgency</a:t>
            </a:r>
          </a:p>
          <a:p>
            <a:endParaRPr lang="en-US" dirty="0"/>
          </a:p>
        </p:txBody>
      </p:sp>
      <p:pic>
        <p:nvPicPr>
          <p:cNvPr id="4" name="Zástupný symbol pro obsah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502" y="1764664"/>
            <a:ext cx="4393966" cy="4700138"/>
          </a:xfrm>
          <a:prstGeom prst="rect">
            <a:avLst/>
          </a:prstGeom>
        </p:spPr>
      </p:pic>
    </p:spTree>
    <p:extLst>
      <p:ext uri="{BB962C8B-B14F-4D97-AF65-F5344CB8AC3E}">
        <p14:creationId xmlns:p14="http://schemas.microsoft.com/office/powerpoint/2010/main" val="275120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Infection vector – Drive-by download</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002" y="1690687"/>
            <a:ext cx="8267776" cy="4908993"/>
          </a:xfrm>
        </p:spPr>
      </p:pic>
    </p:spTree>
    <p:extLst>
      <p:ext uri="{BB962C8B-B14F-4D97-AF65-F5344CB8AC3E}">
        <p14:creationId xmlns:p14="http://schemas.microsoft.com/office/powerpoint/2010/main" val="260687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 Zeus infection</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8005" y="1466723"/>
            <a:ext cx="6675990" cy="4956563"/>
          </a:xfrm>
        </p:spPr>
      </p:pic>
    </p:spTree>
    <p:extLst>
      <p:ext uri="{BB962C8B-B14F-4D97-AF65-F5344CB8AC3E}">
        <p14:creationId xmlns:p14="http://schemas.microsoft.com/office/powerpoint/2010/main" val="265132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Black box malware analysis</a:t>
            </a:r>
            <a:endParaRPr lang="cs-CZ" dirty="0"/>
          </a:p>
        </p:txBody>
      </p:sp>
    </p:spTree>
    <p:extLst>
      <p:ext uri="{BB962C8B-B14F-4D97-AF65-F5344CB8AC3E}">
        <p14:creationId xmlns:p14="http://schemas.microsoft.com/office/powerpoint/2010/main" val="300293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Motivation – Ask the right questions</a:t>
            </a:r>
          </a:p>
        </p:txBody>
      </p:sp>
      <p:sp>
        <p:nvSpPr>
          <p:cNvPr id="3" name="Zástupný symbol pro obsah 2"/>
          <p:cNvSpPr>
            <a:spLocks noGrp="1"/>
          </p:cNvSpPr>
          <p:nvPr>
            <p:ph idx="1"/>
          </p:nvPr>
        </p:nvSpPr>
        <p:spPr/>
        <p:txBody>
          <a:bodyPr>
            <a:normAutofit lnSpcReduction="10000"/>
          </a:bodyPr>
          <a:lstStyle/>
          <a:p>
            <a:r>
              <a:rPr lang="en-US" dirty="0"/>
              <a:t>What is the </a:t>
            </a:r>
            <a:r>
              <a:rPr lang="en-US" dirty="0">
                <a:solidFill>
                  <a:srgbClr val="0070C0"/>
                </a:solidFill>
              </a:rPr>
              <a:t>scope of compromise</a:t>
            </a:r>
            <a:r>
              <a:rPr lang="en-US" dirty="0"/>
              <a:t>? What are 2</a:t>
            </a:r>
            <a:r>
              <a:rPr lang="en-US" baseline="30000" dirty="0"/>
              <a:t>nd</a:t>
            </a:r>
            <a:r>
              <a:rPr lang="en-US" dirty="0"/>
              <a:t> stage callbacks?</a:t>
            </a:r>
          </a:p>
          <a:p>
            <a:r>
              <a:rPr lang="en-US" dirty="0"/>
              <a:t>Communication between local file server and an unknown IP address in China has been observed. </a:t>
            </a:r>
            <a:r>
              <a:rPr lang="en-US" dirty="0">
                <a:solidFill>
                  <a:srgbClr val="0070C0"/>
                </a:solidFill>
              </a:rPr>
              <a:t>What</a:t>
            </a:r>
            <a:r>
              <a:rPr lang="en-US" dirty="0"/>
              <a:t> process is responsible for the communication?</a:t>
            </a:r>
          </a:p>
          <a:p>
            <a:r>
              <a:rPr lang="en-US" dirty="0"/>
              <a:t>Malware is creating temporary files. </a:t>
            </a:r>
            <a:r>
              <a:rPr lang="en-US" dirty="0">
                <a:solidFill>
                  <a:srgbClr val="0070C0"/>
                </a:solidFill>
              </a:rPr>
              <a:t>Where</a:t>
            </a:r>
            <a:r>
              <a:rPr lang="en-US" dirty="0"/>
              <a:t> are these files located?</a:t>
            </a:r>
          </a:p>
          <a:p>
            <a:r>
              <a:rPr lang="en-US" dirty="0"/>
              <a:t>Malware executable is created again after system reboot. </a:t>
            </a:r>
            <a:r>
              <a:rPr lang="en-US" dirty="0">
                <a:solidFill>
                  <a:srgbClr val="0070C0"/>
                </a:solidFill>
              </a:rPr>
              <a:t>How</a:t>
            </a:r>
            <a:r>
              <a:rPr lang="en-US" dirty="0"/>
              <a:t> is it possible and what is causing it?</a:t>
            </a:r>
          </a:p>
          <a:p>
            <a:r>
              <a:rPr lang="en-US" dirty="0"/>
              <a:t>A new type of malware has been spreading through internal network. How to quickly </a:t>
            </a:r>
            <a:r>
              <a:rPr lang="en-US" dirty="0">
                <a:solidFill>
                  <a:srgbClr val="0070C0"/>
                </a:solidFill>
              </a:rPr>
              <a:t>assess the malware</a:t>
            </a:r>
            <a:r>
              <a:rPr lang="en-US" dirty="0"/>
              <a:t> capabilities? What is its purpose? Is it based on any well-known tool?</a:t>
            </a:r>
          </a:p>
          <a:p>
            <a:pPr lvl="1"/>
            <a:endParaRPr lang="en-US"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15</a:t>
            </a:fld>
            <a:endParaRPr lang="cs-CZ" dirty="0"/>
          </a:p>
        </p:txBody>
      </p:sp>
    </p:spTree>
    <p:extLst>
      <p:ext uri="{BB962C8B-B14F-4D97-AF65-F5344CB8AC3E}">
        <p14:creationId xmlns:p14="http://schemas.microsoft.com/office/powerpoint/2010/main" val="14515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malware analysis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Dynamic analysis – </a:t>
            </a:r>
            <a:r>
              <a:rPr lang="en-US" dirty="0">
                <a:solidFill>
                  <a:srgbClr val="0070C0"/>
                </a:solidFill>
              </a:rPr>
              <a:t>file is executed</a:t>
            </a:r>
          </a:p>
          <a:p>
            <a:r>
              <a:rPr lang="en-US" dirty="0"/>
              <a:t>Analysis </a:t>
            </a:r>
            <a:r>
              <a:rPr lang="en-US" dirty="0">
                <a:solidFill>
                  <a:srgbClr val="0070C0"/>
                </a:solidFill>
              </a:rPr>
              <a:t>without internal knowledge</a:t>
            </a:r>
          </a:p>
          <a:p>
            <a:pPr lvl="1"/>
            <a:r>
              <a:rPr lang="en-US" dirty="0"/>
              <a:t>Observable inputs</a:t>
            </a:r>
          </a:p>
          <a:p>
            <a:pPr lvl="1"/>
            <a:r>
              <a:rPr lang="en-US" dirty="0"/>
              <a:t>Observable outputs</a:t>
            </a:r>
          </a:p>
          <a:p>
            <a:r>
              <a:rPr lang="en-US" dirty="0"/>
              <a:t>Quick, simple</a:t>
            </a:r>
          </a:p>
          <a:p>
            <a:r>
              <a:rPr lang="en-US" dirty="0"/>
              <a:t>Common </a:t>
            </a:r>
            <a:r>
              <a:rPr lang="en-US" dirty="0">
                <a:solidFill>
                  <a:srgbClr val="0070C0"/>
                </a:solidFill>
              </a:rPr>
              <a:t>monitoring tools</a:t>
            </a:r>
          </a:p>
          <a:p>
            <a:r>
              <a:rPr lang="en-US" dirty="0"/>
              <a:t>Collected indicators about</a:t>
            </a:r>
          </a:p>
          <a:p>
            <a:pPr lvl="1"/>
            <a:r>
              <a:rPr lang="en-US" dirty="0"/>
              <a:t>Filenames, process names, process parent/child relationships, temporal relationships, domain names, IP addresses, registry keys, persistence methods, cleanup operations etc.</a:t>
            </a:r>
          </a:p>
          <a:p>
            <a:r>
              <a:rPr lang="en-US" dirty="0"/>
              <a:t>Can be highly automated</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5937" y="1227252"/>
            <a:ext cx="2819400" cy="2857500"/>
          </a:xfrm>
          <a:prstGeom prst="rect">
            <a:avLst/>
          </a:prstGeom>
        </p:spPr>
      </p:pic>
    </p:spTree>
    <p:extLst>
      <p:ext uri="{BB962C8B-B14F-4D97-AF65-F5344CB8AC3E}">
        <p14:creationId xmlns:p14="http://schemas.microsoft.com/office/powerpoint/2010/main" val="2197474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malware analysis – Principle</a:t>
            </a:r>
          </a:p>
        </p:txBody>
      </p:sp>
      <p:sp>
        <p:nvSpPr>
          <p:cNvPr id="3" name="Zástupný symbol pro obsah 2"/>
          <p:cNvSpPr>
            <a:spLocks noGrp="1"/>
          </p:cNvSpPr>
          <p:nvPr>
            <p:ph idx="1"/>
          </p:nvPr>
        </p:nvSpPr>
        <p:spPr/>
        <p:txBody>
          <a:bodyPr>
            <a:normAutofit/>
          </a:bodyPr>
          <a:lstStyle/>
          <a:p>
            <a:pPr marL="514350" indent="-514350">
              <a:buFont typeface="+mj-lt"/>
              <a:buAutoNum type="arabicPeriod"/>
            </a:pPr>
            <a:r>
              <a:rPr lang="en-US" dirty="0"/>
              <a:t>Prepare analysis environment</a:t>
            </a:r>
          </a:p>
          <a:p>
            <a:pPr marL="514350" indent="-514350">
              <a:buFont typeface="+mj-lt"/>
              <a:buAutoNum type="arabicPeriod"/>
            </a:pPr>
            <a:r>
              <a:rPr lang="en-US" dirty="0"/>
              <a:t>Create snapshot</a:t>
            </a:r>
          </a:p>
          <a:p>
            <a:pPr marL="514350" indent="-514350">
              <a:buFont typeface="+mj-lt"/>
              <a:buAutoNum type="arabicPeriod"/>
            </a:pPr>
            <a:r>
              <a:rPr lang="en-US" dirty="0"/>
              <a:t>Run monitoring tools</a:t>
            </a:r>
          </a:p>
          <a:p>
            <a:pPr marL="514350" indent="-514350">
              <a:buFont typeface="+mj-lt"/>
              <a:buAutoNum type="arabicPeriod"/>
            </a:pPr>
            <a:r>
              <a:rPr lang="en-US" dirty="0"/>
              <a:t>Run malware</a:t>
            </a:r>
          </a:p>
          <a:p>
            <a:pPr marL="514350" indent="-514350">
              <a:buFont typeface="+mj-lt"/>
              <a:buAutoNum type="arabicPeriod"/>
            </a:pPr>
            <a:r>
              <a:rPr lang="en-US" dirty="0"/>
              <a:t>Collect and observe interactions between malware and VM</a:t>
            </a:r>
          </a:p>
          <a:p>
            <a:pPr marL="514350" indent="-514350">
              <a:buFont typeface="+mj-lt"/>
              <a:buAutoNum type="arabicPeriod"/>
            </a:pPr>
            <a:r>
              <a:rPr lang="en-US" dirty="0"/>
              <a:t>Restore snapshot</a:t>
            </a:r>
          </a:p>
          <a:p>
            <a:pPr marL="514350" indent="-514350">
              <a:buFont typeface="+mj-lt"/>
              <a:buAutoNum type="arabicPeriod"/>
            </a:pPr>
            <a:r>
              <a:rPr lang="en-US" dirty="0">
                <a:solidFill>
                  <a:srgbClr val="0070C0"/>
                </a:solidFill>
              </a:rPr>
              <a:t>Repeat</a:t>
            </a:r>
            <a:r>
              <a:rPr lang="en-US" dirty="0"/>
              <a:t> </a:t>
            </a:r>
            <a:r>
              <a:rPr lang="en-US" dirty="0">
                <a:solidFill>
                  <a:srgbClr val="0070C0"/>
                </a:solidFill>
              </a:rPr>
              <a:t>3-6 as needed</a:t>
            </a:r>
          </a:p>
          <a:p>
            <a:pPr marL="514350" indent="-514350">
              <a:buFont typeface="+mj-lt"/>
              <a:buAutoNum type="arabicPeriod"/>
            </a:pPr>
            <a:endParaRPr lang="en-US" dirty="0"/>
          </a:p>
        </p:txBody>
      </p:sp>
    </p:spTree>
    <p:extLst>
      <p:ext uri="{BB962C8B-B14F-4D97-AF65-F5344CB8AC3E}">
        <p14:creationId xmlns:p14="http://schemas.microsoft.com/office/powerpoint/2010/main" val="356093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Analysis environment</a:t>
            </a:r>
            <a:endParaRPr lang="cs-CZ" dirty="0"/>
          </a:p>
        </p:txBody>
      </p:sp>
      <p:sp>
        <p:nvSpPr>
          <p:cNvPr id="3" name="Zástupný symbol pro obsah 2"/>
          <p:cNvSpPr>
            <a:spLocks noGrp="1"/>
          </p:cNvSpPr>
          <p:nvPr>
            <p:ph idx="1"/>
          </p:nvPr>
        </p:nvSpPr>
        <p:spPr/>
        <p:txBody>
          <a:bodyPr>
            <a:normAutofit/>
          </a:bodyPr>
          <a:lstStyle/>
          <a:p>
            <a:r>
              <a:rPr lang="en-US" dirty="0"/>
              <a:t>Virtual Machine</a:t>
            </a:r>
          </a:p>
          <a:p>
            <a:pPr lvl="1"/>
            <a:r>
              <a:rPr lang="en-US" dirty="0"/>
              <a:t>Limited/no connectivity</a:t>
            </a:r>
          </a:p>
          <a:p>
            <a:pPr lvl="1"/>
            <a:r>
              <a:rPr lang="en-US" dirty="0"/>
              <a:t>Virtualized services (DNS, HTTP,…)</a:t>
            </a:r>
          </a:p>
          <a:p>
            <a:pPr lvl="1"/>
            <a:r>
              <a:rPr lang="en-US" dirty="0"/>
              <a:t>Several VMs for various host types</a:t>
            </a:r>
          </a:p>
          <a:p>
            <a:r>
              <a:rPr lang="en-US" dirty="0"/>
              <a:t>Software</a:t>
            </a:r>
          </a:p>
          <a:p>
            <a:pPr lvl="1"/>
            <a:r>
              <a:rPr lang="en-US" dirty="0"/>
              <a:t>Monitoring tools</a:t>
            </a:r>
          </a:p>
          <a:p>
            <a:pPr lvl="1"/>
            <a:r>
              <a:rPr lang="en-US" dirty="0"/>
              <a:t>Often exploited applications</a:t>
            </a:r>
          </a:p>
          <a:p>
            <a:r>
              <a:rPr lang="en-US" dirty="0"/>
              <a:t>Risks</a:t>
            </a:r>
          </a:p>
          <a:p>
            <a:pPr lvl="1"/>
            <a:r>
              <a:rPr lang="en-US" dirty="0"/>
              <a:t>VM isolation</a:t>
            </a:r>
            <a:r>
              <a:rPr lang="cs-CZ" dirty="0"/>
              <a:t> </a:t>
            </a:r>
            <a:r>
              <a:rPr lang="en-US" dirty="0"/>
              <a:t>breach</a:t>
            </a:r>
          </a:p>
          <a:p>
            <a:pPr lvl="1"/>
            <a:r>
              <a:rPr lang="en-US" dirty="0"/>
              <a:t>Malware inactivity in VM</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289" y="1825625"/>
            <a:ext cx="4286848" cy="3915321"/>
          </a:xfrm>
          <a:prstGeom prst="rect">
            <a:avLst/>
          </a:prstGeom>
        </p:spPr>
      </p:pic>
    </p:spTree>
    <p:extLst>
      <p:ext uri="{BB962C8B-B14F-4D97-AF65-F5344CB8AC3E}">
        <p14:creationId xmlns:p14="http://schemas.microsoft.com/office/powerpoint/2010/main" val="273098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Virtual machine snapshot</a:t>
            </a:r>
            <a:endParaRPr lang="cs-CZ" dirty="0"/>
          </a:p>
        </p:txBody>
      </p:sp>
      <p:sp>
        <p:nvSpPr>
          <p:cNvPr id="3" name="Zástupný symbol pro obsah 2"/>
          <p:cNvSpPr>
            <a:spLocks noGrp="1"/>
          </p:cNvSpPr>
          <p:nvPr>
            <p:ph idx="1"/>
          </p:nvPr>
        </p:nvSpPr>
        <p:spPr/>
        <p:txBody>
          <a:bodyPr/>
          <a:lstStyle/>
          <a:p>
            <a:r>
              <a:rPr lang="en-US" dirty="0"/>
              <a:t>Snapshots</a:t>
            </a:r>
          </a:p>
          <a:p>
            <a:pPr lvl="1"/>
            <a:r>
              <a:rPr lang="en-US" dirty="0"/>
              <a:t>Saved state of VM</a:t>
            </a:r>
          </a:p>
          <a:p>
            <a:pPr lvl="1"/>
            <a:r>
              <a:rPr lang="en-US" dirty="0"/>
              <a:t>Disk state, memory state</a:t>
            </a:r>
          </a:p>
          <a:p>
            <a:r>
              <a:rPr lang="en-US" dirty="0"/>
              <a:t>Quick restoration of previous state</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469" y="1690688"/>
            <a:ext cx="4590843" cy="4276939"/>
          </a:xfrm>
          <a:prstGeom prst="rect">
            <a:avLst/>
          </a:prstGeom>
        </p:spPr>
      </p:pic>
    </p:spTree>
    <p:extLst>
      <p:ext uri="{BB962C8B-B14F-4D97-AF65-F5344CB8AC3E}">
        <p14:creationId xmlns:p14="http://schemas.microsoft.com/office/powerpoint/2010/main" val="12159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Black-box analysis of malware – Outline</a:t>
            </a:r>
          </a:p>
        </p:txBody>
      </p:sp>
      <p:sp>
        <p:nvSpPr>
          <p:cNvPr id="3" name="Zástupný symbol pro obsah 2"/>
          <p:cNvSpPr>
            <a:spLocks noGrp="1"/>
          </p:cNvSpPr>
          <p:nvPr>
            <p:ph idx="1"/>
          </p:nvPr>
        </p:nvSpPr>
        <p:spPr/>
        <p:txBody>
          <a:bodyPr/>
          <a:lstStyle/>
          <a:p>
            <a:r>
              <a:rPr lang="en-US" dirty="0"/>
              <a:t>Lecture</a:t>
            </a:r>
          </a:p>
          <a:p>
            <a:pPr marL="914400" lvl="1" indent="-457200">
              <a:buFont typeface="+mj-lt"/>
              <a:buAutoNum type="arabicPeriod"/>
            </a:pPr>
            <a:r>
              <a:rPr lang="en-US" dirty="0"/>
              <a:t>Incident response</a:t>
            </a:r>
          </a:p>
          <a:p>
            <a:pPr marL="914400" lvl="1" indent="-457200">
              <a:buFont typeface="+mj-lt"/>
              <a:buAutoNum type="arabicPeriod"/>
            </a:pPr>
            <a:r>
              <a:rPr lang="en-US" dirty="0"/>
              <a:t>Malware</a:t>
            </a:r>
          </a:p>
          <a:p>
            <a:pPr marL="914400" lvl="1" indent="-457200">
              <a:buFont typeface="+mj-lt"/>
              <a:buAutoNum type="arabicPeriod"/>
            </a:pPr>
            <a:r>
              <a:rPr lang="en-US" dirty="0"/>
              <a:t>Black-box principle</a:t>
            </a:r>
          </a:p>
          <a:p>
            <a:pPr marL="914400" lvl="1" indent="-457200">
              <a:buFont typeface="+mj-lt"/>
              <a:buAutoNum type="arabicPeriod"/>
            </a:pPr>
            <a:r>
              <a:rPr lang="cs-CZ" dirty="0" err="1"/>
              <a:t>Tools</a:t>
            </a:r>
            <a:endParaRPr lang="cs-CZ" dirty="0"/>
          </a:p>
          <a:p>
            <a:pPr marL="914400" lvl="1" indent="-457200">
              <a:buFont typeface="+mj-lt"/>
              <a:buAutoNum type="arabicPeriod"/>
            </a:pPr>
            <a:r>
              <a:rPr lang="cs-CZ" dirty="0" err="1"/>
              <a:t>Automatic</a:t>
            </a:r>
            <a:r>
              <a:rPr lang="cs-CZ" dirty="0"/>
              <a:t> </a:t>
            </a:r>
            <a:r>
              <a:rPr lang="cs-CZ" dirty="0" err="1"/>
              <a:t>sandbox</a:t>
            </a:r>
            <a:r>
              <a:rPr lang="cs-CZ" dirty="0"/>
              <a:t> </a:t>
            </a:r>
            <a:r>
              <a:rPr lang="cs-CZ" dirty="0" err="1"/>
              <a:t>analysis</a:t>
            </a:r>
            <a:endParaRPr lang="en-US" dirty="0"/>
          </a:p>
          <a:p>
            <a:r>
              <a:rPr lang="cs-CZ" dirty="0" err="1"/>
              <a:t>Hands</a:t>
            </a:r>
            <a:r>
              <a:rPr lang="cs-CZ" dirty="0"/>
              <a:t>-on </a:t>
            </a:r>
            <a:r>
              <a:rPr lang="cs-CZ" dirty="0" err="1"/>
              <a:t>lab</a:t>
            </a:r>
            <a:endParaRPr lang="en-US" dirty="0"/>
          </a:p>
          <a:p>
            <a:pPr lvl="1"/>
            <a:r>
              <a:rPr lang="en-US" dirty="0"/>
              <a:t>Analysis of provided malware samples</a:t>
            </a:r>
            <a:endParaRPr lang="cs-CZ"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2</a:t>
            </a:fld>
            <a:endParaRPr lang="cs-CZ" dirty="0"/>
          </a:p>
        </p:txBody>
      </p:sp>
    </p:spTree>
    <p:extLst>
      <p:ext uri="{BB962C8B-B14F-4D97-AF65-F5344CB8AC3E}">
        <p14:creationId xmlns:p14="http://schemas.microsoft.com/office/powerpoint/2010/main" val="2025688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Tools</a:t>
            </a:r>
            <a:endParaRPr lang="cs-CZ" dirty="0"/>
          </a:p>
        </p:txBody>
      </p:sp>
    </p:spTree>
    <p:extLst>
      <p:ext uri="{BB962C8B-B14F-4D97-AF65-F5344CB8AC3E}">
        <p14:creationId xmlns:p14="http://schemas.microsoft.com/office/powerpoint/2010/main" val="15765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Network analysis</a:t>
            </a:r>
            <a:endParaRPr lang="cs-CZ" dirty="0"/>
          </a:p>
        </p:txBody>
      </p:sp>
      <p:sp>
        <p:nvSpPr>
          <p:cNvPr id="3" name="Zástupný symbol pro obsah 2"/>
          <p:cNvSpPr>
            <a:spLocks noGrp="1"/>
          </p:cNvSpPr>
          <p:nvPr>
            <p:ph idx="1"/>
          </p:nvPr>
        </p:nvSpPr>
        <p:spPr/>
        <p:txBody>
          <a:bodyPr>
            <a:normAutofit lnSpcReduction="10000"/>
          </a:bodyPr>
          <a:lstStyle/>
          <a:p>
            <a:r>
              <a:rPr lang="en-US" dirty="0"/>
              <a:t>Capturing </a:t>
            </a:r>
            <a:r>
              <a:rPr lang="en-US" dirty="0">
                <a:solidFill>
                  <a:srgbClr val="0070C0"/>
                </a:solidFill>
              </a:rPr>
              <a:t>sent/received packets</a:t>
            </a:r>
          </a:p>
          <a:p>
            <a:r>
              <a:rPr lang="en-US" dirty="0"/>
              <a:t>Protocol dissection</a:t>
            </a:r>
            <a:endParaRPr lang="cs-CZ" dirty="0"/>
          </a:p>
          <a:p>
            <a:r>
              <a:rPr lang="en-US" dirty="0"/>
              <a:t>Promiscuous</a:t>
            </a:r>
            <a:r>
              <a:rPr lang="cs-CZ" dirty="0"/>
              <a:t> mode</a:t>
            </a:r>
            <a:endParaRPr lang="en-US" dirty="0"/>
          </a:p>
          <a:p>
            <a:r>
              <a:rPr lang="en-US" dirty="0"/>
              <a:t>Tools</a:t>
            </a:r>
          </a:p>
          <a:p>
            <a:pPr lvl="1"/>
            <a:r>
              <a:rPr lang="en-US" dirty="0" err="1"/>
              <a:t>Tcpdump</a:t>
            </a:r>
            <a:r>
              <a:rPr lang="en-US" dirty="0"/>
              <a:t>, Wireshark, </a:t>
            </a:r>
            <a:r>
              <a:rPr lang="en-US" dirty="0" err="1"/>
              <a:t>NetworkMiner</a:t>
            </a:r>
            <a:endParaRPr lang="en-US" dirty="0"/>
          </a:p>
          <a:p>
            <a:r>
              <a:rPr lang="en-US" dirty="0"/>
              <a:t>Indicators</a:t>
            </a:r>
          </a:p>
          <a:p>
            <a:pPr lvl="1"/>
            <a:r>
              <a:rPr lang="en-US" dirty="0"/>
              <a:t>Domain names</a:t>
            </a:r>
            <a:r>
              <a:rPr lang="cs-CZ" dirty="0"/>
              <a:t>, </a:t>
            </a:r>
            <a:r>
              <a:rPr lang="en-US" dirty="0"/>
              <a:t>IP addresses</a:t>
            </a:r>
            <a:r>
              <a:rPr lang="cs-CZ" dirty="0"/>
              <a:t>, </a:t>
            </a:r>
            <a:r>
              <a:rPr lang="en-US" dirty="0"/>
              <a:t>protocols</a:t>
            </a:r>
            <a:r>
              <a:rPr lang="cs-CZ" dirty="0"/>
              <a:t>, p</a:t>
            </a:r>
            <a:r>
              <a:rPr lang="en-US" dirty="0"/>
              <a:t>orts, HTTP parameters</a:t>
            </a:r>
            <a:endParaRPr lang="cs-CZ" dirty="0"/>
          </a:p>
          <a:p>
            <a:r>
              <a:rPr lang="cs-CZ" dirty="0"/>
              <a:t>Q</a:t>
            </a:r>
            <a:r>
              <a:rPr lang="en-US" dirty="0"/>
              <a:t>&amp;</a:t>
            </a:r>
            <a:r>
              <a:rPr lang="cs-CZ" dirty="0"/>
              <a:t>A</a:t>
            </a:r>
            <a:endParaRPr lang="en-US" dirty="0"/>
          </a:p>
          <a:p>
            <a:pPr lvl="1"/>
            <a:r>
              <a:rPr lang="en-US" dirty="0"/>
              <a:t>Who is this program communicating with? What reputation does the partner have? What data is exchanged? Is it encrypted or obfuscated?</a:t>
            </a:r>
          </a:p>
          <a:p>
            <a:endParaRPr lang="en-US" dirty="0"/>
          </a:p>
        </p:txBody>
      </p:sp>
    </p:spTree>
    <p:extLst>
      <p:ext uri="{BB962C8B-B14F-4D97-AF65-F5344CB8AC3E}">
        <p14:creationId xmlns:p14="http://schemas.microsoft.com/office/powerpoint/2010/main" val="5878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Network analysis – What to look for</a:t>
            </a:r>
          </a:p>
        </p:txBody>
      </p:sp>
      <p:sp>
        <p:nvSpPr>
          <p:cNvPr id="3" name="Zástupný symbol pro obsah 2"/>
          <p:cNvSpPr>
            <a:spLocks noGrp="1"/>
          </p:cNvSpPr>
          <p:nvPr>
            <p:ph idx="1"/>
          </p:nvPr>
        </p:nvSpPr>
        <p:spPr/>
        <p:txBody>
          <a:bodyPr>
            <a:normAutofit/>
          </a:bodyPr>
          <a:lstStyle/>
          <a:p>
            <a:r>
              <a:rPr lang="en-US" dirty="0"/>
              <a:t>New established connections – HTTP 80/8080</a:t>
            </a:r>
          </a:p>
          <a:p>
            <a:pPr lvl="1"/>
            <a:r>
              <a:rPr lang="en-US" dirty="0"/>
              <a:t>Direct calls for domains without DNS lookup</a:t>
            </a:r>
          </a:p>
          <a:p>
            <a:pPr lvl="1"/>
            <a:r>
              <a:rPr lang="en-US" dirty="0"/>
              <a:t>Random domain names (e.g., rpxiodffd.biz)</a:t>
            </a:r>
          </a:p>
          <a:p>
            <a:pPr lvl="1"/>
            <a:r>
              <a:rPr lang="en-US" dirty="0"/>
              <a:t>Suspicious domain names (e.g., gooogle.org)</a:t>
            </a:r>
          </a:p>
          <a:p>
            <a:pPr lvl="1"/>
            <a:r>
              <a:rPr lang="en-US" dirty="0"/>
              <a:t>Similarly looking domain names (e.g., osinstall.biz, swinstall.biz, swinstall.com)</a:t>
            </a:r>
          </a:p>
          <a:p>
            <a:r>
              <a:rPr lang="en-US" dirty="0"/>
              <a:t>Outgoing portscans</a:t>
            </a:r>
          </a:p>
          <a:p>
            <a:r>
              <a:rPr lang="en-US" dirty="0"/>
              <a:t>Ping/DNS request for well known services</a:t>
            </a:r>
          </a:p>
          <a:p>
            <a:pPr lvl="1"/>
            <a:r>
              <a:rPr lang="en-US" dirty="0"/>
              <a:t>Connection availability test</a:t>
            </a:r>
          </a:p>
          <a:p>
            <a:r>
              <a:rPr lang="en-US" dirty="0"/>
              <a:t>Be aware of background OS/processes activities!</a:t>
            </a:r>
          </a:p>
          <a:p>
            <a:pPr lvl="1"/>
            <a:endParaRPr lang="en-US" dirty="0"/>
          </a:p>
        </p:txBody>
      </p:sp>
    </p:spTree>
    <p:extLst>
      <p:ext uri="{BB962C8B-B14F-4D97-AF65-F5344CB8AC3E}">
        <p14:creationId xmlns:p14="http://schemas.microsoft.com/office/powerpoint/2010/main" val="68933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Wireshark</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0186" y="1800312"/>
            <a:ext cx="6551629" cy="4845880"/>
          </a:xfrm>
        </p:spPr>
      </p:pic>
    </p:spTree>
    <p:extLst>
      <p:ext uri="{BB962C8B-B14F-4D97-AF65-F5344CB8AC3E}">
        <p14:creationId xmlns:p14="http://schemas.microsoft.com/office/powerpoint/2010/main" val="2040051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File system</a:t>
            </a:r>
            <a:endParaRPr lang="cs-CZ" dirty="0"/>
          </a:p>
        </p:txBody>
      </p:sp>
      <p:sp>
        <p:nvSpPr>
          <p:cNvPr id="3" name="Zástupný symbol pro obsah 2"/>
          <p:cNvSpPr>
            <a:spLocks noGrp="1"/>
          </p:cNvSpPr>
          <p:nvPr>
            <p:ph idx="1"/>
          </p:nvPr>
        </p:nvSpPr>
        <p:spPr/>
        <p:txBody>
          <a:bodyPr>
            <a:normAutofit lnSpcReduction="10000"/>
          </a:bodyPr>
          <a:lstStyle/>
          <a:p>
            <a:r>
              <a:rPr lang="en-US" dirty="0"/>
              <a:t>Observing </a:t>
            </a:r>
            <a:r>
              <a:rPr lang="en-US" dirty="0">
                <a:solidFill>
                  <a:srgbClr val="0070C0"/>
                </a:solidFill>
              </a:rPr>
              <a:t>file accesses and modifications</a:t>
            </a:r>
          </a:p>
          <a:p>
            <a:r>
              <a:rPr lang="en-US" dirty="0"/>
              <a:t>Background file manipulation</a:t>
            </a:r>
          </a:p>
          <a:p>
            <a:r>
              <a:rPr lang="en-US" dirty="0"/>
              <a:t>Tools</a:t>
            </a:r>
          </a:p>
          <a:p>
            <a:pPr lvl="1"/>
            <a:r>
              <a:rPr lang="cs-CZ" dirty="0" err="1"/>
              <a:t>Procmon</a:t>
            </a:r>
            <a:r>
              <a:rPr lang="en-US" dirty="0"/>
              <a:t>, </a:t>
            </a:r>
            <a:r>
              <a:rPr lang="cs-CZ" dirty="0"/>
              <a:t>Handle</a:t>
            </a:r>
          </a:p>
          <a:p>
            <a:r>
              <a:rPr lang="en-US" dirty="0"/>
              <a:t>Indicators</a:t>
            </a:r>
          </a:p>
          <a:p>
            <a:pPr lvl="1"/>
            <a:r>
              <a:rPr lang="en-US" dirty="0"/>
              <a:t>File names, folder names, order of actions, compromise spread through local system</a:t>
            </a:r>
          </a:p>
          <a:p>
            <a:r>
              <a:rPr lang="en-US" dirty="0"/>
              <a:t>Q&amp;A</a:t>
            </a:r>
          </a:p>
          <a:p>
            <a:pPr lvl="1"/>
            <a:r>
              <a:rPr lang="en-US" dirty="0"/>
              <a:t>Where is malware copied after the initial infection? What filenames are used? Where is the collected data stored?</a:t>
            </a:r>
            <a:endParaRPr lang="cs-CZ" dirty="0"/>
          </a:p>
        </p:txBody>
      </p:sp>
    </p:spTree>
    <p:extLst>
      <p:ext uri="{BB962C8B-B14F-4D97-AF65-F5344CB8AC3E}">
        <p14:creationId xmlns:p14="http://schemas.microsoft.com/office/powerpoint/2010/main" val="2422503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File system – What to look for</a:t>
            </a:r>
            <a:endParaRPr lang="cs-CZ" dirty="0"/>
          </a:p>
        </p:txBody>
      </p:sp>
      <p:sp>
        <p:nvSpPr>
          <p:cNvPr id="3" name="Zástupný symbol pro obsah 2"/>
          <p:cNvSpPr>
            <a:spLocks noGrp="1"/>
          </p:cNvSpPr>
          <p:nvPr>
            <p:ph idx="1"/>
          </p:nvPr>
        </p:nvSpPr>
        <p:spPr/>
        <p:txBody>
          <a:bodyPr/>
          <a:lstStyle/>
          <a:p>
            <a:r>
              <a:rPr lang="en-US" dirty="0"/>
              <a:t>New file names &amp; folders</a:t>
            </a:r>
          </a:p>
          <a:p>
            <a:pPr lvl="1"/>
            <a:r>
              <a:rPr lang="en-US" dirty="0"/>
              <a:t>New created files and folders</a:t>
            </a:r>
          </a:p>
          <a:p>
            <a:pPr lvl="1"/>
            <a:r>
              <a:rPr lang="en-US" dirty="0"/>
              <a:t>Batch files (.</a:t>
            </a:r>
            <a:r>
              <a:rPr lang="en-US" dirty="0" err="1"/>
              <a:t>cmd</a:t>
            </a:r>
            <a:r>
              <a:rPr lang="en-US" dirty="0"/>
              <a:t>, .bat, .</a:t>
            </a:r>
            <a:r>
              <a:rPr lang="en-US" dirty="0" err="1"/>
              <a:t>vbs</a:t>
            </a:r>
            <a:r>
              <a:rPr lang="en-US" dirty="0"/>
              <a:t>, .ps1)</a:t>
            </a:r>
          </a:p>
          <a:p>
            <a:pPr lvl="1"/>
            <a:r>
              <a:rPr lang="en-US" dirty="0"/>
              <a:t>Known favorite malware file names (e.g., 1.exe, test.exe, new.exe)</a:t>
            </a:r>
          </a:p>
          <a:p>
            <a:pPr lvl="1"/>
            <a:r>
              <a:rPr lang="en-US" dirty="0"/>
              <a:t>Known file names in uncommon folders (e.g., C:\Temp\svchost.exe)</a:t>
            </a:r>
          </a:p>
          <a:p>
            <a:pPr lvl="1"/>
            <a:r>
              <a:rPr lang="en-US" dirty="0"/>
              <a:t>Recycler</a:t>
            </a:r>
            <a:endParaRPr lang="cs-CZ" dirty="0"/>
          </a:p>
          <a:p>
            <a:r>
              <a:rPr lang="en-US" dirty="0"/>
              <a:t>Modifications of system files</a:t>
            </a:r>
          </a:p>
          <a:p>
            <a:r>
              <a:rPr lang="en-US" dirty="0"/>
              <a:t>Temporary storage files, encrypted archives</a:t>
            </a:r>
          </a:p>
        </p:txBody>
      </p:sp>
    </p:spTree>
    <p:extLst>
      <p:ext uri="{BB962C8B-B14F-4D97-AF65-F5344CB8AC3E}">
        <p14:creationId xmlns:p14="http://schemas.microsoft.com/office/powerpoint/2010/main" val="40689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Procmon</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3052" y="1802019"/>
            <a:ext cx="8365897" cy="4818869"/>
          </a:xfrm>
        </p:spPr>
      </p:pic>
    </p:spTree>
    <p:extLst>
      <p:ext uri="{BB962C8B-B14F-4D97-AF65-F5344CB8AC3E}">
        <p14:creationId xmlns:p14="http://schemas.microsoft.com/office/powerpoint/2010/main" val="2040222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a:t>
            </a:r>
            <a:endParaRPr lang="cs-CZ" dirty="0"/>
          </a:p>
        </p:txBody>
      </p:sp>
      <p:sp>
        <p:nvSpPr>
          <p:cNvPr id="3" name="Zástupný symbol pro obsah 2"/>
          <p:cNvSpPr>
            <a:spLocks noGrp="1"/>
          </p:cNvSpPr>
          <p:nvPr>
            <p:ph idx="1"/>
          </p:nvPr>
        </p:nvSpPr>
        <p:spPr/>
        <p:txBody>
          <a:bodyPr/>
          <a:lstStyle/>
          <a:p>
            <a:r>
              <a:rPr lang="en-US" dirty="0" err="1"/>
              <a:t>Regedit</a:t>
            </a:r>
            <a:endParaRPr lang="en-US" dirty="0"/>
          </a:p>
          <a:p>
            <a:pPr lvl="1"/>
            <a:r>
              <a:rPr lang="en-US" dirty="0"/>
              <a:t>Windows built-in registry editor</a:t>
            </a:r>
          </a:p>
          <a:p>
            <a:r>
              <a:rPr lang="en-US" dirty="0" err="1"/>
              <a:t>RegRipper</a:t>
            </a:r>
            <a:endParaRPr lang="en-US" dirty="0"/>
          </a:p>
          <a:p>
            <a:pPr lvl="1"/>
            <a:r>
              <a:rPr lang="en-US" dirty="0"/>
              <a:t>Extracts relevant forensic artifacts from registry</a:t>
            </a:r>
          </a:p>
          <a:p>
            <a:r>
              <a:rPr lang="en-US" dirty="0"/>
              <a:t>Autoruns</a:t>
            </a:r>
          </a:p>
          <a:p>
            <a:pPr lvl="1"/>
            <a:r>
              <a:rPr lang="en-US" dirty="0"/>
              <a:t>Lists all programs set to start after system boot</a:t>
            </a:r>
          </a:p>
        </p:txBody>
      </p:sp>
    </p:spTree>
    <p:extLst>
      <p:ext uri="{BB962C8B-B14F-4D97-AF65-F5344CB8AC3E}">
        <p14:creationId xmlns:p14="http://schemas.microsoft.com/office/powerpoint/2010/main" val="251663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 What to look for</a:t>
            </a:r>
            <a:endParaRPr lang="cs-CZ" dirty="0"/>
          </a:p>
        </p:txBody>
      </p:sp>
      <p:sp>
        <p:nvSpPr>
          <p:cNvPr id="3" name="Zástupný symbol pro obsah 2"/>
          <p:cNvSpPr>
            <a:spLocks noGrp="1"/>
          </p:cNvSpPr>
          <p:nvPr>
            <p:ph idx="1"/>
          </p:nvPr>
        </p:nvSpPr>
        <p:spPr/>
        <p:txBody>
          <a:bodyPr/>
          <a:lstStyle/>
          <a:p>
            <a:r>
              <a:rPr lang="en-US" dirty="0"/>
              <a:t>Well-known locations</a:t>
            </a:r>
          </a:p>
          <a:p>
            <a:pPr lvl="1"/>
            <a:r>
              <a:rPr lang="en-US" dirty="0" err="1"/>
              <a:t>Autorun</a:t>
            </a:r>
            <a:r>
              <a:rPr lang="en-US" dirty="0"/>
              <a:t> locations</a:t>
            </a:r>
          </a:p>
          <a:p>
            <a:pPr lvl="1"/>
            <a:r>
              <a:rPr lang="en-US" dirty="0"/>
              <a:t>Task scheduler</a:t>
            </a:r>
          </a:p>
          <a:p>
            <a:r>
              <a:rPr lang="en-US" dirty="0"/>
              <a:t>Changes tracking</a:t>
            </a:r>
          </a:p>
          <a:p>
            <a:r>
              <a:rPr lang="en-US" dirty="0"/>
              <a:t>Keywords </a:t>
            </a:r>
            <a:r>
              <a:rPr lang="en-US" dirty="0" err="1"/>
              <a:t>fulltext</a:t>
            </a:r>
            <a:r>
              <a:rPr lang="en-US" dirty="0"/>
              <a:t> search</a:t>
            </a:r>
          </a:p>
          <a:p>
            <a:pPr lvl="1"/>
            <a:r>
              <a:rPr lang="en-US" dirty="0"/>
              <a:t>Filenames</a:t>
            </a:r>
          </a:p>
          <a:p>
            <a:pPr lvl="1"/>
            <a:r>
              <a:rPr lang="en-US" dirty="0"/>
              <a:t>Processes</a:t>
            </a:r>
          </a:p>
          <a:p>
            <a:pPr lvl="1"/>
            <a:r>
              <a:rPr lang="en-US" dirty="0"/>
              <a:t>Domain names</a:t>
            </a:r>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025" y="1825625"/>
            <a:ext cx="7139746" cy="3461992"/>
          </a:xfrm>
          <a:prstGeom prst="rect">
            <a:avLst/>
          </a:prstGeom>
        </p:spPr>
      </p:pic>
    </p:spTree>
    <p:extLst>
      <p:ext uri="{BB962C8B-B14F-4D97-AF65-F5344CB8AC3E}">
        <p14:creationId xmlns:p14="http://schemas.microsoft.com/office/powerpoint/2010/main" val="1594921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Registry – </a:t>
            </a:r>
            <a:r>
              <a:rPr lang="en-US" dirty="0" err="1"/>
              <a:t>Regedit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467" y="1537390"/>
            <a:ext cx="8561067" cy="5028434"/>
          </a:xfrm>
        </p:spPr>
      </p:pic>
    </p:spTree>
    <p:extLst>
      <p:ext uri="{BB962C8B-B14F-4D97-AF65-F5344CB8AC3E}">
        <p14:creationId xmlns:p14="http://schemas.microsoft.com/office/powerpoint/2010/main" val="2220376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Analyzing intrusions</a:t>
            </a:r>
            <a:endParaRPr lang="cs-CZ" dirty="0"/>
          </a:p>
        </p:txBody>
      </p:sp>
    </p:spTree>
    <p:extLst>
      <p:ext uri="{BB962C8B-B14F-4D97-AF65-F5344CB8AC3E}">
        <p14:creationId xmlns:p14="http://schemas.microsoft.com/office/powerpoint/2010/main" val="616453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Processes</a:t>
            </a:r>
          </a:p>
        </p:txBody>
      </p:sp>
      <p:sp>
        <p:nvSpPr>
          <p:cNvPr id="3" name="Zástupný symbol pro obsah 2"/>
          <p:cNvSpPr>
            <a:spLocks noGrp="1"/>
          </p:cNvSpPr>
          <p:nvPr>
            <p:ph idx="1"/>
          </p:nvPr>
        </p:nvSpPr>
        <p:spPr/>
        <p:txBody>
          <a:bodyPr/>
          <a:lstStyle/>
          <a:p>
            <a:r>
              <a:rPr lang="en-US" dirty="0"/>
              <a:t>Observing initial system compromise</a:t>
            </a:r>
          </a:p>
          <a:p>
            <a:r>
              <a:rPr lang="en-US" dirty="0">
                <a:solidFill>
                  <a:srgbClr val="0070C0"/>
                </a:solidFill>
              </a:rPr>
              <a:t>Processes</a:t>
            </a:r>
            <a:r>
              <a:rPr lang="en-US" dirty="0"/>
              <a:t> parent/child </a:t>
            </a:r>
            <a:r>
              <a:rPr lang="en-US" dirty="0">
                <a:solidFill>
                  <a:srgbClr val="0070C0"/>
                </a:solidFill>
              </a:rPr>
              <a:t>relationships</a:t>
            </a:r>
            <a:endParaRPr lang="cs-CZ" dirty="0">
              <a:solidFill>
                <a:srgbClr val="0070C0"/>
              </a:solidFill>
            </a:endParaRPr>
          </a:p>
          <a:p>
            <a:r>
              <a:rPr lang="en-US" dirty="0"/>
              <a:t>Tools</a:t>
            </a:r>
          </a:p>
          <a:p>
            <a:pPr lvl="1"/>
            <a:r>
              <a:rPr lang="en-US" dirty="0"/>
              <a:t>Process Explorer, </a:t>
            </a:r>
            <a:r>
              <a:rPr lang="en-US" dirty="0" err="1"/>
              <a:t>Procmon</a:t>
            </a:r>
            <a:endParaRPr lang="cs-CZ" dirty="0"/>
          </a:p>
          <a:p>
            <a:r>
              <a:rPr lang="en-US" dirty="0"/>
              <a:t>Indicators</a:t>
            </a:r>
          </a:p>
          <a:p>
            <a:pPr lvl="1"/>
            <a:r>
              <a:rPr lang="en-US" dirty="0"/>
              <a:t>Process names, order of execution, dropper activity</a:t>
            </a:r>
            <a:endParaRPr lang="cs-CZ" dirty="0"/>
          </a:p>
          <a:p>
            <a:r>
              <a:rPr lang="en-US" dirty="0"/>
              <a:t>Q&amp;A</a:t>
            </a:r>
            <a:endParaRPr lang="cs-CZ" dirty="0"/>
          </a:p>
          <a:p>
            <a:pPr lvl="1"/>
            <a:r>
              <a:rPr lang="en-US" dirty="0"/>
              <a:t>What processes are run after malware binary is executed? Are batch files involved? Are there watcher processes?</a:t>
            </a:r>
            <a:endParaRPr lang="cs-CZ" dirty="0"/>
          </a:p>
        </p:txBody>
      </p:sp>
    </p:spTree>
    <p:extLst>
      <p:ext uri="{BB962C8B-B14F-4D97-AF65-F5344CB8AC3E}">
        <p14:creationId xmlns:p14="http://schemas.microsoft.com/office/powerpoint/2010/main" val="3487305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Processes – What to look for</a:t>
            </a:r>
            <a:endParaRPr lang="cs-CZ" dirty="0"/>
          </a:p>
        </p:txBody>
      </p:sp>
      <p:sp>
        <p:nvSpPr>
          <p:cNvPr id="3" name="Zástupný symbol pro obsah 2"/>
          <p:cNvSpPr>
            <a:spLocks noGrp="1"/>
          </p:cNvSpPr>
          <p:nvPr>
            <p:ph idx="1"/>
          </p:nvPr>
        </p:nvSpPr>
        <p:spPr/>
        <p:txBody>
          <a:bodyPr/>
          <a:lstStyle/>
          <a:p>
            <a:r>
              <a:rPr lang="en-US" dirty="0"/>
              <a:t>Order of executables</a:t>
            </a:r>
          </a:p>
          <a:p>
            <a:pPr lvl="1"/>
            <a:r>
              <a:rPr lang="en-US" dirty="0"/>
              <a:t>Initial malware</a:t>
            </a:r>
          </a:p>
          <a:p>
            <a:pPr lvl="1"/>
            <a:r>
              <a:rPr lang="en-US" dirty="0"/>
              <a:t>Dropper/downloader</a:t>
            </a:r>
          </a:p>
          <a:p>
            <a:pPr lvl="1"/>
            <a:r>
              <a:rPr lang="en-US" dirty="0"/>
              <a:t>Persistence executable</a:t>
            </a:r>
          </a:p>
          <a:p>
            <a:pPr lvl="1"/>
            <a:r>
              <a:rPr lang="en-US" dirty="0"/>
              <a:t>Final malware</a:t>
            </a:r>
          </a:p>
          <a:p>
            <a:r>
              <a:rPr lang="en-US" dirty="0"/>
              <a:t>Command line interpreters</a:t>
            </a:r>
          </a:p>
          <a:p>
            <a:pPr lvl="1"/>
            <a:r>
              <a:rPr lang="en-US" dirty="0"/>
              <a:t>cmd.exe</a:t>
            </a:r>
          </a:p>
          <a:p>
            <a:pPr lvl="1"/>
            <a:r>
              <a:rPr lang="en-US" b="1" dirty="0" err="1">
                <a:solidFill>
                  <a:srgbClr val="0070C0"/>
                </a:solidFill>
              </a:rPr>
              <a:t>Powershell</a:t>
            </a:r>
            <a:endParaRPr lang="en-US" b="1" dirty="0">
              <a:solidFill>
                <a:srgbClr val="0070C0"/>
              </a:solidFill>
            </a:endParaRPr>
          </a:p>
          <a:p>
            <a:pPr lvl="1"/>
            <a:r>
              <a:rPr lang="en-US" dirty="0" err="1"/>
              <a:t>Cscript</a:t>
            </a:r>
            <a:r>
              <a:rPr lang="en-US" dirty="0"/>
              <a:t>, </a:t>
            </a:r>
            <a:r>
              <a:rPr lang="en-US" dirty="0" err="1"/>
              <a:t>wscript</a:t>
            </a:r>
            <a:endParaRPr lang="cs-CZ" dirty="0"/>
          </a:p>
        </p:txBody>
      </p:sp>
    </p:spTree>
    <p:extLst>
      <p:ext uri="{BB962C8B-B14F-4D97-AF65-F5344CB8AC3E}">
        <p14:creationId xmlns:p14="http://schemas.microsoft.com/office/powerpoint/2010/main" val="4186313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Example – Process Explorer</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861" y="1473678"/>
            <a:ext cx="10078278" cy="5050886"/>
          </a:xfrm>
        </p:spPr>
      </p:pic>
    </p:spTree>
    <p:extLst>
      <p:ext uri="{BB962C8B-B14F-4D97-AF65-F5344CB8AC3E}">
        <p14:creationId xmlns:p14="http://schemas.microsoft.com/office/powerpoint/2010/main" val="1744872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Executable file analysis</a:t>
            </a:r>
          </a:p>
        </p:txBody>
      </p:sp>
      <p:sp>
        <p:nvSpPr>
          <p:cNvPr id="3" name="Zástupný symbol pro obsah 2"/>
          <p:cNvSpPr>
            <a:spLocks noGrp="1"/>
          </p:cNvSpPr>
          <p:nvPr>
            <p:ph idx="1"/>
          </p:nvPr>
        </p:nvSpPr>
        <p:spPr/>
        <p:txBody>
          <a:bodyPr>
            <a:normAutofit lnSpcReduction="10000"/>
          </a:bodyPr>
          <a:lstStyle/>
          <a:p>
            <a:r>
              <a:rPr lang="en-US" dirty="0"/>
              <a:t>Cryptographic hash</a:t>
            </a:r>
          </a:p>
          <a:p>
            <a:pPr lvl="1"/>
            <a:r>
              <a:rPr lang="cs-CZ" dirty="0"/>
              <a:t>H</a:t>
            </a:r>
            <a:r>
              <a:rPr lang="en-US" dirty="0"/>
              <a:t>ash function which is considered </a:t>
            </a:r>
            <a:br>
              <a:rPr lang="cs-CZ" dirty="0"/>
            </a:br>
            <a:r>
              <a:rPr lang="en-US" dirty="0"/>
              <a:t>practically impossible to invert</a:t>
            </a:r>
            <a:endParaRPr lang="cs-CZ" dirty="0"/>
          </a:p>
          <a:p>
            <a:pPr lvl="1"/>
            <a:r>
              <a:rPr lang="en-US" dirty="0"/>
              <a:t>Unique identification of file</a:t>
            </a:r>
          </a:p>
          <a:p>
            <a:pPr lvl="1"/>
            <a:r>
              <a:rPr lang="en-US" dirty="0"/>
              <a:t>Counter: Polymorphism</a:t>
            </a:r>
          </a:p>
          <a:p>
            <a:pPr lvl="1"/>
            <a:r>
              <a:rPr lang="cs-CZ" dirty="0"/>
              <a:t>MD5, SHA1</a:t>
            </a:r>
          </a:p>
          <a:p>
            <a:r>
              <a:rPr lang="en-US" dirty="0"/>
              <a:t>Fuzzy hash</a:t>
            </a:r>
          </a:p>
          <a:p>
            <a:pPr lvl="1"/>
            <a:r>
              <a:rPr lang="en-US" dirty="0"/>
              <a:t>Context triggered piecewise hash</a:t>
            </a:r>
          </a:p>
          <a:p>
            <a:pPr lvl="1"/>
            <a:r>
              <a:rPr lang="en-US" dirty="0"/>
              <a:t>Families of files</a:t>
            </a:r>
          </a:p>
          <a:p>
            <a:pPr lvl="1"/>
            <a:r>
              <a:rPr lang="en-US" dirty="0" err="1"/>
              <a:t>ssdeep</a:t>
            </a:r>
            <a:endParaRPr lang="en-US" dirty="0"/>
          </a:p>
          <a:p>
            <a:r>
              <a:rPr lang="en-US" dirty="0"/>
              <a:t>Strings</a:t>
            </a:r>
          </a:p>
          <a:p>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4258" y="1690688"/>
            <a:ext cx="5895620" cy="4270341"/>
          </a:xfrm>
          <a:prstGeom prst="rect">
            <a:avLst/>
          </a:prstGeom>
        </p:spPr>
      </p:pic>
    </p:spTree>
    <p:extLst>
      <p:ext uri="{BB962C8B-B14F-4D97-AF65-F5344CB8AC3E}">
        <p14:creationId xmlns:p14="http://schemas.microsoft.com/office/powerpoint/2010/main" val="392363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Example</a:t>
            </a:r>
            <a:r>
              <a:rPr lang="cs-CZ" dirty="0"/>
              <a:t> – </a:t>
            </a:r>
            <a:r>
              <a:rPr lang="cs-CZ" dirty="0" err="1"/>
              <a:t>Strings</a:t>
            </a:r>
            <a:endParaRPr lang="cs-CZ" dirty="0"/>
          </a:p>
        </p:txBody>
      </p:sp>
      <p:sp>
        <p:nvSpPr>
          <p:cNvPr id="3" name="Zástupný symbol pro obsah 2"/>
          <p:cNvSpPr>
            <a:spLocks noGrp="1"/>
          </p:cNvSpPr>
          <p:nvPr>
            <p:ph idx="1"/>
          </p:nvPr>
        </p:nvSpPr>
        <p:spPr/>
        <p:txBody>
          <a:bodyPr>
            <a:normAutofit fontScale="47500" lnSpcReduction="20000"/>
          </a:bodyPr>
          <a:lstStyle/>
          <a:p>
            <a:pPr marL="0" indent="0">
              <a:buNone/>
            </a:pPr>
            <a:r>
              <a:rPr lang="cs-CZ" dirty="0">
                <a:latin typeface="Courier New" panose="02070309020205020404" pitchFamily="49" charset="0"/>
                <a:cs typeface="Courier New" panose="02070309020205020404" pitchFamily="49" charset="0"/>
              </a:rPr>
              <a:t>server.exe</a:t>
            </a:r>
          </a:p>
          <a:p>
            <a:pPr marL="0" indent="0">
              <a:buNone/>
            </a:pPr>
            <a:r>
              <a:rPr lang="cs-CZ" dirty="0" err="1">
                <a:latin typeface="Courier New" panose="02070309020205020404" pitchFamily="49" charset="0"/>
                <a:cs typeface="Courier New" panose="02070309020205020404" pitchFamily="49" charset="0"/>
              </a:rPr>
              <a:t>AppData</a:t>
            </a:r>
            <a:endParaRPr lang="cs-CZ" dirty="0">
              <a:latin typeface="Courier New" panose="02070309020205020404" pitchFamily="49" charset="0"/>
              <a:cs typeface="Courier New" panose="02070309020205020404" pitchFamily="49" charset="0"/>
            </a:endParaRPr>
          </a:p>
          <a:p>
            <a:pPr marL="0" indent="0">
              <a:buNone/>
            </a:pPr>
            <a:r>
              <a:rPr lang="cs-CZ" dirty="0">
                <a:latin typeface="Courier New" panose="02070309020205020404" pitchFamily="49" charset="0"/>
                <a:cs typeface="Courier New" panose="02070309020205020404" pitchFamily="49" charset="0"/>
              </a:rPr>
              <a:t>4bcce4de98bcdb4d29f66c0fe1ffe002</a:t>
            </a:r>
          </a:p>
          <a:p>
            <a:pPr marL="0" indent="0">
              <a:buNone/>
            </a:pPr>
            <a:r>
              <a:rPr lang="cs-CZ" dirty="0">
                <a:latin typeface="Courier New" panose="02070309020205020404" pitchFamily="49" charset="0"/>
                <a:cs typeface="Courier New" panose="02070309020205020404" pitchFamily="49" charset="0"/>
              </a:rPr>
              <a:t>hackerhani.no-ip.biz</a:t>
            </a:r>
          </a:p>
          <a:p>
            <a:pPr marL="0" indent="0">
              <a:buNone/>
            </a:pPr>
            <a:r>
              <a:rPr lang="cs-CZ" dirty="0">
                <a:latin typeface="Courier New" panose="02070309020205020404" pitchFamily="49" charset="0"/>
                <a:cs typeface="Courier New" panose="02070309020205020404" pitchFamily="49" charset="0"/>
              </a:rPr>
              <a:t>Software\Microsoft\Windows\</a:t>
            </a:r>
            <a:r>
              <a:rPr lang="cs-CZ" dirty="0" err="1">
                <a:latin typeface="Courier New" panose="02070309020205020404" pitchFamily="49" charset="0"/>
                <a:cs typeface="Courier New" panose="02070309020205020404" pitchFamily="49" charset="0"/>
              </a:rPr>
              <a:t>CurrentVersion</a:t>
            </a:r>
            <a:r>
              <a:rPr lang="cs-CZ" dirty="0">
                <a:latin typeface="Courier New" panose="02070309020205020404" pitchFamily="49" charset="0"/>
                <a:cs typeface="Courier New" panose="02070309020205020404" pitchFamily="49" charset="0"/>
              </a:rPr>
              <a:t>\Run</a:t>
            </a:r>
          </a:p>
          <a:p>
            <a:pPr marL="0" indent="0">
              <a:buNone/>
            </a:pPr>
            <a:r>
              <a:rPr lang="cs-CZ" dirty="0">
                <a:latin typeface="Courier New" panose="02070309020205020404" pitchFamily="49" charset="0"/>
                <a:cs typeface="Courier New" panose="02070309020205020404" pitchFamily="49" charset="0"/>
              </a:rPr>
              <a:t>Software\</a:t>
            </a:r>
          </a:p>
          <a:p>
            <a:pPr marL="0" indent="0">
              <a:buNone/>
            </a:pPr>
            <a:r>
              <a:rPr lang="cs-CZ" dirty="0" err="1">
                <a:latin typeface="Courier New" panose="02070309020205020404" pitchFamily="49" charset="0"/>
                <a:cs typeface="Courier New" panose="02070309020205020404" pitchFamily="49" charset="0"/>
              </a:rPr>
              <a:t>yy</a:t>
            </a:r>
            <a:r>
              <a:rPr lang="cs-CZ" dirty="0">
                <a:latin typeface="Courier New" panose="02070309020205020404" pitchFamily="49" charset="0"/>
                <a:cs typeface="Courier New" panose="02070309020205020404" pitchFamily="49" charset="0"/>
              </a:rPr>
              <a:t>-MM-</a:t>
            </a:r>
            <a:r>
              <a:rPr lang="cs-CZ" dirty="0" err="1">
                <a:latin typeface="Courier New" panose="02070309020205020404" pitchFamily="49" charset="0"/>
                <a:cs typeface="Courier New" panose="02070309020205020404" pitchFamily="49" charset="0"/>
              </a:rPr>
              <a:t>dd</a:t>
            </a:r>
            <a:endParaRPr lang="cs-CZ" dirty="0">
              <a:latin typeface="Courier New" panose="02070309020205020404" pitchFamily="49" charset="0"/>
              <a:cs typeface="Courier New" panose="02070309020205020404" pitchFamily="49" charset="0"/>
            </a:endParaRPr>
          </a:p>
          <a:p>
            <a:pPr marL="0" indent="0">
              <a:buNone/>
            </a:pPr>
            <a:r>
              <a:rPr lang="cs-CZ" dirty="0">
                <a:latin typeface="Courier New" panose="02070309020205020404" pitchFamily="49" charset="0"/>
                <a:cs typeface="Courier New" panose="02070309020205020404" pitchFamily="49" charset="0"/>
              </a:rPr>
              <a:t>??-??-??</a:t>
            </a:r>
          </a:p>
          <a:p>
            <a:pPr marL="0" indent="0">
              <a:buNone/>
            </a:pPr>
            <a:r>
              <a:rPr lang="cs-CZ" dirty="0">
                <a:latin typeface="Courier New" panose="02070309020205020404" pitchFamily="49" charset="0"/>
                <a:cs typeface="Courier New" panose="02070309020205020404" pitchFamily="49" charset="0"/>
              </a:rPr>
              <a:t>Microsoft</a:t>
            </a:r>
          </a:p>
          <a:p>
            <a:pPr marL="0" indent="0">
              <a:buNone/>
            </a:pPr>
            <a:r>
              <a:rPr lang="cs-CZ" dirty="0">
                <a:latin typeface="Courier New" panose="02070309020205020404" pitchFamily="49" charset="0"/>
                <a:cs typeface="Courier New" panose="02070309020205020404" pitchFamily="49" charset="0"/>
              </a:rPr>
              <a:t>Windows</a:t>
            </a:r>
          </a:p>
          <a:p>
            <a:pPr marL="0" indent="0">
              <a:buNone/>
            </a:pPr>
            <a:r>
              <a:rPr lang="cs-CZ" dirty="0" err="1">
                <a:latin typeface="Courier New" panose="02070309020205020404" pitchFamily="49" charset="0"/>
                <a:cs typeface="Courier New" panose="02070309020205020404" pitchFamily="49" charset="0"/>
              </a:rPr>
              <a:t>SystemDrive</a:t>
            </a:r>
            <a:endParaRPr lang="cs-CZ" dirty="0">
              <a:latin typeface="Courier New" panose="02070309020205020404" pitchFamily="49" charset="0"/>
              <a:cs typeface="Courier New" panose="02070309020205020404" pitchFamily="49" charset="0"/>
            </a:endParaRPr>
          </a:p>
          <a:p>
            <a:pPr marL="0" indent="0">
              <a:buNone/>
            </a:pPr>
            <a:r>
              <a:rPr lang="cs-CZ" dirty="0" err="1">
                <a:latin typeface="Courier New" panose="02070309020205020404" pitchFamily="49" charset="0"/>
                <a:cs typeface="Courier New" panose="02070309020205020404" pitchFamily="49" charset="0"/>
              </a:rPr>
              <a:t>netsh</a:t>
            </a:r>
            <a:r>
              <a:rPr lang="cs-CZ" dirty="0">
                <a:latin typeface="Courier New" panose="02070309020205020404" pitchFamily="49" charset="0"/>
                <a:cs typeface="Courier New" panose="02070309020205020404" pitchFamily="49" charset="0"/>
              </a:rPr>
              <a:t> firewall </a:t>
            </a:r>
            <a:r>
              <a:rPr lang="cs-CZ" dirty="0" err="1">
                <a:latin typeface="Courier New" panose="02070309020205020404" pitchFamily="49" charset="0"/>
                <a:cs typeface="Courier New" panose="02070309020205020404" pitchFamily="49" charset="0"/>
              </a:rPr>
              <a:t>delete</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allowedprogram</a:t>
            </a:r>
            <a:r>
              <a:rPr lang="cs-CZ" dirty="0">
                <a:latin typeface="Courier New" panose="02070309020205020404" pitchFamily="49" charset="0"/>
                <a:cs typeface="Courier New" panose="02070309020205020404" pitchFamily="49" charset="0"/>
              </a:rPr>
              <a:t> "</a:t>
            </a:r>
          </a:p>
          <a:p>
            <a:pPr marL="0" indent="0">
              <a:buNone/>
            </a:pPr>
            <a:r>
              <a:rPr lang="cs-CZ" dirty="0">
                <a:latin typeface="Courier New" panose="02070309020205020404" pitchFamily="49" charset="0"/>
                <a:cs typeface="Courier New" panose="02070309020205020404" pitchFamily="49" charset="0"/>
              </a:rPr>
              <a:t>Software</a:t>
            </a:r>
          </a:p>
          <a:p>
            <a:pPr marL="0" indent="0">
              <a:buNone/>
            </a:pPr>
            <a:r>
              <a:rPr lang="cs-CZ" dirty="0">
                <a:latin typeface="Courier New" panose="02070309020205020404" pitchFamily="49" charset="0"/>
                <a:cs typeface="Courier New" panose="02070309020205020404" pitchFamily="49" charset="0"/>
              </a:rPr>
              <a:t>cmd.exe /c ping 0 -n 2 &amp; </a:t>
            </a:r>
            <a:r>
              <a:rPr lang="cs-CZ" dirty="0" err="1">
                <a:latin typeface="Courier New" panose="02070309020205020404" pitchFamily="49" charset="0"/>
                <a:cs typeface="Courier New" panose="02070309020205020404" pitchFamily="49" charset="0"/>
              </a:rPr>
              <a:t>del</a:t>
            </a:r>
            <a:r>
              <a:rPr lang="cs-CZ" dirty="0">
                <a:latin typeface="Courier New" panose="02070309020205020404" pitchFamily="49" charset="0"/>
                <a:cs typeface="Courier New" panose="02070309020205020404" pitchFamily="49" charset="0"/>
              </a:rPr>
              <a:t> "</a:t>
            </a:r>
          </a:p>
          <a:p>
            <a:pPr marL="0" indent="0">
              <a:buNone/>
            </a:pPr>
            <a:r>
              <a:rPr lang="cs-CZ" dirty="0">
                <a:latin typeface="Courier New" panose="02070309020205020404" pitchFamily="49" charset="0"/>
                <a:cs typeface="Courier New" panose="02070309020205020404" pitchFamily="49" charset="0"/>
              </a:rPr>
              <a:t>SEE_MASK_NOZONECHECKS</a:t>
            </a:r>
          </a:p>
          <a:p>
            <a:pPr marL="0" indent="0">
              <a:buNone/>
            </a:pPr>
            <a:r>
              <a:rPr lang="cs-CZ" dirty="0" err="1">
                <a:latin typeface="Courier New" panose="02070309020205020404" pitchFamily="49" charset="0"/>
                <a:cs typeface="Courier New" panose="02070309020205020404" pitchFamily="49" charset="0"/>
              </a:rPr>
              <a:t>netsh</a:t>
            </a:r>
            <a:r>
              <a:rPr lang="cs-CZ" dirty="0">
                <a:latin typeface="Courier New" panose="02070309020205020404" pitchFamily="49" charset="0"/>
                <a:cs typeface="Courier New" panose="02070309020205020404" pitchFamily="49" charset="0"/>
              </a:rPr>
              <a:t> firewall </a:t>
            </a:r>
            <a:r>
              <a:rPr lang="cs-CZ" dirty="0" err="1">
                <a:latin typeface="Courier New" panose="02070309020205020404" pitchFamily="49" charset="0"/>
                <a:cs typeface="Courier New" panose="02070309020205020404" pitchFamily="49" charset="0"/>
              </a:rPr>
              <a:t>add</a:t>
            </a:r>
            <a:r>
              <a:rPr lang="cs-CZ" dirty="0">
                <a:latin typeface="Courier New" panose="02070309020205020404" pitchFamily="49" charset="0"/>
                <a:cs typeface="Courier New" panose="02070309020205020404" pitchFamily="49" charset="0"/>
              </a:rPr>
              <a:t> </a:t>
            </a:r>
            <a:r>
              <a:rPr lang="cs-CZ" dirty="0" err="1">
                <a:latin typeface="Courier New" panose="02070309020205020404" pitchFamily="49" charset="0"/>
                <a:cs typeface="Courier New" panose="02070309020205020404" pitchFamily="49" charset="0"/>
              </a:rPr>
              <a:t>allowedprogram</a:t>
            </a:r>
            <a:r>
              <a:rPr lang="cs-CZ" dirty="0">
                <a:latin typeface="Courier New" panose="02070309020205020404" pitchFamily="49" charset="0"/>
                <a:cs typeface="Courier New" panose="02070309020205020404" pitchFamily="49" charset="0"/>
              </a:rPr>
              <a:t> "</a:t>
            </a:r>
          </a:p>
        </p:txBody>
      </p:sp>
      <p:sp>
        <p:nvSpPr>
          <p:cNvPr id="8" name="TextovéPole 7"/>
          <p:cNvSpPr txBox="1"/>
          <p:nvPr/>
        </p:nvSpPr>
        <p:spPr>
          <a:xfrm>
            <a:off x="4765431" y="4653075"/>
            <a:ext cx="2687082" cy="369332"/>
          </a:xfrm>
          <a:prstGeom prst="rect">
            <a:avLst/>
          </a:prstGeom>
          <a:noFill/>
        </p:spPr>
        <p:txBody>
          <a:bodyPr wrap="none" rtlCol="0">
            <a:spAutoFit/>
          </a:bodyPr>
          <a:lstStyle/>
          <a:p>
            <a:r>
              <a:rPr lang="cs-CZ" dirty="0" err="1">
                <a:solidFill>
                  <a:srgbClr val="FF0000"/>
                </a:solidFill>
              </a:rPr>
              <a:t>Commands</a:t>
            </a:r>
            <a:r>
              <a:rPr lang="cs-CZ" dirty="0">
                <a:solidFill>
                  <a:srgbClr val="FF0000"/>
                </a:solidFill>
              </a:rPr>
              <a:t> to </a:t>
            </a:r>
            <a:r>
              <a:rPr lang="cs-CZ" dirty="0" err="1">
                <a:solidFill>
                  <a:srgbClr val="FF0000"/>
                </a:solidFill>
              </a:rPr>
              <a:t>be</a:t>
            </a:r>
            <a:r>
              <a:rPr lang="cs-CZ" dirty="0">
                <a:solidFill>
                  <a:srgbClr val="FF0000"/>
                </a:solidFill>
              </a:rPr>
              <a:t> </a:t>
            </a:r>
            <a:r>
              <a:rPr lang="cs-CZ" dirty="0" err="1">
                <a:solidFill>
                  <a:srgbClr val="FF0000"/>
                </a:solidFill>
              </a:rPr>
              <a:t>executed</a:t>
            </a:r>
            <a:endParaRPr lang="cs-CZ" dirty="0">
              <a:solidFill>
                <a:srgbClr val="FF0000"/>
              </a:solidFill>
            </a:endParaRPr>
          </a:p>
        </p:txBody>
      </p:sp>
      <p:sp>
        <p:nvSpPr>
          <p:cNvPr id="9" name="TextovéPole 8"/>
          <p:cNvSpPr txBox="1"/>
          <p:nvPr/>
        </p:nvSpPr>
        <p:spPr>
          <a:xfrm>
            <a:off x="2960016" y="2529550"/>
            <a:ext cx="1503938" cy="369332"/>
          </a:xfrm>
          <a:prstGeom prst="rect">
            <a:avLst/>
          </a:prstGeom>
          <a:noFill/>
        </p:spPr>
        <p:txBody>
          <a:bodyPr wrap="none" rtlCol="0">
            <a:spAutoFit/>
          </a:bodyPr>
          <a:lstStyle/>
          <a:p>
            <a:r>
              <a:rPr lang="cs-CZ" dirty="0" err="1">
                <a:solidFill>
                  <a:srgbClr val="FF0000"/>
                </a:solidFill>
              </a:rPr>
              <a:t>Domain</a:t>
            </a:r>
            <a:r>
              <a:rPr lang="cs-CZ" dirty="0">
                <a:solidFill>
                  <a:srgbClr val="FF0000"/>
                </a:solidFill>
              </a:rPr>
              <a:t> </a:t>
            </a:r>
            <a:r>
              <a:rPr lang="cs-CZ" dirty="0" err="1">
                <a:solidFill>
                  <a:srgbClr val="FF0000"/>
                </a:solidFill>
              </a:rPr>
              <a:t>name</a:t>
            </a:r>
            <a:endParaRPr lang="cs-CZ" dirty="0">
              <a:solidFill>
                <a:srgbClr val="FF0000"/>
              </a:solidFill>
            </a:endParaRPr>
          </a:p>
        </p:txBody>
      </p:sp>
      <p:sp>
        <p:nvSpPr>
          <p:cNvPr id="10" name="TextovéPole 9"/>
          <p:cNvSpPr txBox="1"/>
          <p:nvPr/>
        </p:nvSpPr>
        <p:spPr>
          <a:xfrm>
            <a:off x="5401103" y="2813057"/>
            <a:ext cx="2369816" cy="369332"/>
          </a:xfrm>
          <a:prstGeom prst="rect">
            <a:avLst/>
          </a:prstGeom>
          <a:noFill/>
        </p:spPr>
        <p:txBody>
          <a:bodyPr wrap="none" rtlCol="0">
            <a:spAutoFit/>
          </a:bodyPr>
          <a:lstStyle/>
          <a:p>
            <a:r>
              <a:rPr lang="cs-CZ" dirty="0">
                <a:solidFill>
                  <a:srgbClr val="FF0000"/>
                </a:solidFill>
              </a:rPr>
              <a:t>Persistence registry </a:t>
            </a:r>
            <a:r>
              <a:rPr lang="cs-CZ" dirty="0" err="1">
                <a:solidFill>
                  <a:srgbClr val="FF0000"/>
                </a:solidFill>
              </a:rPr>
              <a:t>key</a:t>
            </a:r>
            <a:endParaRPr lang="cs-CZ" dirty="0">
              <a:solidFill>
                <a:srgbClr val="FF0000"/>
              </a:solidFill>
            </a:endParaRPr>
          </a:p>
        </p:txBody>
      </p:sp>
      <p:sp>
        <p:nvSpPr>
          <p:cNvPr id="11" name="TextovéPole 10"/>
          <p:cNvSpPr txBox="1"/>
          <p:nvPr/>
        </p:nvSpPr>
        <p:spPr>
          <a:xfrm>
            <a:off x="6693031" y="6108569"/>
            <a:ext cx="4381328" cy="369332"/>
          </a:xfrm>
          <a:prstGeom prst="rect">
            <a:avLst/>
          </a:prstGeom>
          <a:noFill/>
        </p:spPr>
        <p:txBody>
          <a:bodyPr wrap="none" rtlCol="0">
            <a:spAutoFit/>
          </a:bodyPr>
          <a:lstStyle/>
          <a:p>
            <a:r>
              <a:rPr lang="cs-CZ" dirty="0"/>
              <a:t>MD5: 5d347384ea978a96bc842ad9f29e95f2</a:t>
            </a:r>
          </a:p>
        </p:txBody>
      </p:sp>
      <p:sp>
        <p:nvSpPr>
          <p:cNvPr id="5" name="Obdélník 4"/>
          <p:cNvSpPr/>
          <p:nvPr/>
        </p:nvSpPr>
        <p:spPr>
          <a:xfrm>
            <a:off x="838200" y="4721469"/>
            <a:ext cx="3927231" cy="13871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n w="57150">
                <a:solidFill>
                  <a:schemeClr val="tx1"/>
                </a:solidFill>
              </a:ln>
            </a:endParaRPr>
          </a:p>
        </p:txBody>
      </p:sp>
      <p:sp>
        <p:nvSpPr>
          <p:cNvPr id="12" name="Obdélník 11"/>
          <p:cNvSpPr/>
          <p:nvPr/>
        </p:nvSpPr>
        <p:spPr>
          <a:xfrm>
            <a:off x="838200" y="2623858"/>
            <a:ext cx="2121816" cy="2116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838200" y="2892846"/>
            <a:ext cx="4601066" cy="2262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8472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cs-CZ" dirty="0" err="1"/>
              <a:t>Analysis</a:t>
            </a:r>
            <a:endParaRPr lang="cs-CZ" dirty="0"/>
          </a:p>
        </p:txBody>
      </p:sp>
    </p:spTree>
    <p:extLst>
      <p:ext uri="{BB962C8B-B14F-4D97-AF65-F5344CB8AC3E}">
        <p14:creationId xmlns:p14="http://schemas.microsoft.com/office/powerpoint/2010/main" val="571987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Black box analysis – indicator interpretation</a:t>
            </a:r>
          </a:p>
        </p:txBody>
      </p:sp>
      <p:sp>
        <p:nvSpPr>
          <p:cNvPr id="3" name="Zástupný symbol pro obsah 2"/>
          <p:cNvSpPr>
            <a:spLocks noGrp="1"/>
          </p:cNvSpPr>
          <p:nvPr>
            <p:ph idx="1"/>
          </p:nvPr>
        </p:nvSpPr>
        <p:spPr/>
        <p:txBody>
          <a:bodyPr>
            <a:normAutofit/>
          </a:bodyPr>
          <a:lstStyle/>
          <a:p>
            <a:r>
              <a:rPr lang="en-US" dirty="0"/>
              <a:t>Network analysis – domain &amp; IP verification, processes communicating</a:t>
            </a:r>
          </a:p>
          <a:p>
            <a:r>
              <a:rPr lang="en-US" dirty="0"/>
              <a:t>Hash comparison</a:t>
            </a:r>
          </a:p>
          <a:p>
            <a:pPr lvl="1"/>
            <a:r>
              <a:rPr lang="en-US" dirty="0"/>
              <a:t>Collisions, same-hash files</a:t>
            </a:r>
          </a:p>
          <a:p>
            <a:r>
              <a:rPr lang="en-US" dirty="0"/>
              <a:t>Behavior analysis</a:t>
            </a:r>
          </a:p>
          <a:p>
            <a:pPr lvl="1"/>
            <a:r>
              <a:rPr lang="en-US" dirty="0"/>
              <a:t>System processes, created processes, persistence</a:t>
            </a:r>
          </a:p>
          <a:p>
            <a:r>
              <a:rPr lang="en-US" dirty="0"/>
              <a:t>File manipulation</a:t>
            </a:r>
          </a:p>
          <a:p>
            <a:pPr lvl="1"/>
            <a:endParaRPr lang="cs-CZ"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36</a:t>
            </a:fld>
            <a:endParaRPr lang="cs-CZ" dirty="0"/>
          </a:p>
        </p:txBody>
      </p:sp>
    </p:spTree>
    <p:extLst>
      <p:ext uri="{BB962C8B-B14F-4D97-AF65-F5344CB8AC3E}">
        <p14:creationId xmlns:p14="http://schemas.microsoft.com/office/powerpoint/2010/main" val="1952160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Document analysis – Quick insight</a:t>
            </a:r>
            <a:endParaRPr lang="cs-CZ" dirty="0"/>
          </a:p>
        </p:txBody>
      </p:sp>
      <p:sp>
        <p:nvSpPr>
          <p:cNvPr id="3" name="Zástupný symbol pro obsah 2"/>
          <p:cNvSpPr>
            <a:spLocks noGrp="1"/>
          </p:cNvSpPr>
          <p:nvPr>
            <p:ph idx="1"/>
          </p:nvPr>
        </p:nvSpPr>
        <p:spPr/>
        <p:txBody>
          <a:bodyPr>
            <a:normAutofit/>
          </a:bodyPr>
          <a:lstStyle/>
          <a:p>
            <a:r>
              <a:rPr lang="en-US" dirty="0"/>
              <a:t>EXIF information</a:t>
            </a:r>
          </a:p>
          <a:p>
            <a:r>
              <a:rPr lang="en-US" dirty="0"/>
              <a:t>File metadata</a:t>
            </a:r>
          </a:p>
          <a:p>
            <a:r>
              <a:rPr lang="en-US" dirty="0"/>
              <a:t>Document sandboxing</a:t>
            </a:r>
          </a:p>
          <a:p>
            <a:r>
              <a:rPr lang="en-US" dirty="0"/>
              <a:t>Document interpretation ambiguity</a:t>
            </a:r>
          </a:p>
          <a:p>
            <a:r>
              <a:rPr lang="en-US" dirty="0"/>
              <a:t>Practical examples</a:t>
            </a:r>
          </a:p>
          <a:p>
            <a:pPr lvl="1"/>
            <a:r>
              <a:rPr lang="en-US" dirty="0"/>
              <a:t>Double extensions, different content in different viewers, code block obfuscation &amp; hiding</a:t>
            </a:r>
          </a:p>
        </p:txBody>
      </p:sp>
    </p:spTree>
    <p:extLst>
      <p:ext uri="{BB962C8B-B14F-4D97-AF65-F5344CB8AC3E}">
        <p14:creationId xmlns:p14="http://schemas.microsoft.com/office/powerpoint/2010/main" val="4076507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Automated sandbox analysis</a:t>
            </a:r>
          </a:p>
        </p:txBody>
      </p:sp>
    </p:spTree>
    <p:extLst>
      <p:ext uri="{BB962C8B-B14F-4D97-AF65-F5344CB8AC3E}">
        <p14:creationId xmlns:p14="http://schemas.microsoft.com/office/powerpoint/2010/main" val="1254372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Automated sandboxing</a:t>
            </a:r>
            <a:endParaRPr lang="cs-CZ" dirty="0"/>
          </a:p>
        </p:txBody>
      </p:sp>
      <p:sp>
        <p:nvSpPr>
          <p:cNvPr id="3" name="Zástupný symbol pro obsah 2"/>
          <p:cNvSpPr>
            <a:spLocks noGrp="1"/>
          </p:cNvSpPr>
          <p:nvPr>
            <p:ph idx="1"/>
          </p:nvPr>
        </p:nvSpPr>
        <p:spPr/>
        <p:txBody>
          <a:bodyPr/>
          <a:lstStyle/>
          <a:p>
            <a:r>
              <a:rPr lang="en-US" dirty="0"/>
              <a:t>Automated</a:t>
            </a:r>
          </a:p>
          <a:p>
            <a:pPr marL="971550" lvl="1" indent="-514350">
              <a:buFont typeface="+mj-lt"/>
              <a:buAutoNum type="arabicPeriod"/>
            </a:pPr>
            <a:r>
              <a:rPr lang="en-US" dirty="0"/>
              <a:t>Execute malware in sandbox</a:t>
            </a:r>
          </a:p>
          <a:p>
            <a:pPr marL="971550" lvl="1" indent="-514350">
              <a:buFont typeface="+mj-lt"/>
              <a:buAutoNum type="arabicPeriod"/>
            </a:pPr>
            <a:r>
              <a:rPr lang="en-US" dirty="0"/>
              <a:t>Wait a few seconds</a:t>
            </a:r>
          </a:p>
          <a:p>
            <a:pPr marL="971550" lvl="1" indent="-514350">
              <a:buFont typeface="+mj-lt"/>
              <a:buAutoNum type="arabicPeriod"/>
            </a:pPr>
            <a:r>
              <a:rPr lang="en-US" dirty="0"/>
              <a:t>Receive summary report</a:t>
            </a:r>
          </a:p>
          <a:p>
            <a:pPr marL="971550" lvl="1" indent="-514350">
              <a:buFont typeface="+mj-lt"/>
              <a:buAutoNum type="arabicPeriod"/>
            </a:pPr>
            <a:r>
              <a:rPr lang="en-US" dirty="0"/>
              <a:t>Investigate report</a:t>
            </a:r>
          </a:p>
          <a:p>
            <a:r>
              <a:rPr lang="en-US" dirty="0"/>
              <a:t>Non-interactive</a:t>
            </a:r>
          </a:p>
          <a:p>
            <a:r>
              <a:rPr lang="en-US" dirty="0"/>
              <a:t>Known tools</a:t>
            </a:r>
          </a:p>
          <a:p>
            <a:pPr lvl="1"/>
            <a:r>
              <a:rPr lang="en-US" dirty="0"/>
              <a:t>Cuckoo, Norman, </a:t>
            </a:r>
            <a:r>
              <a:rPr lang="en-US"/>
              <a:t>Anubis etc.</a:t>
            </a:r>
            <a:endParaRPr lang="en-US" dirty="0"/>
          </a:p>
          <a:p>
            <a:pPr marL="514350" indent="-514350">
              <a:buFont typeface="+mj-lt"/>
              <a:buAutoNum type="arabicPeriod"/>
            </a:pP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021" y="1825625"/>
            <a:ext cx="4496427" cy="3124636"/>
          </a:xfrm>
          <a:prstGeom prst="rect">
            <a:avLst/>
          </a:prstGeom>
        </p:spPr>
      </p:pic>
    </p:spTree>
    <p:extLst>
      <p:ext uri="{BB962C8B-B14F-4D97-AF65-F5344CB8AC3E}">
        <p14:creationId xmlns:p14="http://schemas.microsoft.com/office/powerpoint/2010/main" val="128648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9470-9554-49D1-87E7-DBB426E0118D}"/>
              </a:ext>
            </a:extLst>
          </p:cNvPr>
          <p:cNvSpPr>
            <a:spLocks noGrp="1"/>
          </p:cNvSpPr>
          <p:nvPr>
            <p:ph type="title"/>
          </p:nvPr>
        </p:nvSpPr>
        <p:spPr/>
        <p:txBody>
          <a:bodyPr/>
          <a:lstStyle/>
          <a:p>
            <a:r>
              <a:rPr lang="en-US" dirty="0"/>
              <a:t>Cyber Incident Response</a:t>
            </a:r>
          </a:p>
        </p:txBody>
      </p:sp>
      <p:sp>
        <p:nvSpPr>
          <p:cNvPr id="3" name="Content Placeholder 2">
            <a:extLst>
              <a:ext uri="{FF2B5EF4-FFF2-40B4-BE49-F238E27FC236}">
                <a16:creationId xmlns:a16="http://schemas.microsoft.com/office/drawing/2014/main" id="{3441BA07-45EB-40B7-9F3A-9239F88041F7}"/>
              </a:ext>
            </a:extLst>
          </p:cNvPr>
          <p:cNvSpPr>
            <a:spLocks noGrp="1"/>
          </p:cNvSpPr>
          <p:nvPr>
            <p:ph idx="1"/>
          </p:nvPr>
        </p:nvSpPr>
        <p:spPr>
          <a:xfrm>
            <a:off x="838200" y="1825625"/>
            <a:ext cx="10515600" cy="5650940"/>
          </a:xfrm>
        </p:spPr>
        <p:txBody>
          <a:bodyPr>
            <a:normAutofit/>
          </a:bodyPr>
          <a:lstStyle/>
          <a:p>
            <a:r>
              <a:rPr lang="en-US" dirty="0"/>
              <a:t>Cyber Incident Response</a:t>
            </a:r>
          </a:p>
          <a:p>
            <a:pPr lvl="1"/>
            <a:r>
              <a:rPr lang="en-US" dirty="0"/>
              <a:t>“A well-organized effort by which an organization handles a cyberattack, including analysis, containment, remediation and reduction of future risks.”</a:t>
            </a:r>
          </a:p>
          <a:p>
            <a:pPr lvl="1"/>
            <a:r>
              <a:rPr lang="en-US" dirty="0"/>
              <a:t>Good incident response results in:</a:t>
            </a:r>
          </a:p>
          <a:p>
            <a:pPr lvl="2"/>
            <a:r>
              <a:rPr lang="en-US" dirty="0"/>
              <a:t>Lower costs of ongoing cyber incidents</a:t>
            </a:r>
          </a:p>
          <a:p>
            <a:pPr lvl="2"/>
            <a:r>
              <a:rPr lang="en-US" dirty="0"/>
              <a:t>Fewer future incidents</a:t>
            </a:r>
          </a:p>
          <a:p>
            <a:r>
              <a:rPr lang="en-US" dirty="0"/>
              <a:t>Cyber Kill Chain</a:t>
            </a:r>
          </a:p>
          <a:p>
            <a:pPr lvl="1"/>
            <a:r>
              <a:rPr lang="en-US" dirty="0"/>
              <a:t>Each incident goes through certain phases</a:t>
            </a:r>
          </a:p>
          <a:p>
            <a:pPr lvl="1"/>
            <a:r>
              <a:rPr lang="en-US" dirty="0"/>
              <a:t>Each phase can only continue if all previous phases completed successfully</a:t>
            </a:r>
          </a:p>
          <a:p>
            <a:pPr lvl="1"/>
            <a:r>
              <a:rPr lang="en-US" dirty="0">
                <a:solidFill>
                  <a:srgbClr val="0070C0"/>
                </a:solidFill>
              </a:rPr>
              <a:t>Collecting information about each phase helps detect/prevent future incidents</a:t>
            </a:r>
          </a:p>
        </p:txBody>
      </p:sp>
    </p:spTree>
    <p:extLst>
      <p:ext uri="{BB962C8B-B14F-4D97-AF65-F5344CB8AC3E}">
        <p14:creationId xmlns:p14="http://schemas.microsoft.com/office/powerpoint/2010/main" val="38542783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sandbox</a:t>
            </a:r>
            <a:endParaRPr lang="cs-CZ" dirty="0"/>
          </a:p>
        </p:txBody>
      </p:sp>
      <p:sp>
        <p:nvSpPr>
          <p:cNvPr id="3" name="Zástupný symbol pro obsah 2"/>
          <p:cNvSpPr>
            <a:spLocks noGrp="1"/>
          </p:cNvSpPr>
          <p:nvPr>
            <p:ph idx="1"/>
          </p:nvPr>
        </p:nvSpPr>
        <p:spPr/>
        <p:txBody>
          <a:bodyPr/>
          <a:lstStyle/>
          <a:p>
            <a:r>
              <a:rPr lang="en-US" dirty="0"/>
              <a:t>Open source malware analysis system</a:t>
            </a:r>
          </a:p>
          <a:p>
            <a:r>
              <a:rPr lang="en-US" dirty="0"/>
              <a:t>Can analyze</a:t>
            </a:r>
          </a:p>
          <a:p>
            <a:pPr lvl="1"/>
            <a:r>
              <a:rPr lang="en-US" dirty="0"/>
              <a:t>Windows executables, DLLs, PDF documents, URLs, HTML files, PHP scripts, Visual Basic scripts, ZIP archives, Python files, etc.</a:t>
            </a:r>
          </a:p>
          <a:p>
            <a:r>
              <a:rPr lang="en-US" dirty="0"/>
              <a:t>Modular, scriptable</a:t>
            </a:r>
          </a:p>
          <a:p>
            <a:r>
              <a:rPr lang="en-US" dirty="0"/>
              <a:t>Full memory dump (for Volatility Framework)</a:t>
            </a:r>
          </a:p>
          <a:p>
            <a:r>
              <a:rPr lang="en-US" dirty="0" err="1"/>
              <a:t>Django</a:t>
            </a:r>
            <a:r>
              <a:rPr lang="en-US" dirty="0"/>
              <a:t> web interface</a:t>
            </a:r>
          </a:p>
          <a:p>
            <a:r>
              <a:rPr lang="en-US" dirty="0"/>
              <a:t>Mongo (NoSQL) database</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0943" y="365125"/>
            <a:ext cx="3542857" cy="1142857"/>
          </a:xfrm>
          <a:prstGeom prst="rect">
            <a:avLst/>
          </a:prstGeom>
        </p:spPr>
      </p:pic>
    </p:spTree>
    <p:extLst>
      <p:ext uri="{BB962C8B-B14F-4D97-AF65-F5344CB8AC3E}">
        <p14:creationId xmlns:p14="http://schemas.microsoft.com/office/powerpoint/2010/main" val="1574001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 Architecture</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757" y="1527453"/>
            <a:ext cx="7314487" cy="4859058"/>
          </a:xfrm>
        </p:spPr>
      </p:pic>
    </p:spTree>
    <p:extLst>
      <p:ext uri="{BB962C8B-B14F-4D97-AF65-F5344CB8AC3E}">
        <p14:creationId xmlns:p14="http://schemas.microsoft.com/office/powerpoint/2010/main" val="2203530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Cuckoo – GUI</a:t>
            </a:r>
            <a:endParaRPr lang="cs-CZ" dirty="0"/>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1085" y="1472027"/>
            <a:ext cx="9009831" cy="5217007"/>
          </a:xfrm>
        </p:spPr>
      </p:pic>
    </p:spTree>
    <p:extLst>
      <p:ext uri="{BB962C8B-B14F-4D97-AF65-F5344CB8AC3E}">
        <p14:creationId xmlns:p14="http://schemas.microsoft.com/office/powerpoint/2010/main" val="3514977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Internet sandbox services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Public service</a:t>
            </a:r>
          </a:p>
          <a:p>
            <a:pPr lvl="1"/>
            <a:r>
              <a:rPr lang="en-US" dirty="0" err="1"/>
              <a:t>OpSEC</a:t>
            </a:r>
            <a:r>
              <a:rPr lang="en-US" dirty="0"/>
              <a:t> issues</a:t>
            </a:r>
          </a:p>
          <a:p>
            <a:r>
              <a:rPr lang="en-US" dirty="0"/>
              <a:t>Huge comparison database</a:t>
            </a:r>
          </a:p>
          <a:p>
            <a:r>
              <a:rPr lang="en-US" dirty="0"/>
              <a:t>Exact match by hash</a:t>
            </a:r>
          </a:p>
          <a:p>
            <a:r>
              <a:rPr lang="en-US" dirty="0"/>
              <a:t>Similarity search by keywords</a:t>
            </a:r>
          </a:p>
          <a:p>
            <a:endParaRPr lang="en-US" dirty="0"/>
          </a:p>
          <a:p>
            <a:r>
              <a:rPr lang="en-US" dirty="0"/>
              <a:t>Malwr.com (public Cuckoo sandbox)</a:t>
            </a:r>
          </a:p>
          <a:p>
            <a:r>
              <a:rPr lang="en-US" dirty="0"/>
              <a:t>VirusTotal.com</a:t>
            </a:r>
          </a:p>
          <a:p>
            <a:r>
              <a:rPr lang="en-US" dirty="0"/>
              <a:t>ThreatExpert.com</a:t>
            </a:r>
            <a:endParaRPr lang="cs-CZ" dirty="0"/>
          </a:p>
          <a:p>
            <a:r>
              <a:rPr lang="cs-CZ" dirty="0"/>
              <a:t>Hybrid-Analysis.com</a:t>
            </a:r>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352" y="2097155"/>
            <a:ext cx="3345447" cy="552161"/>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708" y="3374351"/>
            <a:ext cx="2253091" cy="646821"/>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3423" y="2649317"/>
            <a:ext cx="3340377" cy="759177"/>
          </a:xfrm>
          <a:prstGeom prst="rect">
            <a:avLst/>
          </a:prstGeom>
        </p:spPr>
      </p:pic>
      <p:pic>
        <p:nvPicPr>
          <p:cNvPr id="8" name="Picture 7">
            <a:extLst>
              <a:ext uri="{FF2B5EF4-FFF2-40B4-BE49-F238E27FC236}">
                <a16:creationId xmlns:a16="http://schemas.microsoft.com/office/drawing/2014/main" id="{95773B73-AD1D-4F08-BBEF-BEED8B047782}"/>
              </a:ext>
            </a:extLst>
          </p:cNvPr>
          <p:cNvPicPr>
            <a:picLocks noChangeAspect="1"/>
          </p:cNvPicPr>
          <p:nvPr/>
        </p:nvPicPr>
        <p:blipFill>
          <a:blip r:embed="rId6"/>
          <a:stretch>
            <a:fillRect/>
          </a:stretch>
        </p:blipFill>
        <p:spPr>
          <a:xfrm>
            <a:off x="8496299" y="4164951"/>
            <a:ext cx="2857500" cy="809625"/>
          </a:xfrm>
          <a:prstGeom prst="rect">
            <a:avLst/>
          </a:prstGeom>
        </p:spPr>
      </p:pic>
    </p:spTree>
    <p:extLst>
      <p:ext uri="{BB962C8B-B14F-4D97-AF65-F5344CB8AC3E}">
        <p14:creationId xmlns:p14="http://schemas.microsoft.com/office/powerpoint/2010/main" val="2581452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Operational security (</a:t>
            </a:r>
            <a:r>
              <a:rPr lang="en-US" dirty="0" err="1"/>
              <a:t>OpSec</a:t>
            </a:r>
            <a:r>
              <a:rPr lang="en-US" dirty="0"/>
              <a:t>)</a:t>
            </a:r>
            <a:endParaRPr lang="cs-CZ" dirty="0"/>
          </a:p>
        </p:txBody>
      </p:sp>
      <p:sp>
        <p:nvSpPr>
          <p:cNvPr id="3" name="Zástupný symbol pro obsah 2"/>
          <p:cNvSpPr>
            <a:spLocks noGrp="1"/>
          </p:cNvSpPr>
          <p:nvPr>
            <p:ph idx="1"/>
          </p:nvPr>
        </p:nvSpPr>
        <p:spPr/>
        <p:txBody>
          <a:bodyPr>
            <a:normAutofit/>
          </a:bodyPr>
          <a:lstStyle/>
          <a:p>
            <a:r>
              <a:rPr lang="en-US" dirty="0"/>
              <a:t>Advanced </a:t>
            </a:r>
            <a:r>
              <a:rPr lang="en-US" dirty="0">
                <a:solidFill>
                  <a:srgbClr val="0070C0"/>
                </a:solidFill>
              </a:rPr>
              <a:t>attackers monitor</a:t>
            </a:r>
            <a:r>
              <a:rPr lang="en-US" dirty="0"/>
              <a:t> victim’s actions</a:t>
            </a:r>
          </a:p>
          <a:p>
            <a:pPr lvl="1"/>
            <a:r>
              <a:rPr lang="en-US" dirty="0"/>
              <a:t>Unique indicators visible on Google?</a:t>
            </a:r>
          </a:p>
          <a:p>
            <a:pPr lvl="1"/>
            <a:r>
              <a:rPr lang="en-US" dirty="0"/>
              <a:t>Attacker host monitoring for incoming traffic</a:t>
            </a:r>
          </a:p>
          <a:p>
            <a:pPr lvl="1"/>
            <a:r>
              <a:rPr lang="en-US" dirty="0"/>
              <a:t>Keywords search in mails, PDFs…</a:t>
            </a:r>
          </a:p>
          <a:p>
            <a:r>
              <a:rPr lang="en-US" dirty="0"/>
              <a:t>Basics of </a:t>
            </a:r>
            <a:r>
              <a:rPr lang="en-US" dirty="0" err="1"/>
              <a:t>OpSec</a:t>
            </a:r>
            <a:endParaRPr lang="en-US" dirty="0"/>
          </a:p>
          <a:p>
            <a:pPr lvl="1"/>
            <a:r>
              <a:rPr lang="en-US" dirty="0"/>
              <a:t>“Think before you act” mentality</a:t>
            </a:r>
          </a:p>
          <a:p>
            <a:pPr lvl="1"/>
            <a:r>
              <a:rPr lang="en-US" dirty="0"/>
              <a:t>Limited information sharing</a:t>
            </a:r>
          </a:p>
          <a:p>
            <a:pPr lvl="1"/>
            <a:r>
              <a:rPr lang="en-US" dirty="0"/>
              <a:t>Trace removal</a:t>
            </a:r>
          </a:p>
          <a:p>
            <a:r>
              <a:rPr lang="en-US" dirty="0"/>
              <a:t>PassiveTotal.org</a:t>
            </a:r>
          </a:p>
          <a:p>
            <a:endParaRPr lang="en-US"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7896" y="1825625"/>
            <a:ext cx="2845904" cy="4006186"/>
          </a:xfrm>
          <a:prstGeom prst="rect">
            <a:avLst/>
          </a:prstGeom>
        </p:spPr>
      </p:pic>
    </p:spTree>
    <p:extLst>
      <p:ext uri="{BB962C8B-B14F-4D97-AF65-F5344CB8AC3E}">
        <p14:creationId xmlns:p14="http://schemas.microsoft.com/office/powerpoint/2010/main" val="3051016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a:t>OpSec</a:t>
            </a:r>
            <a:r>
              <a:rPr lang="en-US" dirty="0"/>
              <a:t> – Basic rules</a:t>
            </a:r>
            <a:endParaRPr lang="cs-CZ" dirty="0"/>
          </a:p>
        </p:txBody>
      </p:sp>
      <p:sp>
        <p:nvSpPr>
          <p:cNvPr id="3" name="Zástupný symbol pro obsah 2"/>
          <p:cNvSpPr>
            <a:spLocks noGrp="1"/>
          </p:cNvSpPr>
          <p:nvPr>
            <p:ph idx="1"/>
          </p:nvPr>
        </p:nvSpPr>
        <p:spPr/>
        <p:txBody>
          <a:bodyPr/>
          <a:lstStyle/>
          <a:p>
            <a:r>
              <a:rPr lang="en-US" dirty="0"/>
              <a:t>No ping </a:t>
            </a:r>
          </a:p>
          <a:p>
            <a:r>
              <a:rPr lang="en-US" dirty="0"/>
              <a:t>No DNS lookup</a:t>
            </a:r>
          </a:p>
          <a:p>
            <a:r>
              <a:rPr lang="en-US" dirty="0"/>
              <a:t>No accessing to suspicious domains</a:t>
            </a:r>
          </a:p>
          <a:p>
            <a:r>
              <a:rPr lang="en-US" dirty="0"/>
              <a:t>No premature remediation steps (reboot, antivirus scan, OS reinstall)</a:t>
            </a:r>
          </a:p>
          <a:p>
            <a:r>
              <a:rPr lang="en-US" dirty="0"/>
              <a:t>No upload of samples</a:t>
            </a:r>
          </a:p>
          <a:p>
            <a:r>
              <a:rPr lang="en-US" dirty="0"/>
              <a:t>No indicator validation on external sources</a:t>
            </a:r>
          </a:p>
          <a:p>
            <a:endParaRPr lang="en-US" dirty="0"/>
          </a:p>
          <a:p>
            <a:r>
              <a:rPr lang="en-US" dirty="0">
                <a:solidFill>
                  <a:srgbClr val="0070C0"/>
                </a:solidFill>
              </a:rPr>
              <a:t>NOT EVEN through 3</a:t>
            </a:r>
            <a:r>
              <a:rPr lang="en-US" baseline="30000" dirty="0">
                <a:solidFill>
                  <a:srgbClr val="0070C0"/>
                </a:solidFill>
              </a:rPr>
              <a:t>rd</a:t>
            </a:r>
            <a:r>
              <a:rPr lang="en-US" dirty="0">
                <a:solidFill>
                  <a:srgbClr val="0070C0"/>
                </a:solidFill>
              </a:rPr>
              <a:t> parties</a:t>
            </a:r>
            <a:endParaRPr lang="cs-CZ" dirty="0">
              <a:solidFill>
                <a:srgbClr val="0070C0"/>
              </a:solidFill>
            </a:endParaRPr>
          </a:p>
        </p:txBody>
      </p:sp>
    </p:spTree>
    <p:extLst>
      <p:ext uri="{BB962C8B-B14F-4D97-AF65-F5344CB8AC3E}">
        <p14:creationId xmlns:p14="http://schemas.microsoft.com/office/powerpoint/2010/main" val="30104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Anti-sandbox techniques</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Continuous development – sandbox vs. anti-sandbox</a:t>
            </a:r>
          </a:p>
          <a:p>
            <a:r>
              <a:rPr lang="en-US" dirty="0"/>
              <a:t>Malware inactive in analysis environment</a:t>
            </a:r>
          </a:p>
          <a:p>
            <a:r>
              <a:rPr lang="en-US" dirty="0"/>
              <a:t>Tools presence detection (Wireshark, etc.)</a:t>
            </a:r>
          </a:p>
          <a:p>
            <a:r>
              <a:rPr lang="en-US" dirty="0"/>
              <a:t>Virtualization detection</a:t>
            </a:r>
          </a:p>
          <a:p>
            <a:pPr lvl="1"/>
            <a:r>
              <a:rPr lang="en-US" dirty="0"/>
              <a:t>Registry (key existence, key value)</a:t>
            </a:r>
          </a:p>
          <a:p>
            <a:pPr lvl="1"/>
            <a:r>
              <a:rPr lang="en-US" dirty="0"/>
              <a:t>File system (file existence, drivers)</a:t>
            </a:r>
          </a:p>
          <a:p>
            <a:pPr lvl="1"/>
            <a:r>
              <a:rPr lang="en-US" dirty="0"/>
              <a:t>Processes (</a:t>
            </a:r>
            <a:r>
              <a:rPr lang="en-US" dirty="0" err="1"/>
              <a:t>syscall</a:t>
            </a:r>
            <a:r>
              <a:rPr lang="en-US" dirty="0"/>
              <a:t> response)</a:t>
            </a:r>
          </a:p>
          <a:p>
            <a:r>
              <a:rPr lang="en-US" dirty="0"/>
              <a:t>Human presence detection</a:t>
            </a:r>
          </a:p>
          <a:p>
            <a:pPr lvl="1"/>
            <a:r>
              <a:rPr lang="en-US" dirty="0"/>
              <a:t>Mouse movement</a:t>
            </a:r>
          </a:p>
          <a:p>
            <a:pPr lvl="1"/>
            <a:r>
              <a:rPr lang="en-US" dirty="0"/>
              <a:t>Keyboard activity</a:t>
            </a:r>
          </a:p>
          <a:p>
            <a:pPr lvl="1"/>
            <a:r>
              <a:rPr lang="en-US" dirty="0"/>
              <a:t>File artefacts</a:t>
            </a:r>
          </a:p>
          <a:p>
            <a:endParaRPr lang="en-US" dirty="0"/>
          </a:p>
          <a:p>
            <a:pPr lvl="1"/>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558" y="3377791"/>
            <a:ext cx="5944430" cy="2934109"/>
          </a:xfrm>
          <a:prstGeom prst="rect">
            <a:avLst/>
          </a:prstGeom>
        </p:spPr>
      </p:pic>
    </p:spTree>
    <p:extLst>
      <p:ext uri="{BB962C8B-B14F-4D97-AF65-F5344CB8AC3E}">
        <p14:creationId xmlns:p14="http://schemas.microsoft.com/office/powerpoint/2010/main" val="340740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cs-CZ" dirty="0" err="1"/>
              <a:t>Lab</a:t>
            </a:r>
            <a:endParaRPr lang="cs-CZ" dirty="0"/>
          </a:p>
        </p:txBody>
      </p:sp>
    </p:spTree>
    <p:extLst>
      <p:ext uri="{BB962C8B-B14F-4D97-AF65-F5344CB8AC3E}">
        <p14:creationId xmlns:p14="http://schemas.microsoft.com/office/powerpoint/2010/main" val="346534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Lab – Overview</a:t>
            </a:r>
            <a:endParaRPr lang="cs-CZ" dirty="0"/>
          </a:p>
        </p:txBody>
      </p:sp>
      <p:sp>
        <p:nvSpPr>
          <p:cNvPr id="3" name="Zástupný symbol pro obsah 2"/>
          <p:cNvSpPr>
            <a:spLocks noGrp="1"/>
          </p:cNvSpPr>
          <p:nvPr>
            <p:ph idx="1"/>
          </p:nvPr>
        </p:nvSpPr>
        <p:spPr/>
        <p:txBody>
          <a:bodyPr/>
          <a:lstStyle/>
          <a:p>
            <a:r>
              <a:rPr lang="en-US" dirty="0"/>
              <a:t>Hands-on experience of manual black-box analysis</a:t>
            </a:r>
          </a:p>
          <a:p>
            <a:r>
              <a:rPr lang="en-US" dirty="0"/>
              <a:t>Guided analysis of selected malware samples</a:t>
            </a:r>
            <a:endParaRPr lang="cs-CZ" dirty="0"/>
          </a:p>
          <a:p>
            <a:r>
              <a:rPr lang="en-US" dirty="0"/>
              <a:t>Tools</a:t>
            </a:r>
          </a:p>
          <a:p>
            <a:pPr lvl="1"/>
            <a:r>
              <a:rPr lang="en-US" dirty="0"/>
              <a:t>Wireshark – Network activity</a:t>
            </a:r>
          </a:p>
          <a:p>
            <a:pPr lvl="1"/>
            <a:r>
              <a:rPr lang="en-US" dirty="0"/>
              <a:t>Process Monitor – File system activity, process creation</a:t>
            </a:r>
          </a:p>
          <a:p>
            <a:pPr lvl="1"/>
            <a:r>
              <a:rPr lang="en-US" dirty="0" err="1"/>
              <a:t>Autoruns</a:t>
            </a:r>
            <a:r>
              <a:rPr lang="en-US" dirty="0"/>
              <a:t> – Persistence</a:t>
            </a:r>
          </a:p>
          <a:p>
            <a:pPr lvl="1"/>
            <a:r>
              <a:rPr lang="en-US" dirty="0" err="1"/>
              <a:t>Regshot</a:t>
            </a:r>
            <a:r>
              <a:rPr lang="en-US" dirty="0"/>
              <a:t> – Registry changes</a:t>
            </a:r>
          </a:p>
          <a:p>
            <a:pPr lvl="1"/>
            <a:r>
              <a:rPr lang="en-US" dirty="0"/>
              <a:t>Process explorer – Process map</a:t>
            </a:r>
          </a:p>
          <a:p>
            <a:pPr lvl="1"/>
            <a:endParaRPr lang="en-US" dirty="0"/>
          </a:p>
          <a:p>
            <a:pPr lvl="1"/>
            <a:endParaRPr lang="cs-CZ" dirty="0"/>
          </a:p>
        </p:txBody>
      </p:sp>
    </p:spTree>
    <p:extLst>
      <p:ext uri="{BB962C8B-B14F-4D97-AF65-F5344CB8AC3E}">
        <p14:creationId xmlns:p14="http://schemas.microsoft.com/office/powerpoint/2010/main" val="482244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Lab – Samples</a:t>
            </a:r>
            <a:endParaRPr lang="cs-CZ" dirty="0"/>
          </a:p>
        </p:txBody>
      </p:sp>
      <p:sp>
        <p:nvSpPr>
          <p:cNvPr id="3" name="Zástupný symbol pro obsah 2"/>
          <p:cNvSpPr>
            <a:spLocks noGrp="1"/>
          </p:cNvSpPr>
          <p:nvPr>
            <p:ph idx="1"/>
          </p:nvPr>
        </p:nvSpPr>
        <p:spPr/>
        <p:txBody>
          <a:bodyPr/>
          <a:lstStyle/>
          <a:p>
            <a:r>
              <a:rPr lang="en-US" dirty="0"/>
              <a:t>2-3 samples from different malware families</a:t>
            </a:r>
          </a:p>
          <a:p>
            <a:pPr lvl="1"/>
            <a:r>
              <a:rPr lang="en-US" dirty="0"/>
              <a:t>Commodity malware – Zeus, </a:t>
            </a:r>
            <a:r>
              <a:rPr lang="en-US" dirty="0" err="1"/>
              <a:t>ZeroAccess</a:t>
            </a:r>
            <a:r>
              <a:rPr lang="en-US" dirty="0"/>
              <a:t>, Generic Trojans,…</a:t>
            </a:r>
          </a:p>
          <a:p>
            <a:r>
              <a:rPr lang="en-US" dirty="0"/>
              <a:t>Students will execute samples in virtual environment</a:t>
            </a:r>
          </a:p>
          <a:p>
            <a:pPr lvl="1"/>
            <a:r>
              <a:rPr lang="en-US" dirty="0"/>
              <a:t>Provided simple analysis virtual machine</a:t>
            </a:r>
            <a:r>
              <a:rPr lang="cs-CZ" dirty="0"/>
              <a:t> (Windows)</a:t>
            </a:r>
            <a:endParaRPr lang="en-US" dirty="0"/>
          </a:p>
          <a:p>
            <a:pPr lvl="1"/>
            <a:r>
              <a:rPr lang="en-US" dirty="0"/>
              <a:t>Indicators collected – network, files, persistence</a:t>
            </a:r>
          </a:p>
          <a:p>
            <a:pPr lvl="1"/>
            <a:r>
              <a:rPr lang="en-US" dirty="0"/>
              <a:t>Discussion about interpretation of facts</a:t>
            </a:r>
          </a:p>
          <a:p>
            <a:r>
              <a:rPr lang="en-US" dirty="0"/>
              <a:t>Homework</a:t>
            </a:r>
          </a:p>
          <a:p>
            <a:pPr lvl="1"/>
            <a:r>
              <a:rPr lang="en-US" dirty="0"/>
              <a:t>2 samples for analysis independently</a:t>
            </a:r>
          </a:p>
          <a:p>
            <a:pPr lvl="1"/>
            <a:r>
              <a:rPr lang="en-US" dirty="0"/>
              <a:t>Write a cohesive report and present key information to the reader</a:t>
            </a:r>
          </a:p>
          <a:p>
            <a:endParaRPr lang="en-US" dirty="0"/>
          </a:p>
          <a:p>
            <a:endParaRPr lang="en-US" dirty="0"/>
          </a:p>
          <a:p>
            <a:pPr lvl="1"/>
            <a:endParaRPr lang="cs-CZ" dirty="0"/>
          </a:p>
        </p:txBody>
      </p:sp>
    </p:spTree>
    <p:extLst>
      <p:ext uri="{BB962C8B-B14F-4D97-AF65-F5344CB8AC3E}">
        <p14:creationId xmlns:p14="http://schemas.microsoft.com/office/powerpoint/2010/main" val="164454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2EEB-143E-4884-A78C-357B063E2BEE}"/>
              </a:ext>
            </a:extLst>
          </p:cNvPr>
          <p:cNvSpPr>
            <a:spLocks noGrp="1"/>
          </p:cNvSpPr>
          <p:nvPr>
            <p:ph type="title"/>
          </p:nvPr>
        </p:nvSpPr>
        <p:spPr/>
        <p:txBody>
          <a:bodyPr/>
          <a:lstStyle/>
          <a:p>
            <a:r>
              <a:rPr lang="en-US" dirty="0"/>
              <a:t>Cyber Kill Chain</a:t>
            </a:r>
          </a:p>
        </p:txBody>
      </p:sp>
      <p:pic>
        <p:nvPicPr>
          <p:cNvPr id="5" name="Picture 4">
            <a:extLst>
              <a:ext uri="{FF2B5EF4-FFF2-40B4-BE49-F238E27FC236}">
                <a16:creationId xmlns:a16="http://schemas.microsoft.com/office/drawing/2014/main" id="{69B6AA2B-8E64-4FBC-A19A-53F3B619B931}"/>
              </a:ext>
            </a:extLst>
          </p:cNvPr>
          <p:cNvPicPr>
            <a:picLocks noChangeAspect="1"/>
          </p:cNvPicPr>
          <p:nvPr/>
        </p:nvPicPr>
        <p:blipFill>
          <a:blip r:embed="rId3"/>
          <a:stretch>
            <a:fillRect/>
          </a:stretch>
        </p:blipFill>
        <p:spPr>
          <a:xfrm>
            <a:off x="2440193" y="1275676"/>
            <a:ext cx="7311614" cy="4752549"/>
          </a:xfrm>
          <a:prstGeom prst="rect">
            <a:avLst/>
          </a:prstGeom>
        </p:spPr>
      </p:pic>
      <p:sp>
        <p:nvSpPr>
          <p:cNvPr id="7" name="Rectangle 6">
            <a:extLst>
              <a:ext uri="{FF2B5EF4-FFF2-40B4-BE49-F238E27FC236}">
                <a16:creationId xmlns:a16="http://schemas.microsoft.com/office/drawing/2014/main" id="{D6C579F3-BB0D-4E57-B574-D97192AE44D9}"/>
              </a:ext>
            </a:extLst>
          </p:cNvPr>
          <p:cNvSpPr/>
          <p:nvPr/>
        </p:nvSpPr>
        <p:spPr>
          <a:xfrm>
            <a:off x="428513" y="6120206"/>
            <a:ext cx="11334974" cy="584775"/>
          </a:xfrm>
          <a:prstGeom prst="rect">
            <a:avLst/>
          </a:prstGeom>
        </p:spPr>
        <p:txBody>
          <a:bodyPr wrap="square">
            <a:spAutoFit/>
          </a:bodyPr>
          <a:lstStyle/>
          <a:p>
            <a:pPr lvl="1"/>
            <a:r>
              <a:rPr lang="en-US" sz="1600" i="1" dirty="0"/>
              <a:t>M Hutchins, Eric &amp; J </a:t>
            </a:r>
            <a:r>
              <a:rPr lang="en-US" sz="1600" i="1" dirty="0" err="1"/>
              <a:t>Cloppert</a:t>
            </a:r>
            <a:r>
              <a:rPr lang="en-US" sz="1600" i="1" dirty="0"/>
              <a:t>, Michael &amp; M Amin, Rohan. (2011). Intelligence-Driven Computer Network Defense Informed by Analysis of Adversary Campaigns and Intrusion Kill Chains. Leading Issues in Information Warfare &amp; Security Research.</a:t>
            </a:r>
          </a:p>
        </p:txBody>
      </p:sp>
    </p:spTree>
    <p:extLst>
      <p:ext uri="{BB962C8B-B14F-4D97-AF65-F5344CB8AC3E}">
        <p14:creationId xmlns:p14="http://schemas.microsoft.com/office/powerpoint/2010/main" val="5504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ED82-6EB2-4C72-A663-65A2603F62F5}"/>
              </a:ext>
            </a:extLst>
          </p:cNvPr>
          <p:cNvSpPr>
            <a:spLocks noGrp="1"/>
          </p:cNvSpPr>
          <p:nvPr>
            <p:ph type="title"/>
          </p:nvPr>
        </p:nvSpPr>
        <p:spPr/>
        <p:txBody>
          <a:bodyPr/>
          <a:lstStyle/>
          <a:p>
            <a:r>
              <a:rPr lang="en-US" dirty="0"/>
              <a:t>MITRE ATT&amp;CK Framework</a:t>
            </a:r>
          </a:p>
        </p:txBody>
      </p:sp>
      <p:sp>
        <p:nvSpPr>
          <p:cNvPr id="3" name="Content Placeholder 2">
            <a:extLst>
              <a:ext uri="{FF2B5EF4-FFF2-40B4-BE49-F238E27FC236}">
                <a16:creationId xmlns:a16="http://schemas.microsoft.com/office/drawing/2014/main" id="{A4ADE47C-1457-4F80-A988-BE1FAF8F7A7C}"/>
              </a:ext>
            </a:extLst>
          </p:cNvPr>
          <p:cNvSpPr>
            <a:spLocks noGrp="1"/>
          </p:cNvSpPr>
          <p:nvPr>
            <p:ph idx="1"/>
          </p:nvPr>
        </p:nvSpPr>
        <p:spPr>
          <a:xfrm>
            <a:off x="838200" y="1814867"/>
            <a:ext cx="10515600" cy="4351338"/>
          </a:xfrm>
        </p:spPr>
        <p:txBody>
          <a:bodyPr/>
          <a:lstStyle/>
          <a:p>
            <a:r>
              <a:rPr lang="en-US" dirty="0"/>
              <a:t>Globally accessible knowledge base of adversary tactics and techniques based on real-world observations.</a:t>
            </a:r>
            <a:endParaRPr lang="cs-CZ" dirty="0"/>
          </a:p>
          <a:p>
            <a:pPr lvl="1"/>
            <a:r>
              <a:rPr lang="en-US" dirty="0"/>
              <a:t>Good learning point about advanced attackers</a:t>
            </a:r>
            <a:endParaRPr lang="cs-CZ" dirty="0"/>
          </a:p>
          <a:p>
            <a:r>
              <a:rPr lang="en-US" dirty="0"/>
              <a:t>Likely will replace kill chain</a:t>
            </a:r>
          </a:p>
          <a:p>
            <a:r>
              <a:rPr lang="en-US" dirty="0">
                <a:hlinkClick r:id="rId2"/>
              </a:rPr>
              <a:t>https://attack.mitre.org/</a:t>
            </a:r>
            <a:endParaRPr lang="en-US" dirty="0"/>
          </a:p>
        </p:txBody>
      </p:sp>
    </p:spTree>
    <p:extLst>
      <p:ext uri="{BB962C8B-B14F-4D97-AF65-F5344CB8AC3E}">
        <p14:creationId xmlns:p14="http://schemas.microsoft.com/office/powerpoint/2010/main" val="1574463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9"/>
            <a:ext cx="10515600" cy="1325563"/>
          </a:xfrm>
        </p:spPr>
        <p:txBody>
          <a:bodyPr/>
          <a:lstStyle/>
          <a:p>
            <a:pPr algn="ctr"/>
            <a:r>
              <a:rPr lang="en-US" dirty="0"/>
              <a:t>Malware</a:t>
            </a:r>
            <a:endParaRPr lang="cs-CZ" dirty="0"/>
          </a:p>
        </p:txBody>
      </p:sp>
    </p:spTree>
    <p:extLst>
      <p:ext uri="{BB962C8B-B14F-4D97-AF65-F5344CB8AC3E}">
        <p14:creationId xmlns:p14="http://schemas.microsoft.com/office/powerpoint/2010/main" val="1424940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9DAC-4D20-4C4E-A5D4-336F6A993DE2}"/>
              </a:ext>
            </a:extLst>
          </p:cNvPr>
          <p:cNvSpPr>
            <a:spLocks noGrp="1"/>
          </p:cNvSpPr>
          <p:nvPr>
            <p:ph type="title"/>
          </p:nvPr>
        </p:nvSpPr>
        <p:spPr/>
        <p:txBody>
          <a:bodyPr/>
          <a:lstStyle/>
          <a:p>
            <a:r>
              <a:rPr lang="en-US" dirty="0"/>
              <a:t>Malware definition</a:t>
            </a:r>
          </a:p>
        </p:txBody>
      </p:sp>
      <p:sp>
        <p:nvSpPr>
          <p:cNvPr id="3" name="Content Placeholder 2">
            <a:extLst>
              <a:ext uri="{FF2B5EF4-FFF2-40B4-BE49-F238E27FC236}">
                <a16:creationId xmlns:a16="http://schemas.microsoft.com/office/drawing/2014/main" id="{35807028-33CE-4DF7-BC8E-65D503BA22ED}"/>
              </a:ext>
            </a:extLst>
          </p:cNvPr>
          <p:cNvSpPr>
            <a:spLocks noGrp="1"/>
          </p:cNvSpPr>
          <p:nvPr>
            <p:ph idx="1"/>
          </p:nvPr>
        </p:nvSpPr>
        <p:spPr/>
        <p:txBody>
          <a:bodyPr/>
          <a:lstStyle/>
          <a:p>
            <a:pPr marL="0" indent="0">
              <a:buNone/>
            </a:pPr>
            <a:r>
              <a:rPr lang="en-US" dirty="0"/>
              <a:t>“Malware, short for malicious software, is an umbrella term used to refer to a variety of forms of hostile or intrusive software, including computer viruses, worms, Trojan horses, ransomware, spyware, adware, scareware, and other intentionally harmful programs. It can take the form of executable code, scripts, active content, and other software. Malware is defined by its </a:t>
            </a:r>
            <a:r>
              <a:rPr lang="en-US" dirty="0">
                <a:solidFill>
                  <a:srgbClr val="0070C0"/>
                </a:solidFill>
              </a:rPr>
              <a:t>malicious intent, acting against the requirements of the computer user</a:t>
            </a:r>
            <a:r>
              <a:rPr lang="en-US" dirty="0"/>
              <a:t> — and so does not include software that causes unintentional harm due to some deficiency.”</a:t>
            </a:r>
          </a:p>
        </p:txBody>
      </p:sp>
    </p:spTree>
    <p:extLst>
      <p:ext uri="{BB962C8B-B14F-4D97-AF65-F5344CB8AC3E}">
        <p14:creationId xmlns:p14="http://schemas.microsoft.com/office/powerpoint/2010/main" val="5844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Malware types</a:t>
            </a:r>
          </a:p>
        </p:txBody>
      </p:sp>
      <p:sp>
        <p:nvSpPr>
          <p:cNvPr id="3" name="Zástupný symbol pro obsah 2"/>
          <p:cNvSpPr>
            <a:spLocks noGrp="1"/>
          </p:cNvSpPr>
          <p:nvPr>
            <p:ph idx="1"/>
          </p:nvPr>
        </p:nvSpPr>
        <p:spPr/>
        <p:txBody>
          <a:bodyPr numCol="2">
            <a:noAutofit/>
          </a:bodyPr>
          <a:lstStyle/>
          <a:p>
            <a:pPr lvl="1"/>
            <a:r>
              <a:rPr lang="en-US" sz="2800" dirty="0"/>
              <a:t>Trojan</a:t>
            </a:r>
          </a:p>
          <a:p>
            <a:pPr lvl="1"/>
            <a:r>
              <a:rPr lang="en-US" sz="2800" dirty="0"/>
              <a:t>Fake AV</a:t>
            </a:r>
            <a:endParaRPr lang="cs-CZ" sz="2800" dirty="0"/>
          </a:p>
          <a:p>
            <a:pPr lvl="1"/>
            <a:r>
              <a:rPr lang="en-US" sz="2800" dirty="0"/>
              <a:t>Backdoor</a:t>
            </a:r>
          </a:p>
          <a:p>
            <a:pPr lvl="1"/>
            <a:r>
              <a:rPr lang="en-US" sz="2800" dirty="0"/>
              <a:t>Remote Access Tool (RAT)</a:t>
            </a:r>
          </a:p>
          <a:p>
            <a:pPr lvl="1"/>
            <a:r>
              <a:rPr lang="cs-CZ" sz="2800" dirty="0" err="1"/>
              <a:t>Dropper</a:t>
            </a:r>
            <a:endParaRPr lang="en-US" sz="2800" dirty="0"/>
          </a:p>
          <a:p>
            <a:pPr lvl="1"/>
            <a:r>
              <a:rPr lang="en-US" sz="2800" dirty="0"/>
              <a:t>Downloader</a:t>
            </a:r>
            <a:endParaRPr lang="cs-CZ" sz="2800" dirty="0"/>
          </a:p>
          <a:p>
            <a:pPr lvl="1"/>
            <a:r>
              <a:rPr lang="en-US" sz="2800" dirty="0"/>
              <a:t>Information stealer</a:t>
            </a:r>
          </a:p>
          <a:p>
            <a:pPr lvl="1"/>
            <a:r>
              <a:rPr lang="en-US" sz="2800" dirty="0" err="1"/>
              <a:t>Keylogger</a:t>
            </a:r>
            <a:endParaRPr lang="en-US" sz="2800" dirty="0"/>
          </a:p>
          <a:p>
            <a:pPr lvl="1"/>
            <a:endParaRPr lang="en-US" sz="2800" dirty="0"/>
          </a:p>
          <a:p>
            <a:pPr lvl="1"/>
            <a:r>
              <a:rPr lang="en-US" sz="2800" dirty="0">
                <a:solidFill>
                  <a:srgbClr val="0070C0"/>
                </a:solidFill>
              </a:rPr>
              <a:t>Ransomware</a:t>
            </a:r>
            <a:endParaRPr lang="cs-CZ" sz="2800" dirty="0">
              <a:solidFill>
                <a:srgbClr val="0070C0"/>
              </a:solidFill>
            </a:endParaRPr>
          </a:p>
          <a:p>
            <a:pPr lvl="1"/>
            <a:r>
              <a:rPr lang="cs-CZ" sz="2800" dirty="0">
                <a:solidFill>
                  <a:srgbClr val="0070C0"/>
                </a:solidFill>
              </a:rPr>
              <a:t>Coinminer</a:t>
            </a:r>
            <a:endParaRPr lang="en-US" sz="2800" dirty="0">
              <a:solidFill>
                <a:srgbClr val="0070C0"/>
              </a:solidFill>
            </a:endParaRPr>
          </a:p>
          <a:p>
            <a:pPr lvl="1"/>
            <a:r>
              <a:rPr lang="en-US" sz="2800" dirty="0"/>
              <a:t>Sniffer</a:t>
            </a:r>
          </a:p>
          <a:p>
            <a:pPr lvl="1"/>
            <a:r>
              <a:rPr lang="en-US" sz="2800" dirty="0"/>
              <a:t>Virus</a:t>
            </a:r>
          </a:p>
          <a:p>
            <a:pPr lvl="1"/>
            <a:r>
              <a:rPr lang="en-US" sz="2800" dirty="0"/>
              <a:t>Worm</a:t>
            </a:r>
          </a:p>
          <a:p>
            <a:pPr lvl="1"/>
            <a:r>
              <a:rPr lang="en-US" sz="2800" dirty="0"/>
              <a:t>Spyware</a:t>
            </a:r>
          </a:p>
          <a:p>
            <a:pPr lvl="1"/>
            <a:r>
              <a:rPr lang="en-US" sz="2800" dirty="0"/>
              <a:t>Adware</a:t>
            </a:r>
          </a:p>
          <a:p>
            <a:pPr lvl="1"/>
            <a:r>
              <a:rPr lang="en-US" sz="2800" dirty="0"/>
              <a:t>Botnet</a:t>
            </a:r>
          </a:p>
          <a:p>
            <a:pPr marL="0" indent="0">
              <a:buNone/>
            </a:pPr>
            <a:endParaRPr lang="en-US" sz="3200" dirty="0"/>
          </a:p>
        </p:txBody>
      </p:sp>
      <p:sp>
        <p:nvSpPr>
          <p:cNvPr id="4" name="Zástupný symbol pro číslo snímku 3"/>
          <p:cNvSpPr>
            <a:spLocks noGrp="1"/>
          </p:cNvSpPr>
          <p:nvPr>
            <p:ph type="sldNum" sz="quarter" idx="10"/>
          </p:nvPr>
        </p:nvSpPr>
        <p:spPr>
          <a:xfrm>
            <a:off x="2027238" y="6573838"/>
            <a:ext cx="487362" cy="284162"/>
          </a:xfrm>
        </p:spPr>
        <p:txBody>
          <a:bodyPr/>
          <a:lstStyle/>
          <a:p>
            <a:pPr>
              <a:defRPr/>
            </a:pPr>
            <a:fld id="{0B35A545-624B-40D2-AFF6-9618F12C24F0}" type="slidenum">
              <a:rPr lang="cs-CZ" smtClean="0"/>
              <a:pPr>
                <a:defRPr/>
              </a:pPr>
              <a:t>9</a:t>
            </a:fld>
            <a:endParaRPr lang="cs-CZ" dirty="0"/>
          </a:p>
        </p:txBody>
      </p:sp>
    </p:spTree>
    <p:extLst>
      <p:ext uri="{BB962C8B-B14F-4D97-AF65-F5344CB8AC3E}">
        <p14:creationId xmlns:p14="http://schemas.microsoft.com/office/powerpoint/2010/main" val="336531648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TotalTime>
  <Words>1749</Words>
  <Application>Microsoft Office PowerPoint</Application>
  <PresentationFormat>Widescreen</PresentationFormat>
  <Paragraphs>367</Paragraphs>
  <Slides>49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Courier New</vt:lpstr>
      <vt:lpstr>Motiv Office</vt:lpstr>
      <vt:lpstr>Black-box analysis of malware</vt:lpstr>
      <vt:lpstr>Black-box analysis of malware – Outline</vt:lpstr>
      <vt:lpstr>Analyzing intrusions</vt:lpstr>
      <vt:lpstr>Cyber Incident Response</vt:lpstr>
      <vt:lpstr>Cyber Kill Chain</vt:lpstr>
      <vt:lpstr>MITRE ATT&amp;CK Framework</vt:lpstr>
      <vt:lpstr>Malware</vt:lpstr>
      <vt:lpstr>Malware definition</vt:lpstr>
      <vt:lpstr>Malware types</vt:lpstr>
      <vt:lpstr>Malware infection vectors</vt:lpstr>
      <vt:lpstr>Infection vector – Phishing</vt:lpstr>
      <vt:lpstr>Infection vector – Drive-by download</vt:lpstr>
      <vt:lpstr>Example – Zeus infection</vt:lpstr>
      <vt:lpstr>Black box malware analysis</vt:lpstr>
      <vt:lpstr>Motivation – Ask the right questions</vt:lpstr>
      <vt:lpstr>Black box malware analysis</vt:lpstr>
      <vt:lpstr>Black box malware analysis – Principle</vt:lpstr>
      <vt:lpstr>Analysis environment</vt:lpstr>
      <vt:lpstr>Virtual machine snapshot</vt:lpstr>
      <vt:lpstr>Tools</vt:lpstr>
      <vt:lpstr>Network analysis</vt:lpstr>
      <vt:lpstr>Network analysis – What to look for</vt:lpstr>
      <vt:lpstr>Example – Wireshark</vt:lpstr>
      <vt:lpstr>File system</vt:lpstr>
      <vt:lpstr>File system – What to look for</vt:lpstr>
      <vt:lpstr>Example – Procmon</vt:lpstr>
      <vt:lpstr>Registry </vt:lpstr>
      <vt:lpstr>Registry – What to look for</vt:lpstr>
      <vt:lpstr>Registry – Regedit</vt:lpstr>
      <vt:lpstr>Processes</vt:lpstr>
      <vt:lpstr>Processes – What to look for</vt:lpstr>
      <vt:lpstr>Example – Process Explorer</vt:lpstr>
      <vt:lpstr>Executable file analysis</vt:lpstr>
      <vt:lpstr>Example – Strings</vt:lpstr>
      <vt:lpstr>Analysis</vt:lpstr>
      <vt:lpstr>Black box analysis – indicator interpretation</vt:lpstr>
      <vt:lpstr>Document analysis – Quick insight</vt:lpstr>
      <vt:lpstr>Automated sandbox analysis</vt:lpstr>
      <vt:lpstr>Automated sandboxing</vt:lpstr>
      <vt:lpstr>Cuckoo sandbox</vt:lpstr>
      <vt:lpstr>Cuckoo – Architecture</vt:lpstr>
      <vt:lpstr>Cuckoo – GUI</vt:lpstr>
      <vt:lpstr>Internet sandbox services</vt:lpstr>
      <vt:lpstr>Operational security (OpSec)</vt:lpstr>
      <vt:lpstr>OpSec – Basic rules</vt:lpstr>
      <vt:lpstr>Anti-sandbox techniques</vt:lpstr>
      <vt:lpstr>Lab</vt:lpstr>
      <vt:lpstr>Lab – Overview</vt:lpstr>
      <vt:lpstr>Lab –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Black-box analysis of malware</dc:title>
  <dc:creator>Vít Bukač</dc:creator>
  <cp:lastModifiedBy>Bukac, Vit</cp:lastModifiedBy>
  <cp:revision>378</cp:revision>
  <dcterms:created xsi:type="dcterms:W3CDTF">2014-08-09T19:36:18Z</dcterms:created>
  <dcterms:modified xsi:type="dcterms:W3CDTF">2019-04-22T19:51:55Z</dcterms:modified>
</cp:coreProperties>
</file>