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1" r:id="rId2"/>
    <p:sldId id="757" r:id="rId3"/>
    <p:sldId id="763" r:id="rId4"/>
    <p:sldId id="644" r:id="rId5"/>
    <p:sldId id="749" r:id="rId6"/>
    <p:sldId id="762" r:id="rId7"/>
    <p:sldId id="750" r:id="rId8"/>
    <p:sldId id="747" r:id="rId9"/>
    <p:sldId id="1073" r:id="rId10"/>
    <p:sldId id="751" r:id="rId11"/>
    <p:sldId id="753" r:id="rId12"/>
    <p:sldId id="755" r:id="rId13"/>
    <p:sldId id="754" r:id="rId14"/>
    <p:sldId id="748" r:id="rId15"/>
    <p:sldId id="721" r:id="rId16"/>
    <p:sldId id="759" r:id="rId17"/>
    <p:sldId id="1074" r:id="rId18"/>
    <p:sldId id="1075" r:id="rId19"/>
    <p:sldId id="991" r:id="rId20"/>
  </p:sldIdLst>
  <p:sldSz cx="12192000" cy="6858000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46DAB3"/>
    <a:srgbClr val="CD4EF0"/>
    <a:srgbClr val="1E1D1B"/>
    <a:srgbClr val="7D2E9C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28" autoAdjust="0"/>
    <p:restoredTop sz="87112" autoAdjust="0"/>
  </p:normalViewPr>
  <p:slideViewPr>
    <p:cSldViewPr>
      <p:cViewPr varScale="1">
        <p:scale>
          <a:sx n="113" d="100"/>
          <a:sy n="113" d="100"/>
        </p:scale>
        <p:origin x="84" y="84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06.03.2020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5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to attack:</a:t>
            </a:r>
          </a:p>
          <a:p>
            <a:pPr marL="171450" indent="-171450">
              <a:buFontTx/>
              <a:buChar char="-"/>
            </a:pPr>
            <a:r>
              <a:rPr lang="en-GB" dirty="0"/>
              <a:t>What if you have debugger?</a:t>
            </a:r>
          </a:p>
          <a:p>
            <a:pPr marL="171450" indent="-171450">
              <a:buFontTx/>
              <a:buChar char="-"/>
            </a:pPr>
            <a:r>
              <a:rPr lang="en-GB" dirty="0"/>
              <a:t>What if you have just breakpoint inside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d_j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condition?</a:t>
            </a:r>
            <a:endParaRPr lang="en-GB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41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72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656" y="0"/>
            <a:ext cx="91923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r="63274"/>
          <a:stretch/>
        </p:blipFill>
        <p:spPr bwMode="auto">
          <a:xfrm>
            <a:off x="0" y="0"/>
            <a:ext cx="33759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35942" r="28807"/>
          <a:stretch/>
        </p:blipFill>
        <p:spPr bwMode="auto">
          <a:xfrm>
            <a:off x="3375992" y="0"/>
            <a:ext cx="32403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2001" y="476672"/>
            <a:ext cx="7671900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2000" y="3284984"/>
            <a:ext cx="7632245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672000" y="5254005"/>
            <a:ext cx="7632245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7104789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199456" y="6572250"/>
            <a:ext cx="6816757" cy="2857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| PV204 TE, Side-channels LAB 5.3.2020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12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646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6369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5376597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2000" y="1844825"/>
            <a:ext cx="5274997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44825"/>
            <a:ext cx="53848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1819" y="1916833"/>
            <a:ext cx="5386917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1819" y="2556594"/>
            <a:ext cx="5386917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5586" y="1916833"/>
            <a:ext cx="5389033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5586" y="2556594"/>
            <a:ext cx="5389033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764705"/>
            <a:ext cx="4011084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764705"/>
            <a:ext cx="6815667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916832"/>
            <a:ext cx="4011084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052736"/>
            <a:ext cx="73152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38608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59508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3444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70984" y="908720"/>
            <a:ext cx="109728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70984" y="1871664"/>
            <a:ext cx="109728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70985" y="6573838"/>
            <a:ext cx="529167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99456" y="6572250"/>
            <a:ext cx="6251996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7608168" y="6525344"/>
            <a:ext cx="4583832" cy="369332"/>
          </a:xfrm>
          <a:prstGeom prst="rect">
            <a:avLst/>
          </a:prstGeom>
          <a:solidFill>
            <a:srgbClr val="1E1D1B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</a:rPr>
              <a:t>                       www.crcs.cz/rsa  @</a:t>
            </a:r>
            <a:r>
              <a:rPr lang="en-GB" b="1" dirty="0" err="1">
                <a:solidFill>
                  <a:schemeClr val="bg1"/>
                </a:solidFill>
                <a:latin typeface="Calibri" panose="020F0502020204030204" pitchFamily="34" charset="0"/>
              </a:rPr>
              <a:t>CRoCS_MUNI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 userDrawn="1"/>
        </p:nvSpPr>
        <p:spPr>
          <a:xfrm>
            <a:off x="6600056" y="6138169"/>
            <a:ext cx="5760640" cy="431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lot.ly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openssl.org/news/secadv_20030317.tx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lot.l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PV204 Security technologies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479376" y="3284984"/>
            <a:ext cx="7632245" cy="1080120"/>
          </a:xfrm>
        </p:spPr>
        <p:txBody>
          <a:bodyPr/>
          <a:lstStyle/>
          <a:p>
            <a:r>
              <a:rPr lang="en-GB" dirty="0"/>
              <a:t>Trusted element, side channels attacks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54E0BA9-1A03-4880-95FF-7A92EF8C34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808" y="5098923"/>
            <a:ext cx="479636" cy="47963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1BC704C-8ECB-41D7-B24B-74A9FEE9E0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569" y="5167863"/>
            <a:ext cx="341759" cy="341759"/>
          </a:xfrm>
          <a:prstGeom prst="rect">
            <a:avLst/>
          </a:prstGeom>
        </p:spPr>
      </p:pic>
      <p:sp>
        <p:nvSpPr>
          <p:cNvPr id="10" name="Zástupný symbol pro text 3">
            <a:extLst>
              <a:ext uri="{FF2B5EF4-FFF2-40B4-BE49-F238E27FC236}">
                <a16:creationId xmlns:a16="http://schemas.microsoft.com/office/drawing/2014/main" id="{615BA8DC-1FE4-43F0-B44E-83F30312B1C1}"/>
              </a:ext>
            </a:extLst>
          </p:cNvPr>
          <p:cNvSpPr txBox="1">
            <a:spLocks/>
          </p:cNvSpPr>
          <p:nvPr/>
        </p:nvSpPr>
        <p:spPr bwMode="auto">
          <a:xfrm>
            <a:off x="327534" y="5661620"/>
            <a:ext cx="856018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4485"/>
              </a:buClr>
              <a:buSzPct val="100000"/>
              <a:buFont typeface="Arial" charset="0"/>
              <a:buNone/>
              <a:defRPr sz="1800" b="0" kern="1200">
                <a:solidFill>
                  <a:srgbClr val="1E4485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P</a:t>
            </a:r>
            <a:r>
              <a:rPr lang="en-US" b="1" dirty="0" err="1"/>
              <a:t>etr</a:t>
            </a:r>
            <a:r>
              <a:rPr lang="en-US" b="1" dirty="0"/>
              <a:t> </a:t>
            </a:r>
            <a:r>
              <a:rPr lang="cs-CZ" b="1" dirty="0" err="1"/>
              <a:t>Švenda</a:t>
            </a:r>
            <a:r>
              <a:rPr lang="cs-CZ" b="1" dirty="0"/>
              <a:t> </a:t>
            </a:r>
            <a:r>
              <a:rPr lang="en-GB" i="1" dirty="0"/>
              <a:t> </a:t>
            </a:r>
            <a:r>
              <a:rPr lang="cs-CZ" i="1" dirty="0"/>
              <a:t>       </a:t>
            </a:r>
            <a:r>
              <a:rPr lang="cs-CZ" b="1" i="1" dirty="0"/>
              <a:t>svenda@fi.muni.cz</a:t>
            </a:r>
            <a:r>
              <a:rPr lang="en-GB" b="1" i="1" dirty="0"/>
              <a:t>        @</a:t>
            </a:r>
            <a:r>
              <a:rPr lang="en-GB" b="1" i="1" dirty="0" err="1"/>
              <a:t>rngsec</a:t>
            </a:r>
            <a:r>
              <a:rPr lang="cs-CZ" b="1" dirty="0"/>
              <a:t> </a:t>
            </a:r>
            <a:endParaRPr lang="en-GB" b="1" dirty="0"/>
          </a:p>
          <a:p>
            <a:r>
              <a:rPr lang="en-GB" dirty="0"/>
              <a:t>Centre for Research on Cryptography and Security, </a:t>
            </a:r>
            <a:r>
              <a:rPr lang="en-US" dirty="0"/>
              <a:t>Masaryk University</a:t>
            </a:r>
          </a:p>
          <a:p>
            <a:endParaRPr lang="en-GB" dirty="0"/>
          </a:p>
          <a:p>
            <a:r>
              <a:rPr lang="cs-CZ" dirty="0"/>
              <a:t>	</a:t>
            </a:r>
            <a:endParaRPr lang="en-GB" dirty="0"/>
          </a:p>
          <a:p>
            <a:endParaRPr lang="cs-CZ" dirty="0"/>
          </a:p>
        </p:txBody>
      </p:sp>
      <p:pic>
        <p:nvPicPr>
          <p:cNvPr id="7" name="Picture 2" descr="D:\Documents\Obrázky\services_icon_full_bw5.jpg">
            <a:extLst>
              <a:ext uri="{FF2B5EF4-FFF2-40B4-BE49-F238E27FC236}">
                <a16:creationId xmlns:a16="http://schemas.microsoft.com/office/drawing/2014/main" id="{5D61F8E1-B3D1-455C-90B6-2D86A2266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1013507"/>
            <a:ext cx="10972800" cy="792088"/>
          </a:xfrm>
        </p:spPr>
        <p:txBody>
          <a:bodyPr/>
          <a:lstStyle/>
          <a:p>
            <a:r>
              <a:rPr lang="en-GB" dirty="0"/>
              <a:t>Pair activity: Analysis of </a:t>
            </a:r>
            <a:r>
              <a:rPr lang="en-GB" dirty="0" err="1"/>
              <a:t>square&amp;multiply</a:t>
            </a:r>
            <a:r>
              <a:rPr lang="en-GB" dirty="0"/>
              <a:t> algorithm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916832"/>
            <a:ext cx="11737304" cy="4149725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Pre-prepared function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squareAndMultiply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What is advantage of this algorithm with respect to naïve algorithm?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Is int (ULONG) enough for cryptographic security?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Is algorithm vulnerable to timing side-channel?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Which part of code is dependent on secret value?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pPr marL="0" indent="0">
              <a:buNone/>
            </a:pPr>
            <a:r>
              <a:rPr lang="en-GB" sz="2400" dirty="0"/>
              <a:t>Pre-prepared function  </a:t>
            </a:r>
            <a:r>
              <a:rPr lang="en-GB" sz="20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measureExponentiation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2000" dirty="0">
                <a:solidFill>
                  <a:srgbClr val="007F7F"/>
                </a:solidFill>
                <a:latin typeface="Verdana" panose="020B0604030504040204" pitchFamily="34" charset="0"/>
              </a:rPr>
              <a:t>65535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7F7F"/>
                </a:solidFill>
                <a:latin typeface="Verdana" panose="020B0604030504040204" pitchFamily="34" charset="0"/>
              </a:rPr>
              <a:t>65535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7F7F"/>
                </a:solidFill>
                <a:latin typeface="Verdana" panose="020B0604030504040204" pitchFamily="34" charset="0"/>
              </a:rPr>
              <a:t>10000003L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20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20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</a:rPr>
              <a:t>How is measured time depending on a secret value?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</a:rPr>
              <a:t>Is this algorithm easier or harder for attacker to mount timing attack </a:t>
            </a:r>
            <a:r>
              <a:rPr lang="en-GB" sz="2400" dirty="0" err="1">
                <a:solidFill>
                  <a:srgbClr val="000000"/>
                </a:solidFill>
              </a:rPr>
              <a:t>wrt</a:t>
            </a:r>
            <a:r>
              <a:rPr lang="en-GB" sz="2400" dirty="0">
                <a:solidFill>
                  <a:srgbClr val="000000"/>
                </a:solidFill>
              </a:rPr>
              <a:t> naïve exp?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</a:rPr>
              <a:t>How to mask dependency on secret exponent?</a:t>
            </a:r>
          </a:p>
          <a:p>
            <a:endParaRPr lang="en-GB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8F96879-E15B-416B-A34B-B212629909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306" y="115090"/>
            <a:ext cx="2544366" cy="145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9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Big integers (MPI from </a:t>
            </a:r>
            <a:r>
              <a:rPr lang="en-GB" dirty="0" err="1"/>
              <a:t>mbedTLS</a:t>
            </a:r>
            <a:r>
              <a:rPr lang="en-GB" dirty="0"/>
              <a:t> library)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32 bits are not enough, 4096 is recommended (RSA)</a:t>
            </a:r>
          </a:p>
          <a:p>
            <a:pPr lvl="1"/>
            <a:r>
              <a:rPr lang="en-GB" sz="2000" dirty="0"/>
              <a:t>No native type in C/C++, use </a:t>
            </a:r>
            <a:r>
              <a:rPr lang="en-GB" sz="2000" dirty="0" err="1"/>
              <a:t>mbedTLS’s</a:t>
            </a:r>
            <a:r>
              <a:rPr lang="en-GB" sz="2000" dirty="0"/>
              <a:t> MPI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0984" y="2602726"/>
            <a:ext cx="895469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void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squareAndMultiplyMPI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   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Obtain length of exponent in bits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maxBitLength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mpi_size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nn-NO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nn-NO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maxBitLength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nn-NO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nn-NO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 </a:t>
            </a:r>
            <a:endParaRPr lang="nn-NO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               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mpi_get_bit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Compute square and multiply algorithm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mpi_lset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--)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mpi_mul_mpi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*= result;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mpi_mod_mpi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%= modulus;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mpi_get_bit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given bit is not 0</a:t>
            </a: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	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mpi_mul_mpi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mpi_mod_mpi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}}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7731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Create large (pseudo-)random MPI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generateRNG</a:t>
            </a:r>
            <a:r>
              <a:rPr lang="en-GB" dirty="0"/>
              <a:t>() is function </a:t>
            </a:r>
            <a:r>
              <a:rPr lang="en-GB" dirty="0" err="1"/>
              <a:t>callback</a:t>
            </a:r>
            <a:r>
              <a:rPr lang="en-GB" dirty="0"/>
              <a:t> to fill single </a:t>
            </a:r>
            <a:r>
              <a:rPr lang="en-GB" dirty="0" err="1"/>
              <a:t>int</a:t>
            </a:r>
            <a:r>
              <a:rPr lang="en-GB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0984" y="2775925"/>
            <a:ext cx="931973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mpi_init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Cryptographically large number (2048b)</a:t>
            </a:r>
          </a:p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256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Init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with pseudorandom values (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prng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will always start with same value)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mpi_fill_random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NUMBER_SIZE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generateRNG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NULL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Fix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MSb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and </a:t>
            </a:r>
            <a:r>
              <a:rPr lang="en-GB" sz="14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LSb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of modulus to 1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[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]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|=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mpi_set_bit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measureExponentiationMPI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2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Measure times with MPI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Operation with large MPI can be measured</a:t>
            </a:r>
          </a:p>
          <a:p>
            <a:pPr lvl="1"/>
            <a:r>
              <a:rPr lang="en-GB" dirty="0"/>
              <a:t>100s-1000s </a:t>
            </a:r>
            <a:r>
              <a:rPr lang="en-GB" dirty="0" err="1"/>
              <a:t>ms</a:t>
            </a:r>
            <a:endParaRPr lang="en-GB" dirty="0"/>
          </a:p>
          <a:p>
            <a:r>
              <a:rPr lang="en-GB" dirty="0"/>
              <a:t>Visualize histogram of multiple measurements</a:t>
            </a:r>
          </a:p>
          <a:p>
            <a:pPr lvl="1"/>
            <a:r>
              <a:rPr lang="en-GB" dirty="0"/>
              <a:t>Pre-prepared measurements functions with file output</a:t>
            </a:r>
          </a:p>
          <a:p>
            <a:pPr lvl="2"/>
            <a:r>
              <a:rPr lang="en-GB" dirty="0" err="1"/>
              <a:t>measureExponentiationRepeat</a:t>
            </a:r>
            <a:r>
              <a:rPr lang="en-GB" dirty="0"/>
              <a:t>()</a:t>
            </a:r>
          </a:p>
          <a:p>
            <a:pPr lvl="1"/>
            <a:r>
              <a:rPr lang="en-GB" dirty="0">
                <a:hlinkClick r:id="rId2"/>
              </a:rPr>
              <a:t>https://plot.ly</a:t>
            </a:r>
            <a:r>
              <a:rPr lang="en-GB" dirty="0"/>
              <a:t> (Histogram, </a:t>
            </a:r>
            <a:r>
              <a:rPr lang="en-GB" dirty="0" err="1"/>
              <a:t>Traces</a:t>
            </a:r>
            <a:r>
              <a:rPr lang="en-GB" dirty="0" err="1">
                <a:sym typeface="Symbol" panose="05050102010706020507" pitchFamily="18" charset="2"/>
              </a:rPr>
              <a:t></a:t>
            </a:r>
            <a:r>
              <a:rPr lang="en-GB" dirty="0" err="1"/>
              <a:t>Range</a:t>
            </a:r>
            <a:r>
              <a:rPr lang="en-GB" dirty="0"/>
              <a:t>/bins 1)</a:t>
            </a:r>
          </a:p>
          <a:p>
            <a:pPr lvl="1"/>
            <a:r>
              <a:rPr lang="en-GB" dirty="0" err="1"/>
              <a:t>pyplot</a:t>
            </a:r>
            <a:r>
              <a:rPr lang="en-GB" dirty="0"/>
              <a:t>, R…</a:t>
            </a:r>
          </a:p>
          <a:p>
            <a:r>
              <a:rPr lang="en-GB" dirty="0"/>
              <a:t>Try repeated measurement with the same data</a:t>
            </a:r>
          </a:p>
          <a:p>
            <a:r>
              <a:rPr lang="en-GB" dirty="0"/>
              <a:t>Try repeated measurement with the different data</a:t>
            </a:r>
          </a:p>
          <a:p>
            <a:r>
              <a:rPr lang="en-GB" dirty="0"/>
              <a:t>Are measured times constant? Why?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60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Fix: Blinding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</a:t>
            </a:r>
            <a:r>
              <a:rPr lang="en-GB" dirty="0" err="1"/>
              <a:t>squareAndMultiplyBlindedMPI</a:t>
            </a:r>
            <a:r>
              <a:rPr lang="en-GB" dirty="0"/>
              <a:t>() as improved version of </a:t>
            </a:r>
            <a:r>
              <a:rPr lang="en-GB" dirty="0" err="1"/>
              <a:t>squareAndMultiplyMPI</a:t>
            </a:r>
            <a:r>
              <a:rPr lang="en-GB" dirty="0"/>
              <a:t>()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Generate random value </a:t>
            </a:r>
            <a:r>
              <a:rPr lang="en-GB" i="1" dirty="0"/>
              <a:t>r</a:t>
            </a:r>
            <a:r>
              <a:rPr lang="en-GB" dirty="0"/>
              <a:t> and compute r</a:t>
            </a:r>
            <a:r>
              <a:rPr lang="en-GB" baseline="30000" dirty="0"/>
              <a:t>e</a:t>
            </a:r>
            <a:r>
              <a:rPr lang="en-GB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Compute blinded </a:t>
            </a:r>
            <a:r>
              <a:rPr lang="en-GB" dirty="0" err="1"/>
              <a:t>ciphertext</a:t>
            </a:r>
            <a:r>
              <a:rPr lang="en-GB" dirty="0"/>
              <a:t> </a:t>
            </a:r>
            <a:r>
              <a:rPr lang="en-GB" i="1" dirty="0"/>
              <a:t>b = c * r</a:t>
            </a:r>
            <a:r>
              <a:rPr lang="en-GB" i="1" baseline="30000" dirty="0"/>
              <a:t>e</a:t>
            </a:r>
            <a:r>
              <a:rPr lang="en-GB" i="1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Decrypt </a:t>
            </a:r>
            <a:r>
              <a:rPr lang="en-GB" i="1" dirty="0"/>
              <a:t>b</a:t>
            </a:r>
            <a:r>
              <a:rPr lang="en-GB" dirty="0"/>
              <a:t> and then divide result by </a:t>
            </a:r>
            <a:r>
              <a:rPr lang="en-GB" i="1" dirty="0"/>
              <a:t>r</a:t>
            </a:r>
          </a:p>
          <a:p>
            <a:pPr marL="819150" lvl="1" indent="-457200">
              <a:buFont typeface="+mj-lt"/>
              <a:buAutoNum type="arabicPeriod"/>
            </a:pPr>
            <a:endParaRPr lang="en-GB" i="1" dirty="0"/>
          </a:p>
          <a:p>
            <a:pPr marL="819150" lvl="1" indent="-457200">
              <a:buFont typeface="+mj-lt"/>
              <a:buAutoNum type="arabicPeriod"/>
            </a:pPr>
            <a:endParaRPr lang="en-GB" i="1" dirty="0"/>
          </a:p>
          <a:p>
            <a:pPr marL="819150" lvl="1" indent="-457200">
              <a:buFont typeface="+mj-lt"/>
              <a:buAutoNum type="arabicPeriod"/>
            </a:pPr>
            <a:endParaRPr lang="en-GB" i="1" dirty="0"/>
          </a:p>
          <a:p>
            <a:pPr marL="533400" indent="-457200"/>
            <a:r>
              <a:rPr lang="da-DK" dirty="0"/>
              <a:t>(r is random number, but invertible mod N)</a:t>
            </a:r>
            <a:endParaRPr lang="en-GB" dirty="0"/>
          </a:p>
          <a:p>
            <a:pPr marL="533400" indent="-457200"/>
            <a:endParaRPr lang="en-GB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078" y="4437112"/>
            <a:ext cx="8423920" cy="60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2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introduced by OpenSSL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RSA </a:t>
            </a:r>
            <a:r>
              <a:rPr lang="cs-CZ" dirty="0" err="1"/>
              <a:t>blinding</a:t>
            </a:r>
            <a:r>
              <a:rPr lang="en-GB" dirty="0"/>
              <a:t>: </a:t>
            </a:r>
            <a:r>
              <a:rPr lang="cs-CZ" dirty="0" err="1"/>
              <a:t>RSA_blinding_on</a:t>
            </a:r>
            <a:r>
              <a:rPr lang="cs-CZ" dirty="0"/>
              <a:t>() </a:t>
            </a:r>
            <a:endParaRPr lang="en-US" dirty="0"/>
          </a:p>
          <a:p>
            <a:pPr lvl="1"/>
            <a:r>
              <a:rPr lang="cs-CZ" dirty="0">
                <a:hlinkClick r:id="rId2"/>
              </a:rPr>
              <a:t>https://www.openssl.org/news/secadv_20030317.txt</a:t>
            </a:r>
            <a:endParaRPr lang="en-US" dirty="0"/>
          </a:p>
          <a:p>
            <a:r>
              <a:rPr lang="en-GB" dirty="0"/>
              <a:t>Decryption without protection: M = c</a:t>
            </a:r>
            <a:r>
              <a:rPr lang="en-GB" baseline="30000" dirty="0"/>
              <a:t>d</a:t>
            </a:r>
            <a:r>
              <a:rPr lang="en-GB" dirty="0"/>
              <a:t> mod N</a:t>
            </a:r>
          </a:p>
          <a:p>
            <a:r>
              <a:rPr lang="en-GB" dirty="0"/>
              <a:t>Blinding of </a:t>
            </a:r>
            <a:r>
              <a:rPr lang="en-GB" dirty="0" err="1"/>
              <a:t>ciphertext</a:t>
            </a:r>
            <a:r>
              <a:rPr lang="en-GB" dirty="0"/>
              <a:t> </a:t>
            </a:r>
            <a:r>
              <a:rPr lang="en-GB" i="1" dirty="0"/>
              <a:t>c </a:t>
            </a:r>
            <a:r>
              <a:rPr lang="en-GB" dirty="0"/>
              <a:t>before decryption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Generate random value </a:t>
            </a:r>
            <a:r>
              <a:rPr lang="en-GB" i="1" dirty="0"/>
              <a:t>r</a:t>
            </a:r>
            <a:r>
              <a:rPr lang="en-GB" dirty="0"/>
              <a:t> and compute r</a:t>
            </a:r>
            <a:r>
              <a:rPr lang="en-GB" baseline="30000" dirty="0"/>
              <a:t>e</a:t>
            </a:r>
            <a:r>
              <a:rPr lang="en-GB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Compute blinded </a:t>
            </a:r>
            <a:r>
              <a:rPr lang="en-GB" dirty="0" err="1"/>
              <a:t>ciphertext</a:t>
            </a:r>
            <a:r>
              <a:rPr lang="en-GB" dirty="0"/>
              <a:t> </a:t>
            </a:r>
            <a:r>
              <a:rPr lang="en-GB" i="1" dirty="0"/>
              <a:t>b = c * r</a:t>
            </a:r>
            <a:r>
              <a:rPr lang="en-GB" i="1" baseline="30000" dirty="0"/>
              <a:t>e</a:t>
            </a:r>
            <a:r>
              <a:rPr lang="en-GB" i="1" dirty="0"/>
              <a:t> mod 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GB" dirty="0"/>
              <a:t>Decrypt </a:t>
            </a:r>
            <a:r>
              <a:rPr lang="en-GB" i="1" dirty="0"/>
              <a:t>b</a:t>
            </a:r>
            <a:r>
              <a:rPr lang="en-GB" dirty="0"/>
              <a:t> and then divide result by </a:t>
            </a:r>
            <a:r>
              <a:rPr lang="en-GB" i="1" dirty="0"/>
              <a:t>r</a:t>
            </a:r>
            <a:endParaRPr lang="en-GB" i="1" baseline="30000" dirty="0"/>
          </a:p>
          <a:p>
            <a:pPr lvl="2"/>
            <a:r>
              <a:rPr lang="en-GB" i="1" dirty="0"/>
              <a:t>r</a:t>
            </a:r>
            <a:r>
              <a:rPr lang="en-GB" dirty="0"/>
              <a:t> is removed and only decrypted plaintext remains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552" y="5517232"/>
            <a:ext cx="8423920" cy="602506"/>
          </a:xfrm>
          <a:prstGeom prst="rect">
            <a:avLst/>
          </a:prstGeom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35E2F84E-235E-42D6-ACE5-03107AF287AB}"/>
              </a:ext>
            </a:extLst>
          </p:cNvPr>
          <p:cNvGrpSpPr/>
          <p:nvPr/>
        </p:nvGrpSpPr>
        <p:grpSpPr>
          <a:xfrm>
            <a:off x="9624392" y="0"/>
            <a:ext cx="2567608" cy="1712200"/>
            <a:chOff x="9624392" y="0"/>
            <a:chExt cx="2567608" cy="1712200"/>
          </a:xfrm>
        </p:grpSpPr>
        <p:sp>
          <p:nvSpPr>
            <p:cNvPr id="8" name="Šikmý pruh 7">
              <a:extLst>
                <a:ext uri="{FF2B5EF4-FFF2-40B4-BE49-F238E27FC236}">
                  <a16:creationId xmlns:a16="http://schemas.microsoft.com/office/drawing/2014/main" id="{EDF67A56-3C26-4592-BAAA-82D897B2C50A}"/>
                </a:ext>
              </a:extLst>
            </p:cNvPr>
            <p:cNvSpPr/>
            <p:nvPr/>
          </p:nvSpPr>
          <p:spPr>
            <a:xfrm rot="5400000">
              <a:off x="10052096" y="-427704"/>
              <a:ext cx="1712200" cy="2567608"/>
            </a:xfrm>
            <a:prstGeom prst="diagStripe">
              <a:avLst>
                <a:gd name="adj" fmla="val 6158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3FE65D87-B1FA-4213-81AD-FCD820332BDC}"/>
                </a:ext>
              </a:extLst>
            </p:cNvPr>
            <p:cNvSpPr txBox="1"/>
            <p:nvPr/>
          </p:nvSpPr>
          <p:spPr>
            <a:xfrm rot="2026215">
              <a:off x="10207500" y="499163"/>
              <a:ext cx="1963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from lecture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772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579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2: Protection via bogus branch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Modify </a:t>
            </a:r>
            <a:r>
              <a:rPr lang="en-GB" sz="1800" dirty="0" err="1"/>
              <a:t>squareAndMultiplyMPI</a:t>
            </a:r>
            <a:r>
              <a:rPr lang="en-GB" sz="1800" dirty="0"/>
              <a:t>() code (use version without blinding)</a:t>
            </a:r>
          </a:p>
          <a:p>
            <a:pPr lvl="1"/>
            <a:r>
              <a:rPr lang="en-GB" sz="1600" dirty="0"/>
              <a:t>When exponent’s bit is not 1, add “bogus” branch as a protection against leakage</a:t>
            </a:r>
          </a:p>
          <a:p>
            <a:pPr lvl="1"/>
            <a:endParaRPr lang="en-GB" sz="1600" dirty="0"/>
          </a:p>
          <a:p>
            <a:r>
              <a:rPr lang="en-GB" sz="1800" dirty="0"/>
              <a:t>Perform analysis on the original and protected version</a:t>
            </a:r>
          </a:p>
          <a:p>
            <a:pPr lvl="1"/>
            <a:r>
              <a:rPr lang="en-US" sz="1600" dirty="0"/>
              <a:t>Timing measurements for 1000 measurements, visualize as histograms</a:t>
            </a:r>
          </a:p>
          <a:p>
            <a:pPr lvl="1"/>
            <a:r>
              <a:rPr lang="en-US" sz="1600" dirty="0"/>
              <a:t>Scenario 1: Same data, same exponent </a:t>
            </a:r>
          </a:p>
          <a:p>
            <a:pPr lvl="1"/>
            <a:r>
              <a:rPr lang="en-US" sz="1600" dirty="0"/>
              <a:t>Scenario 2: Same exponent, low hamming weight of data</a:t>
            </a:r>
          </a:p>
          <a:p>
            <a:pPr lvl="1"/>
            <a:r>
              <a:rPr lang="en-US" sz="1600" dirty="0"/>
              <a:t>Scenario 3: Same exponent, high hamming weight of data</a:t>
            </a:r>
          </a:p>
          <a:p>
            <a:pPr lvl="1"/>
            <a:r>
              <a:rPr lang="en-US" sz="1600" dirty="0"/>
              <a:t>Scenario 4: Low/high </a:t>
            </a:r>
            <a:r>
              <a:rPr lang="en-US" sz="1600" dirty="0" err="1"/>
              <a:t>hw</a:t>
            </a:r>
            <a:r>
              <a:rPr lang="en-US" sz="1600" dirty="0"/>
              <a:t> exponent and random data</a:t>
            </a:r>
          </a:p>
          <a:p>
            <a:pPr lvl="1"/>
            <a:r>
              <a:rPr lang="en-US" sz="1600" dirty="0"/>
              <a:t>Optional: add 1-2 other sensible scenarios</a:t>
            </a:r>
          </a:p>
          <a:p>
            <a:r>
              <a:rPr lang="en-GB" sz="1800" dirty="0"/>
              <a:t>Compile and evaluate in Debug and Release profiles</a:t>
            </a:r>
          </a:p>
          <a:p>
            <a:pPr lvl="1"/>
            <a:r>
              <a:rPr lang="en-GB" sz="1600" dirty="0"/>
              <a:t>Can you observe any difference? Why? What are security implications?</a:t>
            </a:r>
          </a:p>
          <a:p>
            <a:r>
              <a:rPr lang="en-US" sz="1800" dirty="0"/>
              <a:t>IMPORTANT: Think! Some scenarios make sense. Some not.</a:t>
            </a:r>
          </a:p>
          <a:p>
            <a:pPr lvl="1"/>
            <a:r>
              <a:rPr lang="en-US" sz="1600" dirty="0"/>
              <a:t>Make explicit claim in discussion of every scenario if it makes sense from security point of view</a:t>
            </a:r>
            <a:endParaRPr lang="en-US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Trusted element 22.2.2017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5A43240-7DD8-41F4-A256-49767912413E}"/>
              </a:ext>
            </a:extLst>
          </p:cNvPr>
          <p:cNvSpPr txBox="1"/>
          <p:nvPr/>
        </p:nvSpPr>
        <p:spPr>
          <a:xfrm>
            <a:off x="2639616" y="2492897"/>
            <a:ext cx="5123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mpi_get_bit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US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US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given bit is not 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61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</a:t>
            </a:r>
            <a:r>
              <a:rPr lang="en-US" dirty="0"/>
              <a:t> – what to submit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 code of your protected operation</a:t>
            </a:r>
          </a:p>
          <a:p>
            <a:r>
              <a:rPr lang="en-GB" dirty="0"/>
              <a:t>2 pages of text and figures</a:t>
            </a:r>
          </a:p>
          <a:p>
            <a:pPr lvl="1"/>
            <a:r>
              <a:rPr lang="en-GB" dirty="0"/>
              <a:t>Describe how bogus branch is removing the dependency of execution time on the secret exponent</a:t>
            </a:r>
          </a:p>
          <a:p>
            <a:pPr lvl="1"/>
            <a:r>
              <a:rPr lang="en-GB" dirty="0"/>
              <a:t>Description of setup (methodology, </a:t>
            </a:r>
            <a:r>
              <a:rPr lang="en-GB" dirty="0" err="1"/>
              <a:t>sw</a:t>
            </a:r>
            <a:r>
              <a:rPr lang="en-GB" dirty="0"/>
              <a:t>, </a:t>
            </a:r>
            <a:r>
              <a:rPr lang="en-GB" dirty="0" err="1"/>
              <a:t>hw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Visualized measurements (histograms, 4 scenarios)  </a:t>
            </a:r>
          </a:p>
          <a:p>
            <a:pPr lvl="1"/>
            <a:r>
              <a:rPr lang="en-GB" dirty="0"/>
              <a:t>Discussion of difference observed</a:t>
            </a:r>
          </a:p>
          <a:p>
            <a:pPr lvl="1"/>
            <a:r>
              <a:rPr lang="en-GB" dirty="0"/>
              <a:t>Discussion of attack feasibility against original/protected implementation</a:t>
            </a:r>
          </a:p>
          <a:p>
            <a:r>
              <a:rPr lang="en-US" sz="2800" dirty="0"/>
              <a:t>Submit </a:t>
            </a:r>
            <a:r>
              <a:rPr lang="en-US" sz="2800" b="1" dirty="0"/>
              <a:t>before 12.3. 23:59am </a:t>
            </a:r>
            <a:r>
              <a:rPr lang="en-US" sz="2800" dirty="0"/>
              <a:t>into IS HW vault</a:t>
            </a:r>
          </a:p>
          <a:p>
            <a:pPr lvl="1"/>
            <a:r>
              <a:rPr lang="en-US" sz="2400" dirty="0"/>
              <a:t>Soft deadline: -1.5 points for every started 24 hours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Trusted element 22.2.2017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80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</a:t>
            </a:r>
            <a:r>
              <a:rPr lang="en-GB" dirty="0" err="1"/>
              <a:t>vizualization</a:t>
            </a:r>
            <a:r>
              <a:rPr lang="en-GB" dirty="0"/>
              <a:t> (credits: J. </a:t>
            </a:r>
            <a:r>
              <a:rPr lang="en-GB" dirty="0" err="1"/>
              <a:t>Masarik</a:t>
            </a:r>
            <a:r>
              <a:rPr lang="en-GB" dirty="0"/>
              <a:t>)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D88C8651-66DB-4C28-B6A2-6A53A87B96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3"/>
          <a:stretch/>
        </p:blipFill>
        <p:spPr>
          <a:xfrm>
            <a:off x="1177380" y="1677096"/>
            <a:ext cx="8046038" cy="489436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08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masterplan for this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Project, teams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Implementation of </a:t>
            </a:r>
            <a:r>
              <a:rPr lang="en-US" sz="2400" dirty="0"/>
              <a:t>modular exponentiation (RSA)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Understand naïve and </a:t>
            </a:r>
            <a:r>
              <a:rPr lang="en-US" sz="2400" dirty="0" err="1"/>
              <a:t>square&amp;multiply</a:t>
            </a:r>
            <a:r>
              <a:rPr lang="en-US" sz="2400" dirty="0"/>
              <a:t> algorithm</a:t>
            </a:r>
          </a:p>
          <a:p>
            <a:pPr lvl="1"/>
            <a:r>
              <a:rPr lang="en-US" sz="2000" dirty="0"/>
              <a:t>Toy example with integers (32 bits)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Understand how to measure operation (clock())</a:t>
            </a:r>
          </a:p>
          <a:p>
            <a:pPr lvl="1"/>
            <a:r>
              <a:rPr lang="en-US" sz="2000" dirty="0"/>
              <a:t>Pre-prepared functions – console or file output</a:t>
            </a:r>
          </a:p>
          <a:p>
            <a:pPr lvl="1"/>
            <a:r>
              <a:rPr lang="en-US" sz="2000" dirty="0"/>
              <a:t>Visualization of multiple measurements (R, </a:t>
            </a:r>
            <a:r>
              <a:rPr lang="en-US" sz="2000" dirty="0">
                <a:hlinkClick r:id="rId2"/>
              </a:rPr>
              <a:t>http://plot.ly</a:t>
            </a:r>
            <a:r>
              <a:rPr lang="en-US" sz="2000" dirty="0"/>
              <a:t>...)</a:t>
            </a:r>
          </a:p>
          <a:p>
            <a:pPr lvl="1"/>
            <a:r>
              <a:rPr lang="en-US" sz="2000" dirty="0"/>
              <a:t>What can be inferred from measurements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Use large datatype MPI instead of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400" dirty="0"/>
              <a:t> (&gt; 10</a:t>
            </a:r>
            <a:r>
              <a:rPr lang="en-GB" sz="2400" baseline="30000" dirty="0"/>
              <a:t>2 </a:t>
            </a:r>
            <a:r>
              <a:rPr lang="en-GB" sz="2400" dirty="0"/>
              <a:t>bits)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Understand blinding as protection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Assignment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98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E0047-8C6B-4E7B-83E7-B0387B30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Project, teams, first deadline next week!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817B1-92E7-46E1-963D-85097CA43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 group, exchange contact, agree periodic joint meetings</a:t>
            </a:r>
          </a:p>
          <a:p>
            <a:r>
              <a:rPr lang="en-GB" dirty="0"/>
              <a:t>Make sure you know what to do for the next deadline</a:t>
            </a:r>
          </a:p>
          <a:p>
            <a:pPr lvl="1"/>
            <a:r>
              <a:rPr lang="en-US" altLang="cs-CZ" sz="2400" dirty="0"/>
              <a:t>Form team, pick three certificates, book with me (</a:t>
            </a:r>
            <a:r>
              <a:rPr lang="en-US" altLang="cs-CZ" sz="2400" dirty="0">
                <a:solidFill>
                  <a:srgbClr val="FF0000"/>
                </a:solidFill>
              </a:rPr>
              <a:t>9</a:t>
            </a:r>
            <a:r>
              <a:rPr lang="en-GB" altLang="cs-CZ" sz="2400" dirty="0">
                <a:solidFill>
                  <a:srgbClr val="FF0000"/>
                </a:solidFill>
              </a:rPr>
              <a:t>.3.2020</a:t>
            </a:r>
            <a:r>
              <a:rPr lang="en-US" altLang="cs-CZ" sz="2400" dirty="0"/>
              <a:t>)</a:t>
            </a:r>
          </a:p>
          <a:p>
            <a:pPr lvl="1"/>
            <a:r>
              <a:rPr lang="en-US" altLang="cs-CZ" sz="2400" dirty="0"/>
              <a:t>Analyze certificates, prepare report and presentation: (</a:t>
            </a:r>
            <a:r>
              <a:rPr lang="en-US" altLang="cs-CZ" sz="2400" dirty="0">
                <a:solidFill>
                  <a:srgbClr val="FF0000"/>
                </a:solidFill>
              </a:rPr>
              <a:t>19</a:t>
            </a:r>
            <a:r>
              <a:rPr lang="en-GB" altLang="cs-CZ" sz="2400" dirty="0">
                <a:solidFill>
                  <a:srgbClr val="FF0000"/>
                </a:solidFill>
              </a:rPr>
              <a:t>.3.2020</a:t>
            </a:r>
            <a:r>
              <a:rPr lang="en-US" altLang="cs-CZ" sz="2400" dirty="0"/>
              <a:t>)</a:t>
            </a:r>
          </a:p>
          <a:p>
            <a:pPr lvl="1"/>
            <a:endParaRPr lang="en-US" altLang="cs-CZ" sz="2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A896D7-BF80-4146-8243-4BB3D0A61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E538C0-198A-4084-B908-B7045B0C3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15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414" y="3749369"/>
            <a:ext cx="4937673" cy="15518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Faster </a:t>
            </a:r>
            <a:r>
              <a:rPr lang="en-US" dirty="0" err="1"/>
              <a:t>modexp</a:t>
            </a:r>
            <a:r>
              <a:rPr lang="en-US" dirty="0"/>
              <a:t>: Square and multiply 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measure?</a:t>
            </a:r>
          </a:p>
          <a:p>
            <a:pPr lvl="1"/>
            <a:r>
              <a:rPr lang="en-US" dirty="0"/>
              <a:t>Exact detection from simple power trace</a:t>
            </a:r>
          </a:p>
          <a:p>
            <a:pPr lvl="1"/>
            <a:r>
              <a:rPr lang="en-US" dirty="0"/>
              <a:t>Extraction from overall time of multiple measurements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58304" y="4993432"/>
            <a:ext cx="4801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chemeClr val="bg1">
                    <a:lumMod val="50000"/>
                  </a:schemeClr>
                </a:solidFill>
              </a:rPr>
              <a:t>Gilbert Goodwill, http://www.embedded.com/print/4408435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95601" y="1712200"/>
            <a:ext cx="65822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M = </a:t>
            </a:r>
            <a:r>
              <a:rPr lang="en-GB" sz="16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C^d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 mod N</a:t>
            </a:r>
          </a:p>
          <a:p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Square and multiply algorithm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start with </a:t>
            </a:r>
            <a:r>
              <a:rPr lang="en-GB" sz="16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ciphertext</a:t>
            </a:r>
            <a:endParaRPr lang="en-GB" sz="1600" dirty="0">
              <a:solidFill>
                <a:srgbClr val="007F00"/>
              </a:solidFill>
              <a:latin typeface="Comic Sans MS" panose="030F0702030302020204" pitchFamily="66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j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process all bits of private exponent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 mod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shift to next bit by x * x (always)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d_j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j-</a:t>
            </a:r>
            <a:r>
              <a:rPr lang="en-GB" sz="16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th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 bit of private exponent d</a:t>
            </a: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 mod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if 1 then multiple by </a:t>
            </a:r>
            <a:r>
              <a:rPr lang="en-GB" sz="1600" dirty="0" err="1">
                <a:solidFill>
                  <a:srgbClr val="007F00"/>
                </a:solidFill>
                <a:latin typeface="Comic Sans MS" panose="030F0702030302020204" pitchFamily="66" charset="0"/>
              </a:rPr>
              <a:t>Ciphertext</a:t>
            </a:r>
            <a:endParaRPr lang="en-GB" sz="1600" dirty="0">
              <a:solidFill>
                <a:srgbClr val="007F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7F"/>
                </a:solidFill>
                <a:latin typeface="Verdana" panose="020B0604030504040204" pitchFamily="34" charset="0"/>
              </a:rPr>
              <a:t>return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dirty="0">
                <a:solidFill>
                  <a:srgbClr val="007F00"/>
                </a:solidFill>
                <a:latin typeface="Comic Sans MS" panose="030F0702030302020204" pitchFamily="66" charset="0"/>
              </a:rPr>
              <a:t>// plaintext M</a:t>
            </a:r>
          </a:p>
          <a:p>
            <a:endParaRPr lang="en-GB" sz="1600" dirty="0">
              <a:solidFill>
                <a:srgbClr val="007F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 rot="16200000">
            <a:off x="1176028" y="2997932"/>
            <a:ext cx="1752600" cy="742528"/>
          </a:xfrm>
          <a:prstGeom prst="borderCallout2">
            <a:avLst>
              <a:gd name="adj1" fmla="val 109586"/>
              <a:gd name="adj2" fmla="val 45322"/>
              <a:gd name="adj3" fmla="val 151805"/>
              <a:gd name="adj4" fmla="val 45651"/>
              <a:gd name="adj5" fmla="val 186998"/>
              <a:gd name="adj6" fmla="val 45585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Executed only when </a:t>
            </a:r>
            <a:r>
              <a:rPr lang="en-GB" altLang="en-US" sz="1800" dirty="0" err="1"/>
              <a:t>d_j</a:t>
            </a:r>
            <a:r>
              <a:rPr lang="en-GB" altLang="en-US" sz="1800" dirty="0"/>
              <a:t> == 1 </a:t>
            </a:r>
            <a:endParaRPr lang="en-US" altLang="en-US" sz="1800" dirty="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882635" y="1542530"/>
            <a:ext cx="2013565" cy="446310"/>
          </a:xfrm>
          <a:prstGeom prst="borderCallout2">
            <a:avLst>
              <a:gd name="adj1" fmla="val 60902"/>
              <a:gd name="adj2" fmla="val -3687"/>
              <a:gd name="adj3" fmla="val 62550"/>
              <a:gd name="adj4" fmla="val -20893"/>
              <a:gd name="adj5" fmla="val 290512"/>
              <a:gd name="adj6" fmla="val -106698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Executed always</a:t>
            </a:r>
            <a:endParaRPr lang="en-US" altLang="en-US" sz="1800" dirty="0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F1E0A9F3-E6CD-4925-9743-BD6B36DCC69C}"/>
              </a:ext>
            </a:extLst>
          </p:cNvPr>
          <p:cNvGrpSpPr/>
          <p:nvPr/>
        </p:nvGrpSpPr>
        <p:grpSpPr>
          <a:xfrm>
            <a:off x="9624392" y="0"/>
            <a:ext cx="2567608" cy="1712200"/>
            <a:chOff x="9624392" y="0"/>
            <a:chExt cx="2567608" cy="1712200"/>
          </a:xfrm>
        </p:grpSpPr>
        <p:sp>
          <p:nvSpPr>
            <p:cNvPr id="12" name="Šikmý pruh 11">
              <a:extLst>
                <a:ext uri="{FF2B5EF4-FFF2-40B4-BE49-F238E27FC236}">
                  <a16:creationId xmlns:a16="http://schemas.microsoft.com/office/drawing/2014/main" id="{F345E8FD-A566-4134-A96C-FF2F3E7552D8}"/>
                </a:ext>
              </a:extLst>
            </p:cNvPr>
            <p:cNvSpPr/>
            <p:nvPr/>
          </p:nvSpPr>
          <p:spPr>
            <a:xfrm rot="5400000">
              <a:off x="10052096" y="-427704"/>
              <a:ext cx="1712200" cy="2567608"/>
            </a:xfrm>
            <a:prstGeom prst="diagStripe">
              <a:avLst>
                <a:gd name="adj" fmla="val 6158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B8C5AF75-9DD8-4557-AD7F-5B5AD73E9844}"/>
                </a:ext>
              </a:extLst>
            </p:cNvPr>
            <p:cNvSpPr txBox="1"/>
            <p:nvPr/>
          </p:nvSpPr>
          <p:spPr>
            <a:xfrm rot="2026215">
              <a:off x="10207500" y="499163"/>
              <a:ext cx="19639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chemeClr val="bg1"/>
                  </a:solidFill>
                </a:rPr>
                <a:t>from lecture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204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Naïve vs. square and multiply algorithm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SideChannelExercise.zip </a:t>
            </a:r>
            <a:r>
              <a:rPr lang="en-GB" sz="2400" dirty="0"/>
              <a:t>source code from IS</a:t>
            </a:r>
          </a:p>
          <a:p>
            <a:r>
              <a:rPr lang="en-GB" sz="2400" dirty="0"/>
              <a:t>Inspect naïve and </a:t>
            </a:r>
            <a:r>
              <a:rPr lang="en-GB" sz="2400" dirty="0" err="1"/>
              <a:t>square&amp;multiply</a:t>
            </a:r>
            <a:r>
              <a:rPr lang="en-GB" sz="2400" dirty="0"/>
              <a:t> algorithm</a:t>
            </a:r>
          </a:p>
          <a:p>
            <a:pPr lvl="1"/>
            <a:r>
              <a:rPr lang="en-GB" sz="2000" dirty="0"/>
              <a:t>Limited to integers (unsigned long) for simplicity</a:t>
            </a:r>
          </a:p>
          <a:p>
            <a:r>
              <a:rPr lang="en-GB" sz="2400" dirty="0"/>
              <a:t>Measure timings</a:t>
            </a:r>
          </a:p>
          <a:p>
            <a:pPr lvl="1"/>
            <a:r>
              <a:rPr lang="en-GB" sz="2000" dirty="0"/>
              <a:t>Pre-prepared measurement functions</a:t>
            </a:r>
          </a:p>
          <a:p>
            <a:pPr lvl="2"/>
            <a:r>
              <a:rPr lang="en-GB" sz="2000" dirty="0" err="1"/>
              <a:t>measureExponentiation</a:t>
            </a:r>
            <a:r>
              <a:rPr lang="en-GB" sz="2000" dirty="0"/>
              <a:t>()</a:t>
            </a:r>
          </a:p>
          <a:p>
            <a:pPr lvl="3"/>
            <a:r>
              <a:rPr lang="en-GB" sz="2000" dirty="0"/>
              <a:t>clock() used for measurement (usually 1ms granularity)</a:t>
            </a:r>
          </a:p>
          <a:p>
            <a:pPr lvl="2"/>
            <a:r>
              <a:rPr lang="en-GB" sz="2000" dirty="0" err="1"/>
              <a:t>measureExponentiationRepeat</a:t>
            </a:r>
            <a:r>
              <a:rPr lang="en-GB" sz="2000" dirty="0"/>
              <a:t>()</a:t>
            </a:r>
          </a:p>
          <a:p>
            <a:pPr lvl="3"/>
            <a:r>
              <a:rPr lang="en-GB" sz="2000" dirty="0"/>
              <a:t>Make defined number of repeats and stores results into file</a:t>
            </a:r>
          </a:p>
          <a:p>
            <a:r>
              <a:rPr lang="en-GB" dirty="0"/>
              <a:t>Identify dependency of algorithm on secret value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11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Setup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Create new Visual Studio 2015 Project</a:t>
            </a:r>
          </a:p>
          <a:p>
            <a:pPr lvl="1"/>
            <a:r>
              <a:rPr lang="en-US" sz="1800" dirty="0"/>
              <a:t>File-&gt;New-&gt;Project-&gt;</a:t>
            </a:r>
            <a:r>
              <a:rPr lang="en-US" sz="1800" dirty="0" err="1"/>
              <a:t>VisualC</a:t>
            </a:r>
            <a:r>
              <a:rPr lang="en-US" sz="1800" dirty="0"/>
              <a:t>++-&gt;Win32 Console app</a:t>
            </a:r>
          </a:p>
          <a:p>
            <a:pPr lvl="1"/>
            <a:r>
              <a:rPr lang="en-US" sz="1800" dirty="0"/>
              <a:t>Turn off ‘Precompiled header’ and ‘SDL checks’</a:t>
            </a:r>
          </a:p>
          <a:p>
            <a:r>
              <a:rPr lang="en-US" sz="2000" dirty="0"/>
              <a:t>Paste SideChannelExercise.cpp from IS instead of project’s main file</a:t>
            </a:r>
          </a:p>
          <a:p>
            <a:r>
              <a:rPr lang="en-US" sz="2000" dirty="0"/>
              <a:t>Copy all remaining files into directory where stdafx.cpp is</a:t>
            </a:r>
          </a:p>
          <a:p>
            <a:r>
              <a:rPr lang="en-US" sz="2000" dirty="0"/>
              <a:t>Add </a:t>
            </a:r>
            <a:r>
              <a:rPr lang="en-US" sz="2000" dirty="0" err="1"/>
              <a:t>bignum.c</a:t>
            </a:r>
            <a:r>
              <a:rPr lang="en-US" sz="2000" dirty="0"/>
              <a:t> into compilation</a:t>
            </a:r>
          </a:p>
          <a:p>
            <a:pPr lvl="1"/>
            <a:r>
              <a:rPr lang="en-US" sz="1800" dirty="0"/>
              <a:t>Solution-&gt;Source files-&gt;Add-&gt;Existing item</a:t>
            </a:r>
          </a:p>
          <a:p>
            <a:r>
              <a:rPr lang="en-US" sz="2000" dirty="0"/>
              <a:t>Try to compile</a:t>
            </a:r>
          </a:p>
          <a:p>
            <a:r>
              <a:rPr lang="en-US" sz="2000" dirty="0"/>
              <a:t>Insert breakpoint (begin of main()) – F9</a:t>
            </a:r>
          </a:p>
          <a:p>
            <a:r>
              <a:rPr lang="en-US" sz="2000" dirty="0"/>
              <a:t>Run program in debug mode – F5</a:t>
            </a:r>
          </a:p>
          <a:p>
            <a:r>
              <a:rPr lang="en-US" sz="2000" dirty="0"/>
              <a:t>Execute next step of program – F10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10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Naïve modular exponentiation algorithm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What is disadvantage of this algorithm?</a:t>
            </a:r>
          </a:p>
          <a:p>
            <a:r>
              <a:rPr lang="en-GB" dirty="0"/>
              <a:t>Is algorithm vulnerable to timing side-channel?</a:t>
            </a:r>
          </a:p>
          <a:p>
            <a:r>
              <a:rPr lang="en-GB" dirty="0"/>
              <a:t>Is algorithm vulnerable to another side-channel?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8908" y="1631643"/>
            <a:ext cx="898983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typedef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unsigned 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naiveExponentiation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6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= (result * message) % modulus; // this may cause type overflow</a:t>
            </a: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return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554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4273" y="692696"/>
            <a:ext cx="771506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typedef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unsigned 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const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sizeof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squareAndMultiply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Obtain effective length of exponent in bits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ULONG_LENGTH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++)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bit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mask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Compute square and multiply algorithm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ULONG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for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b="1" dirty="0" err="1">
                <a:solidFill>
                  <a:srgbClr val="00007F"/>
                </a:solidFill>
                <a:latin typeface="Verdana" panose="020B0604030504040204" pitchFamily="34" charset="0"/>
              </a:rPr>
              <a:t>int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sizeExponent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--)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//result = (result * result) % modulus; // this may cause type overflow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if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exponent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&amp;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{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given bit is not 0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200" dirty="0">
                <a:solidFill>
                  <a:srgbClr val="007F00"/>
                </a:solidFill>
                <a:latin typeface="Comic Sans MS" panose="030F0702030302020204" pitchFamily="66" charset="0"/>
              </a:rPr>
              <a:t>// result = (result * message) % modulus; // this may cause type overflow</a:t>
            </a: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*=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message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%=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modulus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7F"/>
                </a:solidFill>
                <a:latin typeface="Verdana" panose="020B0604030504040204" pitchFamily="34" charset="0"/>
              </a:rPr>
              <a:t>       return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result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}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436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Pair activity: Analysis of </a:t>
            </a:r>
            <a:r>
              <a:rPr lang="en-GB" dirty="0" err="1"/>
              <a:t>square&amp;multiply</a:t>
            </a:r>
            <a:r>
              <a:rPr lang="en-GB" dirty="0"/>
              <a:t> algorithm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0984" y="1929871"/>
            <a:ext cx="11164408" cy="4149725"/>
          </a:xfrm>
        </p:spPr>
        <p:txBody>
          <a:bodyPr/>
          <a:lstStyle/>
          <a:p>
            <a:r>
              <a:rPr lang="en-GB" dirty="0"/>
              <a:t>Form pairs (e.g., with your neighbour) [</a:t>
            </a:r>
            <a:r>
              <a:rPr lang="en-GB" dirty="0">
                <a:solidFill>
                  <a:srgbClr val="0070C0"/>
                </a:solidFill>
              </a:rPr>
              <a:t>21 minutes</a:t>
            </a:r>
            <a:r>
              <a:rPr lang="en-GB" dirty="0"/>
              <a:t>]</a:t>
            </a:r>
          </a:p>
          <a:p>
            <a:r>
              <a:rPr lang="en-GB" dirty="0"/>
              <a:t>Look and code together (before ready to answer the question)</a:t>
            </a:r>
          </a:p>
          <a:p>
            <a:r>
              <a:rPr lang="en-GB" dirty="0"/>
              <a:t>Two roles: </a:t>
            </a:r>
          </a:p>
          <a:p>
            <a:pPr lvl="1"/>
            <a:r>
              <a:rPr lang="en-GB" dirty="0"/>
              <a:t>Educator – explains the answer to the given question to his/her pair</a:t>
            </a:r>
          </a:p>
          <a:p>
            <a:pPr lvl="1"/>
            <a:r>
              <a:rPr lang="en-GB" dirty="0"/>
              <a:t>Sceptic – tries to find any flaw or weak point in Educator’s reasoning </a:t>
            </a:r>
          </a:p>
          <a:p>
            <a:r>
              <a:rPr lang="en-GB" dirty="0"/>
              <a:t>Educator keep explaining until Sceptic can’t find any flaw </a:t>
            </a:r>
          </a:p>
          <a:p>
            <a:pPr lvl="1"/>
            <a:r>
              <a:rPr lang="en-GB" dirty="0"/>
              <a:t>not more </a:t>
            </a:r>
            <a:r>
              <a:rPr lang="en-GB"/>
              <a:t>than 3 </a:t>
            </a:r>
            <a:r>
              <a:rPr lang="en-GB" dirty="0"/>
              <a:t>mins per question</a:t>
            </a:r>
          </a:p>
          <a:p>
            <a:pPr lvl="1"/>
            <a:r>
              <a:rPr lang="en-GB" dirty="0"/>
              <a:t>Sceptic notes down interesting issues raised</a:t>
            </a:r>
          </a:p>
          <a:p>
            <a:r>
              <a:rPr lang="en-GB" dirty="0"/>
              <a:t>Switch roles after every question (from next slide)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PV204 TE, Side-channels LAB 5.3.2020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AFD7E5-3BCF-415B-9663-7C90110DAA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306" y="115090"/>
            <a:ext cx="2544366" cy="145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9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25889</TotalTime>
  <Words>2031</Words>
  <Application>Microsoft Office PowerPoint</Application>
  <PresentationFormat>Widescreen</PresentationFormat>
  <Paragraphs>282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Comic Sans MS</vt:lpstr>
      <vt:lpstr>Courier New</vt:lpstr>
      <vt:lpstr>Verdana</vt:lpstr>
      <vt:lpstr>Motiv systému Office</vt:lpstr>
      <vt:lpstr>PV204 Security technologies</vt:lpstr>
      <vt:lpstr>The masterplan for this lab</vt:lpstr>
      <vt:lpstr>Project, teams, first deadline next week!</vt:lpstr>
      <vt:lpstr>Faster modexp: Square and multiply algorithm</vt:lpstr>
      <vt:lpstr>Naïve vs. square and multiply algorithm </vt:lpstr>
      <vt:lpstr>Setup</vt:lpstr>
      <vt:lpstr>Naïve modular exponentiation algorithm</vt:lpstr>
      <vt:lpstr>PowerPoint Presentation</vt:lpstr>
      <vt:lpstr>Pair activity: Analysis of square&amp;multiply algorithm </vt:lpstr>
      <vt:lpstr>Pair activity: Analysis of square&amp;multiply algorithm</vt:lpstr>
      <vt:lpstr>Big integers (MPI from mbedTLS library)</vt:lpstr>
      <vt:lpstr>Create large (pseudo-)random MPI</vt:lpstr>
      <vt:lpstr>Measure times with MPI</vt:lpstr>
      <vt:lpstr>Fix: Blinding</vt:lpstr>
      <vt:lpstr>Defense introduced by OpenSSL</vt:lpstr>
      <vt:lpstr>PowerPoint Presentation</vt:lpstr>
      <vt:lpstr>Assignment 2: Protection via bogus branch  </vt:lpstr>
      <vt:lpstr>Assignment – what to submit</vt:lpstr>
      <vt:lpstr>Example vizualization (credits: J. Masarik)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Švenda</cp:lastModifiedBy>
  <cp:revision>7115</cp:revision>
  <cp:lastPrinted>2013-10-10T13:54:53Z</cp:lastPrinted>
  <dcterms:created xsi:type="dcterms:W3CDTF">2012-06-27T07:21:19Z</dcterms:created>
  <dcterms:modified xsi:type="dcterms:W3CDTF">2020-03-06T15:06:29Z</dcterms:modified>
</cp:coreProperties>
</file>