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617" r:id="rId3"/>
    <p:sldId id="782" r:id="rId4"/>
    <p:sldId id="787" r:id="rId5"/>
    <p:sldId id="856" r:id="rId6"/>
    <p:sldId id="784" r:id="rId7"/>
    <p:sldId id="770" r:id="rId8"/>
    <p:sldId id="771" r:id="rId9"/>
    <p:sldId id="772" r:id="rId10"/>
    <p:sldId id="783" r:id="rId11"/>
    <p:sldId id="775" r:id="rId12"/>
    <p:sldId id="786" r:id="rId13"/>
    <p:sldId id="855" r:id="rId14"/>
    <p:sldId id="774" r:id="rId15"/>
    <p:sldId id="777" r:id="rId16"/>
    <p:sldId id="773" r:id="rId17"/>
    <p:sldId id="788" r:id="rId1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39" autoAdjust="0"/>
    <p:restoredTop sz="91367" autoAdjust="0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C4D24BDE-91F4-4AF6-A954-320AF3ADA8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2"/>
          </p:nvPr>
        </p:nvSpPr>
        <p:spPr>
          <a:xfrm>
            <a:off x="179388" y="6497638"/>
            <a:ext cx="7127875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| PV204: Hardware Security Modules </a:t>
            </a:r>
          </a:p>
        </p:txBody>
      </p:sp>
    </p:spTree>
    <p:extLst>
      <p:ext uri="{BB962C8B-B14F-4D97-AF65-F5344CB8AC3E}">
        <p14:creationId xmlns:p14="http://schemas.microsoft.com/office/powerpoint/2010/main" val="287545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| PV204: Hardware Security Modules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51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  <p:sldLayoutId id="2147483744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npages.ubuntu.com/manpages/utopic/man1/softhsm.1.html" TargetMode="External"/><Relationship Id="rId2" Type="http://schemas.openxmlformats.org/officeDocument/2006/relationships/hyperlink" Target="https://github.com/disig/SoftHSM2-for-Window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pPr algn="ctr"/>
            <a:r>
              <a:rPr lang="en-US" altLang="en-US"/>
              <a:t>PV204 Security technologies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8173218" cy="1081087"/>
          </a:xfrm>
        </p:spPr>
        <p:txBody>
          <a:bodyPr>
            <a:normAutofit/>
          </a:bodyPr>
          <a:lstStyle/>
          <a:p>
            <a:r>
              <a:rPr lang="en-GB" dirty="0"/>
              <a:t>Hardware Security Modules (HSM), PKCS#11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/>
              <a:t>Petr </a:t>
            </a:r>
            <a:r>
              <a:rPr lang="cs-CZ"/>
              <a:t>Švenda</a:t>
            </a:r>
            <a:r>
              <a:rPr lang="en-US"/>
              <a:t> </a:t>
            </a:r>
            <a:r>
              <a:rPr lang="cs-CZ">
                <a:hlinkClick r:id="rId3"/>
              </a:rPr>
              <a:t>svenda</a:t>
            </a:r>
            <a:r>
              <a:rPr lang="en-US">
                <a:hlinkClick r:id="rId3"/>
              </a:rPr>
              <a:t>@fi.muni.cz</a:t>
            </a:r>
            <a:endParaRPr lang="en-US"/>
          </a:p>
          <a:p>
            <a:r>
              <a:rPr lang="en-US"/>
              <a:t>Faculty of Informatics, Masaryk University</a:t>
            </a:r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892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Before use of PKCS#11 – program API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Delete all previously created software tokens </a:t>
            </a:r>
          </a:p>
          <a:p>
            <a:pPr lvl="1"/>
            <a:r>
              <a:rPr lang="en-GB" sz="2000" dirty="0"/>
              <a:t>SoftHSM2\</a:t>
            </a:r>
            <a:r>
              <a:rPr lang="en-GB" sz="2000" dirty="0" err="1"/>
              <a:t>var</a:t>
            </a:r>
            <a:r>
              <a:rPr lang="en-GB" sz="2000" dirty="0"/>
              <a:t>\softhsm2\tokens\</a:t>
            </a:r>
          </a:p>
          <a:p>
            <a:r>
              <a:rPr lang="en-GB" sz="2400" dirty="0"/>
              <a:t>Create new token and </a:t>
            </a:r>
            <a:r>
              <a:rPr lang="en-GB" sz="2400" dirty="0">
                <a:solidFill>
                  <a:srgbClr val="FF0000"/>
                </a:solidFill>
              </a:rPr>
              <a:t>make sure that</a:t>
            </a:r>
            <a:endParaRPr lang="en-GB" sz="2000" dirty="0">
              <a:solidFill>
                <a:srgbClr val="FF0000"/>
              </a:solidFill>
            </a:endParaRPr>
          </a:p>
          <a:p>
            <a:pPr lvl="1"/>
            <a:r>
              <a:rPr lang="en-GB" sz="2000" dirty="0"/>
              <a:t>Token label is “pv204”</a:t>
            </a:r>
          </a:p>
          <a:p>
            <a:pPr lvl="1"/>
            <a:r>
              <a:rPr lang="en-GB" sz="2000" dirty="0"/>
              <a:t>SO PIN is “123456”</a:t>
            </a:r>
          </a:p>
          <a:p>
            <a:pPr lvl="1"/>
            <a:r>
              <a:rPr lang="en-GB" sz="2000" dirty="0"/>
              <a:t>User PIN  “1234”</a:t>
            </a:r>
          </a:p>
          <a:p>
            <a:endParaRPr lang="en-GB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968666D-043D-4A7C-BC53-7293A3C36FC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208362"/>
            <a:ext cx="2736304" cy="2736304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EFD47B-3C45-4CBE-82A6-175BD83EAA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52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22313" y="2348880"/>
            <a:ext cx="7772400" cy="1362075"/>
          </a:xfrm>
        </p:spPr>
        <p:txBody>
          <a:bodyPr/>
          <a:lstStyle/>
          <a:p>
            <a:r>
              <a:rPr lang="en-GB" sz="3600" dirty="0"/>
              <a:t>At this moment, we have at least one initialized token</a:t>
            </a:r>
            <a:br>
              <a:rPr lang="en-GB" sz="3600" dirty="0"/>
            </a:br>
            <a:r>
              <a:rPr lang="en-GB" sz="3600" dirty="0"/>
              <a:t>(hopefully </a:t>
            </a:r>
            <a:r>
              <a:rPr lang="en-GB" sz="3600" dirty="0">
                <a:sym typeface="Wingdings" panose="05000000000000000000" pitchFamily="2" charset="2"/>
              </a:rPr>
              <a:t></a:t>
            </a:r>
            <a:r>
              <a:rPr lang="en-GB" sz="3600" dirty="0"/>
              <a:t>)</a:t>
            </a:r>
            <a:br>
              <a:rPr lang="en-GB" sz="3600" dirty="0"/>
            </a:br>
            <a:br>
              <a:rPr lang="en-GB" sz="3600" dirty="0"/>
            </a:br>
            <a:endParaRPr lang="en-GB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EA901C7-036C-4DE5-A9DF-A87204725D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67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6401AC-3DFA-4B23-BB99-3C25DAB64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B924C435-6D08-44C7-BF2A-744CB9C44A8E}"/>
              </a:ext>
            </a:extLst>
          </p:cNvPr>
          <p:cNvSpPr/>
          <p:nvPr/>
        </p:nvSpPr>
        <p:spPr>
          <a:xfrm>
            <a:off x="3555675" y="4365104"/>
            <a:ext cx="2031504" cy="100811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softhsm2.dll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A9DEF12-DF7B-4BC0-97BC-A6DCC1CE07A7}"/>
              </a:ext>
            </a:extLst>
          </p:cNvPr>
          <p:cNvSpPr/>
          <p:nvPr/>
        </p:nvSpPr>
        <p:spPr>
          <a:xfrm>
            <a:off x="3267643" y="4077072"/>
            <a:ext cx="252028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PKCS#11 API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257BDEB4-1461-4DB4-BB1E-9193A7AD14B1}"/>
              </a:ext>
            </a:extLst>
          </p:cNvPr>
          <p:cNvSpPr/>
          <p:nvPr/>
        </p:nvSpPr>
        <p:spPr>
          <a:xfrm>
            <a:off x="2763587" y="5718919"/>
            <a:ext cx="3888432" cy="5041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/>
              <a:t>\</a:t>
            </a:r>
            <a:r>
              <a:rPr lang="en-GB" i="1" dirty="0" err="1"/>
              <a:t>var</a:t>
            </a:r>
            <a:r>
              <a:rPr lang="en-GB" i="1" dirty="0"/>
              <a:t>\tokens\xxx-xxx\</a:t>
            </a:r>
            <a:r>
              <a:rPr lang="en-GB" i="1" dirty="0" err="1"/>
              <a:t>token.object</a:t>
            </a:r>
            <a:endParaRPr lang="en-GB" i="1" dirty="0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B6B60E2B-09AD-482C-B021-8F9BB0346BD3}"/>
              </a:ext>
            </a:extLst>
          </p:cNvPr>
          <p:cNvSpPr/>
          <p:nvPr/>
        </p:nvSpPr>
        <p:spPr>
          <a:xfrm>
            <a:off x="2619570" y="764704"/>
            <a:ext cx="4176464" cy="5760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PKCS11Example.cpp (main function)</a:t>
            </a: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BF2ECD7B-3979-4D6C-AE47-3EC528B918BD}"/>
              </a:ext>
            </a:extLst>
          </p:cNvPr>
          <p:cNvSpPr/>
          <p:nvPr/>
        </p:nvSpPr>
        <p:spPr>
          <a:xfrm>
            <a:off x="6075955" y="4051015"/>
            <a:ext cx="2225948" cy="5760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softhsm2-util.exe</a:t>
            </a:r>
          </a:p>
        </p:txBody>
      </p:sp>
      <p:cxnSp>
        <p:nvCxnSpPr>
          <p:cNvPr id="17" name="Spojnice: zakřivená 16">
            <a:extLst>
              <a:ext uri="{FF2B5EF4-FFF2-40B4-BE49-F238E27FC236}">
                <a16:creationId xmlns:a16="http://schemas.microsoft.com/office/drawing/2014/main" id="{B6235A8F-F032-4E18-9876-F20FC65716D8}"/>
              </a:ext>
            </a:extLst>
          </p:cNvPr>
          <p:cNvCxnSpPr>
            <a:cxnSpLocks/>
            <a:stCxn id="15" idx="1"/>
            <a:endCxn id="9" idx="0"/>
          </p:cNvCxnSpPr>
          <p:nvPr/>
        </p:nvCxnSpPr>
        <p:spPr>
          <a:xfrm rot="10800000" flipV="1">
            <a:off x="4707803" y="4339047"/>
            <a:ext cx="1368152" cy="1379872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C38D8015-FD96-46BC-98F9-F2C018F4ED06}"/>
              </a:ext>
            </a:extLst>
          </p:cNvPr>
          <p:cNvCxnSpPr>
            <a:cxnSpLocks/>
            <a:stCxn id="12" idx="2"/>
            <a:endCxn id="9" idx="0"/>
          </p:cNvCxnSpPr>
          <p:nvPr/>
        </p:nvCxnSpPr>
        <p:spPr>
          <a:xfrm>
            <a:off x="4707802" y="1340768"/>
            <a:ext cx="1" cy="4378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EA3D1746-71E4-4C77-9017-66D5B67E32CB}"/>
              </a:ext>
            </a:extLst>
          </p:cNvPr>
          <p:cNvSpPr/>
          <p:nvPr/>
        </p:nvSpPr>
        <p:spPr>
          <a:xfrm>
            <a:off x="2890277" y="2622800"/>
            <a:ext cx="36004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Pkcs11Stub.h, Pkcs11Stub.cpp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BF7A074B-11B9-4EBA-8496-0487D31FE9C5}"/>
              </a:ext>
            </a:extLst>
          </p:cNvPr>
          <p:cNvSpPr/>
          <p:nvPr/>
        </p:nvSpPr>
        <p:spPr>
          <a:xfrm>
            <a:off x="2872951" y="1787024"/>
            <a:ext cx="36004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pkcs11test.h (example code utilizing PKCS#11 functions)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3E3E5A07-839E-4F14-8E19-E04ECEA8EDA5}"/>
              </a:ext>
            </a:extLst>
          </p:cNvPr>
          <p:cNvSpPr txBox="1"/>
          <p:nvPr/>
        </p:nvSpPr>
        <p:spPr>
          <a:xfrm>
            <a:off x="3718076" y="3471288"/>
            <a:ext cx="3005951" cy="369332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 err="1"/>
              <a:t>LoadLibrary</a:t>
            </a:r>
            <a:r>
              <a:rPr lang="en-GB" dirty="0"/>
              <a:t>(“softhsm2.dll”);</a:t>
            </a:r>
          </a:p>
        </p:txBody>
      </p: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41D3998E-F2B8-45E1-B80F-6678716FCC20}"/>
              </a:ext>
            </a:extLst>
          </p:cNvPr>
          <p:cNvCxnSpPr>
            <a:cxnSpLocks/>
          </p:cNvCxnSpPr>
          <p:nvPr/>
        </p:nvCxnSpPr>
        <p:spPr>
          <a:xfrm flipV="1">
            <a:off x="3699691" y="3356992"/>
            <a:ext cx="0" cy="5760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Obdélník: se zakulacenými rohy 32">
            <a:extLst>
              <a:ext uri="{FF2B5EF4-FFF2-40B4-BE49-F238E27FC236}">
                <a16:creationId xmlns:a16="http://schemas.microsoft.com/office/drawing/2014/main" id="{F60374C8-347D-4467-A547-643C28F4EB4C}"/>
              </a:ext>
            </a:extLst>
          </p:cNvPr>
          <p:cNvSpPr/>
          <p:nvPr/>
        </p:nvSpPr>
        <p:spPr>
          <a:xfrm>
            <a:off x="607927" y="4346185"/>
            <a:ext cx="2031504" cy="100811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cryptoki.dll</a:t>
            </a: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05E6B03F-A00B-44DC-822A-E1CCB7179EEC}"/>
              </a:ext>
            </a:extLst>
          </p:cNvPr>
          <p:cNvSpPr/>
          <p:nvPr/>
        </p:nvSpPr>
        <p:spPr>
          <a:xfrm>
            <a:off x="319895" y="4058153"/>
            <a:ext cx="252028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PKCS#11 API</a:t>
            </a:r>
          </a:p>
        </p:txBody>
      </p: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059532AB-4DD4-44B6-99B7-ABA3EF1B8016}"/>
              </a:ext>
            </a:extLst>
          </p:cNvPr>
          <p:cNvCxnSpPr>
            <a:cxnSpLocks/>
            <a:stCxn id="34" idx="0"/>
            <a:endCxn id="10" idx="1"/>
          </p:cNvCxnSpPr>
          <p:nvPr/>
        </p:nvCxnSpPr>
        <p:spPr>
          <a:xfrm flipV="1">
            <a:off x="1580035" y="2910832"/>
            <a:ext cx="1310242" cy="11473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6C56A2FA-C26F-4CE5-A7EC-D89CFE935726}"/>
              </a:ext>
            </a:extLst>
          </p:cNvPr>
          <p:cNvSpPr txBox="1"/>
          <p:nvPr/>
        </p:nvSpPr>
        <p:spPr>
          <a:xfrm>
            <a:off x="770328" y="3452369"/>
            <a:ext cx="2839701" cy="369332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LoadLibrary</a:t>
            </a:r>
            <a:r>
              <a:rPr lang="en-GB" dirty="0"/>
              <a:t>(“</a:t>
            </a:r>
            <a:r>
              <a:rPr lang="en-US" altLang="en-US" dirty="0"/>
              <a:t>cryptoki.dll</a:t>
            </a:r>
            <a:r>
              <a:rPr lang="en-GB" dirty="0"/>
              <a:t>”);</a:t>
            </a:r>
          </a:p>
        </p:txBody>
      </p:sp>
      <p:pic>
        <p:nvPicPr>
          <p:cNvPr id="39" name="Picture 8" descr="8300-ACOS2-8K">
            <a:extLst>
              <a:ext uri="{FF2B5EF4-FFF2-40B4-BE49-F238E27FC236}">
                <a16:creationId xmlns:a16="http://schemas.microsoft.com/office/drawing/2014/main" id="{0F035192-8036-4563-A155-93A226FAC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0384">
            <a:off x="964416" y="5534560"/>
            <a:ext cx="1229615" cy="87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Pravá složená závorka 40">
            <a:extLst>
              <a:ext uri="{FF2B5EF4-FFF2-40B4-BE49-F238E27FC236}">
                <a16:creationId xmlns:a16="http://schemas.microsoft.com/office/drawing/2014/main" id="{BCCA669D-F405-48FE-8EC8-3608B9076C7B}"/>
              </a:ext>
            </a:extLst>
          </p:cNvPr>
          <p:cNvSpPr/>
          <p:nvPr/>
        </p:nvSpPr>
        <p:spPr>
          <a:xfrm>
            <a:off x="8088612" y="840013"/>
            <a:ext cx="628248" cy="2434064"/>
          </a:xfrm>
          <a:prstGeom prst="rightBrace">
            <a:avLst>
              <a:gd name="adj1" fmla="val 8333"/>
              <a:gd name="adj2" fmla="val 4551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21034BA5-BB7C-48BE-A4D3-55F2462ABCE4}"/>
              </a:ext>
            </a:extLst>
          </p:cNvPr>
          <p:cNvSpPr txBox="1"/>
          <p:nvPr/>
        </p:nvSpPr>
        <p:spPr>
          <a:xfrm rot="16200000">
            <a:off x="7759935" y="1872379"/>
            <a:ext cx="228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Visual Studio project</a:t>
            </a:r>
          </a:p>
        </p:txBody>
      </p:sp>
      <p:sp>
        <p:nvSpPr>
          <p:cNvPr id="43" name="Pravá složená závorka 42">
            <a:extLst>
              <a:ext uri="{FF2B5EF4-FFF2-40B4-BE49-F238E27FC236}">
                <a16:creationId xmlns:a16="http://schemas.microsoft.com/office/drawing/2014/main" id="{B2EC326E-C848-48E9-A379-143034B1305A}"/>
              </a:ext>
            </a:extLst>
          </p:cNvPr>
          <p:cNvSpPr/>
          <p:nvPr/>
        </p:nvSpPr>
        <p:spPr>
          <a:xfrm>
            <a:off x="8106427" y="3746487"/>
            <a:ext cx="628248" cy="2434064"/>
          </a:xfrm>
          <a:prstGeom prst="rightBrace">
            <a:avLst>
              <a:gd name="adj1" fmla="val 8333"/>
              <a:gd name="adj2" fmla="val 4551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D65B4F58-1054-41BA-8320-6BC84731E43E}"/>
              </a:ext>
            </a:extLst>
          </p:cNvPr>
          <p:cNvSpPr txBox="1"/>
          <p:nvPr/>
        </p:nvSpPr>
        <p:spPr>
          <a:xfrm rot="16200000">
            <a:off x="8159671" y="4778854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SoftHSM</a:t>
            </a:r>
            <a:r>
              <a:rPr lang="en-GB" dirty="0"/>
              <a:t> tool</a:t>
            </a:r>
          </a:p>
        </p:txBody>
      </p:sp>
      <p:sp>
        <p:nvSpPr>
          <p:cNvPr id="46" name="Pravá složená závorka 45">
            <a:extLst>
              <a:ext uri="{FF2B5EF4-FFF2-40B4-BE49-F238E27FC236}">
                <a16:creationId xmlns:a16="http://schemas.microsoft.com/office/drawing/2014/main" id="{BD03763E-2D68-4221-9DE2-B5525C0AE366}"/>
              </a:ext>
            </a:extLst>
          </p:cNvPr>
          <p:cNvSpPr/>
          <p:nvPr/>
        </p:nvSpPr>
        <p:spPr>
          <a:xfrm rot="10800000">
            <a:off x="343842" y="3933056"/>
            <a:ext cx="555749" cy="2434064"/>
          </a:xfrm>
          <a:prstGeom prst="rightBrace">
            <a:avLst>
              <a:gd name="adj1" fmla="val 8333"/>
              <a:gd name="adj2" fmla="val 4551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6994B008-8035-4146-9333-42ADCDCE28C2}"/>
              </a:ext>
            </a:extLst>
          </p:cNvPr>
          <p:cNvSpPr txBox="1"/>
          <p:nvPr/>
        </p:nvSpPr>
        <p:spPr>
          <a:xfrm rot="16200000">
            <a:off x="-676950" y="499050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Physical token</a:t>
            </a:r>
          </a:p>
        </p:txBody>
      </p: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956C64E0-CD71-42A6-BCA5-52EE66AAFCD3}"/>
              </a:ext>
            </a:extLst>
          </p:cNvPr>
          <p:cNvCxnSpPr>
            <a:cxnSpLocks/>
          </p:cNvCxnSpPr>
          <p:nvPr/>
        </p:nvCxnSpPr>
        <p:spPr>
          <a:xfrm>
            <a:off x="1580035" y="5250594"/>
            <a:ext cx="0" cy="5546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81142BD5-F269-4913-8C77-143B24BA9FC2}"/>
              </a:ext>
            </a:extLst>
          </p:cNvPr>
          <p:cNvSpPr txBox="1"/>
          <p:nvPr/>
        </p:nvSpPr>
        <p:spPr>
          <a:xfrm>
            <a:off x="1579223" y="534612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APDUs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2B3270E-1831-4B37-B744-0725909D8D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67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5" grpId="0" animBg="1"/>
      <p:bldP spid="10" grpId="0" animBg="1"/>
      <p:bldP spid="11" grpId="0" animBg="1"/>
      <p:bldP spid="24" grpId="0" animBg="1"/>
      <p:bldP spid="33" grpId="0" animBg="1"/>
      <p:bldP spid="34" grpId="0" animBg="1"/>
      <p:bldP spid="35" grpId="0" animBg="1"/>
      <p:bldP spid="41" grpId="0" animBg="1"/>
      <p:bldP spid="42" grpId="0"/>
      <p:bldP spid="43" grpId="0" animBg="1"/>
      <p:bldP spid="44" grpId="0"/>
      <p:bldP spid="46" grpId="0" animBg="1"/>
      <p:bldP spid="47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| PV204: Hardware Security Modules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PKCS#11: arguments lists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800"/>
              <a:t>Most of the PKCS#11 functions accept parameters as </a:t>
            </a:r>
            <a:r>
              <a:rPr lang="en-US" altLang="en-US" sz="1800" noProof="1"/>
              <a:t>CK_ATTRIBUTE</a:t>
            </a:r>
            <a:r>
              <a:rPr lang="en-US" altLang="en-US" sz="1800"/>
              <a:t>[] array</a:t>
            </a:r>
          </a:p>
          <a:p>
            <a:pPr eaLnBrk="1" hangingPunct="1"/>
            <a:r>
              <a:rPr lang="en-US" altLang="en-US" sz="1800"/>
              <a:t>Every value is encoded in single </a:t>
            </a:r>
            <a:r>
              <a:rPr lang="en-US" altLang="en-US" sz="1800" noProof="1"/>
              <a:t>CK_ATTRIBUTE</a:t>
            </a:r>
            <a:endParaRPr lang="en-US" altLang="en-US" sz="1800"/>
          </a:p>
          <a:p>
            <a:pPr lvl="1" eaLnBrk="1" hangingPunct="1"/>
            <a:r>
              <a:rPr lang="en-US" altLang="en-US" sz="1500" noProof="1"/>
              <a:t>CK_ATTRIBUTE_TYPE type</a:t>
            </a:r>
            <a:endParaRPr lang="en-US" altLang="en-US" sz="1500"/>
          </a:p>
          <a:p>
            <a:pPr lvl="1" eaLnBrk="1" hangingPunct="1"/>
            <a:r>
              <a:rPr lang="en-US" altLang="en-US" sz="1500" noProof="1"/>
              <a:t>CK_VOID_PTR       pValue</a:t>
            </a:r>
            <a:endParaRPr lang="en-US" altLang="en-US" sz="1500"/>
          </a:p>
          <a:p>
            <a:pPr lvl="1" eaLnBrk="1" hangingPunct="1"/>
            <a:r>
              <a:rPr lang="en-US" altLang="en-US" sz="1500" noProof="1"/>
              <a:t>CK_ULONG          </a:t>
            </a:r>
            <a:r>
              <a:rPr lang="en-US" altLang="en-US" sz="1500"/>
              <a:t>  </a:t>
            </a:r>
            <a:r>
              <a:rPr lang="en-US" altLang="en-US" sz="1500" noProof="1"/>
              <a:t>ulValueLen</a:t>
            </a:r>
            <a:r>
              <a:rPr lang="en-US" altLang="en-US" sz="1500"/>
              <a:t> </a:t>
            </a:r>
            <a:endParaRPr lang="en-US" altLang="en-US" sz="1500" dirty="0"/>
          </a:p>
        </p:txBody>
      </p:sp>
      <p:sp>
        <p:nvSpPr>
          <p:cNvPr id="1112068" name="Text Box 4"/>
          <p:cNvSpPr txBox="1">
            <a:spLocks noChangeArrowheads="1"/>
          </p:cNvSpPr>
          <p:nvPr/>
        </p:nvSpPr>
        <p:spPr bwMode="auto">
          <a:xfrm>
            <a:off x="764355" y="3917000"/>
            <a:ext cx="7707366" cy="2462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CK_CHAR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label_public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[]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=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r>
              <a:rPr lang="en-US" altLang="en-US" sz="1400" b="0" dirty="0">
                <a:solidFill>
                  <a:srgbClr val="7F007F"/>
                </a:solidFill>
                <a:latin typeface="Verdana" pitchFamily="34" charset="0"/>
              </a:rPr>
              <a:t>"Test1_public"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};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    </a:t>
            </a:r>
            <a:r>
              <a:rPr lang="en-US" altLang="en-US" sz="1400" b="0" dirty="0">
                <a:solidFill>
                  <a:srgbClr val="007F00"/>
                </a:solidFill>
                <a:latin typeface="Comic Sans MS" pitchFamily="66" charset="0"/>
              </a:rPr>
              <a:t>//label of data object</a:t>
            </a:r>
          </a:p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CK_CHAR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data_public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[]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=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r>
              <a:rPr lang="en-US" altLang="en-US" sz="1400" b="0" dirty="0">
                <a:solidFill>
                  <a:srgbClr val="7F007F"/>
                </a:solidFill>
                <a:latin typeface="Verdana" pitchFamily="34" charset="0"/>
              </a:rPr>
              <a:t>"PV204 Public"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};</a:t>
            </a:r>
            <a:endParaRPr lang="en-US" altLang="en-US" sz="1400" b="0" dirty="0">
              <a:solidFill>
                <a:srgbClr val="808080"/>
              </a:solidFill>
              <a:latin typeface="Verdana" pitchFamily="34" charset="0"/>
            </a:endParaRPr>
          </a:p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CK_ATTRIBUTE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dataTemplate_public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[]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=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endParaRPr lang="en-US" altLang="en-US" sz="1400" b="0" dirty="0">
              <a:solidFill>
                <a:srgbClr val="808080"/>
              </a:solidFill>
              <a:latin typeface="Verdana" pitchFamily="34" charset="0"/>
            </a:endParaRPr>
          </a:p>
          <a:p>
            <a:pPr eaLnBrk="1" hangingPunct="1"/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    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CKA_CLASS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&amp;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dataClass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 err="1">
                <a:solidFill>
                  <a:srgbClr val="00007F"/>
                </a:solidFill>
                <a:latin typeface="Verdana" pitchFamily="34" charset="0"/>
              </a:rPr>
              <a:t>sizeof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dataClass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)},</a:t>
            </a:r>
            <a:endParaRPr lang="en-US" altLang="en-US" sz="1400" b="0" dirty="0">
              <a:solidFill>
                <a:srgbClr val="808080"/>
              </a:solidFill>
              <a:latin typeface="Verdana" pitchFamily="34" charset="0"/>
            </a:endParaRPr>
          </a:p>
          <a:p>
            <a:pPr eaLnBrk="1" hangingPunct="1"/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    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CKA_TOKEN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&amp;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ptrue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 err="1">
                <a:solidFill>
                  <a:srgbClr val="00007F"/>
                </a:solidFill>
                <a:latin typeface="Verdana" pitchFamily="34" charset="0"/>
              </a:rPr>
              <a:t>sizeof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ptrue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)},</a:t>
            </a:r>
            <a:endParaRPr lang="en-US" altLang="en-US" sz="1400" b="0" dirty="0">
              <a:solidFill>
                <a:srgbClr val="808080"/>
              </a:solidFill>
              <a:latin typeface="Verdana" pitchFamily="34" charset="0"/>
            </a:endParaRPr>
          </a:p>
          <a:p>
            <a:pPr eaLnBrk="1" hangingPunct="1"/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    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CKA_LABEL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label_public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 err="1">
                <a:solidFill>
                  <a:srgbClr val="00007F"/>
                </a:solidFill>
                <a:latin typeface="Verdana" pitchFamily="34" charset="0"/>
              </a:rPr>
              <a:t>sizeof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label_public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)},</a:t>
            </a:r>
            <a:endParaRPr lang="en-US" altLang="en-US" sz="1400" b="0" dirty="0">
              <a:solidFill>
                <a:srgbClr val="808080"/>
              </a:solidFill>
              <a:latin typeface="Verdana" pitchFamily="34" charset="0"/>
            </a:endParaRPr>
          </a:p>
          <a:p>
            <a:pPr eaLnBrk="1" hangingPunct="1"/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    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CKA_VALUE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CK_VOID_PTR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)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data_public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 err="1">
                <a:solidFill>
                  <a:srgbClr val="00007F"/>
                </a:solidFill>
                <a:latin typeface="Verdana" pitchFamily="34" charset="0"/>
              </a:rPr>
              <a:t>sizeof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data_public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)},</a:t>
            </a:r>
            <a:endParaRPr lang="en-US" altLang="en-US" sz="1400" b="0" dirty="0">
              <a:solidFill>
                <a:srgbClr val="808080"/>
              </a:solidFill>
              <a:latin typeface="Verdana" pitchFamily="34" charset="0"/>
            </a:endParaRPr>
          </a:p>
          <a:p>
            <a:pPr eaLnBrk="1" hangingPunct="1"/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    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{</a:t>
            </a:r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CKA_PRIVATE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&amp;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pfalse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 err="1">
                <a:solidFill>
                  <a:srgbClr val="00007F"/>
                </a:solidFill>
                <a:latin typeface="Verdana" pitchFamily="34" charset="0"/>
              </a:rPr>
              <a:t>sizeof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pfalse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)}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</a:t>
            </a:r>
            <a:r>
              <a:rPr lang="en-US" altLang="en-US" sz="1400" b="0" dirty="0">
                <a:solidFill>
                  <a:srgbClr val="007F00"/>
                </a:solidFill>
                <a:latin typeface="Comic Sans MS" pitchFamily="66" charset="0"/>
              </a:rPr>
              <a:t>// is NOT private object</a:t>
            </a:r>
          </a:p>
          <a:p>
            <a:pPr eaLnBrk="1" hangingPunct="1"/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};</a:t>
            </a:r>
            <a:endParaRPr lang="en-US" altLang="en-US" sz="1400" b="0" dirty="0">
              <a:solidFill>
                <a:srgbClr val="808080"/>
              </a:solidFill>
              <a:latin typeface="Verdana" pitchFamily="34" charset="0"/>
            </a:endParaRPr>
          </a:p>
          <a:p>
            <a:pPr eaLnBrk="1" hangingPunct="1"/>
            <a:r>
              <a:rPr lang="en-US" altLang="en-US" sz="1400" b="0" dirty="0">
                <a:solidFill>
                  <a:srgbClr val="000000"/>
                </a:solidFill>
                <a:latin typeface="Verdana" pitchFamily="34" charset="0"/>
              </a:rPr>
              <a:t>BYTE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  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numAttributes_public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=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>
                <a:solidFill>
                  <a:srgbClr val="007F7F"/>
                </a:solidFill>
                <a:latin typeface="Verdana" pitchFamily="34" charset="0"/>
              </a:rPr>
              <a:t>5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;</a:t>
            </a:r>
          </a:p>
          <a:p>
            <a:pPr eaLnBrk="1" hangingPunct="1"/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C_CreateObject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hSession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dataTemplate_public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numAttributes_public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1400" b="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&amp;</a:t>
            </a:r>
            <a:r>
              <a:rPr lang="en-US" altLang="en-US" sz="1400" b="0" dirty="0" err="1">
                <a:solidFill>
                  <a:srgbClr val="000000"/>
                </a:solidFill>
                <a:latin typeface="Verdana" pitchFamily="34" charset="0"/>
              </a:rPr>
              <a:t>hObject</a:t>
            </a:r>
            <a:r>
              <a:rPr lang="en-US" altLang="en-US" sz="1400" dirty="0">
                <a:solidFill>
                  <a:srgbClr val="000000"/>
                </a:solidFill>
                <a:latin typeface="Verdana" pitchFamily="34" charset="0"/>
              </a:rPr>
              <a:t>);</a:t>
            </a:r>
            <a:endParaRPr lang="en-US" altLang="en-US" sz="1400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B1554D2-3742-49DB-AD22-1014163517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8523A8-31CF-4297-AEB8-EFAFE08D12A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1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20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PKCS#11 – program API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Pre-prepared project for Visual Studio</a:t>
            </a:r>
          </a:p>
          <a:p>
            <a:pPr lvl="1"/>
            <a:r>
              <a:rPr lang="en-GB" sz="2000" dirty="0"/>
              <a:t>PKCS11Example inside 07_HSM_PKCS11.ZIP</a:t>
            </a:r>
          </a:p>
          <a:p>
            <a:pPr lvl="1"/>
            <a:r>
              <a:rPr lang="en-GB" sz="2000" dirty="0">
                <a:solidFill>
                  <a:srgbClr val="FF0000"/>
                </a:solidFill>
              </a:rPr>
              <a:t>Make sure token label is “pv204”!</a:t>
            </a:r>
            <a:r>
              <a:rPr lang="en-GB" sz="2000" dirty="0"/>
              <a:t> </a:t>
            </a:r>
          </a:p>
          <a:p>
            <a:r>
              <a:rPr lang="en-GB" sz="2400" dirty="0"/>
              <a:t>Example tests of functionality in PKCS11Test</a:t>
            </a:r>
          </a:p>
          <a:p>
            <a:pPr lvl="1"/>
            <a:r>
              <a:rPr lang="en-GB" sz="2000" dirty="0"/>
              <a:t>List available tokens (slot, token)</a:t>
            </a:r>
          </a:p>
          <a:p>
            <a:pPr lvl="1"/>
            <a:r>
              <a:rPr lang="en-GB" sz="2000" dirty="0"/>
              <a:t>List of supported cryptographic mechanisms</a:t>
            </a:r>
          </a:p>
          <a:p>
            <a:pPr lvl="1"/>
            <a:r>
              <a:rPr lang="en-GB" sz="2000" dirty="0"/>
              <a:t>PIN login/change (user CKU_USER, admin CKU_SO)</a:t>
            </a:r>
          </a:p>
          <a:p>
            <a:pPr lvl="1"/>
            <a:r>
              <a:rPr lang="en-GB" sz="2000" dirty="0"/>
              <a:t>Create and find objects (public, private)</a:t>
            </a:r>
          </a:p>
          <a:p>
            <a:pPr lvl="1"/>
            <a:r>
              <a:rPr lang="en-GB" sz="2000" dirty="0"/>
              <a:t>Generate random data on token</a:t>
            </a:r>
          </a:p>
          <a:p>
            <a:r>
              <a:rPr lang="en-GB" sz="2400" dirty="0"/>
              <a:t>Compile, run and inspect in debug mode</a:t>
            </a:r>
          </a:p>
          <a:p>
            <a:r>
              <a:rPr lang="en-GB" sz="2400" dirty="0"/>
              <a:t>Try to understand what functions are doing</a:t>
            </a:r>
          </a:p>
          <a:p>
            <a:endParaRPr lang="en-GB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7607A6-7502-4F93-929F-E013E6A9FE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501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Own work – during this lab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Write own function, which will insert private object with label “</a:t>
            </a:r>
            <a:r>
              <a:rPr lang="en-GB" dirty="0" err="1"/>
              <a:t>VeraCrypt</a:t>
            </a:r>
            <a:r>
              <a:rPr lang="en-GB" dirty="0"/>
              <a:t> secret1” into token</a:t>
            </a:r>
          </a:p>
          <a:p>
            <a:pPr lvl="1"/>
            <a:r>
              <a:rPr lang="en-GB" dirty="0"/>
              <a:t>Private object =&gt; user must be logged in (</a:t>
            </a:r>
            <a:r>
              <a:rPr lang="en-GB" dirty="0" err="1"/>
              <a:t>C_Login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Write own function, which will list all private objects on token including values</a:t>
            </a:r>
          </a:p>
          <a:p>
            <a:pPr lvl="1"/>
            <a:r>
              <a:rPr lang="en-GB" dirty="0" err="1"/>
              <a:t>C_FindObjectsInit</a:t>
            </a:r>
            <a:r>
              <a:rPr lang="en-GB" dirty="0"/>
              <a:t>, </a:t>
            </a:r>
            <a:r>
              <a:rPr lang="en-GB" dirty="0" err="1"/>
              <a:t>C_FindObjects</a:t>
            </a:r>
            <a:r>
              <a:rPr lang="en-GB" dirty="0"/>
              <a:t>, </a:t>
            </a:r>
            <a:r>
              <a:rPr lang="en-GB" dirty="0" err="1"/>
              <a:t>C_FindObjectsFinal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Change insert function so that value of objects will be randomly data generated by token itself </a:t>
            </a:r>
          </a:p>
          <a:p>
            <a:pPr lvl="1"/>
            <a:r>
              <a:rPr lang="en-GB" dirty="0"/>
              <a:t>obtained previously via </a:t>
            </a:r>
            <a:r>
              <a:rPr lang="en-GB" dirty="0" err="1"/>
              <a:t>C_GenerateRandom</a:t>
            </a:r>
            <a:r>
              <a:rPr lang="en-GB" dirty="0"/>
              <a:t>() function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671A07-241E-4710-BED6-A7962722CE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580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PKCS#11 – </a:t>
            </a:r>
            <a:r>
              <a:rPr lang="en-GB" dirty="0" err="1"/>
              <a:t>TrueCrypt</a:t>
            </a:r>
            <a:r>
              <a:rPr lang="en-GB" dirty="0"/>
              <a:t>/</a:t>
            </a:r>
            <a:r>
              <a:rPr lang="en-GB" dirty="0" err="1"/>
              <a:t>VeraCrypt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389242" cy="4149725"/>
          </a:xfrm>
        </p:spPr>
        <p:txBody>
          <a:bodyPr/>
          <a:lstStyle/>
          <a:p>
            <a:r>
              <a:rPr lang="en-GB" sz="2400" dirty="0"/>
              <a:t>Use P#11 token to increase security of </a:t>
            </a:r>
            <a:r>
              <a:rPr lang="en-GB" sz="2400" dirty="0" err="1"/>
              <a:t>VeraCrypt</a:t>
            </a:r>
            <a:r>
              <a:rPr lang="en-GB" sz="2400" dirty="0"/>
              <a:t> password</a:t>
            </a:r>
          </a:p>
          <a:p>
            <a:r>
              <a:rPr lang="en-GB" sz="2400" dirty="0" err="1"/>
              <a:t>Settings</a:t>
            </a:r>
            <a:r>
              <a:rPr lang="en-GB" sz="2400" dirty="0" err="1">
                <a:sym typeface="Symbol" panose="05050102010706020507" pitchFamily="18" charset="2"/>
              </a:rPr>
              <a:t>Security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r>
              <a:rPr lang="en-GB" sz="2400" dirty="0" err="1">
                <a:sym typeface="Symbol" panose="05050102010706020507" pitchFamily="18" charset="2"/>
              </a:rPr>
              <a:t>tokensSelect</a:t>
            </a:r>
            <a:r>
              <a:rPr lang="en-GB" sz="2400" dirty="0">
                <a:sym typeface="Symbol" panose="05050102010706020507" pitchFamily="18" charset="2"/>
              </a:rPr>
              <a:t> library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Point to softhsm2-x64.dll</a:t>
            </a:r>
          </a:p>
          <a:p>
            <a:r>
              <a:rPr lang="en-GB" sz="2400" dirty="0">
                <a:sym typeface="Symbol" panose="05050102010706020507" pitchFamily="18" charset="2"/>
              </a:rPr>
              <a:t>Important: at least one private object must exist on token</a:t>
            </a:r>
          </a:p>
          <a:p>
            <a:pPr lvl="1"/>
            <a:r>
              <a:rPr lang="en-GB" sz="2000" dirty="0" err="1">
                <a:sym typeface="Symbol" panose="05050102010706020507" pitchFamily="18" charset="2"/>
              </a:rPr>
              <a:t>VeraCrypt</a:t>
            </a:r>
            <a:r>
              <a:rPr lang="en-GB" sz="2000" dirty="0">
                <a:sym typeface="Symbol" panose="05050102010706020507" pitchFamily="18" charset="2"/>
              </a:rPr>
              <a:t> will search for private objects on token and fail with GENERIC_ERROR if not found 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Use your private object “</a:t>
            </a:r>
            <a:r>
              <a:rPr lang="en-GB" sz="2000" dirty="0" err="1"/>
              <a:t>VeraCrypt</a:t>
            </a:r>
            <a:r>
              <a:rPr lang="en-GB" sz="2000" dirty="0"/>
              <a:t> secret1”</a:t>
            </a:r>
            <a:endParaRPr lang="en-GB" sz="2000" dirty="0">
              <a:sym typeface="Symbol" panose="05050102010706020507" pitchFamily="18" charset="2"/>
            </a:endParaRPr>
          </a:p>
          <a:p>
            <a:r>
              <a:rPr lang="en-GB" sz="2400" dirty="0" err="1">
                <a:sym typeface="Symbol" panose="05050102010706020507" pitchFamily="18" charset="2"/>
              </a:rPr>
              <a:t>VolumesCreate</a:t>
            </a:r>
            <a:r>
              <a:rPr lang="en-GB" sz="2400" dirty="0">
                <a:sym typeface="Symbol" panose="05050102010706020507" pitchFamily="18" charset="2"/>
              </a:rPr>
              <a:t> new volume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(Set standard volume info in wizard)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Volume </a:t>
            </a:r>
            <a:r>
              <a:rPr lang="en-GB" sz="2000" dirty="0" err="1">
                <a:sym typeface="Symbol" panose="05050102010706020507" pitchFamily="18" charset="2"/>
              </a:rPr>
              <a:t>PasswordUse</a:t>
            </a:r>
            <a:r>
              <a:rPr lang="en-GB" sz="2000" dirty="0">
                <a:sym typeface="Symbol" panose="05050102010706020507" pitchFamily="18" charset="2"/>
              </a:rPr>
              <a:t> </a:t>
            </a:r>
            <a:r>
              <a:rPr lang="en-GB" sz="2000" dirty="0" err="1">
                <a:sym typeface="Symbol" panose="05050102010706020507" pitchFamily="18" charset="2"/>
              </a:rPr>
              <a:t>keyfilesKeyfiles</a:t>
            </a:r>
            <a:r>
              <a:rPr lang="en-GB" sz="2000" dirty="0">
                <a:sym typeface="Symbol" panose="05050102010706020507" pitchFamily="18" charset="2"/>
              </a:rPr>
              <a:t> Add token files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New volume should be created and PIN required on mount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78F4A1-4CC1-4AAA-9E92-154C1A951E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982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D2B88-CC38-4C48-9802-382BAEB9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assignment this week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242B24-76AE-4867-A0BF-A0698087E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680497-B6BD-4FE1-9420-82C0C58F2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23E45A-BCA4-4E7F-8B69-51CC0D4DDC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49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Utilization of HSM capabilities over PKCS#11 interface</a:t>
            </a:r>
          </a:p>
          <a:p>
            <a:pPr lvl="1"/>
            <a:r>
              <a:rPr lang="en-GB" dirty="0" err="1"/>
              <a:t>SoftHSM</a:t>
            </a:r>
            <a:r>
              <a:rPr lang="en-GB" dirty="0"/>
              <a:t> PKCS#11 token</a:t>
            </a:r>
          </a:p>
          <a:p>
            <a:pPr lvl="1"/>
            <a:r>
              <a:rPr lang="en-GB" dirty="0"/>
              <a:t>Login user</a:t>
            </a:r>
          </a:p>
          <a:p>
            <a:pPr lvl="1"/>
            <a:r>
              <a:rPr lang="en-GB" dirty="0"/>
              <a:t>Import keys</a:t>
            </a:r>
          </a:p>
          <a:p>
            <a:pPr lvl="1"/>
            <a:r>
              <a:rPr lang="en-GB" dirty="0"/>
              <a:t>Use keys</a:t>
            </a:r>
          </a:p>
          <a:p>
            <a:r>
              <a:rPr lang="en-GB" dirty="0"/>
              <a:t>PKCS#11 usage in other software</a:t>
            </a:r>
          </a:p>
          <a:p>
            <a:pPr lvl="1"/>
            <a:r>
              <a:rPr lang="en-GB" dirty="0"/>
              <a:t>Using PKCS#11 token as </a:t>
            </a:r>
            <a:r>
              <a:rPr lang="en-GB" dirty="0" err="1"/>
              <a:t>keyfiles</a:t>
            </a:r>
            <a:r>
              <a:rPr lang="en-GB" dirty="0"/>
              <a:t> storage for </a:t>
            </a:r>
            <a:r>
              <a:rPr lang="en-GB"/>
              <a:t>VeraCrypt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3"/>
            <a:endParaRPr lang="cs-CZ" dirty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755FB8-A70D-4A5A-9D47-B8B0FDD2B4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Principle of dynamically loaded libraries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Why PKCS#11 was introduced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Install and create own virtual </a:t>
            </a:r>
            <a:r>
              <a:rPr lang="en-GB" dirty="0" err="1"/>
              <a:t>SoftHSM</a:t>
            </a:r>
            <a:r>
              <a:rPr lang="en-GB" dirty="0"/>
              <a:t> token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Intro into PKCS#11 API (not covered at lecture)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Commented debug of PKCS11Example code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Comparison between </a:t>
            </a:r>
            <a:r>
              <a:rPr lang="en-GB" dirty="0" err="1"/>
              <a:t>JavaCard</a:t>
            </a:r>
            <a:r>
              <a:rPr lang="en-GB" dirty="0"/>
              <a:t> API and PKCS#11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(</a:t>
            </a:r>
            <a:r>
              <a:rPr lang="en-GB" dirty="0" err="1"/>
              <a:t>VeraCrypt</a:t>
            </a:r>
            <a:r>
              <a:rPr lang="en-GB" dirty="0"/>
              <a:t> + PKCS#11 token)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FC0CEB-C43A-4FEA-8CC7-86A43802A8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2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3C154-35F5-4580-8F9C-7F4DE4C9A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78088E-72C7-4858-B2E4-84E834A940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1D1793-5A9E-4FF7-8453-78BE07350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pic>
        <p:nvPicPr>
          <p:cNvPr id="5" name="Picture 2" descr="D:\Documents\Obrazky\SoftHSM-logo.png">
            <a:extLst>
              <a:ext uri="{FF2B5EF4-FFF2-40B4-BE49-F238E27FC236}">
                <a16:creationId xmlns:a16="http://schemas.microsoft.com/office/drawing/2014/main" id="{58183B7C-690E-41D8-8E92-6B651880A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4422354"/>
            <a:ext cx="5266202" cy="140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E244EE1-C12E-481F-A076-D7C0D69FDA14}"/>
              </a:ext>
            </a:extLst>
          </p:cNvPr>
          <p:cNvSpPr/>
          <p:nvPr/>
        </p:nvSpPr>
        <p:spPr>
          <a:xfrm>
            <a:off x="3131840" y="1627299"/>
            <a:ext cx="2031504" cy="100811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softhsm2.dll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AD551FA-5F3B-43B1-A5E3-0DE3DF6C4FAD}"/>
              </a:ext>
            </a:extLst>
          </p:cNvPr>
          <p:cNvSpPr/>
          <p:nvPr/>
        </p:nvSpPr>
        <p:spPr>
          <a:xfrm>
            <a:off x="2843808" y="1339267"/>
            <a:ext cx="252028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PKCS#11 API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D1F6532-3DFF-48FB-A104-D0B1B10FBE25}"/>
              </a:ext>
            </a:extLst>
          </p:cNvPr>
          <p:cNvSpPr/>
          <p:nvPr/>
        </p:nvSpPr>
        <p:spPr>
          <a:xfrm>
            <a:off x="2339752" y="2981114"/>
            <a:ext cx="3888432" cy="5041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/>
              <a:t>\</a:t>
            </a:r>
            <a:r>
              <a:rPr lang="en-GB" i="1" dirty="0" err="1"/>
              <a:t>var</a:t>
            </a:r>
            <a:r>
              <a:rPr lang="en-GB" i="1" dirty="0"/>
              <a:t>\tokens\xxx-xxx\</a:t>
            </a:r>
            <a:r>
              <a:rPr lang="en-GB" i="1" dirty="0" err="1"/>
              <a:t>token.object</a:t>
            </a:r>
            <a:endParaRPr lang="en-GB" i="1" dirty="0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B44E880-C49D-4CC7-9A4A-22277954795D}"/>
              </a:ext>
            </a:extLst>
          </p:cNvPr>
          <p:cNvSpPr/>
          <p:nvPr/>
        </p:nvSpPr>
        <p:spPr>
          <a:xfrm>
            <a:off x="5652120" y="1313210"/>
            <a:ext cx="2225948" cy="5760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softhsm2-util.exe</a:t>
            </a:r>
          </a:p>
        </p:txBody>
      </p:sp>
      <p:cxnSp>
        <p:nvCxnSpPr>
          <p:cNvPr id="10" name="Spojnice: zakřivená 9">
            <a:extLst>
              <a:ext uri="{FF2B5EF4-FFF2-40B4-BE49-F238E27FC236}">
                <a16:creationId xmlns:a16="http://schemas.microsoft.com/office/drawing/2014/main" id="{11785016-61F4-4411-BAC4-EB5175C051E3}"/>
              </a:ext>
            </a:extLst>
          </p:cNvPr>
          <p:cNvCxnSpPr>
            <a:cxnSpLocks/>
            <a:stCxn id="9" idx="1"/>
            <a:endCxn id="8" idx="0"/>
          </p:cNvCxnSpPr>
          <p:nvPr/>
        </p:nvCxnSpPr>
        <p:spPr>
          <a:xfrm rot="10800000" flipV="1">
            <a:off x="4283968" y="1601242"/>
            <a:ext cx="1368152" cy="1379872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Pravá složená závorka 10">
            <a:extLst>
              <a:ext uri="{FF2B5EF4-FFF2-40B4-BE49-F238E27FC236}">
                <a16:creationId xmlns:a16="http://schemas.microsoft.com/office/drawing/2014/main" id="{05D0093C-5F26-4396-98E0-F76239DD54FA}"/>
              </a:ext>
            </a:extLst>
          </p:cNvPr>
          <p:cNvSpPr/>
          <p:nvPr/>
        </p:nvSpPr>
        <p:spPr>
          <a:xfrm>
            <a:off x="7682592" y="1008682"/>
            <a:ext cx="628248" cy="2434064"/>
          </a:xfrm>
          <a:prstGeom prst="rightBrace">
            <a:avLst>
              <a:gd name="adj1" fmla="val 8333"/>
              <a:gd name="adj2" fmla="val 4551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1C35863-C418-46F3-9939-F1416B5574F4}"/>
              </a:ext>
            </a:extLst>
          </p:cNvPr>
          <p:cNvSpPr txBox="1"/>
          <p:nvPr/>
        </p:nvSpPr>
        <p:spPr>
          <a:xfrm rot="16200000">
            <a:off x="7735836" y="2041049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SoftHSM</a:t>
            </a:r>
            <a:r>
              <a:rPr lang="en-GB" dirty="0"/>
              <a:t> tool</a:t>
            </a:r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2408A52B-1812-4697-A9BE-7CDF3C44AE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13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49C4127-F543-4A32-B220-273857E05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in IS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621CEB-5795-4F0F-9B2A-5DC72F46D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</a:t>
            </a:r>
          </a:p>
          <a:p>
            <a:r>
              <a:rPr lang="en-US" dirty="0"/>
              <a:t>Code from 07_HSM_PKCS11.ZIP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4F55A-6F16-4823-9AB6-839028F69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3FEF9-825A-40D1-BC96-55E292616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12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DLL/SO usage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496944" cy="414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Windows: </a:t>
            </a:r>
            <a:r>
              <a:rPr lang="cs-CZ" altLang="en-US" sz="2400" b="1" dirty="0" err="1">
                <a:latin typeface="Courier New" pitchFamily="49" charset="0"/>
              </a:rPr>
              <a:t>LoadLibrary</a:t>
            </a:r>
            <a:r>
              <a:rPr lang="cs-CZ" altLang="en-US" sz="2400" b="1" dirty="0">
                <a:latin typeface="Courier New" pitchFamily="49" charset="0"/>
              </a:rPr>
              <a:t>(),</a:t>
            </a:r>
            <a:r>
              <a:rPr lang="en-US" altLang="en-US" sz="2400" b="1" dirty="0" err="1">
                <a:latin typeface="Courier New" pitchFamily="49" charset="0"/>
              </a:rPr>
              <a:t>GetProcAddress</a:t>
            </a:r>
            <a:r>
              <a:rPr lang="cs-CZ" altLang="en-US" sz="2400" b="1" dirty="0">
                <a:latin typeface="Courier New" pitchFamily="49" charset="0"/>
              </a:rPr>
              <a:t>(),</a:t>
            </a:r>
            <a:r>
              <a:rPr lang="cs-CZ" altLang="en-US" sz="2400" b="1" dirty="0" err="1">
                <a:latin typeface="Courier New" pitchFamily="49" charset="0"/>
              </a:rPr>
              <a:t>FreeLibrary</a:t>
            </a:r>
            <a:r>
              <a:rPr lang="cs-CZ" altLang="en-US" sz="2400" b="1" dirty="0">
                <a:latin typeface="Courier New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400" dirty="0"/>
              <a:t>Unix</a:t>
            </a:r>
            <a:r>
              <a:rPr lang="en-GB" altLang="en-US" sz="2400" dirty="0"/>
              <a:t>/Linux</a:t>
            </a:r>
            <a:r>
              <a:rPr lang="cs-CZ" altLang="en-US" sz="2400" dirty="0"/>
              <a:t>: </a:t>
            </a:r>
            <a:r>
              <a:rPr lang="en-US" altLang="en-US" sz="2400" b="1" dirty="0" err="1">
                <a:latin typeface="Courier New" pitchFamily="49" charset="0"/>
              </a:rPr>
              <a:t>dlopen</a:t>
            </a:r>
            <a:r>
              <a:rPr lang="en-US" altLang="en-US" sz="2400" b="1" dirty="0">
                <a:latin typeface="Courier New" pitchFamily="49" charset="0"/>
              </a:rPr>
              <a:t>(), </a:t>
            </a:r>
            <a:r>
              <a:rPr lang="en-US" altLang="en-US" sz="2400" b="1" dirty="0" err="1">
                <a:latin typeface="Courier New" pitchFamily="49" charset="0"/>
              </a:rPr>
              <a:t>dlsym</a:t>
            </a:r>
            <a:r>
              <a:rPr lang="en-US" altLang="en-US" sz="2400" b="1" dirty="0">
                <a:latin typeface="Courier New" pitchFamily="49" charset="0"/>
              </a:rPr>
              <a:t>(), </a:t>
            </a:r>
            <a:r>
              <a:rPr lang="en-US" altLang="en-US" sz="2400" b="1" dirty="0" err="1">
                <a:latin typeface="Courier New" pitchFamily="49" charset="0"/>
              </a:rPr>
              <a:t>dlclose</a:t>
            </a:r>
            <a:r>
              <a:rPr lang="en-US" altLang="en-US" sz="2400" b="1" dirty="0">
                <a:latin typeface="Courier New" pitchFamily="49" charset="0"/>
              </a:rPr>
              <a:t>()</a:t>
            </a:r>
            <a:endParaRPr lang="cs-CZ" altLang="en-US" sz="2400" b="1" dirty="0">
              <a:latin typeface="Courier New" pitchFamily="49" charset="0"/>
            </a:endParaRP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83" y="3132227"/>
            <a:ext cx="8975314" cy="286232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HINSTANCE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dllHandle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dllHandle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LoadLibrary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b="1" dirty="0" err="1">
                <a:solidFill>
                  <a:srgbClr val="000000"/>
                </a:solidFill>
                <a:latin typeface="Verdana" panose="020B0604030504040204" pitchFamily="34" charset="0"/>
              </a:rPr>
              <a:t>our_dll_path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FT_C_Initialize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FT_C_Initialize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GetProcAddress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dllHandle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dirty="0" err="1">
                <a:solidFill>
                  <a:srgbClr val="7F007F"/>
                </a:solidFill>
                <a:latin typeface="Verdana" panose="020B0604030504040204" pitchFamily="34" charset="0"/>
              </a:rPr>
              <a:t>C_Initialize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    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fInitialize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)(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else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status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GetLastError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else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status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GetLastError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();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823BD3-4839-4AD6-B0AE-E41309AECE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260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Prepare </a:t>
            </a:r>
            <a:r>
              <a:rPr lang="en-GB" dirty="0" err="1"/>
              <a:t>SoftHSM</a:t>
            </a:r>
            <a:r>
              <a:rPr lang="en-GB" dirty="0"/>
              <a:t> (Windows/Linux)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965306" cy="4149725"/>
          </a:xfrm>
        </p:spPr>
        <p:txBody>
          <a:bodyPr/>
          <a:lstStyle/>
          <a:p>
            <a:r>
              <a:rPr lang="en-GB" sz="1800" dirty="0"/>
              <a:t>Download binary for your OS (prefer version from IS)</a:t>
            </a:r>
          </a:p>
          <a:p>
            <a:pPr lvl="1"/>
            <a:r>
              <a:rPr lang="en-GB" sz="1600" dirty="0">
                <a:hlinkClick r:id="rId2"/>
              </a:rPr>
              <a:t>https://github.com/disig/SoftHSM2-for-Windows</a:t>
            </a:r>
            <a:endParaRPr lang="en-GB" sz="1600" dirty="0"/>
          </a:p>
          <a:p>
            <a:pPr lvl="1"/>
            <a:r>
              <a:rPr lang="en-GB" sz="1600" dirty="0" err="1"/>
              <a:t>Libsofthsm</a:t>
            </a:r>
            <a:r>
              <a:rPr lang="en-GB" sz="1600" dirty="0"/>
              <a:t> </a:t>
            </a:r>
            <a:r>
              <a:rPr lang="en-GB" sz="1600" dirty="0">
                <a:hlinkClick r:id="rId3"/>
              </a:rPr>
              <a:t>http://manpages.ubuntu.com/manpages/utopic/man1/softhsm.1.html</a:t>
            </a:r>
            <a:endParaRPr lang="en-GB" sz="1600" dirty="0"/>
          </a:p>
          <a:p>
            <a:pPr>
              <a:buFont typeface="+mj-lt"/>
              <a:buAutoNum type="arabicPeriod"/>
            </a:pPr>
            <a:r>
              <a:rPr lang="en-GB" sz="1800" dirty="0"/>
              <a:t>Prepare user variables (Control Panel -&gt; Edit environmental variables)</a:t>
            </a:r>
          </a:p>
          <a:p>
            <a:pPr lvl="1"/>
            <a:r>
              <a:rPr lang="en-GB" sz="1600" dirty="0"/>
              <a:t>set SOFTHSM2_CONF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h:\Apps</a:t>
            </a:r>
            <a:r>
              <a:rPr lang="en-GB" sz="1600" dirty="0"/>
              <a:t>\SoftHSM2\etc\softhsm2.conf (</a:t>
            </a:r>
            <a:r>
              <a:rPr lang="en-GB" sz="1600">
                <a:solidFill>
                  <a:srgbClr val="FF0000"/>
                </a:solidFill>
              </a:rPr>
              <a:t>in user </a:t>
            </a:r>
            <a:r>
              <a:rPr lang="en-GB" sz="1600" dirty="0">
                <a:solidFill>
                  <a:srgbClr val="FF0000"/>
                </a:solidFill>
              </a:rPr>
              <a:t>variables</a:t>
            </a:r>
            <a:r>
              <a:rPr lang="en-GB" sz="1600" dirty="0"/>
              <a:t>)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Set correct value to </a:t>
            </a:r>
            <a:r>
              <a:rPr lang="en-GB" sz="1800" dirty="0" err="1"/>
              <a:t>directories.tokendir</a:t>
            </a:r>
            <a:r>
              <a:rPr lang="en-GB" sz="1800" dirty="0"/>
              <a:t> inside softhsm2.conf</a:t>
            </a:r>
          </a:p>
          <a:p>
            <a:pPr lvl="1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h:\Apps</a:t>
            </a:r>
            <a:r>
              <a:rPr lang="en-GB" sz="1400" dirty="0"/>
              <a:t>\SoftHSM2\var\smarthsm2\tokens</a:t>
            </a:r>
          </a:p>
          <a:p>
            <a:r>
              <a:rPr lang="en-GB" sz="1800" dirty="0"/>
              <a:t>Try to create and initialize new software token (</a:t>
            </a:r>
            <a:r>
              <a:rPr lang="en-GB" sz="1800" dirty="0" err="1"/>
              <a:t>cmd</a:t>
            </a:r>
            <a:r>
              <a:rPr lang="en-GB" sz="1800" dirty="0"/>
              <a:t> in SoftHSM2\bin\ folder)</a:t>
            </a:r>
          </a:p>
          <a:p>
            <a:pPr lvl="1"/>
            <a:r>
              <a:rPr lang="en-GB" sz="1600" dirty="0"/>
              <a:t>softhsm2-util.exe --</a:t>
            </a:r>
            <a:r>
              <a:rPr lang="en-GB" sz="1600" dirty="0" err="1"/>
              <a:t>init</a:t>
            </a:r>
            <a:r>
              <a:rPr lang="en-GB" sz="1600" dirty="0"/>
              <a:t>-token --slot 0 --label “pv204"</a:t>
            </a:r>
          </a:p>
          <a:p>
            <a:r>
              <a:rPr lang="en-GB" sz="1600" dirty="0"/>
              <a:t>Troubleshooting: </a:t>
            </a:r>
          </a:p>
          <a:p>
            <a:pPr lvl="1"/>
            <a:r>
              <a:rPr lang="en-GB" sz="1200" dirty="0"/>
              <a:t>Softhsm2-util crash: </a:t>
            </a:r>
            <a:r>
              <a:rPr lang="en-GB" sz="1200" dirty="0" err="1"/>
              <a:t>dll</a:t>
            </a:r>
            <a:r>
              <a:rPr lang="en-GB" sz="1200" dirty="0"/>
              <a:t> is not available </a:t>
            </a:r>
          </a:p>
          <a:p>
            <a:pPr lvl="2"/>
            <a:r>
              <a:rPr lang="en-GB" sz="1200" dirty="0"/>
              <a:t>Check PATH, try to put softhsm2.dll into current folder</a:t>
            </a:r>
          </a:p>
          <a:p>
            <a:pPr lvl="2"/>
            <a:r>
              <a:rPr lang="en-GB" sz="1200" dirty="0"/>
              <a:t>Still crash, check if softhsm2.dll is used (NOT softhsm2-x64.dll)</a:t>
            </a:r>
          </a:p>
          <a:p>
            <a:pPr lvl="1"/>
            <a:r>
              <a:rPr lang="en-GB" sz="1200" dirty="0"/>
              <a:t>Error: Could not initialize library (check your system variable SOFTHSM2_CONF–name of file should be also included)</a:t>
            </a:r>
          </a:p>
          <a:p>
            <a:pPr lvl="2"/>
            <a:r>
              <a:rPr lang="en-GB" sz="1200" dirty="0"/>
              <a:t>Check also </a:t>
            </a:r>
            <a:r>
              <a:rPr lang="en-GB" sz="1200" dirty="0" err="1"/>
              <a:t>directories.tokendir</a:t>
            </a:r>
            <a:r>
              <a:rPr lang="en-GB" sz="1200" dirty="0"/>
              <a:t> inside softhsm2.conf</a:t>
            </a:r>
          </a:p>
          <a:p>
            <a:pPr lvl="1"/>
            <a:r>
              <a:rPr lang="en-GB" sz="1200" dirty="0"/>
              <a:t>ERROR 30: Could not initialize the token </a:t>
            </a:r>
          </a:p>
          <a:p>
            <a:pPr lvl="2"/>
            <a:r>
              <a:rPr lang="en-GB" sz="1200" dirty="0"/>
              <a:t>wrong path to software tokens in softhsm2.conf - check</a:t>
            </a:r>
          </a:p>
          <a:p>
            <a:pPr lvl="2"/>
            <a:endParaRPr lang="en-GB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649B9E-EC4E-4209-92A1-4500C46EB5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89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token(s)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New directory (GUID) with software token created in SoftHSM2\</a:t>
            </a:r>
            <a:r>
              <a:rPr lang="en-GB" dirty="0" err="1"/>
              <a:t>var</a:t>
            </a:r>
            <a:r>
              <a:rPr lang="en-GB" dirty="0"/>
              <a:t>\softhsm2\tokens\ folder</a:t>
            </a:r>
          </a:p>
          <a:p>
            <a:r>
              <a:rPr lang="en-GB" dirty="0"/>
              <a:t>Multiple tokens can be created</a:t>
            </a:r>
          </a:p>
          <a:p>
            <a:pPr lvl="1"/>
            <a:r>
              <a:rPr lang="en-GB" dirty="0"/>
              <a:t>Change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 </a:t>
            </a:r>
            <a:r>
              <a:rPr lang="en-GB" dirty="0"/>
              <a:t>to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Verdana" panose="020B0604030504040204" pitchFamily="34" charset="0"/>
              </a:rPr>
              <a:t>X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/>
              <a:t>for additional tokens</a:t>
            </a:r>
          </a:p>
          <a:p>
            <a:pPr lvl="1"/>
            <a:r>
              <a:rPr lang="en-GB" dirty="0"/>
              <a:t>Otherwise token in slot 0 will be overwritten!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7230" y="1871663"/>
            <a:ext cx="68963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softhsm2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util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exe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init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label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"pv204"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255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characters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255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characters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has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been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initialized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en-GB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D276EC-9558-40CB-86E1-C522D27E9F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80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of software PKCS#11 token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628800"/>
            <a:ext cx="5366469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&gt;softhsm2-util.exe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Support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tool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PKCS#11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Usage: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softhsm2-util [ACTION] [OPTIONS]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Action:</a:t>
            </a:r>
            <a:endParaRPr lang="en-GB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Shows this help screen.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--help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Shows this help screen.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--import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   Import a key pair from the given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The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file must be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PKCS#8-format.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--file-pin, --slot, --label, --id,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--no-public-key,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and --pin.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</a:t>
            </a:r>
            <a:r>
              <a:rPr lang="en-GB" sz="1200" b="1" dirty="0" err="1">
                <a:solidFill>
                  <a:srgbClr val="007090"/>
                </a:solidFill>
                <a:latin typeface="Courier New" panose="02070309020205020404" pitchFamily="49" charset="0"/>
              </a:rPr>
              <a:t>init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-token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Initialize the token at a given slot.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--slot or --free, --label, --so-pin, and --pin.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WARNING: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Any content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token </a:t>
            </a:r>
            <a:r>
              <a:rPr lang="en-GB" sz="1200" dirty="0" err="1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will be erased.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--show-slots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Display all the available slots.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-v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Show version info.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--version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Show version info.</a:t>
            </a:r>
            <a:endParaRPr lang="en-GB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03848" y="4293096"/>
            <a:ext cx="5853397" cy="249299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Options:</a:t>
            </a:r>
            <a:endParaRPr lang="en-GB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--file-pin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Supply a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if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file is encrypted.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--force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Used to override a warning.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--free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Initialize the first free token.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--id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&lt;hex&gt;        Defines the ID of the object. Hexadecimal characters.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--force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if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multiple key pairs may share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the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same ID.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--label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&lt;text&gt;    Defines the label of the object or the token.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--module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   Use another PKCS#11 library than </a:t>
            </a:r>
            <a:r>
              <a:rPr lang="en-GB" sz="1200" dirty="0" err="1">
                <a:solidFill>
                  <a:srgbClr val="000000"/>
                </a:solidFill>
                <a:latin typeface="Verdana" panose="020B0604030504040204" pitchFamily="34" charset="0"/>
              </a:rPr>
              <a:t>SoftHSM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--no-public-key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  Do not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import the public key.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     The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normal user.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--slot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&lt;number&gt;   The slot where the token is located.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--so-pin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  The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Security Officer (SO).</a:t>
            </a:r>
            <a:endParaRPr lang="en-GB" sz="1200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D7F8AF-8740-4353-BF45-C12BF99ECB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3811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13679</TotalTime>
  <Words>1615</Words>
  <Application>Microsoft Office PowerPoint</Application>
  <PresentationFormat>On-screen Show (4:3)</PresentationFormat>
  <Paragraphs>218</Paragraphs>
  <Slides>17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Comic Sans MS</vt:lpstr>
      <vt:lpstr>Courier New</vt:lpstr>
      <vt:lpstr>Verdana</vt:lpstr>
      <vt:lpstr>Motiv systému Office</vt:lpstr>
      <vt:lpstr>PV204 Security technologies</vt:lpstr>
      <vt:lpstr>Laboratory</vt:lpstr>
      <vt:lpstr>Roadmap</vt:lpstr>
      <vt:lpstr>PowerPoint Presentation</vt:lpstr>
      <vt:lpstr>Preparation in IS</vt:lpstr>
      <vt:lpstr>DLL/SO usage</vt:lpstr>
      <vt:lpstr>Prepare SoftHSM (Windows/Linux)</vt:lpstr>
      <vt:lpstr>Software token(s)</vt:lpstr>
      <vt:lpstr>Management of software PKCS#11 token</vt:lpstr>
      <vt:lpstr>Before use of PKCS#11 – program API </vt:lpstr>
      <vt:lpstr>At this moment, we have at least one initialized token (hopefully )  </vt:lpstr>
      <vt:lpstr>PowerPoint Presentation</vt:lpstr>
      <vt:lpstr>PKCS#11: arguments lists</vt:lpstr>
      <vt:lpstr>Use of PKCS#11 – program API </vt:lpstr>
      <vt:lpstr>Own work – during this lab</vt:lpstr>
      <vt:lpstr>Use of PKCS#11 – TrueCrypt/VeraCrypt</vt:lpstr>
      <vt:lpstr>No assignment this week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Švenda</cp:lastModifiedBy>
  <cp:revision>2845</cp:revision>
  <cp:lastPrinted>2013-10-10T13:54:53Z</cp:lastPrinted>
  <dcterms:created xsi:type="dcterms:W3CDTF">2012-06-27T07:21:19Z</dcterms:created>
  <dcterms:modified xsi:type="dcterms:W3CDTF">2020-04-02T12:07:17Z</dcterms:modified>
</cp:coreProperties>
</file>