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126AF4-24F5-4570-B9EC-87877CB517DB}">
  <a:tblStyle styleId="{98126AF4-24F5-4570-B9EC-87877CB517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566" autoAdjust="0"/>
  </p:normalViewPr>
  <p:slideViewPr>
    <p:cSldViewPr snapToGrid="0">
      <p:cViewPr varScale="1">
        <p:scale>
          <a:sx n="80" d="100"/>
          <a:sy n="80" d="100"/>
        </p:scale>
        <p:origin x="1522"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fchronicle.com/business/article/Cashless-SF-stores-now-must-take-cash-14371473.php"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qz.com/1790745/new-york-banning-cashless-stores-wont-fix-citys-deeper-proble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pedia.org/wiki/Liberty_dollar_(private_currenc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vijayboyapati/the-bullish-case-for-bitcoin-6ecc8bdecc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rf.org/research_posts/political-regime-ma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ce559c105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ce559c10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ce559c105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ce559c10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Sugar</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ce559c105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ce559c10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d75d8ffd4_4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d75d8ffd4_4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Savings, CDs, bonds, etc. don’t beat inflation</a:t>
            </a:r>
            <a:endParaRPr/>
          </a:p>
          <a:p>
            <a:pPr marL="0" lvl="0" indent="0" algn="l" rtl="0">
              <a:spcBef>
                <a:spcPts val="0"/>
              </a:spcBef>
              <a:spcAft>
                <a:spcPts val="0"/>
              </a:spcAft>
              <a:buNone/>
            </a:pPr>
            <a:endParaRPr/>
          </a:p>
          <a:p>
            <a:pPr marL="0" lvl="0" indent="0" algn="l" rtl="0">
              <a:spcBef>
                <a:spcPts val="0"/>
              </a:spcBef>
              <a:spcAft>
                <a:spcPts val="0"/>
              </a:spcAft>
              <a:buNone/>
            </a:pPr>
            <a:r>
              <a:rPr lang="en"/>
              <a:t>Plumber…</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25527260fd0bec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25527260fd0bec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Resulting in many people either</a:t>
            </a:r>
            <a:endParaRPr/>
          </a:p>
          <a:p>
            <a:pPr marL="457200" lvl="0" indent="-298450" algn="l" rtl="0">
              <a:spcBef>
                <a:spcPts val="0"/>
              </a:spcBef>
              <a:spcAft>
                <a:spcPts val="0"/>
              </a:spcAft>
              <a:buSzPts val="1100"/>
              <a:buAutoNum type="alphaLcParenR"/>
            </a:pPr>
            <a:r>
              <a:rPr lang="en"/>
              <a:t>losing purchasing power over time </a:t>
            </a:r>
            <a:endParaRPr/>
          </a:p>
          <a:p>
            <a:pPr marL="457200" lvl="0" indent="-298450" algn="l" rtl="0">
              <a:spcBef>
                <a:spcPts val="0"/>
              </a:spcBef>
              <a:spcAft>
                <a:spcPts val="0"/>
              </a:spcAft>
              <a:buSzPts val="1100"/>
              <a:buAutoNum type="alphaLcParenR"/>
            </a:pPr>
            <a:r>
              <a:rPr lang="en"/>
              <a:t>Taking risks with stocks or other risky assets they’re uncomfortable with or not well prepared to be financially disciplined and make mistakes (eg buy high sell low)</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ce559c105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ce559c10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ce559c105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ce559c105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ce559c105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ce559c10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e89a47f33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e89a47f33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Also sf </a:t>
            </a:r>
            <a:r>
              <a:rPr lang="en" u="sng">
                <a:solidFill>
                  <a:schemeClr val="hlink"/>
                </a:solidFill>
                <a:hlinkClick r:id="rId3"/>
              </a:rPr>
              <a:t>https://www.sfchronicle.com/business/article/Cashless-SF-stores-now-must-take-cash-14371473.php</a:t>
            </a:r>
            <a:endParaRPr/>
          </a:p>
          <a:p>
            <a:pPr marL="0" lvl="0" indent="0" algn="l" rtl="0">
              <a:spcBef>
                <a:spcPts val="0"/>
              </a:spcBef>
              <a:spcAft>
                <a:spcPts val="0"/>
              </a:spcAft>
              <a:buNone/>
            </a:pPr>
            <a:r>
              <a:rPr lang="en"/>
              <a:t>Also nyc </a:t>
            </a:r>
            <a:r>
              <a:rPr lang="en" u="sng">
                <a:solidFill>
                  <a:schemeClr val="hlink"/>
                </a:solidFill>
                <a:hlinkClick r:id="rId4"/>
              </a:rPr>
              <a:t>https://qz.com/1790745/new-york-banning-cashless-stores-wont-fix-citys-deeper-problem/</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e9b1984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e9b1984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Abuse of trust is the theme that binds the examples (headlines) we walked through earlier.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cc10938e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cc10938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e9b1984f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e9b1984f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 $20 bill hand to merchant at farmer's market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 but when going digital...i can send a photo to you and arik, the same copy, and it is what i want to happen. you can easily copy digital things. great!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3) except, money. what if i send the same $20 digitally to you and arik. did i just create money out of thin air? did one of you not receive it?</a:t>
            </a:r>
            <a:endParaRPr>
              <a:solidFill>
                <a:schemeClr val="dk1"/>
              </a:solidFill>
            </a:endParaRPr>
          </a:p>
          <a:p>
            <a:pPr marL="0" lvl="0" indent="0" algn="l" rtl="0">
              <a:spcBef>
                <a:spcPts val="0"/>
              </a:spcBef>
              <a:spcAft>
                <a:spcPts val="0"/>
              </a:spcAft>
              <a:buNone/>
            </a:pPr>
            <a:r>
              <a:rPr lang="en">
                <a:solidFill>
                  <a:schemeClr val="dk1"/>
                </a:solidFill>
              </a:rPr>
              <a:t>4) hence, with digital money, trusted 3rd parties have been REQUIRED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e9b1984f4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7e9b1984f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genius / main achievement of Bitcoin.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cc10938e9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cc10938e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e9b1984f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e9b1984f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e9b1984f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e9b1984f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7e9b1984f4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7e9b1984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not the payment layer as has been the case with fintech for a generation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c2cc89023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c2cc8902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P2p = “peer to peer” - mention that this is the opposite of client &lt;-&gt; server model, example: music sharing</a:t>
            </a:r>
            <a:endParaRPr/>
          </a:p>
          <a:p>
            <a:pPr marL="0" lvl="0" indent="0" algn="l" rtl="0">
              <a:spcBef>
                <a:spcPts val="0"/>
              </a:spcBef>
              <a:spcAft>
                <a:spcPts val="0"/>
              </a:spcAft>
              <a:buNone/>
            </a:pPr>
            <a:r>
              <a:rPr lang="en"/>
              <a:t>Trust. Who is the “anyone” we trust today? Banks, government, policy makers. </a:t>
            </a:r>
            <a:endParaRPr/>
          </a:p>
          <a:p>
            <a:pPr marL="0" lvl="0" indent="0" algn="l" rtl="0">
              <a:spcBef>
                <a:spcPts val="0"/>
              </a:spcBef>
              <a:spcAft>
                <a:spcPts val="0"/>
              </a:spcAft>
              <a:buNone/>
            </a:pPr>
            <a:r>
              <a:rPr lang="en"/>
              <a:t>Another way to think of Bitcoin: as better version of physical cash, for the Internet age (with added benefits, eg. no inflation)</a:t>
            </a:r>
            <a:endParaRPr/>
          </a:p>
          <a:p>
            <a:pPr marL="0" lvl="0" indent="0" algn="l" rtl="0">
              <a:spcBef>
                <a:spcPts val="0"/>
              </a:spcBef>
              <a:spcAft>
                <a:spcPts val="0"/>
              </a:spcAft>
              <a:buNone/>
            </a:pPr>
            <a:r>
              <a:rPr lang="en"/>
              <a:t>Will come back to dive into each of these properties in more detail later.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e9cc13ea3_0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e9cc13ea3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c07042263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7c07042263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c2cc8902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7c2cc890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cc10938e9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cc10938e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all like money, right?</a:t>
            </a:r>
            <a:endParaRPr/>
          </a:p>
          <a:p>
            <a:pPr marL="0" lvl="0" indent="0" algn="l" rtl="0">
              <a:spcBef>
                <a:spcPts val="0"/>
              </a:spcBef>
              <a:spcAft>
                <a:spcPts val="0"/>
              </a:spcAft>
              <a:buNone/>
            </a:pPr>
            <a:endParaRPr/>
          </a:p>
          <a:p>
            <a:pPr marL="0" lvl="0" indent="0" algn="l" rtl="0">
              <a:spcBef>
                <a:spcPts val="0"/>
              </a:spcBef>
              <a:spcAft>
                <a:spcPts val="0"/>
              </a:spcAft>
              <a:buNone/>
            </a:pPr>
            <a:r>
              <a:rPr lang="en"/>
              <a:t>It is a representation of our work, our efforts. We produce and we receive money that allows us to obtain other things we want at a future date.</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6d3b7eb44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6d3b7eb44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7cc10938e9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7cc10938e9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If you’re unfamiliar with what a ledger is, just think of this as a simple spreadsheet tracking ownership of coins.</a:t>
            </a:r>
            <a:endParaRPr/>
          </a:p>
          <a:p>
            <a:pPr marL="457200" lvl="0" indent="-298450" algn="l" rtl="0">
              <a:spcBef>
                <a:spcPts val="0"/>
              </a:spcBef>
              <a:spcAft>
                <a:spcPts val="0"/>
              </a:spcAft>
              <a:buSzPts val="1100"/>
              <a:buChar char="●"/>
            </a:pPr>
            <a:r>
              <a:rPr lang="en"/>
              <a:t>2^256 &gt; atoms in universe</a:t>
            </a:r>
            <a:endParaRPr/>
          </a:p>
          <a:p>
            <a:pPr marL="457200" lvl="0" indent="-298450" algn="l" rtl="0">
              <a:spcBef>
                <a:spcPts val="0"/>
              </a:spcBef>
              <a:spcAft>
                <a:spcPts val="0"/>
              </a:spcAft>
              <a:buClr>
                <a:schemeClr val="dk1"/>
              </a:buClr>
              <a:buSzPts val="1100"/>
              <a:buChar char="●"/>
            </a:pPr>
            <a:r>
              <a:rPr lang="en">
                <a:solidFill>
                  <a:schemeClr val="dk1"/>
                </a:solidFill>
              </a:rPr>
              <a:t>Similar to a $20, if it blows away in the wind, you lose the money. If your priv key is written on a piece of paper that blows away...so there are different custody options</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7cc10938e9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7cc10938e9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7e9cc13ea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7e9cc13ea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cc10938e9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cc10938e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7e9cc13ea3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7e9cc13ea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Again, not a client/server architecture…compare to Venmo, Cash app, etc.</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c23e547c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7c23e547c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7e9cc13ea3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7e9cc13ea3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1. should speak to permissionless entry. anyone can come/go at any point in time, and should not be disadvantaged in any way based on any factor (time entered, amount of hash rate, etc.).</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2. randomness is a really hard concept and difficult to produce uniform randomness. it is critical for #1. PoW is a system to create that randomness and create a FAIR SYSTEM.</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3. because this is the only method to print money, it is EXTREMELY IMPORTANT to be fair, neutral, and permissionless.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6d3b7eb44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6d3b7eb44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audience, who has heard of bitcoin mining?</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7e89a47f33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7e89a47f3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cc10938e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cc10938e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7e9cc13ea3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7e9cc13ea3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Critical voiceover:</a:t>
            </a:r>
            <a:endParaRPr sz="1050">
              <a:solidFill>
                <a:srgbClr val="3C4043"/>
              </a:solidFill>
              <a:highlight>
                <a:srgbClr val="FFFFFF"/>
              </a:highlight>
              <a:latin typeface="Roboto"/>
              <a:ea typeface="Roboto"/>
              <a:cs typeface="Roboto"/>
              <a:sym typeface="Roboto"/>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 block is valid if all bitcoin protocol rules which include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Preventing double spending, by ordering transactions in time </a:t>
            </a:r>
            <a:r>
              <a:rPr lang="en" b="1">
                <a:solidFill>
                  <a:schemeClr val="dk1"/>
                </a:solidFill>
              </a:rPr>
              <a:t>[explicitly refer to this addressing question #2]</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Preventing the creation of counterfeit bitcoin </a:t>
            </a:r>
            <a:r>
              <a:rPr lang="en" b="1">
                <a:solidFill>
                  <a:schemeClr val="dk1"/>
                </a:solidFill>
              </a:rPr>
              <a:t>[explicitly refer to this addressing question #4]</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new block </a:t>
            </a:r>
            <a:r>
              <a:rPr lang="en" i="1">
                <a:solidFill>
                  <a:schemeClr val="dk1"/>
                </a:solidFill>
              </a:rPr>
              <a:t>must</a:t>
            </a:r>
            <a:r>
              <a:rPr lang="en">
                <a:solidFill>
                  <a:schemeClr val="dk1"/>
                </a:solidFill>
              </a:rPr>
              <a:t> link back to previous blocks ensuring the same history of transactions is used </a:t>
            </a:r>
            <a:r>
              <a:rPr lang="en" b="1">
                <a:solidFill>
                  <a:schemeClr val="dk1"/>
                </a:solidFill>
              </a:rPr>
              <a:t>[explicitly refer to this addressing question #3]</a:t>
            </a:r>
            <a:endParaRPr b="1">
              <a:solidFill>
                <a:schemeClr val="dk1"/>
              </a:solidFill>
            </a:endParaRPr>
          </a:p>
          <a:p>
            <a:pPr marL="0" lvl="0" indent="0" algn="l" rtl="0">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7c0fdb59be_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7c0fdb59be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is what makes it expensive</a:t>
            </a:r>
            <a:endParaRPr/>
          </a:p>
          <a:p>
            <a:pPr marL="457200" lvl="0" indent="-298450" algn="l" rtl="0">
              <a:spcBef>
                <a:spcPts val="0"/>
              </a:spcBef>
              <a:spcAft>
                <a:spcPts val="0"/>
              </a:spcAft>
              <a:buSzPts val="1100"/>
              <a:buChar char="●"/>
            </a:pPr>
            <a:r>
              <a:rPr lang="en"/>
              <a:t>And makes it hard to undo past work</a:t>
            </a:r>
            <a:endParaRPr/>
          </a:p>
          <a:p>
            <a:pPr marL="457200" lvl="0" indent="-298450" algn="l" rtl="0">
              <a:spcBef>
                <a:spcPts val="0"/>
              </a:spcBef>
              <a:spcAft>
                <a:spcPts val="0"/>
              </a:spcAft>
              <a:buSzPts val="1100"/>
              <a:buChar char="●"/>
            </a:pPr>
            <a:r>
              <a:rPr lang="en"/>
              <a:t>And creates game theory to accept others’ work</a:t>
            </a:r>
            <a:endParaRPr/>
          </a:p>
          <a:p>
            <a:pPr marL="457200" lvl="0" indent="-298450" algn="l" rtl="0">
              <a:spcBef>
                <a:spcPts val="0"/>
              </a:spcBef>
              <a:spcAft>
                <a:spcPts val="0"/>
              </a:spcAft>
              <a:buSzPts val="1100"/>
              <a:buChar char="●"/>
            </a:pPr>
            <a:r>
              <a:rPr lang="en"/>
              <a:t>Difficulty</a:t>
            </a:r>
            <a:endParaRPr/>
          </a:p>
          <a:p>
            <a:pPr marL="457200" lvl="0" indent="-298450" algn="l" rtl="0">
              <a:spcBef>
                <a:spcPts val="0"/>
              </a:spcBef>
              <a:spcAft>
                <a:spcPts val="0"/>
              </a:spcAft>
              <a:buSzPts val="1100"/>
              <a:buChar char="●"/>
            </a:pPr>
            <a:r>
              <a:rPr lang="en"/>
              <a:t>Supply schedule maintained regardless of # miners</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Why do miners spend money to produce new blocks?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Each new block mints new bitcoin which the miner receives as compensation.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Also, each transaction attaches a fee that goes to the miner as a reward.</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98450" algn="l" rtl="0">
              <a:spcBef>
                <a:spcPts val="0"/>
              </a:spcBef>
              <a:spcAft>
                <a:spcPts val="0"/>
              </a:spcAft>
              <a:buSzPts val="1100"/>
              <a:buChar char="●"/>
            </a:pPr>
            <a:r>
              <a:rPr lang="en"/>
              <a:t>fingerprint; wildly diff output hash; google doc add period ex.</a:t>
            </a:r>
            <a:endParaRPr/>
          </a:p>
          <a:p>
            <a:pPr marL="0" lvl="0" indent="0" algn="l" rtl="0">
              <a:spcBef>
                <a:spcPts val="0"/>
              </a:spcBef>
              <a:spcAft>
                <a:spcPts val="0"/>
              </a:spcAft>
              <a:buNone/>
            </a:pPr>
            <a:endParaRPr/>
          </a:p>
          <a:p>
            <a:pPr marL="0" lvl="0" indent="0" algn="l" rtl="0">
              <a:spcBef>
                <a:spcPts val="0"/>
              </a:spcBef>
              <a:spcAft>
                <a:spcPts val="0"/>
              </a:spcAft>
              <a:buNone/>
            </a:pPr>
            <a:r>
              <a:rPr lang="en"/>
              <a:t>120 quintillion = 120 million trillion hashes per second</a:t>
            </a:r>
            <a:endParaRPr/>
          </a:p>
          <a:p>
            <a:pPr marL="0" lvl="0" indent="0" algn="l" rtl="0">
              <a:spcBef>
                <a:spcPts val="0"/>
              </a:spcBef>
              <a:spcAft>
                <a:spcPts val="0"/>
              </a:spcAft>
              <a:buNone/>
            </a:pPr>
            <a:r>
              <a:rPr lang="en"/>
              <a:t>By far the biggest “supercomputer” in existence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7e9b1984f4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7e9b1984f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Game theory then suggests that each miner accepts the block and begins attempting to produce the </a:t>
            </a:r>
            <a:r>
              <a:rPr lang="en" i="1">
                <a:solidFill>
                  <a:schemeClr val="dk1"/>
                </a:solidFill>
              </a:rPr>
              <a:t>next</a:t>
            </a:r>
            <a:r>
              <a:rPr lang="en">
                <a:solidFill>
                  <a:schemeClr val="dk1"/>
                </a:solidFill>
              </a:rPr>
              <a:t> valid block with a new set of transactions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odds of finding a new block doesn’t change for a miner, so it isn’t like they’re “starting over from the beginning” … in fact </a:t>
            </a:r>
            <a:r>
              <a:rPr lang="en" i="1">
                <a:solidFill>
                  <a:schemeClr val="dk1"/>
                </a:solidFill>
              </a:rPr>
              <a:t>each hash</a:t>
            </a:r>
            <a:r>
              <a:rPr lang="en">
                <a:solidFill>
                  <a:schemeClr val="dk1"/>
                </a:solidFill>
              </a:rPr>
              <a:t> they do is starting over from the beginning</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If a miner were to ignore a new valid block, and continue attempting to build off of the block they had been, this would create a fork, but the rest of the network would reject their new block once broadcast because it would represent a “shorter chain”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Similarly, each node in the network verifies the new block is valid and accepts it </a:t>
            </a:r>
            <a:r>
              <a:rPr lang="en" b="1">
                <a:solidFill>
                  <a:schemeClr val="dk1"/>
                </a:solidFill>
              </a:rPr>
              <a:t>[explicitly refer to this addressing question #1]</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To emphasize the importance bitcoin puts on allowing anyone to participate, it is possible to run a bitcoin node on a $100 Android phone and audit the entire history of 600k blocks and 500m transactions.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7e9cc13ea3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7e9cc13ea3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RECAP</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Highlight: block reward, increasing immutability of the ledger</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e9cc13ea3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e9cc13ea3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single version of ledger ... because each node accepts the longest chain of valid blocks as the valid version of history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double spending and counterfeit ... to do so would be creation of an invalid block, which miners would reject because they don't want to mine (and spend money) building off of a block they anticipate the rest of the network rejecting. similarly, non-mining nodes would reject as (a) it isn't in their self-interest (only the double spenders) (b) game theory suggests majority will reject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modifying history ... to go back and modify a transaction from, say, last week, would necessitate re-mining 1000+ blocks, which would cost a LOT of money, and, you'd be racing against the rest of the network which would continue to build onto the "valid" chain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7c0fdb59be_0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7c0fdb59be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7c07042263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7c07042263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c0fdb59be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c0fdb59b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hisory: all attempts at ecash prior to bitcoin were shut down, example: </a:t>
            </a:r>
            <a:endParaRPr/>
          </a:p>
          <a:p>
            <a:pPr marL="0" lvl="0" indent="0" algn="l" rtl="0">
              <a:spcBef>
                <a:spcPts val="0"/>
              </a:spcBef>
              <a:spcAft>
                <a:spcPts val="0"/>
              </a:spcAft>
              <a:buNone/>
            </a:pPr>
            <a:r>
              <a:rPr lang="en" u="sng">
                <a:solidFill>
                  <a:schemeClr val="hlink"/>
                </a:solidFill>
                <a:hlinkClick r:id="rId3"/>
              </a:rPr>
              <a:t>https://en.wikipedia.org/wiki/Liberty_dollar_(private_currency)</a:t>
            </a:r>
            <a:endParaRPr/>
          </a:p>
          <a:p>
            <a:pPr marL="0" lvl="0" indent="0" algn="l" rtl="0">
              <a:spcBef>
                <a:spcPts val="0"/>
              </a:spcBef>
              <a:spcAft>
                <a:spcPts val="0"/>
              </a:spcAft>
              <a:buNone/>
            </a:pPr>
            <a:endParaRPr/>
          </a:p>
          <a:p>
            <a:pPr marL="0" lvl="0" indent="0" algn="l" rtl="0">
              <a:spcBef>
                <a:spcPts val="0"/>
              </a:spcBef>
              <a:spcAft>
                <a:spcPts val="0"/>
              </a:spcAft>
              <a:buNone/>
            </a:pPr>
            <a:r>
              <a:rPr lang="en"/>
              <a:t>RE: Bitcoin Cash - mere fact that bitcoin.com can be captured by a scam, is testament to the unprecendented freedom of Bitcoin. </a:t>
            </a:r>
            <a:endParaRPr/>
          </a:p>
          <a:p>
            <a:pPr marL="0" lvl="0" indent="0" algn="l" rtl="0">
              <a:spcBef>
                <a:spcPts val="0"/>
              </a:spcBef>
              <a:spcAft>
                <a:spcPts val="0"/>
              </a:spcAft>
              <a:buNone/>
            </a:pPr>
            <a:r>
              <a:rPr lang="en"/>
              <a:t>RE: Scams in general - lots of greed and misinformation out there. Education and vigilance is important!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7d75d8ffd4_4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7d75d8ffd4_4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7c0fdb59b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7c0fdb59b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cc10938e9_0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cc10938e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Rai stones, used in Micronesia 500AD - present day.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7d75d8ffd4_4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7d75d8ffd4_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7c07042263_0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7c07042263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you don't have to apply for an account, fax in forms to some institution, etc. you just need to pick a number!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7ce559c105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7ce559c10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7e9b1984f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7e9b1984f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 to big areas that still need a lot of improvement: UX. Scaling. Security. Privacy. Volatility. Tax regulation.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c07042263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c07042263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7cc10938e9_0_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7cc10938e9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6fefdf62a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6fefdf62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7cc10938e9_0_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7cc10938e9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7cc10938e9_0_6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7cc10938e9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7cc10938e9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7cc10938e9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cc10938e9_0_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cc10938e9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Cowrie Shell Money. Some shell money in use up until late 1800s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7ce559c105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7ce559c105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7e57bb35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7e57bb35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7c0fdb59be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7c0fdb59b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7e57bb3504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7e57bb350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7cc10938e9_0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7cc10938e9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7c0fdb59be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7c0fdb59be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7c0fdb59be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7c0fdb59b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125527260fd0bec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125527260fd0bec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125527260fd0bec3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125527260fd0bec3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7d75d8ffd4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7d75d8ffd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cc10938e9_0_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cc10938e9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Gold: still used today. Notably as store of wealth for nation states.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7d75d8ffd4_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7d75d8ffd4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cc10938e9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cc10938e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Properties of good money: </a:t>
            </a:r>
            <a:endParaRPr/>
          </a:p>
          <a:p>
            <a:pPr marL="457200" lvl="0" indent="-298450" algn="l" rtl="0">
              <a:spcBef>
                <a:spcPts val="0"/>
              </a:spcBef>
              <a:spcAft>
                <a:spcPts val="0"/>
              </a:spcAft>
              <a:buSzPts val="1100"/>
              <a:buChar char="-"/>
            </a:pPr>
            <a:r>
              <a:rPr lang="en"/>
              <a:t>Durable: doesn’t perish</a:t>
            </a:r>
            <a:endParaRPr/>
          </a:p>
          <a:p>
            <a:pPr marL="457200" lvl="0" indent="-298450" algn="l" rtl="0">
              <a:spcBef>
                <a:spcPts val="0"/>
              </a:spcBef>
              <a:spcAft>
                <a:spcPts val="0"/>
              </a:spcAft>
              <a:buSzPts val="1100"/>
              <a:buChar char="-"/>
            </a:pPr>
            <a:r>
              <a:rPr lang="en"/>
              <a:t>Portable: easy to transport</a:t>
            </a:r>
            <a:endParaRPr/>
          </a:p>
          <a:p>
            <a:pPr marL="457200" lvl="0" indent="-298450" algn="l" rtl="0">
              <a:spcBef>
                <a:spcPts val="0"/>
              </a:spcBef>
              <a:spcAft>
                <a:spcPts val="0"/>
              </a:spcAft>
              <a:buSzPts val="1100"/>
              <a:buChar char="-"/>
            </a:pPr>
            <a:r>
              <a:rPr lang="en"/>
              <a:t>Fungible: one is interchangeable with another</a:t>
            </a:r>
            <a:endParaRPr/>
          </a:p>
          <a:p>
            <a:pPr marL="457200" lvl="0" indent="-298450" algn="l" rtl="0">
              <a:spcBef>
                <a:spcPts val="0"/>
              </a:spcBef>
              <a:spcAft>
                <a:spcPts val="0"/>
              </a:spcAft>
              <a:buSzPts val="1100"/>
              <a:buChar char="-"/>
            </a:pPr>
            <a:r>
              <a:rPr lang="en"/>
              <a:t>Verifiable: easy to check authenticity</a:t>
            </a:r>
            <a:endParaRPr/>
          </a:p>
          <a:p>
            <a:pPr marL="457200" lvl="0" indent="-298450" algn="l" rtl="0">
              <a:spcBef>
                <a:spcPts val="0"/>
              </a:spcBef>
              <a:spcAft>
                <a:spcPts val="0"/>
              </a:spcAft>
              <a:buSzPts val="1100"/>
              <a:buChar char="-"/>
            </a:pPr>
            <a:r>
              <a:rPr lang="en"/>
              <a:t>Divisible: support exchange of small amounts</a:t>
            </a:r>
            <a:endParaRPr/>
          </a:p>
          <a:p>
            <a:pPr marL="457200" lvl="0" indent="-298450" algn="l" rtl="0">
              <a:spcBef>
                <a:spcPts val="0"/>
              </a:spcBef>
              <a:spcAft>
                <a:spcPts val="0"/>
              </a:spcAft>
              <a:buSzPts val="1100"/>
              <a:buChar char="-"/>
            </a:pPr>
            <a:r>
              <a:rPr lang="en"/>
              <a:t>Scarce: can’t be abundant or easy to produce lots** flag here that this is a big problem with fiat currency</a:t>
            </a:r>
            <a:endParaRPr/>
          </a:p>
          <a:p>
            <a:pPr marL="0" lvl="0" indent="0" algn="l" rtl="0">
              <a:spcBef>
                <a:spcPts val="0"/>
              </a:spcBef>
              <a:spcAft>
                <a:spcPts val="0"/>
              </a:spcAft>
              <a:buNone/>
            </a:pPr>
            <a:endParaRPr/>
          </a:p>
          <a:p>
            <a:pPr marL="0" lvl="0" indent="0" algn="l" rtl="0">
              <a:spcBef>
                <a:spcPts val="0"/>
              </a:spcBef>
              <a:spcAft>
                <a:spcPts val="0"/>
              </a:spcAft>
              <a:buNone/>
            </a:pPr>
            <a:r>
              <a:rPr lang="en"/>
              <a:t>It is common to find things that have one or some of these properties. It is rare to find something that has them ALL. </a:t>
            </a:r>
            <a:endParaRPr/>
          </a:p>
          <a:p>
            <a:pPr marL="0" lvl="0" indent="0" algn="l" rtl="0">
              <a:spcBef>
                <a:spcPts val="0"/>
              </a:spcBef>
              <a:spcAft>
                <a:spcPts val="0"/>
              </a:spcAft>
              <a:buNone/>
            </a:pPr>
            <a:endParaRPr/>
          </a:p>
          <a:p>
            <a:pPr marL="0" lvl="0" indent="0" algn="l" rtl="0">
              <a:spcBef>
                <a:spcPts val="0"/>
              </a:spcBef>
              <a:spcAft>
                <a:spcPts val="0"/>
              </a:spcAft>
              <a:buNone/>
            </a:pPr>
            <a:r>
              <a:rPr lang="en"/>
              <a:t>Source: </a:t>
            </a:r>
            <a:r>
              <a:rPr lang="en" u="sng">
                <a:solidFill>
                  <a:schemeClr val="hlink"/>
                </a:solidFill>
                <a:hlinkClick r:id="rId3"/>
              </a:rPr>
              <a:t>https://medium.com/@vijayboyapati/the-bullish-case-for-bitcoin-6ecc8bdecc1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e9cc13ea3_0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e9cc13ea3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Does where you live in the world maybe change your answers?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4B people live under authoritarian regimes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Source for 4B number: Human Rights Foundation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u="sng">
                <a:solidFill>
                  <a:schemeClr val="hlink"/>
                </a:solidFill>
                <a:hlinkClick r:id="rId3"/>
              </a:rPr>
              <a:t>https://hrf.org/research_posts/political-regime-map/</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hyperlink" Target="https://medium.com/@vijayboyapati/the-bullish-case-for-bitcoin-6ecc8bdecc1?"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www.lopp.net/bitcoin-information.html" TargetMode="External"/><Relationship Id="rId4" Type="http://schemas.openxmlformats.org/officeDocument/2006/relationships/hyperlink" Target="https://www.amazon.com/Little-Bitcoin-Book-Matters-Finances-ebook/dp/B07W957N7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58.pn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4" y="1004325"/>
            <a:ext cx="47601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000000"/>
                </a:solidFill>
                <a:latin typeface="Muli Regular"/>
                <a:ea typeface="Muli Regular"/>
                <a:cs typeface="Muli Regular"/>
                <a:sym typeface="Muli Regular"/>
              </a:rPr>
              <a:t>Hello Bitcoin</a:t>
            </a:r>
            <a:endParaRPr dirty="0">
              <a:solidFill>
                <a:srgbClr val="000000"/>
              </a:solidFill>
              <a:latin typeface="Muli Regular"/>
              <a:ea typeface="Muli Regular"/>
              <a:cs typeface="Muli Regular"/>
              <a:sym typeface="Muli Regular"/>
            </a:endParaRPr>
          </a:p>
        </p:txBody>
      </p:sp>
      <p:sp>
        <p:nvSpPr>
          <p:cNvPr id="55" name="Google Shape;55;p13"/>
          <p:cNvSpPr txBox="1">
            <a:spLocks noGrp="1"/>
          </p:cNvSpPr>
          <p:nvPr>
            <p:ph type="subTitle" idx="1"/>
          </p:nvPr>
        </p:nvSpPr>
        <p:spPr>
          <a:xfrm>
            <a:off x="311700" y="2578996"/>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434343"/>
                </a:solidFill>
                <a:latin typeface="Muli Regular"/>
                <a:ea typeface="Muli Regular"/>
                <a:cs typeface="Muli Regular"/>
                <a:sym typeface="Muli Regular"/>
              </a:rPr>
              <a:t>A friendly introduction to Bitcoin</a:t>
            </a:r>
            <a:endParaRPr sz="2400" dirty="0">
              <a:solidFill>
                <a:srgbClr val="434343"/>
              </a:solidFill>
              <a:latin typeface="Muli Regular"/>
              <a:ea typeface="Muli Regular"/>
              <a:cs typeface="Muli Regular"/>
              <a:sym typeface="Muli Regular"/>
            </a:endParaRPr>
          </a:p>
        </p:txBody>
      </p:sp>
      <p:sp>
        <p:nvSpPr>
          <p:cNvPr id="56" name="Google Shape;56;p13"/>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3">
            <a:alphaModFix/>
          </a:blip>
          <a:stretch>
            <a:fillRect/>
          </a:stretch>
        </p:blipFill>
        <p:spPr>
          <a:xfrm>
            <a:off x="4116200" y="833475"/>
            <a:ext cx="1006975" cy="965625"/>
          </a:xfrm>
          <a:prstGeom prst="rect">
            <a:avLst/>
          </a:prstGeom>
          <a:noFill/>
          <a:ln>
            <a:noFill/>
          </a:ln>
        </p:spPr>
      </p:pic>
      <p:sp>
        <p:nvSpPr>
          <p:cNvPr id="58" name="Google Shape;58;p13"/>
          <p:cNvSpPr txBox="1">
            <a:spLocks noGrp="1"/>
          </p:cNvSpPr>
          <p:nvPr>
            <p:ph type="subTitle" idx="1"/>
          </p:nvPr>
        </p:nvSpPr>
        <p:spPr>
          <a:xfrm>
            <a:off x="473696" y="4639070"/>
            <a:ext cx="8538900" cy="4425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1200" dirty="0">
                <a:latin typeface="Muli Regular"/>
                <a:ea typeface="Muli Regular"/>
                <a:cs typeface="Muli Regular"/>
                <a:sym typeface="Muli Regular"/>
              </a:rPr>
              <a:t>  http://hellobitco.in</a:t>
            </a:r>
            <a:r>
              <a:rPr lang="en" sz="1200" dirty="0">
                <a:solidFill>
                  <a:srgbClr val="434343"/>
                </a:solidFill>
                <a:latin typeface="Muli Regular"/>
                <a:ea typeface="Muli Regular"/>
                <a:cs typeface="Muli Regular"/>
                <a:sym typeface="Muli Regular"/>
              </a:rPr>
              <a:t>         @hello_bitcoin         hello-bitcoin</a:t>
            </a:r>
            <a:endParaRPr sz="1200" dirty="0">
              <a:solidFill>
                <a:srgbClr val="434343"/>
              </a:solidFill>
              <a:latin typeface="Muli Regular"/>
              <a:ea typeface="Muli Regular"/>
              <a:cs typeface="Muli Regular"/>
              <a:sym typeface="Muli Regular"/>
            </a:endParaRPr>
          </a:p>
        </p:txBody>
      </p:sp>
      <p:pic>
        <p:nvPicPr>
          <p:cNvPr id="59" name="Google Shape;59;p13"/>
          <p:cNvPicPr preferRelativeResize="0"/>
          <p:nvPr/>
        </p:nvPicPr>
        <p:blipFill>
          <a:blip r:embed="rId4">
            <a:alphaModFix/>
          </a:blip>
          <a:stretch>
            <a:fillRect/>
          </a:stretch>
        </p:blipFill>
        <p:spPr>
          <a:xfrm>
            <a:off x="1998211" y="4766320"/>
            <a:ext cx="188000" cy="188000"/>
          </a:xfrm>
          <a:prstGeom prst="rect">
            <a:avLst/>
          </a:prstGeom>
          <a:noFill/>
          <a:ln>
            <a:noFill/>
          </a:ln>
        </p:spPr>
      </p:pic>
      <p:pic>
        <p:nvPicPr>
          <p:cNvPr id="60" name="Google Shape;60;p13"/>
          <p:cNvPicPr preferRelativeResize="0"/>
          <p:nvPr/>
        </p:nvPicPr>
        <p:blipFill>
          <a:blip r:embed="rId5">
            <a:alphaModFix/>
          </a:blip>
          <a:stretch>
            <a:fillRect/>
          </a:stretch>
        </p:blipFill>
        <p:spPr>
          <a:xfrm>
            <a:off x="421166" y="4762233"/>
            <a:ext cx="188000" cy="196174"/>
          </a:xfrm>
          <a:prstGeom prst="rect">
            <a:avLst/>
          </a:prstGeom>
          <a:noFill/>
          <a:ln>
            <a:noFill/>
          </a:ln>
        </p:spPr>
      </p:pic>
      <p:pic>
        <p:nvPicPr>
          <p:cNvPr id="61" name="Google Shape;61;p13"/>
          <p:cNvPicPr preferRelativeResize="0"/>
          <p:nvPr/>
        </p:nvPicPr>
        <p:blipFill>
          <a:blip r:embed="rId6">
            <a:alphaModFix/>
          </a:blip>
          <a:stretch>
            <a:fillRect/>
          </a:stretch>
        </p:blipFill>
        <p:spPr>
          <a:xfrm>
            <a:off x="3306618" y="4721665"/>
            <a:ext cx="240225" cy="240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Imagine...</a:t>
            </a:r>
            <a:endParaRPr sz="2800">
              <a:solidFill>
                <a:srgbClr val="434343"/>
              </a:solidFill>
              <a:latin typeface="Muli Regular"/>
              <a:ea typeface="Muli Regular"/>
              <a:cs typeface="Muli Regular"/>
              <a:sym typeface="Muli Regular"/>
            </a:endParaRPr>
          </a:p>
        </p:txBody>
      </p:sp>
      <p:sp>
        <p:nvSpPr>
          <p:cNvPr id="133" name="Google Shape;133;p22"/>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10</a:t>
            </a:fld>
            <a:endParaRPr>
              <a:latin typeface="Muli Regular"/>
              <a:ea typeface="Muli Regular"/>
              <a:cs typeface="Muli Regular"/>
              <a:sym typeface="Muli Regular"/>
            </a:endParaRPr>
          </a:p>
        </p:txBody>
      </p:sp>
      <p:pic>
        <p:nvPicPr>
          <p:cNvPr id="135" name="Google Shape;135;p22"/>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Needing protection against runaway inflation</a:t>
            </a:r>
            <a:endParaRPr sz="2800">
              <a:solidFill>
                <a:srgbClr val="000000"/>
              </a:solidFill>
              <a:latin typeface="Muli"/>
              <a:ea typeface="Muli"/>
              <a:cs typeface="Muli"/>
              <a:sym typeface="Muli"/>
            </a:endParaRPr>
          </a:p>
        </p:txBody>
      </p:sp>
      <p:sp>
        <p:nvSpPr>
          <p:cNvPr id="141" name="Google Shape;141;p23"/>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11</a:t>
            </a:fld>
            <a:endParaRPr>
              <a:latin typeface="Muli Regular"/>
              <a:ea typeface="Muli Regular"/>
              <a:cs typeface="Muli Regular"/>
              <a:sym typeface="Muli Regular"/>
            </a:endParaRPr>
          </a:p>
        </p:txBody>
      </p:sp>
      <p:pic>
        <p:nvPicPr>
          <p:cNvPr id="143" name="Google Shape;143;p23"/>
          <p:cNvPicPr preferRelativeResize="0"/>
          <p:nvPr/>
        </p:nvPicPr>
        <p:blipFill rotWithShape="1">
          <a:blip r:embed="rId3">
            <a:alphaModFix/>
          </a:blip>
          <a:srcRect l="6787" t="6726" r="10533" b="74391"/>
          <a:stretch/>
        </p:blipFill>
        <p:spPr>
          <a:xfrm>
            <a:off x="332600" y="1838725"/>
            <a:ext cx="7890998" cy="1161251"/>
          </a:xfrm>
          <a:prstGeom prst="rect">
            <a:avLst/>
          </a:prstGeom>
          <a:noFill/>
          <a:ln>
            <a:noFill/>
          </a:ln>
        </p:spPr>
      </p:pic>
      <p:pic>
        <p:nvPicPr>
          <p:cNvPr id="144" name="Google Shape;144;p23"/>
          <p:cNvPicPr preferRelativeResize="0"/>
          <p:nvPr/>
        </p:nvPicPr>
        <p:blipFill>
          <a:blip r:embed="rId4">
            <a:alphaModFix/>
          </a:blip>
          <a:stretch>
            <a:fillRect/>
          </a:stretch>
        </p:blipFill>
        <p:spPr>
          <a:xfrm>
            <a:off x="1804906" y="1488185"/>
            <a:ext cx="1687141" cy="270275"/>
          </a:xfrm>
          <a:prstGeom prst="rect">
            <a:avLst/>
          </a:prstGeom>
          <a:noFill/>
          <a:ln>
            <a:noFill/>
          </a:ln>
        </p:spPr>
      </p:pic>
      <p:cxnSp>
        <p:nvCxnSpPr>
          <p:cNvPr id="145" name="Google Shape;145;p23"/>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146" name="Google Shape;146;p23"/>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Having a check against government overreach</a:t>
            </a:r>
            <a:endParaRPr sz="2800">
              <a:solidFill>
                <a:srgbClr val="000000"/>
              </a:solidFill>
              <a:latin typeface="Muli"/>
              <a:ea typeface="Muli"/>
              <a:cs typeface="Muli"/>
              <a:sym typeface="Muli"/>
            </a:endParaRPr>
          </a:p>
        </p:txBody>
      </p:sp>
      <p:sp>
        <p:nvSpPr>
          <p:cNvPr id="152" name="Google Shape;152;p24"/>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12</a:t>
            </a:fld>
            <a:endParaRPr>
              <a:latin typeface="Muli Regular"/>
              <a:ea typeface="Muli Regular"/>
              <a:cs typeface="Muli Regular"/>
              <a:sym typeface="Muli Regular"/>
            </a:endParaRPr>
          </a:p>
        </p:txBody>
      </p:sp>
      <p:cxnSp>
        <p:nvCxnSpPr>
          <p:cNvPr id="154" name="Google Shape;154;p24"/>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155" name="Google Shape;155;p24"/>
          <p:cNvPicPr preferRelativeResize="0"/>
          <p:nvPr/>
        </p:nvPicPr>
        <p:blipFill>
          <a:blip r:embed="rId3">
            <a:alphaModFix/>
          </a:blip>
          <a:stretch>
            <a:fillRect/>
          </a:stretch>
        </p:blipFill>
        <p:spPr>
          <a:xfrm>
            <a:off x="8786250" y="43800"/>
            <a:ext cx="281846" cy="270275"/>
          </a:xfrm>
          <a:prstGeom prst="rect">
            <a:avLst/>
          </a:prstGeom>
          <a:noFill/>
          <a:ln>
            <a:noFill/>
          </a:ln>
        </p:spPr>
      </p:pic>
      <p:pic>
        <p:nvPicPr>
          <p:cNvPr id="156" name="Google Shape;156;p24"/>
          <p:cNvPicPr preferRelativeResize="0"/>
          <p:nvPr/>
        </p:nvPicPr>
        <p:blipFill>
          <a:blip r:embed="rId4">
            <a:alphaModFix/>
          </a:blip>
          <a:stretch>
            <a:fillRect/>
          </a:stretch>
        </p:blipFill>
        <p:spPr>
          <a:xfrm>
            <a:off x="1828800" y="1547099"/>
            <a:ext cx="1605582" cy="270275"/>
          </a:xfrm>
          <a:prstGeom prst="rect">
            <a:avLst/>
          </a:prstGeom>
          <a:noFill/>
          <a:ln>
            <a:noFill/>
          </a:ln>
        </p:spPr>
      </p:pic>
      <p:pic>
        <p:nvPicPr>
          <p:cNvPr id="157" name="Google Shape;157;p24"/>
          <p:cNvPicPr preferRelativeResize="0"/>
          <p:nvPr/>
        </p:nvPicPr>
        <p:blipFill>
          <a:blip r:embed="rId5">
            <a:alphaModFix/>
          </a:blip>
          <a:stretch>
            <a:fillRect/>
          </a:stretch>
        </p:blipFill>
        <p:spPr>
          <a:xfrm>
            <a:off x="1749125" y="2085900"/>
            <a:ext cx="6697377" cy="79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1827755" y="1490018"/>
            <a:ext cx="1060825" cy="326925"/>
          </a:xfrm>
          <a:prstGeom prst="rect">
            <a:avLst/>
          </a:prstGeom>
          <a:noFill/>
          <a:ln>
            <a:noFill/>
          </a:ln>
        </p:spPr>
      </p:pic>
      <p:sp>
        <p:nvSpPr>
          <p:cNvPr id="163" name="Google Shape;163;p25"/>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Not having good options to save without risk (1/2)</a:t>
            </a:r>
            <a:endParaRPr sz="2800">
              <a:solidFill>
                <a:srgbClr val="000000"/>
              </a:solidFill>
              <a:latin typeface="Muli"/>
              <a:ea typeface="Muli"/>
              <a:cs typeface="Muli"/>
              <a:sym typeface="Muli"/>
            </a:endParaRPr>
          </a:p>
        </p:txBody>
      </p:sp>
      <p:sp>
        <p:nvSpPr>
          <p:cNvPr id="164" name="Google Shape;164;p25"/>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13</a:t>
            </a:fld>
            <a:endParaRPr>
              <a:latin typeface="Muli Regular"/>
              <a:ea typeface="Muli Regular"/>
              <a:cs typeface="Muli Regular"/>
              <a:sym typeface="Muli Regular"/>
            </a:endParaRPr>
          </a:p>
        </p:txBody>
      </p:sp>
      <p:cxnSp>
        <p:nvCxnSpPr>
          <p:cNvPr id="166" name="Google Shape;166;p25"/>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167" name="Google Shape;167;p25"/>
          <p:cNvPicPr preferRelativeResize="0"/>
          <p:nvPr/>
        </p:nvPicPr>
        <p:blipFill>
          <a:blip r:embed="rId4">
            <a:alphaModFix/>
          </a:blip>
          <a:stretch>
            <a:fillRect/>
          </a:stretch>
        </p:blipFill>
        <p:spPr>
          <a:xfrm>
            <a:off x="1781417" y="1996825"/>
            <a:ext cx="4705877" cy="1123950"/>
          </a:xfrm>
          <a:prstGeom prst="rect">
            <a:avLst/>
          </a:prstGeom>
          <a:noFill/>
          <a:ln>
            <a:noFill/>
          </a:ln>
        </p:spPr>
      </p:pic>
      <p:pic>
        <p:nvPicPr>
          <p:cNvPr id="168" name="Google Shape;168;p25"/>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6"/>
          <p:cNvPicPr preferRelativeResize="0"/>
          <p:nvPr/>
        </p:nvPicPr>
        <p:blipFill>
          <a:blip r:embed="rId3">
            <a:alphaModFix/>
          </a:blip>
          <a:stretch>
            <a:fillRect/>
          </a:stretch>
        </p:blipFill>
        <p:spPr>
          <a:xfrm>
            <a:off x="1758385" y="2034725"/>
            <a:ext cx="6858810" cy="792600"/>
          </a:xfrm>
          <a:prstGeom prst="rect">
            <a:avLst/>
          </a:prstGeom>
          <a:noFill/>
          <a:ln>
            <a:noFill/>
          </a:ln>
        </p:spPr>
      </p:pic>
      <p:sp>
        <p:nvSpPr>
          <p:cNvPr id="174" name="Google Shape;174;p26"/>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Not having good options to save without risk (2/2)</a:t>
            </a:r>
            <a:endParaRPr sz="2800">
              <a:solidFill>
                <a:srgbClr val="000000"/>
              </a:solidFill>
              <a:latin typeface="Muli"/>
              <a:ea typeface="Muli"/>
              <a:cs typeface="Muli"/>
              <a:sym typeface="Muli"/>
            </a:endParaRPr>
          </a:p>
        </p:txBody>
      </p:sp>
      <p:sp>
        <p:nvSpPr>
          <p:cNvPr id="175" name="Google Shape;175;p26"/>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14</a:t>
            </a:fld>
            <a:endParaRPr>
              <a:latin typeface="Muli Regular"/>
              <a:ea typeface="Muli Regular"/>
              <a:cs typeface="Muli Regular"/>
              <a:sym typeface="Muli Regular"/>
            </a:endParaRPr>
          </a:p>
        </p:txBody>
      </p:sp>
      <p:cxnSp>
        <p:nvCxnSpPr>
          <p:cNvPr id="177" name="Google Shape;177;p26"/>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178" name="Google Shape;178;p26"/>
          <p:cNvPicPr preferRelativeResize="0"/>
          <p:nvPr/>
        </p:nvPicPr>
        <p:blipFill>
          <a:blip r:embed="rId4">
            <a:alphaModFix/>
          </a:blip>
          <a:stretch>
            <a:fillRect/>
          </a:stretch>
        </p:blipFill>
        <p:spPr>
          <a:xfrm>
            <a:off x="1864825" y="1509080"/>
            <a:ext cx="585544" cy="270275"/>
          </a:xfrm>
          <a:prstGeom prst="rect">
            <a:avLst/>
          </a:prstGeom>
          <a:noFill/>
          <a:ln>
            <a:noFill/>
          </a:ln>
        </p:spPr>
      </p:pic>
      <p:pic>
        <p:nvPicPr>
          <p:cNvPr id="179" name="Google Shape;179;p26"/>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Trying to escape with any savings you have</a:t>
            </a:r>
            <a:endParaRPr sz="2800">
              <a:solidFill>
                <a:srgbClr val="000000"/>
              </a:solidFill>
              <a:latin typeface="Muli"/>
              <a:ea typeface="Muli"/>
              <a:cs typeface="Muli"/>
              <a:sym typeface="Muli"/>
            </a:endParaRPr>
          </a:p>
        </p:txBody>
      </p:sp>
      <p:sp>
        <p:nvSpPr>
          <p:cNvPr id="185" name="Google Shape;185;p27"/>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15</a:t>
            </a:fld>
            <a:endParaRPr>
              <a:latin typeface="Muli Regular"/>
              <a:ea typeface="Muli Regular"/>
              <a:cs typeface="Muli Regular"/>
              <a:sym typeface="Muli Regular"/>
            </a:endParaRPr>
          </a:p>
        </p:txBody>
      </p:sp>
      <p:pic>
        <p:nvPicPr>
          <p:cNvPr id="187" name="Google Shape;187;p27"/>
          <p:cNvPicPr preferRelativeResize="0"/>
          <p:nvPr/>
        </p:nvPicPr>
        <p:blipFill rotWithShape="1">
          <a:blip r:embed="rId3">
            <a:alphaModFix/>
          </a:blip>
          <a:srcRect b="82216"/>
          <a:stretch/>
        </p:blipFill>
        <p:spPr>
          <a:xfrm>
            <a:off x="1546157" y="2015674"/>
            <a:ext cx="6713126" cy="913026"/>
          </a:xfrm>
          <a:prstGeom prst="rect">
            <a:avLst/>
          </a:prstGeom>
          <a:noFill/>
          <a:ln>
            <a:noFill/>
          </a:ln>
        </p:spPr>
      </p:pic>
      <p:pic>
        <p:nvPicPr>
          <p:cNvPr id="188" name="Google Shape;188;p27"/>
          <p:cNvPicPr preferRelativeResize="0"/>
          <p:nvPr/>
        </p:nvPicPr>
        <p:blipFill>
          <a:blip r:embed="rId4">
            <a:alphaModFix/>
          </a:blip>
          <a:stretch>
            <a:fillRect/>
          </a:stretch>
        </p:blipFill>
        <p:spPr>
          <a:xfrm>
            <a:off x="1782552" y="1566469"/>
            <a:ext cx="868446" cy="350900"/>
          </a:xfrm>
          <a:prstGeom prst="rect">
            <a:avLst/>
          </a:prstGeom>
          <a:noFill/>
          <a:ln>
            <a:noFill/>
          </a:ln>
        </p:spPr>
      </p:pic>
      <p:sp>
        <p:nvSpPr>
          <p:cNvPr id="189" name="Google Shape;189;p27"/>
          <p:cNvSpPr/>
          <p:nvPr/>
        </p:nvSpPr>
        <p:spPr>
          <a:xfrm>
            <a:off x="1796871" y="1894715"/>
            <a:ext cx="1186200" cy="7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a:off x="8175932" y="1963224"/>
            <a:ext cx="153600" cy="941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 name="Google Shape;191;p27"/>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192" name="Google Shape;192;p27"/>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Reaching those lacking access to banking</a:t>
            </a:r>
            <a:endParaRPr sz="2800">
              <a:solidFill>
                <a:srgbClr val="000000"/>
              </a:solidFill>
              <a:latin typeface="Muli"/>
              <a:ea typeface="Muli"/>
              <a:cs typeface="Muli"/>
              <a:sym typeface="Muli"/>
            </a:endParaRPr>
          </a:p>
        </p:txBody>
      </p:sp>
      <p:sp>
        <p:nvSpPr>
          <p:cNvPr id="198" name="Google Shape;198;p28"/>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16</a:t>
            </a:fld>
            <a:endParaRPr>
              <a:latin typeface="Muli Regular"/>
              <a:ea typeface="Muli Regular"/>
              <a:cs typeface="Muli Regular"/>
              <a:sym typeface="Muli Regular"/>
            </a:endParaRPr>
          </a:p>
        </p:txBody>
      </p:sp>
      <p:cxnSp>
        <p:nvCxnSpPr>
          <p:cNvPr id="200" name="Google Shape;200;p28"/>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201" name="Google Shape;201;p28"/>
          <p:cNvPicPr preferRelativeResize="0"/>
          <p:nvPr/>
        </p:nvPicPr>
        <p:blipFill>
          <a:blip r:embed="rId3">
            <a:alphaModFix/>
          </a:blip>
          <a:stretch>
            <a:fillRect/>
          </a:stretch>
        </p:blipFill>
        <p:spPr>
          <a:xfrm>
            <a:off x="1675150" y="1873793"/>
            <a:ext cx="3755651" cy="1005625"/>
          </a:xfrm>
          <a:prstGeom prst="rect">
            <a:avLst/>
          </a:prstGeom>
          <a:noFill/>
          <a:ln>
            <a:noFill/>
          </a:ln>
        </p:spPr>
      </p:pic>
      <p:pic>
        <p:nvPicPr>
          <p:cNvPr id="202" name="Google Shape;202;p28"/>
          <p:cNvPicPr preferRelativeResize="0"/>
          <p:nvPr/>
        </p:nvPicPr>
        <p:blipFill>
          <a:blip r:embed="rId4">
            <a:alphaModFix/>
          </a:blip>
          <a:stretch>
            <a:fillRect/>
          </a:stretch>
        </p:blipFill>
        <p:spPr>
          <a:xfrm>
            <a:off x="1844225" y="1332050"/>
            <a:ext cx="734199" cy="513950"/>
          </a:xfrm>
          <a:prstGeom prst="rect">
            <a:avLst/>
          </a:prstGeom>
          <a:noFill/>
          <a:ln>
            <a:noFill/>
          </a:ln>
        </p:spPr>
      </p:pic>
      <p:sp>
        <p:nvSpPr>
          <p:cNvPr id="203" name="Google Shape;203;p28"/>
          <p:cNvSpPr/>
          <p:nvPr/>
        </p:nvSpPr>
        <p:spPr>
          <a:xfrm>
            <a:off x="3636000" y="2507475"/>
            <a:ext cx="1872000" cy="513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28"/>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Allowing funds to flow without judgment</a:t>
            </a:r>
            <a:endParaRPr sz="2800">
              <a:solidFill>
                <a:srgbClr val="000000"/>
              </a:solidFill>
              <a:latin typeface="Muli"/>
              <a:ea typeface="Muli"/>
              <a:cs typeface="Muli"/>
              <a:sym typeface="Muli"/>
            </a:endParaRPr>
          </a:p>
        </p:txBody>
      </p:sp>
      <p:sp>
        <p:nvSpPr>
          <p:cNvPr id="210" name="Google Shape;210;p29"/>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17</a:t>
            </a:fld>
            <a:endParaRPr>
              <a:latin typeface="Muli Regular"/>
              <a:ea typeface="Muli Regular"/>
              <a:cs typeface="Muli Regular"/>
              <a:sym typeface="Muli Regular"/>
            </a:endParaRPr>
          </a:p>
        </p:txBody>
      </p:sp>
      <p:cxnSp>
        <p:nvCxnSpPr>
          <p:cNvPr id="212" name="Google Shape;212;p29"/>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213" name="Google Shape;213;p29"/>
          <p:cNvPicPr preferRelativeResize="0"/>
          <p:nvPr/>
        </p:nvPicPr>
        <p:blipFill>
          <a:blip r:embed="rId3">
            <a:alphaModFix/>
          </a:blip>
          <a:stretch>
            <a:fillRect/>
          </a:stretch>
        </p:blipFill>
        <p:spPr>
          <a:xfrm>
            <a:off x="1844750" y="1983889"/>
            <a:ext cx="5285601" cy="956550"/>
          </a:xfrm>
          <a:prstGeom prst="rect">
            <a:avLst/>
          </a:prstGeom>
          <a:noFill/>
          <a:ln>
            <a:noFill/>
          </a:ln>
        </p:spPr>
      </p:pic>
      <p:pic>
        <p:nvPicPr>
          <p:cNvPr id="214" name="Google Shape;214;p29"/>
          <p:cNvPicPr preferRelativeResize="0"/>
          <p:nvPr/>
        </p:nvPicPr>
        <p:blipFill rotWithShape="1">
          <a:blip r:embed="rId4">
            <a:alphaModFix/>
          </a:blip>
          <a:srcRect t="30401" b="31516"/>
          <a:stretch/>
        </p:blipFill>
        <p:spPr>
          <a:xfrm>
            <a:off x="1804900" y="1454315"/>
            <a:ext cx="1492848" cy="393601"/>
          </a:xfrm>
          <a:prstGeom prst="rect">
            <a:avLst/>
          </a:prstGeom>
          <a:noFill/>
          <a:ln>
            <a:noFill/>
          </a:ln>
        </p:spPr>
      </p:pic>
      <p:pic>
        <p:nvPicPr>
          <p:cNvPr id="215" name="Google Shape;215;p29"/>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Being powerless to avoid a financial data trail</a:t>
            </a:r>
            <a:endParaRPr sz="2800">
              <a:solidFill>
                <a:srgbClr val="000000"/>
              </a:solidFill>
              <a:latin typeface="Muli"/>
              <a:ea typeface="Muli"/>
              <a:cs typeface="Muli"/>
              <a:sym typeface="Muli"/>
            </a:endParaRPr>
          </a:p>
        </p:txBody>
      </p:sp>
      <p:sp>
        <p:nvSpPr>
          <p:cNvPr id="221" name="Google Shape;221;p30"/>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18</a:t>
            </a:fld>
            <a:endParaRPr>
              <a:latin typeface="Muli Regular"/>
              <a:ea typeface="Muli Regular"/>
              <a:cs typeface="Muli Regular"/>
              <a:sym typeface="Muli Regular"/>
            </a:endParaRPr>
          </a:p>
        </p:txBody>
      </p:sp>
      <p:cxnSp>
        <p:nvCxnSpPr>
          <p:cNvPr id="223" name="Google Shape;223;p30"/>
          <p:cNvCxnSpPr/>
          <p:nvPr/>
        </p:nvCxnSpPr>
        <p:spPr>
          <a:xfrm>
            <a:off x="1566220" y="1436463"/>
            <a:ext cx="0" cy="1584900"/>
          </a:xfrm>
          <a:prstGeom prst="straightConnector1">
            <a:avLst/>
          </a:prstGeom>
          <a:noFill/>
          <a:ln w="38100" cap="flat" cmpd="sng">
            <a:solidFill>
              <a:srgbClr val="434343"/>
            </a:solidFill>
            <a:prstDash val="solid"/>
            <a:round/>
            <a:headEnd type="none" w="med" len="med"/>
            <a:tailEnd type="none" w="med" len="med"/>
          </a:ln>
        </p:spPr>
      </p:cxnSp>
      <p:pic>
        <p:nvPicPr>
          <p:cNvPr id="224" name="Google Shape;224;p30"/>
          <p:cNvPicPr preferRelativeResize="0"/>
          <p:nvPr/>
        </p:nvPicPr>
        <p:blipFill>
          <a:blip r:embed="rId3">
            <a:alphaModFix/>
          </a:blip>
          <a:stretch>
            <a:fillRect/>
          </a:stretch>
        </p:blipFill>
        <p:spPr>
          <a:xfrm>
            <a:off x="8786250" y="43800"/>
            <a:ext cx="281846" cy="270275"/>
          </a:xfrm>
          <a:prstGeom prst="rect">
            <a:avLst/>
          </a:prstGeom>
          <a:noFill/>
          <a:ln>
            <a:noFill/>
          </a:ln>
        </p:spPr>
      </p:pic>
      <p:pic>
        <p:nvPicPr>
          <p:cNvPr id="225" name="Google Shape;225;p30"/>
          <p:cNvPicPr preferRelativeResize="0"/>
          <p:nvPr/>
        </p:nvPicPr>
        <p:blipFill>
          <a:blip r:embed="rId4">
            <a:alphaModFix/>
          </a:blip>
          <a:stretch>
            <a:fillRect/>
          </a:stretch>
        </p:blipFill>
        <p:spPr>
          <a:xfrm>
            <a:off x="1798950" y="2052360"/>
            <a:ext cx="6982518" cy="792600"/>
          </a:xfrm>
          <a:prstGeom prst="rect">
            <a:avLst/>
          </a:prstGeom>
          <a:noFill/>
          <a:ln>
            <a:noFill/>
          </a:ln>
        </p:spPr>
      </p:pic>
      <p:pic>
        <p:nvPicPr>
          <p:cNvPr id="226" name="Google Shape;226;p30"/>
          <p:cNvPicPr preferRelativeResize="0"/>
          <p:nvPr/>
        </p:nvPicPr>
        <p:blipFill rotWithShape="1">
          <a:blip r:embed="rId5">
            <a:alphaModFix/>
          </a:blip>
          <a:srcRect t="16840" r="6235" b="30218"/>
          <a:stretch/>
        </p:blipFill>
        <p:spPr>
          <a:xfrm>
            <a:off x="1773400" y="1405980"/>
            <a:ext cx="930499" cy="525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Main problem with money today: the abuse of trust.</a:t>
            </a:r>
            <a:endParaRPr sz="2800">
              <a:solidFill>
                <a:srgbClr val="434343"/>
              </a:solidFill>
              <a:latin typeface="Muli Regular"/>
              <a:ea typeface="Muli Regular"/>
              <a:cs typeface="Muli Regular"/>
              <a:sym typeface="Muli Regular"/>
            </a:endParaRPr>
          </a:p>
        </p:txBody>
      </p:sp>
      <p:sp>
        <p:nvSpPr>
          <p:cNvPr id="232" name="Google Shape;232;p31"/>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19</a:t>
            </a:fld>
            <a:endParaRPr>
              <a:latin typeface="Muli Regular"/>
              <a:ea typeface="Muli Regular"/>
              <a:cs typeface="Muli Regular"/>
              <a:sym typeface="Muli Regular"/>
            </a:endParaRPr>
          </a:p>
        </p:txBody>
      </p:sp>
      <p:pic>
        <p:nvPicPr>
          <p:cNvPr id="234" name="Google Shape;234;p31"/>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Let’s talk about money.</a:t>
            </a:r>
            <a:endParaRPr sz="2800">
              <a:solidFill>
                <a:srgbClr val="434343"/>
              </a:solidFill>
              <a:latin typeface="Muli Regular"/>
              <a:ea typeface="Muli Regular"/>
              <a:cs typeface="Muli Regular"/>
              <a:sym typeface="Muli Regular"/>
            </a:endParaRPr>
          </a:p>
        </p:txBody>
      </p:sp>
      <p:sp>
        <p:nvSpPr>
          <p:cNvPr id="68" name="Google Shape;68;p14"/>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a:t>
            </a:fld>
            <a:endParaRPr>
              <a:latin typeface="Muli Regular"/>
              <a:ea typeface="Muli Regular"/>
              <a:cs typeface="Muli Regular"/>
              <a:sym typeface="Muli Regular"/>
            </a:endParaRPr>
          </a:p>
        </p:txBody>
      </p:sp>
      <p:pic>
        <p:nvPicPr>
          <p:cNvPr id="70" name="Google Shape;70;p14"/>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subTitle" idx="4294967295"/>
          </p:nvPr>
        </p:nvSpPr>
        <p:spPr>
          <a:xfrm>
            <a:off x="218100" y="1779150"/>
            <a:ext cx="88500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When money went digital—even more trust required.</a:t>
            </a:r>
            <a:endParaRPr sz="2800">
              <a:solidFill>
                <a:srgbClr val="434343"/>
              </a:solidFill>
              <a:latin typeface="Muli Regular"/>
              <a:ea typeface="Muli Regular"/>
              <a:cs typeface="Muli Regular"/>
              <a:sym typeface="Muli Regular"/>
            </a:endParaRPr>
          </a:p>
        </p:txBody>
      </p:sp>
      <p:sp>
        <p:nvSpPr>
          <p:cNvPr id="240" name="Google Shape;240;p32"/>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20</a:t>
            </a:fld>
            <a:endParaRPr>
              <a:latin typeface="Muli Regular"/>
              <a:ea typeface="Muli Regular"/>
              <a:cs typeface="Muli Regular"/>
              <a:sym typeface="Muli Regular"/>
            </a:endParaRPr>
          </a:p>
        </p:txBody>
      </p:sp>
      <p:pic>
        <p:nvPicPr>
          <p:cNvPr id="242" name="Google Shape;242;p32"/>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Less trust ➝ more privacy. </a:t>
            </a:r>
            <a:endParaRPr sz="2800">
              <a:solidFill>
                <a:srgbClr val="434343"/>
              </a:solidFill>
              <a:latin typeface="Muli Regular"/>
              <a:ea typeface="Muli Regular"/>
              <a:cs typeface="Muli Regular"/>
              <a:sym typeface="Muli Regular"/>
            </a:endParaRPr>
          </a:p>
        </p:txBody>
      </p:sp>
      <p:sp>
        <p:nvSpPr>
          <p:cNvPr id="248" name="Google Shape;248;p33"/>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21</a:t>
            </a:fld>
            <a:endParaRPr>
              <a:latin typeface="Muli Regular"/>
              <a:ea typeface="Muli Regular"/>
              <a:cs typeface="Muli Regular"/>
              <a:sym typeface="Muli Regular"/>
            </a:endParaRPr>
          </a:p>
        </p:txBody>
      </p:sp>
      <p:sp>
        <p:nvSpPr>
          <p:cNvPr id="250" name="Google Shape;250;p33"/>
          <p:cNvSpPr txBox="1"/>
          <p:nvPr/>
        </p:nvSpPr>
        <p:spPr>
          <a:xfrm>
            <a:off x="1871810" y="3097819"/>
            <a:ext cx="3000000" cy="6717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 more freedom.</a:t>
            </a:r>
            <a:endParaRPr/>
          </a:p>
        </p:txBody>
      </p:sp>
      <p:sp>
        <p:nvSpPr>
          <p:cNvPr id="251" name="Google Shape;251;p33"/>
          <p:cNvSpPr txBox="1"/>
          <p:nvPr/>
        </p:nvSpPr>
        <p:spPr>
          <a:xfrm>
            <a:off x="1871810" y="2489338"/>
            <a:ext cx="3000000" cy="6717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 more fairness.</a:t>
            </a:r>
            <a:endParaRPr/>
          </a:p>
        </p:txBody>
      </p:sp>
      <p:pic>
        <p:nvPicPr>
          <p:cNvPr id="252" name="Google Shape;252;p33"/>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Can we make better money?</a:t>
            </a:r>
            <a:endParaRPr sz="2800">
              <a:solidFill>
                <a:srgbClr val="434343"/>
              </a:solidFill>
              <a:latin typeface="Muli Regular"/>
              <a:ea typeface="Muli Regular"/>
              <a:cs typeface="Muli Regular"/>
              <a:sym typeface="Muli Regular"/>
            </a:endParaRPr>
          </a:p>
        </p:txBody>
      </p:sp>
      <p:sp>
        <p:nvSpPr>
          <p:cNvPr id="258" name="Google Shape;258;p34"/>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22</a:t>
            </a:fld>
            <a:endParaRPr>
              <a:latin typeface="Muli Regular"/>
              <a:ea typeface="Muli Regular"/>
              <a:cs typeface="Muli Regular"/>
              <a:sym typeface="Muli Regular"/>
            </a:endParaRPr>
          </a:p>
        </p:txBody>
      </p:sp>
      <p:pic>
        <p:nvPicPr>
          <p:cNvPr id="260" name="Google Shape;260;p34"/>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Goals for today</a:t>
            </a:r>
            <a:endParaRPr sz="2800">
              <a:solidFill>
                <a:srgbClr val="000000"/>
              </a:solidFill>
              <a:latin typeface="Muli"/>
              <a:ea typeface="Muli"/>
              <a:cs typeface="Muli"/>
              <a:sym typeface="Muli"/>
            </a:endParaRPr>
          </a:p>
        </p:txBody>
      </p:sp>
      <p:sp>
        <p:nvSpPr>
          <p:cNvPr id="266" name="Google Shape;266;p35"/>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5"/>
          <p:cNvSpPr txBox="1">
            <a:spLocks noGrp="1"/>
          </p:cNvSpPr>
          <p:nvPr>
            <p:ph type="subTitle" idx="4294967295"/>
          </p:nvPr>
        </p:nvSpPr>
        <p:spPr>
          <a:xfrm>
            <a:off x="218100" y="1104288"/>
            <a:ext cx="8538900" cy="2134500"/>
          </a:xfrm>
          <a:prstGeom prst="rect">
            <a:avLst/>
          </a:prstGeom>
        </p:spPr>
        <p:txBody>
          <a:bodyPr spcFirstLastPara="1" wrap="square" lIns="91425" tIns="91425" rIns="91425" bIns="91425" anchor="t" anchorCtr="0">
            <a:noAutofit/>
          </a:bodyPr>
          <a:lstStyle/>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latin typeface="Muli Regular"/>
                <a:ea typeface="Muli Regular"/>
                <a:cs typeface="Muli Regular"/>
                <a:sym typeface="Muli Regular"/>
              </a:rPr>
              <a:t>Appreciate why Bitcoin is interesting</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latin typeface="Muli Regular"/>
                <a:ea typeface="Muli Regular"/>
                <a:cs typeface="Muli Regular"/>
                <a:sym typeface="Muli Regular"/>
              </a:rPr>
              <a:t>Learn the basics about how it works</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latin typeface="Muli Regular"/>
                <a:ea typeface="Muli Regular"/>
                <a:cs typeface="Muli Regular"/>
                <a:sym typeface="Muli Regular"/>
              </a:rPr>
              <a:t>Q&amp;A and conversation</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latin typeface="Muli Regular"/>
                <a:ea typeface="Muli Regular"/>
                <a:cs typeface="Muli Regular"/>
                <a:sym typeface="Muli Regular"/>
              </a:rPr>
              <a:t>Not an investment pitch</a:t>
            </a:r>
            <a:endParaRPr sz="2400">
              <a:solidFill>
                <a:srgbClr val="434343"/>
              </a:solidFill>
              <a:latin typeface="Muli Regular"/>
              <a:ea typeface="Muli Regular"/>
              <a:cs typeface="Muli Regular"/>
              <a:sym typeface="Muli Regular"/>
            </a:endParaRPr>
          </a:p>
        </p:txBody>
      </p:sp>
      <p:sp>
        <p:nvSpPr>
          <p:cNvPr id="268" name="Google Shape;268;p3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23</a:t>
            </a:fld>
            <a:endParaRPr>
              <a:latin typeface="Muli Regular"/>
              <a:ea typeface="Muli Regular"/>
              <a:cs typeface="Muli Regular"/>
              <a:sym typeface="Muli Regular"/>
            </a:endParaRPr>
          </a:p>
        </p:txBody>
      </p:sp>
      <p:pic>
        <p:nvPicPr>
          <p:cNvPr id="269" name="Google Shape;269;p35"/>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73"/>
        <p:cNvGrpSpPr/>
        <p:nvPr/>
      </p:nvGrpSpPr>
      <p:grpSpPr>
        <a:xfrm>
          <a:off x="0" y="0"/>
          <a:ext cx="0" cy="0"/>
          <a:chOff x="0" y="0"/>
          <a:chExt cx="0" cy="0"/>
        </a:xfrm>
      </p:grpSpPr>
      <p:sp>
        <p:nvSpPr>
          <p:cNvPr id="274" name="Google Shape;274;p36"/>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About your host: </a:t>
            </a:r>
            <a:r>
              <a:rPr lang="en" sz="2800">
                <a:solidFill>
                  <a:srgbClr val="000000"/>
                </a:solidFill>
                <a:highlight>
                  <a:srgbClr val="FFFF00"/>
                </a:highlight>
                <a:latin typeface="Muli"/>
                <a:ea typeface="Muli"/>
                <a:cs typeface="Muli"/>
                <a:sym typeface="Muli"/>
              </a:rPr>
              <a:t>[Your Firstname Here]</a:t>
            </a:r>
            <a:endParaRPr sz="2800">
              <a:solidFill>
                <a:srgbClr val="000000"/>
              </a:solidFill>
              <a:highlight>
                <a:srgbClr val="FFFF00"/>
              </a:highlight>
              <a:latin typeface="Muli"/>
              <a:ea typeface="Muli"/>
              <a:cs typeface="Muli"/>
              <a:sym typeface="Muli"/>
            </a:endParaRPr>
          </a:p>
        </p:txBody>
      </p:sp>
      <p:sp>
        <p:nvSpPr>
          <p:cNvPr id="275" name="Google Shape;275;p36"/>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6"/>
          <p:cNvSpPr txBox="1">
            <a:spLocks noGrp="1"/>
          </p:cNvSpPr>
          <p:nvPr>
            <p:ph type="subTitle" idx="4294967295"/>
          </p:nvPr>
        </p:nvSpPr>
        <p:spPr>
          <a:xfrm>
            <a:off x="218100" y="1104288"/>
            <a:ext cx="8538900" cy="2134500"/>
          </a:xfrm>
          <a:prstGeom prst="rect">
            <a:avLst/>
          </a:prstGeom>
        </p:spPr>
        <p:txBody>
          <a:bodyPr spcFirstLastPara="1" wrap="square" lIns="91425" tIns="91425" rIns="91425" bIns="91425" anchor="t" anchorCtr="0">
            <a:noAutofit/>
          </a:bodyPr>
          <a:lstStyle/>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highlight>
                  <a:srgbClr val="FFFF00"/>
                </a:highlight>
                <a:latin typeface="Muli Regular"/>
                <a:ea typeface="Muli Regular"/>
                <a:cs typeface="Muli Regular"/>
                <a:sym typeface="Muli Regular"/>
              </a:rPr>
              <a:t>A few bullet points </a:t>
            </a:r>
            <a:endParaRPr sz="2400">
              <a:solidFill>
                <a:srgbClr val="434343"/>
              </a:solidFill>
              <a:highlight>
                <a:srgbClr val="FFFF00"/>
              </a:highlight>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highlight>
                  <a:srgbClr val="FFFF00"/>
                </a:highlight>
                <a:latin typeface="Muli Regular"/>
                <a:ea typeface="Muli Regular"/>
                <a:cs typeface="Muli Regular"/>
                <a:sym typeface="Muli Regular"/>
              </a:rPr>
              <a:t>about your tech experience</a:t>
            </a:r>
            <a:endParaRPr sz="2400">
              <a:solidFill>
                <a:srgbClr val="434343"/>
              </a:solidFill>
              <a:highlight>
                <a:srgbClr val="FFFF00"/>
              </a:highlight>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highlight>
                  <a:srgbClr val="FFFF00"/>
                </a:highlight>
                <a:latin typeface="Muli Regular"/>
                <a:ea typeface="Muli Regular"/>
                <a:cs typeface="Muli Regular"/>
                <a:sym typeface="Muli Regular"/>
              </a:rPr>
              <a:t>and Bitcoin journey</a:t>
            </a:r>
            <a:endParaRPr sz="2400">
              <a:solidFill>
                <a:srgbClr val="434343"/>
              </a:solidFill>
              <a:highlight>
                <a:srgbClr val="FFFF00"/>
              </a:highlight>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a:solidFill>
                  <a:srgbClr val="434343"/>
                </a:solidFill>
                <a:latin typeface="Muli Regular"/>
                <a:ea typeface="Muli Regular"/>
                <a:cs typeface="Muli Regular"/>
                <a:sym typeface="Muli Regular"/>
              </a:rPr>
              <a:t>Still learning</a:t>
            </a:r>
            <a:endParaRPr sz="2400">
              <a:solidFill>
                <a:srgbClr val="434343"/>
              </a:solidFill>
              <a:latin typeface="Muli Regular"/>
              <a:ea typeface="Muli Regular"/>
              <a:cs typeface="Muli Regular"/>
              <a:sym typeface="Muli Regular"/>
            </a:endParaRPr>
          </a:p>
        </p:txBody>
      </p:sp>
      <p:sp>
        <p:nvSpPr>
          <p:cNvPr id="277" name="Google Shape;277;p3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24</a:t>
            </a:fld>
            <a:endParaRPr>
              <a:latin typeface="Muli Regular"/>
              <a:ea typeface="Muli Regular"/>
              <a:cs typeface="Muli Regular"/>
              <a:sym typeface="Muli Regular"/>
            </a:endParaRPr>
          </a:p>
        </p:txBody>
      </p:sp>
      <p:cxnSp>
        <p:nvCxnSpPr>
          <p:cNvPr id="278" name="Google Shape;278;p36"/>
          <p:cNvCxnSpPr/>
          <p:nvPr/>
        </p:nvCxnSpPr>
        <p:spPr>
          <a:xfrm>
            <a:off x="1401975" y="3921675"/>
            <a:ext cx="6711900" cy="0"/>
          </a:xfrm>
          <a:prstGeom prst="straightConnector1">
            <a:avLst/>
          </a:prstGeom>
          <a:noFill/>
          <a:ln w="38100" cap="flat" cmpd="sng">
            <a:solidFill>
              <a:srgbClr val="E69138"/>
            </a:solidFill>
            <a:prstDash val="solid"/>
            <a:round/>
            <a:headEnd type="triangle" w="med" len="med"/>
            <a:tailEnd type="triangle" w="med" len="med"/>
          </a:ln>
        </p:spPr>
      </p:cxnSp>
      <p:sp>
        <p:nvSpPr>
          <p:cNvPr id="279" name="Google Shape;279;p36"/>
          <p:cNvSpPr txBox="1"/>
          <p:nvPr/>
        </p:nvSpPr>
        <p:spPr>
          <a:xfrm>
            <a:off x="1752475" y="3370300"/>
            <a:ext cx="127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uli"/>
                <a:ea typeface="Muli"/>
                <a:cs typeface="Muli"/>
                <a:sym typeface="Muli"/>
              </a:rPr>
              <a:t>Heard about it</a:t>
            </a:r>
            <a:endParaRPr sz="1200" b="1">
              <a:latin typeface="Muli"/>
              <a:ea typeface="Muli"/>
              <a:cs typeface="Muli"/>
              <a:sym typeface="Muli"/>
            </a:endParaRPr>
          </a:p>
        </p:txBody>
      </p:sp>
      <p:sp>
        <p:nvSpPr>
          <p:cNvPr id="280" name="Google Shape;280;p36"/>
          <p:cNvSpPr txBox="1"/>
          <p:nvPr/>
        </p:nvSpPr>
        <p:spPr>
          <a:xfrm>
            <a:off x="3354075" y="3370300"/>
            <a:ext cx="1325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uli"/>
                <a:ea typeface="Muli"/>
                <a:cs typeface="Muli"/>
                <a:sym typeface="Muli"/>
              </a:rPr>
              <a:t>Know about it</a:t>
            </a:r>
            <a:endParaRPr sz="1200" b="1">
              <a:latin typeface="Muli"/>
              <a:ea typeface="Muli"/>
              <a:cs typeface="Muli"/>
              <a:sym typeface="Muli"/>
            </a:endParaRPr>
          </a:p>
        </p:txBody>
      </p:sp>
      <p:sp>
        <p:nvSpPr>
          <p:cNvPr id="281" name="Google Shape;281;p36"/>
          <p:cNvSpPr txBox="1"/>
          <p:nvPr/>
        </p:nvSpPr>
        <p:spPr>
          <a:xfrm>
            <a:off x="4766825" y="3370300"/>
            <a:ext cx="1325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uli"/>
                <a:ea typeface="Muli"/>
                <a:cs typeface="Muli"/>
                <a:sym typeface="Muli"/>
              </a:rPr>
              <a:t>(Buy some?)</a:t>
            </a:r>
            <a:endParaRPr sz="1200" b="1">
              <a:latin typeface="Muli"/>
              <a:ea typeface="Muli"/>
              <a:cs typeface="Muli"/>
              <a:sym typeface="Muli"/>
            </a:endParaRPr>
          </a:p>
        </p:txBody>
      </p:sp>
      <p:sp>
        <p:nvSpPr>
          <p:cNvPr id="282" name="Google Shape;282;p36"/>
          <p:cNvSpPr txBox="1"/>
          <p:nvPr/>
        </p:nvSpPr>
        <p:spPr>
          <a:xfrm>
            <a:off x="6258400" y="3370288"/>
            <a:ext cx="1325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uli"/>
                <a:ea typeface="Muli"/>
                <a:cs typeface="Muli"/>
                <a:sym typeface="Muli"/>
              </a:rPr>
              <a:t>Contribute to it</a:t>
            </a:r>
            <a:endParaRPr sz="1200" b="1">
              <a:latin typeface="Muli"/>
              <a:ea typeface="Muli"/>
              <a:cs typeface="Muli"/>
              <a:sym typeface="Muli"/>
            </a:endParaRPr>
          </a:p>
        </p:txBody>
      </p:sp>
      <p:sp>
        <p:nvSpPr>
          <p:cNvPr id="283" name="Google Shape;283;p36"/>
          <p:cNvSpPr txBox="1"/>
          <p:nvPr/>
        </p:nvSpPr>
        <p:spPr>
          <a:xfrm>
            <a:off x="2425325" y="4455725"/>
            <a:ext cx="127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You are ~ here</a:t>
            </a:r>
            <a:endParaRPr sz="1200">
              <a:latin typeface="Muli Regular"/>
              <a:ea typeface="Muli Regular"/>
              <a:cs typeface="Muli Regular"/>
              <a:sym typeface="Muli Regular"/>
            </a:endParaRPr>
          </a:p>
        </p:txBody>
      </p:sp>
      <p:cxnSp>
        <p:nvCxnSpPr>
          <p:cNvPr id="284" name="Google Shape;284;p36"/>
          <p:cNvCxnSpPr/>
          <p:nvPr/>
        </p:nvCxnSpPr>
        <p:spPr>
          <a:xfrm rot="10800000">
            <a:off x="3060575" y="4179725"/>
            <a:ext cx="0" cy="276000"/>
          </a:xfrm>
          <a:prstGeom prst="straightConnector1">
            <a:avLst/>
          </a:prstGeom>
          <a:noFill/>
          <a:ln w="9525" cap="flat" cmpd="sng">
            <a:solidFill>
              <a:schemeClr val="dk2"/>
            </a:solidFill>
            <a:prstDash val="solid"/>
            <a:round/>
            <a:headEnd type="none" w="med" len="med"/>
            <a:tailEnd type="triangle" w="med" len="med"/>
          </a:ln>
        </p:spPr>
      </p:cxnSp>
      <p:sp>
        <p:nvSpPr>
          <p:cNvPr id="285" name="Google Shape;285;p36"/>
          <p:cNvSpPr txBox="1"/>
          <p:nvPr/>
        </p:nvSpPr>
        <p:spPr>
          <a:xfrm>
            <a:off x="6159125" y="4455725"/>
            <a:ext cx="127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I am ~ here</a:t>
            </a:r>
            <a:endParaRPr sz="1200">
              <a:latin typeface="Muli Regular"/>
              <a:ea typeface="Muli Regular"/>
              <a:cs typeface="Muli Regular"/>
              <a:sym typeface="Muli Regular"/>
            </a:endParaRPr>
          </a:p>
        </p:txBody>
      </p:sp>
      <p:cxnSp>
        <p:nvCxnSpPr>
          <p:cNvPr id="286" name="Google Shape;286;p36"/>
          <p:cNvCxnSpPr/>
          <p:nvPr/>
        </p:nvCxnSpPr>
        <p:spPr>
          <a:xfrm rot="10800000">
            <a:off x="6794375" y="4179725"/>
            <a:ext cx="0" cy="276000"/>
          </a:xfrm>
          <a:prstGeom prst="straightConnector1">
            <a:avLst/>
          </a:prstGeom>
          <a:noFill/>
          <a:ln w="9525" cap="flat" cmpd="sng">
            <a:solidFill>
              <a:schemeClr val="dk2"/>
            </a:solidFill>
            <a:prstDash val="solid"/>
            <a:round/>
            <a:headEnd type="none" w="med" len="med"/>
            <a:tailEnd type="triangle" w="med" len="med"/>
          </a:ln>
        </p:spPr>
      </p:cxnSp>
      <p:pic>
        <p:nvPicPr>
          <p:cNvPr id="287" name="Google Shape;287;p36"/>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7"/>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Bitcoin: innovating at the </a:t>
            </a:r>
            <a:r>
              <a:rPr lang="en" sz="2800" u="sng">
                <a:solidFill>
                  <a:srgbClr val="434343"/>
                </a:solidFill>
                <a:latin typeface="Muli Regular"/>
                <a:ea typeface="Muli Regular"/>
                <a:cs typeface="Muli Regular"/>
                <a:sym typeface="Muli Regular"/>
              </a:rPr>
              <a:t>money</a:t>
            </a:r>
            <a:r>
              <a:rPr lang="en" sz="2800">
                <a:solidFill>
                  <a:srgbClr val="434343"/>
                </a:solidFill>
                <a:latin typeface="Muli Regular"/>
                <a:ea typeface="Muli Regular"/>
                <a:cs typeface="Muli Regular"/>
                <a:sym typeface="Muli Regular"/>
              </a:rPr>
              <a:t> layer.</a:t>
            </a:r>
            <a:endParaRPr sz="2800">
              <a:solidFill>
                <a:srgbClr val="434343"/>
              </a:solidFill>
              <a:latin typeface="Muli Regular"/>
              <a:ea typeface="Muli Regular"/>
              <a:cs typeface="Muli Regular"/>
              <a:sym typeface="Muli Regular"/>
            </a:endParaRPr>
          </a:p>
        </p:txBody>
      </p:sp>
      <p:sp>
        <p:nvSpPr>
          <p:cNvPr id="293" name="Google Shape;293;p37"/>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25</a:t>
            </a:fld>
            <a:endParaRPr>
              <a:latin typeface="Muli Regular"/>
              <a:ea typeface="Muli Regular"/>
              <a:cs typeface="Muli Regular"/>
              <a:sym typeface="Muli Regular"/>
            </a:endParaRPr>
          </a:p>
        </p:txBody>
      </p:sp>
      <p:pic>
        <p:nvPicPr>
          <p:cNvPr id="295" name="Google Shape;295;p37"/>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What is Bitcoin?</a:t>
            </a:r>
            <a:endParaRPr sz="2800">
              <a:solidFill>
                <a:srgbClr val="000000"/>
              </a:solidFill>
              <a:latin typeface="Muli"/>
              <a:ea typeface="Muli"/>
              <a:cs typeface="Muli"/>
              <a:sym typeface="Muli"/>
            </a:endParaRPr>
          </a:p>
        </p:txBody>
      </p:sp>
      <p:sp>
        <p:nvSpPr>
          <p:cNvPr id="301" name="Google Shape;301;p38"/>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8"/>
          <p:cNvSpPr txBox="1">
            <a:spLocks noGrp="1"/>
          </p:cNvSpPr>
          <p:nvPr>
            <p:ph type="subTitle" idx="4294967295"/>
          </p:nvPr>
        </p:nvSpPr>
        <p:spPr>
          <a:xfrm>
            <a:off x="218100" y="1104300"/>
            <a:ext cx="8879100" cy="35781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Bitcoin is a new form of p2p digital money that is:</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Self-sovereign</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Scarce</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Open to all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The big idea: eliminates the need to trust anyone.</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sp>
        <p:nvSpPr>
          <p:cNvPr id="303" name="Google Shape;303;p3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26</a:t>
            </a:fld>
            <a:endParaRPr>
              <a:latin typeface="Muli Regular"/>
              <a:ea typeface="Muli Regular"/>
              <a:cs typeface="Muli Regular"/>
              <a:sym typeface="Muli Regular"/>
            </a:endParaRPr>
          </a:p>
        </p:txBody>
      </p:sp>
      <p:pic>
        <p:nvPicPr>
          <p:cNvPr id="304" name="Google Shape;304;p38"/>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9"/>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How did this even become possible?</a:t>
            </a:r>
            <a:endParaRPr sz="2800">
              <a:solidFill>
                <a:srgbClr val="434343"/>
              </a:solidFill>
              <a:latin typeface="Muli Regular"/>
              <a:ea typeface="Muli Regular"/>
              <a:cs typeface="Muli Regular"/>
              <a:sym typeface="Muli Regular"/>
            </a:endParaRPr>
          </a:p>
        </p:txBody>
      </p:sp>
      <p:sp>
        <p:nvSpPr>
          <p:cNvPr id="310" name="Google Shape;310;p39"/>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27</a:t>
            </a:fld>
            <a:endParaRPr>
              <a:latin typeface="Muli Regular"/>
              <a:ea typeface="Muli Regular"/>
              <a:cs typeface="Muli Regular"/>
              <a:sym typeface="Muli Regular"/>
            </a:endParaRPr>
          </a:p>
        </p:txBody>
      </p:sp>
      <p:pic>
        <p:nvPicPr>
          <p:cNvPr id="312" name="Google Shape;312;p39"/>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0"/>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The history of Bitcoin</a:t>
            </a:r>
            <a:endParaRPr sz="2800">
              <a:solidFill>
                <a:srgbClr val="000000"/>
              </a:solidFill>
              <a:latin typeface="Muli"/>
              <a:ea typeface="Muli"/>
              <a:cs typeface="Muli"/>
              <a:sym typeface="Muli"/>
            </a:endParaRPr>
          </a:p>
        </p:txBody>
      </p:sp>
      <p:sp>
        <p:nvSpPr>
          <p:cNvPr id="318" name="Google Shape;318;p40"/>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28</a:t>
            </a:fld>
            <a:endParaRPr>
              <a:latin typeface="Muli Regular"/>
              <a:ea typeface="Muli Regular"/>
              <a:cs typeface="Muli Regular"/>
              <a:sym typeface="Muli Regular"/>
            </a:endParaRPr>
          </a:p>
        </p:txBody>
      </p:sp>
      <p:cxnSp>
        <p:nvCxnSpPr>
          <p:cNvPr id="320" name="Google Shape;320;p40"/>
          <p:cNvCxnSpPr/>
          <p:nvPr/>
        </p:nvCxnSpPr>
        <p:spPr>
          <a:xfrm>
            <a:off x="385525" y="1363075"/>
            <a:ext cx="7675800" cy="0"/>
          </a:xfrm>
          <a:prstGeom prst="straightConnector1">
            <a:avLst/>
          </a:prstGeom>
          <a:noFill/>
          <a:ln w="38100" cap="flat" cmpd="sng">
            <a:solidFill>
              <a:srgbClr val="E69138"/>
            </a:solidFill>
            <a:prstDash val="solid"/>
            <a:round/>
            <a:headEnd type="none" w="med" len="med"/>
            <a:tailEnd type="triangle" w="med" len="med"/>
          </a:ln>
        </p:spPr>
      </p:cxnSp>
      <p:sp>
        <p:nvSpPr>
          <p:cNvPr id="321" name="Google Shape;321;p40"/>
          <p:cNvSpPr/>
          <p:nvPr/>
        </p:nvSpPr>
        <p:spPr>
          <a:xfrm>
            <a:off x="385525" y="1271125"/>
            <a:ext cx="183900" cy="183900"/>
          </a:xfrm>
          <a:prstGeom prst="ellipse">
            <a:avLst/>
          </a:prstGeom>
          <a:solidFill>
            <a:srgbClr val="FFFFFF"/>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0125" y="1271125"/>
            <a:ext cx="183900" cy="183900"/>
          </a:xfrm>
          <a:prstGeom prst="ellipse">
            <a:avLst/>
          </a:prstGeom>
          <a:solidFill>
            <a:srgbClr val="FFFFFF"/>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948638" y="1271125"/>
            <a:ext cx="183900" cy="183900"/>
          </a:xfrm>
          <a:prstGeom prst="ellipse">
            <a:avLst/>
          </a:prstGeom>
          <a:solidFill>
            <a:srgbClr val="FFFFFF"/>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1786838" y="1271125"/>
            <a:ext cx="183900" cy="183900"/>
          </a:xfrm>
          <a:prstGeom prst="ellipse">
            <a:avLst/>
          </a:prstGeom>
          <a:solidFill>
            <a:srgbClr val="FFFFFF"/>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2244038" y="1271125"/>
            <a:ext cx="183900" cy="183900"/>
          </a:xfrm>
          <a:prstGeom prst="ellipse">
            <a:avLst/>
          </a:prstGeom>
          <a:solidFill>
            <a:srgbClr val="FFFFFF"/>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7115138" y="1271125"/>
            <a:ext cx="183900" cy="183900"/>
          </a:xfrm>
          <a:prstGeom prst="ellipse">
            <a:avLst/>
          </a:prstGeom>
          <a:solidFill>
            <a:srgbClr val="FFFFFF"/>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7" name="Google Shape;327;p40"/>
          <p:cNvCxnSpPr/>
          <p:nvPr/>
        </p:nvCxnSpPr>
        <p:spPr>
          <a:xfrm>
            <a:off x="481925" y="1594750"/>
            <a:ext cx="0" cy="2716200"/>
          </a:xfrm>
          <a:prstGeom prst="straightConnector1">
            <a:avLst/>
          </a:prstGeom>
          <a:noFill/>
          <a:ln w="9525" cap="flat" cmpd="sng">
            <a:solidFill>
              <a:srgbClr val="434343"/>
            </a:solidFill>
            <a:prstDash val="solid"/>
            <a:round/>
            <a:headEnd type="none" w="med" len="med"/>
            <a:tailEnd type="none" w="med" len="med"/>
          </a:ln>
        </p:spPr>
      </p:cxnSp>
      <p:sp>
        <p:nvSpPr>
          <p:cNvPr id="328" name="Google Shape;328;p40"/>
          <p:cNvSpPr txBox="1"/>
          <p:nvPr/>
        </p:nvSpPr>
        <p:spPr>
          <a:xfrm>
            <a:off x="332950" y="4265613"/>
            <a:ext cx="2330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Oct 31 2008:</a:t>
            </a:r>
            <a:endParaRPr sz="1200">
              <a:latin typeface="Muli Regular"/>
              <a:ea typeface="Muli Regular"/>
              <a:cs typeface="Muli Regular"/>
              <a:sym typeface="Muli Regular"/>
            </a:endParaRPr>
          </a:p>
          <a:p>
            <a:pPr marL="0" lvl="0" indent="0" algn="l" rtl="0">
              <a:spcBef>
                <a:spcPts val="0"/>
              </a:spcBef>
              <a:spcAft>
                <a:spcPts val="0"/>
              </a:spcAft>
              <a:buNone/>
            </a:pPr>
            <a:r>
              <a:rPr lang="en" sz="1200">
                <a:latin typeface="Muli Regular"/>
                <a:ea typeface="Muli Regular"/>
                <a:cs typeface="Muli Regular"/>
                <a:sym typeface="Muli Regular"/>
              </a:rPr>
              <a:t>Satoshi Nakamoto publishes Bitcoin whitepaper</a:t>
            </a:r>
            <a:endParaRPr sz="1200">
              <a:latin typeface="Muli Regular"/>
              <a:ea typeface="Muli Regular"/>
              <a:cs typeface="Muli Regular"/>
              <a:sym typeface="Muli Regular"/>
            </a:endParaRPr>
          </a:p>
        </p:txBody>
      </p:sp>
      <p:cxnSp>
        <p:nvCxnSpPr>
          <p:cNvPr id="329" name="Google Shape;329;p40"/>
          <p:cNvCxnSpPr/>
          <p:nvPr/>
        </p:nvCxnSpPr>
        <p:spPr>
          <a:xfrm>
            <a:off x="760438" y="1594750"/>
            <a:ext cx="0" cy="2164200"/>
          </a:xfrm>
          <a:prstGeom prst="straightConnector1">
            <a:avLst/>
          </a:prstGeom>
          <a:noFill/>
          <a:ln w="9525" cap="flat" cmpd="sng">
            <a:solidFill>
              <a:srgbClr val="434343"/>
            </a:solidFill>
            <a:prstDash val="solid"/>
            <a:round/>
            <a:headEnd type="none" w="med" len="med"/>
            <a:tailEnd type="none" w="med" len="med"/>
          </a:ln>
        </p:spPr>
      </p:cxnSp>
      <p:sp>
        <p:nvSpPr>
          <p:cNvPr id="330" name="Google Shape;330;p40"/>
          <p:cNvSpPr txBox="1"/>
          <p:nvPr/>
        </p:nvSpPr>
        <p:spPr>
          <a:xfrm>
            <a:off x="611463" y="3696050"/>
            <a:ext cx="2330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Jan 3 2009:</a:t>
            </a:r>
            <a:endParaRPr sz="1200">
              <a:latin typeface="Muli Regular"/>
              <a:ea typeface="Muli Regular"/>
              <a:cs typeface="Muli Regular"/>
              <a:sym typeface="Muli Regular"/>
            </a:endParaRPr>
          </a:p>
          <a:p>
            <a:pPr marL="0" lvl="0" indent="0" algn="l" rtl="0">
              <a:spcBef>
                <a:spcPts val="0"/>
              </a:spcBef>
              <a:spcAft>
                <a:spcPts val="0"/>
              </a:spcAft>
              <a:buNone/>
            </a:pPr>
            <a:r>
              <a:rPr lang="en" sz="1200">
                <a:latin typeface="Muli Regular"/>
                <a:ea typeface="Muli Regular"/>
                <a:cs typeface="Muli Regular"/>
                <a:sym typeface="Muli Regular"/>
              </a:rPr>
              <a:t>First bitcoins “minted”</a:t>
            </a:r>
            <a:endParaRPr sz="1200">
              <a:latin typeface="Muli Regular"/>
              <a:ea typeface="Muli Regular"/>
              <a:cs typeface="Muli Regular"/>
              <a:sym typeface="Muli Regular"/>
            </a:endParaRPr>
          </a:p>
        </p:txBody>
      </p:sp>
      <p:cxnSp>
        <p:nvCxnSpPr>
          <p:cNvPr id="331" name="Google Shape;331;p40"/>
          <p:cNvCxnSpPr/>
          <p:nvPr/>
        </p:nvCxnSpPr>
        <p:spPr>
          <a:xfrm>
            <a:off x="1038951" y="1594750"/>
            <a:ext cx="0" cy="1489500"/>
          </a:xfrm>
          <a:prstGeom prst="straightConnector1">
            <a:avLst/>
          </a:prstGeom>
          <a:noFill/>
          <a:ln w="9525" cap="flat" cmpd="sng">
            <a:solidFill>
              <a:srgbClr val="434343"/>
            </a:solidFill>
            <a:prstDash val="solid"/>
            <a:round/>
            <a:headEnd type="none" w="med" len="med"/>
            <a:tailEnd type="none" w="med" len="med"/>
          </a:ln>
        </p:spPr>
      </p:cxnSp>
      <p:sp>
        <p:nvSpPr>
          <p:cNvPr id="332" name="Google Shape;332;p40"/>
          <p:cNvSpPr txBox="1"/>
          <p:nvPr/>
        </p:nvSpPr>
        <p:spPr>
          <a:xfrm>
            <a:off x="889976" y="3083875"/>
            <a:ext cx="2330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Jan 12 2009:</a:t>
            </a:r>
            <a:endParaRPr sz="1200">
              <a:latin typeface="Muli Regular"/>
              <a:ea typeface="Muli Regular"/>
              <a:cs typeface="Muli Regular"/>
              <a:sym typeface="Muli Regular"/>
            </a:endParaRPr>
          </a:p>
          <a:p>
            <a:pPr marL="0" lvl="0" indent="0" algn="l" rtl="0">
              <a:spcBef>
                <a:spcPts val="0"/>
              </a:spcBef>
              <a:spcAft>
                <a:spcPts val="0"/>
              </a:spcAft>
              <a:buNone/>
            </a:pPr>
            <a:r>
              <a:rPr lang="en" sz="1200">
                <a:latin typeface="Muli Regular"/>
                <a:ea typeface="Muli Regular"/>
                <a:cs typeface="Muli Regular"/>
                <a:sym typeface="Muli Regular"/>
              </a:rPr>
              <a:t>2nd user joins network</a:t>
            </a:r>
            <a:endParaRPr sz="1200">
              <a:latin typeface="Muli Regular"/>
              <a:ea typeface="Muli Regular"/>
              <a:cs typeface="Muli Regular"/>
              <a:sym typeface="Muli Regular"/>
            </a:endParaRPr>
          </a:p>
        </p:txBody>
      </p:sp>
      <p:cxnSp>
        <p:nvCxnSpPr>
          <p:cNvPr id="333" name="Google Shape;333;p40"/>
          <p:cNvCxnSpPr/>
          <p:nvPr/>
        </p:nvCxnSpPr>
        <p:spPr>
          <a:xfrm>
            <a:off x="1885913" y="1594750"/>
            <a:ext cx="0" cy="955200"/>
          </a:xfrm>
          <a:prstGeom prst="straightConnector1">
            <a:avLst/>
          </a:prstGeom>
          <a:noFill/>
          <a:ln w="9525" cap="flat" cmpd="sng">
            <a:solidFill>
              <a:srgbClr val="434343"/>
            </a:solidFill>
            <a:prstDash val="solid"/>
            <a:round/>
            <a:headEnd type="none" w="med" len="med"/>
            <a:tailEnd type="none" w="med" len="med"/>
          </a:ln>
        </p:spPr>
      </p:cxnSp>
      <p:sp>
        <p:nvSpPr>
          <p:cNvPr id="334" name="Google Shape;334;p40"/>
          <p:cNvSpPr txBox="1"/>
          <p:nvPr/>
        </p:nvSpPr>
        <p:spPr>
          <a:xfrm>
            <a:off x="1736938" y="2489225"/>
            <a:ext cx="2330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May 22 2010:</a:t>
            </a:r>
            <a:endParaRPr sz="1200">
              <a:latin typeface="Muli Regular"/>
              <a:ea typeface="Muli Regular"/>
              <a:cs typeface="Muli Regular"/>
              <a:sym typeface="Muli Regular"/>
            </a:endParaRPr>
          </a:p>
          <a:p>
            <a:pPr marL="0" lvl="0" indent="0" algn="l" rtl="0">
              <a:spcBef>
                <a:spcPts val="0"/>
              </a:spcBef>
              <a:spcAft>
                <a:spcPts val="0"/>
              </a:spcAft>
              <a:buNone/>
            </a:pPr>
            <a:r>
              <a:rPr lang="en" sz="1200">
                <a:latin typeface="Muli Regular"/>
                <a:ea typeface="Muli Regular"/>
                <a:cs typeface="Muli Regular"/>
                <a:sym typeface="Muli Regular"/>
              </a:rPr>
              <a:t>2 pizzas sold for 10K BTC</a:t>
            </a:r>
            <a:endParaRPr sz="1200">
              <a:latin typeface="Muli Regular"/>
              <a:ea typeface="Muli Regular"/>
              <a:cs typeface="Muli Regular"/>
              <a:sym typeface="Muli Regular"/>
            </a:endParaRPr>
          </a:p>
        </p:txBody>
      </p:sp>
      <p:cxnSp>
        <p:nvCxnSpPr>
          <p:cNvPr id="335" name="Google Shape;335;p40"/>
          <p:cNvCxnSpPr/>
          <p:nvPr/>
        </p:nvCxnSpPr>
        <p:spPr>
          <a:xfrm>
            <a:off x="2343113" y="1594750"/>
            <a:ext cx="0" cy="376800"/>
          </a:xfrm>
          <a:prstGeom prst="straightConnector1">
            <a:avLst/>
          </a:prstGeom>
          <a:noFill/>
          <a:ln w="9525" cap="flat" cmpd="sng">
            <a:solidFill>
              <a:srgbClr val="434343"/>
            </a:solidFill>
            <a:prstDash val="solid"/>
            <a:round/>
            <a:headEnd type="none" w="med" len="med"/>
            <a:tailEnd type="none" w="med" len="med"/>
          </a:ln>
        </p:spPr>
      </p:cxnSp>
      <p:sp>
        <p:nvSpPr>
          <p:cNvPr id="336" name="Google Shape;336;p40"/>
          <p:cNvSpPr txBox="1"/>
          <p:nvPr/>
        </p:nvSpPr>
        <p:spPr>
          <a:xfrm>
            <a:off x="2194138" y="1945263"/>
            <a:ext cx="2330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Dec 12 2010:</a:t>
            </a:r>
            <a:endParaRPr sz="1200">
              <a:latin typeface="Muli Regular"/>
              <a:ea typeface="Muli Regular"/>
              <a:cs typeface="Muli Regular"/>
              <a:sym typeface="Muli Regular"/>
            </a:endParaRPr>
          </a:p>
          <a:p>
            <a:pPr marL="0" lvl="0" indent="0" algn="l" rtl="0">
              <a:spcBef>
                <a:spcPts val="0"/>
              </a:spcBef>
              <a:spcAft>
                <a:spcPts val="0"/>
              </a:spcAft>
              <a:buNone/>
            </a:pPr>
            <a:r>
              <a:rPr lang="en" sz="1200">
                <a:latin typeface="Muli Regular"/>
                <a:ea typeface="Muli Regular"/>
                <a:cs typeface="Muli Regular"/>
                <a:sym typeface="Muli Regular"/>
              </a:rPr>
              <a:t>Satoshi disappears</a:t>
            </a:r>
            <a:endParaRPr sz="1200">
              <a:latin typeface="Muli Regular"/>
              <a:ea typeface="Muli Regular"/>
              <a:cs typeface="Muli Regular"/>
              <a:sym typeface="Muli Regular"/>
            </a:endParaRPr>
          </a:p>
        </p:txBody>
      </p:sp>
      <p:sp>
        <p:nvSpPr>
          <p:cNvPr id="337" name="Google Shape;337;p40"/>
          <p:cNvSpPr txBox="1"/>
          <p:nvPr/>
        </p:nvSpPr>
        <p:spPr>
          <a:xfrm>
            <a:off x="4065725" y="1077775"/>
            <a:ext cx="2094300" cy="2399700"/>
          </a:xfrm>
          <a:prstGeom prst="rect">
            <a:avLst/>
          </a:prstGeom>
          <a:solidFill>
            <a:srgbClr val="FFFFFF"/>
          </a:solidFill>
          <a:ln w="9525"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Muli"/>
                <a:ea typeface="Muli"/>
                <a:cs typeface="Muli"/>
                <a:sym typeface="Muli"/>
              </a:rPr>
              <a:t>In the past decade… </a:t>
            </a:r>
            <a:endParaRPr sz="1200" b="1">
              <a:solidFill>
                <a:schemeClr val="dk1"/>
              </a:solidFill>
              <a:latin typeface="Muli"/>
              <a:ea typeface="Muli"/>
              <a:cs typeface="Muli"/>
              <a:sym typeface="Muli"/>
            </a:endParaRPr>
          </a:p>
          <a:p>
            <a:pPr marL="0" lvl="0" indent="0" algn="l" rtl="0">
              <a:spcBef>
                <a:spcPts val="0"/>
              </a:spcBef>
              <a:spcAft>
                <a:spcPts val="0"/>
              </a:spcAft>
              <a:buNone/>
            </a:pPr>
            <a:endParaRPr sz="1200">
              <a:solidFill>
                <a:schemeClr val="dk1"/>
              </a:solidFill>
              <a:latin typeface="Muli Regular"/>
              <a:ea typeface="Muli Regular"/>
              <a:cs typeface="Muli Regular"/>
              <a:sym typeface="Muli Regular"/>
            </a:endParaRPr>
          </a:p>
          <a:p>
            <a:pPr marL="0" lvl="0" indent="0" algn="l" rtl="0">
              <a:spcBef>
                <a:spcPts val="0"/>
              </a:spcBef>
              <a:spcAft>
                <a:spcPts val="0"/>
              </a:spcAft>
              <a:buNone/>
            </a:pPr>
            <a:r>
              <a:rPr lang="en" sz="1200">
                <a:solidFill>
                  <a:schemeClr val="dk1"/>
                </a:solidFill>
                <a:latin typeface="Muli Regular"/>
                <a:ea typeface="Muli Regular"/>
                <a:cs typeface="Muli Regular"/>
                <a:sym typeface="Muli Regular"/>
              </a:rPr>
              <a:t>- Wild price volatility</a:t>
            </a:r>
            <a:endParaRPr sz="1200">
              <a:solidFill>
                <a:schemeClr val="dk1"/>
              </a:solidFill>
              <a:latin typeface="Muli Regular"/>
              <a:ea typeface="Muli Regular"/>
              <a:cs typeface="Muli Regular"/>
              <a:sym typeface="Muli Regular"/>
            </a:endParaRPr>
          </a:p>
          <a:p>
            <a:pPr marL="0" lvl="0" indent="0" algn="l" rtl="0">
              <a:spcBef>
                <a:spcPts val="400"/>
              </a:spcBef>
              <a:spcAft>
                <a:spcPts val="0"/>
              </a:spcAft>
              <a:buNone/>
            </a:pPr>
            <a:r>
              <a:rPr lang="en" sz="1200">
                <a:solidFill>
                  <a:schemeClr val="dk1"/>
                </a:solidFill>
                <a:latin typeface="Muli Regular"/>
                <a:ea typeface="Muli Regular"/>
                <a:cs typeface="Muli Regular"/>
                <a:sym typeface="Muli Regular"/>
              </a:rPr>
              <a:t>- Lots of scams</a:t>
            </a:r>
            <a:endParaRPr sz="1200">
              <a:solidFill>
                <a:schemeClr val="dk1"/>
              </a:solidFill>
              <a:latin typeface="Muli Regular"/>
              <a:ea typeface="Muli Regular"/>
              <a:cs typeface="Muli Regular"/>
              <a:sym typeface="Muli Regular"/>
            </a:endParaRPr>
          </a:p>
          <a:p>
            <a:pPr marL="0" lvl="0" indent="0" algn="l" rtl="0">
              <a:spcBef>
                <a:spcPts val="400"/>
              </a:spcBef>
              <a:spcAft>
                <a:spcPts val="0"/>
              </a:spcAft>
              <a:buNone/>
            </a:pPr>
            <a:r>
              <a:rPr lang="en" sz="1200">
                <a:solidFill>
                  <a:schemeClr val="dk1"/>
                </a:solidFill>
                <a:latin typeface="Muli Regular"/>
                <a:ea typeface="Muli Regular"/>
                <a:cs typeface="Muli Regular"/>
                <a:sym typeface="Muli Regular"/>
              </a:rPr>
              <a:t>- Many tech improvements</a:t>
            </a:r>
            <a:endParaRPr sz="1200">
              <a:solidFill>
                <a:schemeClr val="dk1"/>
              </a:solidFill>
              <a:latin typeface="Muli Regular"/>
              <a:ea typeface="Muli Regular"/>
              <a:cs typeface="Muli Regular"/>
              <a:sym typeface="Muli Regular"/>
            </a:endParaRPr>
          </a:p>
          <a:p>
            <a:pPr marL="0" lvl="0" indent="0" algn="l" rtl="0">
              <a:spcBef>
                <a:spcPts val="400"/>
              </a:spcBef>
              <a:spcAft>
                <a:spcPts val="0"/>
              </a:spcAft>
              <a:buNone/>
            </a:pPr>
            <a:r>
              <a:rPr lang="en" sz="1200">
                <a:solidFill>
                  <a:schemeClr val="dk1"/>
                </a:solidFill>
                <a:latin typeface="Muli Regular"/>
                <a:ea typeface="Muli Regular"/>
                <a:cs typeface="Muli Regular"/>
                <a:sym typeface="Muli Regular"/>
              </a:rPr>
              <a:t>- Civil war</a:t>
            </a:r>
            <a:endParaRPr sz="1200">
              <a:solidFill>
                <a:schemeClr val="dk1"/>
              </a:solidFill>
              <a:latin typeface="Muli Regular"/>
              <a:ea typeface="Muli Regular"/>
              <a:cs typeface="Muli Regular"/>
              <a:sym typeface="Muli Regular"/>
            </a:endParaRPr>
          </a:p>
          <a:p>
            <a:pPr marL="0" lvl="0" indent="0" algn="l" rtl="0">
              <a:spcBef>
                <a:spcPts val="400"/>
              </a:spcBef>
              <a:spcAft>
                <a:spcPts val="0"/>
              </a:spcAft>
              <a:buNone/>
            </a:pPr>
            <a:r>
              <a:rPr lang="en" sz="1200">
                <a:solidFill>
                  <a:schemeClr val="dk1"/>
                </a:solidFill>
                <a:latin typeface="Muli Regular"/>
                <a:ea typeface="Muli Regular"/>
                <a:cs typeface="Muli Regular"/>
                <a:sym typeface="Muli Regular"/>
              </a:rPr>
              <a:t>- Bitcoin “dies” many times</a:t>
            </a:r>
            <a:endParaRPr sz="1200">
              <a:solidFill>
                <a:schemeClr val="dk1"/>
              </a:solidFill>
              <a:latin typeface="Muli Regular"/>
              <a:ea typeface="Muli Regular"/>
              <a:cs typeface="Muli Regular"/>
              <a:sym typeface="Muli Regular"/>
            </a:endParaRPr>
          </a:p>
          <a:p>
            <a:pPr marL="0" lvl="0" indent="0" algn="l" rtl="0">
              <a:spcBef>
                <a:spcPts val="400"/>
              </a:spcBef>
              <a:spcAft>
                <a:spcPts val="0"/>
              </a:spcAft>
              <a:buNone/>
            </a:pPr>
            <a:r>
              <a:rPr lang="en" sz="1200">
                <a:solidFill>
                  <a:schemeClr val="dk1"/>
                </a:solidFill>
                <a:latin typeface="Muli Regular"/>
                <a:ea typeface="Muli Regular"/>
                <a:cs typeface="Muli Regular"/>
                <a:sym typeface="Muli Regular"/>
              </a:rPr>
              <a:t>- 1000 new cryptos bloom</a:t>
            </a:r>
            <a:endParaRPr sz="1200">
              <a:solidFill>
                <a:schemeClr val="dk1"/>
              </a:solidFill>
              <a:latin typeface="Muli Regular"/>
              <a:ea typeface="Muli Regular"/>
              <a:cs typeface="Muli Regular"/>
              <a:sym typeface="Muli Regular"/>
            </a:endParaRPr>
          </a:p>
          <a:p>
            <a:pPr marL="0" lvl="0" indent="0" algn="l" rtl="0">
              <a:spcBef>
                <a:spcPts val="400"/>
              </a:spcBef>
              <a:spcAft>
                <a:spcPts val="400"/>
              </a:spcAft>
              <a:buNone/>
            </a:pPr>
            <a:r>
              <a:rPr lang="en" sz="1200">
                <a:solidFill>
                  <a:schemeClr val="dk1"/>
                </a:solidFill>
                <a:latin typeface="Muli Regular"/>
                <a:ea typeface="Muli Regular"/>
                <a:cs typeface="Muli Regular"/>
                <a:sym typeface="Muli Regular"/>
              </a:rPr>
              <a:t>- Resilience to attacks</a:t>
            </a:r>
            <a:endParaRPr sz="1200">
              <a:solidFill>
                <a:schemeClr val="dk1"/>
              </a:solidFill>
              <a:latin typeface="Muli Regular"/>
              <a:ea typeface="Muli Regular"/>
              <a:cs typeface="Muli Regular"/>
              <a:sym typeface="Muli Regular"/>
            </a:endParaRPr>
          </a:p>
        </p:txBody>
      </p:sp>
      <p:sp>
        <p:nvSpPr>
          <p:cNvPr id="338" name="Google Shape;338;p40"/>
          <p:cNvSpPr txBox="1"/>
          <p:nvPr/>
        </p:nvSpPr>
        <p:spPr>
          <a:xfrm>
            <a:off x="6928350" y="1971325"/>
            <a:ext cx="1864200" cy="1787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Muli"/>
                <a:ea typeface="Muli"/>
                <a:cs typeface="Muli"/>
                <a:sym typeface="Muli"/>
              </a:rPr>
              <a:t>Today</a:t>
            </a:r>
            <a:endParaRPr sz="1200" b="1">
              <a:solidFill>
                <a:schemeClr val="dk1"/>
              </a:solidFill>
              <a:latin typeface="Muli"/>
              <a:ea typeface="Muli"/>
              <a:cs typeface="Muli"/>
              <a:sym typeface="Muli"/>
            </a:endParaRPr>
          </a:p>
          <a:p>
            <a:pPr marL="0" lvl="0" indent="0" algn="l" rtl="0">
              <a:spcBef>
                <a:spcPts val="0"/>
              </a:spcBef>
              <a:spcAft>
                <a:spcPts val="0"/>
              </a:spcAft>
              <a:buNone/>
            </a:pPr>
            <a:endParaRPr sz="1200">
              <a:solidFill>
                <a:schemeClr val="dk1"/>
              </a:solidFill>
              <a:latin typeface="Muli Regular"/>
              <a:ea typeface="Muli Regular"/>
              <a:cs typeface="Muli Regular"/>
              <a:sym typeface="Muli Regular"/>
            </a:endParaRPr>
          </a:p>
          <a:p>
            <a:pPr marL="0" lvl="0" indent="0" algn="l" rtl="0">
              <a:spcBef>
                <a:spcPts val="0"/>
              </a:spcBef>
              <a:spcAft>
                <a:spcPts val="0"/>
              </a:spcAft>
              <a:buNone/>
            </a:pPr>
            <a:r>
              <a:rPr lang="en" sz="1200">
                <a:solidFill>
                  <a:schemeClr val="dk1"/>
                </a:solidFill>
                <a:latin typeface="Muli Regular"/>
                <a:ea typeface="Muli Regular"/>
                <a:cs typeface="Muli Regular"/>
                <a:sym typeface="Muli Regular"/>
              </a:rPr>
              <a:t>- Total settled: ~$7T</a:t>
            </a:r>
            <a:endParaRPr sz="1200">
              <a:solidFill>
                <a:schemeClr val="dk1"/>
              </a:solidFill>
              <a:latin typeface="Muli Regular"/>
              <a:ea typeface="Muli Regular"/>
              <a:cs typeface="Muli Regular"/>
              <a:sym typeface="Muli Regular"/>
            </a:endParaRPr>
          </a:p>
          <a:p>
            <a:pPr marL="0" lvl="0" indent="0" algn="l" rtl="0">
              <a:spcBef>
                <a:spcPts val="0"/>
              </a:spcBef>
              <a:spcAft>
                <a:spcPts val="0"/>
              </a:spcAft>
              <a:buNone/>
            </a:pPr>
            <a:r>
              <a:rPr lang="en" sz="1200">
                <a:solidFill>
                  <a:schemeClr val="dk1"/>
                </a:solidFill>
                <a:latin typeface="Muli Regular"/>
                <a:ea typeface="Muli Regular"/>
                <a:cs typeface="Muli Regular"/>
                <a:sym typeface="Muli Regular"/>
              </a:rPr>
              <a:t>- Market cap: ~$150B</a:t>
            </a:r>
            <a:endParaRPr sz="1200">
              <a:solidFill>
                <a:schemeClr val="dk1"/>
              </a:solidFill>
              <a:latin typeface="Muli Regular"/>
              <a:ea typeface="Muli Regular"/>
              <a:cs typeface="Muli Regular"/>
              <a:sym typeface="Muli Regular"/>
            </a:endParaRPr>
          </a:p>
          <a:p>
            <a:pPr marL="0" lvl="0" indent="0" algn="l" rtl="0">
              <a:spcBef>
                <a:spcPts val="0"/>
              </a:spcBef>
              <a:spcAft>
                <a:spcPts val="0"/>
              </a:spcAft>
              <a:buNone/>
            </a:pPr>
            <a:r>
              <a:rPr lang="en" sz="1200">
                <a:solidFill>
                  <a:schemeClr val="dk1"/>
                </a:solidFill>
                <a:latin typeface="Muli Regular"/>
                <a:ea typeface="Muli Regular"/>
                <a:cs typeface="Muli Regular"/>
                <a:sym typeface="Muli Regular"/>
              </a:rPr>
              <a:t>- Daily volume: ~$1B</a:t>
            </a:r>
            <a:endParaRPr sz="1200">
              <a:solidFill>
                <a:schemeClr val="dk1"/>
              </a:solidFill>
              <a:latin typeface="Muli Regular"/>
              <a:ea typeface="Muli Regular"/>
              <a:cs typeface="Muli Regular"/>
              <a:sym typeface="Muli Regular"/>
            </a:endParaRPr>
          </a:p>
          <a:p>
            <a:pPr marL="0" lvl="0" indent="0" algn="l" rtl="0">
              <a:spcBef>
                <a:spcPts val="0"/>
              </a:spcBef>
              <a:spcAft>
                <a:spcPts val="0"/>
              </a:spcAft>
              <a:buNone/>
            </a:pPr>
            <a:r>
              <a:rPr lang="en" sz="1200">
                <a:solidFill>
                  <a:schemeClr val="dk1"/>
                </a:solidFill>
                <a:latin typeface="Muli Regular"/>
                <a:ea typeface="Muli Regular"/>
                <a:cs typeface="Muli Regular"/>
                <a:sym typeface="Muli Regular"/>
              </a:rPr>
              <a:t>- Hash power: ~120EH</a:t>
            </a:r>
            <a:endParaRPr sz="1200">
              <a:solidFill>
                <a:schemeClr val="dk1"/>
              </a:solidFill>
              <a:latin typeface="Muli Regular"/>
              <a:ea typeface="Muli Regular"/>
              <a:cs typeface="Muli Regular"/>
              <a:sym typeface="Muli Regular"/>
            </a:endParaRPr>
          </a:p>
          <a:p>
            <a:pPr marL="0" lvl="0" indent="0" algn="l" rtl="0">
              <a:spcBef>
                <a:spcPts val="0"/>
              </a:spcBef>
              <a:spcAft>
                <a:spcPts val="0"/>
              </a:spcAft>
              <a:buNone/>
            </a:pPr>
            <a:r>
              <a:rPr lang="en" sz="1200">
                <a:solidFill>
                  <a:schemeClr val="dk1"/>
                </a:solidFill>
                <a:latin typeface="Muli Regular"/>
                <a:ea typeface="Muli Regular"/>
                <a:cs typeface="Muli Regular"/>
                <a:sym typeface="Muli Regular"/>
              </a:rPr>
              <a:t>- Developers: 1000+</a:t>
            </a:r>
            <a:endParaRPr sz="1200">
              <a:solidFill>
                <a:schemeClr val="dk1"/>
              </a:solidFill>
              <a:latin typeface="Muli Regular"/>
              <a:ea typeface="Muli Regular"/>
              <a:cs typeface="Muli Regular"/>
              <a:sym typeface="Muli Regular"/>
            </a:endParaRPr>
          </a:p>
          <a:p>
            <a:pPr marL="0" lvl="0" indent="0" algn="l" rtl="0">
              <a:spcBef>
                <a:spcPts val="0"/>
              </a:spcBef>
              <a:spcAft>
                <a:spcPts val="0"/>
              </a:spcAft>
              <a:buNone/>
            </a:pPr>
            <a:r>
              <a:rPr lang="en" sz="1200">
                <a:solidFill>
                  <a:schemeClr val="dk1"/>
                </a:solidFill>
                <a:latin typeface="Muli Regular"/>
                <a:ea typeface="Muli Regular"/>
                <a:cs typeface="Muli Regular"/>
                <a:sym typeface="Muli Regular"/>
              </a:rPr>
              <a:t>- Up-time: 99.98%</a:t>
            </a:r>
            <a:endParaRPr sz="1200">
              <a:solidFill>
                <a:schemeClr val="dk1"/>
              </a:solidFill>
              <a:latin typeface="Muli Regular"/>
              <a:ea typeface="Muli Regular"/>
              <a:cs typeface="Muli Regular"/>
              <a:sym typeface="Muli Regular"/>
            </a:endParaRPr>
          </a:p>
        </p:txBody>
      </p:sp>
      <p:cxnSp>
        <p:nvCxnSpPr>
          <p:cNvPr id="339" name="Google Shape;339;p40"/>
          <p:cNvCxnSpPr/>
          <p:nvPr/>
        </p:nvCxnSpPr>
        <p:spPr>
          <a:xfrm>
            <a:off x="7207088" y="1594750"/>
            <a:ext cx="0" cy="376800"/>
          </a:xfrm>
          <a:prstGeom prst="straightConnector1">
            <a:avLst/>
          </a:prstGeom>
          <a:noFill/>
          <a:ln w="9525" cap="flat" cmpd="sng">
            <a:solidFill>
              <a:srgbClr val="434343"/>
            </a:solidFill>
            <a:prstDash val="solid"/>
            <a:round/>
            <a:headEnd type="none" w="med" len="med"/>
            <a:tailEnd type="none" w="med" len="med"/>
          </a:ln>
        </p:spPr>
      </p:cxnSp>
      <p:pic>
        <p:nvPicPr>
          <p:cNvPr id="340" name="Google Shape;340;p40"/>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1"/>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The mystery of Satoshi</a:t>
            </a:r>
            <a:endParaRPr sz="2800">
              <a:solidFill>
                <a:srgbClr val="000000"/>
              </a:solidFill>
              <a:latin typeface="Muli"/>
              <a:ea typeface="Muli"/>
              <a:cs typeface="Muli"/>
              <a:sym typeface="Muli"/>
            </a:endParaRPr>
          </a:p>
        </p:txBody>
      </p:sp>
      <p:sp>
        <p:nvSpPr>
          <p:cNvPr id="346" name="Google Shape;346;p41"/>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29</a:t>
            </a:fld>
            <a:endParaRPr>
              <a:latin typeface="Muli Regular"/>
              <a:ea typeface="Muli Regular"/>
              <a:cs typeface="Muli Regular"/>
              <a:sym typeface="Muli Regular"/>
            </a:endParaRPr>
          </a:p>
        </p:txBody>
      </p:sp>
      <p:pic>
        <p:nvPicPr>
          <p:cNvPr id="348" name="Google Shape;348;p41"/>
          <p:cNvPicPr preferRelativeResize="0"/>
          <p:nvPr/>
        </p:nvPicPr>
        <p:blipFill>
          <a:blip r:embed="rId3">
            <a:alphaModFix/>
          </a:blip>
          <a:stretch>
            <a:fillRect/>
          </a:stretch>
        </p:blipFill>
        <p:spPr>
          <a:xfrm>
            <a:off x="6176825" y="2780000"/>
            <a:ext cx="2657775" cy="2353023"/>
          </a:xfrm>
          <a:prstGeom prst="rect">
            <a:avLst/>
          </a:prstGeom>
          <a:noFill/>
          <a:ln>
            <a:noFill/>
          </a:ln>
        </p:spPr>
      </p:pic>
      <p:sp>
        <p:nvSpPr>
          <p:cNvPr id="349" name="Google Shape;349;p41"/>
          <p:cNvSpPr txBox="1">
            <a:spLocks noGrp="1"/>
          </p:cNvSpPr>
          <p:nvPr>
            <p:ph type="subTitle" idx="4294967295"/>
          </p:nvPr>
        </p:nvSpPr>
        <p:spPr>
          <a:xfrm>
            <a:off x="218100" y="1104300"/>
            <a:ext cx="8710800" cy="35583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Who is Satoshi Nakamoto? He? She? </a:t>
            </a:r>
            <a:r>
              <a:rPr lang="en" sz="2400" i="1">
                <a:solidFill>
                  <a:srgbClr val="434343"/>
                </a:solidFill>
                <a:latin typeface="Muli Regular"/>
                <a:ea typeface="Muli Regular"/>
                <a:cs typeface="Muli Regular"/>
                <a:sym typeface="Muli Regular"/>
              </a:rPr>
              <a:t>They</a:t>
            </a:r>
            <a:r>
              <a:rPr lang="en" sz="2400">
                <a:solidFill>
                  <a:srgbClr val="434343"/>
                </a:solidFill>
                <a:latin typeface="Muli Regular"/>
                <a:ea typeface="Muli Regular"/>
                <a:cs typeface="Muli Regular"/>
                <a:sym typeface="Muli Regular"/>
              </a:rPr>
              <a:t>? No one knows.</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1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Has remained anonymous despite worldwide attention.</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1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Lack of a leader is a huge benefit to Bitcoin.</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1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Satoshi’s coins have never moved (~$6B)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1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Many impostors: beware!</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pic>
        <p:nvPicPr>
          <p:cNvPr id="350" name="Google Shape;350;p41"/>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a:t>
            </a:fld>
            <a:endParaRPr>
              <a:latin typeface="Muli Regular"/>
              <a:ea typeface="Muli Regular"/>
              <a:cs typeface="Muli Regular"/>
              <a:sym typeface="Muli Regular"/>
            </a:endParaRPr>
          </a:p>
        </p:txBody>
      </p:sp>
      <p:pic>
        <p:nvPicPr>
          <p:cNvPr id="77" name="Google Shape;77;p15"/>
          <p:cNvPicPr preferRelativeResize="0"/>
          <p:nvPr/>
        </p:nvPicPr>
        <p:blipFill>
          <a:blip r:embed="rId3">
            <a:alphaModFix/>
          </a:blip>
          <a:stretch>
            <a:fillRect/>
          </a:stretch>
        </p:blipFill>
        <p:spPr>
          <a:xfrm>
            <a:off x="1632398" y="1291709"/>
            <a:ext cx="6000150" cy="2560076"/>
          </a:xfrm>
          <a:prstGeom prst="rect">
            <a:avLst/>
          </a:prstGeom>
          <a:noFill/>
          <a:ln>
            <a:noFill/>
          </a:ln>
        </p:spPr>
      </p:pic>
      <p:pic>
        <p:nvPicPr>
          <p:cNvPr id="78" name="Google Shape;78;p15"/>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2"/>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dirty="0">
                <a:solidFill>
                  <a:srgbClr val="434343"/>
                </a:solidFill>
                <a:latin typeface="Muli Regular"/>
                <a:ea typeface="Muli Regular"/>
                <a:cs typeface="Muli Regular"/>
                <a:sym typeface="Muli Regular"/>
              </a:rPr>
              <a:t>To appreciate Bitcoin, let’s look under the hood.</a:t>
            </a:r>
            <a:endParaRPr sz="2800" dirty="0">
              <a:solidFill>
                <a:srgbClr val="434343"/>
              </a:solidFill>
              <a:latin typeface="Muli Regular"/>
              <a:ea typeface="Muli Regular"/>
              <a:cs typeface="Muli Regular"/>
              <a:sym typeface="Muli Regular"/>
            </a:endParaRPr>
          </a:p>
        </p:txBody>
      </p:sp>
      <p:sp>
        <p:nvSpPr>
          <p:cNvPr id="356" name="Google Shape;356;p42"/>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30</a:t>
            </a:fld>
            <a:endParaRPr>
              <a:latin typeface="Muli Regular"/>
              <a:ea typeface="Muli Regular"/>
              <a:cs typeface="Muli Regular"/>
              <a:sym typeface="Muli Regular"/>
            </a:endParaRPr>
          </a:p>
        </p:txBody>
      </p:sp>
      <p:pic>
        <p:nvPicPr>
          <p:cNvPr id="358" name="Google Shape;358;p42"/>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3"/>
          <p:cNvSpPr/>
          <p:nvPr/>
        </p:nvSpPr>
        <p:spPr>
          <a:xfrm>
            <a:off x="1257075" y="2897050"/>
            <a:ext cx="2696400" cy="5577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uli Regular"/>
              <a:ea typeface="Muli Regular"/>
              <a:cs typeface="Muli Regular"/>
              <a:sym typeface="Muli Regular"/>
            </a:endParaRPr>
          </a:p>
        </p:txBody>
      </p:sp>
      <p:sp>
        <p:nvSpPr>
          <p:cNvPr id="364" name="Google Shape;364;p43"/>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dirty="0">
                <a:solidFill>
                  <a:srgbClr val="000000"/>
                </a:solidFill>
                <a:latin typeface="Muli"/>
                <a:ea typeface="Muli"/>
                <a:cs typeface="Muli"/>
                <a:sym typeface="Muli"/>
              </a:rPr>
              <a:t>What does it mean to “have some bitcoin”?</a:t>
            </a:r>
            <a:endParaRPr sz="2800" dirty="0">
              <a:solidFill>
                <a:srgbClr val="000000"/>
              </a:solidFill>
              <a:latin typeface="Muli"/>
              <a:ea typeface="Muli"/>
              <a:cs typeface="Muli"/>
              <a:sym typeface="Muli"/>
            </a:endParaRPr>
          </a:p>
        </p:txBody>
      </p:sp>
      <p:sp>
        <p:nvSpPr>
          <p:cNvPr id="365" name="Google Shape;365;p43"/>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31</a:t>
            </a:fld>
            <a:endParaRPr>
              <a:latin typeface="Muli Regular"/>
              <a:ea typeface="Muli Regular"/>
              <a:cs typeface="Muli Regular"/>
              <a:sym typeface="Muli Regular"/>
            </a:endParaRPr>
          </a:p>
        </p:txBody>
      </p:sp>
      <p:graphicFrame>
        <p:nvGraphicFramePr>
          <p:cNvPr id="367" name="Google Shape;367;p43"/>
          <p:cNvGraphicFramePr/>
          <p:nvPr/>
        </p:nvGraphicFramePr>
        <p:xfrm>
          <a:off x="5353113" y="1623465"/>
          <a:ext cx="3251825" cy="1787955"/>
        </p:xfrm>
        <a:graphic>
          <a:graphicData uri="http://schemas.openxmlformats.org/drawingml/2006/table">
            <a:tbl>
              <a:tblPr>
                <a:noFill/>
                <a:tableStyleId>{98126AF4-24F5-4570-B9EC-87877CB517DB}</a:tableStyleId>
              </a:tblPr>
              <a:tblGrid>
                <a:gridCol w="2072125">
                  <a:extLst>
                    <a:ext uri="{9D8B030D-6E8A-4147-A177-3AD203B41FA5}">
                      <a16:colId xmlns:a16="http://schemas.microsoft.com/office/drawing/2014/main" val="20000"/>
                    </a:ext>
                  </a:extLst>
                </a:gridCol>
                <a:gridCol w="1179700">
                  <a:extLst>
                    <a:ext uri="{9D8B030D-6E8A-4147-A177-3AD203B41FA5}">
                      <a16:colId xmlns:a16="http://schemas.microsoft.com/office/drawing/2014/main" val="20001"/>
                    </a:ext>
                  </a:extLst>
                </a:gridCol>
              </a:tblGrid>
              <a:tr h="349325">
                <a:tc>
                  <a:txBody>
                    <a:bodyPr/>
                    <a:lstStyle/>
                    <a:p>
                      <a:pPr marL="0" lvl="0" indent="0" algn="ctr" rtl="0">
                        <a:spcBef>
                          <a:spcPts val="0"/>
                        </a:spcBef>
                        <a:spcAft>
                          <a:spcPts val="0"/>
                        </a:spcAft>
                        <a:buNone/>
                      </a:pPr>
                      <a:r>
                        <a:rPr lang="en" sz="1200" b="1">
                          <a:latin typeface="Muli"/>
                          <a:ea typeface="Muli"/>
                          <a:cs typeface="Muli"/>
                          <a:sym typeface="Muli"/>
                        </a:rPr>
                        <a:t>Public address</a:t>
                      </a:r>
                      <a:endParaRPr sz="1200" b="1">
                        <a:latin typeface="Muli"/>
                        <a:ea typeface="Muli"/>
                        <a:cs typeface="Muli"/>
                        <a:sym typeface="Muli"/>
                      </a:endParaRPr>
                    </a:p>
                  </a:txBody>
                  <a:tcPr marL="91425" marR="91425" marT="91425" marB="91425" anchor="ctr"/>
                </a:tc>
                <a:tc>
                  <a:txBody>
                    <a:bodyPr/>
                    <a:lstStyle/>
                    <a:p>
                      <a:pPr marL="0" lvl="0" indent="0" algn="ctr" rtl="0">
                        <a:spcBef>
                          <a:spcPts val="0"/>
                        </a:spcBef>
                        <a:spcAft>
                          <a:spcPts val="0"/>
                        </a:spcAft>
                        <a:buNone/>
                      </a:pPr>
                      <a:r>
                        <a:rPr lang="en" sz="1200" b="1">
                          <a:latin typeface="Muli"/>
                          <a:ea typeface="Muli"/>
                          <a:cs typeface="Muli"/>
                          <a:sym typeface="Muli"/>
                        </a:rPr>
                        <a:t>Amount</a:t>
                      </a:r>
                      <a:endParaRPr sz="1200" b="1">
                        <a:latin typeface="Muli"/>
                        <a:ea typeface="Muli"/>
                        <a:cs typeface="Muli"/>
                        <a:sym typeface="Muli"/>
                      </a:endParaRPr>
                    </a:p>
                  </a:txBody>
                  <a:tcPr marL="91425" marR="91425" marT="91425" marB="91425" anchor="ctr"/>
                </a:tc>
                <a:extLst>
                  <a:ext uri="{0D108BD9-81ED-4DB2-BD59-A6C34878D82A}">
                    <a16:rowId xmlns:a16="http://schemas.microsoft.com/office/drawing/2014/main" val="10000"/>
                  </a:ext>
                </a:extLst>
              </a:tr>
              <a:tr h="474075">
                <a:tc>
                  <a:txBody>
                    <a:bodyPr/>
                    <a:lstStyle/>
                    <a:p>
                      <a:pPr marL="0" lvl="0" indent="0" algn="ctr" rtl="0">
                        <a:spcBef>
                          <a:spcPts val="0"/>
                        </a:spcBef>
                        <a:spcAft>
                          <a:spcPts val="0"/>
                        </a:spcAft>
                        <a:buNone/>
                      </a:pPr>
                      <a:r>
                        <a:rPr lang="en" sz="1000">
                          <a:solidFill>
                            <a:schemeClr val="dk1"/>
                          </a:solidFill>
                          <a:latin typeface="Muli Regular"/>
                          <a:ea typeface="Muli Regular"/>
                          <a:cs typeface="Muli Regular"/>
                          <a:sym typeface="Muli Regular"/>
                        </a:rPr>
                        <a:t>bc1qar0srrr7xfkvy5l643lydnw9r</a:t>
                      </a:r>
                      <a:endParaRPr sz="1000"/>
                    </a:p>
                  </a:txBody>
                  <a:tcPr marL="91425" marR="91425" marT="91425" marB="91425" anchor="ctr"/>
                </a:tc>
                <a:tc>
                  <a:txBody>
                    <a:bodyPr/>
                    <a:lstStyle/>
                    <a:p>
                      <a:pPr marL="0" lvl="0" indent="0" algn="r" rtl="0">
                        <a:spcBef>
                          <a:spcPts val="0"/>
                        </a:spcBef>
                        <a:spcAft>
                          <a:spcPts val="0"/>
                        </a:spcAft>
                        <a:buNone/>
                      </a:pPr>
                      <a:r>
                        <a:rPr lang="en" sz="1000">
                          <a:latin typeface="Muli Regular"/>
                          <a:ea typeface="Muli Regular"/>
                          <a:cs typeface="Muli Regular"/>
                          <a:sym typeface="Muli Regular"/>
                        </a:rPr>
                        <a:t>5 BTC</a:t>
                      </a:r>
                      <a:endParaRPr sz="1000">
                        <a:latin typeface="Muli Regular"/>
                        <a:ea typeface="Muli Regular"/>
                        <a:cs typeface="Muli Regular"/>
                        <a:sym typeface="Muli Regular"/>
                      </a:endParaRPr>
                    </a:p>
                  </a:txBody>
                  <a:tcPr marL="91425" marR="91425" marT="91425" marB="91425" anchor="ctr"/>
                </a:tc>
                <a:extLst>
                  <a:ext uri="{0D108BD9-81ED-4DB2-BD59-A6C34878D82A}">
                    <a16:rowId xmlns:a16="http://schemas.microsoft.com/office/drawing/2014/main" val="10001"/>
                  </a:ext>
                </a:extLst>
              </a:tr>
              <a:tr h="474075">
                <a:tc>
                  <a:txBody>
                    <a:bodyPr/>
                    <a:lstStyle/>
                    <a:p>
                      <a:pPr marL="0" lvl="0" indent="0" algn="ctr" rtl="0">
                        <a:spcBef>
                          <a:spcPts val="0"/>
                        </a:spcBef>
                        <a:spcAft>
                          <a:spcPts val="0"/>
                        </a:spcAft>
                        <a:buNone/>
                      </a:pPr>
                      <a:r>
                        <a:rPr lang="en" sz="1000">
                          <a:solidFill>
                            <a:schemeClr val="dk1"/>
                          </a:solidFill>
                          <a:latin typeface="Muli Regular"/>
                          <a:ea typeface="Muli Regular"/>
                          <a:cs typeface="Muli Regular"/>
                          <a:sym typeface="Muli Regular"/>
                        </a:rPr>
                        <a:t>1F1tAaz5x1HUXrCNLbtMD</a:t>
                      </a:r>
                      <a:endParaRPr sz="1000"/>
                    </a:p>
                  </a:txBody>
                  <a:tcPr marL="91425" marR="91425" marT="91425" marB="91425" anchor="ctr"/>
                </a:tc>
                <a:tc>
                  <a:txBody>
                    <a:bodyPr/>
                    <a:lstStyle/>
                    <a:p>
                      <a:pPr marL="0" lvl="0" indent="0" algn="r" rtl="0">
                        <a:spcBef>
                          <a:spcPts val="0"/>
                        </a:spcBef>
                        <a:spcAft>
                          <a:spcPts val="0"/>
                        </a:spcAft>
                        <a:buNone/>
                      </a:pPr>
                      <a:r>
                        <a:rPr lang="en" sz="1000">
                          <a:latin typeface="Muli Regular"/>
                          <a:ea typeface="Muli Regular"/>
                          <a:cs typeface="Muli Regular"/>
                          <a:sym typeface="Muli Regular"/>
                        </a:rPr>
                        <a:t>26,000 BTC</a:t>
                      </a:r>
                      <a:endParaRPr sz="1000">
                        <a:latin typeface="Muli Regular"/>
                        <a:ea typeface="Muli Regular"/>
                        <a:cs typeface="Muli Regular"/>
                        <a:sym typeface="Muli Regular"/>
                      </a:endParaRPr>
                    </a:p>
                  </a:txBody>
                  <a:tcPr marL="91425" marR="91425" marT="91425" marB="91425" anchor="ctr"/>
                </a:tc>
                <a:extLst>
                  <a:ext uri="{0D108BD9-81ED-4DB2-BD59-A6C34878D82A}">
                    <a16:rowId xmlns:a16="http://schemas.microsoft.com/office/drawing/2014/main" val="10002"/>
                  </a:ext>
                </a:extLst>
              </a:tr>
              <a:tr h="474075">
                <a:tc>
                  <a:txBody>
                    <a:bodyPr/>
                    <a:lstStyle/>
                    <a:p>
                      <a:pPr marL="0" lvl="0" indent="0" algn="ctr" rtl="0">
                        <a:spcBef>
                          <a:spcPts val="0"/>
                        </a:spcBef>
                        <a:spcAft>
                          <a:spcPts val="0"/>
                        </a:spcAft>
                        <a:buNone/>
                      </a:pPr>
                      <a:r>
                        <a:rPr lang="en" sz="1000">
                          <a:solidFill>
                            <a:schemeClr val="dk1"/>
                          </a:solidFill>
                          <a:latin typeface="Muli Regular"/>
                          <a:ea typeface="Muli Regular"/>
                          <a:cs typeface="Muli Regular"/>
                          <a:sym typeface="Muli Regular"/>
                        </a:rPr>
                        <a:t>3P3QsMVK89JBNqZQv5zMA</a:t>
                      </a:r>
                      <a:endParaRPr sz="1000"/>
                    </a:p>
                  </a:txBody>
                  <a:tcPr marL="91425" marR="91425" marT="91425" marB="91425" anchor="ctr"/>
                </a:tc>
                <a:tc>
                  <a:txBody>
                    <a:bodyPr/>
                    <a:lstStyle/>
                    <a:p>
                      <a:pPr marL="0" lvl="0" indent="0" algn="r" rtl="0">
                        <a:spcBef>
                          <a:spcPts val="0"/>
                        </a:spcBef>
                        <a:spcAft>
                          <a:spcPts val="0"/>
                        </a:spcAft>
                        <a:buNone/>
                      </a:pPr>
                      <a:r>
                        <a:rPr lang="en" sz="1000">
                          <a:latin typeface="Muli Regular"/>
                          <a:ea typeface="Muli Regular"/>
                          <a:cs typeface="Muli Regular"/>
                          <a:sym typeface="Muli Regular"/>
                        </a:rPr>
                        <a:t>0.28 BTC</a:t>
                      </a:r>
                      <a:endParaRPr sz="1000">
                        <a:latin typeface="Muli Regular"/>
                        <a:ea typeface="Muli Regular"/>
                        <a:cs typeface="Muli Regular"/>
                        <a:sym typeface="Muli Regular"/>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368" name="Google Shape;368;p43"/>
          <p:cNvSpPr/>
          <p:nvPr/>
        </p:nvSpPr>
        <p:spPr>
          <a:xfrm>
            <a:off x="298396" y="1099111"/>
            <a:ext cx="4467600" cy="112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Muli Regular"/>
                <a:ea typeface="Muli Regular"/>
                <a:cs typeface="Muli Regular"/>
                <a:sym typeface="Muli Regular"/>
              </a:rPr>
              <a:t>Ownership is controlling the </a:t>
            </a:r>
            <a:r>
              <a:rPr lang="en" sz="1800" b="1">
                <a:latin typeface="Muli"/>
                <a:ea typeface="Muli"/>
                <a:cs typeface="Muli"/>
                <a:sym typeface="Muli"/>
              </a:rPr>
              <a:t>private key</a:t>
            </a:r>
            <a:r>
              <a:rPr lang="en" sz="1800">
                <a:latin typeface="Muli Regular"/>
                <a:ea typeface="Muli Regular"/>
                <a:cs typeface="Muli Regular"/>
                <a:sym typeface="Muli Regular"/>
              </a:rPr>
              <a:t> that allows you (and only you) to transfer bitcoin stored at some public address on a shared ledger.</a:t>
            </a:r>
            <a:endParaRPr sz="1800">
              <a:latin typeface="Muli Regular"/>
              <a:ea typeface="Muli Regular"/>
              <a:cs typeface="Muli Regular"/>
              <a:sym typeface="Muli Regular"/>
            </a:endParaRPr>
          </a:p>
        </p:txBody>
      </p:sp>
      <p:sp>
        <p:nvSpPr>
          <p:cNvPr id="369" name="Google Shape;369;p43"/>
          <p:cNvSpPr/>
          <p:nvPr/>
        </p:nvSpPr>
        <p:spPr>
          <a:xfrm>
            <a:off x="5029246" y="2897061"/>
            <a:ext cx="3800100" cy="557700"/>
          </a:xfrm>
          <a:prstGeom prst="rect">
            <a:avLst/>
          </a:prstGeom>
          <a:noFill/>
          <a:ln w="19050"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uli Regular"/>
              <a:ea typeface="Muli Regular"/>
              <a:cs typeface="Muli Regular"/>
              <a:sym typeface="Muli Regular"/>
            </a:endParaRPr>
          </a:p>
        </p:txBody>
      </p:sp>
      <p:sp>
        <p:nvSpPr>
          <p:cNvPr id="370" name="Google Shape;370;p43"/>
          <p:cNvSpPr txBox="1"/>
          <p:nvPr/>
        </p:nvSpPr>
        <p:spPr>
          <a:xfrm>
            <a:off x="5353121" y="1188561"/>
            <a:ext cx="3251700" cy="393600"/>
          </a:xfrm>
          <a:prstGeom prst="rect">
            <a:avLst/>
          </a:prstGeom>
          <a:solidFill>
            <a:srgbClr val="E6913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FFFF"/>
                </a:solidFill>
                <a:latin typeface="Muli"/>
                <a:ea typeface="Muli"/>
                <a:cs typeface="Muli"/>
                <a:sym typeface="Muli"/>
              </a:rPr>
              <a:t>Bitcoin Public Ledger</a:t>
            </a:r>
            <a:endParaRPr sz="1200" b="1">
              <a:solidFill>
                <a:srgbClr val="FFFFFF"/>
              </a:solidFill>
              <a:latin typeface="Muli"/>
              <a:ea typeface="Muli"/>
              <a:cs typeface="Muli"/>
              <a:sym typeface="Muli"/>
            </a:endParaRPr>
          </a:p>
        </p:txBody>
      </p:sp>
      <p:pic>
        <p:nvPicPr>
          <p:cNvPr id="371" name="Google Shape;371;p43"/>
          <p:cNvPicPr preferRelativeResize="0"/>
          <p:nvPr/>
        </p:nvPicPr>
        <p:blipFill>
          <a:blip r:embed="rId3">
            <a:alphaModFix/>
          </a:blip>
          <a:stretch>
            <a:fillRect/>
          </a:stretch>
        </p:blipFill>
        <p:spPr>
          <a:xfrm>
            <a:off x="1447384" y="3075866"/>
            <a:ext cx="198225" cy="198225"/>
          </a:xfrm>
          <a:prstGeom prst="rect">
            <a:avLst/>
          </a:prstGeom>
          <a:noFill/>
          <a:ln>
            <a:noFill/>
          </a:ln>
        </p:spPr>
      </p:pic>
      <p:sp>
        <p:nvSpPr>
          <p:cNvPr id="372" name="Google Shape;372;p43"/>
          <p:cNvSpPr txBox="1"/>
          <p:nvPr/>
        </p:nvSpPr>
        <p:spPr>
          <a:xfrm>
            <a:off x="1645525" y="2979150"/>
            <a:ext cx="22314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Muli Regular"/>
                <a:ea typeface="Muli Regular"/>
                <a:cs typeface="Muli Regular"/>
                <a:sym typeface="Muli Regular"/>
              </a:rPr>
              <a:t>5Kb8kLf9zgWQnogidDA76MzPL6TsZZY36hWXMssSzNydYXYB9KF</a:t>
            </a:r>
            <a:endParaRPr sz="1000">
              <a:latin typeface="Muli Regular"/>
              <a:ea typeface="Muli Regular"/>
              <a:cs typeface="Muli Regular"/>
              <a:sym typeface="Muli Regular"/>
            </a:endParaRPr>
          </a:p>
        </p:txBody>
      </p:sp>
      <p:sp>
        <p:nvSpPr>
          <p:cNvPr id="373" name="Google Shape;373;p43"/>
          <p:cNvSpPr txBox="1"/>
          <p:nvPr/>
        </p:nvSpPr>
        <p:spPr>
          <a:xfrm>
            <a:off x="2091771" y="2585563"/>
            <a:ext cx="1024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uli"/>
                <a:ea typeface="Muli"/>
                <a:cs typeface="Muli"/>
                <a:sym typeface="Muli"/>
              </a:rPr>
              <a:t>Private Key</a:t>
            </a:r>
            <a:endParaRPr sz="1200" b="1">
              <a:latin typeface="Muli"/>
              <a:ea typeface="Muli"/>
              <a:cs typeface="Muli"/>
              <a:sym typeface="Muli"/>
            </a:endParaRPr>
          </a:p>
        </p:txBody>
      </p:sp>
      <p:cxnSp>
        <p:nvCxnSpPr>
          <p:cNvPr id="374" name="Google Shape;374;p43"/>
          <p:cNvCxnSpPr>
            <a:stCxn id="363" idx="3"/>
            <a:endCxn id="369" idx="1"/>
          </p:cNvCxnSpPr>
          <p:nvPr/>
        </p:nvCxnSpPr>
        <p:spPr>
          <a:xfrm>
            <a:off x="3953475" y="3175900"/>
            <a:ext cx="1075800" cy="0"/>
          </a:xfrm>
          <a:prstGeom prst="straightConnector1">
            <a:avLst/>
          </a:prstGeom>
          <a:noFill/>
          <a:ln w="9525" cap="flat" cmpd="sng">
            <a:solidFill>
              <a:schemeClr val="dk2"/>
            </a:solidFill>
            <a:prstDash val="solid"/>
            <a:round/>
            <a:headEnd type="none" w="med" len="med"/>
            <a:tailEnd type="triangle" w="med" len="med"/>
          </a:ln>
        </p:spPr>
      </p:cxnSp>
      <p:pic>
        <p:nvPicPr>
          <p:cNvPr id="375" name="Google Shape;375;p43"/>
          <p:cNvPicPr preferRelativeResize="0"/>
          <p:nvPr/>
        </p:nvPicPr>
        <p:blipFill>
          <a:blip r:embed="rId4">
            <a:alphaModFix/>
          </a:blip>
          <a:stretch>
            <a:fillRect/>
          </a:stretch>
        </p:blipFill>
        <p:spPr>
          <a:xfrm>
            <a:off x="658671" y="4151224"/>
            <a:ext cx="548700" cy="548700"/>
          </a:xfrm>
          <a:prstGeom prst="rect">
            <a:avLst/>
          </a:prstGeom>
          <a:noFill/>
          <a:ln>
            <a:noFill/>
          </a:ln>
        </p:spPr>
      </p:pic>
      <p:pic>
        <p:nvPicPr>
          <p:cNvPr id="376" name="Google Shape;376;p43"/>
          <p:cNvPicPr preferRelativeResize="0"/>
          <p:nvPr/>
        </p:nvPicPr>
        <p:blipFill>
          <a:blip r:embed="rId5">
            <a:alphaModFix/>
          </a:blip>
          <a:stretch>
            <a:fillRect/>
          </a:stretch>
        </p:blipFill>
        <p:spPr>
          <a:xfrm>
            <a:off x="1748987" y="4151224"/>
            <a:ext cx="634799" cy="634799"/>
          </a:xfrm>
          <a:prstGeom prst="rect">
            <a:avLst/>
          </a:prstGeom>
          <a:noFill/>
          <a:ln>
            <a:noFill/>
          </a:ln>
        </p:spPr>
      </p:pic>
      <p:pic>
        <p:nvPicPr>
          <p:cNvPr id="377" name="Google Shape;377;p43"/>
          <p:cNvPicPr preferRelativeResize="0"/>
          <p:nvPr/>
        </p:nvPicPr>
        <p:blipFill>
          <a:blip r:embed="rId6">
            <a:alphaModFix/>
          </a:blip>
          <a:stretch>
            <a:fillRect/>
          </a:stretch>
        </p:blipFill>
        <p:spPr>
          <a:xfrm>
            <a:off x="2925402" y="4151224"/>
            <a:ext cx="495700" cy="495700"/>
          </a:xfrm>
          <a:prstGeom prst="rect">
            <a:avLst/>
          </a:prstGeom>
          <a:noFill/>
          <a:ln>
            <a:noFill/>
          </a:ln>
        </p:spPr>
      </p:pic>
      <p:sp>
        <p:nvSpPr>
          <p:cNvPr id="378" name="Google Shape;378;p43"/>
          <p:cNvSpPr txBox="1"/>
          <p:nvPr/>
        </p:nvSpPr>
        <p:spPr>
          <a:xfrm>
            <a:off x="1837971" y="3630187"/>
            <a:ext cx="1532400" cy="19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Muli"/>
                <a:ea typeface="Muli"/>
                <a:cs typeface="Muli"/>
                <a:sym typeface="Muli"/>
              </a:rPr>
              <a:t>Custody options</a:t>
            </a:r>
            <a:endParaRPr sz="1200" b="1">
              <a:latin typeface="Muli"/>
              <a:ea typeface="Muli"/>
              <a:cs typeface="Muli"/>
              <a:sym typeface="Muli"/>
            </a:endParaRPr>
          </a:p>
        </p:txBody>
      </p:sp>
      <p:cxnSp>
        <p:nvCxnSpPr>
          <p:cNvPr id="379" name="Google Shape;379;p43"/>
          <p:cNvCxnSpPr>
            <a:stCxn id="378" idx="0"/>
            <a:endCxn id="378" idx="0"/>
          </p:cNvCxnSpPr>
          <p:nvPr/>
        </p:nvCxnSpPr>
        <p:spPr>
          <a:xfrm>
            <a:off x="2604171" y="3630187"/>
            <a:ext cx="0" cy="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43"/>
          <p:cNvCxnSpPr/>
          <p:nvPr/>
        </p:nvCxnSpPr>
        <p:spPr>
          <a:xfrm>
            <a:off x="2604171" y="3471799"/>
            <a:ext cx="0" cy="16890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43"/>
          <p:cNvCxnSpPr>
            <a:stCxn id="378" idx="2"/>
            <a:endCxn id="375" idx="0"/>
          </p:cNvCxnSpPr>
          <p:nvPr/>
        </p:nvCxnSpPr>
        <p:spPr>
          <a:xfrm rot="5400000">
            <a:off x="1607271" y="3154387"/>
            <a:ext cx="322800" cy="1671000"/>
          </a:xfrm>
          <a:prstGeom prst="bentConnector3">
            <a:avLst>
              <a:gd name="adj1" fmla="val 49990"/>
            </a:avLst>
          </a:prstGeom>
          <a:noFill/>
          <a:ln w="9525" cap="flat" cmpd="sng">
            <a:solidFill>
              <a:schemeClr val="dk2"/>
            </a:solidFill>
            <a:prstDash val="solid"/>
            <a:round/>
            <a:headEnd type="none" w="med" len="med"/>
            <a:tailEnd type="none" w="med" len="med"/>
          </a:ln>
        </p:spPr>
      </p:cxnSp>
      <p:cxnSp>
        <p:nvCxnSpPr>
          <p:cNvPr id="382" name="Google Shape;382;p43"/>
          <p:cNvCxnSpPr>
            <a:stCxn id="378" idx="2"/>
            <a:endCxn id="377" idx="0"/>
          </p:cNvCxnSpPr>
          <p:nvPr/>
        </p:nvCxnSpPr>
        <p:spPr>
          <a:xfrm rot="-5400000" flipH="1">
            <a:off x="2727321" y="3705337"/>
            <a:ext cx="322800" cy="569100"/>
          </a:xfrm>
          <a:prstGeom prst="bentConnector3">
            <a:avLst>
              <a:gd name="adj1" fmla="val 49990"/>
            </a:avLst>
          </a:prstGeom>
          <a:noFill/>
          <a:ln w="9525" cap="flat" cmpd="sng">
            <a:solidFill>
              <a:schemeClr val="dk2"/>
            </a:solidFill>
            <a:prstDash val="solid"/>
            <a:round/>
            <a:headEnd type="none" w="med" len="med"/>
            <a:tailEnd type="none" w="med" len="med"/>
          </a:ln>
        </p:spPr>
      </p:cxnSp>
      <p:cxnSp>
        <p:nvCxnSpPr>
          <p:cNvPr id="383" name="Google Shape;383;p43"/>
          <p:cNvCxnSpPr>
            <a:stCxn id="378" idx="2"/>
            <a:endCxn id="376" idx="0"/>
          </p:cNvCxnSpPr>
          <p:nvPr/>
        </p:nvCxnSpPr>
        <p:spPr>
          <a:xfrm rot="5400000">
            <a:off x="2173821" y="3720937"/>
            <a:ext cx="322800" cy="537900"/>
          </a:xfrm>
          <a:prstGeom prst="bentConnector3">
            <a:avLst>
              <a:gd name="adj1" fmla="val 49990"/>
            </a:avLst>
          </a:prstGeom>
          <a:noFill/>
          <a:ln w="9525" cap="flat" cmpd="sng">
            <a:solidFill>
              <a:schemeClr val="dk2"/>
            </a:solidFill>
            <a:prstDash val="solid"/>
            <a:round/>
            <a:headEnd type="none" w="med" len="med"/>
            <a:tailEnd type="none" w="med" len="med"/>
          </a:ln>
        </p:spPr>
      </p:cxnSp>
      <p:cxnSp>
        <p:nvCxnSpPr>
          <p:cNvPr id="384" name="Google Shape;384;p43"/>
          <p:cNvCxnSpPr/>
          <p:nvPr/>
        </p:nvCxnSpPr>
        <p:spPr>
          <a:xfrm>
            <a:off x="8185221" y="3372749"/>
            <a:ext cx="0" cy="334500"/>
          </a:xfrm>
          <a:prstGeom prst="straightConnector1">
            <a:avLst/>
          </a:prstGeom>
          <a:noFill/>
          <a:ln w="9525" cap="flat" cmpd="sng">
            <a:solidFill>
              <a:schemeClr val="dk2"/>
            </a:solidFill>
            <a:prstDash val="solid"/>
            <a:round/>
            <a:headEnd type="none" w="med" len="med"/>
            <a:tailEnd type="none" w="med" len="med"/>
          </a:ln>
        </p:spPr>
      </p:cxnSp>
      <p:sp>
        <p:nvSpPr>
          <p:cNvPr id="385" name="Google Shape;385;p43"/>
          <p:cNvSpPr txBox="1"/>
          <p:nvPr/>
        </p:nvSpPr>
        <p:spPr>
          <a:xfrm>
            <a:off x="1753975" y="4632407"/>
            <a:ext cx="1700400" cy="49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Risk vs UX tradeoffs</a:t>
            </a:r>
            <a:endParaRPr sz="1200">
              <a:latin typeface="Muli Regular"/>
              <a:ea typeface="Muli Regular"/>
              <a:cs typeface="Muli Regular"/>
              <a:sym typeface="Muli Regular"/>
            </a:endParaRPr>
          </a:p>
        </p:txBody>
      </p:sp>
      <p:sp>
        <p:nvSpPr>
          <p:cNvPr id="386" name="Google Shape;386;p43"/>
          <p:cNvSpPr txBox="1"/>
          <p:nvPr/>
        </p:nvSpPr>
        <p:spPr>
          <a:xfrm>
            <a:off x="5029350" y="3707250"/>
            <a:ext cx="3575400" cy="955500"/>
          </a:xfrm>
          <a:prstGeom prst="rect">
            <a:avLst/>
          </a:prstGeom>
          <a:solidFill>
            <a:srgbClr val="FFFFFF"/>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b="1">
                <a:latin typeface="Muli"/>
                <a:ea typeface="Muli"/>
                <a:cs typeface="Muli"/>
                <a:sym typeface="Muli"/>
              </a:rPr>
              <a:t>Fun fact:</a:t>
            </a:r>
            <a:endParaRPr sz="1200" b="1">
              <a:latin typeface="Muli"/>
              <a:ea typeface="Muli"/>
              <a:cs typeface="Muli"/>
              <a:sym typeface="Muli"/>
            </a:endParaRPr>
          </a:p>
          <a:p>
            <a:pPr marL="0" lvl="0" indent="0" algn="r" rtl="0">
              <a:spcBef>
                <a:spcPts val="800"/>
              </a:spcBef>
              <a:spcAft>
                <a:spcPts val="0"/>
              </a:spcAft>
              <a:buNone/>
            </a:pPr>
            <a:r>
              <a:rPr lang="en" sz="1200">
                <a:latin typeface="Muli Regular"/>
                <a:ea typeface="Muli Regular"/>
                <a:cs typeface="Muli Regular"/>
                <a:sym typeface="Muli Regular"/>
              </a:rPr>
              <a:t>You can have a fraction of bitcoin! </a:t>
            </a:r>
            <a:endParaRPr sz="1200">
              <a:latin typeface="Muli Regular"/>
              <a:ea typeface="Muli Regular"/>
              <a:cs typeface="Muli Regular"/>
              <a:sym typeface="Muli Regular"/>
            </a:endParaRPr>
          </a:p>
          <a:p>
            <a:pPr marL="0" lvl="0" indent="0" algn="r" rtl="0">
              <a:spcBef>
                <a:spcPts val="0"/>
              </a:spcBef>
              <a:spcAft>
                <a:spcPts val="0"/>
              </a:spcAft>
              <a:buNone/>
            </a:pPr>
            <a:r>
              <a:rPr lang="en" sz="1200">
                <a:latin typeface="Muli Regular"/>
                <a:ea typeface="Muli Regular"/>
                <a:cs typeface="Muli Regular"/>
                <a:sym typeface="Muli Regular"/>
              </a:rPr>
              <a:t>Each bitcoin is composed of 100M satoshis.</a:t>
            </a:r>
            <a:endParaRPr sz="1200">
              <a:latin typeface="Muli Regular"/>
              <a:ea typeface="Muli Regular"/>
              <a:cs typeface="Muli Regular"/>
              <a:sym typeface="Muli Regular"/>
            </a:endParaRPr>
          </a:p>
          <a:p>
            <a:pPr marL="0" lvl="0" indent="0" algn="r" rtl="0">
              <a:spcBef>
                <a:spcPts val="0"/>
              </a:spcBef>
              <a:spcAft>
                <a:spcPts val="800"/>
              </a:spcAft>
              <a:buNone/>
            </a:pPr>
            <a:endParaRPr sz="1200">
              <a:latin typeface="Muli Regular"/>
              <a:ea typeface="Muli Regular"/>
              <a:cs typeface="Muli Regular"/>
              <a:sym typeface="Muli Regular"/>
            </a:endParaRPr>
          </a:p>
        </p:txBody>
      </p:sp>
      <p:pic>
        <p:nvPicPr>
          <p:cNvPr id="387" name="Google Shape;387;p43"/>
          <p:cNvPicPr preferRelativeResize="0"/>
          <p:nvPr/>
        </p:nvPicPr>
        <p:blipFill>
          <a:blip r:embed="rId7">
            <a:alphaModFix/>
          </a:blip>
          <a:stretch>
            <a:fillRect/>
          </a:stretch>
        </p:blipFill>
        <p:spPr>
          <a:xfrm>
            <a:off x="3962719" y="4151224"/>
            <a:ext cx="495700" cy="495700"/>
          </a:xfrm>
          <a:prstGeom prst="rect">
            <a:avLst/>
          </a:prstGeom>
          <a:noFill/>
          <a:ln>
            <a:noFill/>
          </a:ln>
        </p:spPr>
      </p:pic>
      <p:cxnSp>
        <p:nvCxnSpPr>
          <p:cNvPr id="388" name="Google Shape;388;p43"/>
          <p:cNvCxnSpPr>
            <a:stCxn id="378" idx="2"/>
            <a:endCxn id="387" idx="0"/>
          </p:cNvCxnSpPr>
          <p:nvPr/>
        </p:nvCxnSpPr>
        <p:spPr>
          <a:xfrm rot="-5400000" flipH="1">
            <a:off x="3246021" y="3186637"/>
            <a:ext cx="322800" cy="1606500"/>
          </a:xfrm>
          <a:prstGeom prst="bentConnector3">
            <a:avLst>
              <a:gd name="adj1" fmla="val 49990"/>
            </a:avLst>
          </a:prstGeom>
          <a:noFill/>
          <a:ln w="9525" cap="flat" cmpd="sng">
            <a:solidFill>
              <a:schemeClr val="dk2"/>
            </a:solidFill>
            <a:prstDash val="solid"/>
            <a:round/>
            <a:headEnd type="none" w="med" len="med"/>
            <a:tailEnd type="none" w="med" len="med"/>
          </a:ln>
        </p:spPr>
      </p:cxnSp>
      <p:pic>
        <p:nvPicPr>
          <p:cNvPr id="389" name="Google Shape;389;p43"/>
          <p:cNvPicPr preferRelativeResize="0"/>
          <p:nvPr/>
        </p:nvPicPr>
        <p:blipFill>
          <a:blip r:embed="rId8">
            <a:alphaModFix/>
          </a:blip>
          <a:stretch>
            <a:fillRect/>
          </a:stretch>
        </p:blipFill>
        <p:spPr>
          <a:xfrm>
            <a:off x="8786250" y="43800"/>
            <a:ext cx="281846" cy="270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4"/>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What happens when you send bitcoin? </a:t>
            </a:r>
            <a:endParaRPr sz="2800">
              <a:solidFill>
                <a:srgbClr val="000000"/>
              </a:solidFill>
              <a:latin typeface="Muli"/>
              <a:ea typeface="Muli"/>
              <a:cs typeface="Muli"/>
              <a:sym typeface="Muli"/>
            </a:endParaRPr>
          </a:p>
        </p:txBody>
      </p:sp>
      <p:sp>
        <p:nvSpPr>
          <p:cNvPr id="395" name="Google Shape;395;p44"/>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32</a:t>
            </a:fld>
            <a:endParaRPr>
              <a:latin typeface="Muli Regular"/>
              <a:ea typeface="Muli Regular"/>
              <a:cs typeface="Muli Regular"/>
              <a:sym typeface="Muli Regular"/>
            </a:endParaRPr>
          </a:p>
        </p:txBody>
      </p:sp>
      <p:pic>
        <p:nvPicPr>
          <p:cNvPr id="397" name="Google Shape;397;p44"/>
          <p:cNvPicPr preferRelativeResize="0"/>
          <p:nvPr/>
        </p:nvPicPr>
        <p:blipFill>
          <a:blip r:embed="rId3">
            <a:alphaModFix/>
          </a:blip>
          <a:stretch>
            <a:fillRect/>
          </a:stretch>
        </p:blipFill>
        <p:spPr>
          <a:xfrm>
            <a:off x="371088" y="977175"/>
            <a:ext cx="1985082" cy="3928951"/>
          </a:xfrm>
          <a:prstGeom prst="rect">
            <a:avLst/>
          </a:prstGeom>
          <a:noFill/>
          <a:ln>
            <a:noFill/>
          </a:ln>
        </p:spPr>
      </p:pic>
      <p:sp>
        <p:nvSpPr>
          <p:cNvPr id="398" name="Google Shape;398;p44"/>
          <p:cNvSpPr/>
          <p:nvPr/>
        </p:nvSpPr>
        <p:spPr>
          <a:xfrm>
            <a:off x="683273" y="2202000"/>
            <a:ext cx="1351500" cy="293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uli Regular"/>
                <a:ea typeface="Muli Regular"/>
                <a:cs typeface="Muli Regular"/>
                <a:sym typeface="Muli Regular"/>
              </a:rPr>
              <a:t>3 BTC</a:t>
            </a:r>
            <a:endParaRPr>
              <a:latin typeface="Muli Regular"/>
              <a:ea typeface="Muli Regular"/>
              <a:cs typeface="Muli Regular"/>
              <a:sym typeface="Muli Regular"/>
            </a:endParaRPr>
          </a:p>
        </p:txBody>
      </p:sp>
      <p:sp>
        <p:nvSpPr>
          <p:cNvPr id="399" name="Google Shape;399;p44"/>
          <p:cNvSpPr/>
          <p:nvPr/>
        </p:nvSpPr>
        <p:spPr>
          <a:xfrm>
            <a:off x="683273" y="2923950"/>
            <a:ext cx="1351500" cy="293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uli Regular"/>
                <a:ea typeface="Muli Regular"/>
                <a:cs typeface="Muli Regular"/>
                <a:sym typeface="Muli Regular"/>
              </a:rPr>
              <a:t>3wdpspso3i2</a:t>
            </a:r>
            <a:endParaRPr>
              <a:latin typeface="Muli Regular"/>
              <a:ea typeface="Muli Regular"/>
              <a:cs typeface="Muli Regular"/>
              <a:sym typeface="Muli Regular"/>
            </a:endParaRPr>
          </a:p>
        </p:txBody>
      </p:sp>
      <p:sp>
        <p:nvSpPr>
          <p:cNvPr id="400" name="Google Shape;400;p44"/>
          <p:cNvSpPr txBox="1"/>
          <p:nvPr/>
        </p:nvSpPr>
        <p:spPr>
          <a:xfrm>
            <a:off x="579125" y="1876150"/>
            <a:ext cx="1549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Amount to send:</a:t>
            </a:r>
            <a:endParaRPr sz="1200">
              <a:latin typeface="Muli Regular"/>
              <a:ea typeface="Muli Regular"/>
              <a:cs typeface="Muli Regular"/>
              <a:sym typeface="Muli Regular"/>
            </a:endParaRPr>
          </a:p>
        </p:txBody>
      </p:sp>
      <p:sp>
        <p:nvSpPr>
          <p:cNvPr id="401" name="Google Shape;401;p44"/>
          <p:cNvSpPr txBox="1"/>
          <p:nvPr/>
        </p:nvSpPr>
        <p:spPr>
          <a:xfrm>
            <a:off x="579125" y="2588237"/>
            <a:ext cx="1549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To:</a:t>
            </a:r>
            <a:endParaRPr sz="1200">
              <a:latin typeface="Muli Regular"/>
              <a:ea typeface="Muli Regular"/>
              <a:cs typeface="Muli Regular"/>
              <a:sym typeface="Muli Regular"/>
            </a:endParaRPr>
          </a:p>
        </p:txBody>
      </p:sp>
      <p:sp>
        <p:nvSpPr>
          <p:cNvPr id="402" name="Google Shape;402;p44"/>
          <p:cNvSpPr/>
          <p:nvPr/>
        </p:nvSpPr>
        <p:spPr>
          <a:xfrm>
            <a:off x="683273" y="3592950"/>
            <a:ext cx="1351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SEND</a:t>
            </a:r>
            <a:endParaRPr b="1">
              <a:solidFill>
                <a:srgbClr val="FFFFFF"/>
              </a:solidFill>
              <a:latin typeface="Muli"/>
              <a:ea typeface="Muli"/>
              <a:cs typeface="Muli"/>
              <a:sym typeface="Muli"/>
            </a:endParaRPr>
          </a:p>
        </p:txBody>
      </p:sp>
      <p:sp>
        <p:nvSpPr>
          <p:cNvPr id="403" name="Google Shape;403;p44"/>
          <p:cNvSpPr txBox="1"/>
          <p:nvPr/>
        </p:nvSpPr>
        <p:spPr>
          <a:xfrm>
            <a:off x="3042753" y="1078935"/>
            <a:ext cx="5088900" cy="8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uli"/>
                <a:ea typeface="Muli"/>
                <a:cs typeface="Muli"/>
                <a:sym typeface="Muli"/>
              </a:rPr>
              <a:t>First, have some bitcoin.</a:t>
            </a:r>
            <a:endParaRPr b="1">
              <a:latin typeface="Muli"/>
              <a:ea typeface="Muli"/>
              <a:cs typeface="Muli"/>
              <a:sym typeface="Muli"/>
            </a:endParaRPr>
          </a:p>
          <a:p>
            <a:pPr marL="0" lvl="0" indent="0" algn="l" rtl="0">
              <a:spcBef>
                <a:spcPts val="600"/>
              </a:spcBef>
              <a:spcAft>
                <a:spcPts val="0"/>
              </a:spcAft>
              <a:buNone/>
            </a:pPr>
            <a:r>
              <a:rPr lang="en">
                <a:latin typeface="Muli Regular"/>
                <a:ea typeface="Muli Regular"/>
                <a:cs typeface="Muli Regular"/>
                <a:sym typeface="Muli Regular"/>
              </a:rPr>
              <a:t>E.g. You control the private keys to some amount of bitcoin. </a:t>
            </a:r>
            <a:endParaRPr>
              <a:latin typeface="Muli Regular"/>
              <a:ea typeface="Muli Regular"/>
              <a:cs typeface="Muli Regular"/>
              <a:sym typeface="Muli Regular"/>
            </a:endParaRPr>
          </a:p>
          <a:p>
            <a:pPr marL="0" lvl="0" indent="0" algn="l" rtl="0">
              <a:spcBef>
                <a:spcPts val="0"/>
              </a:spcBef>
              <a:spcAft>
                <a:spcPts val="0"/>
              </a:spcAft>
              <a:buNone/>
            </a:pPr>
            <a:endParaRPr>
              <a:solidFill>
                <a:srgbClr val="CC0000"/>
              </a:solidFill>
              <a:latin typeface="Muli"/>
              <a:ea typeface="Muli"/>
              <a:cs typeface="Muli"/>
              <a:sym typeface="Muli"/>
            </a:endParaRPr>
          </a:p>
          <a:p>
            <a:pPr marL="0" lvl="0" indent="0" algn="l" rtl="0">
              <a:spcBef>
                <a:spcPts val="0"/>
              </a:spcBef>
              <a:spcAft>
                <a:spcPts val="0"/>
              </a:spcAft>
              <a:buNone/>
            </a:pPr>
            <a:endParaRPr>
              <a:solidFill>
                <a:srgbClr val="CC0000"/>
              </a:solidFill>
              <a:latin typeface="Muli"/>
              <a:ea typeface="Muli"/>
              <a:cs typeface="Muli"/>
              <a:sym typeface="Muli"/>
            </a:endParaRPr>
          </a:p>
        </p:txBody>
      </p:sp>
      <p:sp>
        <p:nvSpPr>
          <p:cNvPr id="404" name="Google Shape;404;p44"/>
          <p:cNvSpPr/>
          <p:nvPr/>
        </p:nvSpPr>
        <p:spPr>
          <a:xfrm>
            <a:off x="2661573" y="1145860"/>
            <a:ext cx="340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1</a:t>
            </a:r>
            <a:endParaRPr b="1">
              <a:solidFill>
                <a:srgbClr val="FFFFFF"/>
              </a:solidFill>
              <a:latin typeface="Muli"/>
              <a:ea typeface="Muli"/>
              <a:cs typeface="Muli"/>
              <a:sym typeface="Muli"/>
            </a:endParaRPr>
          </a:p>
        </p:txBody>
      </p:sp>
      <p:pic>
        <p:nvPicPr>
          <p:cNvPr id="405" name="Google Shape;405;p44"/>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5"/>
          <p:cNvSpPr txBox="1"/>
          <p:nvPr/>
        </p:nvSpPr>
        <p:spPr>
          <a:xfrm>
            <a:off x="3042750" y="1078925"/>
            <a:ext cx="5374800" cy="8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uli"/>
                <a:ea typeface="Muli"/>
                <a:cs typeface="Muli"/>
                <a:sym typeface="Muli"/>
              </a:rPr>
              <a:t>Generate a transaction.</a:t>
            </a:r>
            <a:endParaRPr b="1">
              <a:latin typeface="Muli"/>
              <a:ea typeface="Muli"/>
              <a:cs typeface="Muli"/>
              <a:sym typeface="Muli"/>
            </a:endParaRPr>
          </a:p>
          <a:p>
            <a:pPr marL="0" lvl="0" indent="0" algn="l" rtl="0">
              <a:spcBef>
                <a:spcPts val="600"/>
              </a:spcBef>
              <a:spcAft>
                <a:spcPts val="0"/>
              </a:spcAft>
              <a:buNone/>
            </a:pPr>
            <a:r>
              <a:rPr lang="en">
                <a:latin typeface="Muli Regular"/>
                <a:ea typeface="Muli Regular"/>
                <a:cs typeface="Muli Regular"/>
                <a:sym typeface="Muli Regular"/>
              </a:rPr>
              <a:t>A digital signature is created using your private key that proves ownership of the coin, allowing them to be transferred. </a:t>
            </a:r>
            <a:endParaRPr>
              <a:latin typeface="Muli"/>
              <a:ea typeface="Muli"/>
              <a:cs typeface="Muli"/>
              <a:sym typeface="Muli"/>
            </a:endParaRPr>
          </a:p>
        </p:txBody>
      </p:sp>
      <p:sp>
        <p:nvSpPr>
          <p:cNvPr id="411" name="Google Shape;411;p45"/>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What happens when you send bitcoin? </a:t>
            </a:r>
            <a:endParaRPr sz="2800">
              <a:solidFill>
                <a:srgbClr val="000000"/>
              </a:solidFill>
              <a:latin typeface="Muli"/>
              <a:ea typeface="Muli"/>
              <a:cs typeface="Muli"/>
              <a:sym typeface="Muli"/>
            </a:endParaRPr>
          </a:p>
        </p:txBody>
      </p:sp>
      <p:sp>
        <p:nvSpPr>
          <p:cNvPr id="412" name="Google Shape;412;p45"/>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33</a:t>
            </a:fld>
            <a:endParaRPr>
              <a:latin typeface="Muli Regular"/>
              <a:ea typeface="Muli Regular"/>
              <a:cs typeface="Muli Regular"/>
              <a:sym typeface="Muli Regular"/>
            </a:endParaRPr>
          </a:p>
        </p:txBody>
      </p:sp>
      <p:pic>
        <p:nvPicPr>
          <p:cNvPr id="414" name="Google Shape;414;p45"/>
          <p:cNvPicPr preferRelativeResize="0"/>
          <p:nvPr/>
        </p:nvPicPr>
        <p:blipFill>
          <a:blip r:embed="rId3">
            <a:alphaModFix/>
          </a:blip>
          <a:stretch>
            <a:fillRect/>
          </a:stretch>
        </p:blipFill>
        <p:spPr>
          <a:xfrm>
            <a:off x="371088" y="977175"/>
            <a:ext cx="1985082" cy="3928951"/>
          </a:xfrm>
          <a:prstGeom prst="rect">
            <a:avLst/>
          </a:prstGeom>
          <a:noFill/>
          <a:ln>
            <a:noFill/>
          </a:ln>
        </p:spPr>
      </p:pic>
      <p:sp>
        <p:nvSpPr>
          <p:cNvPr id="415" name="Google Shape;415;p45"/>
          <p:cNvSpPr/>
          <p:nvPr/>
        </p:nvSpPr>
        <p:spPr>
          <a:xfrm>
            <a:off x="683273" y="2202000"/>
            <a:ext cx="1351500" cy="293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uli Regular"/>
                <a:ea typeface="Muli Regular"/>
                <a:cs typeface="Muli Regular"/>
                <a:sym typeface="Muli Regular"/>
              </a:rPr>
              <a:t>3 BTC</a:t>
            </a:r>
            <a:endParaRPr>
              <a:latin typeface="Muli Regular"/>
              <a:ea typeface="Muli Regular"/>
              <a:cs typeface="Muli Regular"/>
              <a:sym typeface="Muli Regular"/>
            </a:endParaRPr>
          </a:p>
        </p:txBody>
      </p:sp>
      <p:sp>
        <p:nvSpPr>
          <p:cNvPr id="416" name="Google Shape;416;p45"/>
          <p:cNvSpPr/>
          <p:nvPr/>
        </p:nvSpPr>
        <p:spPr>
          <a:xfrm>
            <a:off x="683273" y="2923950"/>
            <a:ext cx="1351500" cy="293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uli Regular"/>
                <a:ea typeface="Muli Regular"/>
                <a:cs typeface="Muli Regular"/>
                <a:sym typeface="Muli Regular"/>
              </a:rPr>
              <a:t>3wdpspso3i2</a:t>
            </a:r>
            <a:endParaRPr>
              <a:latin typeface="Muli Regular"/>
              <a:ea typeface="Muli Regular"/>
              <a:cs typeface="Muli Regular"/>
              <a:sym typeface="Muli Regular"/>
            </a:endParaRPr>
          </a:p>
        </p:txBody>
      </p:sp>
      <p:sp>
        <p:nvSpPr>
          <p:cNvPr id="417" name="Google Shape;417;p45"/>
          <p:cNvSpPr txBox="1"/>
          <p:nvPr/>
        </p:nvSpPr>
        <p:spPr>
          <a:xfrm>
            <a:off x="579125" y="1876150"/>
            <a:ext cx="1549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Amount to send:</a:t>
            </a:r>
            <a:endParaRPr sz="1200">
              <a:latin typeface="Muli Regular"/>
              <a:ea typeface="Muli Regular"/>
              <a:cs typeface="Muli Regular"/>
              <a:sym typeface="Muli Regular"/>
            </a:endParaRPr>
          </a:p>
        </p:txBody>
      </p:sp>
      <p:sp>
        <p:nvSpPr>
          <p:cNvPr id="418" name="Google Shape;418;p45"/>
          <p:cNvSpPr txBox="1"/>
          <p:nvPr/>
        </p:nvSpPr>
        <p:spPr>
          <a:xfrm>
            <a:off x="579125" y="2588237"/>
            <a:ext cx="1549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To:</a:t>
            </a:r>
            <a:endParaRPr sz="1200">
              <a:latin typeface="Muli Regular"/>
              <a:ea typeface="Muli Regular"/>
              <a:cs typeface="Muli Regular"/>
              <a:sym typeface="Muli Regular"/>
            </a:endParaRPr>
          </a:p>
        </p:txBody>
      </p:sp>
      <p:sp>
        <p:nvSpPr>
          <p:cNvPr id="419" name="Google Shape;419;p45"/>
          <p:cNvSpPr/>
          <p:nvPr/>
        </p:nvSpPr>
        <p:spPr>
          <a:xfrm>
            <a:off x="683273" y="3592950"/>
            <a:ext cx="1351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SEND</a:t>
            </a:r>
            <a:endParaRPr b="1">
              <a:solidFill>
                <a:srgbClr val="FFFFFF"/>
              </a:solidFill>
              <a:latin typeface="Muli"/>
              <a:ea typeface="Muli"/>
              <a:cs typeface="Muli"/>
              <a:sym typeface="Muli"/>
            </a:endParaRPr>
          </a:p>
        </p:txBody>
      </p:sp>
      <p:sp>
        <p:nvSpPr>
          <p:cNvPr id="420" name="Google Shape;420;p45"/>
          <p:cNvSpPr/>
          <p:nvPr/>
        </p:nvSpPr>
        <p:spPr>
          <a:xfrm>
            <a:off x="2661573" y="1145860"/>
            <a:ext cx="340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2</a:t>
            </a:r>
            <a:endParaRPr b="1">
              <a:solidFill>
                <a:srgbClr val="FFFFFF"/>
              </a:solidFill>
              <a:latin typeface="Muli"/>
              <a:ea typeface="Muli"/>
              <a:cs typeface="Muli"/>
              <a:sym typeface="Muli"/>
            </a:endParaRPr>
          </a:p>
        </p:txBody>
      </p:sp>
      <p:sp>
        <p:nvSpPr>
          <p:cNvPr id="421" name="Google Shape;421;p45"/>
          <p:cNvSpPr/>
          <p:nvPr/>
        </p:nvSpPr>
        <p:spPr>
          <a:xfrm>
            <a:off x="5039675" y="2310300"/>
            <a:ext cx="3549600" cy="15501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uli"/>
                <a:ea typeface="Muli"/>
                <a:cs typeface="Muli"/>
                <a:sym typeface="Muli"/>
              </a:rPr>
              <a:t>Transaction</a:t>
            </a:r>
            <a:endParaRPr sz="1200" b="1">
              <a:latin typeface="Muli"/>
              <a:ea typeface="Muli"/>
              <a:cs typeface="Muli"/>
              <a:sym typeface="Muli"/>
            </a:endParaRPr>
          </a:p>
          <a:p>
            <a:pPr marL="0" lvl="0" indent="0" algn="ctr" rtl="0">
              <a:spcBef>
                <a:spcPts val="800"/>
              </a:spcBef>
              <a:spcAft>
                <a:spcPts val="0"/>
              </a:spcAft>
              <a:buNone/>
            </a:pPr>
            <a:endParaRPr sz="1200">
              <a:latin typeface="Muli Regular"/>
              <a:ea typeface="Muli Regular"/>
              <a:cs typeface="Muli Regular"/>
              <a:sym typeface="Muli Regular"/>
            </a:endParaRPr>
          </a:p>
        </p:txBody>
      </p:sp>
      <p:sp>
        <p:nvSpPr>
          <p:cNvPr id="422" name="Google Shape;422;p45"/>
          <p:cNvSpPr/>
          <p:nvPr/>
        </p:nvSpPr>
        <p:spPr>
          <a:xfrm>
            <a:off x="2637325" y="3008242"/>
            <a:ext cx="882600" cy="4401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Private Key</a:t>
            </a:r>
            <a:endParaRPr sz="1200">
              <a:latin typeface="Muli Regular"/>
              <a:ea typeface="Muli Regular"/>
              <a:cs typeface="Muli Regular"/>
              <a:sym typeface="Muli Regular"/>
            </a:endParaRPr>
          </a:p>
        </p:txBody>
      </p:sp>
      <p:cxnSp>
        <p:nvCxnSpPr>
          <p:cNvPr id="423" name="Google Shape;423;p45"/>
          <p:cNvCxnSpPr/>
          <p:nvPr/>
        </p:nvCxnSpPr>
        <p:spPr>
          <a:xfrm>
            <a:off x="3547600" y="3228300"/>
            <a:ext cx="1849800" cy="0"/>
          </a:xfrm>
          <a:prstGeom prst="straightConnector1">
            <a:avLst/>
          </a:prstGeom>
          <a:noFill/>
          <a:ln w="9525" cap="flat" cmpd="sng">
            <a:solidFill>
              <a:schemeClr val="dk2"/>
            </a:solidFill>
            <a:prstDash val="solid"/>
            <a:round/>
            <a:headEnd type="none" w="med" len="med"/>
            <a:tailEnd type="triangle" w="med" len="med"/>
          </a:ln>
        </p:spPr>
      </p:cxnSp>
      <p:cxnSp>
        <p:nvCxnSpPr>
          <p:cNvPr id="424" name="Google Shape;424;p45"/>
          <p:cNvCxnSpPr/>
          <p:nvPr/>
        </p:nvCxnSpPr>
        <p:spPr>
          <a:xfrm>
            <a:off x="3078625" y="3448342"/>
            <a:ext cx="0" cy="564600"/>
          </a:xfrm>
          <a:prstGeom prst="straightConnector1">
            <a:avLst/>
          </a:prstGeom>
          <a:noFill/>
          <a:ln w="9525" cap="flat" cmpd="sng">
            <a:solidFill>
              <a:schemeClr val="dk2"/>
            </a:solidFill>
            <a:prstDash val="solid"/>
            <a:round/>
            <a:headEnd type="none" w="med" len="med"/>
            <a:tailEnd type="none" w="med" len="med"/>
          </a:ln>
        </p:spPr>
      </p:cxnSp>
      <p:sp>
        <p:nvSpPr>
          <p:cNvPr id="425" name="Google Shape;425;p45"/>
          <p:cNvSpPr txBox="1"/>
          <p:nvPr/>
        </p:nvSpPr>
        <p:spPr>
          <a:xfrm>
            <a:off x="2566225" y="3945777"/>
            <a:ext cx="1024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Only known to you</a:t>
            </a:r>
            <a:endParaRPr sz="1200">
              <a:latin typeface="Muli Regular"/>
              <a:ea typeface="Muli Regular"/>
              <a:cs typeface="Muli Regular"/>
              <a:sym typeface="Muli Regular"/>
            </a:endParaRPr>
          </a:p>
        </p:txBody>
      </p:sp>
      <p:cxnSp>
        <p:nvCxnSpPr>
          <p:cNvPr id="426" name="Google Shape;426;p45"/>
          <p:cNvCxnSpPr>
            <a:stCxn id="427" idx="2"/>
          </p:cNvCxnSpPr>
          <p:nvPr/>
        </p:nvCxnSpPr>
        <p:spPr>
          <a:xfrm>
            <a:off x="5870995" y="3725550"/>
            <a:ext cx="5100" cy="255900"/>
          </a:xfrm>
          <a:prstGeom prst="straightConnector1">
            <a:avLst/>
          </a:prstGeom>
          <a:noFill/>
          <a:ln w="9525" cap="flat" cmpd="sng">
            <a:solidFill>
              <a:schemeClr val="dk2"/>
            </a:solidFill>
            <a:prstDash val="solid"/>
            <a:round/>
            <a:headEnd type="none" w="med" len="med"/>
            <a:tailEnd type="none" w="med" len="med"/>
          </a:ln>
        </p:spPr>
      </p:cxnSp>
      <p:sp>
        <p:nvSpPr>
          <p:cNvPr id="428" name="Google Shape;428;p45"/>
          <p:cNvSpPr txBox="1"/>
          <p:nvPr/>
        </p:nvSpPr>
        <p:spPr>
          <a:xfrm>
            <a:off x="5039683" y="3945775"/>
            <a:ext cx="166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Authorizes tx without revealing private key</a:t>
            </a:r>
            <a:endParaRPr sz="1200">
              <a:latin typeface="Muli Regular"/>
              <a:ea typeface="Muli Regular"/>
              <a:cs typeface="Muli Regular"/>
              <a:sym typeface="Muli Regular"/>
            </a:endParaRPr>
          </a:p>
        </p:txBody>
      </p:sp>
      <p:pic>
        <p:nvPicPr>
          <p:cNvPr id="429" name="Google Shape;429;p45"/>
          <p:cNvPicPr preferRelativeResize="0"/>
          <p:nvPr/>
        </p:nvPicPr>
        <p:blipFill>
          <a:blip r:embed="rId4">
            <a:alphaModFix/>
          </a:blip>
          <a:stretch>
            <a:fillRect/>
          </a:stretch>
        </p:blipFill>
        <p:spPr>
          <a:xfrm>
            <a:off x="8786250" y="43800"/>
            <a:ext cx="281846" cy="270275"/>
          </a:xfrm>
          <a:prstGeom prst="rect">
            <a:avLst/>
          </a:prstGeom>
          <a:noFill/>
          <a:ln>
            <a:noFill/>
          </a:ln>
        </p:spPr>
      </p:pic>
      <p:sp>
        <p:nvSpPr>
          <p:cNvPr id="427" name="Google Shape;427;p45"/>
          <p:cNvSpPr/>
          <p:nvPr/>
        </p:nvSpPr>
        <p:spPr>
          <a:xfrm>
            <a:off x="5381395" y="2703450"/>
            <a:ext cx="979200" cy="10221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uli Regular"/>
                <a:ea typeface="Muli Regular"/>
                <a:cs typeface="Muli Regular"/>
                <a:sym typeface="Muli Regular"/>
              </a:rPr>
              <a:t>Digital Signature</a:t>
            </a:r>
            <a:endParaRPr sz="1200">
              <a:solidFill>
                <a:srgbClr val="434343"/>
              </a:solidFill>
              <a:latin typeface="Muli Regular"/>
              <a:ea typeface="Muli Regular"/>
              <a:cs typeface="Muli Regular"/>
              <a:sym typeface="Muli Regular"/>
            </a:endParaRPr>
          </a:p>
        </p:txBody>
      </p:sp>
      <p:sp>
        <p:nvSpPr>
          <p:cNvPr id="430" name="Google Shape;430;p45"/>
          <p:cNvSpPr/>
          <p:nvPr/>
        </p:nvSpPr>
        <p:spPr>
          <a:xfrm>
            <a:off x="6678125" y="3427050"/>
            <a:ext cx="1647600" cy="2985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uli Regular"/>
                <a:ea typeface="Muli Regular"/>
                <a:cs typeface="Muli Regular"/>
                <a:sym typeface="Muli Regular"/>
              </a:rPr>
              <a:t>Fee</a:t>
            </a:r>
            <a:endParaRPr sz="1200">
              <a:solidFill>
                <a:srgbClr val="434343"/>
              </a:solidFill>
              <a:latin typeface="Muli Regular"/>
              <a:ea typeface="Muli Regular"/>
              <a:cs typeface="Muli Regular"/>
              <a:sym typeface="Muli Regular"/>
            </a:endParaRPr>
          </a:p>
        </p:txBody>
      </p:sp>
      <p:sp>
        <p:nvSpPr>
          <p:cNvPr id="431" name="Google Shape;431;p45"/>
          <p:cNvSpPr/>
          <p:nvPr/>
        </p:nvSpPr>
        <p:spPr>
          <a:xfrm>
            <a:off x="6678126" y="2703450"/>
            <a:ext cx="1647600" cy="2985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uli Regular"/>
                <a:ea typeface="Muli Regular"/>
                <a:cs typeface="Muli Regular"/>
                <a:sym typeface="Muli Regular"/>
              </a:rPr>
              <a:t>Recipient Address</a:t>
            </a:r>
            <a:endParaRPr sz="1200">
              <a:solidFill>
                <a:srgbClr val="434343"/>
              </a:solidFill>
              <a:latin typeface="Muli Regular"/>
              <a:ea typeface="Muli Regular"/>
              <a:cs typeface="Muli Regular"/>
              <a:sym typeface="Muli Regular"/>
            </a:endParaRPr>
          </a:p>
        </p:txBody>
      </p:sp>
      <p:sp>
        <p:nvSpPr>
          <p:cNvPr id="432" name="Google Shape;432;p45"/>
          <p:cNvSpPr/>
          <p:nvPr/>
        </p:nvSpPr>
        <p:spPr>
          <a:xfrm>
            <a:off x="6678126" y="3065250"/>
            <a:ext cx="1647600" cy="2985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uli Regular"/>
                <a:ea typeface="Muli Regular"/>
                <a:cs typeface="Muli Regular"/>
                <a:sym typeface="Muli Regular"/>
              </a:rPr>
              <a:t>Amount</a:t>
            </a:r>
            <a:endParaRPr sz="1200">
              <a:solidFill>
                <a:srgbClr val="434343"/>
              </a:solidFill>
              <a:latin typeface="Muli Regular"/>
              <a:ea typeface="Muli Regular"/>
              <a:cs typeface="Muli Regular"/>
              <a:sym typeface="Muli Regular"/>
            </a:endParaRPr>
          </a:p>
        </p:txBody>
      </p:sp>
      <p:sp>
        <p:nvSpPr>
          <p:cNvPr id="433" name="Google Shape;433;p45"/>
          <p:cNvSpPr txBox="1"/>
          <p:nvPr/>
        </p:nvSpPr>
        <p:spPr>
          <a:xfrm>
            <a:off x="3441923" y="2887640"/>
            <a:ext cx="1662600" cy="3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1200" b="1">
                <a:solidFill>
                  <a:schemeClr val="dk1"/>
                </a:solidFill>
                <a:latin typeface="Muli"/>
                <a:ea typeface="Muli"/>
                <a:cs typeface="Muli"/>
                <a:sym typeface="Muli"/>
              </a:rPr>
              <a:t>Cryptography!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6"/>
          <p:cNvSpPr txBox="1"/>
          <p:nvPr/>
        </p:nvSpPr>
        <p:spPr>
          <a:xfrm>
            <a:off x="3042750" y="1078924"/>
            <a:ext cx="5088900" cy="11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uli"/>
                <a:ea typeface="Muli"/>
                <a:cs typeface="Muli"/>
                <a:sym typeface="Muli"/>
              </a:rPr>
              <a:t>Broadcast the transaction. </a:t>
            </a:r>
            <a:endParaRPr b="1">
              <a:latin typeface="Muli"/>
              <a:ea typeface="Muli"/>
              <a:cs typeface="Muli"/>
              <a:sym typeface="Muli"/>
            </a:endParaRPr>
          </a:p>
          <a:p>
            <a:pPr marL="0" lvl="0" indent="0" algn="l" rtl="0">
              <a:spcBef>
                <a:spcPts val="600"/>
              </a:spcBef>
              <a:spcAft>
                <a:spcPts val="0"/>
              </a:spcAft>
              <a:buNone/>
            </a:pPr>
            <a:r>
              <a:rPr lang="en">
                <a:latin typeface="Muli Regular"/>
                <a:ea typeface="Muli Regular"/>
                <a:cs typeface="Muli Regular"/>
                <a:sym typeface="Muli Regular"/>
              </a:rPr>
              <a:t>The transaction is sent to the p2p bitcoin network.</a:t>
            </a:r>
            <a:endParaRPr>
              <a:latin typeface="Muli Regular"/>
              <a:ea typeface="Muli Regular"/>
              <a:cs typeface="Muli Regular"/>
              <a:sym typeface="Muli Regular"/>
            </a:endParaRPr>
          </a:p>
        </p:txBody>
      </p:sp>
      <p:sp>
        <p:nvSpPr>
          <p:cNvPr id="439" name="Google Shape;439;p46"/>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What happens when you send bitcoin? </a:t>
            </a:r>
            <a:endParaRPr sz="2800">
              <a:solidFill>
                <a:srgbClr val="000000"/>
              </a:solidFill>
              <a:latin typeface="Muli"/>
              <a:ea typeface="Muli"/>
              <a:cs typeface="Muli"/>
              <a:sym typeface="Muli"/>
            </a:endParaRPr>
          </a:p>
        </p:txBody>
      </p:sp>
      <p:sp>
        <p:nvSpPr>
          <p:cNvPr id="440" name="Google Shape;440;p46"/>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34</a:t>
            </a:fld>
            <a:endParaRPr>
              <a:latin typeface="Muli Regular"/>
              <a:ea typeface="Muli Regular"/>
              <a:cs typeface="Muli Regular"/>
              <a:sym typeface="Muli Regular"/>
            </a:endParaRPr>
          </a:p>
        </p:txBody>
      </p:sp>
      <p:pic>
        <p:nvPicPr>
          <p:cNvPr id="442" name="Google Shape;442;p46"/>
          <p:cNvPicPr preferRelativeResize="0"/>
          <p:nvPr/>
        </p:nvPicPr>
        <p:blipFill>
          <a:blip r:embed="rId3">
            <a:alphaModFix/>
          </a:blip>
          <a:stretch>
            <a:fillRect/>
          </a:stretch>
        </p:blipFill>
        <p:spPr>
          <a:xfrm>
            <a:off x="371088" y="977175"/>
            <a:ext cx="1985082" cy="3928951"/>
          </a:xfrm>
          <a:prstGeom prst="rect">
            <a:avLst/>
          </a:prstGeom>
          <a:noFill/>
          <a:ln>
            <a:noFill/>
          </a:ln>
        </p:spPr>
      </p:pic>
      <p:sp>
        <p:nvSpPr>
          <p:cNvPr id="443" name="Google Shape;443;p46"/>
          <p:cNvSpPr/>
          <p:nvPr/>
        </p:nvSpPr>
        <p:spPr>
          <a:xfrm>
            <a:off x="683273" y="2202000"/>
            <a:ext cx="1351500" cy="293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uli Regular"/>
                <a:ea typeface="Muli Regular"/>
                <a:cs typeface="Muli Regular"/>
                <a:sym typeface="Muli Regular"/>
              </a:rPr>
              <a:t>3 BTC</a:t>
            </a:r>
            <a:endParaRPr>
              <a:latin typeface="Muli Regular"/>
              <a:ea typeface="Muli Regular"/>
              <a:cs typeface="Muli Regular"/>
              <a:sym typeface="Muli Regular"/>
            </a:endParaRPr>
          </a:p>
        </p:txBody>
      </p:sp>
      <p:sp>
        <p:nvSpPr>
          <p:cNvPr id="444" name="Google Shape;444;p46"/>
          <p:cNvSpPr/>
          <p:nvPr/>
        </p:nvSpPr>
        <p:spPr>
          <a:xfrm>
            <a:off x="683273" y="2923950"/>
            <a:ext cx="1351500" cy="293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uli Regular"/>
                <a:ea typeface="Muli Regular"/>
                <a:cs typeface="Muli Regular"/>
                <a:sym typeface="Muli Regular"/>
              </a:rPr>
              <a:t>3wdpspso3i2</a:t>
            </a:r>
            <a:endParaRPr>
              <a:latin typeface="Muli Regular"/>
              <a:ea typeface="Muli Regular"/>
              <a:cs typeface="Muli Regular"/>
              <a:sym typeface="Muli Regular"/>
            </a:endParaRPr>
          </a:p>
        </p:txBody>
      </p:sp>
      <p:sp>
        <p:nvSpPr>
          <p:cNvPr id="445" name="Google Shape;445;p46"/>
          <p:cNvSpPr txBox="1"/>
          <p:nvPr/>
        </p:nvSpPr>
        <p:spPr>
          <a:xfrm>
            <a:off x="579125" y="1876150"/>
            <a:ext cx="1549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Amount to send:</a:t>
            </a:r>
            <a:endParaRPr sz="1200">
              <a:latin typeface="Muli Regular"/>
              <a:ea typeface="Muli Regular"/>
              <a:cs typeface="Muli Regular"/>
              <a:sym typeface="Muli Regular"/>
            </a:endParaRPr>
          </a:p>
        </p:txBody>
      </p:sp>
      <p:sp>
        <p:nvSpPr>
          <p:cNvPr id="446" name="Google Shape;446;p46"/>
          <p:cNvSpPr txBox="1"/>
          <p:nvPr/>
        </p:nvSpPr>
        <p:spPr>
          <a:xfrm>
            <a:off x="579125" y="2588237"/>
            <a:ext cx="1549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To:</a:t>
            </a:r>
            <a:endParaRPr sz="1200">
              <a:latin typeface="Muli Regular"/>
              <a:ea typeface="Muli Regular"/>
              <a:cs typeface="Muli Regular"/>
              <a:sym typeface="Muli Regular"/>
            </a:endParaRPr>
          </a:p>
        </p:txBody>
      </p:sp>
      <p:sp>
        <p:nvSpPr>
          <p:cNvPr id="447" name="Google Shape;447;p46"/>
          <p:cNvSpPr/>
          <p:nvPr/>
        </p:nvSpPr>
        <p:spPr>
          <a:xfrm>
            <a:off x="683273" y="3592950"/>
            <a:ext cx="1351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SEND</a:t>
            </a:r>
            <a:endParaRPr b="1">
              <a:solidFill>
                <a:srgbClr val="FFFFFF"/>
              </a:solidFill>
              <a:latin typeface="Muli"/>
              <a:ea typeface="Muli"/>
              <a:cs typeface="Muli"/>
              <a:sym typeface="Muli"/>
            </a:endParaRPr>
          </a:p>
        </p:txBody>
      </p:sp>
      <p:sp>
        <p:nvSpPr>
          <p:cNvPr id="448" name="Google Shape;448;p46"/>
          <p:cNvSpPr/>
          <p:nvPr/>
        </p:nvSpPr>
        <p:spPr>
          <a:xfrm>
            <a:off x="2661573" y="1145860"/>
            <a:ext cx="340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3</a:t>
            </a:r>
            <a:endParaRPr b="1">
              <a:solidFill>
                <a:srgbClr val="FFFFFF"/>
              </a:solidFill>
              <a:latin typeface="Muli"/>
              <a:ea typeface="Muli"/>
              <a:cs typeface="Muli"/>
              <a:sym typeface="Muli"/>
            </a:endParaRPr>
          </a:p>
        </p:txBody>
      </p:sp>
      <p:pic>
        <p:nvPicPr>
          <p:cNvPr id="449" name="Google Shape;449;p46"/>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7"/>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35</a:t>
            </a:fld>
            <a:endParaRPr>
              <a:latin typeface="Muli Regular"/>
              <a:ea typeface="Muli Regular"/>
              <a:cs typeface="Muli Regular"/>
              <a:sym typeface="Muli Regular"/>
            </a:endParaRPr>
          </a:p>
        </p:txBody>
      </p:sp>
      <p:sp>
        <p:nvSpPr>
          <p:cNvPr id="456" name="Google Shape;456;p47"/>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What happens next does not require trust… </a:t>
            </a:r>
            <a:endParaRPr sz="2800">
              <a:solidFill>
                <a:srgbClr val="434343"/>
              </a:solidFill>
              <a:latin typeface="Muli Regular"/>
              <a:ea typeface="Muli Regular"/>
              <a:cs typeface="Muli Regular"/>
              <a:sym typeface="Muli Regular"/>
            </a:endParaRPr>
          </a:p>
        </p:txBody>
      </p:sp>
      <p:pic>
        <p:nvPicPr>
          <p:cNvPr id="457" name="Google Shape;457;p47"/>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8"/>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P2P nodes propagate new transactions</a:t>
            </a:r>
            <a:endParaRPr sz="2800">
              <a:solidFill>
                <a:srgbClr val="000000"/>
              </a:solidFill>
              <a:latin typeface="Muli"/>
              <a:ea typeface="Muli"/>
              <a:cs typeface="Muli"/>
              <a:sym typeface="Muli"/>
            </a:endParaRPr>
          </a:p>
        </p:txBody>
      </p:sp>
      <p:sp>
        <p:nvSpPr>
          <p:cNvPr id="463" name="Google Shape;463;p48"/>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36</a:t>
            </a:fld>
            <a:endParaRPr>
              <a:latin typeface="Muli Regular"/>
              <a:ea typeface="Muli Regular"/>
              <a:cs typeface="Muli Regular"/>
              <a:sym typeface="Muli Regular"/>
            </a:endParaRPr>
          </a:p>
        </p:txBody>
      </p:sp>
      <p:sp>
        <p:nvSpPr>
          <p:cNvPr id="465" name="Google Shape;465;p48"/>
          <p:cNvSpPr/>
          <p:nvPr/>
        </p:nvSpPr>
        <p:spPr>
          <a:xfrm>
            <a:off x="574679" y="2321907"/>
            <a:ext cx="1171800" cy="4401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uli Regular"/>
                <a:ea typeface="Muli Regular"/>
                <a:cs typeface="Muli Regular"/>
                <a:sym typeface="Muli Regular"/>
              </a:rPr>
              <a:t>Transaction</a:t>
            </a:r>
            <a:endParaRPr sz="1200">
              <a:solidFill>
                <a:srgbClr val="434343"/>
              </a:solidFill>
              <a:latin typeface="Muli Regular"/>
              <a:ea typeface="Muli Regular"/>
              <a:cs typeface="Muli Regular"/>
              <a:sym typeface="Muli Regular"/>
            </a:endParaRPr>
          </a:p>
        </p:txBody>
      </p:sp>
      <p:sp>
        <p:nvSpPr>
          <p:cNvPr id="466" name="Google Shape;466;p48"/>
          <p:cNvSpPr/>
          <p:nvPr/>
        </p:nvSpPr>
        <p:spPr>
          <a:xfrm>
            <a:off x="2823988" y="3263836"/>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67" name="Google Shape;467;p48"/>
          <p:cNvSpPr/>
          <p:nvPr/>
        </p:nvSpPr>
        <p:spPr>
          <a:xfrm>
            <a:off x="3538000" y="2312567"/>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68" name="Google Shape;468;p48"/>
          <p:cNvSpPr/>
          <p:nvPr/>
        </p:nvSpPr>
        <p:spPr>
          <a:xfrm>
            <a:off x="4479925" y="29261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69" name="Google Shape;469;p48"/>
          <p:cNvSpPr/>
          <p:nvPr/>
        </p:nvSpPr>
        <p:spPr>
          <a:xfrm>
            <a:off x="4882150" y="20449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70" name="Google Shape;470;p48"/>
          <p:cNvSpPr/>
          <p:nvPr/>
        </p:nvSpPr>
        <p:spPr>
          <a:xfrm>
            <a:off x="6762513" y="34699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71" name="Google Shape;471;p48"/>
          <p:cNvSpPr/>
          <p:nvPr/>
        </p:nvSpPr>
        <p:spPr>
          <a:xfrm>
            <a:off x="5922588" y="2764554"/>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72" name="Google Shape;472;p48"/>
          <p:cNvSpPr/>
          <p:nvPr/>
        </p:nvSpPr>
        <p:spPr>
          <a:xfrm>
            <a:off x="3841788" y="1390060"/>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73" name="Google Shape;473;p48"/>
          <p:cNvSpPr/>
          <p:nvPr/>
        </p:nvSpPr>
        <p:spPr>
          <a:xfrm>
            <a:off x="5588638" y="1383754"/>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74" name="Google Shape;474;p48"/>
          <p:cNvSpPr/>
          <p:nvPr/>
        </p:nvSpPr>
        <p:spPr>
          <a:xfrm>
            <a:off x="6762513" y="20591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cxnSp>
        <p:nvCxnSpPr>
          <p:cNvPr id="475" name="Google Shape;475;p48"/>
          <p:cNvCxnSpPr>
            <a:stCxn id="472" idx="2"/>
            <a:endCxn id="469" idx="0"/>
          </p:cNvCxnSpPr>
          <p:nvPr/>
        </p:nvCxnSpPr>
        <p:spPr>
          <a:xfrm>
            <a:off x="4283088" y="1830160"/>
            <a:ext cx="1040400" cy="214800"/>
          </a:xfrm>
          <a:prstGeom prst="straightConnector1">
            <a:avLst/>
          </a:prstGeom>
          <a:noFill/>
          <a:ln w="9525" cap="flat" cmpd="sng">
            <a:solidFill>
              <a:srgbClr val="999999"/>
            </a:solidFill>
            <a:prstDash val="solid"/>
            <a:round/>
            <a:headEnd type="none" w="med" len="med"/>
            <a:tailEnd type="none" w="med" len="med"/>
          </a:ln>
        </p:spPr>
      </p:cxnSp>
      <p:cxnSp>
        <p:nvCxnSpPr>
          <p:cNvPr id="476" name="Google Shape;476;p48"/>
          <p:cNvCxnSpPr>
            <a:stCxn id="472" idx="2"/>
            <a:endCxn id="467" idx="0"/>
          </p:cNvCxnSpPr>
          <p:nvPr/>
        </p:nvCxnSpPr>
        <p:spPr>
          <a:xfrm flipH="1">
            <a:off x="3979188" y="1830160"/>
            <a:ext cx="303900" cy="482400"/>
          </a:xfrm>
          <a:prstGeom prst="straightConnector1">
            <a:avLst/>
          </a:prstGeom>
          <a:noFill/>
          <a:ln w="9525" cap="flat" cmpd="sng">
            <a:solidFill>
              <a:srgbClr val="999999"/>
            </a:solidFill>
            <a:prstDash val="solid"/>
            <a:round/>
            <a:headEnd type="none" w="med" len="med"/>
            <a:tailEnd type="none" w="med" len="med"/>
          </a:ln>
        </p:spPr>
      </p:cxnSp>
      <p:cxnSp>
        <p:nvCxnSpPr>
          <p:cNvPr id="477" name="Google Shape;477;p48"/>
          <p:cNvCxnSpPr>
            <a:stCxn id="472" idx="3"/>
            <a:endCxn id="473" idx="1"/>
          </p:cNvCxnSpPr>
          <p:nvPr/>
        </p:nvCxnSpPr>
        <p:spPr>
          <a:xfrm rot="10800000" flipH="1">
            <a:off x="4724388" y="1603810"/>
            <a:ext cx="864300" cy="6300"/>
          </a:xfrm>
          <a:prstGeom prst="straightConnector1">
            <a:avLst/>
          </a:prstGeom>
          <a:noFill/>
          <a:ln w="9525" cap="flat" cmpd="sng">
            <a:solidFill>
              <a:srgbClr val="999999"/>
            </a:solidFill>
            <a:prstDash val="solid"/>
            <a:round/>
            <a:headEnd type="none" w="med" len="med"/>
            <a:tailEnd type="none" w="med" len="med"/>
          </a:ln>
        </p:spPr>
      </p:cxnSp>
      <p:cxnSp>
        <p:nvCxnSpPr>
          <p:cNvPr id="478" name="Google Shape;478;p48"/>
          <p:cNvCxnSpPr>
            <a:stCxn id="473" idx="2"/>
            <a:endCxn id="469" idx="0"/>
          </p:cNvCxnSpPr>
          <p:nvPr/>
        </p:nvCxnSpPr>
        <p:spPr>
          <a:xfrm flipH="1">
            <a:off x="5323438" y="1823854"/>
            <a:ext cx="706500" cy="221100"/>
          </a:xfrm>
          <a:prstGeom prst="straightConnector1">
            <a:avLst/>
          </a:prstGeom>
          <a:noFill/>
          <a:ln w="9525" cap="flat" cmpd="sng">
            <a:solidFill>
              <a:srgbClr val="999999"/>
            </a:solidFill>
            <a:prstDash val="solid"/>
            <a:round/>
            <a:headEnd type="none" w="med" len="med"/>
            <a:tailEnd type="none" w="med" len="med"/>
          </a:ln>
        </p:spPr>
      </p:cxnSp>
      <p:cxnSp>
        <p:nvCxnSpPr>
          <p:cNvPr id="479" name="Google Shape;479;p48"/>
          <p:cNvCxnSpPr>
            <a:stCxn id="473" idx="3"/>
            <a:endCxn id="474" idx="0"/>
          </p:cNvCxnSpPr>
          <p:nvPr/>
        </p:nvCxnSpPr>
        <p:spPr>
          <a:xfrm>
            <a:off x="6471238" y="1603804"/>
            <a:ext cx="732600" cy="455400"/>
          </a:xfrm>
          <a:prstGeom prst="straightConnector1">
            <a:avLst/>
          </a:prstGeom>
          <a:noFill/>
          <a:ln w="9525" cap="flat" cmpd="sng">
            <a:solidFill>
              <a:srgbClr val="999999"/>
            </a:solidFill>
            <a:prstDash val="solid"/>
            <a:round/>
            <a:headEnd type="none" w="med" len="med"/>
            <a:tailEnd type="none" w="med" len="med"/>
          </a:ln>
        </p:spPr>
      </p:cxnSp>
      <p:cxnSp>
        <p:nvCxnSpPr>
          <p:cNvPr id="480" name="Google Shape;480;p48"/>
          <p:cNvCxnSpPr>
            <a:stCxn id="474" idx="2"/>
            <a:endCxn id="471" idx="0"/>
          </p:cNvCxnSpPr>
          <p:nvPr/>
        </p:nvCxnSpPr>
        <p:spPr>
          <a:xfrm flipH="1">
            <a:off x="6363813" y="2499242"/>
            <a:ext cx="840000" cy="265200"/>
          </a:xfrm>
          <a:prstGeom prst="straightConnector1">
            <a:avLst/>
          </a:prstGeom>
          <a:noFill/>
          <a:ln w="9525" cap="flat" cmpd="sng">
            <a:solidFill>
              <a:srgbClr val="999999"/>
            </a:solidFill>
            <a:prstDash val="solid"/>
            <a:round/>
            <a:headEnd type="none" w="med" len="med"/>
            <a:tailEnd type="none" w="med" len="med"/>
          </a:ln>
        </p:spPr>
      </p:cxnSp>
      <p:cxnSp>
        <p:nvCxnSpPr>
          <p:cNvPr id="481" name="Google Shape;481;p48"/>
          <p:cNvCxnSpPr>
            <a:stCxn id="469" idx="3"/>
            <a:endCxn id="471" idx="0"/>
          </p:cNvCxnSpPr>
          <p:nvPr/>
        </p:nvCxnSpPr>
        <p:spPr>
          <a:xfrm>
            <a:off x="5764750" y="2264992"/>
            <a:ext cx="599100" cy="499500"/>
          </a:xfrm>
          <a:prstGeom prst="straightConnector1">
            <a:avLst/>
          </a:prstGeom>
          <a:noFill/>
          <a:ln w="9525" cap="flat" cmpd="sng">
            <a:solidFill>
              <a:srgbClr val="999999"/>
            </a:solidFill>
            <a:prstDash val="solid"/>
            <a:round/>
            <a:headEnd type="none" w="med" len="med"/>
            <a:tailEnd type="none" w="med" len="med"/>
          </a:ln>
        </p:spPr>
      </p:cxnSp>
      <p:cxnSp>
        <p:nvCxnSpPr>
          <p:cNvPr id="482" name="Google Shape;482;p48"/>
          <p:cNvCxnSpPr>
            <a:stCxn id="467" idx="3"/>
            <a:endCxn id="468" idx="0"/>
          </p:cNvCxnSpPr>
          <p:nvPr/>
        </p:nvCxnSpPr>
        <p:spPr>
          <a:xfrm>
            <a:off x="4420600" y="2532617"/>
            <a:ext cx="500700" cy="393600"/>
          </a:xfrm>
          <a:prstGeom prst="straightConnector1">
            <a:avLst/>
          </a:prstGeom>
          <a:noFill/>
          <a:ln w="9525" cap="flat" cmpd="sng">
            <a:solidFill>
              <a:srgbClr val="999999"/>
            </a:solidFill>
            <a:prstDash val="solid"/>
            <a:round/>
            <a:headEnd type="none" w="med" len="med"/>
            <a:tailEnd type="none" w="med" len="med"/>
          </a:ln>
        </p:spPr>
      </p:cxnSp>
      <p:cxnSp>
        <p:nvCxnSpPr>
          <p:cNvPr id="483" name="Google Shape;483;p48"/>
          <p:cNvCxnSpPr>
            <a:stCxn id="467" idx="2"/>
            <a:endCxn id="466" idx="0"/>
          </p:cNvCxnSpPr>
          <p:nvPr/>
        </p:nvCxnSpPr>
        <p:spPr>
          <a:xfrm flipH="1">
            <a:off x="3265300" y="2752667"/>
            <a:ext cx="714000" cy="511200"/>
          </a:xfrm>
          <a:prstGeom prst="straightConnector1">
            <a:avLst/>
          </a:prstGeom>
          <a:noFill/>
          <a:ln w="9525" cap="flat" cmpd="sng">
            <a:solidFill>
              <a:srgbClr val="999999"/>
            </a:solidFill>
            <a:prstDash val="solid"/>
            <a:round/>
            <a:headEnd type="none" w="med" len="med"/>
            <a:tailEnd type="none" w="med" len="med"/>
          </a:ln>
        </p:spPr>
      </p:cxnSp>
      <p:cxnSp>
        <p:nvCxnSpPr>
          <p:cNvPr id="484" name="Google Shape;484;p48"/>
          <p:cNvCxnSpPr>
            <a:stCxn id="466" idx="3"/>
            <a:endCxn id="468" idx="1"/>
          </p:cNvCxnSpPr>
          <p:nvPr/>
        </p:nvCxnSpPr>
        <p:spPr>
          <a:xfrm rot="10800000" flipH="1">
            <a:off x="3706588" y="3146086"/>
            <a:ext cx="773400" cy="337800"/>
          </a:xfrm>
          <a:prstGeom prst="straightConnector1">
            <a:avLst/>
          </a:prstGeom>
          <a:noFill/>
          <a:ln w="9525" cap="flat" cmpd="sng">
            <a:solidFill>
              <a:srgbClr val="999999"/>
            </a:solidFill>
            <a:prstDash val="solid"/>
            <a:round/>
            <a:headEnd type="none" w="med" len="med"/>
            <a:tailEnd type="none" w="med" len="med"/>
          </a:ln>
        </p:spPr>
      </p:cxnSp>
      <p:cxnSp>
        <p:nvCxnSpPr>
          <p:cNvPr id="485" name="Google Shape;485;p48"/>
          <p:cNvCxnSpPr>
            <a:stCxn id="470" idx="0"/>
            <a:endCxn id="471" idx="2"/>
          </p:cNvCxnSpPr>
          <p:nvPr/>
        </p:nvCxnSpPr>
        <p:spPr>
          <a:xfrm rot="10800000">
            <a:off x="6363813" y="3204742"/>
            <a:ext cx="840000" cy="265200"/>
          </a:xfrm>
          <a:prstGeom prst="straightConnector1">
            <a:avLst/>
          </a:prstGeom>
          <a:noFill/>
          <a:ln w="9525" cap="flat" cmpd="sng">
            <a:solidFill>
              <a:srgbClr val="999999"/>
            </a:solidFill>
            <a:prstDash val="solid"/>
            <a:round/>
            <a:headEnd type="none" w="med" len="med"/>
            <a:tailEnd type="none" w="med" len="med"/>
          </a:ln>
        </p:spPr>
      </p:cxnSp>
      <p:cxnSp>
        <p:nvCxnSpPr>
          <p:cNvPr id="486" name="Google Shape;486;p48"/>
          <p:cNvCxnSpPr>
            <a:stCxn id="468" idx="3"/>
            <a:endCxn id="471" idx="1"/>
          </p:cNvCxnSpPr>
          <p:nvPr/>
        </p:nvCxnSpPr>
        <p:spPr>
          <a:xfrm rot="10800000" flipH="1">
            <a:off x="5362525" y="2984492"/>
            <a:ext cx="560100" cy="161700"/>
          </a:xfrm>
          <a:prstGeom prst="straightConnector1">
            <a:avLst/>
          </a:prstGeom>
          <a:noFill/>
          <a:ln w="9525" cap="flat" cmpd="sng">
            <a:solidFill>
              <a:srgbClr val="999999"/>
            </a:solidFill>
            <a:prstDash val="solid"/>
            <a:round/>
            <a:headEnd type="none" w="med" len="med"/>
            <a:tailEnd type="none" w="med" len="med"/>
          </a:ln>
        </p:spPr>
      </p:cxnSp>
      <p:cxnSp>
        <p:nvCxnSpPr>
          <p:cNvPr id="487" name="Google Shape;487;p48"/>
          <p:cNvCxnSpPr>
            <a:stCxn id="468" idx="0"/>
            <a:endCxn id="469" idx="2"/>
          </p:cNvCxnSpPr>
          <p:nvPr/>
        </p:nvCxnSpPr>
        <p:spPr>
          <a:xfrm rot="10800000" flipH="1">
            <a:off x="4921225" y="2485142"/>
            <a:ext cx="402300" cy="441000"/>
          </a:xfrm>
          <a:prstGeom prst="straightConnector1">
            <a:avLst/>
          </a:prstGeom>
          <a:noFill/>
          <a:ln w="9525" cap="flat" cmpd="sng">
            <a:solidFill>
              <a:srgbClr val="999999"/>
            </a:solidFill>
            <a:prstDash val="solid"/>
            <a:round/>
            <a:headEnd type="none" w="med" len="med"/>
            <a:tailEnd type="none" w="med" len="med"/>
          </a:ln>
        </p:spPr>
      </p:cxnSp>
      <p:cxnSp>
        <p:nvCxnSpPr>
          <p:cNvPr id="488" name="Google Shape;488;p48"/>
          <p:cNvCxnSpPr>
            <a:stCxn id="472" idx="2"/>
            <a:endCxn id="468" idx="0"/>
          </p:cNvCxnSpPr>
          <p:nvPr/>
        </p:nvCxnSpPr>
        <p:spPr>
          <a:xfrm>
            <a:off x="4283088" y="1830160"/>
            <a:ext cx="638100" cy="1095900"/>
          </a:xfrm>
          <a:prstGeom prst="straightConnector1">
            <a:avLst/>
          </a:prstGeom>
          <a:noFill/>
          <a:ln w="9525" cap="flat" cmpd="sng">
            <a:solidFill>
              <a:srgbClr val="999999"/>
            </a:solidFill>
            <a:prstDash val="solid"/>
            <a:round/>
            <a:headEnd type="none" w="med" len="med"/>
            <a:tailEnd type="none" w="med" len="med"/>
          </a:ln>
        </p:spPr>
      </p:cxnSp>
      <p:sp>
        <p:nvSpPr>
          <p:cNvPr id="489" name="Google Shape;489;p48"/>
          <p:cNvSpPr/>
          <p:nvPr/>
        </p:nvSpPr>
        <p:spPr>
          <a:xfrm>
            <a:off x="2458888" y="2319945"/>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cxnSp>
        <p:nvCxnSpPr>
          <p:cNvPr id="490" name="Google Shape;490;p48"/>
          <p:cNvCxnSpPr>
            <a:stCxn id="489" idx="0"/>
            <a:endCxn id="472" idx="2"/>
          </p:cNvCxnSpPr>
          <p:nvPr/>
        </p:nvCxnSpPr>
        <p:spPr>
          <a:xfrm rot="10800000" flipH="1">
            <a:off x="2900188" y="1830045"/>
            <a:ext cx="1383000" cy="489900"/>
          </a:xfrm>
          <a:prstGeom prst="straightConnector1">
            <a:avLst/>
          </a:prstGeom>
          <a:noFill/>
          <a:ln w="9525" cap="flat" cmpd="sng">
            <a:solidFill>
              <a:srgbClr val="999999"/>
            </a:solidFill>
            <a:prstDash val="solid"/>
            <a:round/>
            <a:headEnd type="none" w="med" len="med"/>
            <a:tailEnd type="none" w="med" len="med"/>
          </a:ln>
        </p:spPr>
      </p:cxnSp>
      <p:cxnSp>
        <p:nvCxnSpPr>
          <p:cNvPr id="491" name="Google Shape;491;p48"/>
          <p:cNvCxnSpPr>
            <a:stCxn id="489" idx="2"/>
            <a:endCxn id="466" idx="0"/>
          </p:cNvCxnSpPr>
          <p:nvPr/>
        </p:nvCxnSpPr>
        <p:spPr>
          <a:xfrm>
            <a:off x="2900188" y="2760045"/>
            <a:ext cx="365100" cy="503700"/>
          </a:xfrm>
          <a:prstGeom prst="straightConnector1">
            <a:avLst/>
          </a:prstGeom>
          <a:noFill/>
          <a:ln w="9525" cap="flat" cmpd="sng">
            <a:solidFill>
              <a:srgbClr val="999999"/>
            </a:solidFill>
            <a:prstDash val="solid"/>
            <a:round/>
            <a:headEnd type="none" w="med" len="med"/>
            <a:tailEnd type="none" w="med" len="med"/>
          </a:ln>
        </p:spPr>
      </p:cxnSp>
      <p:cxnSp>
        <p:nvCxnSpPr>
          <p:cNvPr id="492" name="Google Shape;492;p48"/>
          <p:cNvCxnSpPr>
            <a:stCxn id="489" idx="3"/>
            <a:endCxn id="467" idx="1"/>
          </p:cNvCxnSpPr>
          <p:nvPr/>
        </p:nvCxnSpPr>
        <p:spPr>
          <a:xfrm rot="10800000" flipH="1">
            <a:off x="3341488" y="2532495"/>
            <a:ext cx="196500" cy="7500"/>
          </a:xfrm>
          <a:prstGeom prst="straightConnector1">
            <a:avLst/>
          </a:prstGeom>
          <a:noFill/>
          <a:ln w="9525" cap="flat" cmpd="sng">
            <a:solidFill>
              <a:srgbClr val="999999"/>
            </a:solidFill>
            <a:prstDash val="solid"/>
            <a:round/>
            <a:headEnd type="none" w="med" len="med"/>
            <a:tailEnd type="none" w="med" len="med"/>
          </a:ln>
        </p:spPr>
      </p:cxnSp>
      <p:cxnSp>
        <p:nvCxnSpPr>
          <p:cNvPr id="493" name="Google Shape;493;p48"/>
          <p:cNvCxnSpPr>
            <a:stCxn id="467" idx="3"/>
            <a:endCxn id="469" idx="1"/>
          </p:cNvCxnSpPr>
          <p:nvPr/>
        </p:nvCxnSpPr>
        <p:spPr>
          <a:xfrm rot="10800000" flipH="1">
            <a:off x="4420600" y="2265017"/>
            <a:ext cx="461700" cy="267600"/>
          </a:xfrm>
          <a:prstGeom prst="straightConnector1">
            <a:avLst/>
          </a:prstGeom>
          <a:noFill/>
          <a:ln w="9525" cap="flat" cmpd="sng">
            <a:solidFill>
              <a:srgbClr val="999999"/>
            </a:solidFill>
            <a:prstDash val="solid"/>
            <a:round/>
            <a:headEnd type="none" w="med" len="med"/>
            <a:tailEnd type="none" w="med" len="med"/>
          </a:ln>
        </p:spPr>
      </p:cxnSp>
      <p:cxnSp>
        <p:nvCxnSpPr>
          <p:cNvPr id="494" name="Google Shape;494;p48"/>
          <p:cNvCxnSpPr>
            <a:stCxn id="469" idx="3"/>
            <a:endCxn id="474" idx="1"/>
          </p:cNvCxnSpPr>
          <p:nvPr/>
        </p:nvCxnSpPr>
        <p:spPr>
          <a:xfrm>
            <a:off x="5764750" y="2264992"/>
            <a:ext cx="997800" cy="14100"/>
          </a:xfrm>
          <a:prstGeom prst="straightConnector1">
            <a:avLst/>
          </a:prstGeom>
          <a:noFill/>
          <a:ln w="9525" cap="flat" cmpd="sng">
            <a:solidFill>
              <a:srgbClr val="999999"/>
            </a:solidFill>
            <a:prstDash val="solid"/>
            <a:round/>
            <a:headEnd type="none" w="med" len="med"/>
            <a:tailEnd type="none" w="med" len="med"/>
          </a:ln>
        </p:spPr>
      </p:cxnSp>
      <p:cxnSp>
        <p:nvCxnSpPr>
          <p:cNvPr id="495" name="Google Shape;495;p48"/>
          <p:cNvCxnSpPr>
            <a:stCxn id="465" idx="3"/>
            <a:endCxn id="489" idx="1"/>
          </p:cNvCxnSpPr>
          <p:nvPr/>
        </p:nvCxnSpPr>
        <p:spPr>
          <a:xfrm rot="10800000" flipH="1">
            <a:off x="1746479" y="2539857"/>
            <a:ext cx="712500" cy="2100"/>
          </a:xfrm>
          <a:prstGeom prst="straightConnector1">
            <a:avLst/>
          </a:prstGeom>
          <a:noFill/>
          <a:ln w="9525" cap="flat" cmpd="sng">
            <a:solidFill>
              <a:schemeClr val="dk2"/>
            </a:solidFill>
            <a:prstDash val="solid"/>
            <a:round/>
            <a:headEnd type="none" w="med" len="med"/>
            <a:tailEnd type="triangle" w="med" len="med"/>
          </a:ln>
        </p:spPr>
      </p:cxnSp>
      <p:sp>
        <p:nvSpPr>
          <p:cNvPr id="496" name="Google Shape;496;p48"/>
          <p:cNvSpPr/>
          <p:nvPr/>
        </p:nvSpPr>
        <p:spPr>
          <a:xfrm>
            <a:off x="4040688" y="3800324"/>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497" name="Google Shape;497;p48"/>
          <p:cNvSpPr/>
          <p:nvPr/>
        </p:nvSpPr>
        <p:spPr>
          <a:xfrm>
            <a:off x="5401600" y="3645654"/>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cxnSp>
        <p:nvCxnSpPr>
          <p:cNvPr id="498" name="Google Shape;498;p48"/>
          <p:cNvCxnSpPr>
            <a:stCxn id="469" idx="2"/>
            <a:endCxn id="497" idx="0"/>
          </p:cNvCxnSpPr>
          <p:nvPr/>
        </p:nvCxnSpPr>
        <p:spPr>
          <a:xfrm>
            <a:off x="5323450" y="2485042"/>
            <a:ext cx="519600" cy="1160700"/>
          </a:xfrm>
          <a:prstGeom prst="straightConnector1">
            <a:avLst/>
          </a:prstGeom>
          <a:noFill/>
          <a:ln w="9525" cap="flat" cmpd="sng">
            <a:solidFill>
              <a:srgbClr val="999999"/>
            </a:solidFill>
            <a:prstDash val="solid"/>
            <a:round/>
            <a:headEnd type="none" w="med" len="med"/>
            <a:tailEnd type="none" w="med" len="med"/>
          </a:ln>
        </p:spPr>
      </p:cxnSp>
      <p:cxnSp>
        <p:nvCxnSpPr>
          <p:cNvPr id="499" name="Google Shape;499;p48"/>
          <p:cNvCxnSpPr>
            <a:stCxn id="474" idx="2"/>
            <a:endCxn id="470" idx="0"/>
          </p:cNvCxnSpPr>
          <p:nvPr/>
        </p:nvCxnSpPr>
        <p:spPr>
          <a:xfrm>
            <a:off x="7203813" y="2499242"/>
            <a:ext cx="0" cy="970800"/>
          </a:xfrm>
          <a:prstGeom prst="straightConnector1">
            <a:avLst/>
          </a:prstGeom>
          <a:noFill/>
          <a:ln w="9525" cap="flat" cmpd="sng">
            <a:solidFill>
              <a:srgbClr val="999999"/>
            </a:solidFill>
            <a:prstDash val="solid"/>
            <a:round/>
            <a:headEnd type="none" w="med" len="med"/>
            <a:tailEnd type="none" w="med" len="med"/>
          </a:ln>
        </p:spPr>
      </p:cxnSp>
      <p:cxnSp>
        <p:nvCxnSpPr>
          <p:cNvPr id="500" name="Google Shape;500;p48"/>
          <p:cNvCxnSpPr>
            <a:stCxn id="467" idx="2"/>
            <a:endCxn id="496" idx="0"/>
          </p:cNvCxnSpPr>
          <p:nvPr/>
        </p:nvCxnSpPr>
        <p:spPr>
          <a:xfrm>
            <a:off x="3979300" y="2752667"/>
            <a:ext cx="502800" cy="1047600"/>
          </a:xfrm>
          <a:prstGeom prst="straightConnector1">
            <a:avLst/>
          </a:prstGeom>
          <a:noFill/>
          <a:ln w="9525" cap="flat" cmpd="sng">
            <a:solidFill>
              <a:srgbClr val="999999"/>
            </a:solidFill>
            <a:prstDash val="solid"/>
            <a:round/>
            <a:headEnd type="none" w="med" len="med"/>
            <a:tailEnd type="none" w="med" len="med"/>
          </a:ln>
        </p:spPr>
      </p:cxnSp>
      <p:cxnSp>
        <p:nvCxnSpPr>
          <p:cNvPr id="501" name="Google Shape;501;p48"/>
          <p:cNvCxnSpPr>
            <a:stCxn id="466" idx="3"/>
            <a:endCxn id="496" idx="1"/>
          </p:cNvCxnSpPr>
          <p:nvPr/>
        </p:nvCxnSpPr>
        <p:spPr>
          <a:xfrm>
            <a:off x="3706588" y="3483886"/>
            <a:ext cx="334200" cy="536400"/>
          </a:xfrm>
          <a:prstGeom prst="straightConnector1">
            <a:avLst/>
          </a:prstGeom>
          <a:noFill/>
          <a:ln w="9525" cap="flat" cmpd="sng">
            <a:solidFill>
              <a:srgbClr val="999999"/>
            </a:solidFill>
            <a:prstDash val="solid"/>
            <a:round/>
            <a:headEnd type="none" w="med" len="med"/>
            <a:tailEnd type="none" w="med" len="med"/>
          </a:ln>
        </p:spPr>
      </p:cxnSp>
      <p:cxnSp>
        <p:nvCxnSpPr>
          <p:cNvPr id="502" name="Google Shape;502;p48"/>
          <p:cNvCxnSpPr>
            <a:stCxn id="496" idx="3"/>
            <a:endCxn id="497" idx="1"/>
          </p:cNvCxnSpPr>
          <p:nvPr/>
        </p:nvCxnSpPr>
        <p:spPr>
          <a:xfrm rot="10800000" flipH="1">
            <a:off x="4923288" y="3865574"/>
            <a:ext cx="478200" cy="154800"/>
          </a:xfrm>
          <a:prstGeom prst="straightConnector1">
            <a:avLst/>
          </a:prstGeom>
          <a:noFill/>
          <a:ln w="9525" cap="flat" cmpd="sng">
            <a:solidFill>
              <a:srgbClr val="999999"/>
            </a:solidFill>
            <a:prstDash val="solid"/>
            <a:round/>
            <a:headEnd type="none" w="med" len="med"/>
            <a:tailEnd type="none" w="med" len="med"/>
          </a:ln>
        </p:spPr>
      </p:cxnSp>
      <p:cxnSp>
        <p:nvCxnSpPr>
          <p:cNvPr id="503" name="Google Shape;503;p48"/>
          <p:cNvCxnSpPr>
            <a:stCxn id="496" idx="0"/>
            <a:endCxn id="468" idx="2"/>
          </p:cNvCxnSpPr>
          <p:nvPr/>
        </p:nvCxnSpPr>
        <p:spPr>
          <a:xfrm rot="10800000" flipH="1">
            <a:off x="4481988" y="3366224"/>
            <a:ext cx="439200" cy="434100"/>
          </a:xfrm>
          <a:prstGeom prst="straightConnector1">
            <a:avLst/>
          </a:prstGeom>
          <a:noFill/>
          <a:ln w="9525" cap="flat" cmpd="sng">
            <a:solidFill>
              <a:srgbClr val="999999"/>
            </a:solidFill>
            <a:prstDash val="solid"/>
            <a:round/>
            <a:headEnd type="none" w="med" len="med"/>
            <a:tailEnd type="none" w="med" len="med"/>
          </a:ln>
        </p:spPr>
      </p:cxnSp>
      <p:cxnSp>
        <p:nvCxnSpPr>
          <p:cNvPr id="504" name="Google Shape;504;p48"/>
          <p:cNvCxnSpPr>
            <a:stCxn id="497" idx="0"/>
            <a:endCxn id="471" idx="2"/>
          </p:cNvCxnSpPr>
          <p:nvPr/>
        </p:nvCxnSpPr>
        <p:spPr>
          <a:xfrm rot="10800000" flipH="1">
            <a:off x="5842900" y="3204654"/>
            <a:ext cx="521100" cy="441000"/>
          </a:xfrm>
          <a:prstGeom prst="straightConnector1">
            <a:avLst/>
          </a:prstGeom>
          <a:noFill/>
          <a:ln w="9525" cap="flat" cmpd="sng">
            <a:solidFill>
              <a:srgbClr val="999999"/>
            </a:solidFill>
            <a:prstDash val="solid"/>
            <a:round/>
            <a:headEnd type="none" w="med" len="med"/>
            <a:tailEnd type="none" w="med" len="med"/>
          </a:ln>
        </p:spPr>
      </p:cxnSp>
      <p:sp>
        <p:nvSpPr>
          <p:cNvPr id="505" name="Google Shape;505;p48"/>
          <p:cNvSpPr txBox="1"/>
          <p:nvPr/>
        </p:nvSpPr>
        <p:spPr>
          <a:xfrm>
            <a:off x="7067204" y="913597"/>
            <a:ext cx="1905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A node is a computer running bitcoin software.</a:t>
            </a:r>
            <a:endParaRPr sz="1200">
              <a:latin typeface="Muli Regular"/>
              <a:ea typeface="Muli Regular"/>
              <a:cs typeface="Muli Regular"/>
              <a:sym typeface="Muli Regular"/>
            </a:endParaRPr>
          </a:p>
        </p:txBody>
      </p:sp>
      <p:cxnSp>
        <p:nvCxnSpPr>
          <p:cNvPr id="506" name="Google Shape;506;p48"/>
          <p:cNvCxnSpPr>
            <a:stCxn id="497" idx="3"/>
            <a:endCxn id="470" idx="1"/>
          </p:cNvCxnSpPr>
          <p:nvPr/>
        </p:nvCxnSpPr>
        <p:spPr>
          <a:xfrm rot="10800000" flipH="1">
            <a:off x="6284200" y="3689904"/>
            <a:ext cx="478200" cy="175800"/>
          </a:xfrm>
          <a:prstGeom prst="straightConnector1">
            <a:avLst/>
          </a:prstGeom>
          <a:noFill/>
          <a:ln w="9525" cap="flat" cmpd="sng">
            <a:solidFill>
              <a:srgbClr val="999999"/>
            </a:solidFill>
            <a:prstDash val="solid"/>
            <a:round/>
            <a:headEnd type="none" w="med" len="med"/>
            <a:tailEnd type="none" w="med" len="med"/>
          </a:ln>
        </p:spPr>
      </p:cxnSp>
      <p:cxnSp>
        <p:nvCxnSpPr>
          <p:cNvPr id="507" name="Google Shape;507;p48"/>
          <p:cNvCxnSpPr/>
          <p:nvPr/>
        </p:nvCxnSpPr>
        <p:spPr>
          <a:xfrm rot="10800000" flipH="1">
            <a:off x="6570025" y="1142380"/>
            <a:ext cx="542400" cy="353400"/>
          </a:xfrm>
          <a:prstGeom prst="straightConnector1">
            <a:avLst/>
          </a:prstGeom>
          <a:noFill/>
          <a:ln w="9525" cap="flat" cmpd="sng">
            <a:solidFill>
              <a:schemeClr val="dk2"/>
            </a:solidFill>
            <a:prstDash val="solid"/>
            <a:round/>
            <a:headEnd type="none" w="med" len="med"/>
            <a:tailEnd type="none" w="med" len="med"/>
          </a:ln>
        </p:spPr>
      </p:cxnSp>
      <p:sp>
        <p:nvSpPr>
          <p:cNvPr id="508" name="Google Shape;508;p48"/>
          <p:cNvSpPr txBox="1"/>
          <p:nvPr/>
        </p:nvSpPr>
        <p:spPr>
          <a:xfrm>
            <a:off x="2665267" y="3659242"/>
            <a:ext cx="88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Muli Regular"/>
                <a:ea typeface="Muli Regular"/>
                <a:cs typeface="Muli Regular"/>
                <a:sym typeface="Muli Regular"/>
              </a:rPr>
              <a:t>Run by:</a:t>
            </a:r>
            <a:endParaRPr sz="1000">
              <a:latin typeface="Muli Regular"/>
              <a:ea typeface="Muli Regular"/>
              <a:cs typeface="Muli Regular"/>
              <a:sym typeface="Muli Regular"/>
            </a:endParaRPr>
          </a:p>
        </p:txBody>
      </p:sp>
      <p:pic>
        <p:nvPicPr>
          <p:cNvPr id="509" name="Google Shape;509;p48"/>
          <p:cNvPicPr preferRelativeResize="0"/>
          <p:nvPr/>
        </p:nvPicPr>
        <p:blipFill>
          <a:blip r:embed="rId3">
            <a:alphaModFix/>
          </a:blip>
          <a:stretch>
            <a:fillRect/>
          </a:stretch>
        </p:blipFill>
        <p:spPr>
          <a:xfrm>
            <a:off x="3363075" y="3772624"/>
            <a:ext cx="202200" cy="204925"/>
          </a:xfrm>
          <a:prstGeom prst="rect">
            <a:avLst/>
          </a:prstGeom>
          <a:noFill/>
          <a:ln>
            <a:noFill/>
          </a:ln>
        </p:spPr>
      </p:pic>
      <p:pic>
        <p:nvPicPr>
          <p:cNvPr id="510" name="Google Shape;510;p48"/>
          <p:cNvPicPr preferRelativeResize="0"/>
          <p:nvPr/>
        </p:nvPicPr>
        <p:blipFill>
          <a:blip r:embed="rId4">
            <a:alphaModFix/>
          </a:blip>
          <a:stretch>
            <a:fillRect/>
          </a:stretch>
        </p:blipFill>
        <p:spPr>
          <a:xfrm>
            <a:off x="4441988" y="1166555"/>
            <a:ext cx="196500" cy="196500"/>
          </a:xfrm>
          <a:prstGeom prst="rect">
            <a:avLst/>
          </a:prstGeom>
          <a:noFill/>
          <a:ln>
            <a:noFill/>
          </a:ln>
        </p:spPr>
      </p:pic>
      <p:sp>
        <p:nvSpPr>
          <p:cNvPr id="511" name="Google Shape;511;p48"/>
          <p:cNvSpPr txBox="1"/>
          <p:nvPr/>
        </p:nvSpPr>
        <p:spPr>
          <a:xfrm>
            <a:off x="3742462" y="1091663"/>
            <a:ext cx="88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Muli Regular"/>
                <a:ea typeface="Muli Regular"/>
                <a:cs typeface="Muli Regular"/>
                <a:sym typeface="Muli Regular"/>
              </a:rPr>
              <a:t>Run by:</a:t>
            </a:r>
            <a:endParaRPr sz="1000">
              <a:latin typeface="Muli Regular"/>
              <a:ea typeface="Muli Regular"/>
              <a:cs typeface="Muli Regular"/>
              <a:sym typeface="Muli Regular"/>
            </a:endParaRPr>
          </a:p>
        </p:txBody>
      </p:sp>
      <p:sp>
        <p:nvSpPr>
          <p:cNvPr id="512" name="Google Shape;512;p48"/>
          <p:cNvSpPr txBox="1"/>
          <p:nvPr/>
        </p:nvSpPr>
        <p:spPr>
          <a:xfrm>
            <a:off x="5294942" y="4067988"/>
            <a:ext cx="882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Muli Regular"/>
                <a:ea typeface="Muli Regular"/>
                <a:cs typeface="Muli Regular"/>
                <a:sym typeface="Muli Regular"/>
              </a:rPr>
              <a:t>Run by:</a:t>
            </a:r>
            <a:endParaRPr sz="1000">
              <a:latin typeface="Muli Regular"/>
              <a:ea typeface="Muli Regular"/>
              <a:cs typeface="Muli Regular"/>
              <a:sym typeface="Muli Regular"/>
            </a:endParaRPr>
          </a:p>
        </p:txBody>
      </p:sp>
      <p:pic>
        <p:nvPicPr>
          <p:cNvPr id="513" name="Google Shape;513;p48"/>
          <p:cNvPicPr preferRelativeResize="0"/>
          <p:nvPr/>
        </p:nvPicPr>
        <p:blipFill rotWithShape="1">
          <a:blip r:embed="rId5">
            <a:alphaModFix/>
          </a:blip>
          <a:srcRect l="22519" t="20567" r="22486" b="20884"/>
          <a:stretch/>
        </p:blipFill>
        <p:spPr>
          <a:xfrm>
            <a:off x="5988100" y="4142352"/>
            <a:ext cx="184572" cy="196500"/>
          </a:xfrm>
          <a:prstGeom prst="rect">
            <a:avLst/>
          </a:prstGeom>
          <a:noFill/>
          <a:ln>
            <a:noFill/>
          </a:ln>
        </p:spPr>
      </p:pic>
      <p:sp>
        <p:nvSpPr>
          <p:cNvPr id="514" name="Google Shape;514;p48"/>
          <p:cNvSpPr txBox="1"/>
          <p:nvPr/>
        </p:nvSpPr>
        <p:spPr>
          <a:xfrm>
            <a:off x="246050" y="3999100"/>
            <a:ext cx="2858100" cy="955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Muli"/>
                <a:ea typeface="Muli"/>
                <a:cs typeface="Muli"/>
                <a:sym typeface="Muli"/>
              </a:rPr>
              <a:t>Fun fact:</a:t>
            </a:r>
            <a:endParaRPr sz="1200" b="1">
              <a:latin typeface="Muli"/>
              <a:ea typeface="Muli"/>
              <a:cs typeface="Muli"/>
              <a:sym typeface="Muli"/>
            </a:endParaRPr>
          </a:p>
          <a:p>
            <a:pPr marL="0" lvl="0" indent="0" algn="l" rtl="0">
              <a:spcBef>
                <a:spcPts val="800"/>
              </a:spcBef>
              <a:spcAft>
                <a:spcPts val="0"/>
              </a:spcAft>
              <a:buNone/>
            </a:pPr>
            <a:r>
              <a:rPr lang="en" sz="1200">
                <a:latin typeface="Muli Regular"/>
                <a:ea typeface="Muli Regular"/>
                <a:cs typeface="Muli Regular"/>
                <a:sym typeface="Muli Regular"/>
              </a:rPr>
              <a:t>There are estimated to be more than 50,000 nodes on the bitcoin network.</a:t>
            </a:r>
            <a:endParaRPr sz="1200">
              <a:latin typeface="Muli Regular"/>
              <a:ea typeface="Muli Regular"/>
              <a:cs typeface="Muli Regular"/>
              <a:sym typeface="Muli Regular"/>
            </a:endParaRPr>
          </a:p>
          <a:p>
            <a:pPr marL="0" lvl="0" indent="0" algn="l" rtl="0">
              <a:spcBef>
                <a:spcPts val="0"/>
              </a:spcBef>
              <a:spcAft>
                <a:spcPts val="800"/>
              </a:spcAft>
              <a:buNone/>
            </a:pPr>
            <a:endParaRPr sz="1200">
              <a:latin typeface="Muli Regular"/>
              <a:ea typeface="Muli Regular"/>
              <a:cs typeface="Muli Regular"/>
              <a:sym typeface="Muli Regular"/>
            </a:endParaRPr>
          </a:p>
        </p:txBody>
      </p:sp>
      <p:sp>
        <p:nvSpPr>
          <p:cNvPr id="515" name="Google Shape;515;p48"/>
          <p:cNvSpPr txBox="1"/>
          <p:nvPr/>
        </p:nvSpPr>
        <p:spPr>
          <a:xfrm>
            <a:off x="7890925" y="2703260"/>
            <a:ext cx="125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Every node has its own copy of the ledger</a:t>
            </a:r>
            <a:endParaRPr sz="1200">
              <a:latin typeface="Muli Regular"/>
              <a:ea typeface="Muli Regular"/>
              <a:cs typeface="Muli Regular"/>
              <a:sym typeface="Muli Regular"/>
            </a:endParaRPr>
          </a:p>
        </p:txBody>
      </p:sp>
      <p:cxnSp>
        <p:nvCxnSpPr>
          <p:cNvPr id="516" name="Google Shape;516;p48"/>
          <p:cNvCxnSpPr/>
          <p:nvPr/>
        </p:nvCxnSpPr>
        <p:spPr>
          <a:xfrm rot="10800000" flipH="1">
            <a:off x="7560625" y="3209980"/>
            <a:ext cx="330300" cy="190800"/>
          </a:xfrm>
          <a:prstGeom prst="straightConnector1">
            <a:avLst/>
          </a:prstGeom>
          <a:noFill/>
          <a:ln w="9525" cap="flat" cmpd="sng">
            <a:solidFill>
              <a:schemeClr val="dk2"/>
            </a:solidFill>
            <a:prstDash val="solid"/>
            <a:round/>
            <a:headEnd type="none" w="med" len="med"/>
            <a:tailEnd type="none" w="med" len="med"/>
          </a:ln>
        </p:spPr>
      </p:cxnSp>
      <p:pic>
        <p:nvPicPr>
          <p:cNvPr id="517" name="Google Shape;517;p48"/>
          <p:cNvPicPr preferRelativeResize="0"/>
          <p:nvPr/>
        </p:nvPicPr>
        <p:blipFill>
          <a:blip r:embed="rId6">
            <a:alphaModFix/>
          </a:blip>
          <a:stretch>
            <a:fillRect/>
          </a:stretch>
        </p:blipFill>
        <p:spPr>
          <a:xfrm>
            <a:off x="8786250" y="43800"/>
            <a:ext cx="281846" cy="270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9"/>
          <p:cNvSpPr txBox="1">
            <a:spLocks noGrp="1"/>
          </p:cNvSpPr>
          <p:nvPr>
            <p:ph type="body" idx="1"/>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BUT—how does the system maintain integrity?</a:t>
            </a:r>
            <a:endParaRPr sz="2800">
              <a:solidFill>
                <a:srgbClr val="000000"/>
              </a:solidFill>
              <a:latin typeface="Muli"/>
              <a:ea typeface="Muli"/>
              <a:cs typeface="Muli"/>
              <a:sym typeface="Muli"/>
            </a:endParaRPr>
          </a:p>
        </p:txBody>
      </p:sp>
      <p:sp>
        <p:nvSpPr>
          <p:cNvPr id="523" name="Google Shape;523;p49"/>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525" name="Google Shape;525;p49"/>
          <p:cNvSpPr txBox="1">
            <a:spLocks noGrp="1"/>
          </p:cNvSpPr>
          <p:nvPr>
            <p:ph type="subTitle" idx="4294967295"/>
          </p:nvPr>
        </p:nvSpPr>
        <p:spPr>
          <a:xfrm>
            <a:off x="218100" y="991400"/>
            <a:ext cx="8710800" cy="481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Need good solutions to many important questions: </a:t>
            </a:r>
            <a:endParaRPr sz="2400">
              <a:solidFill>
                <a:srgbClr val="434343"/>
              </a:solidFill>
              <a:latin typeface="Muli Regular"/>
              <a:ea typeface="Muli Regular"/>
              <a:cs typeface="Muli Regular"/>
              <a:sym typeface="Muli Regular"/>
            </a:endParaRPr>
          </a:p>
        </p:txBody>
      </p:sp>
      <p:grpSp>
        <p:nvGrpSpPr>
          <p:cNvPr id="526" name="Google Shape;526;p49"/>
          <p:cNvGrpSpPr/>
          <p:nvPr/>
        </p:nvGrpSpPr>
        <p:grpSpPr>
          <a:xfrm>
            <a:off x="505575" y="1782450"/>
            <a:ext cx="8510575" cy="614400"/>
            <a:chOff x="505575" y="1782450"/>
            <a:chExt cx="8510575" cy="614400"/>
          </a:xfrm>
        </p:grpSpPr>
        <p:sp>
          <p:nvSpPr>
            <p:cNvPr id="527" name="Google Shape;527;p49"/>
            <p:cNvSpPr txBox="1"/>
            <p:nvPr/>
          </p:nvSpPr>
          <p:spPr>
            <a:xfrm>
              <a:off x="975850" y="1782450"/>
              <a:ext cx="8040300" cy="61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434343"/>
                  </a:solidFill>
                  <a:latin typeface="Muli Regular"/>
                  <a:ea typeface="Muli Regular"/>
                  <a:cs typeface="Muli Regular"/>
                  <a:sym typeface="Muli Regular"/>
                </a:rPr>
                <a:t>How do nodes agree on a single version of the ledger?</a:t>
              </a:r>
              <a:endParaRPr sz="2400">
                <a:solidFill>
                  <a:srgbClr val="434343"/>
                </a:solidFill>
                <a:latin typeface="Muli Regular"/>
                <a:ea typeface="Muli Regular"/>
                <a:cs typeface="Muli Regular"/>
                <a:sym typeface="Muli Regular"/>
              </a:endParaRPr>
            </a:p>
            <a:p>
              <a:pPr marL="457200" lvl="0" indent="0" algn="l" rtl="0">
                <a:lnSpc>
                  <a:spcPct val="100000"/>
                </a:lnSpc>
                <a:spcBef>
                  <a:spcPts val="0"/>
                </a:spcBef>
                <a:spcAft>
                  <a:spcPts val="0"/>
                </a:spcAft>
                <a:buNone/>
              </a:pPr>
              <a:endParaRPr sz="2400">
                <a:solidFill>
                  <a:srgbClr val="434343"/>
                </a:solidFill>
                <a:latin typeface="Muli Regular"/>
                <a:ea typeface="Muli Regular"/>
                <a:cs typeface="Muli Regular"/>
                <a:sym typeface="Muli Regular"/>
              </a:endParaRPr>
            </a:p>
            <a:p>
              <a:pPr marL="457200" lvl="0" indent="0" algn="l" rtl="0">
                <a:lnSpc>
                  <a:spcPct val="100000"/>
                </a:lnSpc>
                <a:spcBef>
                  <a:spcPts val="0"/>
                </a:spcBef>
                <a:spcAft>
                  <a:spcPts val="0"/>
                </a:spcAft>
                <a:buClr>
                  <a:schemeClr val="dk1"/>
                </a:buClr>
                <a:buSzPts val="1100"/>
                <a:buFont typeface="Arial"/>
                <a:buNone/>
              </a:pPr>
              <a:endParaRPr sz="2400">
                <a:solidFill>
                  <a:srgbClr val="434343"/>
                </a:solidFill>
                <a:latin typeface="Muli Regular"/>
                <a:ea typeface="Muli Regular"/>
                <a:cs typeface="Muli Regular"/>
                <a:sym typeface="Muli Regular"/>
              </a:endParaRPr>
            </a:p>
            <a:p>
              <a:pPr marL="45720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1200"/>
                </a:spcBef>
                <a:spcAft>
                  <a:spcPts val="1200"/>
                </a:spcAft>
                <a:buNone/>
              </a:pPr>
              <a:endParaRPr sz="2400">
                <a:solidFill>
                  <a:srgbClr val="434343"/>
                </a:solidFill>
                <a:latin typeface="Muli Regular"/>
                <a:ea typeface="Muli Regular"/>
                <a:cs typeface="Muli Regular"/>
                <a:sym typeface="Muli Regular"/>
              </a:endParaRPr>
            </a:p>
          </p:txBody>
        </p:sp>
        <p:pic>
          <p:nvPicPr>
            <p:cNvPr id="528" name="Google Shape;528;p49"/>
            <p:cNvPicPr preferRelativeResize="0"/>
            <p:nvPr/>
          </p:nvPicPr>
          <p:blipFill>
            <a:blip r:embed="rId3">
              <a:alphaModFix/>
            </a:blip>
            <a:stretch>
              <a:fillRect/>
            </a:stretch>
          </p:blipFill>
          <p:spPr>
            <a:xfrm>
              <a:off x="505575" y="1948725"/>
              <a:ext cx="281850" cy="281851"/>
            </a:xfrm>
            <a:prstGeom prst="rect">
              <a:avLst/>
            </a:prstGeom>
            <a:noFill/>
            <a:ln>
              <a:noFill/>
            </a:ln>
          </p:spPr>
        </p:pic>
      </p:grpSp>
      <p:pic>
        <p:nvPicPr>
          <p:cNvPr id="529" name="Google Shape;529;p49"/>
          <p:cNvPicPr preferRelativeResize="0"/>
          <p:nvPr/>
        </p:nvPicPr>
        <p:blipFill>
          <a:blip r:embed="rId4">
            <a:alphaModFix/>
          </a:blip>
          <a:stretch>
            <a:fillRect/>
          </a:stretch>
        </p:blipFill>
        <p:spPr>
          <a:xfrm>
            <a:off x="8786250" y="43800"/>
            <a:ext cx="281846" cy="270275"/>
          </a:xfrm>
          <a:prstGeom prst="rect">
            <a:avLst/>
          </a:prstGeom>
          <a:noFill/>
          <a:ln>
            <a:noFill/>
          </a:ln>
        </p:spPr>
      </p:pic>
      <p:grpSp>
        <p:nvGrpSpPr>
          <p:cNvPr id="530" name="Google Shape;530;p49"/>
          <p:cNvGrpSpPr/>
          <p:nvPr/>
        </p:nvGrpSpPr>
        <p:grpSpPr>
          <a:xfrm>
            <a:off x="505575" y="2654650"/>
            <a:ext cx="8341980" cy="614400"/>
            <a:chOff x="505575" y="2634080"/>
            <a:chExt cx="8341980" cy="614400"/>
          </a:xfrm>
        </p:grpSpPr>
        <p:pic>
          <p:nvPicPr>
            <p:cNvPr id="531" name="Google Shape;531;p49"/>
            <p:cNvPicPr preferRelativeResize="0"/>
            <p:nvPr/>
          </p:nvPicPr>
          <p:blipFill>
            <a:blip r:embed="rId3">
              <a:alphaModFix/>
            </a:blip>
            <a:stretch>
              <a:fillRect/>
            </a:stretch>
          </p:blipFill>
          <p:spPr>
            <a:xfrm>
              <a:off x="505575" y="2800354"/>
              <a:ext cx="281850" cy="281851"/>
            </a:xfrm>
            <a:prstGeom prst="rect">
              <a:avLst/>
            </a:prstGeom>
            <a:noFill/>
            <a:ln>
              <a:noFill/>
            </a:ln>
          </p:spPr>
        </p:pic>
        <p:sp>
          <p:nvSpPr>
            <p:cNvPr id="532" name="Google Shape;532;p49"/>
            <p:cNvSpPr txBox="1"/>
            <p:nvPr/>
          </p:nvSpPr>
          <p:spPr>
            <a:xfrm>
              <a:off x="975855" y="2634080"/>
              <a:ext cx="78717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34343"/>
                  </a:solidFill>
                  <a:latin typeface="Muli Regular"/>
                  <a:ea typeface="Muli Regular"/>
                  <a:cs typeface="Muli Regular"/>
                  <a:sym typeface="Muli Regular"/>
                </a:rPr>
                <a:t>What prevents double spending and counterfeit coins?</a:t>
              </a:r>
              <a:endParaRPr sz="2400">
                <a:solidFill>
                  <a:srgbClr val="434343"/>
                </a:solidFill>
                <a:latin typeface="Muli Regular"/>
                <a:ea typeface="Muli Regular"/>
                <a:cs typeface="Muli Regular"/>
                <a:sym typeface="Muli Regular"/>
              </a:endParaRPr>
            </a:p>
          </p:txBody>
        </p:sp>
      </p:grpSp>
      <p:grpSp>
        <p:nvGrpSpPr>
          <p:cNvPr id="533" name="Google Shape;533;p49"/>
          <p:cNvGrpSpPr/>
          <p:nvPr/>
        </p:nvGrpSpPr>
        <p:grpSpPr>
          <a:xfrm>
            <a:off x="505575" y="3526850"/>
            <a:ext cx="8429580" cy="614400"/>
            <a:chOff x="505575" y="3526850"/>
            <a:chExt cx="8429580" cy="614400"/>
          </a:xfrm>
        </p:grpSpPr>
        <p:pic>
          <p:nvPicPr>
            <p:cNvPr id="534" name="Google Shape;534;p49"/>
            <p:cNvPicPr preferRelativeResize="0"/>
            <p:nvPr/>
          </p:nvPicPr>
          <p:blipFill>
            <a:blip r:embed="rId3">
              <a:alphaModFix/>
            </a:blip>
            <a:stretch>
              <a:fillRect/>
            </a:stretch>
          </p:blipFill>
          <p:spPr>
            <a:xfrm>
              <a:off x="505575" y="3693125"/>
              <a:ext cx="281850" cy="281851"/>
            </a:xfrm>
            <a:prstGeom prst="rect">
              <a:avLst/>
            </a:prstGeom>
            <a:noFill/>
            <a:ln>
              <a:noFill/>
            </a:ln>
          </p:spPr>
        </p:pic>
        <p:sp>
          <p:nvSpPr>
            <p:cNvPr id="535" name="Google Shape;535;p49"/>
            <p:cNvSpPr txBox="1"/>
            <p:nvPr/>
          </p:nvSpPr>
          <p:spPr>
            <a:xfrm>
              <a:off x="975855" y="3526850"/>
              <a:ext cx="7959300" cy="6144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1200"/>
                </a:spcAft>
                <a:buNone/>
              </a:pPr>
              <a:r>
                <a:rPr lang="en" sz="2400">
                  <a:solidFill>
                    <a:srgbClr val="434343"/>
                  </a:solidFill>
                  <a:latin typeface="Muli Regular"/>
                  <a:ea typeface="Muli Regular"/>
                  <a:cs typeface="Muli Regular"/>
                  <a:sym typeface="Muli Regular"/>
                </a:rPr>
                <a:t>What prevents modifying history?</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0"/>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b="1">
                <a:solidFill>
                  <a:srgbClr val="434343"/>
                </a:solidFill>
                <a:latin typeface="Muli"/>
                <a:ea typeface="Muli"/>
                <a:cs typeface="Muli"/>
                <a:sym typeface="Muli"/>
              </a:rPr>
              <a:t>Mining</a:t>
            </a:r>
            <a:r>
              <a:rPr lang="en" sz="2800">
                <a:solidFill>
                  <a:srgbClr val="434343"/>
                </a:solidFill>
                <a:latin typeface="Muli Regular"/>
                <a:ea typeface="Muli Regular"/>
                <a:cs typeface="Muli Regular"/>
                <a:sym typeface="Muli Regular"/>
              </a:rPr>
              <a:t> is the solution to these problems</a:t>
            </a:r>
            <a:endParaRPr sz="2800">
              <a:solidFill>
                <a:srgbClr val="434343"/>
              </a:solidFill>
              <a:latin typeface="Muli Regular"/>
              <a:ea typeface="Muli Regular"/>
              <a:cs typeface="Muli Regular"/>
              <a:sym typeface="Muli Regular"/>
            </a:endParaRPr>
          </a:p>
        </p:txBody>
      </p:sp>
      <p:sp>
        <p:nvSpPr>
          <p:cNvPr id="541" name="Google Shape;541;p50"/>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38</a:t>
            </a:fld>
            <a:endParaRPr>
              <a:latin typeface="Muli Regular"/>
              <a:ea typeface="Muli Regular"/>
              <a:cs typeface="Muli Regular"/>
              <a:sym typeface="Muli Regular"/>
            </a:endParaRPr>
          </a:p>
        </p:txBody>
      </p:sp>
      <p:pic>
        <p:nvPicPr>
          <p:cNvPr id="543" name="Google Shape;543;p50"/>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1"/>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First, a few definitions</a:t>
            </a:r>
            <a:endParaRPr sz="2800">
              <a:solidFill>
                <a:srgbClr val="000000"/>
              </a:solidFill>
              <a:latin typeface="Muli"/>
              <a:ea typeface="Muli"/>
              <a:cs typeface="Muli"/>
              <a:sym typeface="Muli"/>
            </a:endParaRPr>
          </a:p>
        </p:txBody>
      </p:sp>
      <p:sp>
        <p:nvSpPr>
          <p:cNvPr id="549" name="Google Shape;549;p51"/>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39</a:t>
            </a:fld>
            <a:endParaRPr>
              <a:latin typeface="Muli Regular"/>
              <a:ea typeface="Muli Regular"/>
              <a:cs typeface="Muli Regular"/>
              <a:sym typeface="Muli Regular"/>
            </a:endParaRPr>
          </a:p>
        </p:txBody>
      </p:sp>
      <p:pic>
        <p:nvPicPr>
          <p:cNvPr id="551" name="Google Shape;551;p51"/>
          <p:cNvPicPr preferRelativeResize="0"/>
          <p:nvPr/>
        </p:nvPicPr>
        <p:blipFill>
          <a:blip r:embed="rId3">
            <a:alphaModFix/>
          </a:blip>
          <a:stretch>
            <a:fillRect/>
          </a:stretch>
        </p:blipFill>
        <p:spPr>
          <a:xfrm>
            <a:off x="8786250" y="43800"/>
            <a:ext cx="281846" cy="270275"/>
          </a:xfrm>
          <a:prstGeom prst="rect">
            <a:avLst/>
          </a:prstGeom>
          <a:noFill/>
          <a:ln>
            <a:noFill/>
          </a:ln>
        </p:spPr>
      </p:pic>
      <p:pic>
        <p:nvPicPr>
          <p:cNvPr id="552" name="Google Shape;552;p51"/>
          <p:cNvPicPr preferRelativeResize="0"/>
          <p:nvPr/>
        </p:nvPicPr>
        <p:blipFill>
          <a:blip r:embed="rId4">
            <a:alphaModFix/>
          </a:blip>
          <a:stretch>
            <a:fillRect/>
          </a:stretch>
        </p:blipFill>
        <p:spPr>
          <a:xfrm>
            <a:off x="1163535" y="1768500"/>
            <a:ext cx="676399" cy="676399"/>
          </a:xfrm>
          <a:prstGeom prst="rect">
            <a:avLst/>
          </a:prstGeom>
          <a:noFill/>
          <a:ln>
            <a:noFill/>
          </a:ln>
        </p:spPr>
      </p:pic>
      <p:pic>
        <p:nvPicPr>
          <p:cNvPr id="553" name="Google Shape;553;p51"/>
          <p:cNvPicPr preferRelativeResize="0"/>
          <p:nvPr/>
        </p:nvPicPr>
        <p:blipFill>
          <a:blip r:embed="rId5">
            <a:alphaModFix/>
          </a:blip>
          <a:stretch>
            <a:fillRect/>
          </a:stretch>
        </p:blipFill>
        <p:spPr>
          <a:xfrm>
            <a:off x="4015964" y="1738002"/>
            <a:ext cx="720774" cy="720800"/>
          </a:xfrm>
          <a:prstGeom prst="rect">
            <a:avLst/>
          </a:prstGeom>
          <a:noFill/>
          <a:ln>
            <a:noFill/>
          </a:ln>
        </p:spPr>
      </p:pic>
      <p:sp>
        <p:nvSpPr>
          <p:cNvPr id="554" name="Google Shape;554;p51"/>
          <p:cNvSpPr txBox="1"/>
          <p:nvPr/>
        </p:nvSpPr>
        <p:spPr>
          <a:xfrm>
            <a:off x="770935" y="1238375"/>
            <a:ext cx="1461600" cy="448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Blocks</a:t>
            </a:r>
            <a:endParaRPr sz="1800">
              <a:latin typeface="Muli Regular"/>
              <a:ea typeface="Muli Regular"/>
              <a:cs typeface="Muli Regular"/>
              <a:sym typeface="Muli Regular"/>
            </a:endParaRPr>
          </a:p>
          <a:p>
            <a:pPr marL="0" lvl="0" indent="0" algn="ctr" rtl="0">
              <a:spcBef>
                <a:spcPts val="0"/>
              </a:spcBef>
              <a:spcAft>
                <a:spcPts val="800"/>
              </a:spcAft>
              <a:buNone/>
            </a:pPr>
            <a:endParaRPr sz="1800">
              <a:latin typeface="Muli Regular"/>
              <a:ea typeface="Muli Regular"/>
              <a:cs typeface="Muli Regular"/>
              <a:sym typeface="Muli Regular"/>
            </a:endParaRPr>
          </a:p>
        </p:txBody>
      </p:sp>
      <p:sp>
        <p:nvSpPr>
          <p:cNvPr id="555" name="Google Shape;555;p51"/>
          <p:cNvSpPr txBox="1"/>
          <p:nvPr/>
        </p:nvSpPr>
        <p:spPr>
          <a:xfrm>
            <a:off x="3645547" y="1238375"/>
            <a:ext cx="1461600" cy="448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Miners</a:t>
            </a:r>
            <a:endParaRPr sz="1800">
              <a:latin typeface="Muli Regular"/>
              <a:ea typeface="Muli Regular"/>
              <a:cs typeface="Muli Regular"/>
              <a:sym typeface="Muli Regular"/>
            </a:endParaRPr>
          </a:p>
          <a:p>
            <a:pPr marL="0" lvl="0" indent="0" algn="ctr" rtl="0">
              <a:spcBef>
                <a:spcPts val="0"/>
              </a:spcBef>
              <a:spcAft>
                <a:spcPts val="800"/>
              </a:spcAft>
              <a:buNone/>
            </a:pPr>
            <a:endParaRPr sz="1800">
              <a:latin typeface="Muli Regular"/>
              <a:ea typeface="Muli Regular"/>
              <a:cs typeface="Muli Regular"/>
              <a:sym typeface="Muli Regular"/>
            </a:endParaRPr>
          </a:p>
        </p:txBody>
      </p:sp>
      <p:sp>
        <p:nvSpPr>
          <p:cNvPr id="556" name="Google Shape;556;p51"/>
          <p:cNvSpPr txBox="1"/>
          <p:nvPr/>
        </p:nvSpPr>
        <p:spPr>
          <a:xfrm>
            <a:off x="6415394" y="1238375"/>
            <a:ext cx="1955400" cy="448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Proof of Work</a:t>
            </a:r>
            <a:endParaRPr sz="1800">
              <a:latin typeface="Muli Regular"/>
              <a:ea typeface="Muli Regular"/>
              <a:cs typeface="Muli Regular"/>
              <a:sym typeface="Muli Regular"/>
            </a:endParaRPr>
          </a:p>
          <a:p>
            <a:pPr marL="0" lvl="0" indent="0" algn="ctr" rtl="0">
              <a:spcBef>
                <a:spcPts val="0"/>
              </a:spcBef>
              <a:spcAft>
                <a:spcPts val="800"/>
              </a:spcAft>
              <a:buNone/>
            </a:pPr>
            <a:endParaRPr sz="1800">
              <a:latin typeface="Muli Regular"/>
              <a:ea typeface="Muli Regular"/>
              <a:cs typeface="Muli Regular"/>
              <a:sym typeface="Muli Regular"/>
            </a:endParaRPr>
          </a:p>
        </p:txBody>
      </p:sp>
      <p:pic>
        <p:nvPicPr>
          <p:cNvPr id="557" name="Google Shape;557;p51"/>
          <p:cNvPicPr preferRelativeResize="0"/>
          <p:nvPr/>
        </p:nvPicPr>
        <p:blipFill>
          <a:blip r:embed="rId6">
            <a:alphaModFix/>
          </a:blip>
          <a:stretch>
            <a:fillRect/>
          </a:stretch>
        </p:blipFill>
        <p:spPr>
          <a:xfrm>
            <a:off x="7054890" y="1737994"/>
            <a:ext cx="676399" cy="676435"/>
          </a:xfrm>
          <a:prstGeom prst="rect">
            <a:avLst/>
          </a:prstGeom>
          <a:noFill/>
          <a:ln>
            <a:noFill/>
          </a:ln>
        </p:spPr>
      </p:pic>
      <p:sp>
        <p:nvSpPr>
          <p:cNvPr id="558" name="Google Shape;558;p51"/>
          <p:cNvSpPr txBox="1"/>
          <p:nvPr/>
        </p:nvSpPr>
        <p:spPr>
          <a:xfrm>
            <a:off x="452675" y="2807903"/>
            <a:ext cx="2660400" cy="12153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a:solidFill>
                  <a:srgbClr val="434343"/>
                </a:solidFill>
                <a:latin typeface="Muli Regular"/>
                <a:ea typeface="Muli Regular"/>
                <a:cs typeface="Muli Regular"/>
                <a:sym typeface="Muli Regular"/>
              </a:rPr>
              <a:t>A set of transactions that are added to the public ledger. </a:t>
            </a:r>
            <a:endParaRPr sz="1800">
              <a:solidFill>
                <a:srgbClr val="434343"/>
              </a:solidFill>
              <a:latin typeface="Muli Regular"/>
              <a:ea typeface="Muli Regular"/>
              <a:cs typeface="Muli Regular"/>
              <a:sym typeface="Muli Regular"/>
            </a:endParaRPr>
          </a:p>
        </p:txBody>
      </p:sp>
      <p:sp>
        <p:nvSpPr>
          <p:cNvPr id="559" name="Google Shape;559;p51"/>
          <p:cNvSpPr txBox="1"/>
          <p:nvPr/>
        </p:nvSpPr>
        <p:spPr>
          <a:xfrm>
            <a:off x="3309750" y="2807903"/>
            <a:ext cx="2660400" cy="12153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a:solidFill>
                  <a:srgbClr val="434343"/>
                </a:solidFill>
                <a:latin typeface="Muli Regular"/>
                <a:ea typeface="Muli Regular"/>
                <a:cs typeface="Muli Regular"/>
                <a:sym typeface="Muli Regular"/>
              </a:rPr>
              <a:t>Miners are special Bitcoin nodes that create blocks. </a:t>
            </a:r>
            <a:endParaRPr sz="1800">
              <a:solidFill>
                <a:srgbClr val="434343"/>
              </a:solidFill>
              <a:latin typeface="Muli Regular"/>
              <a:ea typeface="Muli Regular"/>
              <a:cs typeface="Muli Regular"/>
              <a:sym typeface="Muli Regular"/>
            </a:endParaRPr>
          </a:p>
        </p:txBody>
      </p:sp>
      <p:sp>
        <p:nvSpPr>
          <p:cNvPr id="560" name="Google Shape;560;p51"/>
          <p:cNvSpPr txBox="1"/>
          <p:nvPr/>
        </p:nvSpPr>
        <p:spPr>
          <a:xfrm>
            <a:off x="6154375" y="2807903"/>
            <a:ext cx="2660400" cy="12153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a:solidFill>
                  <a:srgbClr val="434343"/>
                </a:solidFill>
                <a:latin typeface="Muli Regular"/>
                <a:ea typeface="Muli Regular"/>
                <a:cs typeface="Muli Regular"/>
                <a:sym typeface="Muli Regular"/>
              </a:rPr>
              <a:t>PoW is a process that makes it expensive to create blocks but cheap to verify them.</a:t>
            </a:r>
            <a:endParaRPr sz="1800">
              <a:solidFill>
                <a:srgbClr val="434343"/>
              </a:solidFill>
              <a:latin typeface="Muli Regular"/>
              <a:ea typeface="Muli Regular"/>
              <a:cs typeface="Muli Regular"/>
              <a:sym typeface="Muli Regul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Money has evolved, since forever. </a:t>
            </a:r>
            <a:endParaRPr sz="2800">
              <a:solidFill>
                <a:srgbClr val="434343"/>
              </a:solidFill>
              <a:latin typeface="Muli Regular"/>
              <a:ea typeface="Muli Regular"/>
              <a:cs typeface="Muli Regular"/>
              <a:sym typeface="Muli Regular"/>
            </a:endParaRPr>
          </a:p>
        </p:txBody>
      </p:sp>
      <p:sp>
        <p:nvSpPr>
          <p:cNvPr id="84" name="Google Shape;84;p16"/>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4</a:t>
            </a:fld>
            <a:endParaRPr>
              <a:latin typeface="Muli Regular"/>
              <a:ea typeface="Muli Regular"/>
              <a:cs typeface="Muli Regular"/>
              <a:sym typeface="Muli Regular"/>
            </a:endParaRPr>
          </a:p>
        </p:txBody>
      </p:sp>
      <p:pic>
        <p:nvPicPr>
          <p:cNvPr id="86" name="Google Shape;86;p16"/>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2"/>
          <p:cNvSpPr txBox="1">
            <a:spLocks noGrp="1"/>
          </p:cNvSpPr>
          <p:nvPr>
            <p:ph type="body" idx="1"/>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Miners settle transactions on the blockchain</a:t>
            </a:r>
            <a:endParaRPr sz="2800">
              <a:solidFill>
                <a:srgbClr val="000000"/>
              </a:solidFill>
              <a:latin typeface="Muli"/>
              <a:ea typeface="Muli"/>
              <a:cs typeface="Muli"/>
              <a:sym typeface="Muli"/>
            </a:endParaRPr>
          </a:p>
        </p:txBody>
      </p:sp>
      <p:sp>
        <p:nvSpPr>
          <p:cNvPr id="566" name="Google Shape;566;p5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grpSp>
        <p:nvGrpSpPr>
          <p:cNvPr id="567" name="Google Shape;567;p52"/>
          <p:cNvGrpSpPr/>
          <p:nvPr/>
        </p:nvGrpSpPr>
        <p:grpSpPr>
          <a:xfrm>
            <a:off x="241201" y="1375050"/>
            <a:ext cx="2424424" cy="792600"/>
            <a:chOff x="241201" y="1375050"/>
            <a:chExt cx="2424424" cy="792600"/>
          </a:xfrm>
        </p:grpSpPr>
        <p:pic>
          <p:nvPicPr>
            <p:cNvPr id="568" name="Google Shape;568;p52"/>
            <p:cNvPicPr preferRelativeResize="0"/>
            <p:nvPr/>
          </p:nvPicPr>
          <p:blipFill>
            <a:blip r:embed="rId3">
              <a:alphaModFix/>
            </a:blip>
            <a:stretch>
              <a:fillRect/>
            </a:stretch>
          </p:blipFill>
          <p:spPr>
            <a:xfrm flipH="1">
              <a:off x="1827312" y="1730550"/>
              <a:ext cx="193725" cy="193725"/>
            </a:xfrm>
            <a:prstGeom prst="rect">
              <a:avLst/>
            </a:prstGeom>
            <a:noFill/>
            <a:ln>
              <a:noFill/>
            </a:ln>
          </p:spPr>
        </p:pic>
        <p:pic>
          <p:nvPicPr>
            <p:cNvPr id="569" name="Google Shape;569;p52"/>
            <p:cNvPicPr preferRelativeResize="0"/>
            <p:nvPr/>
          </p:nvPicPr>
          <p:blipFill>
            <a:blip r:embed="rId3">
              <a:alphaModFix/>
            </a:blip>
            <a:stretch>
              <a:fillRect/>
            </a:stretch>
          </p:blipFill>
          <p:spPr>
            <a:xfrm flipH="1">
              <a:off x="2021037" y="1730550"/>
              <a:ext cx="193725" cy="193725"/>
            </a:xfrm>
            <a:prstGeom prst="rect">
              <a:avLst/>
            </a:prstGeom>
            <a:noFill/>
            <a:ln>
              <a:noFill/>
            </a:ln>
          </p:spPr>
        </p:pic>
        <p:pic>
          <p:nvPicPr>
            <p:cNvPr id="570" name="Google Shape;570;p52"/>
            <p:cNvPicPr preferRelativeResize="0"/>
            <p:nvPr/>
          </p:nvPicPr>
          <p:blipFill>
            <a:blip r:embed="rId3">
              <a:alphaModFix/>
            </a:blip>
            <a:stretch>
              <a:fillRect/>
            </a:stretch>
          </p:blipFill>
          <p:spPr>
            <a:xfrm flipH="1">
              <a:off x="2208312" y="1730550"/>
              <a:ext cx="193725" cy="193725"/>
            </a:xfrm>
            <a:prstGeom prst="rect">
              <a:avLst/>
            </a:prstGeom>
            <a:noFill/>
            <a:ln>
              <a:noFill/>
            </a:ln>
          </p:spPr>
        </p:pic>
        <p:sp>
          <p:nvSpPr>
            <p:cNvPr id="571" name="Google Shape;571;p52"/>
            <p:cNvSpPr/>
            <p:nvPr/>
          </p:nvSpPr>
          <p:spPr>
            <a:xfrm>
              <a:off x="1563724" y="1375050"/>
              <a:ext cx="1101900" cy="792600"/>
            </a:xfrm>
            <a:prstGeom prst="rect">
              <a:avLst/>
            </a:prstGeom>
            <a:no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Tx queue</a:t>
              </a:r>
              <a:endParaRPr sz="1200">
                <a:latin typeface="Muli Regular"/>
                <a:ea typeface="Muli Regular"/>
                <a:cs typeface="Muli Regular"/>
                <a:sym typeface="Muli Regular"/>
              </a:endParaRPr>
            </a:p>
          </p:txBody>
        </p:sp>
        <p:sp>
          <p:nvSpPr>
            <p:cNvPr id="572" name="Google Shape;572;p52"/>
            <p:cNvSpPr txBox="1"/>
            <p:nvPr/>
          </p:nvSpPr>
          <p:spPr>
            <a:xfrm>
              <a:off x="241201" y="1469339"/>
              <a:ext cx="1217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New txs arrive</a:t>
              </a:r>
              <a:endParaRPr sz="1200">
                <a:latin typeface="Muli Regular"/>
                <a:ea typeface="Muli Regular"/>
                <a:cs typeface="Muli Regular"/>
                <a:sym typeface="Muli Regular"/>
              </a:endParaRPr>
            </a:p>
          </p:txBody>
        </p:sp>
        <p:cxnSp>
          <p:nvCxnSpPr>
            <p:cNvPr id="573" name="Google Shape;573;p52"/>
            <p:cNvCxnSpPr/>
            <p:nvPr/>
          </p:nvCxnSpPr>
          <p:spPr>
            <a:xfrm>
              <a:off x="289150" y="1838175"/>
              <a:ext cx="1063500" cy="0"/>
            </a:xfrm>
            <a:prstGeom prst="straightConnector1">
              <a:avLst/>
            </a:prstGeom>
            <a:noFill/>
            <a:ln w="9525" cap="flat" cmpd="sng">
              <a:solidFill>
                <a:schemeClr val="dk2"/>
              </a:solidFill>
              <a:prstDash val="solid"/>
              <a:round/>
              <a:headEnd type="none" w="med" len="med"/>
              <a:tailEnd type="triangle" w="med" len="med"/>
            </a:ln>
          </p:spPr>
        </p:cxnSp>
      </p:grpSp>
      <p:grpSp>
        <p:nvGrpSpPr>
          <p:cNvPr id="574" name="Google Shape;574;p52"/>
          <p:cNvGrpSpPr/>
          <p:nvPr/>
        </p:nvGrpSpPr>
        <p:grpSpPr>
          <a:xfrm>
            <a:off x="2670838" y="850775"/>
            <a:ext cx="5524112" cy="1514950"/>
            <a:chOff x="2670838" y="850775"/>
            <a:chExt cx="5524112" cy="1514950"/>
          </a:xfrm>
        </p:grpSpPr>
        <p:sp>
          <p:nvSpPr>
            <p:cNvPr id="575" name="Google Shape;575;p52"/>
            <p:cNvSpPr/>
            <p:nvPr/>
          </p:nvSpPr>
          <p:spPr>
            <a:xfrm>
              <a:off x="4140450" y="1200225"/>
              <a:ext cx="4054500" cy="11655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800"/>
                </a:spcAft>
                <a:buNone/>
              </a:pPr>
              <a:endParaRPr sz="1200">
                <a:solidFill>
                  <a:schemeClr val="dk1"/>
                </a:solidFill>
                <a:latin typeface="Muli Regular"/>
                <a:ea typeface="Muli Regular"/>
                <a:cs typeface="Muli Regular"/>
                <a:sym typeface="Muli Regular"/>
              </a:endParaRPr>
            </a:p>
          </p:txBody>
        </p:sp>
        <p:sp>
          <p:nvSpPr>
            <p:cNvPr id="576" name="Google Shape;576;p52"/>
            <p:cNvSpPr/>
            <p:nvPr/>
          </p:nvSpPr>
          <p:spPr>
            <a:xfrm>
              <a:off x="4387346" y="1384646"/>
              <a:ext cx="1107600" cy="7926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 A</a:t>
              </a:r>
              <a:endParaRPr sz="1200">
                <a:latin typeface="Muli Regular"/>
                <a:ea typeface="Muli Regular"/>
                <a:cs typeface="Muli Regular"/>
                <a:sym typeface="Muli Regular"/>
              </a:endParaRPr>
            </a:p>
            <a:p>
              <a:pPr marL="0" lvl="0" indent="0" algn="ctr" rtl="0">
                <a:spcBef>
                  <a:spcPts val="800"/>
                </a:spcBef>
                <a:spcAft>
                  <a:spcPts val="0"/>
                </a:spcAft>
                <a:buNone/>
              </a:pPr>
              <a:r>
                <a:rPr lang="en" sz="1200">
                  <a:latin typeface="Muli Regular"/>
                  <a:ea typeface="Muli Regular"/>
                  <a:cs typeface="Muli Regular"/>
                  <a:sym typeface="Muli Regular"/>
                </a:rPr>
                <a:t>mining...</a:t>
              </a:r>
              <a:endParaRPr sz="1200">
                <a:latin typeface="Muli Regular"/>
                <a:ea typeface="Muli Regular"/>
                <a:cs typeface="Muli Regular"/>
                <a:sym typeface="Muli Regular"/>
              </a:endParaRPr>
            </a:p>
          </p:txBody>
        </p:sp>
        <p:sp>
          <p:nvSpPr>
            <p:cNvPr id="577" name="Google Shape;577;p52"/>
            <p:cNvSpPr/>
            <p:nvPr/>
          </p:nvSpPr>
          <p:spPr>
            <a:xfrm>
              <a:off x="5612681" y="1384646"/>
              <a:ext cx="1107600" cy="7926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 B</a:t>
              </a:r>
              <a:endParaRPr sz="1200">
                <a:latin typeface="Muli Regular"/>
                <a:ea typeface="Muli Regular"/>
                <a:cs typeface="Muli Regular"/>
                <a:sym typeface="Muli Regular"/>
              </a:endParaRPr>
            </a:p>
            <a:p>
              <a:pPr marL="0" lvl="0" indent="0" algn="ctr" rtl="0">
                <a:spcBef>
                  <a:spcPts val="800"/>
                </a:spcBef>
                <a:spcAft>
                  <a:spcPts val="0"/>
                </a:spcAft>
                <a:buNone/>
              </a:pPr>
              <a:r>
                <a:rPr lang="en" sz="1200">
                  <a:latin typeface="Muli Regular"/>
                  <a:ea typeface="Muli Regular"/>
                  <a:cs typeface="Muli Regular"/>
                  <a:sym typeface="Muli Regular"/>
                </a:rPr>
                <a:t>mining...</a:t>
              </a:r>
              <a:endParaRPr sz="1200">
                <a:latin typeface="Muli Regular"/>
                <a:ea typeface="Muli Regular"/>
                <a:cs typeface="Muli Regular"/>
                <a:sym typeface="Muli Regular"/>
              </a:endParaRPr>
            </a:p>
          </p:txBody>
        </p:sp>
        <p:sp>
          <p:nvSpPr>
            <p:cNvPr id="578" name="Google Shape;578;p52"/>
            <p:cNvSpPr/>
            <p:nvPr/>
          </p:nvSpPr>
          <p:spPr>
            <a:xfrm>
              <a:off x="6838017" y="1384646"/>
              <a:ext cx="1107600" cy="7926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 C</a:t>
              </a:r>
              <a:endParaRPr sz="1200">
                <a:latin typeface="Muli Regular"/>
                <a:ea typeface="Muli Regular"/>
                <a:cs typeface="Muli Regular"/>
                <a:sym typeface="Muli Regular"/>
              </a:endParaRPr>
            </a:p>
            <a:p>
              <a:pPr marL="0" lvl="0" indent="0" algn="ctr" rtl="0">
                <a:spcBef>
                  <a:spcPts val="800"/>
                </a:spcBef>
                <a:spcAft>
                  <a:spcPts val="0"/>
                </a:spcAft>
                <a:buNone/>
              </a:pPr>
              <a:r>
                <a:rPr lang="en" sz="1200">
                  <a:latin typeface="Muli Regular"/>
                  <a:ea typeface="Muli Regular"/>
                  <a:cs typeface="Muli Regular"/>
                  <a:sym typeface="Muli Regular"/>
                </a:rPr>
                <a:t>mining...</a:t>
              </a:r>
              <a:endParaRPr sz="1200">
                <a:latin typeface="Muli Regular"/>
                <a:ea typeface="Muli Regular"/>
                <a:cs typeface="Muli Regular"/>
                <a:sym typeface="Muli Regular"/>
              </a:endParaRPr>
            </a:p>
          </p:txBody>
        </p:sp>
        <p:sp>
          <p:nvSpPr>
            <p:cNvPr id="579" name="Google Shape;579;p52"/>
            <p:cNvSpPr txBox="1"/>
            <p:nvPr/>
          </p:nvSpPr>
          <p:spPr>
            <a:xfrm>
              <a:off x="5352150" y="850775"/>
              <a:ext cx="1896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Proof-of-Work</a:t>
              </a:r>
              <a:endParaRPr sz="1200">
                <a:latin typeface="Muli Regular"/>
                <a:ea typeface="Muli Regular"/>
                <a:cs typeface="Muli Regular"/>
                <a:sym typeface="Muli Regular"/>
              </a:endParaRPr>
            </a:p>
          </p:txBody>
        </p:sp>
        <p:sp>
          <p:nvSpPr>
            <p:cNvPr id="580" name="Google Shape;580;p52"/>
            <p:cNvSpPr txBox="1"/>
            <p:nvPr/>
          </p:nvSpPr>
          <p:spPr>
            <a:xfrm>
              <a:off x="2670838" y="1311990"/>
              <a:ext cx="14649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Miners choose txs based on fees</a:t>
              </a:r>
              <a:endParaRPr sz="1200">
                <a:latin typeface="Muli Regular"/>
                <a:ea typeface="Muli Regular"/>
                <a:cs typeface="Muli Regular"/>
                <a:sym typeface="Muli Regular"/>
              </a:endParaRPr>
            </a:p>
          </p:txBody>
        </p:sp>
        <p:cxnSp>
          <p:nvCxnSpPr>
            <p:cNvPr id="581" name="Google Shape;581;p52"/>
            <p:cNvCxnSpPr/>
            <p:nvPr/>
          </p:nvCxnSpPr>
          <p:spPr>
            <a:xfrm>
              <a:off x="2811937" y="1838164"/>
              <a:ext cx="1192500" cy="0"/>
            </a:xfrm>
            <a:prstGeom prst="straightConnector1">
              <a:avLst/>
            </a:prstGeom>
            <a:noFill/>
            <a:ln w="9525" cap="flat" cmpd="sng">
              <a:solidFill>
                <a:schemeClr val="dk2"/>
              </a:solidFill>
              <a:prstDash val="solid"/>
              <a:round/>
              <a:headEnd type="none" w="med" len="med"/>
              <a:tailEnd type="triangle" w="med" len="med"/>
            </a:ln>
          </p:spPr>
        </p:cxnSp>
      </p:grpSp>
      <p:grpSp>
        <p:nvGrpSpPr>
          <p:cNvPr id="582" name="Google Shape;582;p52"/>
          <p:cNvGrpSpPr/>
          <p:nvPr/>
        </p:nvGrpSpPr>
        <p:grpSpPr>
          <a:xfrm>
            <a:off x="5560050" y="2365725"/>
            <a:ext cx="2635000" cy="1924300"/>
            <a:chOff x="5560050" y="2365725"/>
            <a:chExt cx="2635000" cy="1924300"/>
          </a:xfrm>
        </p:grpSpPr>
        <p:sp>
          <p:nvSpPr>
            <p:cNvPr id="583" name="Google Shape;583;p52"/>
            <p:cNvSpPr/>
            <p:nvPr/>
          </p:nvSpPr>
          <p:spPr>
            <a:xfrm>
              <a:off x="7093150" y="2525275"/>
              <a:ext cx="1101900" cy="9255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Muli Regular"/>
                <a:ea typeface="Muli Regular"/>
                <a:cs typeface="Muli Regular"/>
                <a:sym typeface="Muli Regular"/>
              </a:endParaRPr>
            </a:p>
          </p:txBody>
        </p:sp>
        <p:cxnSp>
          <p:nvCxnSpPr>
            <p:cNvPr id="584" name="Google Shape;584;p52"/>
            <p:cNvCxnSpPr>
              <a:stCxn id="575" idx="2"/>
              <a:endCxn id="585" idx="0"/>
            </p:cNvCxnSpPr>
            <p:nvPr/>
          </p:nvCxnSpPr>
          <p:spPr>
            <a:xfrm>
              <a:off x="6167700" y="2365725"/>
              <a:ext cx="9600" cy="1131600"/>
            </a:xfrm>
            <a:prstGeom prst="straightConnector1">
              <a:avLst/>
            </a:prstGeom>
            <a:noFill/>
            <a:ln w="9525" cap="flat" cmpd="sng">
              <a:solidFill>
                <a:schemeClr val="dk2"/>
              </a:solidFill>
              <a:prstDash val="solid"/>
              <a:round/>
              <a:headEnd type="none" w="med" len="med"/>
              <a:tailEnd type="triangle" w="med" len="med"/>
            </a:ln>
          </p:spPr>
        </p:cxnSp>
        <p:sp>
          <p:nvSpPr>
            <p:cNvPr id="585" name="Google Shape;585;p52"/>
            <p:cNvSpPr/>
            <p:nvPr/>
          </p:nvSpPr>
          <p:spPr>
            <a:xfrm>
              <a:off x="5626350" y="3497425"/>
              <a:ext cx="1101900" cy="792600"/>
            </a:xfrm>
            <a:prstGeom prst="rect">
              <a:avLst/>
            </a:prstGeom>
            <a:solidFill>
              <a:srgbClr val="93C47D"/>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latest transactions</a:t>
              </a:r>
              <a:endParaRPr sz="1200">
                <a:latin typeface="Muli Regular"/>
                <a:ea typeface="Muli Regular"/>
                <a:cs typeface="Muli Regular"/>
                <a:sym typeface="Muli Regular"/>
              </a:endParaRPr>
            </a:p>
          </p:txBody>
        </p:sp>
        <p:sp>
          <p:nvSpPr>
            <p:cNvPr id="586" name="Google Shape;586;p52"/>
            <p:cNvSpPr/>
            <p:nvPr/>
          </p:nvSpPr>
          <p:spPr>
            <a:xfrm>
              <a:off x="7259650" y="2470851"/>
              <a:ext cx="7689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Reward </a:t>
              </a:r>
              <a:endParaRPr sz="1200">
                <a:latin typeface="Muli Regular"/>
                <a:ea typeface="Muli Regular"/>
                <a:cs typeface="Muli Regular"/>
                <a:sym typeface="Muli Regular"/>
              </a:endParaRPr>
            </a:p>
            <a:p>
              <a:pPr marL="0" lvl="0" indent="0" algn="ctr" rtl="0">
                <a:spcBef>
                  <a:spcPts val="0"/>
                </a:spcBef>
                <a:spcAft>
                  <a:spcPts val="0"/>
                </a:spcAft>
                <a:buNone/>
              </a:pPr>
              <a:endParaRPr sz="1200">
                <a:latin typeface="Muli Regular"/>
                <a:ea typeface="Muli Regular"/>
                <a:cs typeface="Muli Regular"/>
                <a:sym typeface="Muli Regular"/>
              </a:endParaRPr>
            </a:p>
          </p:txBody>
        </p:sp>
        <p:sp>
          <p:nvSpPr>
            <p:cNvPr id="587" name="Google Shape;587;p52"/>
            <p:cNvSpPr/>
            <p:nvPr/>
          </p:nvSpPr>
          <p:spPr>
            <a:xfrm rot="10800000">
              <a:off x="5560050" y="2525275"/>
              <a:ext cx="1234500" cy="674100"/>
            </a:xfrm>
            <a:prstGeom prst="triangle">
              <a:avLst>
                <a:gd name="adj" fmla="val 50252"/>
              </a:avLst>
            </a:prstGeom>
            <a:solidFill>
              <a:srgbClr val="FFFFFF"/>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2"/>
            <p:cNvSpPr txBox="1"/>
            <p:nvPr/>
          </p:nvSpPr>
          <p:spPr>
            <a:xfrm>
              <a:off x="5666342" y="2472453"/>
              <a:ext cx="1014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New </a:t>
              </a:r>
              <a:endParaRPr sz="1200">
                <a:latin typeface="Muli Regular"/>
                <a:ea typeface="Muli Regular"/>
                <a:cs typeface="Muli Regular"/>
                <a:sym typeface="Muli Regular"/>
              </a:endParaRPr>
            </a:p>
            <a:p>
              <a:pPr marL="0" lvl="0" indent="0" algn="ctr" rtl="0">
                <a:spcBef>
                  <a:spcPts val="0"/>
                </a:spcBef>
                <a:spcAft>
                  <a:spcPts val="0"/>
                </a:spcAft>
                <a:buNone/>
              </a:pPr>
              <a:r>
                <a:rPr lang="en" sz="1200">
                  <a:latin typeface="Muli Regular"/>
                  <a:ea typeface="Muli Regular"/>
                  <a:cs typeface="Muli Regular"/>
                  <a:sym typeface="Muli Regular"/>
                </a:rPr>
                <a:t>block! </a:t>
              </a:r>
              <a:endParaRPr sz="1200">
                <a:latin typeface="Muli Regular"/>
                <a:ea typeface="Muli Regular"/>
                <a:cs typeface="Muli Regular"/>
                <a:sym typeface="Muli Regular"/>
              </a:endParaRPr>
            </a:p>
          </p:txBody>
        </p:sp>
        <p:sp>
          <p:nvSpPr>
            <p:cNvPr id="589" name="Google Shape;589;p52"/>
            <p:cNvSpPr/>
            <p:nvPr/>
          </p:nvSpPr>
          <p:spPr>
            <a:xfrm>
              <a:off x="7262946" y="2831748"/>
              <a:ext cx="768900" cy="2409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Muli"/>
                  <a:ea typeface="Muli"/>
                  <a:cs typeface="Muli"/>
                  <a:sym typeface="Muli"/>
                </a:rPr>
                <a:t>Tx Fees </a:t>
              </a:r>
              <a:endParaRPr sz="1000" b="1">
                <a:solidFill>
                  <a:srgbClr val="FFFFFF"/>
                </a:solidFill>
                <a:latin typeface="Muli"/>
                <a:ea typeface="Muli"/>
                <a:cs typeface="Muli"/>
                <a:sym typeface="Muli"/>
              </a:endParaRPr>
            </a:p>
          </p:txBody>
        </p:sp>
        <p:sp>
          <p:nvSpPr>
            <p:cNvPr id="590" name="Google Shape;590;p52"/>
            <p:cNvSpPr/>
            <p:nvPr/>
          </p:nvSpPr>
          <p:spPr>
            <a:xfrm>
              <a:off x="7262949" y="3103820"/>
              <a:ext cx="768900" cy="2409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Muli"/>
                  <a:ea typeface="Muli"/>
                  <a:cs typeface="Muli"/>
                  <a:sym typeface="Muli"/>
                </a:rPr>
                <a:t>New BTC</a:t>
              </a:r>
              <a:endParaRPr sz="1000" b="1">
                <a:solidFill>
                  <a:srgbClr val="FFFFFF"/>
                </a:solidFill>
                <a:latin typeface="Muli"/>
                <a:ea typeface="Muli"/>
                <a:cs typeface="Muli"/>
                <a:sym typeface="Muli"/>
              </a:endParaRPr>
            </a:p>
          </p:txBody>
        </p:sp>
        <p:cxnSp>
          <p:nvCxnSpPr>
            <p:cNvPr id="591" name="Google Shape;591;p52"/>
            <p:cNvCxnSpPr/>
            <p:nvPr/>
          </p:nvCxnSpPr>
          <p:spPr>
            <a:xfrm>
              <a:off x="6174189" y="3276144"/>
              <a:ext cx="907800" cy="0"/>
            </a:xfrm>
            <a:prstGeom prst="straightConnector1">
              <a:avLst/>
            </a:prstGeom>
            <a:noFill/>
            <a:ln w="9525" cap="flat" cmpd="sng">
              <a:solidFill>
                <a:schemeClr val="dk2"/>
              </a:solidFill>
              <a:prstDash val="solid"/>
              <a:round/>
              <a:headEnd type="none" w="med" len="med"/>
              <a:tailEnd type="triangle" w="med" len="med"/>
            </a:ln>
          </p:spPr>
        </p:cxnSp>
      </p:grpSp>
      <p:grpSp>
        <p:nvGrpSpPr>
          <p:cNvPr id="592" name="Google Shape;592;p52"/>
          <p:cNvGrpSpPr/>
          <p:nvPr/>
        </p:nvGrpSpPr>
        <p:grpSpPr>
          <a:xfrm>
            <a:off x="0" y="0"/>
            <a:ext cx="5626377" cy="5143500"/>
            <a:chOff x="0" y="0"/>
            <a:chExt cx="5626377" cy="5143500"/>
          </a:xfrm>
        </p:grpSpPr>
        <p:sp>
          <p:nvSpPr>
            <p:cNvPr id="593" name="Google Shape;593;p52"/>
            <p:cNvSpPr txBox="1"/>
            <p:nvPr/>
          </p:nvSpPr>
          <p:spPr>
            <a:xfrm rot="-970">
              <a:off x="3312226" y="2423228"/>
              <a:ext cx="1063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Link prev block</a:t>
              </a:r>
              <a:endParaRPr sz="1200">
                <a:latin typeface="Muli Regular"/>
                <a:ea typeface="Muli Regular"/>
                <a:cs typeface="Muli Regular"/>
                <a:sym typeface="Muli Regular"/>
              </a:endParaRPr>
            </a:p>
          </p:txBody>
        </p:sp>
        <p:sp>
          <p:nvSpPr>
            <p:cNvPr id="594" name="Google Shape;594;p52"/>
            <p:cNvSpPr txBox="1"/>
            <p:nvPr/>
          </p:nvSpPr>
          <p:spPr>
            <a:xfrm>
              <a:off x="2126012"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~20m ago</a:t>
              </a:r>
              <a:endParaRPr sz="1200">
                <a:latin typeface="Muli Regular"/>
                <a:ea typeface="Muli Regular"/>
                <a:cs typeface="Muli Regular"/>
                <a:sym typeface="Muli Regular"/>
              </a:endParaRPr>
            </a:p>
          </p:txBody>
        </p:sp>
        <p:sp>
          <p:nvSpPr>
            <p:cNvPr id="595" name="Google Shape;595;p52"/>
            <p:cNvSpPr txBox="1"/>
            <p:nvPr/>
          </p:nvSpPr>
          <p:spPr>
            <a:xfrm>
              <a:off x="1220374"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~30m ago</a:t>
              </a:r>
              <a:endParaRPr sz="1200">
                <a:latin typeface="Muli Regular"/>
                <a:ea typeface="Muli Regular"/>
                <a:cs typeface="Muli Regular"/>
                <a:sym typeface="Muli Regular"/>
              </a:endParaRPr>
            </a:p>
          </p:txBody>
        </p:sp>
        <p:sp>
          <p:nvSpPr>
            <p:cNvPr id="596" name="Google Shape;596;p52"/>
            <p:cNvSpPr txBox="1"/>
            <p:nvPr/>
          </p:nvSpPr>
          <p:spPr>
            <a:xfrm>
              <a:off x="297212"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~40m ago</a:t>
              </a:r>
              <a:endParaRPr sz="1200">
                <a:latin typeface="Muli Regular"/>
                <a:ea typeface="Muli Regular"/>
                <a:cs typeface="Muli Regular"/>
                <a:sym typeface="Muli Regular"/>
              </a:endParaRPr>
            </a:p>
          </p:txBody>
        </p:sp>
        <p:sp>
          <p:nvSpPr>
            <p:cNvPr id="597" name="Google Shape;597;p52"/>
            <p:cNvSpPr txBox="1"/>
            <p:nvPr/>
          </p:nvSpPr>
          <p:spPr>
            <a:xfrm>
              <a:off x="3074366"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~10m ago</a:t>
              </a:r>
              <a:endParaRPr sz="1200">
                <a:latin typeface="Muli Regular"/>
                <a:ea typeface="Muli Regular"/>
                <a:cs typeface="Muli Regular"/>
                <a:sym typeface="Muli Regular"/>
              </a:endParaRPr>
            </a:p>
          </p:txBody>
        </p:sp>
        <p:sp>
          <p:nvSpPr>
            <p:cNvPr id="598" name="Google Shape;598;p52"/>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9" name="Google Shape;599;p52"/>
            <p:cNvCxnSpPr>
              <a:stCxn id="600" idx="0"/>
            </p:cNvCxnSpPr>
            <p:nvPr/>
          </p:nvCxnSpPr>
          <p:spPr>
            <a:xfrm rot="10800000" flipH="1">
              <a:off x="3752727" y="2519725"/>
              <a:ext cx="577500" cy="977700"/>
            </a:xfrm>
            <a:prstGeom prst="straightConnector1">
              <a:avLst/>
            </a:prstGeom>
            <a:noFill/>
            <a:ln w="9525" cap="flat" cmpd="sng">
              <a:solidFill>
                <a:schemeClr val="dk2"/>
              </a:solidFill>
              <a:prstDash val="solid"/>
              <a:round/>
              <a:headEnd type="none" w="med" len="med"/>
              <a:tailEnd type="triangle" w="med" len="med"/>
            </a:ln>
          </p:spPr>
        </p:cxnSp>
        <p:cxnSp>
          <p:nvCxnSpPr>
            <p:cNvPr id="601" name="Google Shape;601;p52"/>
            <p:cNvCxnSpPr>
              <a:stCxn id="600" idx="3"/>
              <a:endCxn id="585" idx="1"/>
            </p:cNvCxnSpPr>
            <p:nvPr/>
          </p:nvCxnSpPr>
          <p:spPr>
            <a:xfrm>
              <a:off x="4138977" y="3893725"/>
              <a:ext cx="1487400" cy="0"/>
            </a:xfrm>
            <a:prstGeom prst="straightConnector1">
              <a:avLst/>
            </a:prstGeom>
            <a:noFill/>
            <a:ln w="9525" cap="flat" cmpd="sng">
              <a:solidFill>
                <a:schemeClr val="dk2"/>
              </a:solidFill>
              <a:prstDash val="solid"/>
              <a:round/>
              <a:headEnd type="none" w="med" len="med"/>
              <a:tailEnd type="none" w="med" len="med"/>
            </a:ln>
          </p:spPr>
        </p:cxnSp>
        <p:sp>
          <p:nvSpPr>
            <p:cNvPr id="602" name="Google Shape;602;p52"/>
            <p:cNvSpPr/>
            <p:nvPr/>
          </p:nvSpPr>
          <p:spPr>
            <a:xfrm>
              <a:off x="56892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sp>
          <p:nvSpPr>
            <p:cNvPr id="603" name="Google Shape;603;p52"/>
            <p:cNvSpPr/>
            <p:nvPr/>
          </p:nvSpPr>
          <p:spPr>
            <a:xfrm>
              <a:off x="149772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sp>
          <p:nvSpPr>
            <p:cNvPr id="604" name="Google Shape;604;p52"/>
            <p:cNvSpPr/>
            <p:nvPr/>
          </p:nvSpPr>
          <p:spPr>
            <a:xfrm>
              <a:off x="242652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cxnSp>
          <p:nvCxnSpPr>
            <p:cNvPr id="605" name="Google Shape;605;p52"/>
            <p:cNvCxnSpPr>
              <a:stCxn id="602" idx="3"/>
              <a:endCxn id="603" idx="1"/>
            </p:cNvCxnSpPr>
            <p:nvPr/>
          </p:nvCxnSpPr>
          <p:spPr>
            <a:xfrm>
              <a:off x="1341427" y="3893725"/>
              <a:ext cx="156300" cy="0"/>
            </a:xfrm>
            <a:prstGeom prst="straightConnector1">
              <a:avLst/>
            </a:prstGeom>
            <a:noFill/>
            <a:ln w="9525" cap="flat" cmpd="sng">
              <a:solidFill>
                <a:schemeClr val="dk2"/>
              </a:solidFill>
              <a:prstDash val="solid"/>
              <a:round/>
              <a:headEnd type="none" w="med" len="med"/>
              <a:tailEnd type="none" w="med" len="med"/>
            </a:ln>
          </p:spPr>
        </p:cxnSp>
        <p:cxnSp>
          <p:nvCxnSpPr>
            <p:cNvPr id="606" name="Google Shape;606;p52"/>
            <p:cNvCxnSpPr>
              <a:endCxn id="604" idx="1"/>
            </p:cNvCxnSpPr>
            <p:nvPr/>
          </p:nvCxnSpPr>
          <p:spPr>
            <a:xfrm>
              <a:off x="2270227" y="3893725"/>
              <a:ext cx="156300" cy="0"/>
            </a:xfrm>
            <a:prstGeom prst="straightConnector1">
              <a:avLst/>
            </a:prstGeom>
            <a:noFill/>
            <a:ln w="9525" cap="flat" cmpd="sng">
              <a:solidFill>
                <a:schemeClr val="dk2"/>
              </a:solidFill>
              <a:prstDash val="solid"/>
              <a:round/>
              <a:headEnd type="none" w="med" len="med"/>
              <a:tailEnd type="none" w="med" len="med"/>
            </a:ln>
          </p:spPr>
        </p:cxnSp>
        <p:sp>
          <p:nvSpPr>
            <p:cNvPr id="607" name="Google Shape;607;p52"/>
            <p:cNvSpPr txBox="1"/>
            <p:nvPr/>
          </p:nvSpPr>
          <p:spPr>
            <a:xfrm>
              <a:off x="1077811" y="3097108"/>
              <a:ext cx="2564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Public ledger aka “blockchain”</a:t>
              </a:r>
              <a:endParaRPr sz="1200">
                <a:latin typeface="Muli Regular"/>
                <a:ea typeface="Muli Regular"/>
                <a:cs typeface="Muli Regular"/>
                <a:sym typeface="Muli Regular"/>
              </a:endParaRPr>
            </a:p>
          </p:txBody>
        </p:sp>
        <p:sp>
          <p:nvSpPr>
            <p:cNvPr id="600" name="Google Shape;600;p52"/>
            <p:cNvSpPr/>
            <p:nvPr/>
          </p:nvSpPr>
          <p:spPr>
            <a:xfrm>
              <a:off x="336647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cxnSp>
          <p:nvCxnSpPr>
            <p:cNvPr id="608" name="Google Shape;608;p52"/>
            <p:cNvCxnSpPr>
              <a:stCxn id="604" idx="3"/>
              <a:endCxn id="600" idx="1"/>
            </p:cNvCxnSpPr>
            <p:nvPr/>
          </p:nvCxnSpPr>
          <p:spPr>
            <a:xfrm>
              <a:off x="3199027" y="3893725"/>
              <a:ext cx="167400" cy="0"/>
            </a:xfrm>
            <a:prstGeom prst="straightConnector1">
              <a:avLst/>
            </a:prstGeom>
            <a:noFill/>
            <a:ln w="9525" cap="flat" cmpd="sng">
              <a:solidFill>
                <a:schemeClr val="dk2"/>
              </a:solidFill>
              <a:prstDash val="solid"/>
              <a:round/>
              <a:headEnd type="none" w="med" len="med"/>
              <a:tailEnd type="none" w="med" len="med"/>
            </a:ln>
          </p:spPr>
        </p:cxnSp>
      </p:grpSp>
      <p:pic>
        <p:nvPicPr>
          <p:cNvPr id="609" name="Google Shape;609;p52"/>
          <p:cNvPicPr preferRelativeResize="0"/>
          <p:nvPr/>
        </p:nvPicPr>
        <p:blipFill>
          <a:blip r:embed="rId4">
            <a:alphaModFix/>
          </a:blip>
          <a:stretch>
            <a:fillRect/>
          </a:stretch>
        </p:blipFill>
        <p:spPr>
          <a:xfrm rot="72">
            <a:off x="8808012" y="43801"/>
            <a:ext cx="238334" cy="2702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1000"/>
                                        <p:tgtEl>
                                          <p:spTgt spid="5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2"/>
                                        </p:tgtEl>
                                        <p:attrNameLst>
                                          <p:attrName>style.visibility</p:attrName>
                                        </p:attrNameLst>
                                      </p:cBhvr>
                                      <p:to>
                                        <p:strVal val="visible"/>
                                      </p:to>
                                    </p:set>
                                    <p:animEffect transition="in" filter="fade">
                                      <p:cBhvr>
                                        <p:cTn id="17"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3"/>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The cost of mining a block: illustrated</a:t>
            </a:r>
            <a:endParaRPr sz="2800">
              <a:solidFill>
                <a:srgbClr val="000000"/>
              </a:solidFill>
              <a:latin typeface="Muli"/>
              <a:ea typeface="Muli"/>
              <a:cs typeface="Muli"/>
              <a:sym typeface="Muli"/>
            </a:endParaRPr>
          </a:p>
        </p:txBody>
      </p:sp>
      <p:sp>
        <p:nvSpPr>
          <p:cNvPr id="615" name="Google Shape;615;p53"/>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41</a:t>
            </a:fld>
            <a:endParaRPr>
              <a:latin typeface="Muli Regular"/>
              <a:ea typeface="Muli Regular"/>
              <a:cs typeface="Muli Regular"/>
              <a:sym typeface="Muli Regular"/>
            </a:endParaRPr>
          </a:p>
        </p:txBody>
      </p:sp>
      <p:grpSp>
        <p:nvGrpSpPr>
          <p:cNvPr id="617" name="Google Shape;617;p53"/>
          <p:cNvGrpSpPr/>
          <p:nvPr/>
        </p:nvGrpSpPr>
        <p:grpSpPr>
          <a:xfrm>
            <a:off x="1118425" y="3595882"/>
            <a:ext cx="6002400" cy="1267563"/>
            <a:chOff x="1118425" y="3595882"/>
            <a:chExt cx="6002400" cy="1267563"/>
          </a:xfrm>
        </p:grpSpPr>
        <p:cxnSp>
          <p:nvCxnSpPr>
            <p:cNvPr id="618" name="Google Shape;618;p53"/>
            <p:cNvCxnSpPr>
              <a:stCxn id="619" idx="2"/>
              <a:endCxn id="620" idx="2"/>
            </p:cNvCxnSpPr>
            <p:nvPr/>
          </p:nvCxnSpPr>
          <p:spPr>
            <a:xfrm rot="5400000">
              <a:off x="3796525" y="1018532"/>
              <a:ext cx="376500" cy="5732700"/>
            </a:xfrm>
            <a:prstGeom prst="bentConnector3">
              <a:avLst>
                <a:gd name="adj1" fmla="val 252049"/>
              </a:avLst>
            </a:prstGeom>
            <a:noFill/>
            <a:ln w="9525" cap="flat" cmpd="sng">
              <a:solidFill>
                <a:schemeClr val="dk2"/>
              </a:solidFill>
              <a:prstDash val="solid"/>
              <a:round/>
              <a:headEnd type="none" w="med" len="med"/>
              <a:tailEnd type="triangle" w="med" len="med"/>
            </a:ln>
          </p:spPr>
        </p:cxnSp>
        <p:sp>
          <p:nvSpPr>
            <p:cNvPr id="621" name="Google Shape;621;p53"/>
            <p:cNvSpPr/>
            <p:nvPr/>
          </p:nvSpPr>
          <p:spPr>
            <a:xfrm>
              <a:off x="3050575" y="4417645"/>
              <a:ext cx="2418300" cy="4458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Generate new random #</a:t>
              </a:r>
              <a:endParaRPr>
                <a:latin typeface="Muli Regular"/>
                <a:ea typeface="Muli Regular"/>
                <a:cs typeface="Muli Regular"/>
                <a:sym typeface="Muli Regular"/>
              </a:endParaRPr>
            </a:p>
          </p:txBody>
        </p:sp>
        <p:sp>
          <p:nvSpPr>
            <p:cNvPr id="622" name="Google Shape;622;p53"/>
            <p:cNvSpPr/>
            <p:nvPr/>
          </p:nvSpPr>
          <p:spPr>
            <a:xfrm>
              <a:off x="6264625" y="3595882"/>
              <a:ext cx="856200" cy="44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N</a:t>
              </a:r>
              <a:endParaRPr>
                <a:latin typeface="Muli Regular"/>
                <a:ea typeface="Muli Regular"/>
                <a:cs typeface="Muli Regular"/>
                <a:sym typeface="Muli Regular"/>
              </a:endParaRPr>
            </a:p>
          </p:txBody>
        </p:sp>
      </p:grpSp>
      <p:grpSp>
        <p:nvGrpSpPr>
          <p:cNvPr id="623" name="Google Shape;623;p53"/>
          <p:cNvGrpSpPr/>
          <p:nvPr/>
        </p:nvGrpSpPr>
        <p:grpSpPr>
          <a:xfrm>
            <a:off x="5956827" y="2581532"/>
            <a:ext cx="2948995" cy="1864875"/>
            <a:chOff x="5956827" y="2581532"/>
            <a:chExt cx="2948995" cy="1864875"/>
          </a:xfrm>
        </p:grpSpPr>
        <p:sp>
          <p:nvSpPr>
            <p:cNvPr id="619" name="Google Shape;619;p53"/>
            <p:cNvSpPr/>
            <p:nvPr/>
          </p:nvSpPr>
          <p:spPr>
            <a:xfrm>
              <a:off x="6293575" y="2581532"/>
              <a:ext cx="1115100" cy="1115100"/>
            </a:xfrm>
            <a:prstGeom prst="diamond">
              <a:avLst/>
            </a:prstGeom>
            <a:noFill/>
            <a:ln w="9525" cap="flat" cmpd="sng">
              <a:solidFill>
                <a:srgbClr val="509A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624" name="Google Shape;624;p53"/>
            <p:cNvSpPr/>
            <p:nvPr/>
          </p:nvSpPr>
          <p:spPr>
            <a:xfrm>
              <a:off x="6423025" y="2916182"/>
              <a:ext cx="856200" cy="44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Match?</a:t>
              </a:r>
              <a:endParaRPr>
                <a:latin typeface="Muli Regular"/>
                <a:ea typeface="Muli Regular"/>
                <a:cs typeface="Muli Regular"/>
                <a:sym typeface="Muli Regular"/>
              </a:endParaRPr>
            </a:p>
          </p:txBody>
        </p:sp>
        <p:cxnSp>
          <p:nvCxnSpPr>
            <p:cNvPr id="625" name="Google Shape;625;p53"/>
            <p:cNvCxnSpPr>
              <a:stCxn id="626" idx="3"/>
              <a:endCxn id="619" idx="1"/>
            </p:cNvCxnSpPr>
            <p:nvPr/>
          </p:nvCxnSpPr>
          <p:spPr>
            <a:xfrm>
              <a:off x="5956827" y="3133470"/>
              <a:ext cx="336600" cy="5700"/>
            </a:xfrm>
            <a:prstGeom prst="straightConnector1">
              <a:avLst/>
            </a:prstGeom>
            <a:noFill/>
            <a:ln w="9525" cap="flat" cmpd="sng">
              <a:solidFill>
                <a:schemeClr val="dk2"/>
              </a:solidFill>
              <a:prstDash val="solid"/>
              <a:round/>
              <a:headEnd type="none" w="med" len="med"/>
              <a:tailEnd type="triangle" w="med" len="med"/>
            </a:ln>
          </p:spPr>
        </p:cxnSp>
        <p:sp>
          <p:nvSpPr>
            <p:cNvPr id="627" name="Google Shape;627;p53"/>
            <p:cNvSpPr txBox="1"/>
            <p:nvPr/>
          </p:nvSpPr>
          <p:spPr>
            <a:xfrm>
              <a:off x="7102822" y="3835607"/>
              <a:ext cx="1803000" cy="6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sz="1200">
                  <a:latin typeface="Muli Regular"/>
                  <a:ea typeface="Muli Regular"/>
                  <a:cs typeface="Muli Regular"/>
                  <a:sym typeface="Muli Regular"/>
                </a:rPr>
                <a:t>Is the output less than some target threshold?</a:t>
              </a:r>
              <a:endParaRPr sz="1200">
                <a:latin typeface="Muli Regular"/>
                <a:ea typeface="Muli Regular"/>
                <a:cs typeface="Muli Regular"/>
                <a:sym typeface="Muli Regular"/>
              </a:endParaRPr>
            </a:p>
          </p:txBody>
        </p:sp>
        <p:sp>
          <p:nvSpPr>
            <p:cNvPr id="628" name="Google Shape;628;p53"/>
            <p:cNvSpPr/>
            <p:nvPr/>
          </p:nvSpPr>
          <p:spPr>
            <a:xfrm rot="4500021">
              <a:off x="7090656" y="3541137"/>
              <a:ext cx="538056" cy="262867"/>
            </a:xfrm>
            <a:custGeom>
              <a:avLst/>
              <a:gdLst/>
              <a:ahLst/>
              <a:cxnLst/>
              <a:rect l="l" t="t" r="r" b="b"/>
              <a:pathLst>
                <a:path w="30142" h="10515" extrusionOk="0">
                  <a:moveTo>
                    <a:pt x="0" y="10515"/>
                  </a:moveTo>
                  <a:cubicBezTo>
                    <a:pt x="2278" y="8996"/>
                    <a:pt x="8645" y="3155"/>
                    <a:pt x="13669" y="1402"/>
                  </a:cubicBezTo>
                  <a:cubicBezTo>
                    <a:pt x="18693" y="-350"/>
                    <a:pt x="27397" y="234"/>
                    <a:pt x="30142" y="0"/>
                  </a:cubicBezTo>
                </a:path>
              </a:pathLst>
            </a:custGeom>
            <a:noFill/>
            <a:ln w="9525" cap="flat" cmpd="sng">
              <a:solidFill>
                <a:srgbClr val="999999"/>
              </a:solidFill>
              <a:prstDash val="dash"/>
              <a:round/>
              <a:headEnd type="none" w="med" len="med"/>
              <a:tailEnd type="none" w="med" len="med"/>
            </a:ln>
          </p:spPr>
        </p:sp>
      </p:grpSp>
      <p:grpSp>
        <p:nvGrpSpPr>
          <p:cNvPr id="629" name="Google Shape;629;p53"/>
          <p:cNvGrpSpPr/>
          <p:nvPr/>
        </p:nvGrpSpPr>
        <p:grpSpPr>
          <a:xfrm>
            <a:off x="4096190" y="2910570"/>
            <a:ext cx="1884848" cy="756325"/>
            <a:chOff x="4096190" y="2910570"/>
            <a:chExt cx="1884848" cy="756325"/>
          </a:xfrm>
        </p:grpSpPr>
        <p:sp>
          <p:nvSpPr>
            <p:cNvPr id="626" name="Google Shape;626;p53"/>
            <p:cNvSpPr/>
            <p:nvPr/>
          </p:nvSpPr>
          <p:spPr>
            <a:xfrm>
              <a:off x="4510527" y="2910570"/>
              <a:ext cx="1446300" cy="445800"/>
            </a:xfrm>
            <a:prstGeom prst="rect">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Output hash</a:t>
              </a:r>
              <a:endParaRPr>
                <a:latin typeface="Muli Regular"/>
                <a:ea typeface="Muli Regular"/>
                <a:cs typeface="Muli Regular"/>
                <a:sym typeface="Muli Regular"/>
              </a:endParaRPr>
            </a:p>
          </p:txBody>
        </p:sp>
        <p:cxnSp>
          <p:nvCxnSpPr>
            <p:cNvPr id="630" name="Google Shape;630;p53"/>
            <p:cNvCxnSpPr>
              <a:stCxn id="631" idx="3"/>
              <a:endCxn id="626" idx="1"/>
            </p:cNvCxnSpPr>
            <p:nvPr/>
          </p:nvCxnSpPr>
          <p:spPr>
            <a:xfrm rot="10800000" flipH="1">
              <a:off x="4096190" y="3133356"/>
              <a:ext cx="414300" cy="5400"/>
            </a:xfrm>
            <a:prstGeom prst="straightConnector1">
              <a:avLst/>
            </a:prstGeom>
            <a:noFill/>
            <a:ln w="9525" cap="flat" cmpd="sng">
              <a:solidFill>
                <a:schemeClr val="dk2"/>
              </a:solidFill>
              <a:prstDash val="solid"/>
              <a:round/>
              <a:headEnd type="none" w="med" len="med"/>
              <a:tailEnd type="triangle" w="med" len="med"/>
            </a:ln>
          </p:spPr>
        </p:cxnSp>
        <p:sp>
          <p:nvSpPr>
            <p:cNvPr id="632" name="Google Shape;632;p53"/>
            <p:cNvSpPr txBox="1"/>
            <p:nvPr/>
          </p:nvSpPr>
          <p:spPr>
            <a:xfrm>
              <a:off x="4408738" y="3322195"/>
              <a:ext cx="15723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1000">
                  <a:latin typeface="Muli Regular"/>
                  <a:ea typeface="Muli Regular"/>
                  <a:cs typeface="Muli Regular"/>
                  <a:sym typeface="Muli Regular"/>
                </a:rPr>
                <a:t>Example: 00000000000000001e8d6829a8a21adc5</a:t>
              </a:r>
              <a:endParaRPr sz="1000">
                <a:latin typeface="Muli Regular"/>
                <a:ea typeface="Muli Regular"/>
                <a:cs typeface="Muli Regular"/>
                <a:sym typeface="Muli Regular"/>
              </a:endParaRPr>
            </a:p>
          </p:txBody>
        </p:sp>
      </p:grpSp>
      <p:grpSp>
        <p:nvGrpSpPr>
          <p:cNvPr id="633" name="Google Shape;633;p53"/>
          <p:cNvGrpSpPr/>
          <p:nvPr/>
        </p:nvGrpSpPr>
        <p:grpSpPr>
          <a:xfrm>
            <a:off x="6265975" y="1551995"/>
            <a:ext cx="2682300" cy="1809975"/>
            <a:chOff x="6265975" y="1551995"/>
            <a:chExt cx="2682300" cy="1809975"/>
          </a:xfrm>
        </p:grpSpPr>
        <p:cxnSp>
          <p:nvCxnSpPr>
            <p:cNvPr id="634" name="Google Shape;634;p53"/>
            <p:cNvCxnSpPr>
              <a:stCxn id="619" idx="3"/>
            </p:cNvCxnSpPr>
            <p:nvPr/>
          </p:nvCxnSpPr>
          <p:spPr>
            <a:xfrm>
              <a:off x="7408675" y="3139082"/>
              <a:ext cx="396900" cy="0"/>
            </a:xfrm>
            <a:prstGeom prst="straightConnector1">
              <a:avLst/>
            </a:prstGeom>
            <a:noFill/>
            <a:ln w="9525" cap="flat" cmpd="sng">
              <a:solidFill>
                <a:schemeClr val="dk2"/>
              </a:solidFill>
              <a:prstDash val="solid"/>
              <a:round/>
              <a:headEnd type="none" w="med" len="med"/>
              <a:tailEnd type="triangle" w="med" len="med"/>
            </a:ln>
          </p:spPr>
        </p:cxnSp>
        <p:sp>
          <p:nvSpPr>
            <p:cNvPr id="635" name="Google Shape;635;p53"/>
            <p:cNvSpPr/>
            <p:nvPr/>
          </p:nvSpPr>
          <p:spPr>
            <a:xfrm>
              <a:off x="7102825" y="2757682"/>
              <a:ext cx="856200" cy="44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Y</a:t>
              </a:r>
              <a:endParaRPr>
                <a:latin typeface="Muli Regular"/>
                <a:ea typeface="Muli Regular"/>
                <a:cs typeface="Muli Regular"/>
                <a:sym typeface="Muli Regular"/>
              </a:endParaRPr>
            </a:p>
          </p:txBody>
        </p:sp>
        <p:sp>
          <p:nvSpPr>
            <p:cNvPr id="636" name="Google Shape;636;p53"/>
            <p:cNvSpPr/>
            <p:nvPr/>
          </p:nvSpPr>
          <p:spPr>
            <a:xfrm>
              <a:off x="7805575" y="2916170"/>
              <a:ext cx="1075800" cy="4458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New block!</a:t>
              </a:r>
              <a:endParaRPr>
                <a:latin typeface="Muli Regular"/>
                <a:ea typeface="Muli Regular"/>
                <a:cs typeface="Muli Regular"/>
                <a:sym typeface="Muli Regular"/>
              </a:endParaRPr>
            </a:p>
          </p:txBody>
        </p:sp>
        <p:sp>
          <p:nvSpPr>
            <p:cNvPr id="637" name="Google Shape;637;p53"/>
            <p:cNvSpPr txBox="1"/>
            <p:nvPr/>
          </p:nvSpPr>
          <p:spPr>
            <a:xfrm>
              <a:off x="6265975" y="1551995"/>
              <a:ext cx="2682300" cy="948900"/>
            </a:xfrm>
            <a:prstGeom prst="rect">
              <a:avLst/>
            </a:prstGeom>
            <a:solidFill>
              <a:srgbClr val="FFFFFF"/>
            </a:solidFill>
            <a:ln>
              <a:noFill/>
            </a:ln>
          </p:spPr>
          <p:txBody>
            <a:bodyPr spcFirstLastPara="1" wrap="square" lIns="91425" tIns="91425" rIns="91425" bIns="91425" anchor="t" anchorCtr="0">
              <a:noAutofit/>
            </a:bodyPr>
            <a:lstStyle/>
            <a:p>
              <a:pPr marL="0" lvl="0" indent="0" algn="r" rtl="0">
                <a:spcBef>
                  <a:spcPts val="0"/>
                </a:spcBef>
                <a:spcAft>
                  <a:spcPts val="800"/>
                </a:spcAft>
                <a:buNone/>
              </a:pPr>
              <a:r>
                <a:rPr lang="en" sz="1200">
                  <a:solidFill>
                    <a:schemeClr val="dk1"/>
                  </a:solidFill>
                  <a:latin typeface="Muli Regular"/>
                  <a:ea typeface="Muli Regular"/>
                  <a:cs typeface="Muli Regular"/>
                  <a:sym typeface="Muli Regular"/>
                </a:rPr>
                <a:t>Only way to find a block is by hashing LOTS and LOTS of times—this is the “proof of work”.</a:t>
              </a:r>
              <a:endParaRPr sz="1200">
                <a:solidFill>
                  <a:schemeClr val="dk1"/>
                </a:solidFill>
                <a:latin typeface="Muli Regular"/>
                <a:ea typeface="Muli Regular"/>
                <a:cs typeface="Muli Regular"/>
                <a:sym typeface="Muli Regular"/>
              </a:endParaRPr>
            </a:p>
          </p:txBody>
        </p:sp>
        <p:cxnSp>
          <p:nvCxnSpPr>
            <p:cNvPr id="638" name="Google Shape;638;p53"/>
            <p:cNvCxnSpPr/>
            <p:nvPr/>
          </p:nvCxnSpPr>
          <p:spPr>
            <a:xfrm rot="10800000">
              <a:off x="8343475" y="2306270"/>
              <a:ext cx="0" cy="533700"/>
            </a:xfrm>
            <a:prstGeom prst="straightConnector1">
              <a:avLst/>
            </a:prstGeom>
            <a:noFill/>
            <a:ln w="9525" cap="flat" cmpd="sng">
              <a:solidFill>
                <a:srgbClr val="999999"/>
              </a:solidFill>
              <a:prstDash val="dash"/>
              <a:round/>
              <a:headEnd type="none" w="med" len="med"/>
              <a:tailEnd type="none" w="med" len="med"/>
            </a:ln>
          </p:spPr>
        </p:cxnSp>
      </p:grpSp>
      <p:sp>
        <p:nvSpPr>
          <p:cNvPr id="639" name="Google Shape;639;p53"/>
          <p:cNvSpPr txBox="1"/>
          <p:nvPr/>
        </p:nvSpPr>
        <p:spPr>
          <a:xfrm>
            <a:off x="218100" y="830875"/>
            <a:ext cx="8687700" cy="6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sz="1800">
                <a:latin typeface="Muli Regular"/>
                <a:ea typeface="Muli Regular"/>
                <a:cs typeface="Muli Regular"/>
                <a:sym typeface="Muli Regular"/>
              </a:rPr>
              <a:t>This sequence is currently executed </a:t>
            </a:r>
            <a:r>
              <a:rPr lang="en" sz="1800" u="sng">
                <a:latin typeface="Muli Regular"/>
                <a:ea typeface="Muli Regular"/>
                <a:cs typeface="Muli Regular"/>
                <a:sym typeface="Muli Regular"/>
              </a:rPr>
              <a:t>120 quintillion times</a:t>
            </a:r>
            <a:r>
              <a:rPr lang="en" sz="1800">
                <a:latin typeface="Muli Regular"/>
                <a:ea typeface="Muli Regular"/>
                <a:cs typeface="Muli Regular"/>
                <a:sym typeface="Muli Regular"/>
              </a:rPr>
              <a:t> every second by miners </a:t>
            </a:r>
            <a:endParaRPr sz="1800">
              <a:latin typeface="Muli Regular"/>
              <a:ea typeface="Muli Regular"/>
              <a:cs typeface="Muli Regular"/>
              <a:sym typeface="Muli Regular"/>
            </a:endParaRPr>
          </a:p>
        </p:txBody>
      </p:sp>
      <p:grpSp>
        <p:nvGrpSpPr>
          <p:cNvPr id="640" name="Google Shape;640;p53"/>
          <p:cNvGrpSpPr/>
          <p:nvPr/>
        </p:nvGrpSpPr>
        <p:grpSpPr>
          <a:xfrm>
            <a:off x="369900" y="1560307"/>
            <a:ext cx="5056370" cy="2512937"/>
            <a:chOff x="369900" y="1560307"/>
            <a:chExt cx="5056370" cy="2512937"/>
          </a:xfrm>
        </p:grpSpPr>
        <p:sp>
          <p:nvSpPr>
            <p:cNvPr id="631" name="Google Shape;631;p53"/>
            <p:cNvSpPr/>
            <p:nvPr/>
          </p:nvSpPr>
          <p:spPr>
            <a:xfrm>
              <a:off x="2695490" y="2915856"/>
              <a:ext cx="1400700" cy="445800"/>
            </a:xfrm>
            <a:prstGeom prst="rect">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SHA-256</a:t>
              </a:r>
              <a:endParaRPr>
                <a:latin typeface="Muli Regular"/>
                <a:ea typeface="Muli Regular"/>
                <a:cs typeface="Muli Regular"/>
                <a:sym typeface="Muli Regular"/>
              </a:endParaRPr>
            </a:p>
          </p:txBody>
        </p:sp>
        <p:sp>
          <p:nvSpPr>
            <p:cNvPr id="641" name="Google Shape;641;p53"/>
            <p:cNvSpPr/>
            <p:nvPr/>
          </p:nvSpPr>
          <p:spPr>
            <a:xfrm>
              <a:off x="369900" y="2204295"/>
              <a:ext cx="1497300" cy="445800"/>
            </a:xfrm>
            <a:prstGeom prst="rect">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Previous block</a:t>
              </a:r>
              <a:endParaRPr>
                <a:latin typeface="Muli Regular"/>
                <a:ea typeface="Muli Regular"/>
                <a:cs typeface="Muli Regular"/>
                <a:sym typeface="Muli Regular"/>
              </a:endParaRPr>
            </a:p>
          </p:txBody>
        </p:sp>
        <p:sp>
          <p:nvSpPr>
            <p:cNvPr id="642" name="Google Shape;642;p53"/>
            <p:cNvSpPr/>
            <p:nvPr/>
          </p:nvSpPr>
          <p:spPr>
            <a:xfrm>
              <a:off x="369900" y="2915870"/>
              <a:ext cx="1497300" cy="445800"/>
            </a:xfrm>
            <a:prstGeom prst="rect">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Transactions </a:t>
              </a:r>
              <a:endParaRPr>
                <a:latin typeface="Muli Regular"/>
                <a:ea typeface="Muli Regular"/>
                <a:cs typeface="Muli Regular"/>
                <a:sym typeface="Muli Regular"/>
              </a:endParaRPr>
            </a:p>
          </p:txBody>
        </p:sp>
        <p:sp>
          <p:nvSpPr>
            <p:cNvPr id="620" name="Google Shape;620;p53"/>
            <p:cNvSpPr/>
            <p:nvPr/>
          </p:nvSpPr>
          <p:spPr>
            <a:xfrm>
              <a:off x="369900" y="3627445"/>
              <a:ext cx="1497300" cy="445800"/>
            </a:xfrm>
            <a:prstGeom prst="rect">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Random #</a:t>
              </a:r>
              <a:endParaRPr>
                <a:latin typeface="Muli Regular"/>
                <a:ea typeface="Muli Regular"/>
                <a:cs typeface="Muli Regular"/>
                <a:sym typeface="Muli Regular"/>
              </a:endParaRPr>
            </a:p>
          </p:txBody>
        </p:sp>
        <p:cxnSp>
          <p:nvCxnSpPr>
            <p:cNvPr id="643" name="Google Shape;643;p53"/>
            <p:cNvCxnSpPr>
              <a:stCxn id="641" idx="3"/>
              <a:endCxn id="631" idx="1"/>
            </p:cNvCxnSpPr>
            <p:nvPr/>
          </p:nvCxnSpPr>
          <p:spPr>
            <a:xfrm>
              <a:off x="1867200" y="2427195"/>
              <a:ext cx="828300" cy="711600"/>
            </a:xfrm>
            <a:prstGeom prst="bentConnector3">
              <a:avLst>
                <a:gd name="adj1" fmla="val 49999"/>
              </a:avLst>
            </a:prstGeom>
            <a:noFill/>
            <a:ln w="9525" cap="flat" cmpd="sng">
              <a:solidFill>
                <a:schemeClr val="dk2"/>
              </a:solidFill>
              <a:prstDash val="solid"/>
              <a:round/>
              <a:headEnd type="none" w="med" len="med"/>
              <a:tailEnd type="none" w="med" len="med"/>
            </a:ln>
          </p:spPr>
        </p:cxnSp>
        <p:cxnSp>
          <p:nvCxnSpPr>
            <p:cNvPr id="644" name="Google Shape;644;p53"/>
            <p:cNvCxnSpPr>
              <a:stCxn id="620" idx="3"/>
              <a:endCxn id="631" idx="1"/>
            </p:cNvCxnSpPr>
            <p:nvPr/>
          </p:nvCxnSpPr>
          <p:spPr>
            <a:xfrm rot="10800000" flipH="1">
              <a:off x="1867200" y="3138745"/>
              <a:ext cx="828300" cy="711600"/>
            </a:xfrm>
            <a:prstGeom prst="bentConnector3">
              <a:avLst>
                <a:gd name="adj1" fmla="val 49999"/>
              </a:avLst>
            </a:prstGeom>
            <a:noFill/>
            <a:ln w="9525" cap="flat" cmpd="sng">
              <a:solidFill>
                <a:schemeClr val="dk2"/>
              </a:solidFill>
              <a:prstDash val="solid"/>
              <a:round/>
              <a:headEnd type="none" w="med" len="med"/>
              <a:tailEnd type="none" w="med" len="med"/>
            </a:ln>
          </p:spPr>
        </p:cxnSp>
        <p:cxnSp>
          <p:nvCxnSpPr>
            <p:cNvPr id="645" name="Google Shape;645;p53"/>
            <p:cNvCxnSpPr>
              <a:stCxn id="642" idx="3"/>
              <a:endCxn id="631" idx="1"/>
            </p:cNvCxnSpPr>
            <p:nvPr/>
          </p:nvCxnSpPr>
          <p:spPr>
            <a:xfrm>
              <a:off x="1867200" y="3138770"/>
              <a:ext cx="828300" cy="600"/>
            </a:xfrm>
            <a:prstGeom prst="bentConnector3">
              <a:avLst>
                <a:gd name="adj1" fmla="val 49999"/>
              </a:avLst>
            </a:prstGeom>
            <a:noFill/>
            <a:ln w="9525" cap="flat" cmpd="sng">
              <a:solidFill>
                <a:schemeClr val="dk2"/>
              </a:solidFill>
              <a:prstDash val="solid"/>
              <a:round/>
              <a:headEnd type="none" w="med" len="med"/>
              <a:tailEnd type="triangle" w="med" len="med"/>
            </a:ln>
          </p:spPr>
        </p:cxnSp>
        <p:sp>
          <p:nvSpPr>
            <p:cNvPr id="646" name="Google Shape;646;p53"/>
            <p:cNvSpPr txBox="1"/>
            <p:nvPr/>
          </p:nvSpPr>
          <p:spPr>
            <a:xfrm>
              <a:off x="2138570" y="1560307"/>
              <a:ext cx="3287700" cy="6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sz="1200">
                  <a:latin typeface="Muli Regular"/>
                  <a:ea typeface="Muli Regular"/>
                  <a:cs typeface="Muli Regular"/>
                  <a:sym typeface="Muli Regular"/>
                </a:rPr>
                <a:t>Including a link to the previous block in the hash ensures the integrity of the blockchain. </a:t>
              </a:r>
              <a:endParaRPr sz="1200">
                <a:latin typeface="Muli Regular"/>
                <a:ea typeface="Muli Regular"/>
                <a:cs typeface="Muli Regular"/>
                <a:sym typeface="Muli Regular"/>
              </a:endParaRPr>
            </a:p>
          </p:txBody>
        </p:sp>
        <p:sp>
          <p:nvSpPr>
            <p:cNvPr id="647" name="Google Shape;647;p53"/>
            <p:cNvSpPr/>
            <p:nvPr/>
          </p:nvSpPr>
          <p:spPr>
            <a:xfrm rot="-899397">
              <a:off x="1642225" y="1793019"/>
              <a:ext cx="508388" cy="234861"/>
            </a:xfrm>
            <a:custGeom>
              <a:avLst/>
              <a:gdLst/>
              <a:ahLst/>
              <a:cxnLst/>
              <a:rect l="l" t="t" r="r" b="b"/>
              <a:pathLst>
                <a:path w="30142" h="10515" extrusionOk="0">
                  <a:moveTo>
                    <a:pt x="0" y="10515"/>
                  </a:moveTo>
                  <a:cubicBezTo>
                    <a:pt x="2278" y="8996"/>
                    <a:pt x="8645" y="3155"/>
                    <a:pt x="13669" y="1402"/>
                  </a:cubicBezTo>
                  <a:cubicBezTo>
                    <a:pt x="18693" y="-350"/>
                    <a:pt x="27397" y="234"/>
                    <a:pt x="30142" y="0"/>
                  </a:cubicBezTo>
                </a:path>
              </a:pathLst>
            </a:custGeom>
            <a:noFill/>
            <a:ln w="9525" cap="flat" cmpd="sng">
              <a:solidFill>
                <a:srgbClr val="999999"/>
              </a:solidFill>
              <a:prstDash val="dash"/>
              <a:round/>
              <a:headEnd type="none" w="med" len="med"/>
              <a:tailEnd type="none" w="med" len="med"/>
            </a:ln>
          </p:spPr>
        </p:sp>
        <p:sp>
          <p:nvSpPr>
            <p:cNvPr id="648" name="Google Shape;648;p53"/>
            <p:cNvSpPr txBox="1"/>
            <p:nvPr/>
          </p:nvSpPr>
          <p:spPr>
            <a:xfrm>
              <a:off x="540600" y="1830770"/>
              <a:ext cx="11559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1200" b="1">
                  <a:latin typeface="Muli"/>
                  <a:ea typeface="Muli"/>
                  <a:cs typeface="Muli"/>
                  <a:sym typeface="Muli"/>
                </a:rPr>
                <a:t>Inputs</a:t>
              </a:r>
              <a:endParaRPr sz="1200" b="1">
                <a:latin typeface="Muli"/>
                <a:ea typeface="Muli"/>
                <a:cs typeface="Muli"/>
                <a:sym typeface="Muli"/>
              </a:endParaRPr>
            </a:p>
          </p:txBody>
        </p:sp>
        <p:sp>
          <p:nvSpPr>
            <p:cNvPr id="649" name="Google Shape;649;p53"/>
            <p:cNvSpPr txBox="1"/>
            <p:nvPr/>
          </p:nvSpPr>
          <p:spPr>
            <a:xfrm>
              <a:off x="2589900" y="2554085"/>
              <a:ext cx="16119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1200" b="1">
                  <a:latin typeface="Muli"/>
                  <a:ea typeface="Muli"/>
                  <a:cs typeface="Muli"/>
                  <a:sym typeface="Muli"/>
                </a:rPr>
                <a:t>Hashing function</a:t>
              </a:r>
              <a:endParaRPr sz="1200" b="1">
                <a:latin typeface="Muli"/>
                <a:ea typeface="Muli"/>
                <a:cs typeface="Muli"/>
                <a:sym typeface="Muli"/>
              </a:endParaRPr>
            </a:p>
          </p:txBody>
        </p:sp>
        <p:sp>
          <p:nvSpPr>
            <p:cNvPr id="650" name="Google Shape;650;p53"/>
            <p:cNvSpPr txBox="1"/>
            <p:nvPr/>
          </p:nvSpPr>
          <p:spPr>
            <a:xfrm>
              <a:off x="2599130" y="3322195"/>
              <a:ext cx="15723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1000">
                  <a:latin typeface="Muli Regular"/>
                  <a:ea typeface="Muli Regular"/>
                  <a:cs typeface="Muli Regular"/>
                  <a:sym typeface="Muli Regular"/>
                </a:rPr>
                <a:t>Runs on ASIC hardware</a:t>
              </a:r>
              <a:endParaRPr sz="1000">
                <a:latin typeface="Muli Regular"/>
                <a:ea typeface="Muli Regular"/>
                <a:cs typeface="Muli Regular"/>
                <a:sym typeface="Muli Regular"/>
              </a:endParaRPr>
            </a:p>
          </p:txBody>
        </p:sp>
      </p:grpSp>
      <p:pic>
        <p:nvPicPr>
          <p:cNvPr id="651" name="Google Shape;651;p53"/>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9"/>
                                        </p:tgtEl>
                                        <p:attrNameLst>
                                          <p:attrName>style.visibility</p:attrName>
                                        </p:attrNameLst>
                                      </p:cBhvr>
                                      <p:to>
                                        <p:strVal val="visible"/>
                                      </p:to>
                                    </p:set>
                                    <p:animEffect transition="in" filter="fade">
                                      <p:cBhvr>
                                        <p:cTn id="12" dur="1000"/>
                                        <p:tgtEl>
                                          <p:spTgt spid="6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3"/>
                                        </p:tgtEl>
                                        <p:attrNameLst>
                                          <p:attrName>style.visibility</p:attrName>
                                        </p:attrNameLst>
                                      </p:cBhvr>
                                      <p:to>
                                        <p:strVal val="visible"/>
                                      </p:to>
                                    </p:set>
                                    <p:animEffect transition="in" filter="fade">
                                      <p:cBhvr>
                                        <p:cTn id="17" dur="1000"/>
                                        <p:tgtEl>
                                          <p:spTgt spid="6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7"/>
                                        </p:tgtEl>
                                        <p:attrNameLst>
                                          <p:attrName>style.visibility</p:attrName>
                                        </p:attrNameLst>
                                      </p:cBhvr>
                                      <p:to>
                                        <p:strVal val="visible"/>
                                      </p:to>
                                    </p:set>
                                    <p:animEffect transition="in" filter="fade">
                                      <p:cBhvr>
                                        <p:cTn id="22" dur="1000"/>
                                        <p:tgtEl>
                                          <p:spTgt spid="6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3"/>
                                        </p:tgtEl>
                                        <p:attrNameLst>
                                          <p:attrName>style.visibility</p:attrName>
                                        </p:attrNameLst>
                                      </p:cBhvr>
                                      <p:to>
                                        <p:strVal val="visible"/>
                                      </p:to>
                                    </p:set>
                                    <p:animEffect transition="in" filter="fade">
                                      <p:cBhvr>
                                        <p:cTn id="27" dur="1000"/>
                                        <p:tgtEl>
                                          <p:spTgt spid="6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9"/>
                                        </p:tgtEl>
                                        <p:attrNameLst>
                                          <p:attrName>style.visibility</p:attrName>
                                        </p:attrNameLst>
                                      </p:cBhvr>
                                      <p:to>
                                        <p:strVal val="visible"/>
                                      </p:to>
                                    </p:set>
                                    <p:animEffect transition="in" filter="fade">
                                      <p:cBhvr>
                                        <p:cTn id="32" dur="10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4"/>
          <p:cNvSpPr txBox="1">
            <a:spLocks noGrp="1"/>
          </p:cNvSpPr>
          <p:nvPr>
            <p:ph type="body" idx="1"/>
          </p:nvPr>
        </p:nvSpPr>
        <p:spPr>
          <a:xfrm>
            <a:off x="218100" y="117150"/>
            <a:ext cx="91440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Nodes verify the validity of newly mined blocks</a:t>
            </a:r>
            <a:endParaRPr sz="2800">
              <a:solidFill>
                <a:srgbClr val="000000"/>
              </a:solidFill>
              <a:latin typeface="Muli"/>
              <a:ea typeface="Muli"/>
              <a:cs typeface="Muli"/>
              <a:sym typeface="Muli"/>
            </a:endParaRPr>
          </a:p>
        </p:txBody>
      </p:sp>
      <p:sp>
        <p:nvSpPr>
          <p:cNvPr id="657" name="Google Shape;657;p54"/>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659" name="Google Shape;659;p54"/>
          <p:cNvSpPr/>
          <p:nvPr/>
        </p:nvSpPr>
        <p:spPr>
          <a:xfrm>
            <a:off x="873688" y="2780337"/>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660" name="Google Shape;660;p54"/>
          <p:cNvSpPr/>
          <p:nvPr/>
        </p:nvSpPr>
        <p:spPr>
          <a:xfrm>
            <a:off x="1587700" y="1829067"/>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a:t>
            </a:r>
            <a:endParaRPr sz="1200">
              <a:latin typeface="Muli Regular"/>
              <a:ea typeface="Muli Regular"/>
              <a:cs typeface="Muli Regular"/>
              <a:sym typeface="Muli Regular"/>
            </a:endParaRPr>
          </a:p>
        </p:txBody>
      </p:sp>
      <p:sp>
        <p:nvSpPr>
          <p:cNvPr id="661" name="Google Shape;661;p54"/>
          <p:cNvSpPr/>
          <p:nvPr/>
        </p:nvSpPr>
        <p:spPr>
          <a:xfrm>
            <a:off x="2529625" y="24426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662" name="Google Shape;662;p54"/>
          <p:cNvSpPr/>
          <p:nvPr/>
        </p:nvSpPr>
        <p:spPr>
          <a:xfrm>
            <a:off x="2931850" y="15614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663" name="Google Shape;663;p54"/>
          <p:cNvSpPr/>
          <p:nvPr/>
        </p:nvSpPr>
        <p:spPr>
          <a:xfrm>
            <a:off x="3972288" y="2281055"/>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sp>
        <p:nvSpPr>
          <p:cNvPr id="664" name="Google Shape;664;p54"/>
          <p:cNvSpPr/>
          <p:nvPr/>
        </p:nvSpPr>
        <p:spPr>
          <a:xfrm>
            <a:off x="4812213" y="29864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Muli"/>
                <a:ea typeface="Muli"/>
                <a:cs typeface="Muli"/>
                <a:sym typeface="Muli"/>
              </a:rPr>
              <a:t>Miner</a:t>
            </a:r>
            <a:endParaRPr sz="1200" b="1">
              <a:latin typeface="Muli"/>
              <a:ea typeface="Muli"/>
              <a:cs typeface="Muli"/>
              <a:sym typeface="Muli"/>
            </a:endParaRPr>
          </a:p>
        </p:txBody>
      </p:sp>
      <p:sp>
        <p:nvSpPr>
          <p:cNvPr id="665" name="Google Shape;665;p54"/>
          <p:cNvSpPr/>
          <p:nvPr/>
        </p:nvSpPr>
        <p:spPr>
          <a:xfrm>
            <a:off x="4812213" y="1575642"/>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cxnSp>
        <p:nvCxnSpPr>
          <p:cNvPr id="666" name="Google Shape;666;p54"/>
          <p:cNvCxnSpPr>
            <a:stCxn id="665" idx="2"/>
            <a:endCxn id="663" idx="0"/>
          </p:cNvCxnSpPr>
          <p:nvPr/>
        </p:nvCxnSpPr>
        <p:spPr>
          <a:xfrm flipH="1">
            <a:off x="4413513" y="2015742"/>
            <a:ext cx="840000" cy="265200"/>
          </a:xfrm>
          <a:prstGeom prst="straightConnector1">
            <a:avLst/>
          </a:prstGeom>
          <a:noFill/>
          <a:ln w="9525" cap="flat" cmpd="sng">
            <a:solidFill>
              <a:srgbClr val="999999"/>
            </a:solidFill>
            <a:prstDash val="solid"/>
            <a:round/>
            <a:headEnd type="none" w="med" len="med"/>
            <a:tailEnd type="none" w="med" len="med"/>
          </a:ln>
        </p:spPr>
      </p:cxnSp>
      <p:cxnSp>
        <p:nvCxnSpPr>
          <p:cNvPr id="667" name="Google Shape;667;p54"/>
          <p:cNvCxnSpPr>
            <a:stCxn id="662" idx="3"/>
            <a:endCxn id="663" idx="0"/>
          </p:cNvCxnSpPr>
          <p:nvPr/>
        </p:nvCxnSpPr>
        <p:spPr>
          <a:xfrm>
            <a:off x="3814450" y="1781492"/>
            <a:ext cx="599100" cy="499500"/>
          </a:xfrm>
          <a:prstGeom prst="straightConnector1">
            <a:avLst/>
          </a:prstGeom>
          <a:noFill/>
          <a:ln w="9525" cap="flat" cmpd="sng">
            <a:solidFill>
              <a:srgbClr val="999999"/>
            </a:solidFill>
            <a:prstDash val="solid"/>
            <a:round/>
            <a:headEnd type="none" w="med" len="med"/>
            <a:tailEnd type="none" w="med" len="med"/>
          </a:ln>
        </p:spPr>
      </p:cxnSp>
      <p:cxnSp>
        <p:nvCxnSpPr>
          <p:cNvPr id="668" name="Google Shape;668;p54"/>
          <p:cNvCxnSpPr>
            <a:stCxn id="660" idx="3"/>
            <a:endCxn id="661" idx="0"/>
          </p:cNvCxnSpPr>
          <p:nvPr/>
        </p:nvCxnSpPr>
        <p:spPr>
          <a:xfrm>
            <a:off x="2470300" y="2049117"/>
            <a:ext cx="500700" cy="393600"/>
          </a:xfrm>
          <a:prstGeom prst="straightConnector1">
            <a:avLst/>
          </a:prstGeom>
          <a:noFill/>
          <a:ln w="9525" cap="flat" cmpd="sng">
            <a:solidFill>
              <a:srgbClr val="999999"/>
            </a:solidFill>
            <a:prstDash val="solid"/>
            <a:round/>
            <a:headEnd type="none" w="med" len="med"/>
            <a:tailEnd type="none" w="med" len="med"/>
          </a:ln>
        </p:spPr>
      </p:cxnSp>
      <p:cxnSp>
        <p:nvCxnSpPr>
          <p:cNvPr id="669" name="Google Shape;669;p54"/>
          <p:cNvCxnSpPr>
            <a:stCxn id="660" idx="2"/>
            <a:endCxn id="659" idx="0"/>
          </p:cNvCxnSpPr>
          <p:nvPr/>
        </p:nvCxnSpPr>
        <p:spPr>
          <a:xfrm flipH="1">
            <a:off x="1315000" y="2269167"/>
            <a:ext cx="714000" cy="511200"/>
          </a:xfrm>
          <a:prstGeom prst="straightConnector1">
            <a:avLst/>
          </a:prstGeom>
          <a:noFill/>
          <a:ln w="9525" cap="flat" cmpd="sng">
            <a:solidFill>
              <a:srgbClr val="999999"/>
            </a:solidFill>
            <a:prstDash val="solid"/>
            <a:round/>
            <a:headEnd type="none" w="med" len="med"/>
            <a:tailEnd type="none" w="med" len="med"/>
          </a:ln>
        </p:spPr>
      </p:cxnSp>
      <p:cxnSp>
        <p:nvCxnSpPr>
          <p:cNvPr id="670" name="Google Shape;670;p54"/>
          <p:cNvCxnSpPr>
            <a:stCxn id="659" idx="3"/>
            <a:endCxn id="661" idx="1"/>
          </p:cNvCxnSpPr>
          <p:nvPr/>
        </p:nvCxnSpPr>
        <p:spPr>
          <a:xfrm rot="10800000" flipH="1">
            <a:off x="1756288" y="2662587"/>
            <a:ext cx="773400" cy="337800"/>
          </a:xfrm>
          <a:prstGeom prst="straightConnector1">
            <a:avLst/>
          </a:prstGeom>
          <a:noFill/>
          <a:ln w="9525" cap="flat" cmpd="sng">
            <a:solidFill>
              <a:srgbClr val="999999"/>
            </a:solidFill>
            <a:prstDash val="solid"/>
            <a:round/>
            <a:headEnd type="none" w="med" len="med"/>
            <a:tailEnd type="none" w="med" len="med"/>
          </a:ln>
        </p:spPr>
      </p:cxnSp>
      <p:cxnSp>
        <p:nvCxnSpPr>
          <p:cNvPr id="671" name="Google Shape;671;p54"/>
          <p:cNvCxnSpPr>
            <a:stCxn id="664" idx="0"/>
            <a:endCxn id="663" idx="2"/>
          </p:cNvCxnSpPr>
          <p:nvPr/>
        </p:nvCxnSpPr>
        <p:spPr>
          <a:xfrm rot="10800000">
            <a:off x="4413513" y="2721242"/>
            <a:ext cx="840000" cy="265200"/>
          </a:xfrm>
          <a:prstGeom prst="straightConnector1">
            <a:avLst/>
          </a:prstGeom>
          <a:noFill/>
          <a:ln w="9525" cap="flat" cmpd="sng">
            <a:solidFill>
              <a:srgbClr val="999999"/>
            </a:solidFill>
            <a:prstDash val="solid"/>
            <a:round/>
            <a:headEnd type="none" w="med" len="med"/>
            <a:tailEnd type="none" w="med" len="med"/>
          </a:ln>
        </p:spPr>
      </p:cxnSp>
      <p:cxnSp>
        <p:nvCxnSpPr>
          <p:cNvPr id="672" name="Google Shape;672;p54"/>
          <p:cNvCxnSpPr>
            <a:stCxn id="661" idx="3"/>
            <a:endCxn id="663" idx="1"/>
          </p:cNvCxnSpPr>
          <p:nvPr/>
        </p:nvCxnSpPr>
        <p:spPr>
          <a:xfrm rot="10800000" flipH="1">
            <a:off x="3412225" y="2500992"/>
            <a:ext cx="560100" cy="161700"/>
          </a:xfrm>
          <a:prstGeom prst="straightConnector1">
            <a:avLst/>
          </a:prstGeom>
          <a:noFill/>
          <a:ln w="9525" cap="flat" cmpd="sng">
            <a:solidFill>
              <a:srgbClr val="999999"/>
            </a:solidFill>
            <a:prstDash val="solid"/>
            <a:round/>
            <a:headEnd type="none" w="med" len="med"/>
            <a:tailEnd type="none" w="med" len="med"/>
          </a:ln>
        </p:spPr>
      </p:cxnSp>
      <p:cxnSp>
        <p:nvCxnSpPr>
          <p:cNvPr id="673" name="Google Shape;673;p54"/>
          <p:cNvCxnSpPr>
            <a:stCxn id="661" idx="0"/>
            <a:endCxn id="662" idx="2"/>
          </p:cNvCxnSpPr>
          <p:nvPr/>
        </p:nvCxnSpPr>
        <p:spPr>
          <a:xfrm rot="10800000" flipH="1">
            <a:off x="2970925" y="2001642"/>
            <a:ext cx="402300" cy="441000"/>
          </a:xfrm>
          <a:prstGeom prst="straightConnector1">
            <a:avLst/>
          </a:prstGeom>
          <a:noFill/>
          <a:ln w="9525" cap="flat" cmpd="sng">
            <a:solidFill>
              <a:srgbClr val="999999"/>
            </a:solidFill>
            <a:prstDash val="solid"/>
            <a:round/>
            <a:headEnd type="none" w="med" len="med"/>
            <a:tailEnd type="none" w="med" len="med"/>
          </a:ln>
        </p:spPr>
      </p:cxnSp>
      <p:sp>
        <p:nvSpPr>
          <p:cNvPr id="674" name="Google Shape;674;p54"/>
          <p:cNvSpPr/>
          <p:nvPr/>
        </p:nvSpPr>
        <p:spPr>
          <a:xfrm>
            <a:off x="508588" y="1836446"/>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cxnSp>
        <p:nvCxnSpPr>
          <p:cNvPr id="675" name="Google Shape;675;p54"/>
          <p:cNvCxnSpPr>
            <a:stCxn id="674" idx="2"/>
            <a:endCxn id="659" idx="0"/>
          </p:cNvCxnSpPr>
          <p:nvPr/>
        </p:nvCxnSpPr>
        <p:spPr>
          <a:xfrm>
            <a:off x="949888" y="2276546"/>
            <a:ext cx="365100" cy="503700"/>
          </a:xfrm>
          <a:prstGeom prst="straightConnector1">
            <a:avLst/>
          </a:prstGeom>
          <a:noFill/>
          <a:ln w="9525" cap="flat" cmpd="sng">
            <a:solidFill>
              <a:srgbClr val="999999"/>
            </a:solidFill>
            <a:prstDash val="solid"/>
            <a:round/>
            <a:headEnd type="none" w="med" len="med"/>
            <a:tailEnd type="none" w="med" len="med"/>
          </a:ln>
        </p:spPr>
      </p:cxnSp>
      <p:cxnSp>
        <p:nvCxnSpPr>
          <p:cNvPr id="676" name="Google Shape;676;p54"/>
          <p:cNvCxnSpPr>
            <a:stCxn id="674" idx="3"/>
            <a:endCxn id="660" idx="1"/>
          </p:cNvCxnSpPr>
          <p:nvPr/>
        </p:nvCxnSpPr>
        <p:spPr>
          <a:xfrm rot="10800000" flipH="1">
            <a:off x="1391188" y="2048996"/>
            <a:ext cx="196500" cy="7500"/>
          </a:xfrm>
          <a:prstGeom prst="straightConnector1">
            <a:avLst/>
          </a:prstGeom>
          <a:noFill/>
          <a:ln w="9525" cap="flat" cmpd="sng">
            <a:solidFill>
              <a:srgbClr val="999999"/>
            </a:solidFill>
            <a:prstDash val="solid"/>
            <a:round/>
            <a:headEnd type="none" w="med" len="med"/>
            <a:tailEnd type="none" w="med" len="med"/>
          </a:ln>
        </p:spPr>
      </p:cxnSp>
      <p:cxnSp>
        <p:nvCxnSpPr>
          <p:cNvPr id="677" name="Google Shape;677;p54"/>
          <p:cNvCxnSpPr>
            <a:stCxn id="660" idx="3"/>
            <a:endCxn id="662" idx="1"/>
          </p:cNvCxnSpPr>
          <p:nvPr/>
        </p:nvCxnSpPr>
        <p:spPr>
          <a:xfrm rot="10800000" flipH="1">
            <a:off x="2470300" y="1781517"/>
            <a:ext cx="461700" cy="267600"/>
          </a:xfrm>
          <a:prstGeom prst="straightConnector1">
            <a:avLst/>
          </a:prstGeom>
          <a:noFill/>
          <a:ln w="9525" cap="flat" cmpd="sng">
            <a:solidFill>
              <a:srgbClr val="999999"/>
            </a:solidFill>
            <a:prstDash val="solid"/>
            <a:round/>
            <a:headEnd type="none" w="med" len="med"/>
            <a:tailEnd type="none" w="med" len="med"/>
          </a:ln>
        </p:spPr>
      </p:cxnSp>
      <p:cxnSp>
        <p:nvCxnSpPr>
          <p:cNvPr id="678" name="Google Shape;678;p54"/>
          <p:cNvCxnSpPr>
            <a:stCxn id="662" idx="3"/>
            <a:endCxn id="665" idx="1"/>
          </p:cNvCxnSpPr>
          <p:nvPr/>
        </p:nvCxnSpPr>
        <p:spPr>
          <a:xfrm>
            <a:off x="3814450" y="1781492"/>
            <a:ext cx="997800" cy="14100"/>
          </a:xfrm>
          <a:prstGeom prst="straightConnector1">
            <a:avLst/>
          </a:prstGeom>
          <a:noFill/>
          <a:ln w="9525" cap="flat" cmpd="sng">
            <a:solidFill>
              <a:srgbClr val="999999"/>
            </a:solidFill>
            <a:prstDash val="solid"/>
            <a:round/>
            <a:headEnd type="none" w="med" len="med"/>
            <a:tailEnd type="none" w="med" len="med"/>
          </a:ln>
        </p:spPr>
      </p:cxnSp>
      <p:sp>
        <p:nvSpPr>
          <p:cNvPr id="679" name="Google Shape;679;p54"/>
          <p:cNvSpPr/>
          <p:nvPr/>
        </p:nvSpPr>
        <p:spPr>
          <a:xfrm>
            <a:off x="6368200" y="2980556"/>
            <a:ext cx="1008900" cy="4401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uli"/>
                <a:ea typeface="Muli"/>
                <a:cs typeface="Muli"/>
                <a:sym typeface="Muli"/>
              </a:rPr>
              <a:t>New block found!</a:t>
            </a:r>
            <a:endParaRPr sz="1200" b="1">
              <a:solidFill>
                <a:srgbClr val="FFFFFF"/>
              </a:solidFill>
              <a:latin typeface="Muli"/>
              <a:ea typeface="Muli"/>
              <a:cs typeface="Muli"/>
              <a:sym typeface="Muli"/>
            </a:endParaRPr>
          </a:p>
        </p:txBody>
      </p:sp>
      <p:sp>
        <p:nvSpPr>
          <p:cNvPr id="680" name="Google Shape;680;p54"/>
          <p:cNvSpPr/>
          <p:nvPr/>
        </p:nvSpPr>
        <p:spPr>
          <a:xfrm>
            <a:off x="2090388" y="3127355"/>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a:t>
            </a:r>
            <a:endParaRPr sz="1200">
              <a:latin typeface="Muli Regular"/>
              <a:ea typeface="Muli Regular"/>
              <a:cs typeface="Muli Regular"/>
              <a:sym typeface="Muli Regular"/>
            </a:endParaRPr>
          </a:p>
        </p:txBody>
      </p:sp>
      <p:sp>
        <p:nvSpPr>
          <p:cNvPr id="681" name="Google Shape;681;p54"/>
          <p:cNvSpPr/>
          <p:nvPr/>
        </p:nvSpPr>
        <p:spPr>
          <a:xfrm>
            <a:off x="3451300" y="3162155"/>
            <a:ext cx="882600" cy="440100"/>
          </a:xfrm>
          <a:prstGeom prst="rect">
            <a:avLst/>
          </a:prstGeom>
          <a:solidFill>
            <a:srgbClr val="F6B26B"/>
          </a:solid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a:t>
            </a:r>
            <a:endParaRPr sz="1200">
              <a:latin typeface="Muli Regular"/>
              <a:ea typeface="Muli Regular"/>
              <a:cs typeface="Muli Regular"/>
              <a:sym typeface="Muli Regular"/>
            </a:endParaRPr>
          </a:p>
        </p:txBody>
      </p:sp>
      <p:cxnSp>
        <p:nvCxnSpPr>
          <p:cNvPr id="682" name="Google Shape;682;p54"/>
          <p:cNvCxnSpPr>
            <a:stCxn id="662" idx="2"/>
            <a:endCxn id="681" idx="0"/>
          </p:cNvCxnSpPr>
          <p:nvPr/>
        </p:nvCxnSpPr>
        <p:spPr>
          <a:xfrm>
            <a:off x="3373150" y="2001542"/>
            <a:ext cx="519600" cy="1160700"/>
          </a:xfrm>
          <a:prstGeom prst="straightConnector1">
            <a:avLst/>
          </a:prstGeom>
          <a:noFill/>
          <a:ln w="9525" cap="flat" cmpd="sng">
            <a:solidFill>
              <a:srgbClr val="999999"/>
            </a:solidFill>
            <a:prstDash val="solid"/>
            <a:round/>
            <a:headEnd type="none" w="med" len="med"/>
            <a:tailEnd type="none" w="med" len="med"/>
          </a:ln>
        </p:spPr>
      </p:cxnSp>
      <p:cxnSp>
        <p:nvCxnSpPr>
          <p:cNvPr id="683" name="Google Shape;683;p54"/>
          <p:cNvCxnSpPr>
            <a:stCxn id="665" idx="2"/>
            <a:endCxn id="664" idx="0"/>
          </p:cNvCxnSpPr>
          <p:nvPr/>
        </p:nvCxnSpPr>
        <p:spPr>
          <a:xfrm>
            <a:off x="5253513" y="2015742"/>
            <a:ext cx="0" cy="970800"/>
          </a:xfrm>
          <a:prstGeom prst="straightConnector1">
            <a:avLst/>
          </a:prstGeom>
          <a:noFill/>
          <a:ln w="9525" cap="flat" cmpd="sng">
            <a:solidFill>
              <a:srgbClr val="999999"/>
            </a:solidFill>
            <a:prstDash val="solid"/>
            <a:round/>
            <a:headEnd type="none" w="med" len="med"/>
            <a:tailEnd type="none" w="med" len="med"/>
          </a:ln>
        </p:spPr>
      </p:cxnSp>
      <p:cxnSp>
        <p:nvCxnSpPr>
          <p:cNvPr id="684" name="Google Shape;684;p54"/>
          <p:cNvCxnSpPr>
            <a:stCxn id="660" idx="2"/>
            <a:endCxn id="680" idx="0"/>
          </p:cNvCxnSpPr>
          <p:nvPr/>
        </p:nvCxnSpPr>
        <p:spPr>
          <a:xfrm>
            <a:off x="2029000" y="2269167"/>
            <a:ext cx="502800" cy="858300"/>
          </a:xfrm>
          <a:prstGeom prst="straightConnector1">
            <a:avLst/>
          </a:prstGeom>
          <a:noFill/>
          <a:ln w="9525" cap="flat" cmpd="sng">
            <a:solidFill>
              <a:srgbClr val="999999"/>
            </a:solidFill>
            <a:prstDash val="solid"/>
            <a:round/>
            <a:headEnd type="none" w="med" len="med"/>
            <a:tailEnd type="none" w="med" len="med"/>
          </a:ln>
        </p:spPr>
      </p:cxnSp>
      <p:cxnSp>
        <p:nvCxnSpPr>
          <p:cNvPr id="685" name="Google Shape;685;p54"/>
          <p:cNvCxnSpPr>
            <a:stCxn id="659" idx="3"/>
            <a:endCxn id="680" idx="1"/>
          </p:cNvCxnSpPr>
          <p:nvPr/>
        </p:nvCxnSpPr>
        <p:spPr>
          <a:xfrm>
            <a:off x="1756288" y="3000387"/>
            <a:ext cx="334200" cy="347100"/>
          </a:xfrm>
          <a:prstGeom prst="straightConnector1">
            <a:avLst/>
          </a:prstGeom>
          <a:noFill/>
          <a:ln w="9525" cap="flat" cmpd="sng">
            <a:solidFill>
              <a:srgbClr val="999999"/>
            </a:solidFill>
            <a:prstDash val="solid"/>
            <a:round/>
            <a:headEnd type="none" w="med" len="med"/>
            <a:tailEnd type="none" w="med" len="med"/>
          </a:ln>
        </p:spPr>
      </p:cxnSp>
      <p:cxnSp>
        <p:nvCxnSpPr>
          <p:cNvPr id="686" name="Google Shape;686;p54"/>
          <p:cNvCxnSpPr>
            <a:stCxn id="680" idx="3"/>
            <a:endCxn id="681" idx="1"/>
          </p:cNvCxnSpPr>
          <p:nvPr/>
        </p:nvCxnSpPr>
        <p:spPr>
          <a:xfrm>
            <a:off x="2972988" y="3347405"/>
            <a:ext cx="478200" cy="34800"/>
          </a:xfrm>
          <a:prstGeom prst="straightConnector1">
            <a:avLst/>
          </a:prstGeom>
          <a:noFill/>
          <a:ln w="9525" cap="flat" cmpd="sng">
            <a:solidFill>
              <a:srgbClr val="999999"/>
            </a:solidFill>
            <a:prstDash val="solid"/>
            <a:round/>
            <a:headEnd type="none" w="med" len="med"/>
            <a:tailEnd type="none" w="med" len="med"/>
          </a:ln>
        </p:spPr>
      </p:cxnSp>
      <p:cxnSp>
        <p:nvCxnSpPr>
          <p:cNvPr id="687" name="Google Shape;687;p54"/>
          <p:cNvCxnSpPr>
            <a:stCxn id="680" idx="0"/>
            <a:endCxn id="661" idx="2"/>
          </p:cNvCxnSpPr>
          <p:nvPr/>
        </p:nvCxnSpPr>
        <p:spPr>
          <a:xfrm rot="10800000" flipH="1">
            <a:off x="2531688" y="2882855"/>
            <a:ext cx="439200" cy="244500"/>
          </a:xfrm>
          <a:prstGeom prst="straightConnector1">
            <a:avLst/>
          </a:prstGeom>
          <a:noFill/>
          <a:ln w="9525" cap="flat" cmpd="sng">
            <a:solidFill>
              <a:srgbClr val="999999"/>
            </a:solidFill>
            <a:prstDash val="solid"/>
            <a:round/>
            <a:headEnd type="none" w="med" len="med"/>
            <a:tailEnd type="none" w="med" len="med"/>
          </a:ln>
        </p:spPr>
      </p:cxnSp>
      <p:cxnSp>
        <p:nvCxnSpPr>
          <p:cNvPr id="688" name="Google Shape;688;p54"/>
          <p:cNvCxnSpPr>
            <a:stCxn id="681" idx="0"/>
            <a:endCxn id="663" idx="2"/>
          </p:cNvCxnSpPr>
          <p:nvPr/>
        </p:nvCxnSpPr>
        <p:spPr>
          <a:xfrm rot="10800000" flipH="1">
            <a:off x="3892600" y="2721155"/>
            <a:ext cx="521100" cy="441000"/>
          </a:xfrm>
          <a:prstGeom prst="straightConnector1">
            <a:avLst/>
          </a:prstGeom>
          <a:noFill/>
          <a:ln w="9525" cap="flat" cmpd="sng">
            <a:solidFill>
              <a:srgbClr val="999999"/>
            </a:solidFill>
            <a:prstDash val="solid"/>
            <a:round/>
            <a:headEnd type="none" w="med" len="med"/>
            <a:tailEnd type="none" w="med" len="med"/>
          </a:ln>
        </p:spPr>
      </p:cxnSp>
      <p:cxnSp>
        <p:nvCxnSpPr>
          <p:cNvPr id="689" name="Google Shape;689;p54"/>
          <p:cNvCxnSpPr>
            <a:stCxn id="681" idx="3"/>
            <a:endCxn id="664" idx="1"/>
          </p:cNvCxnSpPr>
          <p:nvPr/>
        </p:nvCxnSpPr>
        <p:spPr>
          <a:xfrm rot="10800000" flipH="1">
            <a:off x="4333900" y="3206405"/>
            <a:ext cx="478200" cy="175800"/>
          </a:xfrm>
          <a:prstGeom prst="straightConnector1">
            <a:avLst/>
          </a:prstGeom>
          <a:noFill/>
          <a:ln w="9525" cap="flat" cmpd="sng">
            <a:solidFill>
              <a:srgbClr val="999999"/>
            </a:solidFill>
            <a:prstDash val="solid"/>
            <a:round/>
            <a:headEnd type="none" w="med" len="med"/>
            <a:tailEnd type="none" w="med" len="med"/>
          </a:ln>
        </p:spPr>
      </p:cxnSp>
      <p:cxnSp>
        <p:nvCxnSpPr>
          <p:cNvPr id="690" name="Google Shape;690;p54"/>
          <p:cNvCxnSpPr>
            <a:stCxn id="664" idx="3"/>
            <a:endCxn id="679" idx="1"/>
          </p:cNvCxnSpPr>
          <p:nvPr/>
        </p:nvCxnSpPr>
        <p:spPr>
          <a:xfrm rot="10800000" flipH="1">
            <a:off x="5694813" y="3200492"/>
            <a:ext cx="673500" cy="6000"/>
          </a:xfrm>
          <a:prstGeom prst="straightConnector1">
            <a:avLst/>
          </a:prstGeom>
          <a:noFill/>
          <a:ln w="9525" cap="flat" cmpd="sng">
            <a:solidFill>
              <a:schemeClr val="dk2"/>
            </a:solidFill>
            <a:prstDash val="solid"/>
            <a:round/>
            <a:headEnd type="none" w="med" len="med"/>
            <a:tailEnd type="triangle" w="med" len="med"/>
          </a:ln>
        </p:spPr>
      </p:cxnSp>
      <p:sp>
        <p:nvSpPr>
          <p:cNvPr id="691" name="Google Shape;691;p54"/>
          <p:cNvSpPr/>
          <p:nvPr/>
        </p:nvSpPr>
        <p:spPr>
          <a:xfrm>
            <a:off x="7922720" y="2980556"/>
            <a:ext cx="1008900" cy="4401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uli"/>
                <a:ea typeface="Muli"/>
                <a:cs typeface="Muli"/>
                <a:sym typeface="Muli"/>
              </a:rPr>
              <a:t>Send for verification</a:t>
            </a:r>
            <a:endParaRPr sz="1200" b="1">
              <a:solidFill>
                <a:srgbClr val="FFFFFF"/>
              </a:solidFill>
              <a:latin typeface="Muli"/>
              <a:ea typeface="Muli"/>
              <a:cs typeface="Muli"/>
              <a:sym typeface="Muli"/>
            </a:endParaRPr>
          </a:p>
        </p:txBody>
      </p:sp>
      <p:cxnSp>
        <p:nvCxnSpPr>
          <p:cNvPr id="692" name="Google Shape;692;p54"/>
          <p:cNvCxnSpPr>
            <a:stCxn id="679" idx="3"/>
            <a:endCxn id="691" idx="1"/>
          </p:cNvCxnSpPr>
          <p:nvPr/>
        </p:nvCxnSpPr>
        <p:spPr>
          <a:xfrm>
            <a:off x="7377100" y="3200606"/>
            <a:ext cx="545700" cy="0"/>
          </a:xfrm>
          <a:prstGeom prst="straightConnector1">
            <a:avLst/>
          </a:prstGeom>
          <a:noFill/>
          <a:ln w="9525" cap="flat" cmpd="sng">
            <a:solidFill>
              <a:schemeClr val="dk2"/>
            </a:solidFill>
            <a:prstDash val="solid"/>
            <a:round/>
            <a:headEnd type="none" w="med" len="med"/>
            <a:tailEnd type="triangle" w="med" len="med"/>
          </a:ln>
        </p:spPr>
      </p:cxnSp>
      <p:grpSp>
        <p:nvGrpSpPr>
          <p:cNvPr id="693" name="Google Shape;693;p54"/>
          <p:cNvGrpSpPr/>
          <p:nvPr/>
        </p:nvGrpSpPr>
        <p:grpSpPr>
          <a:xfrm>
            <a:off x="5694770" y="1795556"/>
            <a:ext cx="2836423" cy="1185000"/>
            <a:chOff x="5694770" y="1795556"/>
            <a:chExt cx="2836423" cy="1185000"/>
          </a:xfrm>
        </p:grpSpPr>
        <p:cxnSp>
          <p:nvCxnSpPr>
            <p:cNvPr id="694" name="Google Shape;694;p54"/>
            <p:cNvCxnSpPr>
              <a:stCxn id="691" idx="0"/>
              <a:endCxn id="665" idx="3"/>
            </p:cNvCxnSpPr>
            <p:nvPr/>
          </p:nvCxnSpPr>
          <p:spPr>
            <a:xfrm rot="5400000" flipH="1">
              <a:off x="6468470" y="1021856"/>
              <a:ext cx="1185000" cy="2732400"/>
            </a:xfrm>
            <a:prstGeom prst="bentConnector2">
              <a:avLst/>
            </a:prstGeom>
            <a:noFill/>
            <a:ln w="9525" cap="flat" cmpd="sng">
              <a:solidFill>
                <a:schemeClr val="dk2"/>
              </a:solidFill>
              <a:prstDash val="solid"/>
              <a:round/>
              <a:headEnd type="none" w="med" len="med"/>
              <a:tailEnd type="triangle" w="med" len="med"/>
            </a:ln>
          </p:spPr>
        </p:cxnSp>
        <p:sp>
          <p:nvSpPr>
            <p:cNvPr id="695" name="Google Shape;695;p54"/>
            <p:cNvSpPr txBox="1"/>
            <p:nvPr/>
          </p:nvSpPr>
          <p:spPr>
            <a:xfrm>
              <a:off x="5798793" y="1802165"/>
              <a:ext cx="2732400" cy="5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Once verified, nodes add block to their copy of the ledger and relay it</a:t>
              </a:r>
              <a:endParaRPr sz="1200">
                <a:latin typeface="Muli Regular"/>
                <a:ea typeface="Muli Regular"/>
                <a:cs typeface="Muli Regular"/>
                <a:sym typeface="Muli Regular"/>
              </a:endParaRPr>
            </a:p>
          </p:txBody>
        </p:sp>
      </p:grpSp>
      <p:sp>
        <p:nvSpPr>
          <p:cNvPr id="696" name="Google Shape;696;p54"/>
          <p:cNvSpPr/>
          <p:nvPr/>
        </p:nvSpPr>
        <p:spPr>
          <a:xfrm>
            <a:off x="4919650" y="19058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4"/>
          <p:cNvSpPr/>
          <p:nvPr/>
        </p:nvSpPr>
        <p:spPr>
          <a:xfrm>
            <a:off x="5019424" y="19058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4"/>
          <p:cNvSpPr/>
          <p:nvPr/>
        </p:nvSpPr>
        <p:spPr>
          <a:xfrm>
            <a:off x="5119198" y="19058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4"/>
          <p:cNvSpPr/>
          <p:nvPr/>
        </p:nvSpPr>
        <p:spPr>
          <a:xfrm>
            <a:off x="5218972" y="19058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4"/>
          <p:cNvSpPr/>
          <p:nvPr/>
        </p:nvSpPr>
        <p:spPr>
          <a:xfrm>
            <a:off x="5318746" y="19058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4"/>
          <p:cNvSpPr/>
          <p:nvPr/>
        </p:nvSpPr>
        <p:spPr>
          <a:xfrm>
            <a:off x="5418997" y="19058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4"/>
          <p:cNvSpPr/>
          <p:nvPr/>
        </p:nvSpPr>
        <p:spPr>
          <a:xfrm>
            <a:off x="5518771" y="19058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4"/>
          <p:cNvSpPr/>
          <p:nvPr/>
        </p:nvSpPr>
        <p:spPr>
          <a:xfrm>
            <a:off x="4074438" y="25976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4"/>
          <p:cNvSpPr/>
          <p:nvPr/>
        </p:nvSpPr>
        <p:spPr>
          <a:xfrm>
            <a:off x="4174211" y="25976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4"/>
          <p:cNvSpPr/>
          <p:nvPr/>
        </p:nvSpPr>
        <p:spPr>
          <a:xfrm>
            <a:off x="4273985" y="25976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4"/>
          <p:cNvSpPr/>
          <p:nvPr/>
        </p:nvSpPr>
        <p:spPr>
          <a:xfrm>
            <a:off x="4373759" y="25976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4"/>
          <p:cNvSpPr/>
          <p:nvPr/>
        </p:nvSpPr>
        <p:spPr>
          <a:xfrm>
            <a:off x="4473533" y="25976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4"/>
          <p:cNvSpPr/>
          <p:nvPr/>
        </p:nvSpPr>
        <p:spPr>
          <a:xfrm>
            <a:off x="4573784" y="25976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4"/>
          <p:cNvSpPr/>
          <p:nvPr/>
        </p:nvSpPr>
        <p:spPr>
          <a:xfrm>
            <a:off x="4673558" y="25976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4"/>
          <p:cNvSpPr/>
          <p:nvPr/>
        </p:nvSpPr>
        <p:spPr>
          <a:xfrm>
            <a:off x="3034063" y="18810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4"/>
          <p:cNvSpPr/>
          <p:nvPr/>
        </p:nvSpPr>
        <p:spPr>
          <a:xfrm>
            <a:off x="3133836" y="18810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4"/>
          <p:cNvSpPr/>
          <p:nvPr/>
        </p:nvSpPr>
        <p:spPr>
          <a:xfrm>
            <a:off x="3233610" y="18810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4"/>
          <p:cNvSpPr/>
          <p:nvPr/>
        </p:nvSpPr>
        <p:spPr>
          <a:xfrm>
            <a:off x="3333384" y="18810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4"/>
          <p:cNvSpPr/>
          <p:nvPr/>
        </p:nvSpPr>
        <p:spPr>
          <a:xfrm>
            <a:off x="3433158" y="18810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4"/>
          <p:cNvSpPr/>
          <p:nvPr/>
        </p:nvSpPr>
        <p:spPr>
          <a:xfrm>
            <a:off x="3533409" y="18810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4"/>
          <p:cNvSpPr/>
          <p:nvPr/>
        </p:nvSpPr>
        <p:spPr>
          <a:xfrm>
            <a:off x="3633183" y="18810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4"/>
          <p:cNvSpPr/>
          <p:nvPr/>
        </p:nvSpPr>
        <p:spPr>
          <a:xfrm>
            <a:off x="2631763" y="2764480"/>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4"/>
          <p:cNvSpPr/>
          <p:nvPr/>
        </p:nvSpPr>
        <p:spPr>
          <a:xfrm>
            <a:off x="2731536" y="2764480"/>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4"/>
          <p:cNvSpPr/>
          <p:nvPr/>
        </p:nvSpPr>
        <p:spPr>
          <a:xfrm>
            <a:off x="2831310" y="2764480"/>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4"/>
          <p:cNvSpPr/>
          <p:nvPr/>
        </p:nvSpPr>
        <p:spPr>
          <a:xfrm>
            <a:off x="2931084" y="2764480"/>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4"/>
          <p:cNvSpPr/>
          <p:nvPr/>
        </p:nvSpPr>
        <p:spPr>
          <a:xfrm>
            <a:off x="3030858" y="2764480"/>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4"/>
          <p:cNvSpPr/>
          <p:nvPr/>
        </p:nvSpPr>
        <p:spPr>
          <a:xfrm>
            <a:off x="3131109" y="2764480"/>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4"/>
          <p:cNvSpPr/>
          <p:nvPr/>
        </p:nvSpPr>
        <p:spPr>
          <a:xfrm>
            <a:off x="3230883" y="2764480"/>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4"/>
          <p:cNvSpPr/>
          <p:nvPr/>
        </p:nvSpPr>
        <p:spPr>
          <a:xfrm>
            <a:off x="3553438" y="348851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4"/>
          <p:cNvSpPr/>
          <p:nvPr/>
        </p:nvSpPr>
        <p:spPr>
          <a:xfrm>
            <a:off x="3653211" y="348851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4"/>
          <p:cNvSpPr/>
          <p:nvPr/>
        </p:nvSpPr>
        <p:spPr>
          <a:xfrm>
            <a:off x="3752985" y="348851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4"/>
          <p:cNvSpPr/>
          <p:nvPr/>
        </p:nvSpPr>
        <p:spPr>
          <a:xfrm>
            <a:off x="3852759" y="348851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4"/>
          <p:cNvSpPr/>
          <p:nvPr/>
        </p:nvSpPr>
        <p:spPr>
          <a:xfrm>
            <a:off x="3952533" y="348851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4"/>
          <p:cNvSpPr/>
          <p:nvPr/>
        </p:nvSpPr>
        <p:spPr>
          <a:xfrm>
            <a:off x="4052784" y="348851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4"/>
          <p:cNvSpPr/>
          <p:nvPr/>
        </p:nvSpPr>
        <p:spPr>
          <a:xfrm>
            <a:off x="4152558" y="348851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4"/>
          <p:cNvSpPr/>
          <p:nvPr/>
        </p:nvSpPr>
        <p:spPr>
          <a:xfrm>
            <a:off x="1689838"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4"/>
          <p:cNvSpPr/>
          <p:nvPr/>
        </p:nvSpPr>
        <p:spPr>
          <a:xfrm>
            <a:off x="1789611"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4"/>
          <p:cNvSpPr/>
          <p:nvPr/>
        </p:nvSpPr>
        <p:spPr>
          <a:xfrm>
            <a:off x="1889385"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4"/>
          <p:cNvSpPr/>
          <p:nvPr/>
        </p:nvSpPr>
        <p:spPr>
          <a:xfrm>
            <a:off x="1989159"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4"/>
          <p:cNvSpPr/>
          <p:nvPr/>
        </p:nvSpPr>
        <p:spPr>
          <a:xfrm>
            <a:off x="2088933"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4"/>
          <p:cNvSpPr/>
          <p:nvPr/>
        </p:nvSpPr>
        <p:spPr>
          <a:xfrm>
            <a:off x="2189184"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4"/>
          <p:cNvSpPr/>
          <p:nvPr/>
        </p:nvSpPr>
        <p:spPr>
          <a:xfrm>
            <a:off x="2288958"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4"/>
          <p:cNvSpPr/>
          <p:nvPr/>
        </p:nvSpPr>
        <p:spPr>
          <a:xfrm>
            <a:off x="588488" y="23903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4"/>
          <p:cNvSpPr/>
          <p:nvPr/>
        </p:nvSpPr>
        <p:spPr>
          <a:xfrm>
            <a:off x="688261" y="23903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4"/>
          <p:cNvSpPr/>
          <p:nvPr/>
        </p:nvSpPr>
        <p:spPr>
          <a:xfrm>
            <a:off x="788035"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4"/>
          <p:cNvSpPr/>
          <p:nvPr/>
        </p:nvSpPr>
        <p:spPr>
          <a:xfrm>
            <a:off x="887809"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4"/>
          <p:cNvSpPr/>
          <p:nvPr/>
        </p:nvSpPr>
        <p:spPr>
          <a:xfrm>
            <a:off x="987583"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4"/>
          <p:cNvSpPr/>
          <p:nvPr/>
        </p:nvSpPr>
        <p:spPr>
          <a:xfrm>
            <a:off x="1087834"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4"/>
          <p:cNvSpPr/>
          <p:nvPr/>
        </p:nvSpPr>
        <p:spPr>
          <a:xfrm>
            <a:off x="1187608" y="2161768"/>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4"/>
          <p:cNvSpPr/>
          <p:nvPr/>
        </p:nvSpPr>
        <p:spPr>
          <a:xfrm>
            <a:off x="975838" y="31020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4"/>
          <p:cNvSpPr/>
          <p:nvPr/>
        </p:nvSpPr>
        <p:spPr>
          <a:xfrm>
            <a:off x="1075611" y="31020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4"/>
          <p:cNvSpPr/>
          <p:nvPr/>
        </p:nvSpPr>
        <p:spPr>
          <a:xfrm>
            <a:off x="1175385" y="31020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4"/>
          <p:cNvSpPr/>
          <p:nvPr/>
        </p:nvSpPr>
        <p:spPr>
          <a:xfrm>
            <a:off x="1275159" y="31020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4"/>
          <p:cNvSpPr/>
          <p:nvPr/>
        </p:nvSpPr>
        <p:spPr>
          <a:xfrm>
            <a:off x="1374933" y="31020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4"/>
          <p:cNvSpPr/>
          <p:nvPr/>
        </p:nvSpPr>
        <p:spPr>
          <a:xfrm>
            <a:off x="1475184" y="31020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4"/>
          <p:cNvSpPr/>
          <p:nvPr/>
        </p:nvSpPr>
        <p:spPr>
          <a:xfrm>
            <a:off x="1574958" y="3102093"/>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4"/>
          <p:cNvSpPr/>
          <p:nvPr/>
        </p:nvSpPr>
        <p:spPr>
          <a:xfrm>
            <a:off x="4914363" y="3305235"/>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4"/>
          <p:cNvSpPr/>
          <p:nvPr/>
        </p:nvSpPr>
        <p:spPr>
          <a:xfrm>
            <a:off x="5014136" y="3305235"/>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4"/>
          <p:cNvSpPr/>
          <p:nvPr/>
        </p:nvSpPr>
        <p:spPr>
          <a:xfrm>
            <a:off x="5113910" y="3305235"/>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4"/>
          <p:cNvSpPr/>
          <p:nvPr/>
        </p:nvSpPr>
        <p:spPr>
          <a:xfrm>
            <a:off x="5213684" y="3305235"/>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4"/>
          <p:cNvSpPr/>
          <p:nvPr/>
        </p:nvSpPr>
        <p:spPr>
          <a:xfrm>
            <a:off x="5313458" y="3305235"/>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4"/>
          <p:cNvSpPr/>
          <p:nvPr/>
        </p:nvSpPr>
        <p:spPr>
          <a:xfrm>
            <a:off x="5413709" y="3305235"/>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4"/>
          <p:cNvSpPr/>
          <p:nvPr/>
        </p:nvSpPr>
        <p:spPr>
          <a:xfrm>
            <a:off x="5513483" y="3305235"/>
            <a:ext cx="79200" cy="792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4"/>
          <p:cNvSpPr/>
          <p:nvPr/>
        </p:nvSpPr>
        <p:spPr>
          <a:xfrm>
            <a:off x="2192538" y="3442322"/>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4"/>
          <p:cNvSpPr/>
          <p:nvPr/>
        </p:nvSpPr>
        <p:spPr>
          <a:xfrm>
            <a:off x="2292311" y="3442322"/>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4"/>
          <p:cNvSpPr/>
          <p:nvPr/>
        </p:nvSpPr>
        <p:spPr>
          <a:xfrm>
            <a:off x="2392085" y="3442322"/>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4"/>
          <p:cNvSpPr/>
          <p:nvPr/>
        </p:nvSpPr>
        <p:spPr>
          <a:xfrm>
            <a:off x="2491859" y="3442322"/>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4"/>
          <p:cNvSpPr/>
          <p:nvPr/>
        </p:nvSpPr>
        <p:spPr>
          <a:xfrm>
            <a:off x="2591633" y="3442322"/>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4"/>
          <p:cNvSpPr/>
          <p:nvPr/>
        </p:nvSpPr>
        <p:spPr>
          <a:xfrm>
            <a:off x="2691884" y="3442322"/>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4"/>
          <p:cNvSpPr/>
          <p:nvPr/>
        </p:nvSpPr>
        <p:spPr>
          <a:xfrm>
            <a:off x="2791658" y="3442322"/>
            <a:ext cx="79200" cy="7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6" name="Google Shape;766;p54"/>
          <p:cNvPicPr preferRelativeResize="0"/>
          <p:nvPr/>
        </p:nvPicPr>
        <p:blipFill>
          <a:blip r:embed="rId3">
            <a:alphaModFix/>
          </a:blip>
          <a:stretch>
            <a:fillRect/>
          </a:stretch>
        </p:blipFill>
        <p:spPr>
          <a:xfrm>
            <a:off x="8786250" y="43800"/>
            <a:ext cx="281846" cy="270275"/>
          </a:xfrm>
          <a:prstGeom prst="rect">
            <a:avLst/>
          </a:prstGeom>
          <a:noFill/>
          <a:ln>
            <a:noFill/>
          </a:ln>
        </p:spPr>
      </p:pic>
      <p:cxnSp>
        <p:nvCxnSpPr>
          <p:cNvPr id="767" name="Google Shape;767;p54"/>
          <p:cNvCxnSpPr>
            <a:stCxn id="691" idx="2"/>
          </p:cNvCxnSpPr>
          <p:nvPr/>
        </p:nvCxnSpPr>
        <p:spPr>
          <a:xfrm flipH="1">
            <a:off x="7928570" y="3420656"/>
            <a:ext cx="498600" cy="619800"/>
          </a:xfrm>
          <a:prstGeom prst="straightConnector1">
            <a:avLst/>
          </a:prstGeom>
          <a:noFill/>
          <a:ln w="9525" cap="flat" cmpd="sng">
            <a:solidFill>
              <a:schemeClr val="dk2"/>
            </a:solidFill>
            <a:prstDash val="solid"/>
            <a:round/>
            <a:headEnd type="oval" w="med" len="med"/>
            <a:tailEnd type="none" w="med" len="med"/>
          </a:ln>
        </p:spPr>
      </p:cxnSp>
      <p:sp>
        <p:nvSpPr>
          <p:cNvPr id="768" name="Google Shape;768;p54"/>
          <p:cNvSpPr txBox="1"/>
          <p:nvPr/>
        </p:nvSpPr>
        <p:spPr>
          <a:xfrm>
            <a:off x="5023310" y="3991901"/>
            <a:ext cx="2170200" cy="52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Blocks are valid if they: </a:t>
            </a:r>
            <a:endParaRPr sz="1200">
              <a:latin typeface="Muli Regular"/>
              <a:ea typeface="Muli Regular"/>
              <a:cs typeface="Muli Regular"/>
              <a:sym typeface="Muli Regular"/>
            </a:endParaRPr>
          </a:p>
        </p:txBody>
      </p:sp>
      <p:sp>
        <p:nvSpPr>
          <p:cNvPr id="769" name="Google Shape;769;p54"/>
          <p:cNvSpPr txBox="1"/>
          <p:nvPr/>
        </p:nvSpPr>
        <p:spPr>
          <a:xfrm>
            <a:off x="6939850" y="3991925"/>
            <a:ext cx="2170200" cy="5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1. Obey protocol rules</a:t>
            </a:r>
            <a:endParaRPr sz="1200">
              <a:latin typeface="Muli Regular"/>
              <a:ea typeface="Muli Regular"/>
              <a:cs typeface="Muli Regular"/>
              <a:sym typeface="Muli Regular"/>
            </a:endParaRPr>
          </a:p>
          <a:p>
            <a:pPr marL="0" lvl="0" indent="0" algn="l" rtl="0">
              <a:spcBef>
                <a:spcPts val="0"/>
              </a:spcBef>
              <a:spcAft>
                <a:spcPts val="0"/>
              </a:spcAft>
              <a:buNone/>
            </a:pPr>
            <a:r>
              <a:rPr lang="en" sz="1200">
                <a:latin typeface="Muli Regular"/>
                <a:ea typeface="Muli Regular"/>
                <a:cs typeface="Muli Regular"/>
                <a:sym typeface="Muli Regular"/>
              </a:rPr>
              <a:t>2. Meet PoW requirements</a:t>
            </a:r>
            <a:endParaRPr sz="1200">
              <a:latin typeface="Muli Regular"/>
              <a:ea typeface="Muli Regular"/>
              <a:cs typeface="Muli Regular"/>
              <a:sym typeface="Muli Regular"/>
            </a:endParaRPr>
          </a:p>
        </p:txBody>
      </p:sp>
      <p:grpSp>
        <p:nvGrpSpPr>
          <p:cNvPr id="770" name="Google Shape;770;p54"/>
          <p:cNvGrpSpPr/>
          <p:nvPr/>
        </p:nvGrpSpPr>
        <p:grpSpPr>
          <a:xfrm>
            <a:off x="435197" y="940648"/>
            <a:ext cx="2732400" cy="888420"/>
            <a:chOff x="435197" y="940648"/>
            <a:chExt cx="2732400" cy="888420"/>
          </a:xfrm>
        </p:grpSpPr>
        <p:cxnSp>
          <p:nvCxnSpPr>
            <p:cNvPr id="771" name="Google Shape;771;p54"/>
            <p:cNvCxnSpPr>
              <a:stCxn id="660" idx="0"/>
            </p:cNvCxnSpPr>
            <p:nvPr/>
          </p:nvCxnSpPr>
          <p:spPr>
            <a:xfrm rot="10800000">
              <a:off x="1742200" y="1454967"/>
              <a:ext cx="286800" cy="374100"/>
            </a:xfrm>
            <a:prstGeom prst="straightConnector1">
              <a:avLst/>
            </a:prstGeom>
            <a:noFill/>
            <a:ln w="9525" cap="flat" cmpd="sng">
              <a:solidFill>
                <a:schemeClr val="dk2"/>
              </a:solidFill>
              <a:prstDash val="solid"/>
              <a:round/>
              <a:headEnd type="oval" w="med" len="med"/>
              <a:tailEnd type="none" w="med" len="med"/>
            </a:ln>
          </p:spPr>
        </p:cxnSp>
        <p:sp>
          <p:nvSpPr>
            <p:cNvPr id="772" name="Google Shape;772;p54"/>
            <p:cNvSpPr txBox="1"/>
            <p:nvPr/>
          </p:nvSpPr>
          <p:spPr>
            <a:xfrm>
              <a:off x="435197" y="940648"/>
              <a:ext cx="2732400" cy="5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Game theory suggests that miners begin mining next block immediately </a:t>
              </a:r>
              <a:endParaRPr sz="1200">
                <a:latin typeface="Muli Regular"/>
                <a:ea typeface="Muli Regular"/>
                <a:cs typeface="Muli Regular"/>
                <a:sym typeface="Muli Regular"/>
              </a:endParaRPr>
            </a:p>
          </p:txBody>
        </p:sp>
      </p:grpSp>
      <p:grpSp>
        <p:nvGrpSpPr>
          <p:cNvPr id="773" name="Google Shape;773;p54"/>
          <p:cNvGrpSpPr/>
          <p:nvPr/>
        </p:nvGrpSpPr>
        <p:grpSpPr>
          <a:xfrm>
            <a:off x="435200" y="3484600"/>
            <a:ext cx="3457500" cy="1176950"/>
            <a:chOff x="435200" y="3484600"/>
            <a:chExt cx="3457500" cy="1176950"/>
          </a:xfrm>
        </p:grpSpPr>
        <p:cxnSp>
          <p:nvCxnSpPr>
            <p:cNvPr id="774" name="Google Shape;774;p54"/>
            <p:cNvCxnSpPr/>
            <p:nvPr/>
          </p:nvCxnSpPr>
          <p:spPr>
            <a:xfrm flipH="1">
              <a:off x="2687475" y="3484600"/>
              <a:ext cx="546900" cy="704400"/>
            </a:xfrm>
            <a:prstGeom prst="straightConnector1">
              <a:avLst/>
            </a:prstGeom>
            <a:noFill/>
            <a:ln w="9525" cap="flat" cmpd="sng">
              <a:solidFill>
                <a:schemeClr val="dk2"/>
              </a:solidFill>
              <a:prstDash val="solid"/>
              <a:round/>
              <a:headEnd type="oval" w="med" len="med"/>
              <a:tailEnd type="none" w="med" len="med"/>
            </a:ln>
          </p:spPr>
        </p:cxnSp>
        <p:sp>
          <p:nvSpPr>
            <p:cNvPr id="775" name="Google Shape;775;p54"/>
            <p:cNvSpPr txBox="1"/>
            <p:nvPr/>
          </p:nvSpPr>
          <p:spPr>
            <a:xfrm>
              <a:off x="435200" y="4141050"/>
              <a:ext cx="3457500" cy="5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Critical that verification remain a decentralized process to keep miners honest</a:t>
              </a:r>
              <a:endParaRPr sz="1200">
                <a:latin typeface="Muli Regular"/>
                <a:ea typeface="Muli Regular"/>
                <a:cs typeface="Muli Regular"/>
                <a:sym typeface="Muli Regul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1000"/>
                                        <p:tgtEl>
                                          <p:spTgt spid="6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0"/>
                                        </p:tgtEl>
                                        <p:attrNameLst>
                                          <p:attrName>style.visibility</p:attrName>
                                        </p:attrNameLst>
                                      </p:cBhvr>
                                      <p:to>
                                        <p:strVal val="visible"/>
                                      </p:to>
                                    </p:set>
                                    <p:animEffect transition="in" filter="fade">
                                      <p:cBhvr>
                                        <p:cTn id="12" dur="1000"/>
                                        <p:tgtEl>
                                          <p:spTgt spid="7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3"/>
                                        </p:tgtEl>
                                        <p:attrNameLst>
                                          <p:attrName>style.visibility</p:attrName>
                                        </p:attrNameLst>
                                      </p:cBhvr>
                                      <p:to>
                                        <p:strVal val="visible"/>
                                      </p:to>
                                    </p:set>
                                    <p:animEffect transition="in" filter="fade">
                                      <p:cBhvr>
                                        <p:cTn id="17" dur="10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55"/>
          <p:cNvSpPr txBox="1">
            <a:spLocks noGrp="1"/>
          </p:cNvSpPr>
          <p:nvPr>
            <p:ph type="body" idx="1"/>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Miners settle transactions on the blockchain</a:t>
            </a:r>
            <a:endParaRPr sz="2800">
              <a:solidFill>
                <a:srgbClr val="000000"/>
              </a:solidFill>
              <a:latin typeface="Muli"/>
              <a:ea typeface="Muli"/>
              <a:cs typeface="Muli"/>
              <a:sym typeface="Muli"/>
            </a:endParaRPr>
          </a:p>
        </p:txBody>
      </p:sp>
      <p:sp>
        <p:nvSpPr>
          <p:cNvPr id="781" name="Google Shape;781;p5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grpSp>
        <p:nvGrpSpPr>
          <p:cNvPr id="782" name="Google Shape;782;p55"/>
          <p:cNvGrpSpPr/>
          <p:nvPr/>
        </p:nvGrpSpPr>
        <p:grpSpPr>
          <a:xfrm>
            <a:off x="241201" y="1375050"/>
            <a:ext cx="2424424" cy="792600"/>
            <a:chOff x="241201" y="1375050"/>
            <a:chExt cx="2424424" cy="792600"/>
          </a:xfrm>
        </p:grpSpPr>
        <p:pic>
          <p:nvPicPr>
            <p:cNvPr id="783" name="Google Shape;783;p55"/>
            <p:cNvPicPr preferRelativeResize="0"/>
            <p:nvPr/>
          </p:nvPicPr>
          <p:blipFill>
            <a:blip r:embed="rId3">
              <a:alphaModFix/>
            </a:blip>
            <a:stretch>
              <a:fillRect/>
            </a:stretch>
          </p:blipFill>
          <p:spPr>
            <a:xfrm flipH="1">
              <a:off x="1827312" y="1730550"/>
              <a:ext cx="193725" cy="193725"/>
            </a:xfrm>
            <a:prstGeom prst="rect">
              <a:avLst/>
            </a:prstGeom>
            <a:noFill/>
            <a:ln>
              <a:noFill/>
            </a:ln>
          </p:spPr>
        </p:pic>
        <p:pic>
          <p:nvPicPr>
            <p:cNvPr id="784" name="Google Shape;784;p55"/>
            <p:cNvPicPr preferRelativeResize="0"/>
            <p:nvPr/>
          </p:nvPicPr>
          <p:blipFill>
            <a:blip r:embed="rId3">
              <a:alphaModFix/>
            </a:blip>
            <a:stretch>
              <a:fillRect/>
            </a:stretch>
          </p:blipFill>
          <p:spPr>
            <a:xfrm flipH="1">
              <a:off x="2021037" y="1730550"/>
              <a:ext cx="193725" cy="193725"/>
            </a:xfrm>
            <a:prstGeom prst="rect">
              <a:avLst/>
            </a:prstGeom>
            <a:noFill/>
            <a:ln>
              <a:noFill/>
            </a:ln>
          </p:spPr>
        </p:pic>
        <p:pic>
          <p:nvPicPr>
            <p:cNvPr id="785" name="Google Shape;785;p55"/>
            <p:cNvPicPr preferRelativeResize="0"/>
            <p:nvPr/>
          </p:nvPicPr>
          <p:blipFill>
            <a:blip r:embed="rId3">
              <a:alphaModFix/>
            </a:blip>
            <a:stretch>
              <a:fillRect/>
            </a:stretch>
          </p:blipFill>
          <p:spPr>
            <a:xfrm flipH="1">
              <a:off x="2208312" y="1730550"/>
              <a:ext cx="193725" cy="193725"/>
            </a:xfrm>
            <a:prstGeom prst="rect">
              <a:avLst/>
            </a:prstGeom>
            <a:noFill/>
            <a:ln>
              <a:noFill/>
            </a:ln>
          </p:spPr>
        </p:pic>
        <p:sp>
          <p:nvSpPr>
            <p:cNvPr id="786" name="Google Shape;786;p55"/>
            <p:cNvSpPr/>
            <p:nvPr/>
          </p:nvSpPr>
          <p:spPr>
            <a:xfrm>
              <a:off x="1563724" y="1375050"/>
              <a:ext cx="1101900" cy="792600"/>
            </a:xfrm>
            <a:prstGeom prst="rect">
              <a:avLst/>
            </a:prstGeom>
            <a:no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Tx queue</a:t>
              </a:r>
              <a:endParaRPr sz="1200">
                <a:latin typeface="Muli Regular"/>
                <a:ea typeface="Muli Regular"/>
                <a:cs typeface="Muli Regular"/>
                <a:sym typeface="Muli Regular"/>
              </a:endParaRPr>
            </a:p>
          </p:txBody>
        </p:sp>
        <p:sp>
          <p:nvSpPr>
            <p:cNvPr id="787" name="Google Shape;787;p55"/>
            <p:cNvSpPr txBox="1"/>
            <p:nvPr/>
          </p:nvSpPr>
          <p:spPr>
            <a:xfrm>
              <a:off x="241201" y="1469339"/>
              <a:ext cx="1217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New txs arrive</a:t>
              </a:r>
              <a:endParaRPr sz="1200">
                <a:latin typeface="Muli Regular"/>
                <a:ea typeface="Muli Regular"/>
                <a:cs typeface="Muli Regular"/>
                <a:sym typeface="Muli Regular"/>
              </a:endParaRPr>
            </a:p>
          </p:txBody>
        </p:sp>
        <p:cxnSp>
          <p:nvCxnSpPr>
            <p:cNvPr id="788" name="Google Shape;788;p55"/>
            <p:cNvCxnSpPr/>
            <p:nvPr/>
          </p:nvCxnSpPr>
          <p:spPr>
            <a:xfrm>
              <a:off x="289150" y="1838175"/>
              <a:ext cx="1063500" cy="0"/>
            </a:xfrm>
            <a:prstGeom prst="straightConnector1">
              <a:avLst/>
            </a:prstGeom>
            <a:noFill/>
            <a:ln w="9525" cap="flat" cmpd="sng">
              <a:solidFill>
                <a:schemeClr val="dk2"/>
              </a:solidFill>
              <a:prstDash val="solid"/>
              <a:round/>
              <a:headEnd type="none" w="med" len="med"/>
              <a:tailEnd type="triangle" w="med" len="med"/>
            </a:ln>
          </p:spPr>
        </p:cxnSp>
      </p:grpSp>
      <p:grpSp>
        <p:nvGrpSpPr>
          <p:cNvPr id="789" name="Google Shape;789;p55"/>
          <p:cNvGrpSpPr/>
          <p:nvPr/>
        </p:nvGrpSpPr>
        <p:grpSpPr>
          <a:xfrm>
            <a:off x="2670838" y="850775"/>
            <a:ext cx="5524112" cy="1514950"/>
            <a:chOff x="2670838" y="850775"/>
            <a:chExt cx="5524112" cy="1514950"/>
          </a:xfrm>
        </p:grpSpPr>
        <p:sp>
          <p:nvSpPr>
            <p:cNvPr id="790" name="Google Shape;790;p55"/>
            <p:cNvSpPr/>
            <p:nvPr/>
          </p:nvSpPr>
          <p:spPr>
            <a:xfrm>
              <a:off x="4140450" y="1200225"/>
              <a:ext cx="4054500" cy="11655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800"/>
                </a:spcAft>
                <a:buNone/>
              </a:pPr>
              <a:endParaRPr sz="1200">
                <a:solidFill>
                  <a:schemeClr val="dk1"/>
                </a:solidFill>
                <a:latin typeface="Muli Regular"/>
                <a:ea typeface="Muli Regular"/>
                <a:cs typeface="Muli Regular"/>
                <a:sym typeface="Muli Regular"/>
              </a:endParaRPr>
            </a:p>
          </p:txBody>
        </p:sp>
        <p:sp>
          <p:nvSpPr>
            <p:cNvPr id="791" name="Google Shape;791;p55"/>
            <p:cNvSpPr/>
            <p:nvPr/>
          </p:nvSpPr>
          <p:spPr>
            <a:xfrm>
              <a:off x="4387346" y="1384646"/>
              <a:ext cx="1107600" cy="7926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 A</a:t>
              </a:r>
              <a:endParaRPr sz="1200">
                <a:latin typeface="Muli Regular"/>
                <a:ea typeface="Muli Regular"/>
                <a:cs typeface="Muli Regular"/>
                <a:sym typeface="Muli Regular"/>
              </a:endParaRPr>
            </a:p>
            <a:p>
              <a:pPr marL="0" lvl="0" indent="0" algn="ctr" rtl="0">
                <a:spcBef>
                  <a:spcPts val="800"/>
                </a:spcBef>
                <a:spcAft>
                  <a:spcPts val="0"/>
                </a:spcAft>
                <a:buNone/>
              </a:pPr>
              <a:r>
                <a:rPr lang="en" sz="1200">
                  <a:latin typeface="Muli Regular"/>
                  <a:ea typeface="Muli Regular"/>
                  <a:cs typeface="Muli Regular"/>
                  <a:sym typeface="Muli Regular"/>
                </a:rPr>
                <a:t>mining...</a:t>
              </a:r>
              <a:endParaRPr sz="1200">
                <a:latin typeface="Muli Regular"/>
                <a:ea typeface="Muli Regular"/>
                <a:cs typeface="Muli Regular"/>
                <a:sym typeface="Muli Regular"/>
              </a:endParaRPr>
            </a:p>
          </p:txBody>
        </p:sp>
        <p:sp>
          <p:nvSpPr>
            <p:cNvPr id="792" name="Google Shape;792;p55"/>
            <p:cNvSpPr/>
            <p:nvPr/>
          </p:nvSpPr>
          <p:spPr>
            <a:xfrm>
              <a:off x="5612681" y="1384646"/>
              <a:ext cx="1107600" cy="7926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 B</a:t>
              </a:r>
              <a:endParaRPr sz="1200">
                <a:latin typeface="Muli Regular"/>
                <a:ea typeface="Muli Regular"/>
                <a:cs typeface="Muli Regular"/>
                <a:sym typeface="Muli Regular"/>
              </a:endParaRPr>
            </a:p>
            <a:p>
              <a:pPr marL="0" lvl="0" indent="0" algn="ctr" rtl="0">
                <a:spcBef>
                  <a:spcPts val="800"/>
                </a:spcBef>
                <a:spcAft>
                  <a:spcPts val="0"/>
                </a:spcAft>
                <a:buNone/>
              </a:pPr>
              <a:r>
                <a:rPr lang="en" sz="1200">
                  <a:latin typeface="Muli Regular"/>
                  <a:ea typeface="Muli Regular"/>
                  <a:cs typeface="Muli Regular"/>
                  <a:sym typeface="Muli Regular"/>
                </a:rPr>
                <a:t>mining...</a:t>
              </a:r>
              <a:endParaRPr sz="1200">
                <a:latin typeface="Muli Regular"/>
                <a:ea typeface="Muli Regular"/>
                <a:cs typeface="Muli Regular"/>
                <a:sym typeface="Muli Regular"/>
              </a:endParaRPr>
            </a:p>
          </p:txBody>
        </p:sp>
        <p:sp>
          <p:nvSpPr>
            <p:cNvPr id="793" name="Google Shape;793;p55"/>
            <p:cNvSpPr/>
            <p:nvPr/>
          </p:nvSpPr>
          <p:spPr>
            <a:xfrm>
              <a:off x="6838017" y="1384646"/>
              <a:ext cx="1107600" cy="792600"/>
            </a:xfrm>
            <a:prstGeom prst="rect">
              <a:avLst/>
            </a:prstGeom>
            <a:noFill/>
            <a:ln w="19050" cap="flat" cmpd="sng">
              <a:solidFill>
                <a:srgbClr val="509AEA"/>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 C</a:t>
              </a:r>
              <a:endParaRPr sz="1200">
                <a:latin typeface="Muli Regular"/>
                <a:ea typeface="Muli Regular"/>
                <a:cs typeface="Muli Regular"/>
                <a:sym typeface="Muli Regular"/>
              </a:endParaRPr>
            </a:p>
            <a:p>
              <a:pPr marL="0" lvl="0" indent="0" algn="ctr" rtl="0">
                <a:spcBef>
                  <a:spcPts val="800"/>
                </a:spcBef>
                <a:spcAft>
                  <a:spcPts val="0"/>
                </a:spcAft>
                <a:buNone/>
              </a:pPr>
              <a:r>
                <a:rPr lang="en" sz="1200">
                  <a:latin typeface="Muli Regular"/>
                  <a:ea typeface="Muli Regular"/>
                  <a:cs typeface="Muli Regular"/>
                  <a:sym typeface="Muli Regular"/>
                </a:rPr>
                <a:t>mining...</a:t>
              </a:r>
              <a:endParaRPr sz="1200">
                <a:latin typeface="Muli Regular"/>
                <a:ea typeface="Muli Regular"/>
                <a:cs typeface="Muli Regular"/>
                <a:sym typeface="Muli Regular"/>
              </a:endParaRPr>
            </a:p>
          </p:txBody>
        </p:sp>
        <p:sp>
          <p:nvSpPr>
            <p:cNvPr id="794" name="Google Shape;794;p55"/>
            <p:cNvSpPr txBox="1"/>
            <p:nvPr/>
          </p:nvSpPr>
          <p:spPr>
            <a:xfrm>
              <a:off x="5352150" y="850775"/>
              <a:ext cx="1896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Proof-of-Work</a:t>
              </a:r>
              <a:endParaRPr sz="1200">
                <a:latin typeface="Muli Regular"/>
                <a:ea typeface="Muli Regular"/>
                <a:cs typeface="Muli Regular"/>
                <a:sym typeface="Muli Regular"/>
              </a:endParaRPr>
            </a:p>
          </p:txBody>
        </p:sp>
        <p:sp>
          <p:nvSpPr>
            <p:cNvPr id="795" name="Google Shape;795;p55"/>
            <p:cNvSpPr txBox="1"/>
            <p:nvPr/>
          </p:nvSpPr>
          <p:spPr>
            <a:xfrm>
              <a:off x="2670838" y="1311990"/>
              <a:ext cx="14649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Miners choose txs based on fees</a:t>
              </a:r>
              <a:endParaRPr sz="1200">
                <a:latin typeface="Muli Regular"/>
                <a:ea typeface="Muli Regular"/>
                <a:cs typeface="Muli Regular"/>
                <a:sym typeface="Muli Regular"/>
              </a:endParaRPr>
            </a:p>
          </p:txBody>
        </p:sp>
        <p:cxnSp>
          <p:nvCxnSpPr>
            <p:cNvPr id="796" name="Google Shape;796;p55"/>
            <p:cNvCxnSpPr/>
            <p:nvPr/>
          </p:nvCxnSpPr>
          <p:spPr>
            <a:xfrm>
              <a:off x="2811937" y="1838164"/>
              <a:ext cx="1192500" cy="0"/>
            </a:xfrm>
            <a:prstGeom prst="straightConnector1">
              <a:avLst/>
            </a:prstGeom>
            <a:noFill/>
            <a:ln w="9525" cap="flat" cmpd="sng">
              <a:solidFill>
                <a:schemeClr val="dk2"/>
              </a:solidFill>
              <a:prstDash val="solid"/>
              <a:round/>
              <a:headEnd type="none" w="med" len="med"/>
              <a:tailEnd type="triangle" w="med" len="med"/>
            </a:ln>
          </p:spPr>
        </p:cxnSp>
      </p:grpSp>
      <p:grpSp>
        <p:nvGrpSpPr>
          <p:cNvPr id="797" name="Google Shape;797;p55"/>
          <p:cNvGrpSpPr/>
          <p:nvPr/>
        </p:nvGrpSpPr>
        <p:grpSpPr>
          <a:xfrm>
            <a:off x="5560050" y="2365725"/>
            <a:ext cx="2635000" cy="1924300"/>
            <a:chOff x="5560050" y="2365725"/>
            <a:chExt cx="2635000" cy="1924300"/>
          </a:xfrm>
        </p:grpSpPr>
        <p:sp>
          <p:nvSpPr>
            <p:cNvPr id="798" name="Google Shape;798;p55"/>
            <p:cNvSpPr/>
            <p:nvPr/>
          </p:nvSpPr>
          <p:spPr>
            <a:xfrm>
              <a:off x="7093150" y="2525275"/>
              <a:ext cx="1101900" cy="9255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200">
                <a:latin typeface="Muli Regular"/>
                <a:ea typeface="Muli Regular"/>
                <a:cs typeface="Muli Regular"/>
                <a:sym typeface="Muli Regular"/>
              </a:endParaRPr>
            </a:p>
          </p:txBody>
        </p:sp>
        <p:cxnSp>
          <p:nvCxnSpPr>
            <p:cNvPr id="799" name="Google Shape;799;p55"/>
            <p:cNvCxnSpPr>
              <a:stCxn id="790" idx="2"/>
              <a:endCxn id="800" idx="0"/>
            </p:cNvCxnSpPr>
            <p:nvPr/>
          </p:nvCxnSpPr>
          <p:spPr>
            <a:xfrm>
              <a:off x="6167700" y="2365725"/>
              <a:ext cx="9600" cy="1131600"/>
            </a:xfrm>
            <a:prstGeom prst="straightConnector1">
              <a:avLst/>
            </a:prstGeom>
            <a:noFill/>
            <a:ln w="9525" cap="flat" cmpd="sng">
              <a:solidFill>
                <a:schemeClr val="dk2"/>
              </a:solidFill>
              <a:prstDash val="solid"/>
              <a:round/>
              <a:headEnd type="none" w="med" len="med"/>
              <a:tailEnd type="triangle" w="med" len="med"/>
            </a:ln>
          </p:spPr>
        </p:cxnSp>
        <p:sp>
          <p:nvSpPr>
            <p:cNvPr id="800" name="Google Shape;800;p55"/>
            <p:cNvSpPr/>
            <p:nvPr/>
          </p:nvSpPr>
          <p:spPr>
            <a:xfrm>
              <a:off x="5626350" y="3497425"/>
              <a:ext cx="1101900" cy="792600"/>
            </a:xfrm>
            <a:prstGeom prst="rect">
              <a:avLst/>
            </a:prstGeom>
            <a:solidFill>
              <a:srgbClr val="93C47D"/>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latest transactions</a:t>
              </a:r>
              <a:endParaRPr sz="1200">
                <a:latin typeface="Muli Regular"/>
                <a:ea typeface="Muli Regular"/>
                <a:cs typeface="Muli Regular"/>
                <a:sym typeface="Muli Regular"/>
              </a:endParaRPr>
            </a:p>
          </p:txBody>
        </p:sp>
        <p:sp>
          <p:nvSpPr>
            <p:cNvPr id="801" name="Google Shape;801;p55"/>
            <p:cNvSpPr/>
            <p:nvPr/>
          </p:nvSpPr>
          <p:spPr>
            <a:xfrm>
              <a:off x="7259650" y="2470851"/>
              <a:ext cx="7689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Reward </a:t>
              </a:r>
              <a:endParaRPr sz="1200">
                <a:latin typeface="Muli Regular"/>
                <a:ea typeface="Muli Regular"/>
                <a:cs typeface="Muli Regular"/>
                <a:sym typeface="Muli Regular"/>
              </a:endParaRPr>
            </a:p>
            <a:p>
              <a:pPr marL="0" lvl="0" indent="0" algn="ctr" rtl="0">
                <a:spcBef>
                  <a:spcPts val="0"/>
                </a:spcBef>
                <a:spcAft>
                  <a:spcPts val="0"/>
                </a:spcAft>
                <a:buNone/>
              </a:pPr>
              <a:endParaRPr sz="1200">
                <a:latin typeface="Muli Regular"/>
                <a:ea typeface="Muli Regular"/>
                <a:cs typeface="Muli Regular"/>
                <a:sym typeface="Muli Regular"/>
              </a:endParaRPr>
            </a:p>
          </p:txBody>
        </p:sp>
        <p:sp>
          <p:nvSpPr>
            <p:cNvPr id="802" name="Google Shape;802;p55"/>
            <p:cNvSpPr/>
            <p:nvPr/>
          </p:nvSpPr>
          <p:spPr>
            <a:xfrm rot="10800000">
              <a:off x="5560050" y="2525275"/>
              <a:ext cx="1234500" cy="674100"/>
            </a:xfrm>
            <a:prstGeom prst="triangle">
              <a:avLst>
                <a:gd name="adj" fmla="val 50252"/>
              </a:avLst>
            </a:prstGeom>
            <a:solidFill>
              <a:srgbClr val="FFFFFF"/>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5"/>
            <p:cNvSpPr txBox="1"/>
            <p:nvPr/>
          </p:nvSpPr>
          <p:spPr>
            <a:xfrm>
              <a:off x="5666342" y="2472453"/>
              <a:ext cx="1014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New </a:t>
              </a:r>
              <a:endParaRPr sz="1200">
                <a:latin typeface="Muli Regular"/>
                <a:ea typeface="Muli Regular"/>
                <a:cs typeface="Muli Regular"/>
                <a:sym typeface="Muli Regular"/>
              </a:endParaRPr>
            </a:p>
            <a:p>
              <a:pPr marL="0" lvl="0" indent="0" algn="ctr" rtl="0">
                <a:spcBef>
                  <a:spcPts val="0"/>
                </a:spcBef>
                <a:spcAft>
                  <a:spcPts val="0"/>
                </a:spcAft>
                <a:buNone/>
              </a:pPr>
              <a:r>
                <a:rPr lang="en" sz="1200">
                  <a:latin typeface="Muli Regular"/>
                  <a:ea typeface="Muli Regular"/>
                  <a:cs typeface="Muli Regular"/>
                  <a:sym typeface="Muli Regular"/>
                </a:rPr>
                <a:t>block! </a:t>
              </a:r>
              <a:endParaRPr sz="1200">
                <a:latin typeface="Muli Regular"/>
                <a:ea typeface="Muli Regular"/>
                <a:cs typeface="Muli Regular"/>
                <a:sym typeface="Muli Regular"/>
              </a:endParaRPr>
            </a:p>
          </p:txBody>
        </p:sp>
        <p:sp>
          <p:nvSpPr>
            <p:cNvPr id="804" name="Google Shape;804;p55"/>
            <p:cNvSpPr/>
            <p:nvPr/>
          </p:nvSpPr>
          <p:spPr>
            <a:xfrm>
              <a:off x="7262946" y="2831748"/>
              <a:ext cx="768900" cy="2409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Muli"/>
                  <a:ea typeface="Muli"/>
                  <a:cs typeface="Muli"/>
                  <a:sym typeface="Muli"/>
                </a:rPr>
                <a:t>Tx Fees </a:t>
              </a:r>
              <a:endParaRPr sz="1000" b="1">
                <a:solidFill>
                  <a:srgbClr val="FFFFFF"/>
                </a:solidFill>
                <a:latin typeface="Muli"/>
                <a:ea typeface="Muli"/>
                <a:cs typeface="Muli"/>
                <a:sym typeface="Muli"/>
              </a:endParaRPr>
            </a:p>
          </p:txBody>
        </p:sp>
        <p:sp>
          <p:nvSpPr>
            <p:cNvPr id="805" name="Google Shape;805;p55"/>
            <p:cNvSpPr/>
            <p:nvPr/>
          </p:nvSpPr>
          <p:spPr>
            <a:xfrm>
              <a:off x="7262949" y="3103820"/>
              <a:ext cx="768900" cy="2409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Muli"/>
                  <a:ea typeface="Muli"/>
                  <a:cs typeface="Muli"/>
                  <a:sym typeface="Muli"/>
                </a:rPr>
                <a:t>New BTC</a:t>
              </a:r>
              <a:endParaRPr sz="1000" b="1">
                <a:solidFill>
                  <a:srgbClr val="FFFFFF"/>
                </a:solidFill>
                <a:latin typeface="Muli"/>
                <a:ea typeface="Muli"/>
                <a:cs typeface="Muli"/>
                <a:sym typeface="Muli"/>
              </a:endParaRPr>
            </a:p>
          </p:txBody>
        </p:sp>
        <p:cxnSp>
          <p:nvCxnSpPr>
            <p:cNvPr id="806" name="Google Shape;806;p55"/>
            <p:cNvCxnSpPr/>
            <p:nvPr/>
          </p:nvCxnSpPr>
          <p:spPr>
            <a:xfrm>
              <a:off x="6174189" y="3276144"/>
              <a:ext cx="907800" cy="0"/>
            </a:xfrm>
            <a:prstGeom prst="straightConnector1">
              <a:avLst/>
            </a:prstGeom>
            <a:noFill/>
            <a:ln w="9525" cap="flat" cmpd="sng">
              <a:solidFill>
                <a:schemeClr val="dk2"/>
              </a:solidFill>
              <a:prstDash val="solid"/>
              <a:round/>
              <a:headEnd type="none" w="med" len="med"/>
              <a:tailEnd type="triangle" w="med" len="med"/>
            </a:ln>
          </p:spPr>
        </p:cxnSp>
      </p:grpSp>
      <p:grpSp>
        <p:nvGrpSpPr>
          <p:cNvPr id="807" name="Google Shape;807;p55"/>
          <p:cNvGrpSpPr/>
          <p:nvPr/>
        </p:nvGrpSpPr>
        <p:grpSpPr>
          <a:xfrm>
            <a:off x="268753" y="4578807"/>
            <a:ext cx="7926297" cy="396195"/>
            <a:chOff x="268753" y="4578807"/>
            <a:chExt cx="7926297" cy="396195"/>
          </a:xfrm>
        </p:grpSpPr>
        <p:sp>
          <p:nvSpPr>
            <p:cNvPr id="808" name="Google Shape;808;p55"/>
            <p:cNvSpPr txBox="1"/>
            <p:nvPr/>
          </p:nvSpPr>
          <p:spPr>
            <a:xfrm>
              <a:off x="4135750" y="4578807"/>
              <a:ext cx="4059300" cy="3936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CC0000"/>
                  </a:solidFill>
                  <a:latin typeface="Muli Regular"/>
                  <a:ea typeface="Muli Regular"/>
                  <a:cs typeface="Muli Regular"/>
                  <a:sym typeface="Muli Regular"/>
                </a:rPr>
                <a:t>“Accumulated work” protects txs, avoids double spends</a:t>
              </a:r>
              <a:endParaRPr sz="1200">
                <a:solidFill>
                  <a:srgbClr val="CC0000"/>
                </a:solidFill>
                <a:latin typeface="Muli Regular"/>
                <a:ea typeface="Muli Regular"/>
                <a:cs typeface="Muli Regular"/>
                <a:sym typeface="Muli Regular"/>
              </a:endParaRPr>
            </a:p>
          </p:txBody>
        </p:sp>
        <p:cxnSp>
          <p:nvCxnSpPr>
            <p:cNvPr id="809" name="Google Shape;809;p55"/>
            <p:cNvCxnSpPr>
              <a:stCxn id="808" idx="1"/>
            </p:cNvCxnSpPr>
            <p:nvPr/>
          </p:nvCxnSpPr>
          <p:spPr>
            <a:xfrm rot="10800000">
              <a:off x="3845950" y="4775607"/>
              <a:ext cx="289800" cy="0"/>
            </a:xfrm>
            <a:prstGeom prst="straightConnector1">
              <a:avLst/>
            </a:prstGeom>
            <a:noFill/>
            <a:ln w="9525" cap="flat" cmpd="sng">
              <a:solidFill>
                <a:srgbClr val="CC0000"/>
              </a:solidFill>
              <a:prstDash val="solid"/>
              <a:round/>
              <a:headEnd type="none" w="med" len="med"/>
              <a:tailEnd type="oval" w="med" len="med"/>
            </a:ln>
          </p:spPr>
        </p:cxnSp>
        <p:cxnSp>
          <p:nvCxnSpPr>
            <p:cNvPr id="810" name="Google Shape;810;p55"/>
            <p:cNvCxnSpPr/>
            <p:nvPr/>
          </p:nvCxnSpPr>
          <p:spPr>
            <a:xfrm rot="10800000">
              <a:off x="2335357" y="4775600"/>
              <a:ext cx="1310100" cy="0"/>
            </a:xfrm>
            <a:prstGeom prst="straightConnector1">
              <a:avLst/>
            </a:prstGeom>
            <a:noFill/>
            <a:ln w="9525" cap="flat" cmpd="sng">
              <a:solidFill>
                <a:schemeClr val="dk2"/>
              </a:solidFill>
              <a:prstDash val="solid"/>
              <a:round/>
              <a:headEnd type="none" w="med" len="med"/>
              <a:tailEnd type="triangle" w="med" len="med"/>
            </a:ln>
          </p:spPr>
        </p:cxnSp>
        <p:sp>
          <p:nvSpPr>
            <p:cNvPr id="811" name="Google Shape;811;p55"/>
            <p:cNvSpPr txBox="1"/>
            <p:nvPr/>
          </p:nvSpPr>
          <p:spPr>
            <a:xfrm>
              <a:off x="268753" y="4581403"/>
              <a:ext cx="232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Increasing immutability</a:t>
              </a:r>
              <a:endParaRPr sz="1200">
                <a:latin typeface="Muli Regular"/>
                <a:ea typeface="Muli Regular"/>
                <a:cs typeface="Muli Regular"/>
                <a:sym typeface="Muli Regular"/>
              </a:endParaRPr>
            </a:p>
          </p:txBody>
        </p:sp>
      </p:grpSp>
      <p:grpSp>
        <p:nvGrpSpPr>
          <p:cNvPr id="812" name="Google Shape;812;p55"/>
          <p:cNvGrpSpPr/>
          <p:nvPr/>
        </p:nvGrpSpPr>
        <p:grpSpPr>
          <a:xfrm>
            <a:off x="0" y="0"/>
            <a:ext cx="5626377" cy="5143500"/>
            <a:chOff x="0" y="0"/>
            <a:chExt cx="5626377" cy="5143500"/>
          </a:xfrm>
        </p:grpSpPr>
        <p:sp>
          <p:nvSpPr>
            <p:cNvPr id="813" name="Google Shape;813;p55"/>
            <p:cNvSpPr txBox="1"/>
            <p:nvPr/>
          </p:nvSpPr>
          <p:spPr>
            <a:xfrm rot="-970">
              <a:off x="3312226" y="2423228"/>
              <a:ext cx="1063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Link prev block</a:t>
              </a:r>
              <a:endParaRPr sz="1200">
                <a:latin typeface="Muli Regular"/>
                <a:ea typeface="Muli Regular"/>
                <a:cs typeface="Muli Regular"/>
                <a:sym typeface="Muli Regular"/>
              </a:endParaRPr>
            </a:p>
          </p:txBody>
        </p:sp>
        <p:sp>
          <p:nvSpPr>
            <p:cNvPr id="814" name="Google Shape;814;p55"/>
            <p:cNvSpPr txBox="1"/>
            <p:nvPr/>
          </p:nvSpPr>
          <p:spPr>
            <a:xfrm>
              <a:off x="2126012"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~20m ago</a:t>
              </a:r>
              <a:endParaRPr sz="1200">
                <a:latin typeface="Muli Regular"/>
                <a:ea typeface="Muli Regular"/>
                <a:cs typeface="Muli Regular"/>
                <a:sym typeface="Muli Regular"/>
              </a:endParaRPr>
            </a:p>
          </p:txBody>
        </p:sp>
        <p:sp>
          <p:nvSpPr>
            <p:cNvPr id="815" name="Google Shape;815;p55"/>
            <p:cNvSpPr txBox="1"/>
            <p:nvPr/>
          </p:nvSpPr>
          <p:spPr>
            <a:xfrm>
              <a:off x="1220374"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~30m ago</a:t>
              </a:r>
              <a:endParaRPr sz="1200">
                <a:latin typeface="Muli Regular"/>
                <a:ea typeface="Muli Regular"/>
                <a:cs typeface="Muli Regular"/>
                <a:sym typeface="Muli Regular"/>
              </a:endParaRPr>
            </a:p>
          </p:txBody>
        </p:sp>
        <p:sp>
          <p:nvSpPr>
            <p:cNvPr id="816" name="Google Shape;816;p55"/>
            <p:cNvSpPr txBox="1"/>
            <p:nvPr/>
          </p:nvSpPr>
          <p:spPr>
            <a:xfrm>
              <a:off x="297212"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~40m ago</a:t>
              </a:r>
              <a:endParaRPr sz="1200">
                <a:latin typeface="Muli Regular"/>
                <a:ea typeface="Muli Regular"/>
                <a:cs typeface="Muli Regular"/>
                <a:sym typeface="Muli Regular"/>
              </a:endParaRPr>
            </a:p>
          </p:txBody>
        </p:sp>
        <p:sp>
          <p:nvSpPr>
            <p:cNvPr id="817" name="Google Shape;817;p55"/>
            <p:cNvSpPr txBox="1"/>
            <p:nvPr/>
          </p:nvSpPr>
          <p:spPr>
            <a:xfrm>
              <a:off x="3074366" y="4201360"/>
              <a:ext cx="129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~10m ago</a:t>
              </a:r>
              <a:endParaRPr sz="1200">
                <a:latin typeface="Muli Regular"/>
                <a:ea typeface="Muli Regular"/>
                <a:cs typeface="Muli Regular"/>
                <a:sym typeface="Muli Regular"/>
              </a:endParaRPr>
            </a:p>
          </p:txBody>
        </p:sp>
        <p:sp>
          <p:nvSpPr>
            <p:cNvPr id="818" name="Google Shape;818;p55"/>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9" name="Google Shape;819;p55"/>
            <p:cNvCxnSpPr>
              <a:stCxn id="820" idx="0"/>
            </p:cNvCxnSpPr>
            <p:nvPr/>
          </p:nvCxnSpPr>
          <p:spPr>
            <a:xfrm rot="10800000" flipH="1">
              <a:off x="3752727" y="2519725"/>
              <a:ext cx="577500" cy="977700"/>
            </a:xfrm>
            <a:prstGeom prst="straightConnector1">
              <a:avLst/>
            </a:prstGeom>
            <a:noFill/>
            <a:ln w="9525" cap="flat" cmpd="sng">
              <a:solidFill>
                <a:schemeClr val="dk2"/>
              </a:solidFill>
              <a:prstDash val="solid"/>
              <a:round/>
              <a:headEnd type="none" w="med" len="med"/>
              <a:tailEnd type="triangle" w="med" len="med"/>
            </a:ln>
          </p:spPr>
        </p:cxnSp>
        <p:cxnSp>
          <p:nvCxnSpPr>
            <p:cNvPr id="821" name="Google Shape;821;p55"/>
            <p:cNvCxnSpPr>
              <a:stCxn id="820" idx="3"/>
              <a:endCxn id="800" idx="1"/>
            </p:cNvCxnSpPr>
            <p:nvPr/>
          </p:nvCxnSpPr>
          <p:spPr>
            <a:xfrm>
              <a:off x="4138977" y="3893725"/>
              <a:ext cx="1487400" cy="0"/>
            </a:xfrm>
            <a:prstGeom prst="straightConnector1">
              <a:avLst/>
            </a:prstGeom>
            <a:noFill/>
            <a:ln w="9525" cap="flat" cmpd="sng">
              <a:solidFill>
                <a:schemeClr val="dk2"/>
              </a:solidFill>
              <a:prstDash val="solid"/>
              <a:round/>
              <a:headEnd type="none" w="med" len="med"/>
              <a:tailEnd type="none" w="med" len="med"/>
            </a:ln>
          </p:spPr>
        </p:cxnSp>
        <p:sp>
          <p:nvSpPr>
            <p:cNvPr id="822" name="Google Shape;822;p55"/>
            <p:cNvSpPr/>
            <p:nvPr/>
          </p:nvSpPr>
          <p:spPr>
            <a:xfrm>
              <a:off x="56892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sp>
          <p:nvSpPr>
            <p:cNvPr id="823" name="Google Shape;823;p55"/>
            <p:cNvSpPr/>
            <p:nvPr/>
          </p:nvSpPr>
          <p:spPr>
            <a:xfrm>
              <a:off x="149772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sp>
          <p:nvSpPr>
            <p:cNvPr id="824" name="Google Shape;824;p55"/>
            <p:cNvSpPr/>
            <p:nvPr/>
          </p:nvSpPr>
          <p:spPr>
            <a:xfrm>
              <a:off x="242652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cxnSp>
          <p:nvCxnSpPr>
            <p:cNvPr id="825" name="Google Shape;825;p55"/>
            <p:cNvCxnSpPr>
              <a:stCxn id="822" idx="3"/>
              <a:endCxn id="823" idx="1"/>
            </p:cNvCxnSpPr>
            <p:nvPr/>
          </p:nvCxnSpPr>
          <p:spPr>
            <a:xfrm>
              <a:off x="1341427" y="3893725"/>
              <a:ext cx="156300" cy="0"/>
            </a:xfrm>
            <a:prstGeom prst="straightConnector1">
              <a:avLst/>
            </a:prstGeom>
            <a:noFill/>
            <a:ln w="9525" cap="flat" cmpd="sng">
              <a:solidFill>
                <a:schemeClr val="dk2"/>
              </a:solidFill>
              <a:prstDash val="solid"/>
              <a:round/>
              <a:headEnd type="none" w="med" len="med"/>
              <a:tailEnd type="none" w="med" len="med"/>
            </a:ln>
          </p:spPr>
        </p:cxnSp>
        <p:cxnSp>
          <p:nvCxnSpPr>
            <p:cNvPr id="826" name="Google Shape;826;p55"/>
            <p:cNvCxnSpPr>
              <a:endCxn id="824" idx="1"/>
            </p:cNvCxnSpPr>
            <p:nvPr/>
          </p:nvCxnSpPr>
          <p:spPr>
            <a:xfrm>
              <a:off x="2270227" y="3893725"/>
              <a:ext cx="156300" cy="0"/>
            </a:xfrm>
            <a:prstGeom prst="straightConnector1">
              <a:avLst/>
            </a:prstGeom>
            <a:noFill/>
            <a:ln w="9525" cap="flat" cmpd="sng">
              <a:solidFill>
                <a:schemeClr val="dk2"/>
              </a:solidFill>
              <a:prstDash val="solid"/>
              <a:round/>
              <a:headEnd type="none" w="med" len="med"/>
              <a:tailEnd type="none" w="med" len="med"/>
            </a:ln>
          </p:spPr>
        </p:cxnSp>
        <p:sp>
          <p:nvSpPr>
            <p:cNvPr id="827" name="Google Shape;827;p55"/>
            <p:cNvSpPr txBox="1"/>
            <p:nvPr/>
          </p:nvSpPr>
          <p:spPr>
            <a:xfrm>
              <a:off x="1077811" y="3097108"/>
              <a:ext cx="2564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Public ledger aka “blockchain”</a:t>
              </a:r>
              <a:endParaRPr sz="1200">
                <a:latin typeface="Muli Regular"/>
                <a:ea typeface="Muli Regular"/>
                <a:cs typeface="Muli Regular"/>
                <a:sym typeface="Muli Regular"/>
              </a:endParaRPr>
            </a:p>
          </p:txBody>
        </p:sp>
        <p:sp>
          <p:nvSpPr>
            <p:cNvPr id="820" name="Google Shape;820;p55"/>
            <p:cNvSpPr/>
            <p:nvPr/>
          </p:nvSpPr>
          <p:spPr>
            <a:xfrm>
              <a:off x="3366477" y="3497425"/>
              <a:ext cx="772500" cy="792600"/>
            </a:xfrm>
            <a:prstGeom prst="rect">
              <a:avLst/>
            </a:prstGeom>
            <a:solidFill>
              <a:srgbClr val="B7B7B7"/>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Block of previous txs</a:t>
              </a:r>
              <a:endParaRPr sz="1200">
                <a:latin typeface="Muli Regular"/>
                <a:ea typeface="Muli Regular"/>
                <a:cs typeface="Muli Regular"/>
                <a:sym typeface="Muli Regular"/>
              </a:endParaRPr>
            </a:p>
          </p:txBody>
        </p:sp>
        <p:cxnSp>
          <p:nvCxnSpPr>
            <p:cNvPr id="828" name="Google Shape;828;p55"/>
            <p:cNvCxnSpPr>
              <a:stCxn id="824" idx="3"/>
              <a:endCxn id="820" idx="1"/>
            </p:cNvCxnSpPr>
            <p:nvPr/>
          </p:nvCxnSpPr>
          <p:spPr>
            <a:xfrm>
              <a:off x="3199027" y="3893725"/>
              <a:ext cx="167400" cy="0"/>
            </a:xfrm>
            <a:prstGeom prst="straightConnector1">
              <a:avLst/>
            </a:prstGeom>
            <a:noFill/>
            <a:ln w="9525" cap="flat" cmpd="sng">
              <a:solidFill>
                <a:schemeClr val="dk2"/>
              </a:solidFill>
              <a:prstDash val="solid"/>
              <a:round/>
              <a:headEnd type="none" w="med" len="med"/>
              <a:tailEnd type="none" w="med" len="med"/>
            </a:ln>
          </p:spPr>
        </p:cxnSp>
      </p:grpSp>
      <p:pic>
        <p:nvPicPr>
          <p:cNvPr id="829" name="Google Shape;829;p55"/>
          <p:cNvPicPr preferRelativeResize="0"/>
          <p:nvPr/>
        </p:nvPicPr>
        <p:blipFill>
          <a:blip r:embed="rId4">
            <a:alphaModFix/>
          </a:blip>
          <a:stretch>
            <a:fillRect/>
          </a:stretch>
        </p:blipFill>
        <p:spPr>
          <a:xfrm rot="72">
            <a:off x="8808012" y="43801"/>
            <a:ext cx="238334" cy="270270"/>
          </a:xfrm>
          <a:prstGeom prst="rect">
            <a:avLst/>
          </a:prstGeom>
          <a:noFill/>
          <a:ln>
            <a:noFill/>
          </a:ln>
        </p:spPr>
      </p:pic>
      <p:sp>
        <p:nvSpPr>
          <p:cNvPr id="830" name="Google Shape;830;p55"/>
          <p:cNvSpPr/>
          <p:nvPr/>
        </p:nvSpPr>
        <p:spPr>
          <a:xfrm>
            <a:off x="268756" y="909749"/>
            <a:ext cx="8079600" cy="1515000"/>
          </a:xfrm>
          <a:prstGeom prst="rect">
            <a:avLst/>
          </a:prstGeom>
          <a:solidFill>
            <a:srgbClr val="FFFFFF">
              <a:alpha val="7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56"/>
          <p:cNvSpPr txBox="1"/>
          <p:nvPr/>
        </p:nvSpPr>
        <p:spPr>
          <a:xfrm>
            <a:off x="975855" y="2702045"/>
            <a:ext cx="8040300" cy="55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434343"/>
                </a:solidFill>
                <a:latin typeface="Muli Regular"/>
                <a:ea typeface="Muli Regular"/>
                <a:cs typeface="Muli Regular"/>
                <a:sym typeface="Muli Regular"/>
              </a:rPr>
              <a:t>Rules defining a valid block and game theory.</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1200"/>
              </a:spcAft>
              <a:buNone/>
            </a:pPr>
            <a:endParaRPr sz="2400">
              <a:solidFill>
                <a:srgbClr val="434343"/>
              </a:solidFill>
              <a:latin typeface="Muli Regular"/>
              <a:ea typeface="Muli Regular"/>
              <a:cs typeface="Muli Regular"/>
              <a:sym typeface="Muli Regular"/>
            </a:endParaRPr>
          </a:p>
        </p:txBody>
      </p:sp>
      <p:sp>
        <p:nvSpPr>
          <p:cNvPr id="836" name="Google Shape;836;p56"/>
          <p:cNvSpPr txBox="1">
            <a:spLocks noGrp="1"/>
          </p:cNvSpPr>
          <p:nvPr>
            <p:ph type="body" idx="1"/>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Mining maintains system integrity</a:t>
            </a:r>
            <a:endParaRPr sz="2800">
              <a:solidFill>
                <a:srgbClr val="000000"/>
              </a:solidFill>
              <a:latin typeface="Muli"/>
              <a:ea typeface="Muli"/>
              <a:cs typeface="Muli"/>
              <a:sym typeface="Muli"/>
            </a:endParaRPr>
          </a:p>
        </p:txBody>
      </p:sp>
      <p:sp>
        <p:nvSpPr>
          <p:cNvPr id="837" name="Google Shape;837;p56"/>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6"/>
          <p:cNvSpPr txBox="1"/>
          <p:nvPr/>
        </p:nvSpPr>
        <p:spPr>
          <a:xfrm>
            <a:off x="975855" y="1172850"/>
            <a:ext cx="8040300" cy="75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999999"/>
                </a:solidFill>
                <a:latin typeface="Muli Regular"/>
                <a:ea typeface="Muli Regular"/>
                <a:cs typeface="Muli Regular"/>
                <a:sym typeface="Muli Regular"/>
              </a:rPr>
              <a:t>How do nodes agree on a single version of the ledger?</a:t>
            </a:r>
            <a:endParaRPr sz="2400">
              <a:solidFill>
                <a:srgbClr val="999999"/>
              </a:solidFill>
              <a:latin typeface="Muli Regular"/>
              <a:ea typeface="Muli Regular"/>
              <a:cs typeface="Muli Regular"/>
              <a:sym typeface="Muli Regular"/>
            </a:endParaRPr>
          </a:p>
          <a:p>
            <a:pPr marL="0" lvl="0" indent="0" algn="l" rtl="0">
              <a:lnSpc>
                <a:spcPct val="114000"/>
              </a:lnSpc>
              <a:spcBef>
                <a:spcPts val="0"/>
              </a:spcBef>
              <a:spcAft>
                <a:spcPts val="1200"/>
              </a:spcAft>
              <a:buNone/>
            </a:pPr>
            <a:endParaRPr sz="2400">
              <a:solidFill>
                <a:srgbClr val="434343"/>
              </a:solidFill>
              <a:latin typeface="Muli Regular"/>
              <a:ea typeface="Muli Regular"/>
              <a:cs typeface="Muli Regular"/>
              <a:sym typeface="Muli Regular"/>
            </a:endParaRPr>
          </a:p>
        </p:txBody>
      </p:sp>
      <p:sp>
        <p:nvSpPr>
          <p:cNvPr id="839" name="Google Shape;839;p5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840" name="Google Shape;840;p56"/>
          <p:cNvPicPr preferRelativeResize="0"/>
          <p:nvPr/>
        </p:nvPicPr>
        <p:blipFill>
          <a:blip r:embed="rId3">
            <a:alphaModFix/>
          </a:blip>
          <a:stretch>
            <a:fillRect/>
          </a:stretch>
        </p:blipFill>
        <p:spPr>
          <a:xfrm>
            <a:off x="8786250" y="43800"/>
            <a:ext cx="281846" cy="270275"/>
          </a:xfrm>
          <a:prstGeom prst="rect">
            <a:avLst/>
          </a:prstGeom>
          <a:noFill/>
          <a:ln>
            <a:noFill/>
          </a:ln>
        </p:spPr>
      </p:pic>
      <p:sp>
        <p:nvSpPr>
          <p:cNvPr id="841" name="Google Shape;841;p56"/>
          <p:cNvSpPr txBox="1"/>
          <p:nvPr/>
        </p:nvSpPr>
        <p:spPr>
          <a:xfrm>
            <a:off x="975855" y="2334400"/>
            <a:ext cx="78717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B7B7B7"/>
                </a:solidFill>
                <a:latin typeface="Muli Regular"/>
                <a:ea typeface="Muli Regular"/>
                <a:cs typeface="Muli Regular"/>
                <a:sym typeface="Muli Regular"/>
              </a:rPr>
              <a:t>What prevents double spending and counterfeit coins?</a:t>
            </a:r>
            <a:endParaRPr sz="2400">
              <a:solidFill>
                <a:srgbClr val="B7B7B7"/>
              </a:solidFill>
              <a:latin typeface="Muli Regular"/>
              <a:ea typeface="Muli Regular"/>
              <a:cs typeface="Muli Regular"/>
              <a:sym typeface="Muli Regular"/>
            </a:endParaRPr>
          </a:p>
        </p:txBody>
      </p:sp>
      <p:sp>
        <p:nvSpPr>
          <p:cNvPr id="842" name="Google Shape;842;p56"/>
          <p:cNvSpPr txBox="1"/>
          <p:nvPr/>
        </p:nvSpPr>
        <p:spPr>
          <a:xfrm>
            <a:off x="975855" y="3526850"/>
            <a:ext cx="7959300" cy="6144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1200"/>
              </a:spcAft>
              <a:buNone/>
            </a:pPr>
            <a:r>
              <a:rPr lang="en" sz="2400">
                <a:solidFill>
                  <a:srgbClr val="B7B7B7"/>
                </a:solidFill>
                <a:latin typeface="Muli Regular"/>
                <a:ea typeface="Muli Regular"/>
                <a:cs typeface="Muli Regular"/>
                <a:sym typeface="Muli Regular"/>
              </a:rPr>
              <a:t>What prevents modifying history?</a:t>
            </a:r>
            <a:endParaRPr>
              <a:solidFill>
                <a:srgbClr val="B7B7B7"/>
              </a:solidFill>
            </a:endParaRPr>
          </a:p>
        </p:txBody>
      </p:sp>
      <p:sp>
        <p:nvSpPr>
          <p:cNvPr id="843" name="Google Shape;843;p56"/>
          <p:cNvSpPr txBox="1"/>
          <p:nvPr/>
        </p:nvSpPr>
        <p:spPr>
          <a:xfrm>
            <a:off x="975855" y="1553925"/>
            <a:ext cx="8040300" cy="55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434343"/>
                </a:solidFill>
                <a:latin typeface="Muli Regular"/>
                <a:ea typeface="Muli Regular"/>
                <a:cs typeface="Muli Regular"/>
                <a:sym typeface="Muli Regular"/>
              </a:rPr>
              <a:t>Game theory. Nodes accept longest chain.</a:t>
            </a:r>
            <a:endParaRPr sz="2400">
              <a:solidFill>
                <a:srgbClr val="434343"/>
              </a:solidFill>
              <a:latin typeface="Muli Regular"/>
              <a:ea typeface="Muli Regular"/>
              <a:cs typeface="Muli Regular"/>
              <a:sym typeface="Muli Regular"/>
            </a:endParaRPr>
          </a:p>
        </p:txBody>
      </p:sp>
      <p:sp>
        <p:nvSpPr>
          <p:cNvPr id="844" name="Google Shape;844;p56"/>
          <p:cNvSpPr txBox="1"/>
          <p:nvPr/>
        </p:nvSpPr>
        <p:spPr>
          <a:xfrm>
            <a:off x="975855" y="3880585"/>
            <a:ext cx="8040300" cy="55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434343"/>
                </a:solidFill>
                <a:latin typeface="Muli Regular"/>
                <a:ea typeface="Muli Regular"/>
                <a:cs typeface="Muli Regular"/>
                <a:sym typeface="Muli Regular"/>
              </a:rPr>
              <a:t>Cost to redo PoW + competing with honest chain.</a:t>
            </a:r>
            <a:endParaRPr sz="2400">
              <a:solidFill>
                <a:srgbClr val="434343"/>
              </a:solidFill>
              <a:latin typeface="Muli Regular"/>
              <a:ea typeface="Muli Regular"/>
              <a:cs typeface="Muli Regular"/>
              <a:sym typeface="Muli Regular"/>
            </a:endParaRPr>
          </a:p>
        </p:txBody>
      </p:sp>
      <p:sp>
        <p:nvSpPr>
          <p:cNvPr id="845" name="Google Shape;845;p56"/>
          <p:cNvSpPr txBox="1">
            <a:spLocks noGrp="1"/>
          </p:cNvSpPr>
          <p:nvPr>
            <p:ph type="subTitle" idx="4294967295"/>
          </p:nvPr>
        </p:nvSpPr>
        <p:spPr>
          <a:xfrm>
            <a:off x="372150" y="1172850"/>
            <a:ext cx="548700" cy="481800"/>
          </a:xfrm>
          <a:prstGeom prst="rect">
            <a:avLst/>
          </a:prstGeom>
        </p:spPr>
        <p:txBody>
          <a:bodyPr spcFirstLastPara="1" wrap="square" lIns="91425" tIns="91425" rIns="91425" bIns="91425" anchor="t" anchorCtr="0">
            <a:noAutofit/>
          </a:bodyPr>
          <a:lstStyle/>
          <a:p>
            <a:pPr marL="0" lvl="0" indent="0" algn="ctr" rtl="0">
              <a:lnSpc>
                <a:spcPct val="114000"/>
              </a:lnSpc>
              <a:spcBef>
                <a:spcPts val="0"/>
              </a:spcBef>
              <a:spcAft>
                <a:spcPts val="0"/>
              </a:spcAft>
              <a:buNone/>
            </a:pPr>
            <a:r>
              <a:rPr lang="en" sz="3000" b="1">
                <a:solidFill>
                  <a:srgbClr val="6AA84F"/>
                </a:solidFill>
                <a:latin typeface="Muli"/>
                <a:ea typeface="Muli"/>
                <a:cs typeface="Muli"/>
                <a:sym typeface="Muli"/>
              </a:rPr>
              <a:t>✓</a:t>
            </a:r>
            <a:endParaRPr sz="3000" b="1">
              <a:solidFill>
                <a:srgbClr val="6AA84F"/>
              </a:solidFill>
              <a:latin typeface="Muli"/>
              <a:ea typeface="Muli"/>
              <a:cs typeface="Muli"/>
              <a:sym typeface="Muli"/>
            </a:endParaRPr>
          </a:p>
        </p:txBody>
      </p:sp>
      <p:sp>
        <p:nvSpPr>
          <p:cNvPr id="846" name="Google Shape;846;p56"/>
          <p:cNvSpPr txBox="1">
            <a:spLocks noGrp="1"/>
          </p:cNvSpPr>
          <p:nvPr>
            <p:ph type="subTitle" idx="4294967295"/>
          </p:nvPr>
        </p:nvSpPr>
        <p:spPr>
          <a:xfrm>
            <a:off x="372150" y="2366675"/>
            <a:ext cx="548700" cy="481800"/>
          </a:xfrm>
          <a:prstGeom prst="rect">
            <a:avLst/>
          </a:prstGeom>
        </p:spPr>
        <p:txBody>
          <a:bodyPr spcFirstLastPara="1" wrap="square" lIns="91425" tIns="91425" rIns="91425" bIns="91425" anchor="t" anchorCtr="0">
            <a:noAutofit/>
          </a:bodyPr>
          <a:lstStyle/>
          <a:p>
            <a:pPr marL="0" lvl="0" indent="0" algn="ctr" rtl="0">
              <a:lnSpc>
                <a:spcPct val="114000"/>
              </a:lnSpc>
              <a:spcBef>
                <a:spcPts val="0"/>
              </a:spcBef>
              <a:spcAft>
                <a:spcPts val="0"/>
              </a:spcAft>
              <a:buNone/>
            </a:pPr>
            <a:r>
              <a:rPr lang="en" sz="3000" b="1">
                <a:solidFill>
                  <a:srgbClr val="6AA84F"/>
                </a:solidFill>
                <a:latin typeface="Muli"/>
                <a:ea typeface="Muli"/>
                <a:cs typeface="Muli"/>
                <a:sym typeface="Muli"/>
              </a:rPr>
              <a:t>✓</a:t>
            </a:r>
            <a:endParaRPr sz="3000" b="1">
              <a:solidFill>
                <a:srgbClr val="6AA84F"/>
              </a:solidFill>
              <a:latin typeface="Muli"/>
              <a:ea typeface="Muli"/>
              <a:cs typeface="Muli"/>
              <a:sym typeface="Muli"/>
            </a:endParaRPr>
          </a:p>
        </p:txBody>
      </p:sp>
      <p:sp>
        <p:nvSpPr>
          <p:cNvPr id="847" name="Google Shape;847;p56"/>
          <p:cNvSpPr txBox="1">
            <a:spLocks noGrp="1"/>
          </p:cNvSpPr>
          <p:nvPr>
            <p:ph type="subTitle" idx="4294967295"/>
          </p:nvPr>
        </p:nvSpPr>
        <p:spPr>
          <a:xfrm>
            <a:off x="372150" y="3545215"/>
            <a:ext cx="548700" cy="481800"/>
          </a:xfrm>
          <a:prstGeom prst="rect">
            <a:avLst/>
          </a:prstGeom>
        </p:spPr>
        <p:txBody>
          <a:bodyPr spcFirstLastPara="1" wrap="square" lIns="91425" tIns="91425" rIns="91425" bIns="91425" anchor="t" anchorCtr="0">
            <a:noAutofit/>
          </a:bodyPr>
          <a:lstStyle/>
          <a:p>
            <a:pPr marL="0" lvl="0" indent="0" algn="ctr" rtl="0">
              <a:lnSpc>
                <a:spcPct val="114000"/>
              </a:lnSpc>
              <a:spcBef>
                <a:spcPts val="0"/>
              </a:spcBef>
              <a:spcAft>
                <a:spcPts val="0"/>
              </a:spcAft>
              <a:buNone/>
            </a:pPr>
            <a:r>
              <a:rPr lang="en" sz="3000" b="1">
                <a:solidFill>
                  <a:srgbClr val="6AA84F"/>
                </a:solidFill>
                <a:latin typeface="Muli"/>
                <a:ea typeface="Muli"/>
                <a:cs typeface="Muli"/>
                <a:sym typeface="Muli"/>
              </a:rPr>
              <a:t>✓</a:t>
            </a:r>
            <a:endParaRPr sz="3000" b="1">
              <a:solidFill>
                <a:srgbClr val="6AA84F"/>
              </a:solidFill>
              <a:latin typeface="Muli"/>
              <a:ea typeface="Muli"/>
              <a:cs typeface="Muli"/>
              <a:sym typeface="Mul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57"/>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45</a:t>
            </a:fld>
            <a:endParaRPr>
              <a:latin typeface="Muli Regular"/>
              <a:ea typeface="Muli Regular"/>
              <a:cs typeface="Muli Regular"/>
              <a:sym typeface="Muli Regular"/>
            </a:endParaRPr>
          </a:p>
        </p:txBody>
      </p:sp>
      <p:sp>
        <p:nvSpPr>
          <p:cNvPr id="854" name="Google Shape;854;p57"/>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Let’s zoom out again. </a:t>
            </a:r>
            <a:endParaRPr sz="2800">
              <a:solidFill>
                <a:srgbClr val="434343"/>
              </a:solidFill>
              <a:latin typeface="Muli Regular"/>
              <a:ea typeface="Muli Regular"/>
              <a:cs typeface="Muli Regular"/>
              <a:sym typeface="Muli Regular"/>
            </a:endParaRPr>
          </a:p>
        </p:txBody>
      </p:sp>
      <p:pic>
        <p:nvPicPr>
          <p:cNvPr id="855" name="Google Shape;855;p57"/>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58"/>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8"/>
          <p:cNvSpPr txBox="1">
            <a:spLocks noGrp="1"/>
          </p:cNvSpPr>
          <p:nvPr>
            <p:ph type="subTitle" idx="4294967295"/>
          </p:nvPr>
        </p:nvSpPr>
        <p:spPr>
          <a:xfrm>
            <a:off x="218100" y="1104300"/>
            <a:ext cx="8710800" cy="21345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Bitcoin is a new form of p2p digital money that is:</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a:buAutoNum type="arabicPeriod"/>
            </a:pPr>
            <a:r>
              <a:rPr lang="en" sz="2400" b="1">
                <a:solidFill>
                  <a:srgbClr val="434343"/>
                </a:solidFill>
                <a:latin typeface="Muli"/>
                <a:ea typeface="Muli"/>
                <a:cs typeface="Muli"/>
                <a:sym typeface="Muli"/>
              </a:rPr>
              <a:t>Self-sovereign</a:t>
            </a:r>
            <a:endParaRPr sz="2400" b="1">
              <a:solidFill>
                <a:srgbClr val="434343"/>
              </a:solidFill>
              <a:latin typeface="Muli"/>
              <a:ea typeface="Muli"/>
              <a:cs typeface="Muli"/>
              <a:sym typeface="Muli"/>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Scarce</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Open to all</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sp>
        <p:nvSpPr>
          <p:cNvPr id="862" name="Google Shape;862;p5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46</a:t>
            </a:fld>
            <a:endParaRPr>
              <a:latin typeface="Muli Regular"/>
              <a:ea typeface="Muli Regular"/>
              <a:cs typeface="Muli Regular"/>
              <a:sym typeface="Muli Regular"/>
            </a:endParaRPr>
          </a:p>
        </p:txBody>
      </p:sp>
      <p:pic>
        <p:nvPicPr>
          <p:cNvPr id="863" name="Google Shape;863;p58"/>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59"/>
          <p:cNvSpPr txBox="1">
            <a:spLocks noGrp="1"/>
          </p:cNvSpPr>
          <p:nvPr>
            <p:ph type="subTitle" idx="4294967295"/>
          </p:nvPr>
        </p:nvSpPr>
        <p:spPr>
          <a:xfrm>
            <a:off x="218100" y="117150"/>
            <a:ext cx="87108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Self-sovereign: Bitcoin obeys only its own rules</a:t>
            </a:r>
            <a:endParaRPr sz="2800">
              <a:solidFill>
                <a:srgbClr val="000000"/>
              </a:solidFill>
              <a:latin typeface="Muli"/>
              <a:ea typeface="Muli"/>
              <a:cs typeface="Muli"/>
              <a:sym typeface="Muli"/>
            </a:endParaRPr>
          </a:p>
        </p:txBody>
      </p:sp>
      <p:sp>
        <p:nvSpPr>
          <p:cNvPr id="869" name="Google Shape;869;p59"/>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9"/>
          <p:cNvSpPr txBox="1">
            <a:spLocks noGrp="1"/>
          </p:cNvSpPr>
          <p:nvPr>
            <p:ph type="subTitle" idx="4294967295"/>
          </p:nvPr>
        </p:nvSpPr>
        <p:spPr>
          <a:xfrm>
            <a:off x="218100" y="969375"/>
            <a:ext cx="5351700" cy="21723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434343"/>
              </a:buClr>
              <a:buSzPts val="2000"/>
              <a:buFont typeface="Muli Regular"/>
              <a:buChar char="●"/>
            </a:pPr>
            <a:r>
              <a:rPr lang="en" sz="2000">
                <a:solidFill>
                  <a:srgbClr val="434343"/>
                </a:solidFill>
                <a:latin typeface="Muli Regular"/>
                <a:ea typeface="Muli Regular"/>
                <a:cs typeface="Muli Regular"/>
                <a:sym typeface="Muli Regular"/>
              </a:rPr>
              <a:t>Game theory determines and balances behaviour of ecosystem actors</a:t>
            </a:r>
            <a:endParaRPr sz="2000">
              <a:solidFill>
                <a:srgbClr val="434343"/>
              </a:solidFill>
              <a:latin typeface="Muli Regular"/>
              <a:ea typeface="Muli Regular"/>
              <a:cs typeface="Muli Regular"/>
              <a:sym typeface="Muli Regular"/>
            </a:endParaRPr>
          </a:p>
          <a:p>
            <a:pPr marL="457200" lvl="0" indent="-355600" algn="l" rtl="0">
              <a:lnSpc>
                <a:spcPct val="100000"/>
              </a:lnSpc>
              <a:spcBef>
                <a:spcPts val="1200"/>
              </a:spcBef>
              <a:spcAft>
                <a:spcPts val="0"/>
              </a:spcAft>
              <a:buClr>
                <a:srgbClr val="434343"/>
              </a:buClr>
              <a:buSzPts val="2000"/>
              <a:buFont typeface="Muli Regular"/>
              <a:buChar char="●"/>
            </a:pPr>
            <a:r>
              <a:rPr lang="en" sz="2000">
                <a:solidFill>
                  <a:srgbClr val="434343"/>
                </a:solidFill>
                <a:latin typeface="Muli Regular"/>
                <a:ea typeface="Muli Regular"/>
                <a:cs typeface="Muli Regular"/>
                <a:sym typeface="Muli Regular"/>
              </a:rPr>
              <a:t>No person/group can control Bitcoin</a:t>
            </a:r>
            <a:endParaRPr sz="2000">
              <a:solidFill>
                <a:srgbClr val="434343"/>
              </a:solidFill>
              <a:latin typeface="Muli Regular"/>
              <a:ea typeface="Muli Regular"/>
              <a:cs typeface="Muli Regular"/>
              <a:sym typeface="Muli Regular"/>
            </a:endParaRPr>
          </a:p>
          <a:p>
            <a:pPr marL="457200" lvl="0" indent="-355600" algn="l" rtl="0">
              <a:lnSpc>
                <a:spcPct val="100000"/>
              </a:lnSpc>
              <a:spcBef>
                <a:spcPts val="1200"/>
              </a:spcBef>
              <a:spcAft>
                <a:spcPts val="0"/>
              </a:spcAft>
              <a:buClr>
                <a:srgbClr val="434343"/>
              </a:buClr>
              <a:buSzPts val="2000"/>
              <a:buFont typeface="Muli Regular"/>
              <a:buChar char="●"/>
            </a:pPr>
            <a:r>
              <a:rPr lang="en" sz="2000">
                <a:solidFill>
                  <a:srgbClr val="434343"/>
                </a:solidFill>
                <a:latin typeface="Muli Regular"/>
                <a:ea typeface="Muli Regular"/>
                <a:cs typeface="Muli Regular"/>
                <a:sym typeface="Muli Regular"/>
              </a:rPr>
              <a:t>Decentralization provides security against corruption or capture</a:t>
            </a:r>
            <a:endParaRPr sz="2000">
              <a:solidFill>
                <a:srgbClr val="434343"/>
              </a:solidFill>
              <a:latin typeface="Muli Regular"/>
              <a:ea typeface="Muli Regular"/>
              <a:cs typeface="Muli Regular"/>
              <a:sym typeface="Muli Regular"/>
            </a:endParaRPr>
          </a:p>
          <a:p>
            <a:pPr marL="457200" lvl="0" indent="-355600" algn="l" rtl="0">
              <a:lnSpc>
                <a:spcPct val="100000"/>
              </a:lnSpc>
              <a:spcBef>
                <a:spcPts val="1200"/>
              </a:spcBef>
              <a:spcAft>
                <a:spcPts val="1200"/>
              </a:spcAft>
              <a:buClr>
                <a:srgbClr val="434343"/>
              </a:buClr>
              <a:buSzPts val="2000"/>
              <a:buFont typeface="Muli Regular"/>
              <a:buChar char="●"/>
            </a:pPr>
            <a:r>
              <a:rPr lang="en" sz="2000">
                <a:solidFill>
                  <a:srgbClr val="434343"/>
                </a:solidFill>
                <a:latin typeface="Muli Regular"/>
                <a:ea typeface="Muli Regular"/>
                <a:cs typeface="Muli Regular"/>
                <a:sym typeface="Muli Regular"/>
              </a:rPr>
              <a:t>Changes to Bitcoin require massive consensus and backwards compatibility</a:t>
            </a:r>
            <a:endParaRPr sz="2000">
              <a:solidFill>
                <a:srgbClr val="434343"/>
              </a:solidFill>
              <a:latin typeface="Muli Regular"/>
              <a:ea typeface="Muli Regular"/>
              <a:cs typeface="Muli Regular"/>
              <a:sym typeface="Muli Regular"/>
            </a:endParaRPr>
          </a:p>
        </p:txBody>
      </p:sp>
      <p:sp>
        <p:nvSpPr>
          <p:cNvPr id="871" name="Google Shape;871;p5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47</a:t>
            </a:fld>
            <a:endParaRPr>
              <a:latin typeface="Muli Regular"/>
              <a:ea typeface="Muli Regular"/>
              <a:cs typeface="Muli Regular"/>
              <a:sym typeface="Muli Regular"/>
            </a:endParaRPr>
          </a:p>
        </p:txBody>
      </p:sp>
      <p:sp>
        <p:nvSpPr>
          <p:cNvPr id="872" name="Google Shape;872;p59"/>
          <p:cNvSpPr/>
          <p:nvPr/>
        </p:nvSpPr>
        <p:spPr>
          <a:xfrm>
            <a:off x="6519275" y="1264478"/>
            <a:ext cx="2038200" cy="1937100"/>
          </a:xfrm>
          <a:prstGeom prst="pentagon">
            <a:avLst>
              <a:gd name="hf" fmla="val 105146"/>
              <a:gd name="vf" fmla="val 110557"/>
            </a:avLst>
          </a:prstGeom>
          <a:no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9"/>
          <p:cNvSpPr txBox="1"/>
          <p:nvPr/>
        </p:nvSpPr>
        <p:spPr>
          <a:xfrm>
            <a:off x="6920363" y="932306"/>
            <a:ext cx="1236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Miners</a:t>
            </a:r>
            <a:endParaRPr sz="1200">
              <a:latin typeface="Muli Regular"/>
              <a:ea typeface="Muli Regular"/>
              <a:cs typeface="Muli Regular"/>
              <a:sym typeface="Muli Regular"/>
            </a:endParaRPr>
          </a:p>
        </p:txBody>
      </p:sp>
      <p:sp>
        <p:nvSpPr>
          <p:cNvPr id="874" name="Google Shape;874;p59"/>
          <p:cNvSpPr txBox="1"/>
          <p:nvPr/>
        </p:nvSpPr>
        <p:spPr>
          <a:xfrm>
            <a:off x="8446440" y="1816818"/>
            <a:ext cx="7089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Devs</a:t>
            </a:r>
            <a:endParaRPr sz="1200">
              <a:latin typeface="Muli Regular"/>
              <a:ea typeface="Muli Regular"/>
              <a:cs typeface="Muli Regular"/>
              <a:sym typeface="Muli Regular"/>
            </a:endParaRPr>
          </a:p>
        </p:txBody>
      </p:sp>
      <p:sp>
        <p:nvSpPr>
          <p:cNvPr id="875" name="Google Shape;875;p59"/>
          <p:cNvSpPr txBox="1"/>
          <p:nvPr/>
        </p:nvSpPr>
        <p:spPr>
          <a:xfrm>
            <a:off x="7737953" y="3178737"/>
            <a:ext cx="1236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Businesses</a:t>
            </a:r>
            <a:endParaRPr sz="1200">
              <a:latin typeface="Muli Regular"/>
              <a:ea typeface="Muli Regular"/>
              <a:cs typeface="Muli Regular"/>
              <a:sym typeface="Muli Regular"/>
            </a:endParaRPr>
          </a:p>
        </p:txBody>
      </p:sp>
      <p:sp>
        <p:nvSpPr>
          <p:cNvPr id="876" name="Google Shape;876;p59"/>
          <p:cNvSpPr txBox="1"/>
          <p:nvPr/>
        </p:nvSpPr>
        <p:spPr>
          <a:xfrm>
            <a:off x="6238676" y="3178737"/>
            <a:ext cx="1236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User Keys</a:t>
            </a:r>
            <a:endParaRPr sz="1200">
              <a:latin typeface="Muli Regular"/>
              <a:ea typeface="Muli Regular"/>
              <a:cs typeface="Muli Regular"/>
              <a:sym typeface="Muli Regular"/>
            </a:endParaRPr>
          </a:p>
        </p:txBody>
      </p:sp>
      <p:sp>
        <p:nvSpPr>
          <p:cNvPr id="877" name="Google Shape;877;p59"/>
          <p:cNvSpPr txBox="1"/>
          <p:nvPr/>
        </p:nvSpPr>
        <p:spPr>
          <a:xfrm>
            <a:off x="5817967" y="1826085"/>
            <a:ext cx="745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Nodes</a:t>
            </a:r>
            <a:endParaRPr sz="1200">
              <a:latin typeface="Muli Regular"/>
              <a:ea typeface="Muli Regular"/>
              <a:cs typeface="Muli Regular"/>
              <a:sym typeface="Muli Regular"/>
            </a:endParaRPr>
          </a:p>
        </p:txBody>
      </p:sp>
      <p:sp>
        <p:nvSpPr>
          <p:cNvPr id="878" name="Google Shape;878;p59"/>
          <p:cNvSpPr txBox="1"/>
          <p:nvPr/>
        </p:nvSpPr>
        <p:spPr>
          <a:xfrm>
            <a:off x="6811648" y="2055513"/>
            <a:ext cx="15105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600"/>
              </a:spcAft>
              <a:buNone/>
            </a:pPr>
            <a:r>
              <a:rPr lang="en" sz="1200">
                <a:latin typeface="Muli Regular"/>
                <a:ea typeface="Muli Regular"/>
                <a:cs typeface="Muli Regular"/>
                <a:sym typeface="Muli Regular"/>
              </a:rPr>
              <a:t>Social Consensus (Schelling Point)</a:t>
            </a:r>
            <a:endParaRPr sz="1200">
              <a:latin typeface="Muli Regular"/>
              <a:ea typeface="Muli Regular"/>
              <a:cs typeface="Muli Regular"/>
              <a:sym typeface="Muli Regular"/>
            </a:endParaRPr>
          </a:p>
        </p:txBody>
      </p:sp>
      <p:sp>
        <p:nvSpPr>
          <p:cNvPr id="879" name="Google Shape;879;p59"/>
          <p:cNvSpPr txBox="1">
            <a:spLocks noGrp="1"/>
          </p:cNvSpPr>
          <p:nvPr>
            <p:ph type="subTitle" idx="4294967295"/>
          </p:nvPr>
        </p:nvSpPr>
        <p:spPr>
          <a:xfrm>
            <a:off x="200075" y="4147880"/>
            <a:ext cx="6567900" cy="7926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434343"/>
              </a:buClr>
              <a:buSzPts val="1400"/>
              <a:buFont typeface="Muli Regular"/>
              <a:buChar char="●"/>
            </a:pPr>
            <a:r>
              <a:rPr lang="en" sz="1400">
                <a:solidFill>
                  <a:srgbClr val="434343"/>
                </a:solidFill>
                <a:latin typeface="Muli Regular"/>
                <a:ea typeface="Muli Regular"/>
                <a:cs typeface="Muli Regular"/>
                <a:sym typeface="Muli Regular"/>
              </a:rPr>
              <a:t>Bitcoin Cash (BCH) is a non-consensus fork away from Bitcoin (BTC) </a:t>
            </a:r>
            <a:endParaRPr sz="1400">
              <a:solidFill>
                <a:srgbClr val="434343"/>
              </a:solidFill>
              <a:latin typeface="Muli Regular"/>
              <a:ea typeface="Muli Regular"/>
              <a:cs typeface="Muli Regular"/>
              <a:sym typeface="Muli Regular"/>
            </a:endParaRPr>
          </a:p>
          <a:p>
            <a:pPr marL="457200" lvl="0" indent="-317500" algn="l" rtl="0">
              <a:lnSpc>
                <a:spcPct val="100000"/>
              </a:lnSpc>
              <a:spcBef>
                <a:spcPts val="1200"/>
              </a:spcBef>
              <a:spcAft>
                <a:spcPts val="1200"/>
              </a:spcAft>
              <a:buClr>
                <a:srgbClr val="434343"/>
              </a:buClr>
              <a:buSzPts val="1400"/>
              <a:buFont typeface="Muli Regular"/>
              <a:buChar char="●"/>
            </a:pPr>
            <a:r>
              <a:rPr lang="en" sz="1400">
                <a:solidFill>
                  <a:srgbClr val="434343"/>
                </a:solidFill>
                <a:latin typeface="Muli Regular"/>
                <a:ea typeface="Muli Regular"/>
                <a:cs typeface="Muli Regular"/>
                <a:sym typeface="Muli Regular"/>
              </a:rPr>
              <a:t>Even though promoted on bitcoin.com — this is not real Bitcoin. Beware!</a:t>
            </a:r>
            <a:endParaRPr sz="1400">
              <a:solidFill>
                <a:srgbClr val="434343"/>
              </a:solidFill>
              <a:latin typeface="Muli Regular"/>
              <a:ea typeface="Muli Regular"/>
              <a:cs typeface="Muli Regular"/>
              <a:sym typeface="Muli Regular"/>
            </a:endParaRPr>
          </a:p>
        </p:txBody>
      </p:sp>
      <p:sp>
        <p:nvSpPr>
          <p:cNvPr id="880" name="Google Shape;880;p59"/>
          <p:cNvSpPr txBox="1">
            <a:spLocks noGrp="1"/>
          </p:cNvSpPr>
          <p:nvPr>
            <p:ph type="subTitle" idx="4294967295"/>
          </p:nvPr>
        </p:nvSpPr>
        <p:spPr>
          <a:xfrm>
            <a:off x="267007" y="3811159"/>
            <a:ext cx="6567900" cy="79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400" b="1">
                <a:solidFill>
                  <a:srgbClr val="CC0000"/>
                </a:solidFill>
                <a:latin typeface="Muli"/>
                <a:ea typeface="Muli"/>
                <a:cs typeface="Muli"/>
                <a:sym typeface="Muli"/>
              </a:rPr>
              <a:t>Warning</a:t>
            </a:r>
            <a:endParaRPr sz="1400" b="1">
              <a:solidFill>
                <a:srgbClr val="CC0000"/>
              </a:solidFill>
              <a:latin typeface="Muli"/>
              <a:ea typeface="Muli"/>
              <a:cs typeface="Muli"/>
              <a:sym typeface="Muli"/>
            </a:endParaRPr>
          </a:p>
        </p:txBody>
      </p:sp>
      <p:pic>
        <p:nvPicPr>
          <p:cNvPr id="881" name="Google Shape;881;p59"/>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60"/>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0"/>
          <p:cNvSpPr txBox="1">
            <a:spLocks noGrp="1"/>
          </p:cNvSpPr>
          <p:nvPr>
            <p:ph type="subTitle" idx="4294967295"/>
          </p:nvPr>
        </p:nvSpPr>
        <p:spPr>
          <a:xfrm>
            <a:off x="218100" y="1104300"/>
            <a:ext cx="8710800" cy="21345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Bitcoin is a new form of p2p digital money that is:</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Self-sovereign</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a:buAutoNum type="arabicPeriod"/>
            </a:pPr>
            <a:r>
              <a:rPr lang="en" sz="2400" b="1">
                <a:solidFill>
                  <a:srgbClr val="434343"/>
                </a:solidFill>
                <a:latin typeface="Muli"/>
                <a:ea typeface="Muli"/>
                <a:cs typeface="Muli"/>
                <a:sym typeface="Muli"/>
              </a:rPr>
              <a:t>Scarce</a:t>
            </a:r>
            <a:endParaRPr sz="2400" b="1">
              <a:solidFill>
                <a:srgbClr val="434343"/>
              </a:solidFill>
              <a:latin typeface="Muli"/>
              <a:ea typeface="Muli"/>
              <a:cs typeface="Muli"/>
              <a:sym typeface="Muli"/>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Open to all</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sp>
        <p:nvSpPr>
          <p:cNvPr id="888" name="Google Shape;888;p6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48</a:t>
            </a:fld>
            <a:endParaRPr>
              <a:latin typeface="Muli Regular"/>
              <a:ea typeface="Muli Regular"/>
              <a:cs typeface="Muli Regular"/>
              <a:sym typeface="Muli Regular"/>
            </a:endParaRPr>
          </a:p>
        </p:txBody>
      </p:sp>
      <p:pic>
        <p:nvPicPr>
          <p:cNvPr id="889" name="Google Shape;889;p60"/>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61"/>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Digital scarcity: only 21M bitcoins will ever exist (!)</a:t>
            </a:r>
            <a:endParaRPr sz="2800">
              <a:solidFill>
                <a:srgbClr val="000000"/>
              </a:solidFill>
              <a:latin typeface="Muli"/>
              <a:ea typeface="Muli"/>
              <a:cs typeface="Muli"/>
              <a:sym typeface="Muli"/>
            </a:endParaRPr>
          </a:p>
        </p:txBody>
      </p:sp>
      <p:sp>
        <p:nvSpPr>
          <p:cNvPr id="895" name="Google Shape;895;p61"/>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1"/>
          <p:cNvSpPr txBox="1">
            <a:spLocks noGrp="1"/>
          </p:cNvSpPr>
          <p:nvPr>
            <p:ph type="subTitle" idx="4294967295"/>
          </p:nvPr>
        </p:nvSpPr>
        <p:spPr>
          <a:xfrm>
            <a:off x="218100" y="925613"/>
            <a:ext cx="8710800" cy="613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This fixed monetary policy cannot be changed—it is apolitical.</a:t>
            </a:r>
            <a:endParaRPr sz="2400">
              <a:solidFill>
                <a:srgbClr val="434343"/>
              </a:solidFill>
              <a:latin typeface="Muli Regular"/>
              <a:ea typeface="Muli Regular"/>
              <a:cs typeface="Muli Regular"/>
              <a:sym typeface="Muli Regular"/>
            </a:endParaRPr>
          </a:p>
        </p:txBody>
      </p:sp>
      <p:sp>
        <p:nvSpPr>
          <p:cNvPr id="897" name="Google Shape;897;p6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49</a:t>
            </a:fld>
            <a:endParaRPr>
              <a:latin typeface="Muli Regular"/>
              <a:ea typeface="Muli Regular"/>
              <a:cs typeface="Muli Regular"/>
              <a:sym typeface="Muli Regular"/>
            </a:endParaRPr>
          </a:p>
        </p:txBody>
      </p:sp>
      <p:cxnSp>
        <p:nvCxnSpPr>
          <p:cNvPr id="898" name="Google Shape;898;p61"/>
          <p:cNvCxnSpPr/>
          <p:nvPr/>
        </p:nvCxnSpPr>
        <p:spPr>
          <a:xfrm>
            <a:off x="2906354" y="1988650"/>
            <a:ext cx="0" cy="1676100"/>
          </a:xfrm>
          <a:prstGeom prst="straightConnector1">
            <a:avLst/>
          </a:prstGeom>
          <a:noFill/>
          <a:ln w="19050" cap="flat" cmpd="sng">
            <a:solidFill>
              <a:schemeClr val="dk2"/>
            </a:solidFill>
            <a:prstDash val="solid"/>
            <a:round/>
            <a:headEnd type="triangle" w="med" len="med"/>
            <a:tailEnd type="none" w="med" len="med"/>
          </a:ln>
        </p:spPr>
      </p:cxnSp>
      <p:cxnSp>
        <p:nvCxnSpPr>
          <p:cNvPr id="899" name="Google Shape;899;p61"/>
          <p:cNvCxnSpPr/>
          <p:nvPr/>
        </p:nvCxnSpPr>
        <p:spPr>
          <a:xfrm>
            <a:off x="2906354" y="3657350"/>
            <a:ext cx="2085900" cy="0"/>
          </a:xfrm>
          <a:prstGeom prst="straightConnector1">
            <a:avLst/>
          </a:prstGeom>
          <a:noFill/>
          <a:ln w="19050" cap="flat" cmpd="sng">
            <a:solidFill>
              <a:schemeClr val="dk2"/>
            </a:solidFill>
            <a:prstDash val="solid"/>
            <a:round/>
            <a:headEnd type="none" w="med" len="med"/>
            <a:tailEnd type="triangle" w="med" len="med"/>
          </a:ln>
        </p:spPr>
      </p:cxnSp>
      <p:sp>
        <p:nvSpPr>
          <p:cNvPr id="900" name="Google Shape;900;p61"/>
          <p:cNvSpPr/>
          <p:nvPr/>
        </p:nvSpPr>
        <p:spPr>
          <a:xfrm>
            <a:off x="2967679" y="2373300"/>
            <a:ext cx="1674044" cy="1240225"/>
          </a:xfrm>
          <a:custGeom>
            <a:avLst/>
            <a:gdLst/>
            <a:ahLst/>
            <a:cxnLst/>
            <a:rect l="l" t="t" r="r" b="b"/>
            <a:pathLst>
              <a:path w="58883" h="49609" extrusionOk="0">
                <a:moveTo>
                  <a:pt x="0" y="49609"/>
                </a:moveTo>
                <a:cubicBezTo>
                  <a:pt x="1577" y="44702"/>
                  <a:pt x="5492" y="27470"/>
                  <a:pt x="9464" y="20168"/>
                </a:cubicBezTo>
                <a:cubicBezTo>
                  <a:pt x="13436" y="12866"/>
                  <a:pt x="18343" y="9068"/>
                  <a:pt x="23834" y="5797"/>
                </a:cubicBezTo>
                <a:cubicBezTo>
                  <a:pt x="29325" y="2526"/>
                  <a:pt x="36569" y="1475"/>
                  <a:pt x="42410" y="540"/>
                </a:cubicBezTo>
                <a:cubicBezTo>
                  <a:pt x="48252" y="-395"/>
                  <a:pt x="56138" y="248"/>
                  <a:pt x="58883" y="189"/>
                </a:cubicBezTo>
              </a:path>
            </a:pathLst>
          </a:custGeom>
          <a:noFill/>
          <a:ln w="28575" cap="flat" cmpd="sng">
            <a:solidFill>
              <a:srgbClr val="6AA84F"/>
            </a:solidFill>
            <a:prstDash val="solid"/>
            <a:round/>
            <a:headEnd type="none" w="med" len="med"/>
            <a:tailEnd type="none" w="med" len="med"/>
          </a:ln>
        </p:spPr>
      </p:sp>
      <p:sp>
        <p:nvSpPr>
          <p:cNvPr id="901" name="Google Shape;901;p61"/>
          <p:cNvSpPr txBox="1"/>
          <p:nvPr/>
        </p:nvSpPr>
        <p:spPr>
          <a:xfrm>
            <a:off x="2427753" y="2198024"/>
            <a:ext cx="54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21M</a:t>
            </a:r>
            <a:endParaRPr sz="1200">
              <a:latin typeface="Muli Regular"/>
              <a:ea typeface="Muli Regular"/>
              <a:cs typeface="Muli Regular"/>
              <a:sym typeface="Muli Regular"/>
            </a:endParaRPr>
          </a:p>
        </p:txBody>
      </p:sp>
      <p:cxnSp>
        <p:nvCxnSpPr>
          <p:cNvPr id="902" name="Google Shape;902;p61"/>
          <p:cNvCxnSpPr/>
          <p:nvPr/>
        </p:nvCxnSpPr>
        <p:spPr>
          <a:xfrm>
            <a:off x="2906354" y="2373300"/>
            <a:ext cx="639600" cy="0"/>
          </a:xfrm>
          <a:prstGeom prst="straightConnector1">
            <a:avLst/>
          </a:prstGeom>
          <a:noFill/>
          <a:ln w="19050" cap="flat" cmpd="sng">
            <a:solidFill>
              <a:srgbClr val="999999"/>
            </a:solidFill>
            <a:prstDash val="dash"/>
            <a:round/>
            <a:headEnd type="none" w="med" len="med"/>
            <a:tailEnd type="none" w="med" len="med"/>
          </a:ln>
        </p:spPr>
      </p:cxnSp>
      <p:cxnSp>
        <p:nvCxnSpPr>
          <p:cNvPr id="903" name="Google Shape;903;p61"/>
          <p:cNvCxnSpPr/>
          <p:nvPr/>
        </p:nvCxnSpPr>
        <p:spPr>
          <a:xfrm rot="10800000">
            <a:off x="4490391" y="2921450"/>
            <a:ext cx="0" cy="735900"/>
          </a:xfrm>
          <a:prstGeom prst="straightConnector1">
            <a:avLst/>
          </a:prstGeom>
          <a:noFill/>
          <a:ln w="19050" cap="flat" cmpd="sng">
            <a:solidFill>
              <a:srgbClr val="999999"/>
            </a:solidFill>
            <a:prstDash val="dash"/>
            <a:round/>
            <a:headEnd type="none" w="med" len="med"/>
            <a:tailEnd type="none" w="med" len="med"/>
          </a:ln>
        </p:spPr>
      </p:cxnSp>
      <p:sp>
        <p:nvSpPr>
          <p:cNvPr id="904" name="Google Shape;904;p61"/>
          <p:cNvSpPr txBox="1"/>
          <p:nvPr/>
        </p:nvSpPr>
        <p:spPr>
          <a:xfrm>
            <a:off x="4211717" y="3631064"/>
            <a:ext cx="634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2140</a:t>
            </a:r>
            <a:endParaRPr sz="1200">
              <a:latin typeface="Muli Regular"/>
              <a:ea typeface="Muli Regular"/>
              <a:cs typeface="Muli Regular"/>
              <a:sym typeface="Muli Regular"/>
            </a:endParaRPr>
          </a:p>
        </p:txBody>
      </p:sp>
      <p:sp>
        <p:nvSpPr>
          <p:cNvPr id="905" name="Google Shape;905;p61"/>
          <p:cNvSpPr txBox="1"/>
          <p:nvPr/>
        </p:nvSpPr>
        <p:spPr>
          <a:xfrm>
            <a:off x="314675" y="2680099"/>
            <a:ext cx="1845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uli Regular"/>
                <a:ea typeface="Muli Regular"/>
                <a:cs typeface="Muli Regular"/>
                <a:sym typeface="Muli Regular"/>
              </a:rPr>
              <a:t>The 21M supply cap is enforced by code, verifiability and social consensus. </a:t>
            </a:r>
            <a:endParaRPr>
              <a:latin typeface="Muli Regular"/>
              <a:ea typeface="Muli Regular"/>
              <a:cs typeface="Muli Regular"/>
              <a:sym typeface="Muli Regular"/>
            </a:endParaRPr>
          </a:p>
        </p:txBody>
      </p:sp>
      <p:sp>
        <p:nvSpPr>
          <p:cNvPr id="906" name="Google Shape;906;p61"/>
          <p:cNvSpPr txBox="1"/>
          <p:nvPr/>
        </p:nvSpPr>
        <p:spPr>
          <a:xfrm>
            <a:off x="2763917" y="3631064"/>
            <a:ext cx="634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2009</a:t>
            </a:r>
            <a:endParaRPr sz="1200">
              <a:latin typeface="Muli Regular"/>
              <a:ea typeface="Muli Regular"/>
              <a:cs typeface="Muli Regular"/>
              <a:sym typeface="Muli Regular"/>
            </a:endParaRPr>
          </a:p>
        </p:txBody>
      </p:sp>
      <p:sp>
        <p:nvSpPr>
          <p:cNvPr id="907" name="Google Shape;907;p61"/>
          <p:cNvSpPr txBox="1"/>
          <p:nvPr/>
        </p:nvSpPr>
        <p:spPr>
          <a:xfrm>
            <a:off x="4932567" y="3461139"/>
            <a:ext cx="634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uli Regular"/>
                <a:ea typeface="Muli Regular"/>
                <a:cs typeface="Muli Regular"/>
                <a:sym typeface="Muli Regular"/>
              </a:rPr>
              <a:t>T</a:t>
            </a:r>
            <a:endParaRPr sz="1200">
              <a:latin typeface="Muli Regular"/>
              <a:ea typeface="Muli Regular"/>
              <a:cs typeface="Muli Regular"/>
              <a:sym typeface="Muli Regular"/>
            </a:endParaRPr>
          </a:p>
        </p:txBody>
      </p:sp>
      <p:sp>
        <p:nvSpPr>
          <p:cNvPr id="908" name="Google Shape;908;p61"/>
          <p:cNvSpPr txBox="1"/>
          <p:nvPr/>
        </p:nvSpPr>
        <p:spPr>
          <a:xfrm>
            <a:off x="2292863" y="1689952"/>
            <a:ext cx="1236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Total BTC</a:t>
            </a:r>
            <a:endParaRPr sz="1200">
              <a:latin typeface="Muli Regular"/>
              <a:ea typeface="Muli Regular"/>
              <a:cs typeface="Muli Regular"/>
              <a:sym typeface="Muli Regular"/>
            </a:endParaRPr>
          </a:p>
        </p:txBody>
      </p:sp>
      <p:cxnSp>
        <p:nvCxnSpPr>
          <p:cNvPr id="909" name="Google Shape;909;p61"/>
          <p:cNvCxnSpPr>
            <a:endCxn id="901" idx="1"/>
          </p:cNvCxnSpPr>
          <p:nvPr/>
        </p:nvCxnSpPr>
        <p:spPr>
          <a:xfrm rot="10800000" flipH="1">
            <a:off x="2023953" y="2394824"/>
            <a:ext cx="403800" cy="300600"/>
          </a:xfrm>
          <a:prstGeom prst="straightConnector1">
            <a:avLst/>
          </a:prstGeom>
          <a:noFill/>
          <a:ln w="9525" cap="flat" cmpd="sng">
            <a:solidFill>
              <a:schemeClr val="dk2"/>
            </a:solidFill>
            <a:prstDash val="solid"/>
            <a:round/>
            <a:headEnd type="none" w="med" len="med"/>
            <a:tailEnd type="none" w="med" len="med"/>
          </a:ln>
        </p:spPr>
      </p:cxnSp>
      <p:sp>
        <p:nvSpPr>
          <p:cNvPr id="910" name="Google Shape;910;p61"/>
          <p:cNvSpPr txBox="1"/>
          <p:nvPr/>
        </p:nvSpPr>
        <p:spPr>
          <a:xfrm>
            <a:off x="314683" y="4135100"/>
            <a:ext cx="1909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uli Regular"/>
                <a:ea typeface="Muli Regular"/>
                <a:cs typeface="Muli Regular"/>
                <a:sym typeface="Muli Regular"/>
              </a:rPr>
              <a:t>Every 4 years the “block reward” to miners drops by half.</a:t>
            </a:r>
            <a:endParaRPr>
              <a:latin typeface="Muli Regular"/>
              <a:ea typeface="Muli Regular"/>
              <a:cs typeface="Muli Regular"/>
              <a:sym typeface="Muli Regular"/>
            </a:endParaRPr>
          </a:p>
        </p:txBody>
      </p:sp>
      <p:cxnSp>
        <p:nvCxnSpPr>
          <p:cNvPr id="911" name="Google Shape;911;p61"/>
          <p:cNvCxnSpPr>
            <a:endCxn id="906" idx="1"/>
          </p:cNvCxnSpPr>
          <p:nvPr/>
        </p:nvCxnSpPr>
        <p:spPr>
          <a:xfrm rot="10800000" flipH="1">
            <a:off x="1978217" y="3827864"/>
            <a:ext cx="785700" cy="429000"/>
          </a:xfrm>
          <a:prstGeom prst="straightConnector1">
            <a:avLst/>
          </a:prstGeom>
          <a:noFill/>
          <a:ln w="9525" cap="flat" cmpd="sng">
            <a:solidFill>
              <a:schemeClr val="dk2"/>
            </a:solidFill>
            <a:prstDash val="solid"/>
            <a:round/>
            <a:headEnd type="none" w="med" len="med"/>
            <a:tailEnd type="none" w="med" len="med"/>
          </a:ln>
        </p:spPr>
      </p:cxnSp>
      <p:sp>
        <p:nvSpPr>
          <p:cNvPr id="912" name="Google Shape;912;p61"/>
          <p:cNvSpPr txBox="1"/>
          <p:nvPr/>
        </p:nvSpPr>
        <p:spPr>
          <a:xfrm>
            <a:off x="5582375" y="1697374"/>
            <a:ext cx="3109800" cy="2827500"/>
          </a:xfrm>
          <a:prstGeom prst="rect">
            <a:avLst/>
          </a:prstGeom>
          <a:solidFill>
            <a:srgbClr val="FFFFFF"/>
          </a:solidFill>
          <a:ln w="9525"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Muli"/>
                <a:ea typeface="Muli"/>
                <a:cs typeface="Muli"/>
                <a:sym typeface="Muli"/>
              </a:rPr>
              <a:t>Fun facts</a:t>
            </a:r>
            <a:endParaRPr>
              <a:solidFill>
                <a:schemeClr val="dk1"/>
              </a:solidFill>
              <a:latin typeface="Muli Regular"/>
              <a:ea typeface="Muli Regular"/>
              <a:cs typeface="Muli Regular"/>
              <a:sym typeface="Muli Regular"/>
            </a:endParaRPr>
          </a:p>
          <a:p>
            <a:pPr marL="171450" lvl="0" indent="-146050" algn="l" rtl="0">
              <a:spcBef>
                <a:spcPts val="800"/>
              </a:spcBef>
              <a:spcAft>
                <a:spcPts val="0"/>
              </a:spcAft>
              <a:buClr>
                <a:schemeClr val="dk1"/>
              </a:buClr>
              <a:buSzPts val="1400"/>
              <a:buFont typeface="Muli Regular"/>
              <a:buChar char="-"/>
            </a:pPr>
            <a:r>
              <a:rPr lang="en">
                <a:solidFill>
                  <a:schemeClr val="dk1"/>
                </a:solidFill>
                <a:latin typeface="Muli Regular"/>
                <a:ea typeface="Muli Regular"/>
                <a:cs typeface="Muli Regular"/>
                <a:sym typeface="Muli Regular"/>
              </a:rPr>
              <a:t>Current block reward: 12.5 BTC</a:t>
            </a:r>
            <a:endParaRPr>
              <a:solidFill>
                <a:schemeClr val="dk1"/>
              </a:solidFill>
              <a:latin typeface="Muli Regular"/>
              <a:ea typeface="Muli Regular"/>
              <a:cs typeface="Muli Regular"/>
              <a:sym typeface="Muli Regular"/>
            </a:endParaRPr>
          </a:p>
          <a:p>
            <a:pPr marL="171450" lvl="0" indent="-146050" algn="l" rtl="0">
              <a:spcBef>
                <a:spcPts val="800"/>
              </a:spcBef>
              <a:spcAft>
                <a:spcPts val="0"/>
              </a:spcAft>
              <a:buClr>
                <a:schemeClr val="dk1"/>
              </a:buClr>
              <a:buSzPts val="1400"/>
              <a:buFont typeface="Muli Regular"/>
              <a:buChar char="-"/>
            </a:pPr>
            <a:r>
              <a:rPr lang="en">
                <a:solidFill>
                  <a:schemeClr val="dk1"/>
                </a:solidFill>
                <a:latin typeface="Muli Regular"/>
                <a:ea typeface="Muli Regular"/>
                <a:cs typeface="Muli Regular"/>
                <a:sym typeface="Muli Regular"/>
              </a:rPr>
              <a:t>85% of all bitcoins have already been mined</a:t>
            </a:r>
            <a:endParaRPr>
              <a:solidFill>
                <a:schemeClr val="dk1"/>
              </a:solidFill>
              <a:latin typeface="Muli Regular"/>
              <a:ea typeface="Muli Regular"/>
              <a:cs typeface="Muli Regular"/>
              <a:sym typeface="Muli Regular"/>
            </a:endParaRPr>
          </a:p>
          <a:p>
            <a:pPr marL="171450" lvl="0" indent="-146050" algn="l" rtl="0">
              <a:spcBef>
                <a:spcPts val="800"/>
              </a:spcBef>
              <a:spcAft>
                <a:spcPts val="0"/>
              </a:spcAft>
              <a:buClr>
                <a:schemeClr val="dk1"/>
              </a:buClr>
              <a:buSzPts val="1400"/>
              <a:buFont typeface="Muli Regular"/>
              <a:buChar char="-"/>
            </a:pPr>
            <a:r>
              <a:rPr lang="en">
                <a:solidFill>
                  <a:schemeClr val="dk1"/>
                </a:solidFill>
                <a:latin typeface="Muli Regular"/>
                <a:ea typeface="Muli Regular"/>
                <a:cs typeface="Muli Regular"/>
                <a:sym typeface="Muli Regular"/>
              </a:rPr>
              <a:t>Up to 4M bitcoins may be lost </a:t>
            </a:r>
            <a:endParaRPr>
              <a:solidFill>
                <a:schemeClr val="dk1"/>
              </a:solidFill>
              <a:latin typeface="Muli Regular"/>
              <a:ea typeface="Muli Regular"/>
              <a:cs typeface="Muli Regular"/>
              <a:sym typeface="Muli Regular"/>
            </a:endParaRPr>
          </a:p>
          <a:p>
            <a:pPr marL="171450" lvl="0" indent="-146050" algn="l" rtl="0">
              <a:spcBef>
                <a:spcPts val="800"/>
              </a:spcBef>
              <a:spcAft>
                <a:spcPts val="0"/>
              </a:spcAft>
              <a:buClr>
                <a:schemeClr val="dk1"/>
              </a:buClr>
              <a:buSzPts val="1400"/>
              <a:buFont typeface="Muli Regular"/>
              <a:buChar char="-"/>
            </a:pPr>
            <a:r>
              <a:rPr lang="en">
                <a:solidFill>
                  <a:schemeClr val="dk1"/>
                </a:solidFill>
                <a:latin typeface="Muli Regular"/>
                <a:ea typeface="Muli Regular"/>
                <a:cs typeface="Muli Regular"/>
                <a:sym typeface="Muli Regular"/>
              </a:rPr>
              <a:t>Impossible for every existing millionaire to own a whole bitcoin</a:t>
            </a:r>
            <a:endParaRPr>
              <a:solidFill>
                <a:schemeClr val="dk1"/>
              </a:solidFill>
              <a:latin typeface="Muli Regular"/>
              <a:ea typeface="Muli Regular"/>
              <a:cs typeface="Muli Regular"/>
              <a:sym typeface="Muli Regular"/>
            </a:endParaRPr>
          </a:p>
          <a:p>
            <a:pPr marL="171450" lvl="0" indent="-146050" algn="l" rtl="0">
              <a:spcBef>
                <a:spcPts val="800"/>
              </a:spcBef>
              <a:spcAft>
                <a:spcPts val="0"/>
              </a:spcAft>
              <a:buClr>
                <a:schemeClr val="dk1"/>
              </a:buClr>
              <a:buSzPts val="1400"/>
              <a:buFont typeface="Muli Regular"/>
              <a:buChar char="-"/>
            </a:pPr>
            <a:r>
              <a:rPr lang="en">
                <a:solidFill>
                  <a:schemeClr val="dk1"/>
                </a:solidFill>
                <a:latin typeface="Muli Regular"/>
                <a:ea typeface="Muli Regular"/>
                <a:cs typeface="Muli Regular"/>
                <a:sym typeface="Muli Regular"/>
              </a:rPr>
              <a:t>0.28 BTC is sufficient to be in the top 1% of holders</a:t>
            </a:r>
            <a:endParaRPr>
              <a:solidFill>
                <a:schemeClr val="dk1"/>
              </a:solidFill>
              <a:latin typeface="Muli Regular"/>
              <a:ea typeface="Muli Regular"/>
              <a:cs typeface="Muli Regular"/>
              <a:sym typeface="Muli Regular"/>
            </a:endParaRPr>
          </a:p>
          <a:p>
            <a:pPr marL="0" lvl="0" indent="0" algn="l" rtl="0">
              <a:spcBef>
                <a:spcPts val="800"/>
              </a:spcBef>
              <a:spcAft>
                <a:spcPts val="800"/>
              </a:spcAft>
              <a:buNone/>
            </a:pPr>
            <a:endParaRPr>
              <a:solidFill>
                <a:schemeClr val="dk1"/>
              </a:solidFill>
              <a:latin typeface="Muli Regular"/>
              <a:ea typeface="Muli Regular"/>
              <a:cs typeface="Muli Regular"/>
              <a:sym typeface="Muli Regular"/>
            </a:endParaRPr>
          </a:p>
        </p:txBody>
      </p:sp>
      <p:sp>
        <p:nvSpPr>
          <p:cNvPr id="913" name="Google Shape;913;p61"/>
          <p:cNvSpPr txBox="1"/>
          <p:nvPr/>
        </p:nvSpPr>
        <p:spPr>
          <a:xfrm>
            <a:off x="2950450" y="4104474"/>
            <a:ext cx="1845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uli Regular"/>
                <a:ea typeface="Muli Regular"/>
                <a:cs typeface="Muli Regular"/>
                <a:sym typeface="Muli Regular"/>
              </a:rPr>
              <a:t>The last new bitcoin will be issued in the year 2140.</a:t>
            </a:r>
            <a:endParaRPr>
              <a:latin typeface="Muli Regular"/>
              <a:ea typeface="Muli Regular"/>
              <a:cs typeface="Muli Regular"/>
              <a:sym typeface="Muli Regular"/>
            </a:endParaRPr>
          </a:p>
        </p:txBody>
      </p:sp>
      <p:cxnSp>
        <p:nvCxnSpPr>
          <p:cNvPr id="914" name="Google Shape;914;p61"/>
          <p:cNvCxnSpPr/>
          <p:nvPr/>
        </p:nvCxnSpPr>
        <p:spPr>
          <a:xfrm rot="10800000" flipH="1">
            <a:off x="4144600" y="3956249"/>
            <a:ext cx="162000" cy="198600"/>
          </a:xfrm>
          <a:prstGeom prst="straightConnector1">
            <a:avLst/>
          </a:prstGeom>
          <a:noFill/>
          <a:ln w="9525" cap="flat" cmpd="sng">
            <a:solidFill>
              <a:schemeClr val="dk2"/>
            </a:solidFill>
            <a:prstDash val="solid"/>
            <a:round/>
            <a:headEnd type="none" w="med" len="med"/>
            <a:tailEnd type="none" w="med" len="med"/>
          </a:ln>
        </p:spPr>
      </p:cxnSp>
      <p:pic>
        <p:nvPicPr>
          <p:cNvPr id="915" name="Google Shape;915;p61"/>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a:t>
            </a:fld>
            <a:endParaRPr>
              <a:latin typeface="Muli Regular"/>
              <a:ea typeface="Muli Regular"/>
              <a:cs typeface="Muli Regular"/>
              <a:sym typeface="Muli Regular"/>
            </a:endParaRPr>
          </a:p>
        </p:txBody>
      </p:sp>
      <p:pic>
        <p:nvPicPr>
          <p:cNvPr id="93" name="Google Shape;93;p17"/>
          <p:cNvPicPr preferRelativeResize="0"/>
          <p:nvPr/>
        </p:nvPicPr>
        <p:blipFill>
          <a:blip r:embed="rId3">
            <a:alphaModFix/>
          </a:blip>
          <a:stretch>
            <a:fillRect/>
          </a:stretch>
        </p:blipFill>
        <p:spPr>
          <a:xfrm>
            <a:off x="2238226" y="0"/>
            <a:ext cx="4667545" cy="5143500"/>
          </a:xfrm>
          <a:prstGeom prst="rect">
            <a:avLst/>
          </a:prstGeom>
          <a:noFill/>
          <a:ln>
            <a:noFill/>
          </a:ln>
        </p:spPr>
      </p:pic>
      <p:pic>
        <p:nvPicPr>
          <p:cNvPr id="94" name="Google Shape;94;p17"/>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62"/>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2"/>
          <p:cNvSpPr txBox="1">
            <a:spLocks noGrp="1"/>
          </p:cNvSpPr>
          <p:nvPr>
            <p:ph type="subTitle" idx="4294967295"/>
          </p:nvPr>
        </p:nvSpPr>
        <p:spPr>
          <a:xfrm>
            <a:off x="218100" y="1104300"/>
            <a:ext cx="8710800" cy="21345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Bitcoin is a new form of p2p digital money that is:</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Self-sovereign</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AutoNum type="arabicPeriod"/>
            </a:pPr>
            <a:r>
              <a:rPr lang="en" sz="2400">
                <a:solidFill>
                  <a:srgbClr val="434343"/>
                </a:solidFill>
                <a:latin typeface="Muli Regular"/>
                <a:ea typeface="Muli Regular"/>
                <a:cs typeface="Muli Regular"/>
                <a:sym typeface="Muli Regular"/>
              </a:rPr>
              <a:t>Scarce</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a:buAutoNum type="arabicPeriod"/>
            </a:pPr>
            <a:r>
              <a:rPr lang="en" sz="2400" b="1">
                <a:solidFill>
                  <a:srgbClr val="434343"/>
                </a:solidFill>
                <a:latin typeface="Muli"/>
                <a:ea typeface="Muli"/>
                <a:cs typeface="Muli"/>
                <a:sym typeface="Muli"/>
              </a:rPr>
              <a:t>Open to all</a:t>
            </a:r>
            <a:endParaRPr sz="2400" b="1">
              <a:solidFill>
                <a:srgbClr val="434343"/>
              </a:solidFill>
              <a:latin typeface="Muli"/>
              <a:ea typeface="Muli"/>
              <a:cs typeface="Muli"/>
              <a:sym typeface="Muli"/>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sp>
        <p:nvSpPr>
          <p:cNvPr id="922" name="Google Shape;922;p6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50</a:t>
            </a:fld>
            <a:endParaRPr>
              <a:latin typeface="Muli Regular"/>
              <a:ea typeface="Muli Regular"/>
              <a:cs typeface="Muli Regular"/>
              <a:sym typeface="Muli Regular"/>
            </a:endParaRPr>
          </a:p>
        </p:txBody>
      </p:sp>
      <p:pic>
        <p:nvPicPr>
          <p:cNvPr id="923" name="Google Shape;923;p62"/>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63"/>
          <p:cNvSpPr txBox="1">
            <a:spLocks noGrp="1"/>
          </p:cNvSpPr>
          <p:nvPr>
            <p:ph type="subTitle" idx="4294967295"/>
          </p:nvPr>
        </p:nvSpPr>
        <p:spPr>
          <a:xfrm>
            <a:off x="218100" y="117150"/>
            <a:ext cx="87108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Permission is not required to participate in Bitcoin</a:t>
            </a:r>
            <a:endParaRPr sz="2800">
              <a:solidFill>
                <a:srgbClr val="000000"/>
              </a:solidFill>
              <a:latin typeface="Muli"/>
              <a:ea typeface="Muli"/>
              <a:cs typeface="Muli"/>
              <a:sym typeface="Muli"/>
            </a:endParaRPr>
          </a:p>
        </p:txBody>
      </p:sp>
      <p:sp>
        <p:nvSpPr>
          <p:cNvPr id="929" name="Google Shape;929;p63"/>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3"/>
          <p:cNvSpPr txBox="1">
            <a:spLocks noGrp="1"/>
          </p:cNvSpPr>
          <p:nvPr>
            <p:ph type="subTitle" idx="4294967295"/>
          </p:nvPr>
        </p:nvSpPr>
        <p:spPr>
          <a:xfrm>
            <a:off x="218100" y="979700"/>
            <a:ext cx="8824800" cy="39837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b="1">
                <a:solidFill>
                  <a:srgbClr val="38761D"/>
                </a:solidFill>
                <a:latin typeface="Muli"/>
                <a:ea typeface="Muli"/>
                <a:cs typeface="Muli"/>
                <a:sym typeface="Muli"/>
              </a:rPr>
              <a:t>Anyone</a:t>
            </a:r>
            <a:r>
              <a:rPr lang="en" sz="2400">
                <a:solidFill>
                  <a:srgbClr val="434343"/>
                </a:solidFill>
                <a:latin typeface="Muli Regular"/>
                <a:ea typeface="Muli Regular"/>
                <a:cs typeface="Muli Regular"/>
                <a:sym typeface="Muli Regular"/>
              </a:rPr>
              <a:t> can receive or send bitcoin.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b="1">
                <a:solidFill>
                  <a:srgbClr val="38761D"/>
                </a:solidFill>
                <a:latin typeface="Muli"/>
                <a:ea typeface="Muli"/>
                <a:cs typeface="Muli"/>
                <a:sym typeface="Muli"/>
              </a:rPr>
              <a:t>Anyone</a:t>
            </a:r>
            <a:r>
              <a:rPr lang="en" sz="2400">
                <a:solidFill>
                  <a:srgbClr val="434343"/>
                </a:solidFill>
                <a:latin typeface="Muli Regular"/>
                <a:ea typeface="Muli Regular"/>
                <a:cs typeface="Muli Regular"/>
                <a:sym typeface="Muli Regular"/>
              </a:rPr>
              <a:t> can mine bitcoin.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b="1">
                <a:solidFill>
                  <a:srgbClr val="38761D"/>
                </a:solidFill>
                <a:latin typeface="Muli"/>
                <a:ea typeface="Muli"/>
                <a:cs typeface="Muli"/>
                <a:sym typeface="Muli"/>
              </a:rPr>
              <a:t>Anyone</a:t>
            </a:r>
            <a:r>
              <a:rPr lang="en" sz="2400">
                <a:solidFill>
                  <a:srgbClr val="434343"/>
                </a:solidFill>
                <a:latin typeface="Muli Regular"/>
                <a:ea typeface="Muli Regular"/>
                <a:cs typeface="Muli Regular"/>
                <a:sym typeface="Muli Regular"/>
              </a:rPr>
              <a:t> can verify bitcoin.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b="1">
                <a:solidFill>
                  <a:srgbClr val="38761D"/>
                </a:solidFill>
                <a:latin typeface="Muli"/>
                <a:ea typeface="Muli"/>
                <a:cs typeface="Muli"/>
                <a:sym typeface="Muli"/>
              </a:rPr>
              <a:t>Anyone</a:t>
            </a:r>
            <a:r>
              <a:rPr lang="en" sz="2400">
                <a:solidFill>
                  <a:srgbClr val="434343"/>
                </a:solidFill>
                <a:latin typeface="Muli Regular"/>
                <a:ea typeface="Muli Regular"/>
                <a:cs typeface="Muli Regular"/>
                <a:sym typeface="Muli Regular"/>
              </a:rPr>
              <a:t> can improve bitcoin.</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b="1">
                <a:solidFill>
                  <a:srgbClr val="CC0000"/>
                </a:solidFill>
                <a:latin typeface="Muli"/>
                <a:ea typeface="Muli"/>
                <a:cs typeface="Muli"/>
                <a:sym typeface="Muli"/>
              </a:rPr>
              <a:t>No one</a:t>
            </a:r>
            <a:r>
              <a:rPr lang="en" sz="2400">
                <a:solidFill>
                  <a:srgbClr val="434343"/>
                </a:solidFill>
                <a:latin typeface="Muli Regular"/>
                <a:ea typeface="Muli Regular"/>
                <a:cs typeface="Muli Regular"/>
                <a:sym typeface="Muli Regular"/>
              </a:rPr>
              <a:t> can block a bitcoin transaction.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b="1">
                <a:solidFill>
                  <a:srgbClr val="CC0000"/>
                </a:solidFill>
                <a:latin typeface="Muli"/>
                <a:ea typeface="Muli"/>
                <a:cs typeface="Muli"/>
                <a:sym typeface="Muli"/>
              </a:rPr>
              <a:t>No one</a:t>
            </a:r>
            <a:r>
              <a:rPr lang="en" sz="2400">
                <a:solidFill>
                  <a:srgbClr val="434343"/>
                </a:solidFill>
                <a:latin typeface="Muli Regular"/>
                <a:ea typeface="Muli Regular"/>
                <a:cs typeface="Muli Regular"/>
                <a:sym typeface="Muli Regular"/>
              </a:rPr>
              <a:t> can seize (or freeze) your bitcoin wealth.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r>
              <a:rPr lang="en" sz="2400" b="1">
                <a:solidFill>
                  <a:srgbClr val="CC0000"/>
                </a:solidFill>
                <a:latin typeface="Muli"/>
                <a:ea typeface="Muli"/>
                <a:cs typeface="Muli"/>
                <a:sym typeface="Muli"/>
              </a:rPr>
              <a:t>No one</a:t>
            </a:r>
            <a:r>
              <a:rPr lang="en" sz="2400">
                <a:solidFill>
                  <a:srgbClr val="434343"/>
                </a:solidFill>
                <a:latin typeface="Muli Regular"/>
                <a:ea typeface="Muli Regular"/>
                <a:cs typeface="Muli Regular"/>
                <a:sym typeface="Muli Regular"/>
              </a:rPr>
              <a:t> required to guarantee property rights.</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Clr>
                <a:schemeClr val="dk1"/>
              </a:buClr>
              <a:buSzPts val="1100"/>
              <a:buFont typeface="Arial"/>
              <a:buNone/>
            </a:pPr>
            <a:r>
              <a:rPr lang="en" sz="2400" b="1">
                <a:solidFill>
                  <a:srgbClr val="CC0000"/>
                </a:solidFill>
                <a:latin typeface="Muli"/>
                <a:ea typeface="Muli"/>
                <a:cs typeface="Muli"/>
                <a:sym typeface="Muli"/>
              </a:rPr>
              <a:t>No one</a:t>
            </a:r>
            <a:r>
              <a:rPr lang="en" sz="2400">
                <a:solidFill>
                  <a:srgbClr val="434343"/>
                </a:solidFill>
                <a:latin typeface="Muli Regular"/>
                <a:ea typeface="Muli Regular"/>
                <a:cs typeface="Muli Regular"/>
                <a:sym typeface="Muli Regular"/>
              </a:rPr>
              <a:t> can devalue your bitcoin.</a:t>
            </a:r>
            <a:endParaRPr sz="2400">
              <a:solidFill>
                <a:srgbClr val="434343"/>
              </a:solidFill>
              <a:latin typeface="Muli Regular"/>
              <a:ea typeface="Muli Regular"/>
              <a:cs typeface="Muli Regular"/>
              <a:sym typeface="Muli Regular"/>
            </a:endParaRPr>
          </a:p>
        </p:txBody>
      </p:sp>
      <p:sp>
        <p:nvSpPr>
          <p:cNvPr id="931" name="Google Shape;931;p6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51</a:t>
            </a:fld>
            <a:endParaRPr>
              <a:latin typeface="Muli Regular"/>
              <a:ea typeface="Muli Regular"/>
              <a:cs typeface="Muli Regular"/>
              <a:sym typeface="Muli Regular"/>
            </a:endParaRPr>
          </a:p>
        </p:txBody>
      </p:sp>
      <p:pic>
        <p:nvPicPr>
          <p:cNvPr id="932" name="Google Shape;932;p63"/>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64"/>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So what is the end game? </a:t>
            </a:r>
            <a:endParaRPr sz="2800">
              <a:solidFill>
                <a:srgbClr val="434343"/>
              </a:solidFill>
              <a:latin typeface="Muli Regular"/>
              <a:ea typeface="Muli Regular"/>
              <a:cs typeface="Muli Regular"/>
              <a:sym typeface="Muli Regular"/>
            </a:endParaRPr>
          </a:p>
        </p:txBody>
      </p:sp>
      <p:sp>
        <p:nvSpPr>
          <p:cNvPr id="938" name="Google Shape;938;p64"/>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52</a:t>
            </a:fld>
            <a:endParaRPr>
              <a:latin typeface="Muli Regular"/>
              <a:ea typeface="Muli Regular"/>
              <a:cs typeface="Muli Regular"/>
              <a:sym typeface="Muli Regular"/>
            </a:endParaRPr>
          </a:p>
        </p:txBody>
      </p:sp>
      <p:pic>
        <p:nvPicPr>
          <p:cNvPr id="940" name="Google Shape;940;p64"/>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65"/>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53</a:t>
            </a:fld>
            <a:endParaRPr>
              <a:latin typeface="Muli Regular"/>
              <a:ea typeface="Muli Regular"/>
              <a:cs typeface="Muli Regular"/>
              <a:sym typeface="Muli Regular"/>
            </a:endParaRPr>
          </a:p>
        </p:txBody>
      </p:sp>
      <p:pic>
        <p:nvPicPr>
          <p:cNvPr id="947" name="Google Shape;947;p65"/>
          <p:cNvPicPr preferRelativeResize="0"/>
          <p:nvPr/>
        </p:nvPicPr>
        <p:blipFill>
          <a:blip r:embed="rId3">
            <a:alphaModFix/>
          </a:blip>
          <a:stretch>
            <a:fillRect/>
          </a:stretch>
        </p:blipFill>
        <p:spPr>
          <a:xfrm>
            <a:off x="218100" y="1832850"/>
            <a:ext cx="2688424" cy="1670875"/>
          </a:xfrm>
          <a:prstGeom prst="rect">
            <a:avLst/>
          </a:prstGeom>
          <a:noFill/>
          <a:ln>
            <a:noFill/>
          </a:ln>
        </p:spPr>
      </p:pic>
      <p:pic>
        <p:nvPicPr>
          <p:cNvPr id="948" name="Google Shape;948;p65"/>
          <p:cNvPicPr preferRelativeResize="0"/>
          <p:nvPr/>
        </p:nvPicPr>
        <p:blipFill>
          <a:blip r:embed="rId4">
            <a:alphaModFix/>
          </a:blip>
          <a:stretch>
            <a:fillRect/>
          </a:stretch>
        </p:blipFill>
        <p:spPr>
          <a:xfrm>
            <a:off x="3458087" y="1832850"/>
            <a:ext cx="2227834" cy="1670875"/>
          </a:xfrm>
          <a:prstGeom prst="rect">
            <a:avLst/>
          </a:prstGeom>
          <a:noFill/>
          <a:ln>
            <a:noFill/>
          </a:ln>
        </p:spPr>
      </p:pic>
      <p:pic>
        <p:nvPicPr>
          <p:cNvPr id="949" name="Google Shape;949;p65"/>
          <p:cNvPicPr preferRelativeResize="0"/>
          <p:nvPr/>
        </p:nvPicPr>
        <p:blipFill>
          <a:blip r:embed="rId5">
            <a:alphaModFix/>
          </a:blip>
          <a:stretch>
            <a:fillRect/>
          </a:stretch>
        </p:blipFill>
        <p:spPr>
          <a:xfrm>
            <a:off x="6452050" y="1831025"/>
            <a:ext cx="2348665" cy="1670875"/>
          </a:xfrm>
          <a:prstGeom prst="rect">
            <a:avLst/>
          </a:prstGeom>
          <a:noFill/>
          <a:ln>
            <a:noFill/>
          </a:ln>
        </p:spPr>
      </p:pic>
      <p:sp>
        <p:nvSpPr>
          <p:cNvPr id="950" name="Google Shape;950;p65"/>
          <p:cNvSpPr txBox="1"/>
          <p:nvPr/>
        </p:nvSpPr>
        <p:spPr>
          <a:xfrm>
            <a:off x="927063" y="3564431"/>
            <a:ext cx="127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1970</a:t>
            </a:r>
            <a:endParaRPr sz="1200">
              <a:latin typeface="Muli Regular"/>
              <a:ea typeface="Muli Regular"/>
              <a:cs typeface="Muli Regular"/>
              <a:sym typeface="Muli Regular"/>
            </a:endParaRPr>
          </a:p>
        </p:txBody>
      </p:sp>
      <p:sp>
        <p:nvSpPr>
          <p:cNvPr id="951" name="Google Shape;951;p65"/>
          <p:cNvSpPr txBox="1"/>
          <p:nvPr/>
        </p:nvSpPr>
        <p:spPr>
          <a:xfrm>
            <a:off x="3936750" y="3564431"/>
            <a:ext cx="127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1995</a:t>
            </a:r>
            <a:endParaRPr sz="1200">
              <a:latin typeface="Muli Regular"/>
              <a:ea typeface="Muli Regular"/>
              <a:cs typeface="Muli Regular"/>
              <a:sym typeface="Muli Regular"/>
            </a:endParaRPr>
          </a:p>
        </p:txBody>
      </p:sp>
      <p:sp>
        <p:nvSpPr>
          <p:cNvPr id="952" name="Google Shape;952;p65"/>
          <p:cNvSpPr txBox="1"/>
          <p:nvPr/>
        </p:nvSpPr>
        <p:spPr>
          <a:xfrm>
            <a:off x="6991138" y="3564431"/>
            <a:ext cx="127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2020</a:t>
            </a:r>
            <a:endParaRPr sz="1200">
              <a:latin typeface="Muli Regular"/>
              <a:ea typeface="Muli Regular"/>
              <a:cs typeface="Muli Regular"/>
              <a:sym typeface="Muli Regular"/>
            </a:endParaRPr>
          </a:p>
        </p:txBody>
      </p:sp>
      <p:sp>
        <p:nvSpPr>
          <p:cNvPr id="953" name="Google Shape;953;p65"/>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New protocols take time to mature</a:t>
            </a:r>
            <a:endParaRPr sz="2800">
              <a:solidFill>
                <a:srgbClr val="000000"/>
              </a:solidFill>
              <a:latin typeface="Muli"/>
              <a:ea typeface="Muli"/>
              <a:cs typeface="Muli"/>
              <a:sym typeface="Muli"/>
            </a:endParaRPr>
          </a:p>
        </p:txBody>
      </p:sp>
      <p:pic>
        <p:nvPicPr>
          <p:cNvPr id="954" name="Google Shape;954;p65"/>
          <p:cNvPicPr preferRelativeResize="0"/>
          <p:nvPr/>
        </p:nvPicPr>
        <p:blipFill>
          <a:blip r:embed="rId6">
            <a:alphaModFix/>
          </a:blip>
          <a:stretch>
            <a:fillRect/>
          </a:stretch>
        </p:blipFill>
        <p:spPr>
          <a:xfrm>
            <a:off x="8786250" y="43800"/>
            <a:ext cx="281846" cy="270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6"/>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A small probability of a massive shift</a:t>
            </a:r>
            <a:endParaRPr sz="2800">
              <a:solidFill>
                <a:srgbClr val="000000"/>
              </a:solidFill>
              <a:latin typeface="Muli"/>
              <a:ea typeface="Muli"/>
              <a:cs typeface="Muli"/>
              <a:sym typeface="Muli"/>
            </a:endParaRPr>
          </a:p>
        </p:txBody>
      </p:sp>
      <p:sp>
        <p:nvSpPr>
          <p:cNvPr id="960" name="Google Shape;960;p66"/>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6"/>
          <p:cNvSpPr txBox="1">
            <a:spLocks noGrp="1"/>
          </p:cNvSpPr>
          <p:nvPr>
            <p:ph type="subTitle" idx="4294967295"/>
          </p:nvPr>
        </p:nvSpPr>
        <p:spPr>
          <a:xfrm>
            <a:off x="218100" y="1104300"/>
            <a:ext cx="8815800" cy="604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That shift: the complete re-invention of global finance.</a:t>
            </a:r>
            <a:endParaRPr sz="2400">
              <a:solidFill>
                <a:srgbClr val="434343"/>
              </a:solidFill>
              <a:latin typeface="Muli Regular"/>
              <a:ea typeface="Muli Regular"/>
              <a:cs typeface="Muli Regular"/>
              <a:sym typeface="Muli Regular"/>
            </a:endParaRPr>
          </a:p>
        </p:txBody>
      </p:sp>
      <p:sp>
        <p:nvSpPr>
          <p:cNvPr id="962" name="Google Shape;962;p6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54</a:t>
            </a:fld>
            <a:endParaRPr>
              <a:latin typeface="Muli Regular"/>
              <a:ea typeface="Muli Regular"/>
              <a:cs typeface="Muli Regular"/>
              <a:sym typeface="Muli Regular"/>
            </a:endParaRPr>
          </a:p>
        </p:txBody>
      </p:sp>
      <p:pic>
        <p:nvPicPr>
          <p:cNvPr id="963" name="Google Shape;963;p66"/>
          <p:cNvPicPr preferRelativeResize="0"/>
          <p:nvPr/>
        </p:nvPicPr>
        <p:blipFill>
          <a:blip r:embed="rId3">
            <a:alphaModFix/>
          </a:blip>
          <a:stretch>
            <a:fillRect/>
          </a:stretch>
        </p:blipFill>
        <p:spPr>
          <a:xfrm>
            <a:off x="1250525" y="1993876"/>
            <a:ext cx="983875" cy="983875"/>
          </a:xfrm>
          <a:prstGeom prst="rect">
            <a:avLst/>
          </a:prstGeom>
          <a:noFill/>
          <a:ln>
            <a:noFill/>
          </a:ln>
        </p:spPr>
      </p:pic>
      <p:pic>
        <p:nvPicPr>
          <p:cNvPr id="964" name="Google Shape;964;p66"/>
          <p:cNvPicPr preferRelativeResize="0"/>
          <p:nvPr/>
        </p:nvPicPr>
        <p:blipFill>
          <a:blip r:embed="rId4">
            <a:alphaModFix/>
          </a:blip>
          <a:stretch>
            <a:fillRect/>
          </a:stretch>
        </p:blipFill>
        <p:spPr>
          <a:xfrm>
            <a:off x="4017436" y="2015703"/>
            <a:ext cx="940225" cy="940225"/>
          </a:xfrm>
          <a:prstGeom prst="rect">
            <a:avLst/>
          </a:prstGeom>
          <a:noFill/>
          <a:ln>
            <a:noFill/>
          </a:ln>
        </p:spPr>
      </p:pic>
      <p:pic>
        <p:nvPicPr>
          <p:cNvPr id="965" name="Google Shape;965;p66"/>
          <p:cNvPicPr preferRelativeResize="0"/>
          <p:nvPr/>
        </p:nvPicPr>
        <p:blipFill>
          <a:blip r:embed="rId5">
            <a:alphaModFix/>
          </a:blip>
          <a:stretch>
            <a:fillRect/>
          </a:stretch>
        </p:blipFill>
        <p:spPr>
          <a:xfrm>
            <a:off x="6740675" y="1912201"/>
            <a:ext cx="1065550" cy="1065550"/>
          </a:xfrm>
          <a:prstGeom prst="rect">
            <a:avLst/>
          </a:prstGeom>
          <a:noFill/>
          <a:ln>
            <a:noFill/>
          </a:ln>
        </p:spPr>
      </p:pic>
      <p:sp>
        <p:nvSpPr>
          <p:cNvPr id="966" name="Google Shape;966;p66"/>
          <p:cNvSpPr txBox="1"/>
          <p:nvPr/>
        </p:nvSpPr>
        <p:spPr>
          <a:xfrm>
            <a:off x="425575" y="3168451"/>
            <a:ext cx="2597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uli Regular"/>
                <a:ea typeface="Muli Regular"/>
                <a:cs typeface="Muli Regular"/>
                <a:sym typeface="Muli Regular"/>
              </a:rPr>
              <a:t>Bitcoin as new store of value (e.g. better version of gold)</a:t>
            </a:r>
            <a:endParaRPr>
              <a:latin typeface="Muli Regular"/>
              <a:ea typeface="Muli Regular"/>
              <a:cs typeface="Muli Regular"/>
              <a:sym typeface="Muli Regular"/>
            </a:endParaRPr>
          </a:p>
        </p:txBody>
      </p:sp>
      <p:sp>
        <p:nvSpPr>
          <p:cNvPr id="967" name="Google Shape;967;p66"/>
          <p:cNvSpPr txBox="1"/>
          <p:nvPr/>
        </p:nvSpPr>
        <p:spPr>
          <a:xfrm>
            <a:off x="3382849" y="3168451"/>
            <a:ext cx="2597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uli Regular"/>
                <a:ea typeface="Muli Regular"/>
                <a:cs typeface="Muli Regular"/>
                <a:sym typeface="Muli Regular"/>
              </a:rPr>
              <a:t>Bitcoin as global currency and unit of account</a:t>
            </a:r>
            <a:endParaRPr>
              <a:latin typeface="Muli Regular"/>
              <a:ea typeface="Muli Regular"/>
              <a:cs typeface="Muli Regular"/>
              <a:sym typeface="Muli Regular"/>
            </a:endParaRPr>
          </a:p>
        </p:txBody>
      </p:sp>
      <p:sp>
        <p:nvSpPr>
          <p:cNvPr id="968" name="Google Shape;968;p66"/>
          <p:cNvSpPr txBox="1"/>
          <p:nvPr/>
        </p:nvSpPr>
        <p:spPr>
          <a:xfrm>
            <a:off x="6099424" y="3168451"/>
            <a:ext cx="2597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Savings-oriented economy vs. consumption-oriented.</a:t>
            </a:r>
            <a:endParaRPr>
              <a:latin typeface="Muli Regular"/>
              <a:ea typeface="Muli Regular"/>
              <a:cs typeface="Muli Regular"/>
              <a:sym typeface="Muli Regular"/>
            </a:endParaRPr>
          </a:p>
        </p:txBody>
      </p:sp>
      <p:sp>
        <p:nvSpPr>
          <p:cNvPr id="969" name="Google Shape;969;p66"/>
          <p:cNvSpPr txBox="1">
            <a:spLocks noGrp="1"/>
          </p:cNvSpPr>
          <p:nvPr>
            <p:ph type="subTitle" idx="4294967295"/>
          </p:nvPr>
        </p:nvSpPr>
        <p:spPr>
          <a:xfrm>
            <a:off x="218100" y="4061875"/>
            <a:ext cx="8815800" cy="604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Huge implications for nation states and central banking.</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pic>
        <p:nvPicPr>
          <p:cNvPr id="970" name="Google Shape;970;p66"/>
          <p:cNvPicPr preferRelativeResize="0"/>
          <p:nvPr/>
        </p:nvPicPr>
        <p:blipFill>
          <a:blip r:embed="rId6">
            <a:alphaModFix/>
          </a:blip>
          <a:stretch>
            <a:fillRect/>
          </a:stretch>
        </p:blipFill>
        <p:spPr>
          <a:xfrm>
            <a:off x="8786250" y="43800"/>
            <a:ext cx="281846" cy="270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67"/>
          <p:cNvSpPr txBox="1">
            <a:spLocks noGrp="1"/>
          </p:cNvSpPr>
          <p:nvPr>
            <p:ph type="subTitle" idx="4294967295"/>
          </p:nvPr>
        </p:nvSpPr>
        <p:spPr>
          <a:xfrm>
            <a:off x="30255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What do </a:t>
            </a:r>
            <a:r>
              <a:rPr lang="en" sz="2800" b="1">
                <a:solidFill>
                  <a:srgbClr val="434343"/>
                </a:solidFill>
                <a:latin typeface="Muli"/>
                <a:ea typeface="Muli"/>
                <a:cs typeface="Muli"/>
                <a:sym typeface="Muli"/>
              </a:rPr>
              <a:t>you</a:t>
            </a:r>
            <a:r>
              <a:rPr lang="en" sz="2800">
                <a:solidFill>
                  <a:srgbClr val="434343"/>
                </a:solidFill>
                <a:latin typeface="Muli Regular"/>
                <a:ea typeface="Muli Regular"/>
                <a:cs typeface="Muli Regular"/>
                <a:sym typeface="Muli Regular"/>
              </a:rPr>
              <a:t> think money will look like in 30 years?</a:t>
            </a:r>
            <a:endParaRPr sz="2800">
              <a:solidFill>
                <a:srgbClr val="434343"/>
              </a:solidFill>
              <a:latin typeface="Muli Regular"/>
              <a:ea typeface="Muli Regular"/>
              <a:cs typeface="Muli Regular"/>
              <a:sym typeface="Muli Regular"/>
            </a:endParaRPr>
          </a:p>
        </p:txBody>
      </p:sp>
      <p:sp>
        <p:nvSpPr>
          <p:cNvPr id="976" name="Google Shape;976;p67"/>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55</a:t>
            </a:fld>
            <a:endParaRPr>
              <a:latin typeface="Muli Regular"/>
              <a:ea typeface="Muli Regular"/>
              <a:cs typeface="Muli Regular"/>
              <a:sym typeface="Muli Regular"/>
            </a:endParaRPr>
          </a:p>
        </p:txBody>
      </p:sp>
      <p:pic>
        <p:nvPicPr>
          <p:cNvPr id="978" name="Google Shape;978;p67"/>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82"/>
        <p:cNvGrpSpPr/>
        <p:nvPr/>
      </p:nvGrpSpPr>
      <p:grpSpPr>
        <a:xfrm>
          <a:off x="0" y="0"/>
          <a:ext cx="0" cy="0"/>
          <a:chOff x="0" y="0"/>
          <a:chExt cx="0" cy="0"/>
        </a:xfrm>
      </p:grpSpPr>
      <p:sp>
        <p:nvSpPr>
          <p:cNvPr id="983" name="Google Shape;983;p68"/>
          <p:cNvSpPr txBox="1">
            <a:spLocks noGrp="1"/>
          </p:cNvSpPr>
          <p:nvPr>
            <p:ph type="ctrTitle"/>
          </p:nvPr>
        </p:nvSpPr>
        <p:spPr>
          <a:xfrm>
            <a:off x="311704" y="1004325"/>
            <a:ext cx="47601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0000"/>
                </a:solidFill>
                <a:latin typeface="Muli Regular"/>
                <a:ea typeface="Muli Regular"/>
                <a:cs typeface="Muli Regular"/>
                <a:sym typeface="Muli Regular"/>
              </a:rPr>
              <a:t>Thank you.</a:t>
            </a:r>
            <a:endParaRPr>
              <a:solidFill>
                <a:srgbClr val="000000"/>
              </a:solidFill>
              <a:latin typeface="Muli Regular"/>
              <a:ea typeface="Muli Regular"/>
              <a:cs typeface="Muli Regular"/>
              <a:sym typeface="Muli Regular"/>
            </a:endParaRPr>
          </a:p>
        </p:txBody>
      </p:sp>
      <p:sp>
        <p:nvSpPr>
          <p:cNvPr id="984" name="Google Shape;984;p68"/>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8"/>
          <p:cNvSpPr txBox="1">
            <a:spLocks noGrp="1"/>
          </p:cNvSpPr>
          <p:nvPr>
            <p:ph type="subTitle" idx="1"/>
          </p:nvPr>
        </p:nvSpPr>
        <p:spPr>
          <a:xfrm>
            <a:off x="473696" y="4639070"/>
            <a:ext cx="8538900" cy="4425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1200">
                <a:latin typeface="Muli Regular"/>
                <a:ea typeface="Muli Regular"/>
                <a:cs typeface="Muli Regular"/>
                <a:sym typeface="Muli Regular"/>
              </a:rPr>
              <a:t>  http://hellobitco.in</a:t>
            </a:r>
            <a:r>
              <a:rPr lang="en" sz="1200">
                <a:solidFill>
                  <a:srgbClr val="434343"/>
                </a:solidFill>
                <a:latin typeface="Muli Regular"/>
                <a:ea typeface="Muli Regular"/>
                <a:cs typeface="Muli Regular"/>
                <a:sym typeface="Muli Regular"/>
              </a:rPr>
              <a:t>         @hello_bitcoin         hello-bitcoin</a:t>
            </a:r>
            <a:endParaRPr sz="1200">
              <a:solidFill>
                <a:srgbClr val="434343"/>
              </a:solidFill>
              <a:latin typeface="Muli Regular"/>
              <a:ea typeface="Muli Regular"/>
              <a:cs typeface="Muli Regular"/>
              <a:sym typeface="Muli Regular"/>
            </a:endParaRPr>
          </a:p>
        </p:txBody>
      </p:sp>
      <p:pic>
        <p:nvPicPr>
          <p:cNvPr id="986" name="Google Shape;986;p68"/>
          <p:cNvPicPr preferRelativeResize="0"/>
          <p:nvPr/>
        </p:nvPicPr>
        <p:blipFill>
          <a:blip r:embed="rId3">
            <a:alphaModFix/>
          </a:blip>
          <a:stretch>
            <a:fillRect/>
          </a:stretch>
        </p:blipFill>
        <p:spPr>
          <a:xfrm>
            <a:off x="1998211" y="4766320"/>
            <a:ext cx="188000" cy="188000"/>
          </a:xfrm>
          <a:prstGeom prst="rect">
            <a:avLst/>
          </a:prstGeom>
          <a:noFill/>
          <a:ln>
            <a:noFill/>
          </a:ln>
        </p:spPr>
      </p:pic>
      <p:pic>
        <p:nvPicPr>
          <p:cNvPr id="987" name="Google Shape;987;p68"/>
          <p:cNvPicPr preferRelativeResize="0"/>
          <p:nvPr/>
        </p:nvPicPr>
        <p:blipFill>
          <a:blip r:embed="rId4">
            <a:alphaModFix/>
          </a:blip>
          <a:stretch>
            <a:fillRect/>
          </a:stretch>
        </p:blipFill>
        <p:spPr>
          <a:xfrm>
            <a:off x="421166" y="4762233"/>
            <a:ext cx="188000" cy="196174"/>
          </a:xfrm>
          <a:prstGeom prst="rect">
            <a:avLst/>
          </a:prstGeom>
          <a:noFill/>
          <a:ln>
            <a:noFill/>
          </a:ln>
        </p:spPr>
      </p:pic>
      <p:pic>
        <p:nvPicPr>
          <p:cNvPr id="988" name="Google Shape;988;p68"/>
          <p:cNvPicPr preferRelativeResize="0"/>
          <p:nvPr/>
        </p:nvPicPr>
        <p:blipFill>
          <a:blip r:embed="rId5">
            <a:alphaModFix/>
          </a:blip>
          <a:stretch>
            <a:fillRect/>
          </a:stretch>
        </p:blipFill>
        <p:spPr>
          <a:xfrm>
            <a:off x="3306618" y="4721665"/>
            <a:ext cx="240225" cy="240225"/>
          </a:xfrm>
          <a:prstGeom prst="rect">
            <a:avLst/>
          </a:prstGeom>
          <a:noFill/>
          <a:ln>
            <a:noFill/>
          </a:ln>
        </p:spPr>
      </p:pic>
      <p:pic>
        <p:nvPicPr>
          <p:cNvPr id="989" name="Google Shape;989;p68"/>
          <p:cNvPicPr preferRelativeResize="0"/>
          <p:nvPr/>
        </p:nvPicPr>
        <p:blipFill>
          <a:blip r:embed="rId6">
            <a:alphaModFix/>
          </a:blip>
          <a:stretch>
            <a:fillRect/>
          </a:stretch>
        </p:blipFill>
        <p:spPr>
          <a:xfrm>
            <a:off x="3878550" y="1004325"/>
            <a:ext cx="1006975" cy="9656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69"/>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Additional resources to keep learning:</a:t>
            </a:r>
            <a:endParaRPr sz="2800">
              <a:solidFill>
                <a:srgbClr val="000000"/>
              </a:solidFill>
              <a:latin typeface="Muli"/>
              <a:ea typeface="Muli"/>
              <a:cs typeface="Muli"/>
              <a:sym typeface="Muli"/>
            </a:endParaRPr>
          </a:p>
        </p:txBody>
      </p:sp>
      <p:sp>
        <p:nvSpPr>
          <p:cNvPr id="995" name="Google Shape;995;p69"/>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57</a:t>
            </a:fld>
            <a:endParaRPr>
              <a:latin typeface="Muli Regular"/>
              <a:ea typeface="Muli Regular"/>
              <a:cs typeface="Muli Regular"/>
              <a:sym typeface="Muli Regular"/>
            </a:endParaRPr>
          </a:p>
        </p:txBody>
      </p:sp>
      <p:sp>
        <p:nvSpPr>
          <p:cNvPr id="997" name="Google Shape;997;p69"/>
          <p:cNvSpPr txBox="1">
            <a:spLocks noGrp="1"/>
          </p:cNvSpPr>
          <p:nvPr>
            <p:ph type="subTitle" idx="4294967295"/>
          </p:nvPr>
        </p:nvSpPr>
        <p:spPr>
          <a:xfrm>
            <a:off x="218100" y="1104300"/>
            <a:ext cx="8824800" cy="3635100"/>
          </a:xfrm>
          <a:prstGeom prst="rect">
            <a:avLst/>
          </a:prstGeom>
        </p:spPr>
        <p:txBody>
          <a:bodyPr spcFirstLastPara="1" wrap="square" lIns="91425" tIns="91425" rIns="91425" bIns="91425" anchor="t" anchorCtr="0">
            <a:noAutofit/>
          </a:bodyPr>
          <a:lstStyle/>
          <a:p>
            <a:pPr marL="457200" lvl="0" indent="-381000" algn="l" rtl="0">
              <a:lnSpc>
                <a:spcPct val="114000"/>
              </a:lnSpc>
              <a:spcBef>
                <a:spcPts val="0"/>
              </a:spcBef>
              <a:spcAft>
                <a:spcPts val="0"/>
              </a:spcAft>
              <a:buClr>
                <a:srgbClr val="434343"/>
              </a:buClr>
              <a:buSzPts val="2400"/>
              <a:buFont typeface="Muli Regular"/>
              <a:buChar char="●"/>
            </a:pPr>
            <a:r>
              <a:rPr lang="en" sz="2400" u="sng">
                <a:solidFill>
                  <a:schemeClr val="hlink"/>
                </a:solidFill>
                <a:latin typeface="Muli Regular"/>
                <a:ea typeface="Muli Regular"/>
                <a:cs typeface="Muli Regular"/>
                <a:sym typeface="Muli Regular"/>
                <a:hlinkClick r:id="rId3"/>
              </a:rPr>
              <a:t>The Bullish Case for Bitcoin</a:t>
            </a:r>
            <a:r>
              <a:rPr lang="en" sz="2400">
                <a:solidFill>
                  <a:srgbClr val="434343"/>
                </a:solidFill>
                <a:latin typeface="Muli Regular"/>
                <a:ea typeface="Muli Regular"/>
                <a:cs typeface="Muli Regular"/>
                <a:sym typeface="Muli Regular"/>
              </a:rPr>
              <a:t> </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u="sng">
                <a:solidFill>
                  <a:schemeClr val="hlink"/>
                </a:solidFill>
                <a:latin typeface="Muli Regular"/>
                <a:ea typeface="Muli Regular"/>
                <a:cs typeface="Muli Regular"/>
                <a:sym typeface="Muli Regular"/>
                <a:hlinkClick r:id="rId4"/>
              </a:rPr>
              <a:t>The Little Bitcoin Book</a:t>
            </a:r>
            <a:endParaRPr sz="2400">
              <a:solidFill>
                <a:srgbClr val="434343"/>
              </a:solidFill>
              <a:latin typeface="Muli Regular"/>
              <a:ea typeface="Muli Regular"/>
              <a:cs typeface="Muli Regular"/>
              <a:sym typeface="Muli Regular"/>
            </a:endParaRPr>
          </a:p>
          <a:p>
            <a:pPr marL="457200" lvl="0" indent="-381000" algn="l" rtl="0">
              <a:lnSpc>
                <a:spcPct val="114000"/>
              </a:lnSpc>
              <a:spcBef>
                <a:spcPts val="0"/>
              </a:spcBef>
              <a:spcAft>
                <a:spcPts val="0"/>
              </a:spcAft>
              <a:buClr>
                <a:srgbClr val="434343"/>
              </a:buClr>
              <a:buSzPts val="2400"/>
              <a:buFont typeface="Muli Regular"/>
              <a:buChar char="●"/>
            </a:pPr>
            <a:r>
              <a:rPr lang="en" sz="2400" u="sng">
                <a:solidFill>
                  <a:schemeClr val="hlink"/>
                </a:solidFill>
                <a:latin typeface="Muli Regular"/>
                <a:ea typeface="Muli Regular"/>
                <a:cs typeface="Muli Regular"/>
                <a:sym typeface="Muli Regular"/>
                <a:hlinkClick r:id="rId5"/>
              </a:rPr>
              <a:t>Bitcoin Information &amp; Resources</a:t>
            </a:r>
            <a:endParaRPr sz="2400">
              <a:solidFill>
                <a:srgbClr val="434343"/>
              </a:solidFill>
              <a:latin typeface="Muli Regular"/>
              <a:ea typeface="Muli Regular"/>
              <a:cs typeface="Muli Regular"/>
              <a:sym typeface="Muli Regular"/>
            </a:endParaRPr>
          </a:p>
          <a:p>
            <a:pPr marL="45720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pic>
        <p:nvPicPr>
          <p:cNvPr id="998" name="Google Shape;998;p69"/>
          <p:cNvPicPr preferRelativeResize="0"/>
          <p:nvPr/>
        </p:nvPicPr>
        <p:blipFill>
          <a:blip r:embed="rId6">
            <a:alphaModFix/>
          </a:blip>
          <a:stretch>
            <a:fillRect/>
          </a:stretch>
        </p:blipFill>
        <p:spPr>
          <a:xfrm>
            <a:off x="8786250" y="43800"/>
            <a:ext cx="281846" cy="2702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0"/>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dirty="0">
                <a:solidFill>
                  <a:srgbClr val="434343"/>
                </a:solidFill>
                <a:latin typeface="Muli Regular"/>
                <a:ea typeface="Muli Regular"/>
                <a:cs typeface="Muli Regular"/>
                <a:sym typeface="Muli Regular"/>
              </a:rPr>
              <a:t>Appendix: Additional Q&amp;A</a:t>
            </a:r>
            <a:endParaRPr sz="2800" dirty="0">
              <a:solidFill>
                <a:srgbClr val="434343"/>
              </a:solidFill>
              <a:latin typeface="Muli Regular"/>
              <a:ea typeface="Muli Regular"/>
              <a:cs typeface="Muli Regular"/>
              <a:sym typeface="Muli Regular"/>
            </a:endParaRPr>
          </a:p>
        </p:txBody>
      </p:sp>
      <p:sp>
        <p:nvSpPr>
          <p:cNvPr id="1004" name="Google Shape;1004;p70"/>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58</a:t>
            </a:fld>
            <a:endParaRPr>
              <a:latin typeface="Muli Regular"/>
              <a:ea typeface="Muli Regular"/>
              <a:cs typeface="Muli Regular"/>
              <a:sym typeface="Muli Regular"/>
            </a:endParaRPr>
          </a:p>
        </p:txBody>
      </p:sp>
      <p:pic>
        <p:nvPicPr>
          <p:cNvPr id="1006" name="Google Shape;1006;p70"/>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71"/>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Does Bitcoin waste energy?                                 (1/2)</a:t>
            </a:r>
            <a:endParaRPr sz="2800">
              <a:solidFill>
                <a:srgbClr val="000000"/>
              </a:solidFill>
              <a:latin typeface="Muli"/>
              <a:ea typeface="Muli"/>
              <a:cs typeface="Muli"/>
              <a:sym typeface="Muli"/>
            </a:endParaRPr>
          </a:p>
        </p:txBody>
      </p:sp>
      <p:sp>
        <p:nvSpPr>
          <p:cNvPr id="1012" name="Google Shape;1012;p71"/>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59</a:t>
            </a:fld>
            <a:endParaRPr>
              <a:latin typeface="Muli Regular"/>
              <a:ea typeface="Muli Regular"/>
              <a:cs typeface="Muli Regular"/>
              <a:sym typeface="Muli Regular"/>
            </a:endParaRPr>
          </a:p>
        </p:txBody>
      </p:sp>
      <p:pic>
        <p:nvPicPr>
          <p:cNvPr id="1014" name="Google Shape;1014;p71"/>
          <p:cNvPicPr preferRelativeResize="0"/>
          <p:nvPr/>
        </p:nvPicPr>
        <p:blipFill rotWithShape="1">
          <a:blip r:embed="rId3">
            <a:alphaModFix/>
          </a:blip>
          <a:srcRect l="43432"/>
          <a:stretch/>
        </p:blipFill>
        <p:spPr>
          <a:xfrm>
            <a:off x="5184476" y="1243120"/>
            <a:ext cx="3495874" cy="3476275"/>
          </a:xfrm>
          <a:prstGeom prst="rect">
            <a:avLst/>
          </a:prstGeom>
          <a:noFill/>
          <a:ln>
            <a:noFill/>
          </a:ln>
        </p:spPr>
      </p:pic>
      <p:sp>
        <p:nvSpPr>
          <p:cNvPr id="1015" name="Google Shape;1015;p71"/>
          <p:cNvSpPr/>
          <p:nvPr/>
        </p:nvSpPr>
        <p:spPr>
          <a:xfrm>
            <a:off x="8421701" y="2017829"/>
            <a:ext cx="695100" cy="510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1"/>
          <p:cNvSpPr/>
          <p:nvPr/>
        </p:nvSpPr>
        <p:spPr>
          <a:xfrm>
            <a:off x="4652725" y="4399607"/>
            <a:ext cx="4447200" cy="33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1"/>
          <p:cNvSpPr txBox="1"/>
          <p:nvPr/>
        </p:nvSpPr>
        <p:spPr>
          <a:xfrm>
            <a:off x="5319388" y="1663530"/>
            <a:ext cx="27492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a:latin typeface="Muli Regular"/>
                <a:ea typeface="Muli Regular"/>
                <a:cs typeface="Muli Regular"/>
                <a:sym typeface="Muli Regular"/>
              </a:rPr>
              <a:t>Bitcoin Network Hashrate</a:t>
            </a:r>
            <a:endParaRPr>
              <a:latin typeface="Muli Regular"/>
              <a:ea typeface="Muli Regular"/>
              <a:cs typeface="Muli Regular"/>
              <a:sym typeface="Muli Regular"/>
            </a:endParaRPr>
          </a:p>
        </p:txBody>
      </p:sp>
      <p:sp>
        <p:nvSpPr>
          <p:cNvPr id="1018" name="Google Shape;1018;p71"/>
          <p:cNvSpPr txBox="1"/>
          <p:nvPr/>
        </p:nvSpPr>
        <p:spPr>
          <a:xfrm>
            <a:off x="283000" y="1663549"/>
            <a:ext cx="4681800" cy="7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Muli Regular"/>
                <a:ea typeface="Muli Regular"/>
                <a:cs typeface="Muli Regular"/>
                <a:sym typeface="Muli Regular"/>
              </a:rPr>
              <a:t>The energy cost of mining </a:t>
            </a:r>
            <a:r>
              <a:rPr lang="en" sz="1800" b="1">
                <a:latin typeface="Muli"/>
                <a:ea typeface="Muli"/>
                <a:cs typeface="Muli"/>
                <a:sym typeface="Muli"/>
              </a:rPr>
              <a:t>is what makes bitcoin secure</a:t>
            </a:r>
            <a:r>
              <a:rPr lang="en" sz="1800">
                <a:latin typeface="Muli Regular"/>
                <a:ea typeface="Muli Regular"/>
                <a:cs typeface="Muli Regular"/>
                <a:sym typeface="Muli Regular"/>
              </a:rPr>
              <a:t> against tampering. </a:t>
            </a:r>
            <a:endParaRPr sz="1800">
              <a:latin typeface="Muli Regular"/>
              <a:ea typeface="Muli Regular"/>
              <a:cs typeface="Muli Regular"/>
              <a:sym typeface="Muli Regular"/>
            </a:endParaRPr>
          </a:p>
          <a:p>
            <a:pPr marL="0" lvl="0" indent="0" algn="l" rtl="0">
              <a:spcBef>
                <a:spcPts val="600"/>
              </a:spcBef>
              <a:spcAft>
                <a:spcPts val="0"/>
              </a:spcAft>
              <a:buNone/>
            </a:pPr>
            <a:endParaRPr sz="1800">
              <a:latin typeface="Muli Regular"/>
              <a:ea typeface="Muli Regular"/>
              <a:cs typeface="Muli Regular"/>
              <a:sym typeface="Muli Regular"/>
            </a:endParaRPr>
          </a:p>
          <a:p>
            <a:pPr marL="0" lvl="0" indent="0" algn="l" rtl="0">
              <a:spcBef>
                <a:spcPts val="600"/>
              </a:spcBef>
              <a:spcAft>
                <a:spcPts val="0"/>
              </a:spcAft>
              <a:buNone/>
            </a:pPr>
            <a:endParaRPr sz="800">
              <a:latin typeface="Muli Regular"/>
              <a:ea typeface="Muli Regular"/>
              <a:cs typeface="Muli Regular"/>
              <a:sym typeface="Muli Regular"/>
            </a:endParaRPr>
          </a:p>
          <a:p>
            <a:pPr marL="0" lvl="0" indent="0" algn="l" rtl="0">
              <a:spcBef>
                <a:spcPts val="600"/>
              </a:spcBef>
              <a:spcAft>
                <a:spcPts val="0"/>
              </a:spcAft>
              <a:buNone/>
            </a:pPr>
            <a:endParaRPr sz="1800">
              <a:latin typeface="Muli Regular"/>
              <a:ea typeface="Muli Regular"/>
              <a:cs typeface="Muli Regular"/>
              <a:sym typeface="Muli Regular"/>
            </a:endParaRPr>
          </a:p>
          <a:p>
            <a:pPr marL="0" lvl="0" indent="0" algn="l" rtl="0">
              <a:spcBef>
                <a:spcPts val="600"/>
              </a:spcBef>
              <a:spcAft>
                <a:spcPts val="0"/>
              </a:spcAft>
              <a:buNone/>
            </a:pPr>
            <a:endParaRPr sz="1800">
              <a:latin typeface="Muli Regular"/>
              <a:ea typeface="Muli Regular"/>
              <a:cs typeface="Muli Regular"/>
              <a:sym typeface="Muli Regular"/>
            </a:endParaRPr>
          </a:p>
          <a:p>
            <a:pPr marL="0" lvl="0" indent="0" algn="l" rtl="0">
              <a:spcBef>
                <a:spcPts val="600"/>
              </a:spcBef>
              <a:spcAft>
                <a:spcPts val="0"/>
              </a:spcAft>
              <a:buNone/>
            </a:pPr>
            <a:endParaRPr sz="1800">
              <a:latin typeface="Muli Regular"/>
              <a:ea typeface="Muli Regular"/>
              <a:cs typeface="Muli Regular"/>
              <a:sym typeface="Muli Regular"/>
            </a:endParaRPr>
          </a:p>
          <a:p>
            <a:pPr marL="0" lvl="0" indent="0" algn="l" rtl="0">
              <a:spcBef>
                <a:spcPts val="600"/>
              </a:spcBef>
              <a:spcAft>
                <a:spcPts val="0"/>
              </a:spcAft>
              <a:buNone/>
            </a:pPr>
            <a:endParaRPr sz="800">
              <a:latin typeface="Muli Regular"/>
              <a:ea typeface="Muli Regular"/>
              <a:cs typeface="Muli Regular"/>
              <a:sym typeface="Muli Regular"/>
            </a:endParaRPr>
          </a:p>
          <a:p>
            <a:pPr marL="0" lvl="0" indent="0" algn="l" rtl="0">
              <a:spcBef>
                <a:spcPts val="600"/>
              </a:spcBef>
              <a:spcAft>
                <a:spcPts val="0"/>
              </a:spcAft>
              <a:buNone/>
            </a:pPr>
            <a:endParaRPr sz="1800">
              <a:latin typeface="Muli Regular"/>
              <a:ea typeface="Muli Regular"/>
              <a:cs typeface="Muli Regular"/>
              <a:sym typeface="Muli Regular"/>
            </a:endParaRPr>
          </a:p>
          <a:p>
            <a:pPr marL="0" lvl="0" indent="0" algn="l" rtl="0">
              <a:spcBef>
                <a:spcPts val="600"/>
              </a:spcBef>
              <a:spcAft>
                <a:spcPts val="600"/>
              </a:spcAft>
              <a:buNone/>
            </a:pPr>
            <a:endParaRPr sz="1800">
              <a:latin typeface="Muli Regular"/>
              <a:ea typeface="Muli Regular"/>
              <a:cs typeface="Muli Regular"/>
              <a:sym typeface="Muli Regular"/>
            </a:endParaRPr>
          </a:p>
        </p:txBody>
      </p:sp>
      <p:sp>
        <p:nvSpPr>
          <p:cNvPr id="1019" name="Google Shape;1019;p71"/>
          <p:cNvSpPr/>
          <p:nvPr/>
        </p:nvSpPr>
        <p:spPr>
          <a:xfrm>
            <a:off x="7783440" y="1446892"/>
            <a:ext cx="967800" cy="718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1"/>
          <p:cNvSpPr txBox="1">
            <a:spLocks noGrp="1"/>
          </p:cNvSpPr>
          <p:nvPr>
            <p:ph type="subTitle" idx="4294967295"/>
          </p:nvPr>
        </p:nvSpPr>
        <p:spPr>
          <a:xfrm>
            <a:off x="218100" y="936573"/>
            <a:ext cx="8710800" cy="718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Reframe: Do you value what Bitcoin grants us?  </a:t>
            </a:r>
            <a:endParaRPr sz="2400">
              <a:solidFill>
                <a:srgbClr val="434343"/>
              </a:solidFill>
              <a:latin typeface="Muli Regular"/>
              <a:ea typeface="Muli Regular"/>
              <a:cs typeface="Muli Regular"/>
              <a:sym typeface="Muli Regular"/>
            </a:endParaRPr>
          </a:p>
        </p:txBody>
      </p:sp>
      <p:sp>
        <p:nvSpPr>
          <p:cNvPr id="1021" name="Google Shape;1021;p71"/>
          <p:cNvSpPr/>
          <p:nvPr/>
        </p:nvSpPr>
        <p:spPr>
          <a:xfrm>
            <a:off x="621460" y="265767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More energy consumed</a:t>
            </a:r>
            <a:endParaRPr>
              <a:latin typeface="Muli Regular"/>
              <a:ea typeface="Muli Regular"/>
              <a:cs typeface="Muli Regular"/>
              <a:sym typeface="Muli Regular"/>
            </a:endParaRPr>
          </a:p>
        </p:txBody>
      </p:sp>
      <p:sp>
        <p:nvSpPr>
          <p:cNvPr id="1022" name="Google Shape;1022;p71"/>
          <p:cNvSpPr/>
          <p:nvPr/>
        </p:nvSpPr>
        <p:spPr>
          <a:xfrm>
            <a:off x="621460" y="321894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A more secure network</a:t>
            </a:r>
            <a:endParaRPr>
              <a:latin typeface="Muli Regular"/>
              <a:ea typeface="Muli Regular"/>
              <a:cs typeface="Muli Regular"/>
              <a:sym typeface="Muli Regular"/>
            </a:endParaRPr>
          </a:p>
        </p:txBody>
      </p:sp>
      <p:sp>
        <p:nvSpPr>
          <p:cNvPr id="1023" name="Google Shape;1023;p71"/>
          <p:cNvSpPr/>
          <p:nvPr/>
        </p:nvSpPr>
        <p:spPr>
          <a:xfrm>
            <a:off x="621460" y="378021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More enshrined freedoms</a:t>
            </a:r>
            <a:endParaRPr>
              <a:latin typeface="Muli Regular"/>
              <a:ea typeface="Muli Regular"/>
              <a:cs typeface="Muli Regular"/>
              <a:sym typeface="Muli Regular"/>
            </a:endParaRPr>
          </a:p>
        </p:txBody>
      </p:sp>
      <p:sp>
        <p:nvSpPr>
          <p:cNvPr id="1024" name="Google Shape;1024;p71"/>
          <p:cNvSpPr/>
          <p:nvPr/>
        </p:nvSpPr>
        <p:spPr>
          <a:xfrm rot="10800000">
            <a:off x="2345260" y="3076160"/>
            <a:ext cx="194700" cy="66300"/>
          </a:xfrm>
          <a:prstGeom prst="triangle">
            <a:avLst>
              <a:gd name="adj" fmla="val 50000"/>
            </a:avLst>
          </a:prstGeom>
          <a:solidFill>
            <a:srgbClr val="509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1"/>
          <p:cNvSpPr/>
          <p:nvPr/>
        </p:nvSpPr>
        <p:spPr>
          <a:xfrm rot="10800000">
            <a:off x="2345260" y="3637430"/>
            <a:ext cx="194700" cy="66300"/>
          </a:xfrm>
          <a:prstGeom prst="triangle">
            <a:avLst>
              <a:gd name="adj" fmla="val 50000"/>
            </a:avLst>
          </a:prstGeom>
          <a:solidFill>
            <a:srgbClr val="509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1"/>
          <p:cNvSpPr txBox="1"/>
          <p:nvPr/>
        </p:nvSpPr>
        <p:spPr>
          <a:xfrm>
            <a:off x="621450" y="4432495"/>
            <a:ext cx="7613400" cy="6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 sz="1800">
                <a:solidFill>
                  <a:srgbClr val="CC0000"/>
                </a:solidFill>
                <a:latin typeface="Muli Regular"/>
                <a:ea typeface="Muli Regular"/>
                <a:cs typeface="Muli Regular"/>
                <a:sym typeface="Muli Regular"/>
              </a:rPr>
              <a:t>There is no other known way to create high-security, p2p digital money.</a:t>
            </a:r>
            <a:endParaRPr>
              <a:solidFill>
                <a:srgbClr val="CC0000"/>
              </a:solidFill>
            </a:endParaRPr>
          </a:p>
        </p:txBody>
      </p:sp>
      <p:pic>
        <p:nvPicPr>
          <p:cNvPr id="1027" name="Google Shape;1027;p71"/>
          <p:cNvPicPr preferRelativeResize="0"/>
          <p:nvPr/>
        </p:nvPicPr>
        <p:blipFill>
          <a:blip r:embed="rId4">
            <a:alphaModFix/>
          </a:blip>
          <a:stretch>
            <a:fillRect/>
          </a:stretch>
        </p:blipFill>
        <p:spPr>
          <a:xfrm>
            <a:off x="335705" y="4513497"/>
            <a:ext cx="270275" cy="270275"/>
          </a:xfrm>
          <a:prstGeom prst="rect">
            <a:avLst/>
          </a:prstGeom>
          <a:noFill/>
          <a:ln>
            <a:noFill/>
          </a:ln>
        </p:spPr>
      </p:pic>
      <p:pic>
        <p:nvPicPr>
          <p:cNvPr id="1028" name="Google Shape;1028;p71"/>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a:t>
            </a:fld>
            <a:endParaRPr>
              <a:latin typeface="Muli Regular"/>
              <a:ea typeface="Muli Regular"/>
              <a:cs typeface="Muli Regular"/>
              <a:sym typeface="Muli Regular"/>
            </a:endParaRPr>
          </a:p>
        </p:txBody>
      </p:sp>
      <p:pic>
        <p:nvPicPr>
          <p:cNvPr id="101" name="Google Shape;101;p18"/>
          <p:cNvPicPr preferRelativeResize="0"/>
          <p:nvPr/>
        </p:nvPicPr>
        <p:blipFill>
          <a:blip r:embed="rId3">
            <a:alphaModFix/>
          </a:blip>
          <a:stretch>
            <a:fillRect/>
          </a:stretch>
        </p:blipFill>
        <p:spPr>
          <a:xfrm>
            <a:off x="1143000" y="0"/>
            <a:ext cx="6858000" cy="5143500"/>
          </a:xfrm>
          <a:prstGeom prst="rect">
            <a:avLst/>
          </a:prstGeom>
          <a:noFill/>
          <a:ln>
            <a:noFill/>
          </a:ln>
        </p:spPr>
      </p:pic>
      <p:pic>
        <p:nvPicPr>
          <p:cNvPr id="102" name="Google Shape;102;p18"/>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72"/>
          <p:cNvPicPr preferRelativeResize="0"/>
          <p:nvPr/>
        </p:nvPicPr>
        <p:blipFill>
          <a:blip r:embed="rId3">
            <a:alphaModFix/>
          </a:blip>
          <a:stretch>
            <a:fillRect/>
          </a:stretch>
        </p:blipFill>
        <p:spPr>
          <a:xfrm>
            <a:off x="7119775" y="2375313"/>
            <a:ext cx="718200" cy="718200"/>
          </a:xfrm>
          <a:prstGeom prst="rect">
            <a:avLst/>
          </a:prstGeom>
          <a:noFill/>
          <a:ln>
            <a:noFill/>
          </a:ln>
        </p:spPr>
      </p:pic>
      <p:sp>
        <p:nvSpPr>
          <p:cNvPr id="1034" name="Google Shape;1034;p72"/>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Does Bitcoin waste energy?                                 (2/2)</a:t>
            </a:r>
            <a:endParaRPr sz="2800">
              <a:solidFill>
                <a:srgbClr val="000000"/>
              </a:solidFill>
              <a:latin typeface="Muli"/>
              <a:ea typeface="Muli"/>
              <a:cs typeface="Muli"/>
              <a:sym typeface="Muli"/>
            </a:endParaRPr>
          </a:p>
        </p:txBody>
      </p:sp>
      <p:sp>
        <p:nvSpPr>
          <p:cNvPr id="1035" name="Google Shape;1035;p72"/>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60</a:t>
            </a:fld>
            <a:endParaRPr>
              <a:latin typeface="Muli Regular"/>
              <a:ea typeface="Muli Regular"/>
              <a:cs typeface="Muli Regular"/>
              <a:sym typeface="Muli Regular"/>
            </a:endParaRPr>
          </a:p>
        </p:txBody>
      </p:sp>
      <p:sp>
        <p:nvSpPr>
          <p:cNvPr id="1037" name="Google Shape;1037;p72"/>
          <p:cNvSpPr/>
          <p:nvPr/>
        </p:nvSpPr>
        <p:spPr>
          <a:xfrm>
            <a:off x="451815" y="2603273"/>
            <a:ext cx="1374600" cy="510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2"/>
          <p:cNvSpPr txBox="1">
            <a:spLocks noGrp="1"/>
          </p:cNvSpPr>
          <p:nvPr>
            <p:ph type="subTitle" idx="4294967295"/>
          </p:nvPr>
        </p:nvSpPr>
        <p:spPr>
          <a:xfrm>
            <a:off x="218100" y="936573"/>
            <a:ext cx="8710800" cy="7182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Also, zoom out to consider: </a:t>
            </a:r>
            <a:endParaRPr sz="2400">
              <a:solidFill>
                <a:srgbClr val="434343"/>
              </a:solidFill>
              <a:latin typeface="Muli Regular"/>
              <a:ea typeface="Muli Regular"/>
              <a:cs typeface="Muli Regular"/>
              <a:sym typeface="Muli Regular"/>
            </a:endParaRPr>
          </a:p>
        </p:txBody>
      </p:sp>
      <p:pic>
        <p:nvPicPr>
          <p:cNvPr id="1039" name="Google Shape;1039;p72"/>
          <p:cNvPicPr preferRelativeResize="0"/>
          <p:nvPr/>
        </p:nvPicPr>
        <p:blipFill>
          <a:blip r:embed="rId4">
            <a:alphaModFix/>
          </a:blip>
          <a:stretch>
            <a:fillRect/>
          </a:stretch>
        </p:blipFill>
        <p:spPr>
          <a:xfrm>
            <a:off x="1485773" y="2413726"/>
            <a:ext cx="631700" cy="631700"/>
          </a:xfrm>
          <a:prstGeom prst="rect">
            <a:avLst/>
          </a:prstGeom>
          <a:noFill/>
          <a:ln>
            <a:noFill/>
          </a:ln>
        </p:spPr>
      </p:pic>
      <p:sp>
        <p:nvSpPr>
          <p:cNvPr id="1040" name="Google Shape;1040;p72"/>
          <p:cNvSpPr txBox="1"/>
          <p:nvPr/>
        </p:nvSpPr>
        <p:spPr>
          <a:xfrm>
            <a:off x="605075" y="3275503"/>
            <a:ext cx="2660400" cy="12153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a:solidFill>
                  <a:srgbClr val="434343"/>
                </a:solidFill>
                <a:latin typeface="Muli Regular"/>
                <a:ea typeface="Muli Regular"/>
                <a:cs typeface="Muli Regular"/>
                <a:sym typeface="Muli Regular"/>
              </a:rPr>
              <a:t>How much energy does the global financial system consume today?</a:t>
            </a:r>
            <a:endParaRPr sz="1800">
              <a:solidFill>
                <a:srgbClr val="434343"/>
              </a:solidFill>
              <a:latin typeface="Muli Regular"/>
              <a:ea typeface="Muli Regular"/>
              <a:cs typeface="Muli Regular"/>
              <a:sym typeface="Muli Regular"/>
            </a:endParaRPr>
          </a:p>
        </p:txBody>
      </p:sp>
      <p:pic>
        <p:nvPicPr>
          <p:cNvPr id="1041" name="Google Shape;1041;p72"/>
          <p:cNvPicPr preferRelativeResize="0"/>
          <p:nvPr/>
        </p:nvPicPr>
        <p:blipFill>
          <a:blip r:embed="rId5">
            <a:alphaModFix/>
          </a:blip>
          <a:stretch>
            <a:fillRect/>
          </a:stretch>
        </p:blipFill>
        <p:spPr>
          <a:xfrm>
            <a:off x="4359790" y="2418563"/>
            <a:ext cx="631700" cy="631700"/>
          </a:xfrm>
          <a:prstGeom prst="rect">
            <a:avLst/>
          </a:prstGeom>
          <a:noFill/>
          <a:ln>
            <a:noFill/>
          </a:ln>
        </p:spPr>
      </p:pic>
      <p:sp>
        <p:nvSpPr>
          <p:cNvPr id="1042" name="Google Shape;1042;p72"/>
          <p:cNvSpPr txBox="1"/>
          <p:nvPr/>
        </p:nvSpPr>
        <p:spPr>
          <a:xfrm>
            <a:off x="3549900" y="3275503"/>
            <a:ext cx="2556300" cy="12153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a:solidFill>
                  <a:srgbClr val="434343"/>
                </a:solidFill>
                <a:latin typeface="Muli Regular"/>
                <a:ea typeface="Muli Regular"/>
                <a:cs typeface="Muli Regular"/>
                <a:sym typeface="Muli Regular"/>
              </a:rPr>
              <a:t>Bitcoin transforms energy at the source—avoiding transmission losses.</a:t>
            </a:r>
            <a:endParaRPr sz="1800">
              <a:solidFill>
                <a:srgbClr val="434343"/>
              </a:solidFill>
              <a:latin typeface="Muli Regular"/>
              <a:ea typeface="Muli Regular"/>
              <a:cs typeface="Muli Regular"/>
              <a:sym typeface="Muli Regular"/>
            </a:endParaRPr>
          </a:p>
        </p:txBody>
      </p:sp>
      <p:sp>
        <p:nvSpPr>
          <p:cNvPr id="1043" name="Google Shape;1043;p72"/>
          <p:cNvSpPr txBox="1"/>
          <p:nvPr/>
        </p:nvSpPr>
        <p:spPr>
          <a:xfrm>
            <a:off x="6353125" y="3275503"/>
            <a:ext cx="2556300" cy="12153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a:solidFill>
                  <a:srgbClr val="434343"/>
                </a:solidFill>
                <a:latin typeface="Muli Regular"/>
                <a:ea typeface="Muli Regular"/>
                <a:cs typeface="Muli Regular"/>
                <a:sym typeface="Muli Regular"/>
              </a:rPr>
              <a:t>New renewables projects now become economically feasible, driving investment.</a:t>
            </a:r>
            <a:endParaRPr sz="1800">
              <a:solidFill>
                <a:srgbClr val="434343"/>
              </a:solidFill>
              <a:latin typeface="Muli Regular"/>
              <a:ea typeface="Muli Regular"/>
              <a:cs typeface="Muli Regular"/>
              <a:sym typeface="Muli Regular"/>
            </a:endParaRPr>
          </a:p>
        </p:txBody>
      </p:sp>
      <p:sp>
        <p:nvSpPr>
          <p:cNvPr id="1044" name="Google Shape;1044;p72"/>
          <p:cNvSpPr txBox="1"/>
          <p:nvPr/>
        </p:nvSpPr>
        <p:spPr>
          <a:xfrm>
            <a:off x="747575" y="1752982"/>
            <a:ext cx="2108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Counterfactuals</a:t>
            </a:r>
            <a:endParaRPr sz="1800" b="1">
              <a:latin typeface="Muli"/>
              <a:ea typeface="Muli"/>
              <a:cs typeface="Muli"/>
              <a:sym typeface="Muli"/>
            </a:endParaRPr>
          </a:p>
        </p:txBody>
      </p:sp>
      <p:sp>
        <p:nvSpPr>
          <p:cNvPr id="1045" name="Google Shape;1045;p72"/>
          <p:cNvSpPr txBox="1"/>
          <p:nvPr/>
        </p:nvSpPr>
        <p:spPr>
          <a:xfrm>
            <a:off x="3621600" y="1752982"/>
            <a:ext cx="2108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Efficiency</a:t>
            </a:r>
            <a:endParaRPr sz="1800" b="1">
              <a:latin typeface="Muli"/>
              <a:ea typeface="Muli"/>
              <a:cs typeface="Muli"/>
              <a:sym typeface="Muli"/>
            </a:endParaRPr>
          </a:p>
        </p:txBody>
      </p:sp>
      <p:sp>
        <p:nvSpPr>
          <p:cNvPr id="1046" name="Google Shape;1046;p72"/>
          <p:cNvSpPr txBox="1"/>
          <p:nvPr/>
        </p:nvSpPr>
        <p:spPr>
          <a:xfrm>
            <a:off x="6424825" y="1752982"/>
            <a:ext cx="2108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Renewables</a:t>
            </a:r>
            <a:endParaRPr sz="1800" b="1">
              <a:latin typeface="Muli"/>
              <a:ea typeface="Muli"/>
              <a:cs typeface="Muli"/>
              <a:sym typeface="Muli"/>
            </a:endParaRPr>
          </a:p>
        </p:txBody>
      </p:sp>
      <p:pic>
        <p:nvPicPr>
          <p:cNvPr id="1047" name="Google Shape;1047;p72"/>
          <p:cNvPicPr preferRelativeResize="0"/>
          <p:nvPr/>
        </p:nvPicPr>
        <p:blipFill>
          <a:blip r:embed="rId6">
            <a:alphaModFix/>
          </a:blip>
          <a:stretch>
            <a:fillRect/>
          </a:stretch>
        </p:blipFill>
        <p:spPr>
          <a:xfrm>
            <a:off x="8786250" y="43800"/>
            <a:ext cx="281846" cy="2702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73"/>
          <p:cNvPicPr preferRelativeResize="0"/>
          <p:nvPr/>
        </p:nvPicPr>
        <p:blipFill>
          <a:blip r:embed="rId3">
            <a:alphaModFix/>
          </a:blip>
          <a:stretch>
            <a:fillRect/>
          </a:stretch>
        </p:blipFill>
        <p:spPr>
          <a:xfrm>
            <a:off x="7729049" y="3947949"/>
            <a:ext cx="548700" cy="548700"/>
          </a:xfrm>
          <a:prstGeom prst="rect">
            <a:avLst/>
          </a:prstGeom>
          <a:noFill/>
          <a:ln>
            <a:noFill/>
          </a:ln>
        </p:spPr>
      </p:pic>
      <p:pic>
        <p:nvPicPr>
          <p:cNvPr id="1053" name="Google Shape;1053;p73"/>
          <p:cNvPicPr preferRelativeResize="0"/>
          <p:nvPr/>
        </p:nvPicPr>
        <p:blipFill rotWithShape="1">
          <a:blip r:embed="rId4">
            <a:alphaModFix/>
          </a:blip>
          <a:srcRect l="18326" r="13544"/>
          <a:stretch/>
        </p:blipFill>
        <p:spPr>
          <a:xfrm>
            <a:off x="7729050" y="1778575"/>
            <a:ext cx="548700" cy="536924"/>
          </a:xfrm>
          <a:prstGeom prst="rect">
            <a:avLst/>
          </a:prstGeom>
          <a:noFill/>
          <a:ln>
            <a:noFill/>
          </a:ln>
        </p:spPr>
      </p:pic>
      <p:pic>
        <p:nvPicPr>
          <p:cNvPr id="1054" name="Google Shape;1054;p73"/>
          <p:cNvPicPr preferRelativeResize="0"/>
          <p:nvPr/>
        </p:nvPicPr>
        <p:blipFill>
          <a:blip r:embed="rId5">
            <a:alphaModFix/>
          </a:blip>
          <a:stretch>
            <a:fillRect/>
          </a:stretch>
        </p:blipFill>
        <p:spPr>
          <a:xfrm>
            <a:off x="7729051" y="2857363"/>
            <a:ext cx="548700" cy="548700"/>
          </a:xfrm>
          <a:prstGeom prst="rect">
            <a:avLst/>
          </a:prstGeom>
          <a:noFill/>
          <a:ln>
            <a:noFill/>
          </a:ln>
        </p:spPr>
      </p:pic>
      <p:sp>
        <p:nvSpPr>
          <p:cNvPr id="1055" name="Google Shape;1055;p73"/>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“Bitcoin is only for criminals”                                (1/3)</a:t>
            </a:r>
            <a:endParaRPr sz="2800">
              <a:solidFill>
                <a:srgbClr val="000000"/>
              </a:solidFill>
              <a:latin typeface="Muli"/>
              <a:ea typeface="Muli"/>
              <a:cs typeface="Muli"/>
              <a:sym typeface="Muli"/>
            </a:endParaRPr>
          </a:p>
        </p:txBody>
      </p:sp>
      <p:sp>
        <p:nvSpPr>
          <p:cNvPr id="1056" name="Google Shape;1056;p73"/>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61</a:t>
            </a:fld>
            <a:endParaRPr>
              <a:latin typeface="Muli Regular"/>
              <a:ea typeface="Muli Regular"/>
              <a:cs typeface="Muli Regular"/>
              <a:sym typeface="Muli Regular"/>
            </a:endParaRPr>
          </a:p>
        </p:txBody>
      </p:sp>
      <p:sp>
        <p:nvSpPr>
          <p:cNvPr id="1058" name="Google Shape;1058;p73"/>
          <p:cNvSpPr txBox="1">
            <a:spLocks noGrp="1"/>
          </p:cNvSpPr>
          <p:nvPr>
            <p:ph type="subTitle" idx="4294967295"/>
          </p:nvPr>
        </p:nvSpPr>
        <p:spPr>
          <a:xfrm>
            <a:off x="312835" y="909748"/>
            <a:ext cx="8710800" cy="10173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What does the old guard think?</a:t>
            </a:r>
            <a:endParaRPr sz="2400">
              <a:solidFill>
                <a:srgbClr val="434343"/>
              </a:solidFill>
              <a:latin typeface="Muli Regular"/>
              <a:ea typeface="Muli Regular"/>
              <a:cs typeface="Muli Regular"/>
              <a:sym typeface="Muli Regular"/>
            </a:endParaRPr>
          </a:p>
        </p:txBody>
      </p:sp>
      <p:sp>
        <p:nvSpPr>
          <p:cNvPr id="1059" name="Google Shape;1059;p73"/>
          <p:cNvSpPr txBox="1">
            <a:spLocks noGrp="1"/>
          </p:cNvSpPr>
          <p:nvPr>
            <p:ph type="subTitle" idx="4294967295"/>
          </p:nvPr>
        </p:nvSpPr>
        <p:spPr>
          <a:xfrm>
            <a:off x="871750" y="1645025"/>
            <a:ext cx="5022300" cy="79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434343"/>
                </a:solidFill>
                <a:latin typeface="Muli Regular"/>
                <a:ea typeface="Muli Regular"/>
                <a:cs typeface="Muli Regular"/>
                <a:sym typeface="Muli Regular"/>
              </a:rPr>
              <a:t>Bitcoin is a fraud. It’s worse than tulip bulbs.</a:t>
            </a:r>
            <a:endParaRPr>
              <a:solidFill>
                <a:srgbClr val="434343"/>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434343"/>
              </a:solidFill>
              <a:latin typeface="Muli Regular"/>
              <a:ea typeface="Muli Regular"/>
              <a:cs typeface="Muli Regular"/>
              <a:sym typeface="Muli Regular"/>
            </a:endParaRPr>
          </a:p>
        </p:txBody>
      </p:sp>
      <p:sp>
        <p:nvSpPr>
          <p:cNvPr id="1060" name="Google Shape;1060;p73"/>
          <p:cNvSpPr txBox="1">
            <a:spLocks noGrp="1"/>
          </p:cNvSpPr>
          <p:nvPr>
            <p:ph type="subTitle" idx="4294967295"/>
          </p:nvPr>
        </p:nvSpPr>
        <p:spPr>
          <a:xfrm>
            <a:off x="311588" y="1330000"/>
            <a:ext cx="548700" cy="857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600">
                <a:solidFill>
                  <a:srgbClr val="999999"/>
                </a:solidFill>
                <a:latin typeface="Muli Regular"/>
                <a:ea typeface="Muli Regular"/>
                <a:cs typeface="Muli Regular"/>
                <a:sym typeface="Muli Regular"/>
              </a:rPr>
              <a:t>“</a:t>
            </a:r>
            <a:endParaRPr sz="9600">
              <a:solidFill>
                <a:srgbClr val="999999"/>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999999"/>
              </a:solidFill>
              <a:latin typeface="Muli Regular"/>
              <a:ea typeface="Muli Regular"/>
              <a:cs typeface="Muli Regular"/>
              <a:sym typeface="Muli Regular"/>
            </a:endParaRPr>
          </a:p>
        </p:txBody>
      </p:sp>
      <p:sp>
        <p:nvSpPr>
          <p:cNvPr id="1061" name="Google Shape;1061;p73"/>
          <p:cNvSpPr txBox="1">
            <a:spLocks noGrp="1"/>
          </p:cNvSpPr>
          <p:nvPr>
            <p:ph type="subTitle" idx="4294967295"/>
          </p:nvPr>
        </p:nvSpPr>
        <p:spPr>
          <a:xfrm>
            <a:off x="871754" y="2698450"/>
            <a:ext cx="6912900" cy="79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434343"/>
                </a:solidFill>
                <a:latin typeface="Muli Regular"/>
                <a:ea typeface="Muli Regular"/>
                <a:cs typeface="Muli Regular"/>
                <a:sym typeface="Muli Regular"/>
              </a:rPr>
              <a:t>Bitcoin is rat poison squared.</a:t>
            </a:r>
            <a:endParaRPr>
              <a:solidFill>
                <a:srgbClr val="434343"/>
              </a:solidFill>
              <a:latin typeface="Muli Regular"/>
              <a:ea typeface="Muli Regular"/>
              <a:cs typeface="Muli Regular"/>
              <a:sym typeface="Muli Regular"/>
            </a:endParaRPr>
          </a:p>
          <a:p>
            <a:pPr marL="0" lvl="0" indent="0" algn="l" rtl="0">
              <a:lnSpc>
                <a:spcPct val="100000"/>
              </a:lnSpc>
              <a:spcBef>
                <a:spcPts val="0"/>
              </a:spcBef>
              <a:spcAft>
                <a:spcPts val="0"/>
              </a:spcAft>
              <a:buNone/>
            </a:pPr>
            <a:endParaRPr>
              <a:solidFill>
                <a:srgbClr val="434343"/>
              </a:solidFill>
              <a:latin typeface="Muli Regular"/>
              <a:ea typeface="Muli Regular"/>
              <a:cs typeface="Muli Regular"/>
              <a:sym typeface="Muli Regular"/>
            </a:endParaRPr>
          </a:p>
        </p:txBody>
      </p:sp>
      <p:sp>
        <p:nvSpPr>
          <p:cNvPr id="1062" name="Google Shape;1062;p73"/>
          <p:cNvSpPr txBox="1">
            <a:spLocks noGrp="1"/>
          </p:cNvSpPr>
          <p:nvPr>
            <p:ph type="subTitle" idx="4294967295"/>
          </p:nvPr>
        </p:nvSpPr>
        <p:spPr>
          <a:xfrm>
            <a:off x="311588" y="2396800"/>
            <a:ext cx="548700" cy="857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600">
                <a:solidFill>
                  <a:srgbClr val="999999"/>
                </a:solidFill>
                <a:latin typeface="Muli Regular"/>
                <a:ea typeface="Muli Regular"/>
                <a:cs typeface="Muli Regular"/>
                <a:sym typeface="Muli Regular"/>
              </a:rPr>
              <a:t>“</a:t>
            </a:r>
            <a:endParaRPr sz="9600">
              <a:solidFill>
                <a:srgbClr val="999999"/>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999999"/>
              </a:solidFill>
              <a:latin typeface="Muli Regular"/>
              <a:ea typeface="Muli Regular"/>
              <a:cs typeface="Muli Regular"/>
              <a:sym typeface="Muli Regular"/>
            </a:endParaRPr>
          </a:p>
        </p:txBody>
      </p:sp>
      <p:sp>
        <p:nvSpPr>
          <p:cNvPr id="1063" name="Google Shape;1063;p73"/>
          <p:cNvSpPr txBox="1">
            <a:spLocks noGrp="1"/>
          </p:cNvSpPr>
          <p:nvPr>
            <p:ph type="subTitle" idx="4294967295"/>
          </p:nvPr>
        </p:nvSpPr>
        <p:spPr>
          <a:xfrm>
            <a:off x="871754" y="3917650"/>
            <a:ext cx="6912900" cy="79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434343"/>
                </a:solidFill>
                <a:latin typeface="Muli Regular"/>
                <a:ea typeface="Muli Regular"/>
                <a:cs typeface="Muli Regular"/>
                <a:sym typeface="Muli Regular"/>
              </a:rPr>
              <a:t>Bitcoin is evil.</a:t>
            </a:r>
            <a:endParaRPr>
              <a:solidFill>
                <a:srgbClr val="434343"/>
              </a:solidFill>
              <a:latin typeface="Muli Regular"/>
              <a:ea typeface="Muli Regular"/>
              <a:cs typeface="Muli Regular"/>
              <a:sym typeface="Muli Regular"/>
            </a:endParaRPr>
          </a:p>
        </p:txBody>
      </p:sp>
      <p:sp>
        <p:nvSpPr>
          <p:cNvPr id="1064" name="Google Shape;1064;p73"/>
          <p:cNvSpPr txBox="1">
            <a:spLocks noGrp="1"/>
          </p:cNvSpPr>
          <p:nvPr>
            <p:ph type="subTitle" idx="4294967295"/>
          </p:nvPr>
        </p:nvSpPr>
        <p:spPr>
          <a:xfrm>
            <a:off x="311588" y="3616000"/>
            <a:ext cx="548700" cy="857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600">
                <a:solidFill>
                  <a:srgbClr val="999999"/>
                </a:solidFill>
                <a:latin typeface="Muli Regular"/>
                <a:ea typeface="Muli Regular"/>
                <a:cs typeface="Muli Regular"/>
                <a:sym typeface="Muli Regular"/>
              </a:rPr>
              <a:t>“</a:t>
            </a:r>
            <a:endParaRPr sz="9600">
              <a:solidFill>
                <a:srgbClr val="999999"/>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999999"/>
              </a:solidFill>
              <a:latin typeface="Muli Regular"/>
              <a:ea typeface="Muli Regular"/>
              <a:cs typeface="Muli Regular"/>
              <a:sym typeface="Muli Regular"/>
            </a:endParaRPr>
          </a:p>
        </p:txBody>
      </p:sp>
      <p:pic>
        <p:nvPicPr>
          <p:cNvPr id="1065" name="Google Shape;1065;p73"/>
          <p:cNvPicPr preferRelativeResize="0"/>
          <p:nvPr/>
        </p:nvPicPr>
        <p:blipFill>
          <a:blip r:embed="rId6">
            <a:alphaModFix/>
          </a:blip>
          <a:stretch>
            <a:fillRect/>
          </a:stretch>
        </p:blipFill>
        <p:spPr>
          <a:xfrm>
            <a:off x="8786250" y="43800"/>
            <a:ext cx="281846" cy="2702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74"/>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“Bitcoin is only for criminals”                                (2/3)</a:t>
            </a:r>
            <a:endParaRPr sz="2800">
              <a:solidFill>
                <a:srgbClr val="000000"/>
              </a:solidFill>
              <a:latin typeface="Muli"/>
              <a:ea typeface="Muli"/>
              <a:cs typeface="Muli"/>
              <a:sym typeface="Muli"/>
            </a:endParaRPr>
          </a:p>
        </p:txBody>
      </p:sp>
      <p:sp>
        <p:nvSpPr>
          <p:cNvPr id="1071" name="Google Shape;1071;p74"/>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62</a:t>
            </a:fld>
            <a:endParaRPr>
              <a:latin typeface="Muli Regular"/>
              <a:ea typeface="Muli Regular"/>
              <a:cs typeface="Muli Regular"/>
              <a:sym typeface="Muli Regular"/>
            </a:endParaRPr>
          </a:p>
        </p:txBody>
      </p:sp>
      <p:sp>
        <p:nvSpPr>
          <p:cNvPr id="1073" name="Google Shape;1073;p74"/>
          <p:cNvSpPr txBox="1"/>
          <p:nvPr/>
        </p:nvSpPr>
        <p:spPr>
          <a:xfrm>
            <a:off x="984400" y="988891"/>
            <a:ext cx="2108100" cy="88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latin typeface="Muli"/>
                <a:ea typeface="Muli"/>
                <a:cs typeface="Muli"/>
                <a:sym typeface="Muli"/>
              </a:rPr>
              <a:t>Crime is eternal.</a:t>
            </a:r>
            <a:endParaRPr sz="1800" b="1">
              <a:latin typeface="Muli"/>
              <a:ea typeface="Muli"/>
              <a:cs typeface="Muli"/>
              <a:sym typeface="Muli"/>
            </a:endParaRPr>
          </a:p>
          <a:p>
            <a:pPr marL="0" lvl="0" indent="0" algn="l" rtl="0">
              <a:spcBef>
                <a:spcPts val="0"/>
              </a:spcBef>
              <a:spcAft>
                <a:spcPts val="0"/>
              </a:spcAft>
              <a:buNone/>
            </a:pPr>
            <a:r>
              <a:rPr lang="en" sz="1800" b="1">
                <a:latin typeface="Muli"/>
                <a:ea typeface="Muli"/>
                <a:cs typeface="Muli"/>
                <a:sym typeface="Muli"/>
              </a:rPr>
              <a:t>Bitcoin is neutral. </a:t>
            </a:r>
            <a:endParaRPr sz="1800" b="1">
              <a:latin typeface="Muli"/>
              <a:ea typeface="Muli"/>
              <a:cs typeface="Muli"/>
              <a:sym typeface="Muli"/>
            </a:endParaRPr>
          </a:p>
        </p:txBody>
      </p:sp>
      <p:sp>
        <p:nvSpPr>
          <p:cNvPr id="1074" name="Google Shape;1074;p74"/>
          <p:cNvSpPr txBox="1"/>
          <p:nvPr/>
        </p:nvSpPr>
        <p:spPr>
          <a:xfrm>
            <a:off x="5315450" y="988900"/>
            <a:ext cx="2766000" cy="88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Muli"/>
                <a:ea typeface="Muli"/>
                <a:cs typeface="Muli"/>
                <a:sym typeface="Muli"/>
              </a:rPr>
              <a:t>Is the ‘cure’ worse than the disease?</a:t>
            </a:r>
            <a:endParaRPr sz="1800" b="1">
              <a:latin typeface="Muli"/>
              <a:ea typeface="Muli"/>
              <a:cs typeface="Muli"/>
              <a:sym typeface="Muli"/>
            </a:endParaRPr>
          </a:p>
        </p:txBody>
      </p:sp>
      <p:sp>
        <p:nvSpPr>
          <p:cNvPr id="1075" name="Google Shape;1075;p74"/>
          <p:cNvSpPr/>
          <p:nvPr/>
        </p:nvSpPr>
        <p:spPr>
          <a:xfrm>
            <a:off x="4801970" y="1132482"/>
            <a:ext cx="340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Muli"/>
                <a:ea typeface="Muli"/>
                <a:cs typeface="Muli"/>
                <a:sym typeface="Muli"/>
              </a:rPr>
              <a:t>2</a:t>
            </a:r>
            <a:endParaRPr sz="1800" b="1">
              <a:solidFill>
                <a:srgbClr val="FFFFFF"/>
              </a:solidFill>
              <a:latin typeface="Muli"/>
              <a:ea typeface="Muli"/>
              <a:cs typeface="Muli"/>
              <a:sym typeface="Muli"/>
            </a:endParaRPr>
          </a:p>
        </p:txBody>
      </p:sp>
      <p:sp>
        <p:nvSpPr>
          <p:cNvPr id="1076" name="Google Shape;1076;p74"/>
          <p:cNvSpPr/>
          <p:nvPr/>
        </p:nvSpPr>
        <p:spPr>
          <a:xfrm>
            <a:off x="482242" y="1132482"/>
            <a:ext cx="340500" cy="293700"/>
          </a:xfrm>
          <a:prstGeom prst="rect">
            <a:avLst/>
          </a:prstGeom>
          <a:solidFill>
            <a:srgbClr val="E69138"/>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Muli"/>
                <a:ea typeface="Muli"/>
                <a:cs typeface="Muli"/>
                <a:sym typeface="Muli"/>
              </a:rPr>
              <a:t>1</a:t>
            </a:r>
            <a:endParaRPr sz="1800" b="1">
              <a:solidFill>
                <a:srgbClr val="FFFFFF"/>
              </a:solidFill>
              <a:latin typeface="Muli"/>
              <a:ea typeface="Muli"/>
              <a:cs typeface="Muli"/>
              <a:sym typeface="Muli"/>
            </a:endParaRPr>
          </a:p>
        </p:txBody>
      </p:sp>
      <p:sp>
        <p:nvSpPr>
          <p:cNvPr id="1077" name="Google Shape;1077;p74"/>
          <p:cNvSpPr txBox="1"/>
          <p:nvPr/>
        </p:nvSpPr>
        <p:spPr>
          <a:xfrm>
            <a:off x="705324" y="1648900"/>
            <a:ext cx="3867600" cy="1952100"/>
          </a:xfrm>
          <a:prstGeom prst="rect">
            <a:avLst/>
          </a:prstGeom>
          <a:noFill/>
          <a:ln>
            <a:noFill/>
          </a:ln>
        </p:spPr>
        <p:txBody>
          <a:bodyPr spcFirstLastPara="1" wrap="square" lIns="91425" tIns="91425" rIns="91425" bIns="91425" anchor="t" anchorCtr="0">
            <a:noAutofit/>
          </a:bodyPr>
          <a:lstStyle/>
          <a:p>
            <a:pPr marL="285750" lvl="0" indent="-266700" algn="l" rtl="0">
              <a:spcBef>
                <a:spcPts val="0"/>
              </a:spcBef>
              <a:spcAft>
                <a:spcPts val="0"/>
              </a:spcAft>
              <a:buSzPts val="1800"/>
              <a:buFont typeface="Muli Regular"/>
              <a:buChar char="-"/>
            </a:pPr>
            <a:r>
              <a:rPr lang="en" sz="1800">
                <a:solidFill>
                  <a:schemeClr val="dk1"/>
                </a:solidFill>
                <a:latin typeface="Muli Regular"/>
                <a:ea typeface="Muli Regular"/>
                <a:cs typeface="Muli Regular"/>
                <a:sym typeface="Muli Regular"/>
              </a:rPr>
              <a:t>Illicit activity &lt;=1% of bitcoin txs </a:t>
            </a:r>
            <a:endParaRPr sz="1800">
              <a:solidFill>
                <a:schemeClr val="dk1"/>
              </a:solidFill>
              <a:latin typeface="Muli Regular"/>
              <a:ea typeface="Muli Regular"/>
              <a:cs typeface="Muli Regular"/>
              <a:sym typeface="Muli Regular"/>
            </a:endParaRPr>
          </a:p>
          <a:p>
            <a:pPr marL="285750" lvl="0" indent="-266700" algn="l" rtl="0">
              <a:spcBef>
                <a:spcPts val="800"/>
              </a:spcBef>
              <a:spcAft>
                <a:spcPts val="0"/>
              </a:spcAft>
              <a:buClr>
                <a:schemeClr val="dk1"/>
              </a:buClr>
              <a:buSzPts val="1800"/>
              <a:buFont typeface="Muli Regular"/>
              <a:buChar char="-"/>
            </a:pPr>
            <a:r>
              <a:rPr lang="en" sz="1800">
                <a:solidFill>
                  <a:schemeClr val="dk1"/>
                </a:solidFill>
                <a:latin typeface="Muli Regular"/>
                <a:ea typeface="Muli Regular"/>
                <a:cs typeface="Muli Regular"/>
                <a:sym typeface="Muli Regular"/>
              </a:rPr>
              <a:t>Counterfactual: USD? </a:t>
            </a:r>
            <a:endParaRPr sz="1800">
              <a:solidFill>
                <a:schemeClr val="dk1"/>
              </a:solidFill>
              <a:latin typeface="Muli Regular"/>
              <a:ea typeface="Muli Regular"/>
              <a:cs typeface="Muli Regular"/>
              <a:sym typeface="Muli Regular"/>
            </a:endParaRPr>
          </a:p>
          <a:p>
            <a:pPr marL="285750" lvl="0" indent="-266700" algn="l" rtl="0">
              <a:spcBef>
                <a:spcPts val="800"/>
              </a:spcBef>
              <a:spcAft>
                <a:spcPts val="0"/>
              </a:spcAft>
              <a:buClr>
                <a:schemeClr val="dk1"/>
              </a:buClr>
              <a:buSzPts val="1800"/>
              <a:buFont typeface="Muli Regular"/>
              <a:buChar char="-"/>
            </a:pPr>
            <a:r>
              <a:rPr lang="en" sz="1800">
                <a:solidFill>
                  <a:schemeClr val="dk1"/>
                </a:solidFill>
                <a:latin typeface="Muli Regular"/>
                <a:ea typeface="Muli Regular"/>
                <a:cs typeface="Muli Regular"/>
                <a:sym typeface="Muli Regular"/>
              </a:rPr>
              <a:t>New protocols enable good and bad uses:</a:t>
            </a:r>
            <a:endParaRPr sz="1800">
              <a:solidFill>
                <a:schemeClr val="dk1"/>
              </a:solidFill>
              <a:latin typeface="Muli Regular"/>
              <a:ea typeface="Muli Regular"/>
              <a:cs typeface="Muli Regular"/>
              <a:sym typeface="Muli Regular"/>
            </a:endParaRPr>
          </a:p>
          <a:p>
            <a:pPr marL="571500" lvl="2" indent="-342900" algn="l" rtl="0">
              <a:spcBef>
                <a:spcPts val="800"/>
              </a:spcBef>
              <a:spcAft>
                <a:spcPts val="0"/>
              </a:spcAft>
              <a:buClr>
                <a:schemeClr val="dk1"/>
              </a:buClr>
              <a:buSzPts val="1800"/>
              <a:buFont typeface="Muli Regular"/>
              <a:buChar char="-"/>
            </a:pPr>
            <a:r>
              <a:rPr lang="en" sz="1800">
                <a:solidFill>
                  <a:schemeClr val="dk1"/>
                </a:solidFill>
                <a:latin typeface="Muli Regular"/>
                <a:ea typeface="Muli Regular"/>
                <a:cs typeface="Muli Regular"/>
                <a:sym typeface="Muli Regular"/>
              </a:rPr>
              <a:t>Cell phone networks? </a:t>
            </a:r>
            <a:endParaRPr sz="1800">
              <a:solidFill>
                <a:schemeClr val="dk1"/>
              </a:solidFill>
              <a:latin typeface="Muli Regular"/>
              <a:ea typeface="Muli Regular"/>
              <a:cs typeface="Muli Regular"/>
              <a:sym typeface="Muli Regular"/>
            </a:endParaRPr>
          </a:p>
          <a:p>
            <a:pPr marL="571500" lvl="2" indent="-342900" algn="l" rtl="0">
              <a:spcBef>
                <a:spcPts val="800"/>
              </a:spcBef>
              <a:spcAft>
                <a:spcPts val="0"/>
              </a:spcAft>
              <a:buClr>
                <a:schemeClr val="dk1"/>
              </a:buClr>
              <a:buSzPts val="1800"/>
              <a:buFont typeface="Muli Regular"/>
              <a:buChar char="-"/>
            </a:pPr>
            <a:r>
              <a:rPr lang="en" sz="1800">
                <a:solidFill>
                  <a:schemeClr val="dk1"/>
                </a:solidFill>
                <a:latin typeface="Muli Regular"/>
                <a:ea typeface="Muli Regular"/>
                <a:cs typeface="Muli Regular"/>
                <a:sym typeface="Muli Regular"/>
              </a:rPr>
              <a:t>Internet?</a:t>
            </a:r>
            <a:endParaRPr sz="1800">
              <a:solidFill>
                <a:schemeClr val="dk1"/>
              </a:solidFill>
              <a:latin typeface="Muli Regular"/>
              <a:ea typeface="Muli Regular"/>
              <a:cs typeface="Muli Regular"/>
              <a:sym typeface="Muli Regular"/>
            </a:endParaRPr>
          </a:p>
          <a:p>
            <a:pPr marL="571500" lvl="2" indent="-342900" algn="l" rtl="0">
              <a:spcBef>
                <a:spcPts val="800"/>
              </a:spcBef>
              <a:spcAft>
                <a:spcPts val="800"/>
              </a:spcAft>
              <a:buClr>
                <a:schemeClr val="dk1"/>
              </a:buClr>
              <a:buSzPts val="1800"/>
              <a:buFont typeface="Muli Regular"/>
              <a:buChar char="-"/>
            </a:pPr>
            <a:r>
              <a:rPr lang="en" sz="1800">
                <a:solidFill>
                  <a:schemeClr val="dk1"/>
                </a:solidFill>
                <a:latin typeface="Muli Regular"/>
                <a:ea typeface="Muli Regular"/>
                <a:cs typeface="Muli Regular"/>
                <a:sym typeface="Muli Regular"/>
              </a:rPr>
              <a:t>Encrypted comms?</a:t>
            </a:r>
            <a:endParaRPr sz="1800">
              <a:solidFill>
                <a:schemeClr val="dk1"/>
              </a:solidFill>
              <a:latin typeface="Muli Regular"/>
              <a:ea typeface="Muli Regular"/>
              <a:cs typeface="Muli Regular"/>
              <a:sym typeface="Muli Regular"/>
            </a:endParaRPr>
          </a:p>
        </p:txBody>
      </p:sp>
      <p:sp>
        <p:nvSpPr>
          <p:cNvPr id="1078" name="Google Shape;1078;p74"/>
          <p:cNvSpPr txBox="1"/>
          <p:nvPr/>
        </p:nvSpPr>
        <p:spPr>
          <a:xfrm>
            <a:off x="5061471" y="1648900"/>
            <a:ext cx="3867600" cy="1952100"/>
          </a:xfrm>
          <a:prstGeom prst="rect">
            <a:avLst/>
          </a:prstGeom>
          <a:noFill/>
          <a:ln>
            <a:noFill/>
          </a:ln>
        </p:spPr>
        <p:txBody>
          <a:bodyPr spcFirstLastPara="1" wrap="square" lIns="91425" tIns="91425" rIns="91425" bIns="91425" anchor="t" anchorCtr="0">
            <a:noAutofit/>
          </a:bodyPr>
          <a:lstStyle/>
          <a:p>
            <a:pPr marL="285750" lvl="0" indent="-266700" algn="l" rtl="0">
              <a:spcBef>
                <a:spcPts val="0"/>
              </a:spcBef>
              <a:spcAft>
                <a:spcPts val="0"/>
              </a:spcAft>
              <a:buSzPts val="1800"/>
              <a:buFont typeface="Muli Regular"/>
              <a:buChar char="-"/>
            </a:pPr>
            <a:r>
              <a:rPr lang="en" sz="1800">
                <a:solidFill>
                  <a:schemeClr val="dk1"/>
                </a:solidFill>
                <a:latin typeface="Muli Regular"/>
                <a:ea typeface="Muli Regular"/>
                <a:cs typeface="Muli Regular"/>
                <a:sym typeface="Muli Regular"/>
              </a:rPr>
              <a:t>Digital regulated finance centralizes power dangerously</a:t>
            </a:r>
            <a:endParaRPr sz="1800">
              <a:solidFill>
                <a:schemeClr val="dk1"/>
              </a:solidFill>
              <a:latin typeface="Muli Regular"/>
              <a:ea typeface="Muli Regular"/>
              <a:cs typeface="Muli Regular"/>
              <a:sym typeface="Muli Regular"/>
            </a:endParaRPr>
          </a:p>
          <a:p>
            <a:pPr marL="285750" lvl="0" indent="-266700" algn="l" rtl="0">
              <a:spcBef>
                <a:spcPts val="800"/>
              </a:spcBef>
              <a:spcAft>
                <a:spcPts val="0"/>
              </a:spcAft>
              <a:buClr>
                <a:schemeClr val="dk1"/>
              </a:buClr>
              <a:buSzPts val="1800"/>
              <a:buFont typeface="Muli Regular"/>
              <a:buChar char="-"/>
            </a:pPr>
            <a:r>
              <a:rPr lang="en" sz="1800">
                <a:solidFill>
                  <a:schemeClr val="dk1"/>
                </a:solidFill>
                <a:latin typeface="Muli Regular"/>
                <a:ea typeface="Muli Regular"/>
                <a:cs typeface="Muli Regular"/>
                <a:sym typeface="Muli Regular"/>
              </a:rPr>
              <a:t>Human judgment subject to corruption, politics, error</a:t>
            </a:r>
            <a:endParaRPr sz="1800">
              <a:solidFill>
                <a:schemeClr val="dk1"/>
              </a:solidFill>
              <a:latin typeface="Muli Regular"/>
              <a:ea typeface="Muli Regular"/>
              <a:cs typeface="Muli Regular"/>
              <a:sym typeface="Muli Regular"/>
            </a:endParaRPr>
          </a:p>
          <a:p>
            <a:pPr marL="285750" lvl="0" indent="-266700" algn="l" rtl="0">
              <a:spcBef>
                <a:spcPts val="800"/>
              </a:spcBef>
              <a:spcAft>
                <a:spcPts val="0"/>
              </a:spcAft>
              <a:buClr>
                <a:schemeClr val="dk1"/>
              </a:buClr>
              <a:buSzPts val="1800"/>
              <a:buFont typeface="Muli Regular"/>
              <a:buChar char="-"/>
            </a:pPr>
            <a:r>
              <a:rPr lang="en" sz="1800">
                <a:solidFill>
                  <a:schemeClr val="dk1"/>
                </a:solidFill>
                <a:latin typeface="Muli Regular"/>
                <a:ea typeface="Muli Regular"/>
                <a:cs typeface="Muli Regular"/>
                <a:sym typeface="Muli Regular"/>
              </a:rPr>
              <a:t>Examples: HK protesters, Wikileaks, Iranian citizens</a:t>
            </a:r>
            <a:endParaRPr sz="1800">
              <a:solidFill>
                <a:schemeClr val="dk1"/>
              </a:solidFill>
              <a:latin typeface="Muli Regular"/>
              <a:ea typeface="Muli Regular"/>
              <a:cs typeface="Muli Regular"/>
              <a:sym typeface="Muli Regular"/>
            </a:endParaRPr>
          </a:p>
          <a:p>
            <a:pPr marL="285750" lvl="0" indent="-266700" algn="l" rtl="0">
              <a:spcBef>
                <a:spcPts val="800"/>
              </a:spcBef>
              <a:spcAft>
                <a:spcPts val="800"/>
              </a:spcAft>
              <a:buClr>
                <a:schemeClr val="dk1"/>
              </a:buClr>
              <a:buSzPts val="1800"/>
              <a:buFont typeface="Muli Regular"/>
              <a:buChar char="-"/>
            </a:pPr>
            <a:r>
              <a:rPr lang="en" sz="1800">
                <a:solidFill>
                  <a:schemeClr val="dk1"/>
                </a:solidFill>
                <a:latin typeface="Muli Regular"/>
                <a:ea typeface="Muli Regular"/>
                <a:cs typeface="Muli Regular"/>
                <a:sym typeface="Muli Regular"/>
              </a:rPr>
              <a:t>Adds friction to growth and innovation</a:t>
            </a:r>
            <a:endParaRPr sz="1800">
              <a:solidFill>
                <a:schemeClr val="dk1"/>
              </a:solidFill>
              <a:latin typeface="Muli Regular"/>
              <a:ea typeface="Muli Regular"/>
              <a:cs typeface="Muli Regular"/>
              <a:sym typeface="Muli Regular"/>
            </a:endParaRPr>
          </a:p>
        </p:txBody>
      </p:sp>
      <p:pic>
        <p:nvPicPr>
          <p:cNvPr id="1079" name="Google Shape;1079;p74"/>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75"/>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“Bitcoin is only for criminals”                                (3/3)</a:t>
            </a:r>
            <a:endParaRPr sz="2800">
              <a:solidFill>
                <a:srgbClr val="000000"/>
              </a:solidFill>
              <a:latin typeface="Muli"/>
              <a:ea typeface="Muli"/>
              <a:cs typeface="Muli"/>
              <a:sym typeface="Muli"/>
            </a:endParaRPr>
          </a:p>
        </p:txBody>
      </p:sp>
      <p:sp>
        <p:nvSpPr>
          <p:cNvPr id="1085" name="Google Shape;1085;p75"/>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63</a:t>
            </a:fld>
            <a:endParaRPr>
              <a:latin typeface="Muli Regular"/>
              <a:ea typeface="Muli Regular"/>
              <a:cs typeface="Muli Regular"/>
              <a:sym typeface="Muli Regular"/>
            </a:endParaRPr>
          </a:p>
        </p:txBody>
      </p:sp>
      <p:sp>
        <p:nvSpPr>
          <p:cNvPr id="1087" name="Google Shape;1087;p75"/>
          <p:cNvSpPr txBox="1">
            <a:spLocks noGrp="1"/>
          </p:cNvSpPr>
          <p:nvPr>
            <p:ph type="subTitle" idx="4294967295"/>
          </p:nvPr>
        </p:nvSpPr>
        <p:spPr>
          <a:xfrm>
            <a:off x="312835" y="909748"/>
            <a:ext cx="8710800" cy="10173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What do tech leaders think?</a:t>
            </a:r>
            <a:endParaRPr sz="2400">
              <a:solidFill>
                <a:srgbClr val="434343"/>
              </a:solidFill>
              <a:latin typeface="Muli Regular"/>
              <a:ea typeface="Muli Regular"/>
              <a:cs typeface="Muli Regular"/>
              <a:sym typeface="Muli Regular"/>
            </a:endParaRPr>
          </a:p>
        </p:txBody>
      </p:sp>
      <p:sp>
        <p:nvSpPr>
          <p:cNvPr id="1088" name="Google Shape;1088;p75"/>
          <p:cNvSpPr txBox="1">
            <a:spLocks noGrp="1"/>
          </p:cNvSpPr>
          <p:nvPr>
            <p:ph type="subTitle" idx="4294967295"/>
          </p:nvPr>
        </p:nvSpPr>
        <p:spPr>
          <a:xfrm>
            <a:off x="871751" y="1645025"/>
            <a:ext cx="4642500" cy="79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434343"/>
                </a:solidFill>
                <a:latin typeface="Muli Regular"/>
                <a:ea typeface="Muli Regular"/>
                <a:cs typeface="Muli Regular"/>
                <a:sym typeface="Muli Regular"/>
              </a:rPr>
              <a:t>Bitcoin is resilient. Bitcoin is principled. Bitcoin is native to internet ideals.</a:t>
            </a:r>
            <a:endParaRPr>
              <a:solidFill>
                <a:srgbClr val="434343"/>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434343"/>
              </a:solidFill>
              <a:latin typeface="Muli Regular"/>
              <a:ea typeface="Muli Regular"/>
              <a:cs typeface="Muli Regular"/>
              <a:sym typeface="Muli Regular"/>
            </a:endParaRPr>
          </a:p>
        </p:txBody>
      </p:sp>
      <p:pic>
        <p:nvPicPr>
          <p:cNvPr id="1089" name="Google Shape;1089;p75"/>
          <p:cNvPicPr preferRelativeResize="0"/>
          <p:nvPr/>
        </p:nvPicPr>
        <p:blipFill rotWithShape="1">
          <a:blip r:embed="rId3">
            <a:alphaModFix/>
          </a:blip>
          <a:srcRect l="26958" r="15510"/>
          <a:stretch/>
        </p:blipFill>
        <p:spPr>
          <a:xfrm>
            <a:off x="7729052" y="1772863"/>
            <a:ext cx="548700" cy="536929"/>
          </a:xfrm>
          <a:prstGeom prst="rect">
            <a:avLst/>
          </a:prstGeom>
          <a:noFill/>
          <a:ln>
            <a:noFill/>
          </a:ln>
        </p:spPr>
      </p:pic>
      <p:sp>
        <p:nvSpPr>
          <p:cNvPr id="1090" name="Google Shape;1090;p75"/>
          <p:cNvSpPr txBox="1">
            <a:spLocks noGrp="1"/>
          </p:cNvSpPr>
          <p:nvPr>
            <p:ph type="subTitle" idx="4294967295"/>
          </p:nvPr>
        </p:nvSpPr>
        <p:spPr>
          <a:xfrm>
            <a:off x="311588" y="1330000"/>
            <a:ext cx="548700" cy="857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600">
                <a:solidFill>
                  <a:srgbClr val="999999"/>
                </a:solidFill>
                <a:latin typeface="Muli Regular"/>
                <a:ea typeface="Muli Regular"/>
                <a:cs typeface="Muli Regular"/>
                <a:sym typeface="Muli Regular"/>
              </a:rPr>
              <a:t>“</a:t>
            </a:r>
            <a:endParaRPr sz="9600">
              <a:solidFill>
                <a:srgbClr val="999999"/>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999999"/>
              </a:solidFill>
              <a:latin typeface="Muli Regular"/>
              <a:ea typeface="Muli Regular"/>
              <a:cs typeface="Muli Regular"/>
              <a:sym typeface="Muli Regular"/>
            </a:endParaRPr>
          </a:p>
        </p:txBody>
      </p:sp>
      <p:sp>
        <p:nvSpPr>
          <p:cNvPr id="1091" name="Google Shape;1091;p75"/>
          <p:cNvSpPr txBox="1">
            <a:spLocks noGrp="1"/>
          </p:cNvSpPr>
          <p:nvPr>
            <p:ph type="subTitle" idx="4294967295"/>
          </p:nvPr>
        </p:nvSpPr>
        <p:spPr>
          <a:xfrm>
            <a:off x="871754" y="2698450"/>
            <a:ext cx="6912900" cy="79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434343"/>
                </a:solidFill>
                <a:latin typeface="Muli Regular"/>
                <a:ea typeface="Muli Regular"/>
                <a:cs typeface="Muli Regular"/>
                <a:sym typeface="Muli Regular"/>
              </a:rPr>
              <a:t>Bitcoin is a remarkable cryptographic achievement and the ability to create something that is not duplicable in the digital world has enormous value.</a:t>
            </a:r>
            <a:endParaRPr>
              <a:solidFill>
                <a:srgbClr val="434343"/>
              </a:solidFill>
              <a:latin typeface="Muli Regular"/>
              <a:ea typeface="Muli Regular"/>
              <a:cs typeface="Muli Regular"/>
              <a:sym typeface="Muli Regular"/>
            </a:endParaRPr>
          </a:p>
        </p:txBody>
      </p:sp>
      <p:sp>
        <p:nvSpPr>
          <p:cNvPr id="1092" name="Google Shape;1092;p75"/>
          <p:cNvSpPr txBox="1">
            <a:spLocks noGrp="1"/>
          </p:cNvSpPr>
          <p:nvPr>
            <p:ph type="subTitle" idx="4294967295"/>
          </p:nvPr>
        </p:nvSpPr>
        <p:spPr>
          <a:xfrm>
            <a:off x="311588" y="2396800"/>
            <a:ext cx="548700" cy="857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600">
                <a:solidFill>
                  <a:srgbClr val="999999"/>
                </a:solidFill>
                <a:latin typeface="Muli Regular"/>
                <a:ea typeface="Muli Regular"/>
                <a:cs typeface="Muli Regular"/>
                <a:sym typeface="Muli Regular"/>
              </a:rPr>
              <a:t>“</a:t>
            </a:r>
            <a:endParaRPr sz="9600">
              <a:solidFill>
                <a:srgbClr val="999999"/>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999999"/>
              </a:solidFill>
              <a:latin typeface="Muli Regular"/>
              <a:ea typeface="Muli Regular"/>
              <a:cs typeface="Muli Regular"/>
              <a:sym typeface="Muli Regular"/>
            </a:endParaRPr>
          </a:p>
        </p:txBody>
      </p:sp>
      <p:sp>
        <p:nvSpPr>
          <p:cNvPr id="1093" name="Google Shape;1093;p75"/>
          <p:cNvSpPr txBox="1">
            <a:spLocks noGrp="1"/>
          </p:cNvSpPr>
          <p:nvPr>
            <p:ph type="subTitle" idx="4294967295"/>
          </p:nvPr>
        </p:nvSpPr>
        <p:spPr>
          <a:xfrm>
            <a:off x="871754" y="3917650"/>
            <a:ext cx="6912900" cy="79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434343"/>
                </a:solidFill>
                <a:latin typeface="Muli Regular"/>
                <a:ea typeface="Muli Regular"/>
                <a:cs typeface="Muli Regular"/>
                <a:sym typeface="Muli Regular"/>
              </a:rPr>
              <a:t>I do think Bitcoin is the first [encrypted money] that has the potential to do something like change the world.</a:t>
            </a:r>
            <a:endParaRPr>
              <a:solidFill>
                <a:srgbClr val="434343"/>
              </a:solidFill>
              <a:latin typeface="Muli Regular"/>
              <a:ea typeface="Muli Regular"/>
              <a:cs typeface="Muli Regular"/>
              <a:sym typeface="Muli Regular"/>
            </a:endParaRPr>
          </a:p>
        </p:txBody>
      </p:sp>
      <p:sp>
        <p:nvSpPr>
          <p:cNvPr id="1094" name="Google Shape;1094;p75"/>
          <p:cNvSpPr txBox="1">
            <a:spLocks noGrp="1"/>
          </p:cNvSpPr>
          <p:nvPr>
            <p:ph type="subTitle" idx="4294967295"/>
          </p:nvPr>
        </p:nvSpPr>
        <p:spPr>
          <a:xfrm>
            <a:off x="311588" y="3616000"/>
            <a:ext cx="548700" cy="857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600">
                <a:solidFill>
                  <a:srgbClr val="999999"/>
                </a:solidFill>
                <a:latin typeface="Muli Regular"/>
                <a:ea typeface="Muli Regular"/>
                <a:cs typeface="Muli Regular"/>
                <a:sym typeface="Muli Regular"/>
              </a:rPr>
              <a:t>“</a:t>
            </a:r>
            <a:endParaRPr sz="9600">
              <a:solidFill>
                <a:srgbClr val="999999"/>
              </a:solidFill>
              <a:latin typeface="Muli Regular"/>
              <a:ea typeface="Muli Regular"/>
              <a:cs typeface="Muli Regular"/>
              <a:sym typeface="Muli Regular"/>
            </a:endParaRPr>
          </a:p>
          <a:p>
            <a:pPr marL="0" lvl="0" indent="0" algn="l" rtl="0">
              <a:lnSpc>
                <a:spcPct val="100000"/>
              </a:lnSpc>
              <a:spcBef>
                <a:spcPts val="0"/>
              </a:spcBef>
              <a:spcAft>
                <a:spcPts val="1600"/>
              </a:spcAft>
              <a:buNone/>
            </a:pPr>
            <a:endParaRPr>
              <a:solidFill>
                <a:srgbClr val="999999"/>
              </a:solidFill>
              <a:latin typeface="Muli Regular"/>
              <a:ea typeface="Muli Regular"/>
              <a:cs typeface="Muli Regular"/>
              <a:sym typeface="Muli Regular"/>
            </a:endParaRPr>
          </a:p>
        </p:txBody>
      </p:sp>
      <p:pic>
        <p:nvPicPr>
          <p:cNvPr id="1095" name="Google Shape;1095;p75"/>
          <p:cNvPicPr preferRelativeResize="0"/>
          <p:nvPr/>
        </p:nvPicPr>
        <p:blipFill>
          <a:blip r:embed="rId4">
            <a:alphaModFix/>
          </a:blip>
          <a:stretch>
            <a:fillRect/>
          </a:stretch>
        </p:blipFill>
        <p:spPr>
          <a:xfrm>
            <a:off x="7729050" y="2820400"/>
            <a:ext cx="548700" cy="548700"/>
          </a:xfrm>
          <a:prstGeom prst="rect">
            <a:avLst/>
          </a:prstGeom>
          <a:noFill/>
          <a:ln>
            <a:noFill/>
          </a:ln>
        </p:spPr>
      </p:pic>
      <p:pic>
        <p:nvPicPr>
          <p:cNvPr id="1096" name="Google Shape;1096;p75"/>
          <p:cNvPicPr preferRelativeResize="0"/>
          <p:nvPr/>
        </p:nvPicPr>
        <p:blipFill rotWithShape="1">
          <a:blip r:embed="rId5">
            <a:alphaModFix/>
          </a:blip>
          <a:srcRect l="15856" r="19764"/>
          <a:stretch/>
        </p:blipFill>
        <p:spPr>
          <a:xfrm>
            <a:off x="7729050" y="3953637"/>
            <a:ext cx="548700" cy="568218"/>
          </a:xfrm>
          <a:prstGeom prst="rect">
            <a:avLst/>
          </a:prstGeom>
          <a:noFill/>
          <a:ln>
            <a:noFill/>
          </a:ln>
        </p:spPr>
      </p:pic>
      <p:pic>
        <p:nvPicPr>
          <p:cNvPr id="1097" name="Google Shape;1097;p75"/>
          <p:cNvPicPr preferRelativeResize="0"/>
          <p:nvPr/>
        </p:nvPicPr>
        <p:blipFill>
          <a:blip r:embed="rId6">
            <a:alphaModFix/>
          </a:blip>
          <a:stretch>
            <a:fillRect/>
          </a:stretch>
        </p:blipFill>
        <p:spPr>
          <a:xfrm>
            <a:off x="8786250" y="43800"/>
            <a:ext cx="281846" cy="2702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76"/>
          <p:cNvSpPr txBox="1">
            <a:spLocks noGrp="1"/>
          </p:cNvSpPr>
          <p:nvPr>
            <p:ph type="subTitle" idx="4294967295"/>
          </p:nvPr>
        </p:nvSpPr>
        <p:spPr>
          <a:xfrm>
            <a:off x="312835" y="909748"/>
            <a:ext cx="8710800" cy="10173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Bitcoin gave rise to many competing cryptocurrencies (aka altcoins) that tweak its design parameters. </a:t>
            </a:r>
            <a:endParaRPr sz="2400">
              <a:solidFill>
                <a:srgbClr val="434343"/>
              </a:solidFill>
              <a:latin typeface="Muli Regular"/>
              <a:ea typeface="Muli Regular"/>
              <a:cs typeface="Muli Regular"/>
              <a:sym typeface="Muli Regular"/>
            </a:endParaRPr>
          </a:p>
        </p:txBody>
      </p:sp>
      <p:sp>
        <p:nvSpPr>
          <p:cNvPr id="1103" name="Google Shape;1103;p76"/>
          <p:cNvSpPr txBox="1">
            <a:spLocks noGrp="1"/>
          </p:cNvSpPr>
          <p:nvPr>
            <p:ph type="subTitle" idx="4294967295"/>
          </p:nvPr>
        </p:nvSpPr>
        <p:spPr>
          <a:xfrm>
            <a:off x="239500" y="2063100"/>
            <a:ext cx="5956200" cy="26799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434343"/>
              </a:buClr>
              <a:buSzPts val="1800"/>
              <a:buChar char="●"/>
            </a:pPr>
            <a:r>
              <a:rPr lang="en">
                <a:solidFill>
                  <a:srgbClr val="434343"/>
                </a:solidFill>
                <a:latin typeface="Muli Regular"/>
                <a:ea typeface="Muli Regular"/>
                <a:cs typeface="Muli Regular"/>
                <a:sym typeface="Muli Regular"/>
              </a:rPr>
              <a:t>Critically, unlike almost all altcoins, Bitcoin has     </a:t>
            </a:r>
            <a:r>
              <a:rPr lang="en" b="1" u="sng">
                <a:solidFill>
                  <a:srgbClr val="434343"/>
                </a:solidFill>
                <a:latin typeface="Muli"/>
                <a:ea typeface="Muli"/>
                <a:cs typeface="Muli"/>
                <a:sym typeface="Muli"/>
              </a:rPr>
              <a:t>no leader</a:t>
            </a:r>
            <a:r>
              <a:rPr lang="en">
                <a:solidFill>
                  <a:srgbClr val="434343"/>
                </a:solidFill>
                <a:latin typeface="Muli Regular"/>
                <a:ea typeface="Muli Regular"/>
                <a:cs typeface="Muli Regular"/>
                <a:sym typeface="Muli Regular"/>
              </a:rPr>
              <a:t> or company behind it. </a:t>
            </a:r>
            <a:endParaRPr>
              <a:solidFill>
                <a:srgbClr val="434343"/>
              </a:solidFill>
              <a:latin typeface="Muli Regular"/>
              <a:ea typeface="Muli Regular"/>
              <a:cs typeface="Muli Regular"/>
              <a:sym typeface="Muli Regular"/>
            </a:endParaRPr>
          </a:p>
          <a:p>
            <a:pPr marL="457200" lvl="0" indent="-342900" algn="l" rtl="0">
              <a:lnSpc>
                <a:spcPct val="100000"/>
              </a:lnSpc>
              <a:spcBef>
                <a:spcPts val="1600"/>
              </a:spcBef>
              <a:spcAft>
                <a:spcPts val="0"/>
              </a:spcAft>
              <a:buClr>
                <a:srgbClr val="434343"/>
              </a:buClr>
              <a:buSzPts val="1800"/>
              <a:buChar char="●"/>
            </a:pPr>
            <a:r>
              <a:rPr lang="en">
                <a:solidFill>
                  <a:srgbClr val="434343"/>
                </a:solidFill>
                <a:latin typeface="Muli Regular"/>
                <a:ea typeface="Muli Regular"/>
                <a:cs typeface="Muli Regular"/>
                <a:sym typeface="Muli Regular"/>
              </a:rPr>
              <a:t>No other coin aims to </a:t>
            </a:r>
            <a:r>
              <a:rPr lang="en" b="1" u="sng">
                <a:solidFill>
                  <a:srgbClr val="434343"/>
                </a:solidFill>
                <a:latin typeface="Muli"/>
                <a:ea typeface="Muli"/>
                <a:cs typeface="Muli"/>
                <a:sym typeface="Muli"/>
              </a:rPr>
              <a:t>become money</a:t>
            </a:r>
            <a:r>
              <a:rPr lang="en">
                <a:solidFill>
                  <a:srgbClr val="434343"/>
                </a:solidFill>
                <a:latin typeface="Muli Regular"/>
                <a:ea typeface="Muli Regular"/>
                <a:cs typeface="Muli Regular"/>
                <a:sym typeface="Muli Regular"/>
              </a:rPr>
              <a:t> or approach Bitcoin’s level of security, liquidity, infrastructure and branding. </a:t>
            </a:r>
            <a:endParaRPr>
              <a:solidFill>
                <a:srgbClr val="434343"/>
              </a:solidFill>
              <a:latin typeface="Muli Regular"/>
              <a:ea typeface="Muli Regular"/>
              <a:cs typeface="Muli Regular"/>
              <a:sym typeface="Muli Regular"/>
            </a:endParaRPr>
          </a:p>
          <a:p>
            <a:pPr marL="457200" lvl="0" indent="-342900" algn="l" rtl="0">
              <a:lnSpc>
                <a:spcPct val="100000"/>
              </a:lnSpc>
              <a:spcBef>
                <a:spcPts val="1600"/>
              </a:spcBef>
              <a:spcAft>
                <a:spcPts val="1600"/>
              </a:spcAft>
              <a:buClr>
                <a:srgbClr val="434343"/>
              </a:buClr>
              <a:buSzPts val="1800"/>
              <a:buFont typeface="Muli Regular"/>
              <a:buChar char="●"/>
            </a:pPr>
            <a:r>
              <a:rPr lang="en">
                <a:solidFill>
                  <a:srgbClr val="434343"/>
                </a:solidFill>
                <a:latin typeface="Muli Regular"/>
                <a:ea typeface="Muli Regular"/>
                <a:cs typeface="Muli Regular"/>
                <a:sym typeface="Muli Regular"/>
              </a:rPr>
              <a:t>The fact Bitcoin was </a:t>
            </a:r>
            <a:r>
              <a:rPr lang="en" b="1" u="sng">
                <a:solidFill>
                  <a:srgbClr val="434343"/>
                </a:solidFill>
                <a:latin typeface="Muli"/>
                <a:ea typeface="Muli"/>
                <a:cs typeface="Muli"/>
                <a:sym typeface="Muli"/>
              </a:rPr>
              <a:t>first</a:t>
            </a:r>
            <a:r>
              <a:rPr lang="en">
                <a:solidFill>
                  <a:srgbClr val="434343"/>
                </a:solidFill>
                <a:latin typeface="Muli Regular"/>
                <a:ea typeface="Muli Regular"/>
                <a:cs typeface="Muli Regular"/>
                <a:sym typeface="Muli Regular"/>
              </a:rPr>
              <a:t> is definitionally unique and hardens the social consensus.</a:t>
            </a:r>
            <a:endParaRPr>
              <a:solidFill>
                <a:srgbClr val="434343"/>
              </a:solidFill>
              <a:latin typeface="Muli Regular"/>
              <a:ea typeface="Muli Regular"/>
              <a:cs typeface="Muli Regular"/>
              <a:sym typeface="Muli Regular"/>
            </a:endParaRPr>
          </a:p>
        </p:txBody>
      </p:sp>
      <p:sp>
        <p:nvSpPr>
          <p:cNvPr id="1104" name="Google Shape;1104;p76"/>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“What about other cryptocurrencies?”</a:t>
            </a:r>
            <a:endParaRPr sz="2800">
              <a:solidFill>
                <a:srgbClr val="000000"/>
              </a:solidFill>
              <a:latin typeface="Muli"/>
              <a:ea typeface="Muli"/>
              <a:cs typeface="Muli"/>
              <a:sym typeface="Muli"/>
            </a:endParaRPr>
          </a:p>
        </p:txBody>
      </p:sp>
      <p:sp>
        <p:nvSpPr>
          <p:cNvPr id="1105" name="Google Shape;1105;p76"/>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64</a:t>
            </a:fld>
            <a:endParaRPr>
              <a:latin typeface="Muli Regular"/>
              <a:ea typeface="Muli Regular"/>
              <a:cs typeface="Muli Regular"/>
              <a:sym typeface="Muli Regular"/>
            </a:endParaRPr>
          </a:p>
        </p:txBody>
      </p:sp>
      <p:pic>
        <p:nvPicPr>
          <p:cNvPr id="1107" name="Google Shape;1107;p76"/>
          <p:cNvPicPr preferRelativeResize="0"/>
          <p:nvPr/>
        </p:nvPicPr>
        <p:blipFill>
          <a:blip r:embed="rId3">
            <a:alphaModFix/>
          </a:blip>
          <a:stretch>
            <a:fillRect/>
          </a:stretch>
        </p:blipFill>
        <p:spPr>
          <a:xfrm>
            <a:off x="6408651" y="1909874"/>
            <a:ext cx="862707" cy="644224"/>
          </a:xfrm>
          <a:prstGeom prst="rect">
            <a:avLst/>
          </a:prstGeom>
          <a:noFill/>
          <a:ln>
            <a:noFill/>
          </a:ln>
        </p:spPr>
      </p:pic>
      <p:pic>
        <p:nvPicPr>
          <p:cNvPr id="1108" name="Google Shape;1108;p76"/>
          <p:cNvPicPr preferRelativeResize="0"/>
          <p:nvPr/>
        </p:nvPicPr>
        <p:blipFill rotWithShape="1">
          <a:blip r:embed="rId4">
            <a:alphaModFix/>
          </a:blip>
          <a:srcRect l="30841" r="6"/>
          <a:stretch/>
        </p:blipFill>
        <p:spPr>
          <a:xfrm>
            <a:off x="7959578" y="2202525"/>
            <a:ext cx="705274" cy="644225"/>
          </a:xfrm>
          <a:prstGeom prst="rect">
            <a:avLst/>
          </a:prstGeom>
          <a:noFill/>
          <a:ln>
            <a:noFill/>
          </a:ln>
        </p:spPr>
      </p:pic>
      <p:pic>
        <p:nvPicPr>
          <p:cNvPr id="1109" name="Google Shape;1109;p76"/>
          <p:cNvPicPr preferRelativeResize="0"/>
          <p:nvPr/>
        </p:nvPicPr>
        <p:blipFill>
          <a:blip r:embed="rId5">
            <a:alphaModFix/>
          </a:blip>
          <a:stretch>
            <a:fillRect/>
          </a:stretch>
        </p:blipFill>
        <p:spPr>
          <a:xfrm>
            <a:off x="6408650" y="2995630"/>
            <a:ext cx="1165387" cy="382898"/>
          </a:xfrm>
          <a:prstGeom prst="rect">
            <a:avLst/>
          </a:prstGeom>
          <a:noFill/>
          <a:ln>
            <a:noFill/>
          </a:ln>
        </p:spPr>
      </p:pic>
      <p:pic>
        <p:nvPicPr>
          <p:cNvPr id="1110" name="Google Shape;1110;p76"/>
          <p:cNvPicPr preferRelativeResize="0"/>
          <p:nvPr/>
        </p:nvPicPr>
        <p:blipFill>
          <a:blip r:embed="rId6">
            <a:alphaModFix/>
          </a:blip>
          <a:stretch>
            <a:fillRect/>
          </a:stretch>
        </p:blipFill>
        <p:spPr>
          <a:xfrm>
            <a:off x="7802282" y="3122240"/>
            <a:ext cx="1019874" cy="421984"/>
          </a:xfrm>
          <a:prstGeom prst="rect">
            <a:avLst/>
          </a:prstGeom>
          <a:noFill/>
          <a:ln>
            <a:noFill/>
          </a:ln>
        </p:spPr>
      </p:pic>
      <p:sp>
        <p:nvSpPr>
          <p:cNvPr id="1111" name="Google Shape;1111;p76"/>
          <p:cNvSpPr txBox="1"/>
          <p:nvPr/>
        </p:nvSpPr>
        <p:spPr>
          <a:xfrm>
            <a:off x="7752607" y="3930225"/>
            <a:ext cx="1004400" cy="64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Muli Regular"/>
                <a:ea typeface="Muli Regular"/>
                <a:cs typeface="Muli Regular"/>
                <a:sym typeface="Muli Regular"/>
              </a:rPr>
              <a:t>+ </a:t>
            </a:r>
            <a:endParaRPr>
              <a:solidFill>
                <a:schemeClr val="dk1"/>
              </a:solidFill>
              <a:latin typeface="Muli Regular"/>
              <a:ea typeface="Muli Regular"/>
              <a:cs typeface="Muli Regular"/>
              <a:sym typeface="Muli Regular"/>
            </a:endParaRPr>
          </a:p>
          <a:p>
            <a:pPr marL="0" lvl="0" indent="0" algn="ctr" rtl="0">
              <a:spcBef>
                <a:spcPts val="0"/>
              </a:spcBef>
              <a:spcAft>
                <a:spcPts val="0"/>
              </a:spcAft>
              <a:buNone/>
            </a:pPr>
            <a:r>
              <a:rPr lang="en">
                <a:solidFill>
                  <a:schemeClr val="dk1"/>
                </a:solidFill>
                <a:latin typeface="Muli Regular"/>
                <a:ea typeface="Muli Regular"/>
                <a:cs typeface="Muli Regular"/>
                <a:sym typeface="Muli Regular"/>
              </a:rPr>
              <a:t>countless</a:t>
            </a:r>
            <a:endParaRPr>
              <a:solidFill>
                <a:schemeClr val="dk1"/>
              </a:solidFill>
              <a:latin typeface="Muli Regular"/>
              <a:ea typeface="Muli Regular"/>
              <a:cs typeface="Muli Regular"/>
              <a:sym typeface="Muli Regular"/>
            </a:endParaRPr>
          </a:p>
          <a:p>
            <a:pPr marL="0" lvl="0" indent="0" algn="ctr" rtl="0">
              <a:spcBef>
                <a:spcPts val="0"/>
              </a:spcBef>
              <a:spcAft>
                <a:spcPts val="0"/>
              </a:spcAft>
              <a:buNone/>
            </a:pPr>
            <a:r>
              <a:rPr lang="en">
                <a:solidFill>
                  <a:schemeClr val="dk1"/>
                </a:solidFill>
                <a:latin typeface="Muli Regular"/>
                <a:ea typeface="Muli Regular"/>
                <a:cs typeface="Muli Regular"/>
                <a:sym typeface="Muli Regular"/>
              </a:rPr>
              <a:t>others</a:t>
            </a:r>
            <a:endParaRPr b="1">
              <a:solidFill>
                <a:schemeClr val="dk1"/>
              </a:solidFill>
              <a:latin typeface="Muli"/>
              <a:ea typeface="Muli"/>
              <a:cs typeface="Muli"/>
              <a:sym typeface="Muli"/>
            </a:endParaRPr>
          </a:p>
        </p:txBody>
      </p:sp>
      <p:pic>
        <p:nvPicPr>
          <p:cNvPr id="1112" name="Google Shape;1112;p76"/>
          <p:cNvPicPr preferRelativeResize="0"/>
          <p:nvPr/>
        </p:nvPicPr>
        <p:blipFill>
          <a:blip r:embed="rId7">
            <a:alphaModFix/>
          </a:blip>
          <a:stretch>
            <a:fillRect/>
          </a:stretch>
        </p:blipFill>
        <p:spPr>
          <a:xfrm>
            <a:off x="6271906" y="3820043"/>
            <a:ext cx="1190662" cy="660600"/>
          </a:xfrm>
          <a:prstGeom prst="rect">
            <a:avLst/>
          </a:prstGeom>
          <a:noFill/>
          <a:ln>
            <a:noFill/>
          </a:ln>
        </p:spPr>
      </p:pic>
      <p:pic>
        <p:nvPicPr>
          <p:cNvPr id="1113" name="Google Shape;1113;p76"/>
          <p:cNvPicPr preferRelativeResize="0"/>
          <p:nvPr/>
        </p:nvPicPr>
        <p:blipFill>
          <a:blip r:embed="rId8">
            <a:alphaModFix/>
          </a:blip>
          <a:stretch>
            <a:fillRect/>
          </a:stretch>
        </p:blipFill>
        <p:spPr>
          <a:xfrm>
            <a:off x="8786250" y="43800"/>
            <a:ext cx="281846" cy="270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77"/>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“Bitcoin is too volatile”</a:t>
            </a:r>
            <a:endParaRPr sz="2800">
              <a:solidFill>
                <a:srgbClr val="000000"/>
              </a:solidFill>
              <a:latin typeface="Muli"/>
              <a:ea typeface="Muli"/>
              <a:cs typeface="Muli"/>
              <a:sym typeface="Muli"/>
            </a:endParaRPr>
          </a:p>
        </p:txBody>
      </p:sp>
      <p:sp>
        <p:nvSpPr>
          <p:cNvPr id="1119" name="Google Shape;1119;p77"/>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65</a:t>
            </a:fld>
            <a:endParaRPr>
              <a:latin typeface="Muli Regular"/>
              <a:ea typeface="Muli Regular"/>
              <a:cs typeface="Muli Regular"/>
              <a:sym typeface="Muli Regular"/>
            </a:endParaRPr>
          </a:p>
        </p:txBody>
      </p:sp>
      <p:pic>
        <p:nvPicPr>
          <p:cNvPr id="1121" name="Google Shape;1121;p77"/>
          <p:cNvPicPr preferRelativeResize="0"/>
          <p:nvPr/>
        </p:nvPicPr>
        <p:blipFill rotWithShape="1">
          <a:blip r:embed="rId3">
            <a:alphaModFix/>
          </a:blip>
          <a:srcRect t="4104" r="5159"/>
          <a:stretch/>
        </p:blipFill>
        <p:spPr>
          <a:xfrm>
            <a:off x="391338" y="1816225"/>
            <a:ext cx="4085675" cy="2201625"/>
          </a:xfrm>
          <a:prstGeom prst="rect">
            <a:avLst/>
          </a:prstGeom>
          <a:noFill/>
          <a:ln>
            <a:noFill/>
          </a:ln>
        </p:spPr>
      </p:pic>
      <p:sp>
        <p:nvSpPr>
          <p:cNvPr id="1122" name="Google Shape;1122;p77"/>
          <p:cNvSpPr txBox="1"/>
          <p:nvPr/>
        </p:nvSpPr>
        <p:spPr>
          <a:xfrm>
            <a:off x="852138" y="1086300"/>
            <a:ext cx="3164100" cy="4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BTC is definitely volatile!</a:t>
            </a:r>
            <a:endParaRPr sz="1800" b="1">
              <a:latin typeface="Muli"/>
              <a:ea typeface="Muli"/>
              <a:cs typeface="Muli"/>
              <a:sym typeface="Muli"/>
            </a:endParaRPr>
          </a:p>
        </p:txBody>
      </p:sp>
      <p:sp>
        <p:nvSpPr>
          <p:cNvPr id="1123" name="Google Shape;1123;p77"/>
          <p:cNvSpPr txBox="1"/>
          <p:nvPr/>
        </p:nvSpPr>
        <p:spPr>
          <a:xfrm>
            <a:off x="5041670" y="1086300"/>
            <a:ext cx="3920100" cy="4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Muli"/>
                <a:ea typeface="Muli"/>
                <a:cs typeface="Muli"/>
                <a:sym typeface="Muli"/>
              </a:rPr>
              <a:t>Volatility will decrease over time</a:t>
            </a:r>
            <a:endParaRPr sz="1800" b="1">
              <a:latin typeface="Muli"/>
              <a:ea typeface="Muli"/>
              <a:cs typeface="Muli"/>
              <a:sym typeface="Muli"/>
            </a:endParaRPr>
          </a:p>
        </p:txBody>
      </p:sp>
      <p:sp>
        <p:nvSpPr>
          <p:cNvPr id="1124" name="Google Shape;1124;p77"/>
          <p:cNvSpPr/>
          <p:nvPr/>
        </p:nvSpPr>
        <p:spPr>
          <a:xfrm>
            <a:off x="5180570" y="169207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Few people own bitcoin today.</a:t>
            </a:r>
            <a:endParaRPr>
              <a:latin typeface="Muli Regular"/>
              <a:ea typeface="Muli Regular"/>
              <a:cs typeface="Muli Regular"/>
              <a:sym typeface="Muli Regular"/>
            </a:endParaRPr>
          </a:p>
        </p:txBody>
      </p:sp>
      <p:sp>
        <p:nvSpPr>
          <p:cNvPr id="1125" name="Google Shape;1125;p77"/>
          <p:cNvSpPr/>
          <p:nvPr/>
        </p:nvSpPr>
        <p:spPr>
          <a:xfrm>
            <a:off x="5180570" y="227367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In time, more people will own bitcoin.</a:t>
            </a:r>
            <a:endParaRPr>
              <a:latin typeface="Muli Regular"/>
              <a:ea typeface="Muli Regular"/>
              <a:cs typeface="Muli Regular"/>
              <a:sym typeface="Muli Regular"/>
            </a:endParaRPr>
          </a:p>
        </p:txBody>
      </p:sp>
      <p:sp>
        <p:nvSpPr>
          <p:cNvPr id="1126" name="Google Shape;1126;p77"/>
          <p:cNvSpPr/>
          <p:nvPr/>
        </p:nvSpPr>
        <p:spPr>
          <a:xfrm>
            <a:off x="5180570" y="285527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Fixed supply. More demand. Higher price.</a:t>
            </a:r>
            <a:endParaRPr>
              <a:latin typeface="Muli Regular"/>
              <a:ea typeface="Muli Regular"/>
              <a:cs typeface="Muli Regular"/>
              <a:sym typeface="Muli Regular"/>
            </a:endParaRPr>
          </a:p>
        </p:txBody>
      </p:sp>
      <p:sp>
        <p:nvSpPr>
          <p:cNvPr id="1127" name="Google Shape;1127;p77"/>
          <p:cNvSpPr/>
          <p:nvPr/>
        </p:nvSpPr>
        <p:spPr>
          <a:xfrm>
            <a:off x="5180570" y="343687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Less upside, fewer speculators. </a:t>
            </a:r>
            <a:endParaRPr>
              <a:latin typeface="Muli Regular"/>
              <a:ea typeface="Muli Regular"/>
              <a:cs typeface="Muli Regular"/>
              <a:sym typeface="Muli Regular"/>
            </a:endParaRPr>
          </a:p>
        </p:txBody>
      </p:sp>
      <p:sp>
        <p:nvSpPr>
          <p:cNvPr id="1128" name="Google Shape;1128;p77"/>
          <p:cNvSpPr/>
          <p:nvPr/>
        </p:nvSpPr>
        <p:spPr>
          <a:xfrm>
            <a:off x="5180570" y="4018475"/>
            <a:ext cx="3642300" cy="342000"/>
          </a:xfrm>
          <a:prstGeom prst="rect">
            <a:avLst/>
          </a:pr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uli Regular"/>
                <a:ea typeface="Muli Regular"/>
                <a:cs typeface="Muli Regular"/>
                <a:sym typeface="Muli Regular"/>
              </a:rPr>
              <a:t>Lower volatility. </a:t>
            </a:r>
            <a:endParaRPr>
              <a:latin typeface="Muli Regular"/>
              <a:ea typeface="Muli Regular"/>
              <a:cs typeface="Muli Regular"/>
              <a:sym typeface="Muli Regular"/>
            </a:endParaRPr>
          </a:p>
        </p:txBody>
      </p:sp>
      <p:sp>
        <p:nvSpPr>
          <p:cNvPr id="1129" name="Google Shape;1129;p77"/>
          <p:cNvSpPr/>
          <p:nvPr/>
        </p:nvSpPr>
        <p:spPr>
          <a:xfrm rot="10800000">
            <a:off x="6904370" y="2120725"/>
            <a:ext cx="194700" cy="66300"/>
          </a:xfrm>
          <a:prstGeom prst="triangle">
            <a:avLst>
              <a:gd name="adj" fmla="val 50000"/>
            </a:avLst>
          </a:prstGeom>
          <a:solidFill>
            <a:srgbClr val="509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7"/>
          <p:cNvSpPr/>
          <p:nvPr/>
        </p:nvSpPr>
        <p:spPr>
          <a:xfrm rot="10800000">
            <a:off x="6904370" y="2702325"/>
            <a:ext cx="194700" cy="66300"/>
          </a:xfrm>
          <a:prstGeom prst="triangle">
            <a:avLst>
              <a:gd name="adj" fmla="val 50000"/>
            </a:avLst>
          </a:prstGeom>
          <a:solidFill>
            <a:srgbClr val="509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7"/>
          <p:cNvSpPr/>
          <p:nvPr/>
        </p:nvSpPr>
        <p:spPr>
          <a:xfrm rot="10800000">
            <a:off x="6904370" y="3283925"/>
            <a:ext cx="194700" cy="66300"/>
          </a:xfrm>
          <a:prstGeom prst="triangle">
            <a:avLst>
              <a:gd name="adj" fmla="val 50000"/>
            </a:avLst>
          </a:prstGeom>
          <a:solidFill>
            <a:srgbClr val="509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7"/>
          <p:cNvSpPr/>
          <p:nvPr/>
        </p:nvSpPr>
        <p:spPr>
          <a:xfrm rot="10800000">
            <a:off x="6904370" y="3865525"/>
            <a:ext cx="194700" cy="66300"/>
          </a:xfrm>
          <a:prstGeom prst="triangle">
            <a:avLst>
              <a:gd name="adj" fmla="val 50000"/>
            </a:avLst>
          </a:prstGeom>
          <a:solidFill>
            <a:srgbClr val="509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7"/>
          <p:cNvSpPr txBox="1"/>
          <p:nvPr/>
        </p:nvSpPr>
        <p:spPr>
          <a:xfrm>
            <a:off x="653156" y="4329850"/>
            <a:ext cx="7204500" cy="4995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800">
                <a:solidFill>
                  <a:srgbClr val="CC0000"/>
                </a:solidFill>
                <a:latin typeface="Muli Regular"/>
                <a:ea typeface="Muli Regular"/>
                <a:cs typeface="Muli Regular"/>
                <a:sym typeface="Muli Regular"/>
              </a:rPr>
              <a:t>Trading BTC is high risk</a:t>
            </a:r>
            <a:endParaRPr sz="1800">
              <a:solidFill>
                <a:srgbClr val="CC0000"/>
              </a:solidFill>
              <a:latin typeface="Muli Regular"/>
              <a:ea typeface="Muli Regular"/>
              <a:cs typeface="Muli Regular"/>
              <a:sym typeface="Muli Regular"/>
            </a:endParaRPr>
          </a:p>
        </p:txBody>
      </p:sp>
      <p:pic>
        <p:nvPicPr>
          <p:cNvPr id="1134" name="Google Shape;1134;p77"/>
          <p:cNvPicPr preferRelativeResize="0"/>
          <p:nvPr/>
        </p:nvPicPr>
        <p:blipFill>
          <a:blip r:embed="rId4">
            <a:alphaModFix/>
          </a:blip>
          <a:stretch>
            <a:fillRect/>
          </a:stretch>
        </p:blipFill>
        <p:spPr>
          <a:xfrm>
            <a:off x="335705" y="4422012"/>
            <a:ext cx="270275" cy="270275"/>
          </a:xfrm>
          <a:prstGeom prst="rect">
            <a:avLst/>
          </a:prstGeom>
          <a:noFill/>
          <a:ln>
            <a:noFill/>
          </a:ln>
        </p:spPr>
      </p:pic>
      <p:pic>
        <p:nvPicPr>
          <p:cNvPr id="1135" name="Google Shape;1135;p77"/>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78"/>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“When can I buy a coffee at Starbucks”</a:t>
            </a:r>
            <a:endParaRPr sz="2800">
              <a:solidFill>
                <a:srgbClr val="000000"/>
              </a:solidFill>
              <a:latin typeface="Muli"/>
              <a:ea typeface="Muli"/>
              <a:cs typeface="Muli"/>
              <a:sym typeface="Muli"/>
            </a:endParaRPr>
          </a:p>
        </p:txBody>
      </p:sp>
      <p:sp>
        <p:nvSpPr>
          <p:cNvPr id="1141" name="Google Shape;1141;p78"/>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8"/>
          <p:cNvSpPr txBox="1">
            <a:spLocks noGrp="1"/>
          </p:cNvSpPr>
          <p:nvPr>
            <p:ph type="subTitle" idx="4294967295"/>
          </p:nvPr>
        </p:nvSpPr>
        <p:spPr>
          <a:xfrm>
            <a:off x="218100" y="972350"/>
            <a:ext cx="8824800" cy="610800"/>
          </a:xfrm>
          <a:prstGeom prst="rect">
            <a:avLst/>
          </a:prstGeom>
        </p:spPr>
        <p:txBody>
          <a:bodyPr spcFirstLastPara="1" wrap="square" lIns="91425" tIns="91425" rIns="91425" bIns="91425" anchor="t" anchorCtr="0">
            <a:noAutofit/>
          </a:bodyPr>
          <a:lstStyle/>
          <a:p>
            <a:pPr marL="0" lvl="0" indent="0" algn="l" rtl="0">
              <a:lnSpc>
                <a:spcPct val="113000"/>
              </a:lnSpc>
              <a:spcBef>
                <a:spcPts val="0"/>
              </a:spcBef>
              <a:spcAft>
                <a:spcPts val="0"/>
              </a:spcAft>
              <a:buNone/>
            </a:pPr>
            <a:r>
              <a:rPr lang="en" sz="2400">
                <a:solidFill>
                  <a:srgbClr val="434343"/>
                </a:solidFill>
                <a:latin typeface="Muli Regular"/>
                <a:ea typeface="Muli Regular"/>
                <a:cs typeface="Muli Regular"/>
                <a:sym typeface="Muli Regular"/>
              </a:rPr>
              <a:t>Cheap &amp; instant bitcoin transactions will come via new layers. </a:t>
            </a:r>
            <a:endParaRPr sz="2400">
              <a:solidFill>
                <a:srgbClr val="434343"/>
              </a:solidFill>
              <a:latin typeface="Muli Regular"/>
              <a:ea typeface="Muli Regular"/>
              <a:cs typeface="Muli Regular"/>
              <a:sym typeface="Muli Regular"/>
            </a:endParaRPr>
          </a:p>
          <a:p>
            <a:pPr marL="0" lvl="0" indent="0" algn="l" rtl="0">
              <a:lnSpc>
                <a:spcPct val="114000"/>
              </a:lnSpc>
              <a:spcBef>
                <a:spcPts val="80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sp>
        <p:nvSpPr>
          <p:cNvPr id="1143" name="Google Shape;1143;p7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66</a:t>
            </a:fld>
            <a:endParaRPr>
              <a:latin typeface="Muli Regular"/>
              <a:ea typeface="Muli Regular"/>
              <a:cs typeface="Muli Regular"/>
              <a:sym typeface="Muli Regular"/>
            </a:endParaRPr>
          </a:p>
        </p:txBody>
      </p:sp>
      <p:sp>
        <p:nvSpPr>
          <p:cNvPr id="1144" name="Google Shape;1144;p78"/>
          <p:cNvSpPr/>
          <p:nvPr/>
        </p:nvSpPr>
        <p:spPr>
          <a:xfrm>
            <a:off x="371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8"/>
          <p:cNvSpPr/>
          <p:nvPr/>
        </p:nvSpPr>
        <p:spPr>
          <a:xfrm>
            <a:off x="752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8"/>
          <p:cNvSpPr/>
          <p:nvPr/>
        </p:nvSpPr>
        <p:spPr>
          <a:xfrm>
            <a:off x="1133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78"/>
          <p:cNvSpPr/>
          <p:nvPr/>
        </p:nvSpPr>
        <p:spPr>
          <a:xfrm>
            <a:off x="1514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78"/>
          <p:cNvSpPr/>
          <p:nvPr/>
        </p:nvSpPr>
        <p:spPr>
          <a:xfrm>
            <a:off x="1895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8"/>
          <p:cNvSpPr/>
          <p:nvPr/>
        </p:nvSpPr>
        <p:spPr>
          <a:xfrm>
            <a:off x="2276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8"/>
          <p:cNvSpPr/>
          <p:nvPr/>
        </p:nvSpPr>
        <p:spPr>
          <a:xfrm>
            <a:off x="2657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8"/>
          <p:cNvSpPr/>
          <p:nvPr/>
        </p:nvSpPr>
        <p:spPr>
          <a:xfrm>
            <a:off x="3038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8"/>
          <p:cNvSpPr/>
          <p:nvPr/>
        </p:nvSpPr>
        <p:spPr>
          <a:xfrm>
            <a:off x="3419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8"/>
          <p:cNvSpPr/>
          <p:nvPr/>
        </p:nvSpPr>
        <p:spPr>
          <a:xfrm>
            <a:off x="3800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8"/>
          <p:cNvSpPr/>
          <p:nvPr/>
        </p:nvSpPr>
        <p:spPr>
          <a:xfrm>
            <a:off x="4181105" y="4011975"/>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5" name="Google Shape;1155;p78"/>
          <p:cNvPicPr preferRelativeResize="0"/>
          <p:nvPr/>
        </p:nvPicPr>
        <p:blipFill>
          <a:blip r:embed="rId3">
            <a:alphaModFix/>
          </a:blip>
          <a:stretch>
            <a:fillRect/>
          </a:stretch>
        </p:blipFill>
        <p:spPr>
          <a:xfrm>
            <a:off x="4181105" y="2837575"/>
            <a:ext cx="340200" cy="340200"/>
          </a:xfrm>
          <a:prstGeom prst="rect">
            <a:avLst/>
          </a:prstGeom>
          <a:noFill/>
          <a:ln>
            <a:noFill/>
          </a:ln>
        </p:spPr>
      </p:pic>
      <p:pic>
        <p:nvPicPr>
          <p:cNvPr id="1156" name="Google Shape;1156;p78"/>
          <p:cNvPicPr preferRelativeResize="0"/>
          <p:nvPr/>
        </p:nvPicPr>
        <p:blipFill>
          <a:blip r:embed="rId3">
            <a:alphaModFix/>
          </a:blip>
          <a:stretch>
            <a:fillRect/>
          </a:stretch>
        </p:blipFill>
        <p:spPr>
          <a:xfrm>
            <a:off x="2276105" y="2472665"/>
            <a:ext cx="340200" cy="340200"/>
          </a:xfrm>
          <a:prstGeom prst="rect">
            <a:avLst/>
          </a:prstGeom>
          <a:noFill/>
          <a:ln>
            <a:noFill/>
          </a:ln>
        </p:spPr>
      </p:pic>
      <p:pic>
        <p:nvPicPr>
          <p:cNvPr id="1157" name="Google Shape;1157;p78"/>
          <p:cNvPicPr preferRelativeResize="0"/>
          <p:nvPr/>
        </p:nvPicPr>
        <p:blipFill>
          <a:blip r:embed="rId3">
            <a:alphaModFix/>
          </a:blip>
          <a:stretch>
            <a:fillRect/>
          </a:stretch>
        </p:blipFill>
        <p:spPr>
          <a:xfrm>
            <a:off x="752105" y="3407850"/>
            <a:ext cx="340200" cy="340200"/>
          </a:xfrm>
          <a:prstGeom prst="rect">
            <a:avLst/>
          </a:prstGeom>
          <a:noFill/>
          <a:ln>
            <a:noFill/>
          </a:ln>
        </p:spPr>
      </p:pic>
      <p:pic>
        <p:nvPicPr>
          <p:cNvPr id="1158" name="Google Shape;1158;p78"/>
          <p:cNvPicPr preferRelativeResize="0"/>
          <p:nvPr/>
        </p:nvPicPr>
        <p:blipFill>
          <a:blip r:embed="rId3">
            <a:alphaModFix/>
          </a:blip>
          <a:stretch>
            <a:fillRect/>
          </a:stretch>
        </p:blipFill>
        <p:spPr>
          <a:xfrm>
            <a:off x="2657105" y="3407850"/>
            <a:ext cx="340200" cy="340200"/>
          </a:xfrm>
          <a:prstGeom prst="rect">
            <a:avLst/>
          </a:prstGeom>
          <a:noFill/>
          <a:ln>
            <a:noFill/>
          </a:ln>
        </p:spPr>
      </p:pic>
      <p:cxnSp>
        <p:nvCxnSpPr>
          <p:cNvPr id="1159" name="Google Shape;1159;p78"/>
          <p:cNvCxnSpPr/>
          <p:nvPr/>
        </p:nvCxnSpPr>
        <p:spPr>
          <a:xfrm rot="10800000" flipH="1">
            <a:off x="1102930" y="2679100"/>
            <a:ext cx="1179300" cy="756600"/>
          </a:xfrm>
          <a:prstGeom prst="straightConnector1">
            <a:avLst/>
          </a:prstGeom>
          <a:noFill/>
          <a:ln w="9525" cap="flat" cmpd="sng">
            <a:solidFill>
              <a:schemeClr val="dk2"/>
            </a:solidFill>
            <a:prstDash val="dash"/>
            <a:round/>
            <a:headEnd type="none" w="med" len="med"/>
            <a:tailEnd type="none" w="med" len="med"/>
          </a:ln>
        </p:spPr>
      </p:cxnSp>
      <p:cxnSp>
        <p:nvCxnSpPr>
          <p:cNvPr id="1160" name="Google Shape;1160;p78"/>
          <p:cNvCxnSpPr/>
          <p:nvPr/>
        </p:nvCxnSpPr>
        <p:spPr>
          <a:xfrm rot="10800000">
            <a:off x="2637980" y="2628350"/>
            <a:ext cx="1534800" cy="299100"/>
          </a:xfrm>
          <a:prstGeom prst="straightConnector1">
            <a:avLst/>
          </a:prstGeom>
          <a:noFill/>
          <a:ln w="9525" cap="flat" cmpd="sng">
            <a:solidFill>
              <a:schemeClr val="dk2"/>
            </a:solidFill>
            <a:prstDash val="dash"/>
            <a:round/>
            <a:headEnd type="none" w="med" len="med"/>
            <a:tailEnd type="none" w="med" len="med"/>
          </a:ln>
        </p:spPr>
      </p:cxnSp>
      <p:cxnSp>
        <p:nvCxnSpPr>
          <p:cNvPr id="1161" name="Google Shape;1161;p78"/>
          <p:cNvCxnSpPr/>
          <p:nvPr/>
        </p:nvCxnSpPr>
        <p:spPr>
          <a:xfrm flipH="1">
            <a:off x="3044580" y="3110425"/>
            <a:ext cx="1097700" cy="355800"/>
          </a:xfrm>
          <a:prstGeom prst="straightConnector1">
            <a:avLst/>
          </a:prstGeom>
          <a:noFill/>
          <a:ln w="9525" cap="flat" cmpd="sng">
            <a:solidFill>
              <a:schemeClr val="dk2"/>
            </a:solidFill>
            <a:prstDash val="dash"/>
            <a:round/>
            <a:headEnd type="none" w="med" len="med"/>
            <a:tailEnd type="none" w="med" len="med"/>
          </a:ln>
        </p:spPr>
      </p:cxnSp>
      <p:cxnSp>
        <p:nvCxnSpPr>
          <p:cNvPr id="1162" name="Google Shape;1162;p78"/>
          <p:cNvCxnSpPr/>
          <p:nvPr/>
        </p:nvCxnSpPr>
        <p:spPr>
          <a:xfrm flipH="1">
            <a:off x="1113305" y="3557675"/>
            <a:ext cx="1514400" cy="50700"/>
          </a:xfrm>
          <a:prstGeom prst="straightConnector1">
            <a:avLst/>
          </a:prstGeom>
          <a:noFill/>
          <a:ln w="9525" cap="flat" cmpd="sng">
            <a:solidFill>
              <a:schemeClr val="dk2"/>
            </a:solidFill>
            <a:prstDash val="dash"/>
            <a:round/>
            <a:headEnd type="none" w="med" len="med"/>
            <a:tailEnd type="none" w="med" len="med"/>
          </a:ln>
        </p:spPr>
      </p:cxnSp>
      <p:cxnSp>
        <p:nvCxnSpPr>
          <p:cNvPr id="1163" name="Google Shape;1163;p78"/>
          <p:cNvCxnSpPr/>
          <p:nvPr/>
        </p:nvCxnSpPr>
        <p:spPr>
          <a:xfrm rot="10800000">
            <a:off x="2485230" y="2800925"/>
            <a:ext cx="305100" cy="543300"/>
          </a:xfrm>
          <a:prstGeom prst="straightConnector1">
            <a:avLst/>
          </a:prstGeom>
          <a:noFill/>
          <a:ln w="9525" cap="flat" cmpd="sng">
            <a:solidFill>
              <a:schemeClr val="dk2"/>
            </a:solidFill>
            <a:prstDash val="dash"/>
            <a:round/>
            <a:headEnd type="none" w="med" len="med"/>
            <a:tailEnd type="none" w="med" len="med"/>
          </a:ln>
        </p:spPr>
      </p:cxnSp>
      <p:sp>
        <p:nvSpPr>
          <p:cNvPr id="1164" name="Google Shape;1164;p78"/>
          <p:cNvSpPr txBox="1"/>
          <p:nvPr/>
        </p:nvSpPr>
        <p:spPr>
          <a:xfrm>
            <a:off x="4917655" y="3810250"/>
            <a:ext cx="3984600" cy="6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a:latin typeface="Muli Regular"/>
                <a:ea typeface="Muli Regular"/>
                <a:cs typeface="Muli Regular"/>
                <a:sym typeface="Muli Regular"/>
              </a:rPr>
              <a:t>Layer 1 blockchain will remain slow &amp; costly in order to preserve security and decentralization.</a:t>
            </a:r>
            <a:endParaRPr>
              <a:latin typeface="Muli Regular"/>
              <a:ea typeface="Muli Regular"/>
              <a:cs typeface="Muli Regular"/>
              <a:sym typeface="Muli Regular"/>
            </a:endParaRPr>
          </a:p>
        </p:txBody>
      </p:sp>
      <p:sp>
        <p:nvSpPr>
          <p:cNvPr id="1165" name="Google Shape;1165;p78"/>
          <p:cNvSpPr txBox="1"/>
          <p:nvPr/>
        </p:nvSpPr>
        <p:spPr>
          <a:xfrm>
            <a:off x="980453" y="4376050"/>
            <a:ext cx="2941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Bitcoin public ledger</a:t>
            </a:r>
            <a:endParaRPr sz="1200">
              <a:latin typeface="Muli Regular"/>
              <a:ea typeface="Muli Regular"/>
              <a:cs typeface="Muli Regular"/>
              <a:sym typeface="Muli Regular"/>
            </a:endParaRPr>
          </a:p>
        </p:txBody>
      </p:sp>
      <p:cxnSp>
        <p:nvCxnSpPr>
          <p:cNvPr id="1166" name="Google Shape;1166;p78"/>
          <p:cNvCxnSpPr/>
          <p:nvPr/>
        </p:nvCxnSpPr>
        <p:spPr>
          <a:xfrm flipH="1">
            <a:off x="4561965" y="1916405"/>
            <a:ext cx="312300" cy="184500"/>
          </a:xfrm>
          <a:prstGeom prst="straightConnector1">
            <a:avLst/>
          </a:prstGeom>
          <a:noFill/>
          <a:ln w="9525" cap="flat" cmpd="sng">
            <a:solidFill>
              <a:schemeClr val="dk2"/>
            </a:solidFill>
            <a:prstDash val="solid"/>
            <a:round/>
            <a:headEnd type="none" w="med" len="med"/>
            <a:tailEnd type="none" w="med" len="med"/>
          </a:ln>
        </p:spPr>
      </p:cxnSp>
      <p:sp>
        <p:nvSpPr>
          <p:cNvPr id="1167" name="Google Shape;1167;p78"/>
          <p:cNvSpPr txBox="1"/>
          <p:nvPr/>
        </p:nvSpPr>
        <p:spPr>
          <a:xfrm>
            <a:off x="4917655" y="2514850"/>
            <a:ext cx="3984600" cy="9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a:latin typeface="Muli Regular"/>
                <a:ea typeface="Muli Regular"/>
                <a:cs typeface="Muli Regular"/>
                <a:sym typeface="Muli Regular"/>
              </a:rPr>
              <a:t>Layer 2 </a:t>
            </a:r>
            <a:r>
              <a:rPr lang="en" b="1">
                <a:latin typeface="Muli"/>
                <a:ea typeface="Muli"/>
                <a:cs typeface="Muli"/>
                <a:sym typeface="Muli"/>
              </a:rPr>
              <a:t>Lightning Network</a:t>
            </a:r>
            <a:r>
              <a:rPr lang="en">
                <a:latin typeface="Muli Regular"/>
                <a:ea typeface="Muli Regular"/>
                <a:cs typeface="Muli Regular"/>
                <a:sym typeface="Muli Regular"/>
              </a:rPr>
              <a:t> (i.e. payment channels) will allow for near-instant, infinitely scalable transactions that are cheaper and more private than “on chain”. In development!</a:t>
            </a:r>
            <a:endParaRPr>
              <a:latin typeface="Muli Regular"/>
              <a:ea typeface="Muli Regular"/>
              <a:cs typeface="Muli Regular"/>
              <a:sym typeface="Muli Regular"/>
            </a:endParaRPr>
          </a:p>
        </p:txBody>
      </p:sp>
      <p:cxnSp>
        <p:nvCxnSpPr>
          <p:cNvPr id="1168" name="Google Shape;1168;p78"/>
          <p:cNvCxnSpPr/>
          <p:nvPr/>
        </p:nvCxnSpPr>
        <p:spPr>
          <a:xfrm flipH="1">
            <a:off x="4561965" y="2830805"/>
            <a:ext cx="312300" cy="184500"/>
          </a:xfrm>
          <a:prstGeom prst="straightConnector1">
            <a:avLst/>
          </a:prstGeom>
          <a:noFill/>
          <a:ln w="9525" cap="flat" cmpd="sng">
            <a:solidFill>
              <a:schemeClr val="dk2"/>
            </a:solidFill>
            <a:prstDash val="solid"/>
            <a:round/>
            <a:headEnd type="none" w="med" len="med"/>
            <a:tailEnd type="none" w="med" len="med"/>
          </a:ln>
        </p:spPr>
      </p:cxnSp>
      <p:sp>
        <p:nvSpPr>
          <p:cNvPr id="1169" name="Google Shape;1169;p78"/>
          <p:cNvSpPr/>
          <p:nvPr/>
        </p:nvSpPr>
        <p:spPr>
          <a:xfrm>
            <a:off x="375482" y="1933050"/>
            <a:ext cx="1305600" cy="299100"/>
          </a:xfrm>
          <a:prstGeom prst="rect">
            <a:avLst/>
          </a:prstGeom>
          <a:solidFill>
            <a:srgbClr val="509AEA"/>
          </a:solidFill>
          <a:ln w="9525" cap="flat" cmpd="sng">
            <a:solidFill>
              <a:srgbClr val="509A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Muli Regular"/>
                <a:ea typeface="Muli Regular"/>
                <a:cs typeface="Muli Regular"/>
                <a:sym typeface="Muli Regular"/>
              </a:rPr>
              <a:t>POS Terminal</a:t>
            </a:r>
            <a:endParaRPr sz="1200">
              <a:solidFill>
                <a:srgbClr val="FFFFFF"/>
              </a:solidFill>
              <a:latin typeface="Muli Regular"/>
              <a:ea typeface="Muli Regular"/>
              <a:cs typeface="Muli Regular"/>
              <a:sym typeface="Muli Regular"/>
            </a:endParaRPr>
          </a:p>
        </p:txBody>
      </p:sp>
      <p:sp>
        <p:nvSpPr>
          <p:cNvPr id="1170" name="Google Shape;1170;p78"/>
          <p:cNvSpPr/>
          <p:nvPr/>
        </p:nvSpPr>
        <p:spPr>
          <a:xfrm>
            <a:off x="1778507" y="1933050"/>
            <a:ext cx="1305600" cy="299100"/>
          </a:xfrm>
          <a:prstGeom prst="rect">
            <a:avLst/>
          </a:prstGeom>
          <a:solidFill>
            <a:srgbClr val="509AEA"/>
          </a:solidFill>
          <a:ln w="9525" cap="flat" cmpd="sng">
            <a:solidFill>
              <a:srgbClr val="509A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Muli Regular"/>
                <a:ea typeface="Muli Regular"/>
                <a:cs typeface="Muli Regular"/>
                <a:sym typeface="Muli Regular"/>
              </a:rPr>
              <a:t>User Wallet</a:t>
            </a:r>
            <a:endParaRPr sz="1200">
              <a:solidFill>
                <a:srgbClr val="FFFFFF"/>
              </a:solidFill>
              <a:latin typeface="Muli Regular"/>
              <a:ea typeface="Muli Regular"/>
              <a:cs typeface="Muli Regular"/>
              <a:sym typeface="Muli Regular"/>
            </a:endParaRPr>
          </a:p>
        </p:txBody>
      </p:sp>
      <p:sp>
        <p:nvSpPr>
          <p:cNvPr id="1171" name="Google Shape;1171;p78"/>
          <p:cNvSpPr/>
          <p:nvPr/>
        </p:nvSpPr>
        <p:spPr>
          <a:xfrm>
            <a:off x="3181532" y="1933050"/>
            <a:ext cx="1305600" cy="299100"/>
          </a:xfrm>
          <a:prstGeom prst="rect">
            <a:avLst/>
          </a:prstGeom>
          <a:solidFill>
            <a:srgbClr val="509AEA"/>
          </a:solidFill>
          <a:ln w="9525" cap="flat" cmpd="sng">
            <a:solidFill>
              <a:srgbClr val="509A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Muli Regular"/>
                <a:ea typeface="Muli Regular"/>
                <a:cs typeface="Muli Regular"/>
                <a:sym typeface="Muli Regular"/>
              </a:rPr>
              <a:t>Other apps</a:t>
            </a:r>
            <a:endParaRPr sz="1200">
              <a:solidFill>
                <a:srgbClr val="FFFFFF"/>
              </a:solidFill>
              <a:latin typeface="Muli Regular"/>
              <a:ea typeface="Muli Regular"/>
              <a:cs typeface="Muli Regular"/>
              <a:sym typeface="Muli Regular"/>
            </a:endParaRPr>
          </a:p>
        </p:txBody>
      </p:sp>
      <p:sp>
        <p:nvSpPr>
          <p:cNvPr id="1172" name="Google Shape;1172;p78"/>
          <p:cNvSpPr txBox="1"/>
          <p:nvPr/>
        </p:nvSpPr>
        <p:spPr>
          <a:xfrm>
            <a:off x="4917650" y="1600450"/>
            <a:ext cx="4201500" cy="9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a:latin typeface="Muli Regular"/>
                <a:ea typeface="Muli Regular"/>
                <a:cs typeface="Muli Regular"/>
                <a:sym typeface="Muli Regular"/>
              </a:rPr>
              <a:t>It will take time for the application layer to see massive adoption by consumers &amp; merchants. </a:t>
            </a:r>
            <a:endParaRPr>
              <a:latin typeface="Muli Regular"/>
              <a:ea typeface="Muli Regular"/>
              <a:cs typeface="Muli Regular"/>
              <a:sym typeface="Muli Regular"/>
            </a:endParaRPr>
          </a:p>
        </p:txBody>
      </p:sp>
      <p:cxnSp>
        <p:nvCxnSpPr>
          <p:cNvPr id="1173" name="Google Shape;1173;p78"/>
          <p:cNvCxnSpPr/>
          <p:nvPr/>
        </p:nvCxnSpPr>
        <p:spPr>
          <a:xfrm flipH="1">
            <a:off x="4561965" y="4050005"/>
            <a:ext cx="312300" cy="184500"/>
          </a:xfrm>
          <a:prstGeom prst="straightConnector1">
            <a:avLst/>
          </a:prstGeom>
          <a:noFill/>
          <a:ln w="9525" cap="flat" cmpd="sng">
            <a:solidFill>
              <a:schemeClr val="dk2"/>
            </a:solidFill>
            <a:prstDash val="solid"/>
            <a:round/>
            <a:headEnd type="none" w="med" len="med"/>
            <a:tailEnd type="none" w="med" len="med"/>
          </a:ln>
        </p:spPr>
      </p:cxnSp>
      <p:pic>
        <p:nvPicPr>
          <p:cNvPr id="1174" name="Google Shape;1174;p78"/>
          <p:cNvPicPr preferRelativeResize="0"/>
          <p:nvPr/>
        </p:nvPicPr>
        <p:blipFill>
          <a:blip r:embed="rId3">
            <a:alphaModFix/>
          </a:blip>
          <a:stretch>
            <a:fillRect/>
          </a:stretch>
        </p:blipFill>
        <p:spPr>
          <a:xfrm>
            <a:off x="391435" y="2604735"/>
            <a:ext cx="340200" cy="340200"/>
          </a:xfrm>
          <a:prstGeom prst="rect">
            <a:avLst/>
          </a:prstGeom>
          <a:noFill/>
          <a:ln>
            <a:noFill/>
          </a:ln>
        </p:spPr>
      </p:pic>
      <p:cxnSp>
        <p:nvCxnSpPr>
          <p:cNvPr id="1175" name="Google Shape;1175;p78"/>
          <p:cNvCxnSpPr/>
          <p:nvPr/>
        </p:nvCxnSpPr>
        <p:spPr>
          <a:xfrm rot="10800000" flipH="1">
            <a:off x="742050" y="2582050"/>
            <a:ext cx="1514700" cy="132000"/>
          </a:xfrm>
          <a:prstGeom prst="straightConnector1">
            <a:avLst/>
          </a:prstGeom>
          <a:noFill/>
          <a:ln w="9525" cap="flat" cmpd="sng">
            <a:solidFill>
              <a:schemeClr val="dk2"/>
            </a:solidFill>
            <a:prstDash val="dash"/>
            <a:round/>
            <a:headEnd type="none" w="med" len="med"/>
            <a:tailEnd type="none" w="med" len="med"/>
          </a:ln>
        </p:spPr>
      </p:cxnSp>
      <p:cxnSp>
        <p:nvCxnSpPr>
          <p:cNvPr id="1176" name="Google Shape;1176;p78"/>
          <p:cNvCxnSpPr/>
          <p:nvPr/>
        </p:nvCxnSpPr>
        <p:spPr>
          <a:xfrm rot="10800000">
            <a:off x="594725" y="2927450"/>
            <a:ext cx="238800" cy="457500"/>
          </a:xfrm>
          <a:prstGeom prst="straightConnector1">
            <a:avLst/>
          </a:prstGeom>
          <a:noFill/>
          <a:ln w="9525" cap="flat" cmpd="sng">
            <a:solidFill>
              <a:schemeClr val="dk2"/>
            </a:solidFill>
            <a:prstDash val="dash"/>
            <a:round/>
            <a:headEnd type="none" w="med" len="med"/>
            <a:tailEnd type="none" w="med" len="med"/>
          </a:ln>
        </p:spPr>
      </p:cxnSp>
      <p:pic>
        <p:nvPicPr>
          <p:cNvPr id="1177" name="Google Shape;1177;p78"/>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79"/>
          <p:cNvSpPr/>
          <p:nvPr/>
        </p:nvSpPr>
        <p:spPr>
          <a:xfrm>
            <a:off x="416700" y="801700"/>
            <a:ext cx="8284200" cy="1464900"/>
          </a:xfrm>
          <a:prstGeom prst="rect">
            <a:avLst/>
          </a:prstGeom>
          <a:no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79"/>
          <p:cNvSpPr/>
          <p:nvPr/>
        </p:nvSpPr>
        <p:spPr>
          <a:xfrm>
            <a:off x="416700" y="2399065"/>
            <a:ext cx="8284200" cy="2546100"/>
          </a:xfrm>
          <a:prstGeom prst="rect">
            <a:avLst/>
          </a:prstGeom>
          <a:no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9"/>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“How private is Bitcoin?” </a:t>
            </a:r>
            <a:endParaRPr sz="2800">
              <a:solidFill>
                <a:srgbClr val="000000"/>
              </a:solidFill>
              <a:latin typeface="Muli"/>
              <a:ea typeface="Muli"/>
              <a:cs typeface="Muli"/>
              <a:sym typeface="Muli"/>
            </a:endParaRPr>
          </a:p>
        </p:txBody>
      </p:sp>
      <p:sp>
        <p:nvSpPr>
          <p:cNvPr id="1185" name="Google Shape;1185;p79"/>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67</a:t>
            </a:fld>
            <a:endParaRPr>
              <a:latin typeface="Muli Regular"/>
              <a:ea typeface="Muli Regular"/>
              <a:cs typeface="Muli Regular"/>
              <a:sym typeface="Muli Regular"/>
            </a:endParaRPr>
          </a:p>
        </p:txBody>
      </p:sp>
      <p:sp>
        <p:nvSpPr>
          <p:cNvPr id="1187" name="Google Shape;1187;p79"/>
          <p:cNvSpPr/>
          <p:nvPr/>
        </p:nvSpPr>
        <p:spPr>
          <a:xfrm>
            <a:off x="523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79"/>
          <p:cNvSpPr/>
          <p:nvPr/>
        </p:nvSpPr>
        <p:spPr>
          <a:xfrm>
            <a:off x="904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79"/>
          <p:cNvSpPr/>
          <p:nvPr/>
        </p:nvSpPr>
        <p:spPr>
          <a:xfrm>
            <a:off x="1285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79"/>
          <p:cNvSpPr/>
          <p:nvPr/>
        </p:nvSpPr>
        <p:spPr>
          <a:xfrm>
            <a:off x="1666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9"/>
          <p:cNvSpPr/>
          <p:nvPr/>
        </p:nvSpPr>
        <p:spPr>
          <a:xfrm>
            <a:off x="2047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9"/>
          <p:cNvSpPr/>
          <p:nvPr/>
        </p:nvSpPr>
        <p:spPr>
          <a:xfrm>
            <a:off x="2428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9"/>
          <p:cNvSpPr/>
          <p:nvPr/>
        </p:nvSpPr>
        <p:spPr>
          <a:xfrm>
            <a:off x="2809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9"/>
          <p:cNvSpPr/>
          <p:nvPr/>
        </p:nvSpPr>
        <p:spPr>
          <a:xfrm>
            <a:off x="3190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9"/>
          <p:cNvSpPr/>
          <p:nvPr/>
        </p:nvSpPr>
        <p:spPr>
          <a:xfrm>
            <a:off x="3571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9"/>
          <p:cNvSpPr/>
          <p:nvPr/>
        </p:nvSpPr>
        <p:spPr>
          <a:xfrm>
            <a:off x="3952505" y="1404750"/>
            <a:ext cx="340200" cy="340200"/>
          </a:xfrm>
          <a:prstGeom prst="rect">
            <a:avLst/>
          </a:prstGeom>
          <a:solidFill>
            <a:srgbClr val="F6B26B"/>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9"/>
          <p:cNvSpPr txBox="1"/>
          <p:nvPr/>
        </p:nvSpPr>
        <p:spPr>
          <a:xfrm>
            <a:off x="1132853" y="1033970"/>
            <a:ext cx="2941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Bitcoin public ledger</a:t>
            </a:r>
            <a:endParaRPr sz="1200">
              <a:latin typeface="Muli Regular"/>
              <a:ea typeface="Muli Regular"/>
              <a:cs typeface="Muli Regular"/>
              <a:sym typeface="Muli Regular"/>
            </a:endParaRPr>
          </a:p>
        </p:txBody>
      </p:sp>
      <p:cxnSp>
        <p:nvCxnSpPr>
          <p:cNvPr id="1198" name="Google Shape;1198;p79"/>
          <p:cNvCxnSpPr/>
          <p:nvPr/>
        </p:nvCxnSpPr>
        <p:spPr>
          <a:xfrm rot="10800000">
            <a:off x="4313035" y="1595180"/>
            <a:ext cx="312300" cy="1845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79"/>
          <p:cNvCxnSpPr/>
          <p:nvPr/>
        </p:nvCxnSpPr>
        <p:spPr>
          <a:xfrm flipH="1">
            <a:off x="4313035" y="1346250"/>
            <a:ext cx="312300" cy="184500"/>
          </a:xfrm>
          <a:prstGeom prst="straightConnector1">
            <a:avLst/>
          </a:prstGeom>
          <a:noFill/>
          <a:ln w="9525" cap="flat" cmpd="sng">
            <a:solidFill>
              <a:schemeClr val="dk2"/>
            </a:solidFill>
            <a:prstDash val="solid"/>
            <a:round/>
            <a:headEnd type="none" w="med" len="med"/>
            <a:tailEnd type="none" w="med" len="med"/>
          </a:ln>
        </p:spPr>
      </p:cxnSp>
      <p:sp>
        <p:nvSpPr>
          <p:cNvPr id="1200" name="Google Shape;1200;p79"/>
          <p:cNvSpPr txBox="1"/>
          <p:nvPr/>
        </p:nvSpPr>
        <p:spPr>
          <a:xfrm>
            <a:off x="4592525" y="1584025"/>
            <a:ext cx="3984600" cy="6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a:latin typeface="Muli Regular"/>
                <a:ea typeface="Muli Regular"/>
                <a:cs typeface="Muli Regular"/>
                <a:sym typeface="Muli Regular"/>
              </a:rPr>
              <a:t>Chain analysis aims to track the flow of funds over time, btc can become “tainted”.</a:t>
            </a:r>
            <a:endParaRPr>
              <a:latin typeface="Muli Regular"/>
              <a:ea typeface="Muli Regular"/>
              <a:cs typeface="Muli Regular"/>
              <a:sym typeface="Muli Regular"/>
            </a:endParaRPr>
          </a:p>
        </p:txBody>
      </p:sp>
      <p:sp>
        <p:nvSpPr>
          <p:cNvPr id="1201" name="Google Shape;1201;p79"/>
          <p:cNvSpPr txBox="1"/>
          <p:nvPr/>
        </p:nvSpPr>
        <p:spPr>
          <a:xfrm>
            <a:off x="4592525" y="852520"/>
            <a:ext cx="3984600" cy="6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a:latin typeface="Muli Regular"/>
                <a:ea typeface="Muli Regular"/>
                <a:cs typeface="Muli Regular"/>
                <a:sym typeface="Muli Regular"/>
              </a:rPr>
              <a:t>All transactions publicly visible on blockchain but </a:t>
            </a:r>
            <a:r>
              <a:rPr lang="en" b="1">
                <a:latin typeface="Muli"/>
                <a:ea typeface="Muli"/>
                <a:cs typeface="Muli"/>
                <a:sym typeface="Muli"/>
              </a:rPr>
              <a:t>pseudonymously</a:t>
            </a:r>
            <a:r>
              <a:rPr lang="en">
                <a:latin typeface="Muli Regular"/>
                <a:ea typeface="Muli Regular"/>
                <a:cs typeface="Muli Regular"/>
                <a:sym typeface="Muli Regular"/>
              </a:rPr>
              <a:t> (i.e. public address)</a:t>
            </a:r>
            <a:endParaRPr>
              <a:latin typeface="Muli Regular"/>
              <a:ea typeface="Muli Regular"/>
              <a:cs typeface="Muli Regular"/>
              <a:sym typeface="Muli Regular"/>
            </a:endParaRPr>
          </a:p>
        </p:txBody>
      </p:sp>
      <p:sp>
        <p:nvSpPr>
          <p:cNvPr id="1202" name="Google Shape;1202;p79"/>
          <p:cNvSpPr/>
          <p:nvPr/>
        </p:nvSpPr>
        <p:spPr>
          <a:xfrm>
            <a:off x="934692" y="4053040"/>
            <a:ext cx="2941200" cy="440100"/>
          </a:xfrm>
          <a:prstGeom prst="rect">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Bitcoin transactions</a:t>
            </a:r>
            <a:endParaRPr sz="1200">
              <a:latin typeface="Muli Regular"/>
              <a:ea typeface="Muli Regular"/>
              <a:cs typeface="Muli Regular"/>
              <a:sym typeface="Muli Regular"/>
            </a:endParaRPr>
          </a:p>
        </p:txBody>
      </p:sp>
      <p:pic>
        <p:nvPicPr>
          <p:cNvPr id="1203" name="Google Shape;1203;p79"/>
          <p:cNvPicPr preferRelativeResize="0"/>
          <p:nvPr/>
        </p:nvPicPr>
        <p:blipFill>
          <a:blip r:embed="rId3">
            <a:alphaModFix/>
          </a:blip>
          <a:stretch>
            <a:fillRect/>
          </a:stretch>
        </p:blipFill>
        <p:spPr>
          <a:xfrm>
            <a:off x="1147045" y="3470125"/>
            <a:ext cx="312300" cy="331382"/>
          </a:xfrm>
          <a:prstGeom prst="rect">
            <a:avLst/>
          </a:prstGeom>
          <a:noFill/>
          <a:ln>
            <a:noFill/>
          </a:ln>
        </p:spPr>
      </p:pic>
      <p:pic>
        <p:nvPicPr>
          <p:cNvPr id="1204" name="Google Shape;1204;p79"/>
          <p:cNvPicPr preferRelativeResize="0"/>
          <p:nvPr/>
        </p:nvPicPr>
        <p:blipFill>
          <a:blip r:embed="rId4">
            <a:alphaModFix/>
          </a:blip>
          <a:stretch>
            <a:fillRect/>
          </a:stretch>
        </p:blipFill>
        <p:spPr>
          <a:xfrm>
            <a:off x="1028849" y="3035220"/>
            <a:ext cx="548700" cy="234111"/>
          </a:xfrm>
          <a:prstGeom prst="rect">
            <a:avLst/>
          </a:prstGeom>
          <a:noFill/>
          <a:ln>
            <a:noFill/>
          </a:ln>
        </p:spPr>
      </p:pic>
      <p:cxnSp>
        <p:nvCxnSpPr>
          <p:cNvPr id="1205" name="Google Shape;1205;p79"/>
          <p:cNvCxnSpPr>
            <a:stCxn id="1204" idx="2"/>
            <a:endCxn id="1203" idx="0"/>
          </p:cNvCxnSpPr>
          <p:nvPr/>
        </p:nvCxnSpPr>
        <p:spPr>
          <a:xfrm>
            <a:off x="1303199" y="3269330"/>
            <a:ext cx="0" cy="200700"/>
          </a:xfrm>
          <a:prstGeom prst="straightConnector1">
            <a:avLst/>
          </a:prstGeom>
          <a:noFill/>
          <a:ln w="9525" cap="flat" cmpd="sng">
            <a:solidFill>
              <a:schemeClr val="dk2"/>
            </a:solidFill>
            <a:prstDash val="solid"/>
            <a:round/>
            <a:headEnd type="none" w="med" len="med"/>
            <a:tailEnd type="triangle" w="med" len="med"/>
          </a:ln>
        </p:spPr>
      </p:cxnSp>
      <p:cxnSp>
        <p:nvCxnSpPr>
          <p:cNvPr id="1206" name="Google Shape;1206;p79"/>
          <p:cNvCxnSpPr>
            <a:stCxn id="1203" idx="2"/>
          </p:cNvCxnSpPr>
          <p:nvPr/>
        </p:nvCxnSpPr>
        <p:spPr>
          <a:xfrm>
            <a:off x="1303195" y="3801507"/>
            <a:ext cx="0" cy="213600"/>
          </a:xfrm>
          <a:prstGeom prst="straightConnector1">
            <a:avLst/>
          </a:prstGeom>
          <a:noFill/>
          <a:ln w="9525" cap="flat" cmpd="sng">
            <a:solidFill>
              <a:schemeClr val="dk2"/>
            </a:solidFill>
            <a:prstDash val="solid"/>
            <a:round/>
            <a:headEnd type="none" w="med" len="med"/>
            <a:tailEnd type="triangle" w="med" len="med"/>
          </a:ln>
        </p:spPr>
      </p:cxnSp>
      <p:pic>
        <p:nvPicPr>
          <p:cNvPr id="1207" name="Google Shape;1207;p79"/>
          <p:cNvPicPr preferRelativeResize="0"/>
          <p:nvPr/>
        </p:nvPicPr>
        <p:blipFill>
          <a:blip r:embed="rId3">
            <a:alphaModFix/>
          </a:blip>
          <a:stretch>
            <a:fillRect/>
          </a:stretch>
        </p:blipFill>
        <p:spPr>
          <a:xfrm>
            <a:off x="3308695" y="3470125"/>
            <a:ext cx="312300" cy="331382"/>
          </a:xfrm>
          <a:prstGeom prst="rect">
            <a:avLst/>
          </a:prstGeom>
          <a:noFill/>
          <a:ln>
            <a:noFill/>
          </a:ln>
        </p:spPr>
      </p:pic>
      <p:pic>
        <p:nvPicPr>
          <p:cNvPr id="1208" name="Google Shape;1208;p79"/>
          <p:cNvPicPr preferRelativeResize="0"/>
          <p:nvPr/>
        </p:nvPicPr>
        <p:blipFill>
          <a:blip r:embed="rId4">
            <a:alphaModFix/>
          </a:blip>
          <a:stretch>
            <a:fillRect/>
          </a:stretch>
        </p:blipFill>
        <p:spPr>
          <a:xfrm>
            <a:off x="3190499" y="3035220"/>
            <a:ext cx="548700" cy="234111"/>
          </a:xfrm>
          <a:prstGeom prst="rect">
            <a:avLst/>
          </a:prstGeom>
          <a:noFill/>
          <a:ln>
            <a:noFill/>
          </a:ln>
        </p:spPr>
      </p:pic>
      <p:cxnSp>
        <p:nvCxnSpPr>
          <p:cNvPr id="1209" name="Google Shape;1209;p79"/>
          <p:cNvCxnSpPr>
            <a:stCxn id="1208" idx="2"/>
            <a:endCxn id="1207" idx="0"/>
          </p:cNvCxnSpPr>
          <p:nvPr/>
        </p:nvCxnSpPr>
        <p:spPr>
          <a:xfrm>
            <a:off x="3464849" y="3269330"/>
            <a:ext cx="0" cy="200700"/>
          </a:xfrm>
          <a:prstGeom prst="straightConnector1">
            <a:avLst/>
          </a:prstGeom>
          <a:noFill/>
          <a:ln w="9525" cap="flat" cmpd="sng">
            <a:solidFill>
              <a:schemeClr val="dk2"/>
            </a:solidFill>
            <a:prstDash val="solid"/>
            <a:round/>
            <a:headEnd type="triangle" w="med" len="med"/>
            <a:tailEnd type="none" w="med" len="med"/>
          </a:ln>
        </p:spPr>
      </p:cxnSp>
      <p:cxnSp>
        <p:nvCxnSpPr>
          <p:cNvPr id="1210" name="Google Shape;1210;p79"/>
          <p:cNvCxnSpPr>
            <a:stCxn id="1207" idx="2"/>
          </p:cNvCxnSpPr>
          <p:nvPr/>
        </p:nvCxnSpPr>
        <p:spPr>
          <a:xfrm>
            <a:off x="3464845" y="3801507"/>
            <a:ext cx="0" cy="213600"/>
          </a:xfrm>
          <a:prstGeom prst="straightConnector1">
            <a:avLst/>
          </a:prstGeom>
          <a:noFill/>
          <a:ln w="9525" cap="flat" cmpd="sng">
            <a:solidFill>
              <a:schemeClr val="dk2"/>
            </a:solidFill>
            <a:prstDash val="solid"/>
            <a:round/>
            <a:headEnd type="triangle" w="med" len="med"/>
            <a:tailEnd type="none" w="med" len="med"/>
          </a:ln>
        </p:spPr>
      </p:cxnSp>
      <p:sp>
        <p:nvSpPr>
          <p:cNvPr id="1211" name="Google Shape;1211;p79"/>
          <p:cNvSpPr txBox="1"/>
          <p:nvPr/>
        </p:nvSpPr>
        <p:spPr>
          <a:xfrm>
            <a:off x="898950" y="2790385"/>
            <a:ext cx="808500" cy="21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Onramp</a:t>
            </a:r>
            <a:endParaRPr sz="1200">
              <a:latin typeface="Muli Regular"/>
              <a:ea typeface="Muli Regular"/>
              <a:cs typeface="Muli Regular"/>
              <a:sym typeface="Muli Regular"/>
            </a:endParaRPr>
          </a:p>
        </p:txBody>
      </p:sp>
      <p:sp>
        <p:nvSpPr>
          <p:cNvPr id="1212" name="Google Shape;1212;p79"/>
          <p:cNvSpPr txBox="1"/>
          <p:nvPr/>
        </p:nvSpPr>
        <p:spPr>
          <a:xfrm>
            <a:off x="3060600" y="2790385"/>
            <a:ext cx="808500" cy="21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uli Regular"/>
                <a:ea typeface="Muli Regular"/>
                <a:cs typeface="Muli Regular"/>
                <a:sym typeface="Muli Regular"/>
              </a:rPr>
              <a:t>Offramp</a:t>
            </a:r>
            <a:endParaRPr sz="1200">
              <a:latin typeface="Muli Regular"/>
              <a:ea typeface="Muli Regular"/>
              <a:cs typeface="Muli Regular"/>
              <a:sym typeface="Muli Regular"/>
            </a:endParaRPr>
          </a:p>
        </p:txBody>
      </p:sp>
      <p:sp>
        <p:nvSpPr>
          <p:cNvPr id="1213" name="Google Shape;1213;p79"/>
          <p:cNvSpPr txBox="1"/>
          <p:nvPr/>
        </p:nvSpPr>
        <p:spPr>
          <a:xfrm>
            <a:off x="4592520" y="2554295"/>
            <a:ext cx="3984600" cy="10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a:latin typeface="Muli Regular"/>
                <a:ea typeface="Muli Regular"/>
                <a:cs typeface="Muli Regular"/>
                <a:sym typeface="Muli Regular"/>
              </a:rPr>
              <a:t>Fiat &lt;&gt; BTC on/off-ramps (typically 3rd party exchanges) often </a:t>
            </a:r>
            <a:r>
              <a:rPr lang="en" b="1">
                <a:latin typeface="Muli"/>
                <a:ea typeface="Muli"/>
                <a:cs typeface="Muli"/>
                <a:sym typeface="Muli"/>
              </a:rPr>
              <a:t>require user identity</a:t>
            </a:r>
            <a:r>
              <a:rPr lang="en">
                <a:latin typeface="Muli Regular"/>
                <a:ea typeface="Muli Regular"/>
                <a:cs typeface="Muli Regular"/>
                <a:sym typeface="Muli Regular"/>
              </a:rPr>
              <a:t> to abide by KYC regulations. Beware!</a:t>
            </a:r>
            <a:endParaRPr>
              <a:latin typeface="Muli Regular"/>
              <a:ea typeface="Muli Regular"/>
              <a:cs typeface="Muli Regular"/>
              <a:sym typeface="Muli Regular"/>
            </a:endParaRPr>
          </a:p>
        </p:txBody>
      </p:sp>
      <p:sp>
        <p:nvSpPr>
          <p:cNvPr id="1214" name="Google Shape;1214;p79"/>
          <p:cNvSpPr txBox="1"/>
          <p:nvPr/>
        </p:nvSpPr>
        <p:spPr>
          <a:xfrm>
            <a:off x="4592520" y="3509135"/>
            <a:ext cx="39846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a:latin typeface="Muli Regular"/>
                <a:ea typeface="Muli Regular"/>
                <a:cs typeface="Muli Regular"/>
                <a:sym typeface="Muli Regular"/>
              </a:rPr>
              <a:t>“Mixing” and other techniques (R&amp;D) can help improve btc fungibility and transaction privacy.</a:t>
            </a:r>
            <a:endParaRPr>
              <a:latin typeface="Muli Regular"/>
              <a:ea typeface="Muli Regular"/>
              <a:cs typeface="Muli Regular"/>
              <a:sym typeface="Muli Regular"/>
            </a:endParaRPr>
          </a:p>
        </p:txBody>
      </p:sp>
      <p:sp>
        <p:nvSpPr>
          <p:cNvPr id="1215" name="Google Shape;1215;p79"/>
          <p:cNvSpPr txBox="1"/>
          <p:nvPr/>
        </p:nvSpPr>
        <p:spPr>
          <a:xfrm>
            <a:off x="4592520" y="4235595"/>
            <a:ext cx="39846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u="sng">
                <a:latin typeface="Muli Regular"/>
                <a:ea typeface="Muli Regular"/>
                <a:cs typeface="Muli Regular"/>
                <a:sym typeface="Muli Regular"/>
              </a:rPr>
              <a:t>Fun fact</a:t>
            </a:r>
            <a:r>
              <a:rPr lang="en">
                <a:latin typeface="Muli Regular"/>
                <a:ea typeface="Muli Regular"/>
                <a:cs typeface="Muli Regular"/>
                <a:sym typeface="Muli Regular"/>
              </a:rPr>
              <a:t>: Lightning Network transactions are more private than on-chain transactions. </a:t>
            </a:r>
            <a:endParaRPr>
              <a:latin typeface="Muli Regular"/>
              <a:ea typeface="Muli Regular"/>
              <a:cs typeface="Muli Regular"/>
              <a:sym typeface="Muli Regular"/>
            </a:endParaRPr>
          </a:p>
        </p:txBody>
      </p:sp>
      <p:cxnSp>
        <p:nvCxnSpPr>
          <p:cNvPr id="1216" name="Google Shape;1216;p79"/>
          <p:cNvCxnSpPr/>
          <p:nvPr/>
        </p:nvCxnSpPr>
        <p:spPr>
          <a:xfrm flipH="1">
            <a:off x="3974710" y="2728625"/>
            <a:ext cx="597300" cy="34470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79"/>
          <p:cNvCxnSpPr/>
          <p:nvPr/>
        </p:nvCxnSpPr>
        <p:spPr>
          <a:xfrm flipH="1">
            <a:off x="3974710" y="3719225"/>
            <a:ext cx="597300" cy="344700"/>
          </a:xfrm>
          <a:prstGeom prst="straightConnector1">
            <a:avLst/>
          </a:prstGeom>
          <a:noFill/>
          <a:ln w="9525" cap="flat" cmpd="sng">
            <a:solidFill>
              <a:schemeClr val="dk2"/>
            </a:solidFill>
            <a:prstDash val="solid"/>
            <a:round/>
            <a:headEnd type="none" w="med" len="med"/>
            <a:tailEnd type="none" w="med" len="med"/>
          </a:ln>
        </p:spPr>
      </p:cxnSp>
      <p:pic>
        <p:nvPicPr>
          <p:cNvPr id="1218" name="Google Shape;1218;p79"/>
          <p:cNvPicPr preferRelativeResize="0"/>
          <p:nvPr/>
        </p:nvPicPr>
        <p:blipFill>
          <a:blip r:embed="rId5">
            <a:alphaModFix/>
          </a:blip>
          <a:stretch>
            <a:fillRect/>
          </a:stretch>
        </p:blipFill>
        <p:spPr>
          <a:xfrm>
            <a:off x="8786250" y="43800"/>
            <a:ext cx="281846" cy="2702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80"/>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“Why not do something </a:t>
            </a:r>
            <a:r>
              <a:rPr lang="en" sz="2800" i="1">
                <a:solidFill>
                  <a:srgbClr val="000000"/>
                </a:solidFill>
                <a:latin typeface="Muli"/>
                <a:ea typeface="Muli"/>
                <a:cs typeface="Muli"/>
                <a:sym typeface="Muli"/>
              </a:rPr>
              <a:t>useful</a:t>
            </a:r>
            <a:r>
              <a:rPr lang="en" sz="2800">
                <a:solidFill>
                  <a:srgbClr val="000000"/>
                </a:solidFill>
                <a:latin typeface="Muli"/>
                <a:ea typeface="Muli"/>
                <a:cs typeface="Muli"/>
                <a:sym typeface="Muli"/>
              </a:rPr>
              <a:t> with PoW”</a:t>
            </a:r>
            <a:endParaRPr sz="2800">
              <a:solidFill>
                <a:srgbClr val="000000"/>
              </a:solidFill>
              <a:latin typeface="Muli"/>
              <a:ea typeface="Muli"/>
              <a:cs typeface="Muli"/>
              <a:sym typeface="Muli"/>
            </a:endParaRPr>
          </a:p>
        </p:txBody>
      </p:sp>
      <p:sp>
        <p:nvSpPr>
          <p:cNvPr id="1224" name="Google Shape;1224;p80"/>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68</a:t>
            </a:fld>
            <a:endParaRPr>
              <a:latin typeface="Muli Regular"/>
              <a:ea typeface="Muli Regular"/>
              <a:cs typeface="Muli Regular"/>
              <a:sym typeface="Muli Regular"/>
            </a:endParaRPr>
          </a:p>
        </p:txBody>
      </p:sp>
      <p:sp>
        <p:nvSpPr>
          <p:cNvPr id="1226" name="Google Shape;1226;p80"/>
          <p:cNvSpPr/>
          <p:nvPr/>
        </p:nvSpPr>
        <p:spPr>
          <a:xfrm>
            <a:off x="8421701" y="2185515"/>
            <a:ext cx="695100" cy="510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0"/>
          <p:cNvSpPr/>
          <p:nvPr/>
        </p:nvSpPr>
        <p:spPr>
          <a:xfrm>
            <a:off x="7783440" y="1614577"/>
            <a:ext cx="967800" cy="718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8" name="Google Shape;1228;p80"/>
          <p:cNvPicPr preferRelativeResize="0"/>
          <p:nvPr/>
        </p:nvPicPr>
        <p:blipFill rotWithShape="1">
          <a:blip r:embed="rId3">
            <a:alphaModFix/>
          </a:blip>
          <a:srcRect l="43432"/>
          <a:stretch/>
        </p:blipFill>
        <p:spPr>
          <a:xfrm>
            <a:off x="5184476" y="1410805"/>
            <a:ext cx="3495874" cy="3476275"/>
          </a:xfrm>
          <a:prstGeom prst="rect">
            <a:avLst/>
          </a:prstGeom>
          <a:noFill/>
          <a:ln>
            <a:noFill/>
          </a:ln>
        </p:spPr>
      </p:pic>
      <p:sp>
        <p:nvSpPr>
          <p:cNvPr id="1229" name="Google Shape;1229;p80"/>
          <p:cNvSpPr/>
          <p:nvPr/>
        </p:nvSpPr>
        <p:spPr>
          <a:xfrm>
            <a:off x="8421701" y="2185515"/>
            <a:ext cx="695100" cy="510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0"/>
          <p:cNvSpPr txBox="1"/>
          <p:nvPr/>
        </p:nvSpPr>
        <p:spPr>
          <a:xfrm>
            <a:off x="5319388" y="1775346"/>
            <a:ext cx="27492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a:latin typeface="Muli Regular"/>
                <a:ea typeface="Muli Regular"/>
                <a:cs typeface="Muli Regular"/>
                <a:sym typeface="Muli Regular"/>
              </a:rPr>
              <a:t>Bitcoin Network Hashrate</a:t>
            </a:r>
            <a:endParaRPr>
              <a:latin typeface="Muli Regular"/>
              <a:ea typeface="Muli Regular"/>
              <a:cs typeface="Muli Regular"/>
              <a:sym typeface="Muli Regular"/>
            </a:endParaRPr>
          </a:p>
        </p:txBody>
      </p:sp>
      <p:sp>
        <p:nvSpPr>
          <p:cNvPr id="1231" name="Google Shape;1231;p80"/>
          <p:cNvSpPr/>
          <p:nvPr/>
        </p:nvSpPr>
        <p:spPr>
          <a:xfrm>
            <a:off x="7783440" y="1614577"/>
            <a:ext cx="967800" cy="718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0"/>
          <p:cNvSpPr txBox="1">
            <a:spLocks noGrp="1"/>
          </p:cNvSpPr>
          <p:nvPr>
            <p:ph type="subTitle" idx="4294967295"/>
          </p:nvPr>
        </p:nvSpPr>
        <p:spPr>
          <a:xfrm>
            <a:off x="218100" y="951900"/>
            <a:ext cx="8925900" cy="1111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PoW mining has a singular useful purpose: securing Bitcoin.</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sp>
        <p:nvSpPr>
          <p:cNvPr id="1233" name="Google Shape;1233;p80"/>
          <p:cNvSpPr txBox="1"/>
          <p:nvPr/>
        </p:nvSpPr>
        <p:spPr>
          <a:xfrm>
            <a:off x="218100" y="1785525"/>
            <a:ext cx="4638000" cy="30000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Any "useful" work done </a:t>
            </a:r>
            <a:r>
              <a:rPr lang="en" sz="2400" i="1">
                <a:solidFill>
                  <a:srgbClr val="434343"/>
                </a:solidFill>
                <a:latin typeface="Muli Regular"/>
                <a:ea typeface="Muli Regular"/>
                <a:cs typeface="Muli Regular"/>
                <a:sym typeface="Muli Regular"/>
              </a:rPr>
              <a:t>outside</a:t>
            </a:r>
            <a:r>
              <a:rPr lang="en" sz="2400">
                <a:solidFill>
                  <a:srgbClr val="434343"/>
                </a:solidFill>
                <a:latin typeface="Muli Regular"/>
                <a:ea typeface="Muli Regular"/>
                <a:cs typeface="Muli Regular"/>
                <a:sym typeface="Muli Regular"/>
              </a:rPr>
              <a:t> of that purpose </a:t>
            </a:r>
            <a:r>
              <a:rPr lang="en" sz="2400" b="1" u="sng">
                <a:solidFill>
                  <a:srgbClr val="434343"/>
                </a:solidFill>
                <a:latin typeface="Muli"/>
                <a:ea typeface="Muli"/>
                <a:cs typeface="Muli"/>
                <a:sym typeface="Muli"/>
              </a:rPr>
              <a:t>does not</a:t>
            </a:r>
            <a:r>
              <a:rPr lang="en" sz="2400">
                <a:solidFill>
                  <a:srgbClr val="434343"/>
                </a:solidFill>
                <a:latin typeface="Muli Regular"/>
                <a:ea typeface="Muli Regular"/>
                <a:cs typeface="Muli Regular"/>
                <a:sym typeface="Muli Regular"/>
              </a:rPr>
              <a:t> contribute to security (e.g. comes at the expense of security).</a:t>
            </a:r>
            <a:endParaRPr sz="2400">
              <a:solidFill>
                <a:srgbClr val="434343"/>
              </a:solidFill>
              <a:latin typeface="Muli Regular"/>
              <a:ea typeface="Muli Regular"/>
              <a:cs typeface="Muli Regular"/>
              <a:sym typeface="Muli Regular"/>
            </a:endParaRPr>
          </a:p>
        </p:txBody>
      </p:sp>
      <p:pic>
        <p:nvPicPr>
          <p:cNvPr id="1234" name="Google Shape;1234;p80"/>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81"/>
          <p:cNvSpPr txBox="1">
            <a:spLocks noGrp="1"/>
          </p:cNvSpPr>
          <p:nvPr>
            <p:ph type="subTitle" idx="4294967295"/>
          </p:nvPr>
        </p:nvSpPr>
        <p:spPr>
          <a:xfrm>
            <a:off x="218100" y="117150"/>
            <a:ext cx="86232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“How do I buy bitcoin?”                                         (1/2)</a:t>
            </a:r>
            <a:endParaRPr sz="2800">
              <a:solidFill>
                <a:srgbClr val="000000"/>
              </a:solidFill>
              <a:latin typeface="Muli"/>
              <a:ea typeface="Muli"/>
              <a:cs typeface="Muli"/>
              <a:sym typeface="Muli"/>
            </a:endParaRPr>
          </a:p>
        </p:txBody>
      </p:sp>
      <p:sp>
        <p:nvSpPr>
          <p:cNvPr id="1240" name="Google Shape;1240;p81"/>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69</a:t>
            </a:fld>
            <a:endParaRPr>
              <a:latin typeface="Muli Regular"/>
              <a:ea typeface="Muli Regular"/>
              <a:cs typeface="Muli Regular"/>
              <a:sym typeface="Muli Regular"/>
            </a:endParaRPr>
          </a:p>
        </p:txBody>
      </p:sp>
      <p:sp>
        <p:nvSpPr>
          <p:cNvPr id="1242" name="Google Shape;1242;p81"/>
          <p:cNvSpPr txBox="1">
            <a:spLocks noGrp="1"/>
          </p:cNvSpPr>
          <p:nvPr>
            <p:ph type="subTitle" idx="4294967295"/>
          </p:nvPr>
        </p:nvSpPr>
        <p:spPr>
          <a:xfrm>
            <a:off x="218100" y="951900"/>
            <a:ext cx="8925900" cy="5874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Step 1: Buy BTC with fiat currency on a reputable site. </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pic>
        <p:nvPicPr>
          <p:cNvPr id="1243" name="Google Shape;1243;p81"/>
          <p:cNvPicPr preferRelativeResize="0"/>
          <p:nvPr/>
        </p:nvPicPr>
        <p:blipFill rotWithShape="1">
          <a:blip r:embed="rId3">
            <a:alphaModFix/>
          </a:blip>
          <a:srcRect t="24556" b="18280"/>
          <a:stretch/>
        </p:blipFill>
        <p:spPr>
          <a:xfrm>
            <a:off x="988716" y="1768947"/>
            <a:ext cx="1203807" cy="387472"/>
          </a:xfrm>
          <a:prstGeom prst="rect">
            <a:avLst/>
          </a:prstGeom>
          <a:noFill/>
          <a:ln>
            <a:noFill/>
          </a:ln>
        </p:spPr>
      </p:pic>
      <p:pic>
        <p:nvPicPr>
          <p:cNvPr id="1244" name="Google Shape;1244;p81"/>
          <p:cNvPicPr preferRelativeResize="0"/>
          <p:nvPr/>
        </p:nvPicPr>
        <p:blipFill rotWithShape="1">
          <a:blip r:embed="rId4">
            <a:alphaModFix/>
          </a:blip>
          <a:srcRect l="20907" t="38879" r="21841" b="38563"/>
          <a:stretch/>
        </p:blipFill>
        <p:spPr>
          <a:xfrm>
            <a:off x="818023" y="2505629"/>
            <a:ext cx="1545197" cy="453013"/>
          </a:xfrm>
          <a:prstGeom prst="rect">
            <a:avLst/>
          </a:prstGeom>
          <a:noFill/>
          <a:ln>
            <a:noFill/>
          </a:ln>
        </p:spPr>
      </p:pic>
      <p:pic>
        <p:nvPicPr>
          <p:cNvPr id="1245" name="Google Shape;1245;p81"/>
          <p:cNvPicPr preferRelativeResize="0"/>
          <p:nvPr/>
        </p:nvPicPr>
        <p:blipFill>
          <a:blip r:embed="rId5">
            <a:alphaModFix/>
          </a:blip>
          <a:stretch>
            <a:fillRect/>
          </a:stretch>
        </p:blipFill>
        <p:spPr>
          <a:xfrm>
            <a:off x="910790" y="4071661"/>
            <a:ext cx="1359667" cy="553936"/>
          </a:xfrm>
          <a:prstGeom prst="rect">
            <a:avLst/>
          </a:prstGeom>
          <a:noFill/>
          <a:ln>
            <a:noFill/>
          </a:ln>
        </p:spPr>
      </p:pic>
      <p:sp>
        <p:nvSpPr>
          <p:cNvPr id="1246" name="Google Shape;1246;p81"/>
          <p:cNvSpPr txBox="1"/>
          <p:nvPr/>
        </p:nvSpPr>
        <p:spPr>
          <a:xfrm>
            <a:off x="2747425" y="1765888"/>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Established in 2012, good UX for new users, strong security record. </a:t>
            </a:r>
            <a:endParaRPr>
              <a:latin typeface="Muli Regular"/>
              <a:ea typeface="Muli Regular"/>
              <a:cs typeface="Muli Regular"/>
              <a:sym typeface="Muli Regular"/>
            </a:endParaRPr>
          </a:p>
        </p:txBody>
      </p:sp>
      <p:pic>
        <p:nvPicPr>
          <p:cNvPr id="1247" name="Google Shape;1247;p81"/>
          <p:cNvPicPr preferRelativeResize="0"/>
          <p:nvPr/>
        </p:nvPicPr>
        <p:blipFill>
          <a:blip r:embed="rId6">
            <a:alphaModFix/>
          </a:blip>
          <a:stretch>
            <a:fillRect/>
          </a:stretch>
        </p:blipFill>
        <p:spPr>
          <a:xfrm>
            <a:off x="1051649" y="3369824"/>
            <a:ext cx="1077950" cy="318800"/>
          </a:xfrm>
          <a:prstGeom prst="rect">
            <a:avLst/>
          </a:prstGeom>
          <a:noFill/>
          <a:ln>
            <a:noFill/>
          </a:ln>
        </p:spPr>
      </p:pic>
      <p:sp>
        <p:nvSpPr>
          <p:cNvPr id="1248" name="Google Shape;1248;p81"/>
          <p:cNvSpPr txBox="1"/>
          <p:nvPr/>
        </p:nvSpPr>
        <p:spPr>
          <a:xfrm>
            <a:off x="2747425" y="2535325"/>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Mobile app from Square. Nice/easy for buying small amounts. </a:t>
            </a:r>
            <a:endParaRPr>
              <a:latin typeface="Muli Regular"/>
              <a:ea typeface="Muli Regular"/>
              <a:cs typeface="Muli Regular"/>
              <a:sym typeface="Muli Regular"/>
            </a:endParaRPr>
          </a:p>
        </p:txBody>
      </p:sp>
      <p:sp>
        <p:nvSpPr>
          <p:cNvPr id="1249" name="Google Shape;1249;p81"/>
          <p:cNvSpPr txBox="1"/>
          <p:nvPr/>
        </p:nvSpPr>
        <p:spPr>
          <a:xfrm>
            <a:off x="2747425" y="3332425"/>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Can verify existence of your bitcoin on the blockchain. </a:t>
            </a:r>
            <a:endParaRPr>
              <a:latin typeface="Muli Regular"/>
              <a:ea typeface="Muli Regular"/>
              <a:cs typeface="Muli Regular"/>
              <a:sym typeface="Muli Regular"/>
            </a:endParaRPr>
          </a:p>
        </p:txBody>
      </p:sp>
      <p:sp>
        <p:nvSpPr>
          <p:cNvPr id="1250" name="Google Shape;1250;p81"/>
          <p:cNvSpPr txBox="1"/>
          <p:nvPr/>
        </p:nvSpPr>
        <p:spPr>
          <a:xfrm>
            <a:off x="2747425" y="4151825"/>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New Bitcoin-only startup, supports recurring buys (DCA).</a:t>
            </a:r>
            <a:endParaRPr>
              <a:latin typeface="Muli Regular"/>
              <a:ea typeface="Muli Regular"/>
              <a:cs typeface="Muli Regular"/>
              <a:sym typeface="Muli Regular"/>
            </a:endParaRPr>
          </a:p>
        </p:txBody>
      </p:sp>
      <p:pic>
        <p:nvPicPr>
          <p:cNvPr id="1251" name="Google Shape;1251;p81"/>
          <p:cNvPicPr preferRelativeResize="0"/>
          <p:nvPr/>
        </p:nvPicPr>
        <p:blipFill>
          <a:blip r:embed="rId7">
            <a:alphaModFix/>
          </a:blip>
          <a:stretch>
            <a:fillRect/>
          </a:stretch>
        </p:blipFill>
        <p:spPr>
          <a:xfrm>
            <a:off x="8786250" y="43800"/>
            <a:ext cx="281846" cy="270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7</a:t>
            </a:fld>
            <a:endParaRPr>
              <a:latin typeface="Muli Regular"/>
              <a:ea typeface="Muli Regular"/>
              <a:cs typeface="Muli Regular"/>
              <a:sym typeface="Muli Regular"/>
            </a:endParaRPr>
          </a:p>
        </p:txBody>
      </p:sp>
      <p:pic>
        <p:nvPicPr>
          <p:cNvPr id="109" name="Google Shape;109;p19"/>
          <p:cNvPicPr preferRelativeResize="0"/>
          <p:nvPr/>
        </p:nvPicPr>
        <p:blipFill>
          <a:blip r:embed="rId3">
            <a:alphaModFix/>
          </a:blip>
          <a:stretch>
            <a:fillRect/>
          </a:stretch>
        </p:blipFill>
        <p:spPr>
          <a:xfrm>
            <a:off x="1395613" y="152400"/>
            <a:ext cx="6352779" cy="4838700"/>
          </a:xfrm>
          <a:prstGeom prst="rect">
            <a:avLst/>
          </a:prstGeom>
          <a:noFill/>
          <a:ln>
            <a:noFill/>
          </a:ln>
        </p:spPr>
      </p:pic>
      <p:pic>
        <p:nvPicPr>
          <p:cNvPr id="110" name="Google Shape;110;p19"/>
          <p:cNvPicPr preferRelativeResize="0"/>
          <p:nvPr/>
        </p:nvPicPr>
        <p:blipFill>
          <a:blip r:embed="rId4">
            <a:alphaModFix/>
          </a:blip>
          <a:stretch>
            <a:fillRect/>
          </a:stretch>
        </p:blipFill>
        <p:spPr>
          <a:xfrm>
            <a:off x="8786250" y="43800"/>
            <a:ext cx="281846" cy="2702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82"/>
          <p:cNvSpPr txBox="1">
            <a:spLocks noGrp="1"/>
          </p:cNvSpPr>
          <p:nvPr>
            <p:ph type="subTitle" idx="4294967295"/>
          </p:nvPr>
        </p:nvSpPr>
        <p:spPr>
          <a:xfrm>
            <a:off x="218100" y="117150"/>
            <a:ext cx="86232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“How do I buy bitcoin?”                                         (2/2)</a:t>
            </a:r>
            <a:endParaRPr sz="2800">
              <a:solidFill>
                <a:srgbClr val="000000"/>
              </a:solidFill>
              <a:latin typeface="Muli"/>
              <a:ea typeface="Muli"/>
              <a:cs typeface="Muli"/>
              <a:sym typeface="Muli"/>
            </a:endParaRPr>
          </a:p>
        </p:txBody>
      </p:sp>
      <p:sp>
        <p:nvSpPr>
          <p:cNvPr id="1257" name="Google Shape;1257;p82"/>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70</a:t>
            </a:fld>
            <a:endParaRPr>
              <a:latin typeface="Muli Regular"/>
              <a:ea typeface="Muli Regular"/>
              <a:cs typeface="Muli Regular"/>
              <a:sym typeface="Muli Regular"/>
            </a:endParaRPr>
          </a:p>
        </p:txBody>
      </p:sp>
      <p:sp>
        <p:nvSpPr>
          <p:cNvPr id="1259" name="Google Shape;1259;p82"/>
          <p:cNvSpPr txBox="1">
            <a:spLocks noGrp="1"/>
          </p:cNvSpPr>
          <p:nvPr>
            <p:ph type="subTitle" idx="4294967295"/>
          </p:nvPr>
        </p:nvSpPr>
        <p:spPr>
          <a:xfrm>
            <a:off x="218100" y="951900"/>
            <a:ext cx="8925900" cy="5874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2400">
                <a:solidFill>
                  <a:srgbClr val="434343"/>
                </a:solidFill>
                <a:latin typeface="Muli Regular"/>
                <a:ea typeface="Muli Regular"/>
                <a:cs typeface="Muli Regular"/>
                <a:sym typeface="Muli Regular"/>
              </a:rPr>
              <a:t>Step 2: Take custody of your private keys.</a:t>
            </a: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a:p>
            <a:pPr marL="0" lvl="0" indent="0" algn="l" rtl="0">
              <a:lnSpc>
                <a:spcPct val="114000"/>
              </a:lnSpc>
              <a:spcBef>
                <a:spcPts val="0"/>
              </a:spcBef>
              <a:spcAft>
                <a:spcPts val="0"/>
              </a:spcAft>
              <a:buNone/>
            </a:pPr>
            <a:endParaRPr sz="2400">
              <a:solidFill>
                <a:srgbClr val="434343"/>
              </a:solidFill>
              <a:latin typeface="Muli Regular"/>
              <a:ea typeface="Muli Regular"/>
              <a:cs typeface="Muli Regular"/>
              <a:sym typeface="Muli Regular"/>
            </a:endParaRPr>
          </a:p>
        </p:txBody>
      </p:sp>
      <p:sp>
        <p:nvSpPr>
          <p:cNvPr id="1260" name="Google Shape;1260;p82"/>
          <p:cNvSpPr txBox="1"/>
          <p:nvPr/>
        </p:nvSpPr>
        <p:spPr>
          <a:xfrm>
            <a:off x="2747425" y="1803430"/>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Trezor Model T — probably best user experience.  </a:t>
            </a:r>
            <a:endParaRPr>
              <a:latin typeface="Muli Regular"/>
              <a:ea typeface="Muli Regular"/>
              <a:cs typeface="Muli Regular"/>
              <a:sym typeface="Muli Regular"/>
            </a:endParaRPr>
          </a:p>
        </p:txBody>
      </p:sp>
      <p:sp>
        <p:nvSpPr>
          <p:cNvPr id="1261" name="Google Shape;1261;p82"/>
          <p:cNvSpPr txBox="1"/>
          <p:nvPr/>
        </p:nvSpPr>
        <p:spPr>
          <a:xfrm>
            <a:off x="2747425" y="2679829"/>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Ledger Nano X — very good, slightly clunky user input.   </a:t>
            </a:r>
            <a:endParaRPr>
              <a:latin typeface="Muli Regular"/>
              <a:ea typeface="Muli Regular"/>
              <a:cs typeface="Muli Regular"/>
              <a:sym typeface="Muli Regular"/>
            </a:endParaRPr>
          </a:p>
        </p:txBody>
      </p:sp>
      <p:pic>
        <p:nvPicPr>
          <p:cNvPr id="1262" name="Google Shape;1262;p82"/>
          <p:cNvPicPr preferRelativeResize="0"/>
          <p:nvPr/>
        </p:nvPicPr>
        <p:blipFill>
          <a:blip r:embed="rId3">
            <a:alphaModFix/>
          </a:blip>
          <a:stretch>
            <a:fillRect/>
          </a:stretch>
        </p:blipFill>
        <p:spPr>
          <a:xfrm rot="3599987">
            <a:off x="1136476" y="2223755"/>
            <a:ext cx="846017" cy="1305750"/>
          </a:xfrm>
          <a:prstGeom prst="rect">
            <a:avLst/>
          </a:prstGeom>
          <a:noFill/>
          <a:ln>
            <a:noFill/>
          </a:ln>
        </p:spPr>
      </p:pic>
      <p:pic>
        <p:nvPicPr>
          <p:cNvPr id="1263" name="Google Shape;1263;p82"/>
          <p:cNvPicPr preferRelativeResize="0"/>
          <p:nvPr/>
        </p:nvPicPr>
        <p:blipFill>
          <a:blip r:embed="rId4">
            <a:alphaModFix/>
          </a:blip>
          <a:stretch>
            <a:fillRect/>
          </a:stretch>
        </p:blipFill>
        <p:spPr>
          <a:xfrm rot="4499999">
            <a:off x="1166257" y="1652462"/>
            <a:ext cx="868385" cy="868385"/>
          </a:xfrm>
          <a:prstGeom prst="rect">
            <a:avLst/>
          </a:prstGeom>
          <a:noFill/>
          <a:ln>
            <a:noFill/>
          </a:ln>
        </p:spPr>
      </p:pic>
      <p:pic>
        <p:nvPicPr>
          <p:cNvPr id="1264" name="Google Shape;1264;p82"/>
          <p:cNvPicPr preferRelativeResize="0"/>
          <p:nvPr/>
        </p:nvPicPr>
        <p:blipFill>
          <a:blip r:embed="rId5">
            <a:alphaModFix/>
          </a:blip>
          <a:stretch>
            <a:fillRect/>
          </a:stretch>
        </p:blipFill>
        <p:spPr>
          <a:xfrm>
            <a:off x="1013050" y="4175485"/>
            <a:ext cx="1174799" cy="587400"/>
          </a:xfrm>
          <a:prstGeom prst="rect">
            <a:avLst/>
          </a:prstGeom>
          <a:noFill/>
          <a:ln>
            <a:noFill/>
          </a:ln>
        </p:spPr>
      </p:pic>
      <p:sp>
        <p:nvSpPr>
          <p:cNvPr id="1265" name="Google Shape;1265;p82"/>
          <p:cNvSpPr txBox="1"/>
          <p:nvPr/>
        </p:nvSpPr>
        <p:spPr>
          <a:xfrm>
            <a:off x="2747425" y="4272373"/>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Casa Keymaster Multisig Wallet — distributed private keys. </a:t>
            </a:r>
            <a:endParaRPr>
              <a:latin typeface="Muli Regular"/>
              <a:ea typeface="Muli Regular"/>
              <a:cs typeface="Muli Regular"/>
              <a:sym typeface="Muli Regular"/>
            </a:endParaRPr>
          </a:p>
        </p:txBody>
      </p:sp>
      <p:sp>
        <p:nvSpPr>
          <p:cNvPr id="1266" name="Google Shape;1266;p82"/>
          <p:cNvSpPr txBox="1"/>
          <p:nvPr/>
        </p:nvSpPr>
        <p:spPr>
          <a:xfrm>
            <a:off x="2747425" y="3496174"/>
            <a:ext cx="57045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uli Regular"/>
                <a:ea typeface="Muli Regular"/>
                <a:cs typeface="Muli Regular"/>
                <a:sym typeface="Muli Regular"/>
              </a:rPr>
              <a:t>Blockstream Green — free mobile wallet with 2-factor auth. </a:t>
            </a:r>
            <a:endParaRPr>
              <a:latin typeface="Muli Regular"/>
              <a:ea typeface="Muli Regular"/>
              <a:cs typeface="Muli Regular"/>
              <a:sym typeface="Muli Regular"/>
            </a:endParaRPr>
          </a:p>
        </p:txBody>
      </p:sp>
      <p:pic>
        <p:nvPicPr>
          <p:cNvPr id="1267" name="Google Shape;1267;p82"/>
          <p:cNvPicPr preferRelativeResize="0"/>
          <p:nvPr/>
        </p:nvPicPr>
        <p:blipFill>
          <a:blip r:embed="rId6">
            <a:alphaModFix/>
          </a:blip>
          <a:stretch>
            <a:fillRect/>
          </a:stretch>
        </p:blipFill>
        <p:spPr>
          <a:xfrm>
            <a:off x="1326100" y="3432772"/>
            <a:ext cx="548700" cy="520393"/>
          </a:xfrm>
          <a:prstGeom prst="rect">
            <a:avLst/>
          </a:prstGeom>
          <a:noFill/>
          <a:ln>
            <a:noFill/>
          </a:ln>
        </p:spPr>
      </p:pic>
      <p:pic>
        <p:nvPicPr>
          <p:cNvPr id="1268" name="Google Shape;1268;p82"/>
          <p:cNvPicPr preferRelativeResize="0"/>
          <p:nvPr/>
        </p:nvPicPr>
        <p:blipFill>
          <a:blip r:embed="rId7">
            <a:alphaModFix/>
          </a:blip>
          <a:stretch>
            <a:fillRect/>
          </a:stretch>
        </p:blipFill>
        <p:spPr>
          <a:xfrm>
            <a:off x="8786250" y="43800"/>
            <a:ext cx="281846" cy="270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subTitle" idx="4294967295"/>
          </p:nvPr>
        </p:nvSpPr>
        <p:spPr>
          <a:xfrm>
            <a:off x="218100" y="1779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434343"/>
                </a:solidFill>
                <a:latin typeface="Muli Regular"/>
                <a:ea typeface="Muli Regular"/>
                <a:cs typeface="Muli Regular"/>
                <a:sym typeface="Muli Regular"/>
              </a:rPr>
              <a:t>What makes good money? Bad money?</a:t>
            </a:r>
            <a:endParaRPr sz="2800">
              <a:solidFill>
                <a:srgbClr val="434343"/>
              </a:solidFill>
              <a:latin typeface="Muli Regular"/>
              <a:ea typeface="Muli Regular"/>
              <a:cs typeface="Muli Regular"/>
              <a:sym typeface="Muli Regular"/>
            </a:endParaRPr>
          </a:p>
        </p:txBody>
      </p:sp>
      <p:sp>
        <p:nvSpPr>
          <p:cNvPr id="116" name="Google Shape;116;p20"/>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8</a:t>
            </a:fld>
            <a:endParaRPr>
              <a:latin typeface="Muli Regular"/>
              <a:ea typeface="Muli Regular"/>
              <a:cs typeface="Muli Regular"/>
              <a:sym typeface="Muli Regular"/>
            </a:endParaRPr>
          </a:p>
        </p:txBody>
      </p:sp>
      <p:pic>
        <p:nvPicPr>
          <p:cNvPr id="118" name="Google Shape;118;p20"/>
          <p:cNvPicPr preferRelativeResize="0"/>
          <p:nvPr/>
        </p:nvPicPr>
        <p:blipFill>
          <a:blip r:embed="rId3">
            <a:alphaModFix/>
          </a:blip>
          <a:stretch>
            <a:fillRect/>
          </a:stretch>
        </p:blipFill>
        <p:spPr>
          <a:xfrm>
            <a:off x="8786250" y="43800"/>
            <a:ext cx="281846" cy="270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p:nvPr/>
        </p:nvSpPr>
        <p:spPr>
          <a:xfrm>
            <a:off x="0" y="0"/>
            <a:ext cx="65700" cy="51435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Muli Regular"/>
                <a:ea typeface="Muli Regular"/>
                <a:cs typeface="Muli Regular"/>
                <a:sym typeface="Muli Regular"/>
              </a:rPr>
              <a:t>9</a:t>
            </a:fld>
            <a:endParaRPr>
              <a:latin typeface="Muli Regular"/>
              <a:ea typeface="Muli Regular"/>
              <a:cs typeface="Muli Regular"/>
              <a:sym typeface="Muli Regular"/>
            </a:endParaRPr>
          </a:p>
        </p:txBody>
      </p:sp>
      <p:pic>
        <p:nvPicPr>
          <p:cNvPr id="125" name="Google Shape;125;p21"/>
          <p:cNvPicPr preferRelativeResize="0"/>
          <p:nvPr/>
        </p:nvPicPr>
        <p:blipFill rotWithShape="1">
          <a:blip r:embed="rId3">
            <a:alphaModFix/>
          </a:blip>
          <a:srcRect r="3418"/>
          <a:stretch/>
        </p:blipFill>
        <p:spPr>
          <a:xfrm>
            <a:off x="749638" y="1030000"/>
            <a:ext cx="7644724" cy="3929550"/>
          </a:xfrm>
          <a:prstGeom prst="rect">
            <a:avLst/>
          </a:prstGeom>
          <a:noFill/>
          <a:ln>
            <a:noFill/>
          </a:ln>
        </p:spPr>
      </p:pic>
      <p:pic>
        <p:nvPicPr>
          <p:cNvPr id="126" name="Google Shape;126;p21"/>
          <p:cNvPicPr preferRelativeResize="0"/>
          <p:nvPr/>
        </p:nvPicPr>
        <p:blipFill>
          <a:blip r:embed="rId4">
            <a:alphaModFix/>
          </a:blip>
          <a:stretch>
            <a:fillRect/>
          </a:stretch>
        </p:blipFill>
        <p:spPr>
          <a:xfrm>
            <a:off x="8786250" y="43800"/>
            <a:ext cx="281846" cy="270275"/>
          </a:xfrm>
          <a:prstGeom prst="rect">
            <a:avLst/>
          </a:prstGeom>
          <a:noFill/>
          <a:ln>
            <a:noFill/>
          </a:ln>
        </p:spPr>
      </p:pic>
      <p:sp>
        <p:nvSpPr>
          <p:cNvPr id="127" name="Google Shape;127;p21"/>
          <p:cNvSpPr txBox="1">
            <a:spLocks noGrp="1"/>
          </p:cNvSpPr>
          <p:nvPr>
            <p:ph type="subTitle" idx="4294967295"/>
          </p:nvPr>
        </p:nvSpPr>
        <p:spPr>
          <a:xfrm>
            <a:off x="218100" y="117150"/>
            <a:ext cx="8538900" cy="792600"/>
          </a:xfrm>
          <a:prstGeom prst="rect">
            <a:avLst/>
          </a:prstGeom>
        </p:spPr>
        <p:txBody>
          <a:bodyPr spcFirstLastPara="1" wrap="square" lIns="91425" tIns="91425" rIns="91425" bIns="91425" anchor="ctr" anchorCtr="0">
            <a:noAutofit/>
          </a:bodyPr>
          <a:lstStyle/>
          <a:p>
            <a:pPr marL="0" lvl="0" indent="0" algn="l" rtl="0">
              <a:lnSpc>
                <a:spcPct val="114000"/>
              </a:lnSpc>
              <a:spcBef>
                <a:spcPts val="0"/>
              </a:spcBef>
              <a:spcAft>
                <a:spcPts val="0"/>
              </a:spcAft>
              <a:buNone/>
            </a:pPr>
            <a:r>
              <a:rPr lang="en" sz="2800">
                <a:solidFill>
                  <a:srgbClr val="000000"/>
                </a:solidFill>
                <a:latin typeface="Muli"/>
                <a:ea typeface="Muli"/>
                <a:cs typeface="Muli"/>
                <a:sym typeface="Muli"/>
              </a:rPr>
              <a:t>How does where you live change your view?</a:t>
            </a:r>
            <a:endParaRPr sz="2800">
              <a:solidFill>
                <a:srgbClr val="000000"/>
              </a:solidFill>
              <a:latin typeface="Muli"/>
              <a:ea typeface="Muli"/>
              <a:cs typeface="Muli"/>
              <a:sym typeface="Mul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TotalTime>
  <Words>3939</Words>
  <Application>Microsoft Office PowerPoint</Application>
  <PresentationFormat>On-screen Show (16:9)</PresentationFormat>
  <Paragraphs>628</Paragraphs>
  <Slides>70</Slides>
  <Notes>70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Muli</vt:lpstr>
      <vt:lpstr>Muli Regular</vt:lpstr>
      <vt:lpstr>Roboto</vt:lpstr>
      <vt:lpstr>Simple Light</vt:lpstr>
      <vt:lpstr>Hello Bitcoin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Bitcoin</dc:title>
  <cp:lastModifiedBy>Petr Švenda</cp:lastModifiedBy>
  <cp:revision>3</cp:revision>
  <dcterms:modified xsi:type="dcterms:W3CDTF">2020-04-06T20:18:02Z</dcterms:modified>
</cp:coreProperties>
</file>