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.xml" ContentType="application/vnd.openxmlformats-officedocument.presentationml.tags+xml"/>
  <Override PartName="/ppt/notesSlides/notesSlide3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90"/>
  </p:notesMasterIdLst>
  <p:sldIdLst>
    <p:sldId id="794" r:id="rId3"/>
    <p:sldId id="267" r:id="rId4"/>
    <p:sldId id="831" r:id="rId5"/>
    <p:sldId id="854" r:id="rId6"/>
    <p:sldId id="258" r:id="rId7"/>
    <p:sldId id="797" r:id="rId8"/>
    <p:sldId id="798" r:id="rId9"/>
    <p:sldId id="264" r:id="rId10"/>
    <p:sldId id="799" r:id="rId11"/>
    <p:sldId id="801" r:id="rId12"/>
    <p:sldId id="802" r:id="rId13"/>
    <p:sldId id="804" r:id="rId14"/>
    <p:sldId id="806" r:id="rId15"/>
    <p:sldId id="833" r:id="rId16"/>
    <p:sldId id="807" r:id="rId17"/>
    <p:sldId id="788" r:id="rId18"/>
    <p:sldId id="297" r:id="rId19"/>
    <p:sldId id="298" r:id="rId20"/>
    <p:sldId id="299" r:id="rId21"/>
    <p:sldId id="300" r:id="rId22"/>
    <p:sldId id="302" r:id="rId23"/>
    <p:sldId id="303" r:id="rId24"/>
    <p:sldId id="305" r:id="rId25"/>
    <p:sldId id="328" r:id="rId26"/>
    <p:sldId id="329" r:id="rId27"/>
    <p:sldId id="304" r:id="rId28"/>
    <p:sldId id="331" r:id="rId29"/>
    <p:sldId id="306" r:id="rId30"/>
    <p:sldId id="309" r:id="rId31"/>
    <p:sldId id="310" r:id="rId32"/>
    <p:sldId id="315" r:id="rId33"/>
    <p:sldId id="334" r:id="rId34"/>
    <p:sldId id="316" r:id="rId35"/>
    <p:sldId id="832" r:id="rId36"/>
    <p:sldId id="834" r:id="rId37"/>
    <p:sldId id="808" r:id="rId38"/>
    <p:sldId id="810" r:id="rId39"/>
    <p:sldId id="811" r:id="rId40"/>
    <p:sldId id="835" r:id="rId41"/>
    <p:sldId id="813" r:id="rId42"/>
    <p:sldId id="836" r:id="rId43"/>
    <p:sldId id="815" r:id="rId44"/>
    <p:sldId id="837" r:id="rId45"/>
    <p:sldId id="838" r:id="rId46"/>
    <p:sldId id="840" r:id="rId47"/>
    <p:sldId id="839" r:id="rId48"/>
    <p:sldId id="847" r:id="rId49"/>
    <p:sldId id="846" r:id="rId50"/>
    <p:sldId id="845" r:id="rId51"/>
    <p:sldId id="268" r:id="rId52"/>
    <p:sldId id="262" r:id="rId53"/>
    <p:sldId id="261" r:id="rId54"/>
    <p:sldId id="842" r:id="rId55"/>
    <p:sldId id="259" r:id="rId56"/>
    <p:sldId id="265" r:id="rId57"/>
    <p:sldId id="796" r:id="rId58"/>
    <p:sldId id="320" r:id="rId59"/>
    <p:sldId id="828" r:id="rId60"/>
    <p:sldId id="848" r:id="rId61"/>
    <p:sldId id="260" r:id="rId62"/>
    <p:sldId id="325" r:id="rId63"/>
    <p:sldId id="822" r:id="rId64"/>
    <p:sldId id="824" r:id="rId65"/>
    <p:sldId id="326" r:id="rId66"/>
    <p:sldId id="821" r:id="rId67"/>
    <p:sldId id="818" r:id="rId68"/>
    <p:sldId id="324" r:id="rId69"/>
    <p:sldId id="323" r:id="rId70"/>
    <p:sldId id="322" r:id="rId71"/>
    <p:sldId id="321" r:id="rId72"/>
    <p:sldId id="825" r:id="rId73"/>
    <p:sldId id="826" r:id="rId74"/>
    <p:sldId id="827" r:id="rId75"/>
    <p:sldId id="817" r:id="rId76"/>
    <p:sldId id="853" r:id="rId77"/>
    <p:sldId id="829" r:id="rId78"/>
    <p:sldId id="346" r:id="rId79"/>
    <p:sldId id="347" r:id="rId80"/>
    <p:sldId id="852" r:id="rId81"/>
    <p:sldId id="266" r:id="rId82"/>
    <p:sldId id="256" r:id="rId83"/>
    <p:sldId id="850" r:id="rId84"/>
    <p:sldId id="274" r:id="rId85"/>
    <p:sldId id="273" r:id="rId86"/>
    <p:sldId id="851" r:id="rId87"/>
    <p:sldId id="269" r:id="rId88"/>
    <p:sldId id="685" r:id="rId89"/>
  </p:sldIdLst>
  <p:sldSz cx="9144000" cy="6858000" type="screen4x3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FFF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035DFE7-4DA9-416E-A97F-F154997D0F5D}" v="160" dt="2020-05-05T09:19:11.646"/>
  </p1510:revLst>
</p1510:revInfo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838" autoAdjust="0"/>
    <p:restoredTop sz="28386" autoAdjust="0"/>
  </p:normalViewPr>
  <p:slideViewPr>
    <p:cSldViewPr>
      <p:cViewPr>
        <p:scale>
          <a:sx n="33" d="100"/>
          <a:sy n="33" d="100"/>
        </p:scale>
        <p:origin x="1800" y="2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notesMaster" Target="notesMasters/notesMaster1.xml"/><Relationship Id="rId95" Type="http://schemas.microsoft.com/office/2016/11/relationships/changesInfo" Target="changesInfos/changesInfo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presProps" Target="pres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a Grimaldi" userId="bc8932149bbfe9d3" providerId="LiveId" clId="{4035DFE7-4DA9-416E-A97F-F154997D0F5D}"/>
    <pc:docChg chg="undo custSel modSld">
      <pc:chgData name="Mara Grimaldi" userId="bc8932149bbfe9d3" providerId="LiveId" clId="{4035DFE7-4DA9-416E-A97F-F154997D0F5D}" dt="2020-05-05T18:33:35.885" v="261" actId="20577"/>
      <pc:docMkLst>
        <pc:docMk/>
      </pc:docMkLst>
      <pc:sldChg chg="modNotesTx">
        <pc:chgData name="Mara Grimaldi" userId="bc8932149bbfe9d3" providerId="LiveId" clId="{4035DFE7-4DA9-416E-A97F-F154997D0F5D}" dt="2020-05-05T18:31:47.840" v="244" actId="20577"/>
        <pc:sldMkLst>
          <pc:docMk/>
          <pc:sldMk cId="897212833" sldId="256"/>
        </pc:sldMkLst>
      </pc:sldChg>
      <pc:sldChg chg="modSp mod">
        <pc:chgData name="Mara Grimaldi" userId="bc8932149bbfe9d3" providerId="LiveId" clId="{4035DFE7-4DA9-416E-A97F-F154997D0F5D}" dt="2020-05-05T08:52:26.480" v="180" actId="14100"/>
        <pc:sldMkLst>
          <pc:docMk/>
          <pc:sldMk cId="2945943315" sldId="258"/>
        </pc:sldMkLst>
        <pc:spChg chg="mod">
          <ac:chgData name="Mara Grimaldi" userId="bc8932149bbfe9d3" providerId="LiveId" clId="{4035DFE7-4DA9-416E-A97F-F154997D0F5D}" dt="2020-05-05T08:52:21.653" v="179" actId="14100"/>
          <ac:spMkLst>
            <pc:docMk/>
            <pc:sldMk cId="2945943315" sldId="258"/>
            <ac:spMk id="6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2:26.480" v="180" actId="14100"/>
          <ac:spMkLst>
            <pc:docMk/>
            <pc:sldMk cId="2945943315" sldId="258"/>
            <ac:spMk id="7" creationId="{00000000-0000-0000-0000-000000000000}"/>
          </ac:spMkLst>
        </pc:spChg>
        <pc:picChg chg="mod">
          <ac:chgData name="Mara Grimaldi" userId="bc8932149bbfe9d3" providerId="LiveId" clId="{4035DFE7-4DA9-416E-A97F-F154997D0F5D}" dt="2020-05-05T08:52:06.942" v="177" actId="27636"/>
          <ac:picMkLst>
            <pc:docMk/>
            <pc:sldMk cId="2945943315" sldId="258"/>
            <ac:picMk id="1030" creationId="{00000000-0000-0000-0000-000000000000}"/>
          </ac:picMkLst>
        </pc:picChg>
      </pc:sldChg>
      <pc:sldChg chg="addSp delSp modSp mod delAnim modAnim modNotesTx">
        <pc:chgData name="Mara Grimaldi" userId="bc8932149bbfe9d3" providerId="LiveId" clId="{4035DFE7-4DA9-416E-A97F-F154997D0F5D}" dt="2020-05-05T08:58:49.526" v="205" actId="21"/>
        <pc:sldMkLst>
          <pc:docMk/>
          <pc:sldMk cId="1118050769" sldId="264"/>
        </pc:sldMkLst>
        <pc:spChg chg="add del mod">
          <ac:chgData name="Mara Grimaldi" userId="bc8932149bbfe9d3" providerId="LiveId" clId="{4035DFE7-4DA9-416E-A97F-F154997D0F5D}" dt="2020-05-05T08:58:49.526" v="205" actId="21"/>
          <ac:spMkLst>
            <pc:docMk/>
            <pc:sldMk cId="1118050769" sldId="264"/>
            <ac:spMk id="4" creationId="{E243B9F6-7C2F-411B-B643-4320E697CD9A}"/>
          </ac:spMkLst>
        </pc:spChg>
        <pc:spChg chg="mod">
          <ac:chgData name="Mara Grimaldi" userId="bc8932149bbfe9d3" providerId="LiveId" clId="{4035DFE7-4DA9-416E-A97F-F154997D0F5D}" dt="2020-05-05T08:58:19.299" v="199" actId="1076"/>
          <ac:spMkLst>
            <pc:docMk/>
            <pc:sldMk cId="1118050769" sldId="264"/>
            <ac:spMk id="9" creationId="{4C661F7A-18C1-4EF7-9A9E-C068AE64F19B}"/>
          </ac:spMkLst>
        </pc:spChg>
        <pc:spChg chg="mod">
          <ac:chgData name="Mara Grimaldi" userId="bc8932149bbfe9d3" providerId="LiveId" clId="{4035DFE7-4DA9-416E-A97F-F154997D0F5D}" dt="2020-05-05T08:58:19.299" v="199" actId="1076"/>
          <ac:spMkLst>
            <pc:docMk/>
            <pc:sldMk cId="1118050769" sldId="264"/>
            <ac:spMk id="31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8:22.901" v="200" actId="14100"/>
          <ac:spMkLst>
            <pc:docMk/>
            <pc:sldMk cId="1118050769" sldId="264"/>
            <ac:spMk id="32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8:33.637" v="204" actId="14100"/>
          <ac:spMkLst>
            <pc:docMk/>
            <pc:sldMk cId="1118050769" sldId="264"/>
            <ac:spMk id="35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8:26.605" v="201" actId="14100"/>
          <ac:spMkLst>
            <pc:docMk/>
            <pc:sldMk cId="1118050769" sldId="264"/>
            <ac:spMk id="36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8:28.854" v="202" actId="14100"/>
          <ac:spMkLst>
            <pc:docMk/>
            <pc:sldMk cId="1118050769" sldId="264"/>
            <ac:spMk id="39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58:19.299" v="199" actId="1076"/>
          <ac:spMkLst>
            <pc:docMk/>
            <pc:sldMk cId="1118050769" sldId="264"/>
            <ac:spMk id="40" creationId="{00000000-0000-0000-0000-000000000000}"/>
          </ac:spMkLst>
        </pc:spChg>
        <pc:picChg chg="mod">
          <ac:chgData name="Mara Grimaldi" userId="bc8932149bbfe9d3" providerId="LiveId" clId="{4035DFE7-4DA9-416E-A97F-F154997D0F5D}" dt="2020-05-05T08:58:19.299" v="199" actId="1076"/>
          <ac:picMkLst>
            <pc:docMk/>
            <pc:sldMk cId="1118050769" sldId="264"/>
            <ac:picMk id="17" creationId="{B1901324-6887-4AAA-A3CE-C3E499AD0BEF}"/>
          </ac:picMkLst>
        </pc:picChg>
      </pc:sldChg>
      <pc:sldChg chg="modNotesTx">
        <pc:chgData name="Mara Grimaldi" userId="bc8932149bbfe9d3" providerId="LiveId" clId="{4035DFE7-4DA9-416E-A97F-F154997D0F5D}" dt="2020-05-05T18:31:52.885" v="245" actId="20577"/>
        <pc:sldMkLst>
          <pc:docMk/>
          <pc:sldMk cId="645828308" sldId="266"/>
        </pc:sldMkLst>
      </pc:sldChg>
      <pc:sldChg chg="modNotesTx">
        <pc:chgData name="Mara Grimaldi" userId="bc8932149bbfe9d3" providerId="LiveId" clId="{4035DFE7-4DA9-416E-A97F-F154997D0F5D}" dt="2020-05-05T18:31:29.156" v="241" actId="20577"/>
        <pc:sldMkLst>
          <pc:docMk/>
          <pc:sldMk cId="931433232" sldId="273"/>
        </pc:sldMkLst>
      </pc:sldChg>
      <pc:sldChg chg="modNotesTx">
        <pc:chgData name="Mara Grimaldi" userId="bc8932149bbfe9d3" providerId="LiveId" clId="{4035DFE7-4DA9-416E-A97F-F154997D0F5D}" dt="2020-05-05T18:31:35.400" v="242" actId="20577"/>
        <pc:sldMkLst>
          <pc:docMk/>
          <pc:sldMk cId="1442631111" sldId="274"/>
        </pc:sldMkLst>
      </pc:sldChg>
      <pc:sldChg chg="modNotesTx">
        <pc:chgData name="Mara Grimaldi" userId="bc8932149bbfe9d3" providerId="LiveId" clId="{4035DFE7-4DA9-416E-A97F-F154997D0F5D}" dt="2020-05-05T08:46:02.910" v="157" actId="20577"/>
        <pc:sldMkLst>
          <pc:docMk/>
          <pc:sldMk cId="1296602666" sldId="297"/>
        </pc:sldMkLst>
      </pc:sldChg>
      <pc:sldChg chg="modNotesTx">
        <pc:chgData name="Mara Grimaldi" userId="bc8932149bbfe9d3" providerId="LiveId" clId="{4035DFE7-4DA9-416E-A97F-F154997D0F5D}" dt="2020-05-05T08:46:06.385" v="158" actId="20577"/>
        <pc:sldMkLst>
          <pc:docMk/>
          <pc:sldMk cId="2054641643" sldId="298"/>
        </pc:sldMkLst>
      </pc:sldChg>
      <pc:sldChg chg="modNotesTx">
        <pc:chgData name="Mara Grimaldi" userId="bc8932149bbfe9d3" providerId="LiveId" clId="{4035DFE7-4DA9-416E-A97F-F154997D0F5D}" dt="2020-05-05T08:46:10.877" v="159" actId="20577"/>
        <pc:sldMkLst>
          <pc:docMk/>
          <pc:sldMk cId="514750156" sldId="299"/>
        </pc:sldMkLst>
      </pc:sldChg>
      <pc:sldChg chg="modNotesTx">
        <pc:chgData name="Mara Grimaldi" userId="bc8932149bbfe9d3" providerId="LiveId" clId="{4035DFE7-4DA9-416E-A97F-F154997D0F5D}" dt="2020-05-05T08:46:15.760" v="160" actId="20577"/>
        <pc:sldMkLst>
          <pc:docMk/>
          <pc:sldMk cId="976022264" sldId="300"/>
        </pc:sldMkLst>
      </pc:sldChg>
      <pc:sldChg chg="modSp mod modNotesTx">
        <pc:chgData name="Mara Grimaldi" userId="bc8932149bbfe9d3" providerId="LiveId" clId="{4035DFE7-4DA9-416E-A97F-F154997D0F5D}" dt="2020-05-05T09:18:06.219" v="209" actId="20577"/>
        <pc:sldMkLst>
          <pc:docMk/>
          <pc:sldMk cId="3141728854" sldId="302"/>
        </pc:sldMkLst>
        <pc:spChg chg="mod">
          <ac:chgData name="Mara Grimaldi" userId="bc8932149bbfe9d3" providerId="LiveId" clId="{4035DFE7-4DA9-416E-A97F-F154997D0F5D}" dt="2020-05-05T09:18:06.219" v="209" actId="20577"/>
          <ac:spMkLst>
            <pc:docMk/>
            <pc:sldMk cId="3141728854" sldId="302"/>
            <ac:spMk id="3" creationId="{00000000-0000-0000-0000-000000000000}"/>
          </ac:spMkLst>
        </pc:spChg>
      </pc:sldChg>
      <pc:sldChg chg="modNotesTx">
        <pc:chgData name="Mara Grimaldi" userId="bc8932149bbfe9d3" providerId="LiveId" clId="{4035DFE7-4DA9-416E-A97F-F154997D0F5D}" dt="2020-05-05T08:46:25.298" v="162" actId="20577"/>
        <pc:sldMkLst>
          <pc:docMk/>
          <pc:sldMk cId="1265720906" sldId="303"/>
        </pc:sldMkLst>
      </pc:sldChg>
      <pc:sldChg chg="modNotesTx">
        <pc:chgData name="Mara Grimaldi" userId="bc8932149bbfe9d3" providerId="LiveId" clId="{4035DFE7-4DA9-416E-A97F-F154997D0F5D}" dt="2020-05-05T08:47:05.020" v="168" actId="20577"/>
        <pc:sldMkLst>
          <pc:docMk/>
          <pc:sldMk cId="1597931437" sldId="304"/>
        </pc:sldMkLst>
      </pc:sldChg>
      <pc:sldChg chg="modNotesTx">
        <pc:chgData name="Mara Grimaldi" userId="bc8932149bbfe9d3" providerId="LiveId" clId="{4035DFE7-4DA9-416E-A97F-F154997D0F5D}" dt="2020-05-05T08:46:53.458" v="165" actId="20577"/>
        <pc:sldMkLst>
          <pc:docMk/>
          <pc:sldMk cId="4141554302" sldId="305"/>
        </pc:sldMkLst>
      </pc:sldChg>
      <pc:sldChg chg="modNotesTx">
        <pc:chgData name="Mara Grimaldi" userId="bc8932149bbfe9d3" providerId="LiveId" clId="{4035DFE7-4DA9-416E-A97F-F154997D0F5D}" dt="2020-05-05T08:47:14.164" v="170" actId="20577"/>
        <pc:sldMkLst>
          <pc:docMk/>
          <pc:sldMk cId="2030885425" sldId="306"/>
        </pc:sldMkLst>
      </pc:sldChg>
      <pc:sldChg chg="modNotesTx">
        <pc:chgData name="Mara Grimaldi" userId="bc8932149bbfe9d3" providerId="LiveId" clId="{4035DFE7-4DA9-416E-A97F-F154997D0F5D}" dt="2020-05-05T08:47:41.039" v="174" actId="20577"/>
        <pc:sldMkLst>
          <pc:docMk/>
          <pc:sldMk cId="1265184185" sldId="309"/>
        </pc:sldMkLst>
      </pc:sldChg>
      <pc:sldChg chg="modNotesTx">
        <pc:chgData name="Mara Grimaldi" userId="bc8932149bbfe9d3" providerId="LiveId" clId="{4035DFE7-4DA9-416E-A97F-F154997D0F5D}" dt="2020-05-05T08:47:34.604" v="173" actId="20577"/>
        <pc:sldMkLst>
          <pc:docMk/>
          <pc:sldMk cId="949055990" sldId="310"/>
        </pc:sldMkLst>
      </pc:sldChg>
      <pc:sldChg chg="modNotesTx">
        <pc:chgData name="Mara Grimaldi" userId="bc8932149bbfe9d3" providerId="LiveId" clId="{4035DFE7-4DA9-416E-A97F-F154997D0F5D}" dt="2020-05-05T08:47:27.720" v="172" actId="20577"/>
        <pc:sldMkLst>
          <pc:docMk/>
          <pc:sldMk cId="4021511138" sldId="315"/>
        </pc:sldMkLst>
      </pc:sldChg>
      <pc:sldChg chg="modNotesTx">
        <pc:chgData name="Mara Grimaldi" userId="bc8932149bbfe9d3" providerId="LiveId" clId="{4035DFE7-4DA9-416E-A97F-F154997D0F5D}" dt="2020-05-05T08:46:44.453" v="164" actId="20577"/>
        <pc:sldMkLst>
          <pc:docMk/>
          <pc:sldMk cId="1585311663" sldId="316"/>
        </pc:sldMkLst>
      </pc:sldChg>
      <pc:sldChg chg="modNotesTx">
        <pc:chgData name="Mara Grimaldi" userId="bc8932149bbfe9d3" providerId="LiveId" clId="{4035DFE7-4DA9-416E-A97F-F154997D0F5D}" dt="2020-05-05T18:32:27.069" v="252" actId="20577"/>
        <pc:sldMkLst>
          <pc:docMk/>
          <pc:sldMk cId="936082161" sldId="321"/>
        </pc:sldMkLst>
      </pc:sldChg>
      <pc:sldChg chg="modNotesTx">
        <pc:chgData name="Mara Grimaldi" userId="bc8932149bbfe9d3" providerId="LiveId" clId="{4035DFE7-4DA9-416E-A97F-F154997D0F5D}" dt="2020-05-05T18:32:32.647" v="253" actId="20577"/>
        <pc:sldMkLst>
          <pc:docMk/>
          <pc:sldMk cId="559079145" sldId="322"/>
        </pc:sldMkLst>
      </pc:sldChg>
      <pc:sldChg chg="modNotesTx">
        <pc:chgData name="Mara Grimaldi" userId="bc8932149bbfe9d3" providerId="LiveId" clId="{4035DFE7-4DA9-416E-A97F-F154997D0F5D}" dt="2020-05-05T18:32:45.663" v="256" actId="20577"/>
        <pc:sldMkLst>
          <pc:docMk/>
          <pc:sldMk cId="301286104" sldId="323"/>
        </pc:sldMkLst>
      </pc:sldChg>
      <pc:sldChg chg="modNotesTx">
        <pc:chgData name="Mara Grimaldi" userId="bc8932149bbfe9d3" providerId="LiveId" clId="{4035DFE7-4DA9-416E-A97F-F154997D0F5D}" dt="2020-05-05T18:32:42.600" v="255" actId="20577"/>
        <pc:sldMkLst>
          <pc:docMk/>
          <pc:sldMk cId="676623417" sldId="324"/>
        </pc:sldMkLst>
      </pc:sldChg>
      <pc:sldChg chg="modNotesTx">
        <pc:chgData name="Mara Grimaldi" userId="bc8932149bbfe9d3" providerId="LiveId" clId="{4035DFE7-4DA9-416E-A97F-F154997D0F5D}" dt="2020-05-05T18:32:58.598" v="258" actId="20577"/>
        <pc:sldMkLst>
          <pc:docMk/>
          <pc:sldMk cId="603691937" sldId="325"/>
        </pc:sldMkLst>
      </pc:sldChg>
      <pc:sldChg chg="modNotesTx">
        <pc:chgData name="Mara Grimaldi" userId="bc8932149bbfe9d3" providerId="LiveId" clId="{4035DFE7-4DA9-416E-A97F-F154997D0F5D}" dt="2020-05-05T18:32:53.209" v="257" actId="20577"/>
        <pc:sldMkLst>
          <pc:docMk/>
          <pc:sldMk cId="3276352418" sldId="326"/>
        </pc:sldMkLst>
      </pc:sldChg>
      <pc:sldChg chg="modNotesTx">
        <pc:chgData name="Mara Grimaldi" userId="bc8932149bbfe9d3" providerId="LiveId" clId="{4035DFE7-4DA9-416E-A97F-F154997D0F5D}" dt="2020-05-05T08:46:57.089" v="166" actId="20577"/>
        <pc:sldMkLst>
          <pc:docMk/>
          <pc:sldMk cId="296988352" sldId="328"/>
        </pc:sldMkLst>
      </pc:sldChg>
      <pc:sldChg chg="modSp mod modNotesTx">
        <pc:chgData name="Mara Grimaldi" userId="bc8932149bbfe9d3" providerId="LiveId" clId="{4035DFE7-4DA9-416E-A97F-F154997D0F5D}" dt="2020-05-05T08:47:00.917" v="167" actId="20577"/>
        <pc:sldMkLst>
          <pc:docMk/>
          <pc:sldMk cId="3169001584" sldId="329"/>
        </pc:sldMkLst>
        <pc:spChg chg="mod">
          <ac:chgData name="Mara Grimaldi" userId="bc8932149bbfe9d3" providerId="LiveId" clId="{4035DFE7-4DA9-416E-A97F-F154997D0F5D}" dt="2020-05-05T08:39:34.407" v="140" actId="1076"/>
          <ac:spMkLst>
            <pc:docMk/>
            <pc:sldMk cId="3169001584" sldId="329"/>
            <ac:spMk id="4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6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38.790" v="141" actId="1076"/>
          <ac:spMkLst>
            <pc:docMk/>
            <pc:sldMk cId="3169001584" sldId="329"/>
            <ac:spMk id="7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34.407" v="140" actId="1076"/>
          <ac:spMkLst>
            <pc:docMk/>
            <pc:sldMk cId="3169001584" sldId="329"/>
            <ac:spMk id="8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42.378" v="142" actId="1076"/>
          <ac:spMkLst>
            <pc:docMk/>
            <pc:sldMk cId="3169001584" sldId="329"/>
            <ac:spMk id="9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0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1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2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3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4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34.407" v="140" actId="1076"/>
          <ac:spMkLst>
            <pc:docMk/>
            <pc:sldMk cId="3169001584" sldId="329"/>
            <ac:spMk id="15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38.790" v="141" actId="1076"/>
          <ac:spMkLst>
            <pc:docMk/>
            <pc:sldMk cId="3169001584" sldId="329"/>
            <ac:spMk id="17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49.875" v="144" actId="115"/>
          <ac:spMkLst>
            <pc:docMk/>
            <pc:sldMk cId="3169001584" sldId="329"/>
            <ac:spMk id="18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19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9:54.427" v="145" actId="113"/>
          <ac:spMkLst>
            <pc:docMk/>
            <pc:sldMk cId="3169001584" sldId="329"/>
            <ac:spMk id="20" creationId="{00000000-0000-0000-0000-000000000000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30" creationId="{199F3DCD-809D-4C44-AA00-6D842ED0406D}"/>
          </ac:spMkLst>
        </pc:spChg>
        <pc:spChg chg="mod">
          <ac:chgData name="Mara Grimaldi" userId="bc8932149bbfe9d3" providerId="LiveId" clId="{4035DFE7-4DA9-416E-A97F-F154997D0F5D}" dt="2020-05-05T08:38:56.417" v="108" actId="1076"/>
          <ac:spMkLst>
            <pc:docMk/>
            <pc:sldMk cId="3169001584" sldId="329"/>
            <ac:spMk id="31" creationId="{2670E28C-5251-424C-BE79-7F7CEDA59425}"/>
          </ac:spMkLst>
        </pc:spChg>
        <pc:picChg chg="mod ord">
          <ac:chgData name="Mara Grimaldi" userId="bc8932149bbfe9d3" providerId="LiveId" clId="{4035DFE7-4DA9-416E-A97F-F154997D0F5D}" dt="2020-05-05T08:39:34.407" v="140" actId="1076"/>
          <ac:picMkLst>
            <pc:docMk/>
            <pc:sldMk cId="3169001584" sldId="329"/>
            <ac:picMk id="16" creationId="{00000000-0000-0000-0000-000000000000}"/>
          </ac:picMkLst>
        </pc:picChg>
        <pc:picChg chg="mod ord">
          <ac:chgData name="Mara Grimaldi" userId="bc8932149bbfe9d3" providerId="LiveId" clId="{4035DFE7-4DA9-416E-A97F-F154997D0F5D}" dt="2020-05-05T08:39:38.790" v="141" actId="1076"/>
          <ac:picMkLst>
            <pc:docMk/>
            <pc:sldMk cId="3169001584" sldId="329"/>
            <ac:picMk id="22" creationId="{00000000-0000-0000-0000-000000000000}"/>
          </ac:picMkLst>
        </pc:picChg>
        <pc:picChg chg="mod ord">
          <ac:chgData name="Mara Grimaldi" userId="bc8932149bbfe9d3" providerId="LiveId" clId="{4035DFE7-4DA9-416E-A97F-F154997D0F5D}" dt="2020-05-05T08:38:56.417" v="108" actId="1076"/>
          <ac:picMkLst>
            <pc:docMk/>
            <pc:sldMk cId="3169001584" sldId="329"/>
            <ac:picMk id="26" creationId="{CD03F22F-1151-42C9-8619-AE353DCC38DA}"/>
          </ac:picMkLst>
        </pc:picChg>
        <pc:picChg chg="mod ord">
          <ac:chgData name="Mara Grimaldi" userId="bc8932149bbfe9d3" providerId="LiveId" clId="{4035DFE7-4DA9-416E-A97F-F154997D0F5D}" dt="2020-05-05T08:38:56.417" v="108" actId="1076"/>
          <ac:picMkLst>
            <pc:docMk/>
            <pc:sldMk cId="3169001584" sldId="329"/>
            <ac:picMk id="27" creationId="{CC010914-3C49-4273-B243-AF36A9F79722}"/>
          </ac:picMkLst>
        </pc:picChg>
        <pc:picChg chg="mod ord">
          <ac:chgData name="Mara Grimaldi" userId="bc8932149bbfe9d3" providerId="LiveId" clId="{4035DFE7-4DA9-416E-A97F-F154997D0F5D}" dt="2020-05-05T08:38:56.417" v="108" actId="1076"/>
          <ac:picMkLst>
            <pc:docMk/>
            <pc:sldMk cId="3169001584" sldId="329"/>
            <ac:picMk id="28" creationId="{756CBDFA-54FD-4462-B0F2-91D78B84F154}"/>
          </ac:picMkLst>
        </pc:picChg>
      </pc:sldChg>
      <pc:sldChg chg="modNotesTx">
        <pc:chgData name="Mara Grimaldi" userId="bc8932149bbfe9d3" providerId="LiveId" clId="{4035DFE7-4DA9-416E-A97F-F154997D0F5D}" dt="2020-05-05T08:47:10.272" v="169" actId="20577"/>
        <pc:sldMkLst>
          <pc:docMk/>
          <pc:sldMk cId="3268910299" sldId="331"/>
        </pc:sldMkLst>
      </pc:sldChg>
      <pc:sldChg chg="modNotesTx">
        <pc:chgData name="Mara Grimaldi" userId="bc8932149bbfe9d3" providerId="LiveId" clId="{4035DFE7-4DA9-416E-A97F-F154997D0F5D}" dt="2020-05-05T08:47:21.973" v="171" actId="20577"/>
        <pc:sldMkLst>
          <pc:docMk/>
          <pc:sldMk cId="2099956298" sldId="334"/>
        </pc:sldMkLst>
      </pc:sldChg>
      <pc:sldChg chg="modNotesTx">
        <pc:chgData name="Mara Grimaldi" userId="bc8932149bbfe9d3" providerId="LiveId" clId="{4035DFE7-4DA9-416E-A97F-F154997D0F5D}" dt="2020-05-05T18:32:03.111" v="247" actId="20577"/>
        <pc:sldMkLst>
          <pc:docMk/>
          <pc:sldMk cId="3893546138" sldId="347"/>
        </pc:sldMkLst>
      </pc:sldChg>
      <pc:sldChg chg="modSp mod">
        <pc:chgData name="Mara Grimaldi" userId="bc8932149bbfe9d3" providerId="LiveId" clId="{4035DFE7-4DA9-416E-A97F-F154997D0F5D}" dt="2020-05-05T09:19:11.646" v="240" actId="20577"/>
        <pc:sldMkLst>
          <pc:docMk/>
          <pc:sldMk cId="2869378219" sldId="798"/>
        </pc:sldMkLst>
        <pc:spChg chg="mod">
          <ac:chgData name="Mara Grimaldi" userId="bc8932149bbfe9d3" providerId="LiveId" clId="{4035DFE7-4DA9-416E-A97F-F154997D0F5D}" dt="2020-05-05T09:19:11.646" v="240" actId="20577"/>
          <ac:spMkLst>
            <pc:docMk/>
            <pc:sldMk cId="2869378219" sldId="798"/>
            <ac:spMk id="3" creationId="{2A174352-0424-4E02-BD68-55F188E8DCEF}"/>
          </ac:spMkLst>
        </pc:spChg>
        <pc:picChg chg="mod">
          <ac:chgData name="Mara Grimaldi" userId="bc8932149bbfe9d3" providerId="LiveId" clId="{4035DFE7-4DA9-416E-A97F-F154997D0F5D}" dt="2020-05-05T09:18:47.918" v="220" actId="1076"/>
          <ac:picMkLst>
            <pc:docMk/>
            <pc:sldMk cId="2869378219" sldId="798"/>
            <ac:picMk id="6" creationId="{C6402C52-6FA7-4ABC-9993-488CC4E485B0}"/>
          </ac:picMkLst>
        </pc:picChg>
      </pc:sldChg>
      <pc:sldChg chg="addSp modSp modAnim modNotesTx">
        <pc:chgData name="Mara Grimaldi" userId="bc8932149bbfe9d3" providerId="LiveId" clId="{4035DFE7-4DA9-416E-A97F-F154997D0F5D}" dt="2020-05-05T08:58:51.966" v="206"/>
        <pc:sldMkLst>
          <pc:docMk/>
          <pc:sldMk cId="2443033989" sldId="801"/>
        </pc:sldMkLst>
        <pc:spChg chg="add mod">
          <ac:chgData name="Mara Grimaldi" userId="bc8932149bbfe9d3" providerId="LiveId" clId="{4035DFE7-4DA9-416E-A97F-F154997D0F5D}" dt="2020-05-05T08:58:51.966" v="206"/>
          <ac:spMkLst>
            <pc:docMk/>
            <pc:sldMk cId="2443033989" sldId="801"/>
            <ac:spMk id="12" creationId="{5F7E23D3-023F-4094-B011-DF43DC5F9329}"/>
          </ac:spMkLst>
        </pc:spChg>
      </pc:sldChg>
      <pc:sldChg chg="modNotesTx">
        <pc:chgData name="Mara Grimaldi" userId="bc8932149bbfe9d3" providerId="LiveId" clId="{4035DFE7-4DA9-416E-A97F-F154997D0F5D}" dt="2020-05-05T08:47:52.875" v="175" actId="20577"/>
        <pc:sldMkLst>
          <pc:docMk/>
          <pc:sldMk cId="904300450" sldId="807"/>
        </pc:sldMkLst>
      </pc:sldChg>
      <pc:sldChg chg="modNotesTx">
        <pc:chgData name="Mara Grimaldi" userId="bc8932149bbfe9d3" providerId="LiveId" clId="{4035DFE7-4DA9-416E-A97F-F154997D0F5D}" dt="2020-05-05T08:29:09.128" v="3" actId="20577"/>
        <pc:sldMkLst>
          <pc:docMk/>
          <pc:sldMk cId="3618508063" sldId="818"/>
        </pc:sldMkLst>
      </pc:sldChg>
      <pc:sldChg chg="modNotesTx">
        <pc:chgData name="Mara Grimaldi" userId="bc8932149bbfe9d3" providerId="LiveId" clId="{4035DFE7-4DA9-416E-A97F-F154997D0F5D}" dt="2020-05-05T18:32:22.506" v="251" actId="20577"/>
        <pc:sldMkLst>
          <pc:docMk/>
          <pc:sldMk cId="375000328" sldId="825"/>
        </pc:sldMkLst>
      </pc:sldChg>
      <pc:sldChg chg="modNotesTx">
        <pc:chgData name="Mara Grimaldi" userId="bc8932149bbfe9d3" providerId="LiveId" clId="{4035DFE7-4DA9-416E-A97F-F154997D0F5D}" dt="2020-05-05T18:32:18.473" v="250" actId="20577"/>
        <pc:sldMkLst>
          <pc:docMk/>
          <pc:sldMk cId="527978531" sldId="826"/>
        </pc:sldMkLst>
      </pc:sldChg>
      <pc:sldChg chg="modNotesTx">
        <pc:chgData name="Mara Grimaldi" userId="bc8932149bbfe9d3" providerId="LiveId" clId="{4035DFE7-4DA9-416E-A97F-F154997D0F5D}" dt="2020-05-05T18:32:15.086" v="249" actId="20577"/>
        <pc:sldMkLst>
          <pc:docMk/>
          <pc:sldMk cId="1488844245" sldId="827"/>
        </pc:sldMkLst>
      </pc:sldChg>
      <pc:sldChg chg="modNotesTx">
        <pc:chgData name="Mara Grimaldi" userId="bc8932149bbfe9d3" providerId="LiveId" clId="{4035DFE7-4DA9-416E-A97F-F154997D0F5D}" dt="2020-05-05T18:32:08.838" v="248" actId="20577"/>
        <pc:sldMkLst>
          <pc:docMk/>
          <pc:sldMk cId="598783846" sldId="829"/>
        </pc:sldMkLst>
      </pc:sldChg>
      <pc:sldChg chg="modSp mod">
        <pc:chgData name="Mara Grimaldi" userId="bc8932149bbfe9d3" providerId="LiveId" clId="{4035DFE7-4DA9-416E-A97F-F154997D0F5D}" dt="2020-05-05T08:35:03.632" v="46" actId="1076"/>
        <pc:sldMkLst>
          <pc:docMk/>
          <pc:sldMk cId="1418820988" sldId="831"/>
        </pc:sldMkLst>
        <pc:spChg chg="mod">
          <ac:chgData name="Mara Grimaldi" userId="bc8932149bbfe9d3" providerId="LiveId" clId="{4035DFE7-4DA9-416E-A97F-F154997D0F5D}" dt="2020-05-05T08:35:03.632" v="46" actId="1076"/>
          <ac:spMkLst>
            <pc:docMk/>
            <pc:sldMk cId="1418820988" sldId="831"/>
            <ac:spMk id="16" creationId="{D55DBB0F-1C09-40DA-ACFF-0223F44903D8}"/>
          </ac:spMkLst>
        </pc:spChg>
      </pc:sldChg>
      <pc:sldChg chg="modNotesTx">
        <pc:chgData name="Mara Grimaldi" userId="bc8932149bbfe9d3" providerId="LiveId" clId="{4035DFE7-4DA9-416E-A97F-F154997D0F5D}" dt="2020-05-05T08:46:38.998" v="163" actId="20577"/>
        <pc:sldMkLst>
          <pc:docMk/>
          <pc:sldMk cId="3695256790" sldId="832"/>
        </pc:sldMkLst>
      </pc:sldChg>
      <pc:sldChg chg="modSp mod">
        <pc:chgData name="Mara Grimaldi" userId="bc8932149bbfe9d3" providerId="LiveId" clId="{4035DFE7-4DA9-416E-A97F-F154997D0F5D}" dt="2020-05-05T08:32:25.541" v="8" actId="1076"/>
        <pc:sldMkLst>
          <pc:docMk/>
          <pc:sldMk cId="687785404" sldId="833"/>
        </pc:sldMkLst>
        <pc:spChg chg="mod">
          <ac:chgData name="Mara Grimaldi" userId="bc8932149bbfe9d3" providerId="LiveId" clId="{4035DFE7-4DA9-416E-A97F-F154997D0F5D}" dt="2020-05-05T08:32:25.541" v="8" actId="1076"/>
          <ac:spMkLst>
            <pc:docMk/>
            <pc:sldMk cId="687785404" sldId="833"/>
            <ac:spMk id="9" creationId="{8B05F5BF-F335-4E86-8F08-4EE880BD2427}"/>
          </ac:spMkLst>
        </pc:spChg>
        <pc:spChg chg="mod">
          <ac:chgData name="Mara Grimaldi" userId="bc8932149bbfe9d3" providerId="LiveId" clId="{4035DFE7-4DA9-416E-A97F-F154997D0F5D}" dt="2020-05-05T08:32:23.462" v="7" actId="14100"/>
          <ac:spMkLst>
            <pc:docMk/>
            <pc:sldMk cId="687785404" sldId="833"/>
            <ac:spMk id="13" creationId="{9AF36471-CC55-4CE5-BB62-8104E7C323BA}"/>
          </ac:spMkLst>
        </pc:spChg>
      </pc:sldChg>
      <pc:sldChg chg="modNotesTx">
        <pc:chgData name="Mara Grimaldi" userId="bc8932149bbfe9d3" providerId="LiveId" clId="{4035DFE7-4DA9-416E-A97F-F154997D0F5D}" dt="2020-05-05T18:33:28.266" v="259" actId="20577"/>
        <pc:sldMkLst>
          <pc:docMk/>
          <pc:sldMk cId="3661813047" sldId="838"/>
        </pc:sldMkLst>
      </pc:sldChg>
      <pc:sldChg chg="addSp modSp mod modAnim modNotesTx">
        <pc:chgData name="Mara Grimaldi" userId="bc8932149bbfe9d3" providerId="LiveId" clId="{4035DFE7-4DA9-416E-A97F-F154997D0F5D}" dt="2020-05-05T18:33:35.885" v="261" actId="20577"/>
        <pc:sldMkLst>
          <pc:docMk/>
          <pc:sldMk cId="883207879" sldId="839"/>
        </pc:sldMkLst>
        <pc:spChg chg="add mod">
          <ac:chgData name="Mara Grimaldi" userId="bc8932149bbfe9d3" providerId="LiveId" clId="{4035DFE7-4DA9-416E-A97F-F154997D0F5D}" dt="2020-05-05T08:56:11.647" v="183" actId="1076"/>
          <ac:spMkLst>
            <pc:docMk/>
            <pc:sldMk cId="883207879" sldId="839"/>
            <ac:spMk id="7" creationId="{8F2CEE73-31F5-49C8-AB49-0DA3A04E6297}"/>
          </ac:spMkLst>
        </pc:spChg>
      </pc:sldChg>
      <pc:sldChg chg="modNotesTx">
        <pc:chgData name="Mara Grimaldi" userId="bc8932149bbfe9d3" providerId="LiveId" clId="{4035DFE7-4DA9-416E-A97F-F154997D0F5D}" dt="2020-05-05T18:33:32.550" v="260" actId="20577"/>
        <pc:sldMkLst>
          <pc:docMk/>
          <pc:sldMk cId="3284691786" sldId="840"/>
        </pc:sldMkLst>
      </pc:sldChg>
      <pc:sldChg chg="modNotesTx">
        <pc:chgData name="Mara Grimaldi" userId="bc8932149bbfe9d3" providerId="LiveId" clId="{4035DFE7-4DA9-416E-A97F-F154997D0F5D}" dt="2020-05-05T18:31:41.595" v="243" actId="20577"/>
        <pc:sldMkLst>
          <pc:docMk/>
          <pc:sldMk cId="450409854" sldId="850"/>
        </pc:sldMkLst>
      </pc:sldChg>
      <pc:sldChg chg="modNotesTx">
        <pc:chgData name="Mara Grimaldi" userId="bc8932149bbfe9d3" providerId="LiveId" clId="{4035DFE7-4DA9-416E-A97F-F154997D0F5D}" dt="2020-05-05T18:31:58.462" v="246" actId="20577"/>
        <pc:sldMkLst>
          <pc:docMk/>
          <pc:sldMk cId="2817747004" sldId="852"/>
        </pc:sldMkLst>
      </pc:sldChg>
    </pc:docChg>
  </pc:docChgLst>
  <pc:docChgLst>
    <pc:chgData name="Mara Grimaldi" userId="bc8932149bbfe9d3" providerId="LiveId" clId="{8ABE4A71-996A-49AB-B046-CA772E73FC40}"/>
    <pc:docChg chg="undo custSel modSld">
      <pc:chgData name="Mara Grimaldi" userId="bc8932149bbfe9d3" providerId="LiveId" clId="{8ABE4A71-996A-49AB-B046-CA772E73FC40}" dt="2020-04-30T14:51:10.984" v="97" actId="1076"/>
      <pc:docMkLst>
        <pc:docMk/>
      </pc:docMkLst>
      <pc:sldChg chg="delSp modSp mod">
        <pc:chgData name="Mara Grimaldi" userId="bc8932149bbfe9d3" providerId="LiveId" clId="{8ABE4A71-996A-49AB-B046-CA772E73FC40}" dt="2020-04-30T14:51:10.984" v="97" actId="1076"/>
        <pc:sldMkLst>
          <pc:docMk/>
          <pc:sldMk cId="305453850" sldId="267"/>
        </pc:sldMkLst>
        <pc:spChg chg="mod">
          <ac:chgData name="Mara Grimaldi" userId="bc8932149bbfe9d3" providerId="LiveId" clId="{8ABE4A71-996A-49AB-B046-CA772E73FC40}" dt="2020-04-30T14:50:56.523" v="94" actId="404"/>
          <ac:spMkLst>
            <pc:docMk/>
            <pc:sldMk cId="305453850" sldId="267"/>
            <ac:spMk id="7" creationId="{EB89D409-AE63-4D7A-BF91-4AB1A2F51FF7}"/>
          </ac:spMkLst>
        </pc:spChg>
        <pc:spChg chg="mod">
          <ac:chgData name="Mara Grimaldi" userId="bc8932149bbfe9d3" providerId="LiveId" clId="{8ABE4A71-996A-49AB-B046-CA772E73FC40}" dt="2020-04-30T14:51:00.109" v="95" actId="14100"/>
          <ac:spMkLst>
            <pc:docMk/>
            <pc:sldMk cId="305453850" sldId="267"/>
            <ac:spMk id="11" creationId="{2B3FBA8C-62FC-452F-9BDB-9B50AF4759E6}"/>
          </ac:spMkLst>
        </pc:spChg>
        <pc:spChg chg="mod">
          <ac:chgData name="Mara Grimaldi" userId="bc8932149bbfe9d3" providerId="LiveId" clId="{8ABE4A71-996A-49AB-B046-CA772E73FC40}" dt="2020-04-30T14:51:07.523" v="96" actId="1076"/>
          <ac:spMkLst>
            <pc:docMk/>
            <pc:sldMk cId="305453850" sldId="267"/>
            <ac:spMk id="13" creationId="{00000000-0000-0000-0000-000000000000}"/>
          </ac:spMkLst>
        </pc:spChg>
        <pc:spChg chg="mod">
          <ac:chgData name="Mara Grimaldi" userId="bc8932149bbfe9d3" providerId="LiveId" clId="{8ABE4A71-996A-49AB-B046-CA772E73FC40}" dt="2020-04-30T14:49:28.282" v="34" actId="1076"/>
          <ac:spMkLst>
            <pc:docMk/>
            <pc:sldMk cId="305453850" sldId="267"/>
            <ac:spMk id="15" creationId="{2E757A6A-3185-4929-9B4A-0EB2CA8B4ADC}"/>
          </ac:spMkLst>
        </pc:spChg>
        <pc:spChg chg="mod">
          <ac:chgData name="Mara Grimaldi" userId="bc8932149bbfe9d3" providerId="LiveId" clId="{8ABE4A71-996A-49AB-B046-CA772E73FC40}" dt="2020-04-30T14:51:10.984" v="97" actId="1076"/>
          <ac:spMkLst>
            <pc:docMk/>
            <pc:sldMk cId="305453850" sldId="267"/>
            <ac:spMk id="21" creationId="{4403194F-1CCA-4D53-A434-A4EB43DBBE95}"/>
          </ac:spMkLst>
        </pc:spChg>
        <pc:spChg chg="del">
          <ac:chgData name="Mara Grimaldi" userId="bc8932149bbfe9d3" providerId="LiveId" clId="{8ABE4A71-996A-49AB-B046-CA772E73FC40}" dt="2020-04-30T14:44:54.835" v="15"/>
          <ac:spMkLst>
            <pc:docMk/>
            <pc:sldMk cId="305453850" sldId="267"/>
            <ac:spMk id="22" creationId="{69EA2D85-899E-483E-95B0-E8C176D80833}"/>
          </ac:spMkLst>
        </pc:spChg>
        <pc:picChg chg="mod">
          <ac:chgData name="Mara Grimaldi" userId="bc8932149bbfe9d3" providerId="LiveId" clId="{8ABE4A71-996A-49AB-B046-CA772E73FC40}" dt="2020-04-30T14:51:10.984" v="97" actId="1076"/>
          <ac:picMkLst>
            <pc:docMk/>
            <pc:sldMk cId="305453850" sldId="267"/>
            <ac:picMk id="20" creationId="{C456F976-8B84-4E99-B5A4-F01EEB994806}"/>
          </ac:picMkLst>
        </pc:picChg>
      </pc:sldChg>
      <pc:sldChg chg="delSp mod">
        <pc:chgData name="Mara Grimaldi" userId="bc8932149bbfe9d3" providerId="LiveId" clId="{8ABE4A71-996A-49AB-B046-CA772E73FC40}" dt="2020-04-30T14:25:40.606" v="1" actId="478"/>
        <pc:sldMkLst>
          <pc:docMk/>
          <pc:sldMk cId="1959447258" sldId="346"/>
        </pc:sldMkLst>
        <pc:spChg chg="del">
          <ac:chgData name="Mara Grimaldi" userId="bc8932149bbfe9d3" providerId="LiveId" clId="{8ABE4A71-996A-49AB-B046-CA772E73FC40}" dt="2020-04-30T14:25:40.606" v="1" actId="478"/>
          <ac:spMkLst>
            <pc:docMk/>
            <pc:sldMk cId="1959447258" sldId="346"/>
            <ac:spMk id="95" creationId="{F2EB626A-50A9-41DA-A31D-021FD463D9B1}"/>
          </ac:spMkLst>
        </pc:spChg>
      </pc:sldChg>
      <pc:sldChg chg="modSp">
        <pc:chgData name="Mara Grimaldi" userId="bc8932149bbfe9d3" providerId="LiveId" clId="{8ABE4A71-996A-49AB-B046-CA772E73FC40}" dt="2020-04-30T14:24:13.317" v="0" actId="20577"/>
        <pc:sldMkLst>
          <pc:docMk/>
          <pc:sldMk cId="3695256790" sldId="832"/>
        </pc:sldMkLst>
        <pc:spChg chg="mod">
          <ac:chgData name="Mara Grimaldi" userId="bc8932149bbfe9d3" providerId="LiveId" clId="{8ABE4A71-996A-49AB-B046-CA772E73FC40}" dt="2020-04-30T14:24:13.317" v="0" actId="20577"/>
          <ac:spMkLst>
            <pc:docMk/>
            <pc:sldMk cId="3695256790" sldId="832"/>
            <ac:spMk id="16" creationId="{D7F02200-DDD8-4983-B539-9560C1C75455}"/>
          </ac:spMkLst>
        </pc:spChg>
      </pc:sldChg>
      <pc:sldChg chg="modSp modAnim">
        <pc:chgData name="Mara Grimaldi" userId="bc8932149bbfe9d3" providerId="LiveId" clId="{8ABE4A71-996A-49AB-B046-CA772E73FC40}" dt="2020-04-30T14:26:33.086" v="14"/>
        <pc:sldMkLst>
          <pc:docMk/>
          <pc:sldMk cId="3805081060" sldId="851"/>
        </pc:sldMkLst>
        <pc:picChg chg="mod">
          <ac:chgData name="Mara Grimaldi" userId="bc8932149bbfe9d3" providerId="LiveId" clId="{8ABE4A71-996A-49AB-B046-CA772E73FC40}" dt="2020-04-30T14:26:22.689" v="10" actId="1076"/>
          <ac:picMkLst>
            <pc:docMk/>
            <pc:sldMk cId="3805081060" sldId="851"/>
            <ac:picMk id="2052" creationId="{82E4D402-3F3E-4995-87C7-699534ED164A}"/>
          </ac:picMkLst>
        </pc:picChg>
      </pc:sldChg>
      <pc:sldChg chg="modSp mod">
        <pc:chgData name="Mara Grimaldi" userId="bc8932149bbfe9d3" providerId="LiveId" clId="{8ABE4A71-996A-49AB-B046-CA772E73FC40}" dt="2020-04-30T14:45:12.321" v="33" actId="20577"/>
        <pc:sldMkLst>
          <pc:docMk/>
          <pc:sldMk cId="1400805432" sldId="854"/>
        </pc:sldMkLst>
        <pc:spChg chg="mod">
          <ac:chgData name="Mara Grimaldi" userId="bc8932149bbfe9d3" providerId="LiveId" clId="{8ABE4A71-996A-49AB-B046-CA772E73FC40}" dt="2020-04-30T14:45:12.321" v="33" actId="20577"/>
          <ac:spMkLst>
            <pc:docMk/>
            <pc:sldMk cId="1400805432" sldId="854"/>
            <ac:spMk id="7" creationId="{00000000-0000-0000-0000-000000000000}"/>
          </ac:spMkLst>
        </pc:spChg>
        <pc:spChg chg="mod">
          <ac:chgData name="Mara Grimaldi" userId="bc8932149bbfe9d3" providerId="LiveId" clId="{8ABE4A71-996A-49AB-B046-CA772E73FC40}" dt="2020-04-30T14:45:05.634" v="16" actId="20577"/>
          <ac:spMkLst>
            <pc:docMk/>
            <pc:sldMk cId="1400805432" sldId="854"/>
            <ac:spMk id="10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17FFB64-1253-48B7-AC92-36695FC6D351}" type="doc">
      <dgm:prSet loTypeId="urn:microsoft.com/office/officeart/2005/8/layout/bProcess2" loCatId="process" qsTypeId="urn:microsoft.com/office/officeart/2005/8/quickstyle/3d6" qsCatId="3D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69FF2AA-CC6D-4011-B8B7-D5DFC688B02A}">
      <dgm:prSet phldrT="[Testo]"/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it-IT" dirty="0" err="1"/>
            <a:t>Main</a:t>
          </a:r>
          <a:r>
            <a:rPr lang="it-IT" dirty="0"/>
            <a:t> </a:t>
          </a:r>
          <a:r>
            <a:rPr lang="it-IT" dirty="0" err="1"/>
            <a:t>Suppliers</a:t>
          </a:r>
          <a:endParaRPr lang="it-IT" dirty="0"/>
        </a:p>
      </dgm:t>
    </dgm:pt>
    <dgm:pt modelId="{8ADBB6C8-1E71-4CBF-9C84-C612AFD27D30}" type="parTrans" cxnId="{16AC7E61-BE9E-49A4-8A90-68FEED337A31}">
      <dgm:prSet/>
      <dgm:spPr/>
      <dgm:t>
        <a:bodyPr/>
        <a:lstStyle/>
        <a:p>
          <a:endParaRPr lang="it-IT"/>
        </a:p>
      </dgm:t>
    </dgm:pt>
    <dgm:pt modelId="{9A5BEFC5-655E-4F68-A8FE-165545CC988D}" type="sibTrans" cxnId="{16AC7E61-BE9E-49A4-8A90-68FEED337A31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E393E171-A425-426E-87D8-C65EC740983B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Suppliers</a:t>
          </a:r>
          <a:endParaRPr lang="it-IT" dirty="0"/>
        </a:p>
      </dgm:t>
    </dgm:pt>
    <dgm:pt modelId="{B12CEA55-9116-405B-AFEE-E89F8E57E607}" type="parTrans" cxnId="{836860D5-08EA-4D1C-8193-5A02B4AEBAEA}">
      <dgm:prSet/>
      <dgm:spPr/>
      <dgm:t>
        <a:bodyPr/>
        <a:lstStyle/>
        <a:p>
          <a:endParaRPr lang="it-IT"/>
        </a:p>
      </dgm:t>
    </dgm:pt>
    <dgm:pt modelId="{12278DCF-2446-4FCC-8704-505BEA414D4F}" type="sibTrans" cxnId="{836860D5-08EA-4D1C-8193-5A02B4AEBAEA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A709EECD-188C-4B1D-8303-FFA4F2055CA2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Stakeholder</a:t>
          </a:r>
          <a:endParaRPr lang="it-IT" dirty="0"/>
        </a:p>
      </dgm:t>
    </dgm:pt>
    <dgm:pt modelId="{7175C2D9-93CE-40AB-A23A-03866DEB0A18}" type="parTrans" cxnId="{BAC73924-7ED6-46A8-91A2-182B1A34A517}">
      <dgm:prSet/>
      <dgm:spPr/>
      <dgm:t>
        <a:bodyPr/>
        <a:lstStyle/>
        <a:p>
          <a:endParaRPr lang="it-IT"/>
        </a:p>
      </dgm:t>
    </dgm:pt>
    <dgm:pt modelId="{E8A58536-0FD7-439C-82AE-60044360CC51}" type="sibTrans" cxnId="{BAC73924-7ED6-46A8-91A2-182B1A34A517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835D10A0-59D0-4F4F-951D-4C9A0B05E3FF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Individuals</a:t>
          </a:r>
          <a:endParaRPr lang="it-IT" dirty="0"/>
        </a:p>
      </dgm:t>
    </dgm:pt>
    <dgm:pt modelId="{3BA026D6-391B-4CC6-9323-2602C5B4A5DD}" type="parTrans" cxnId="{46339097-41D4-458B-8DE4-9754B6B8E76C}">
      <dgm:prSet/>
      <dgm:spPr/>
      <dgm:t>
        <a:bodyPr/>
        <a:lstStyle/>
        <a:p>
          <a:endParaRPr lang="it-IT"/>
        </a:p>
      </dgm:t>
    </dgm:pt>
    <dgm:pt modelId="{5A6FF947-F5E3-43C4-9EA8-070D5C139947}" type="sibTrans" cxnId="{46339097-41D4-458B-8DE4-9754B6B8E76C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506B8581-872C-4D5D-B967-8E648F4EA9C2}">
      <dgm:prSet phldrT="[Tes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dirty="0" err="1"/>
            <a:t>Enterprise</a:t>
          </a:r>
          <a:endParaRPr lang="it-IT" dirty="0"/>
        </a:p>
      </dgm:t>
    </dgm:pt>
    <dgm:pt modelId="{5DC22844-27C6-491D-8C07-27687D3D960A}" type="parTrans" cxnId="{D7EB00F8-E9A1-4E60-A938-0C47A74687C3}">
      <dgm:prSet/>
      <dgm:spPr/>
      <dgm:t>
        <a:bodyPr/>
        <a:lstStyle/>
        <a:p>
          <a:endParaRPr lang="it-IT"/>
        </a:p>
      </dgm:t>
    </dgm:pt>
    <dgm:pt modelId="{C4616867-47AF-45C1-9FCA-7265DF2BE257}" type="sibTrans" cxnId="{D7EB00F8-E9A1-4E60-A938-0C47A74687C3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7DDC6947-A29A-49E4-AB70-668F6A377902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Stakeholder</a:t>
          </a:r>
          <a:endParaRPr lang="it-IT" dirty="0"/>
        </a:p>
      </dgm:t>
    </dgm:pt>
    <dgm:pt modelId="{305FBC08-22A8-4AB9-AB56-BDC362E420CF}" type="parTrans" cxnId="{19F134DF-C6CC-4635-9AC6-E6197B21B6A0}">
      <dgm:prSet/>
      <dgm:spPr/>
      <dgm:t>
        <a:bodyPr/>
        <a:lstStyle/>
        <a:p>
          <a:endParaRPr lang="it-IT"/>
        </a:p>
      </dgm:t>
    </dgm:pt>
    <dgm:pt modelId="{FF0674AD-FAE8-4AF0-AEFE-C2931C084642}" type="sibTrans" cxnId="{19F134DF-C6CC-4635-9AC6-E6197B21B6A0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E47BC38D-94DC-4DA9-BCBB-F3FE70B885EF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Individuals</a:t>
          </a:r>
          <a:endParaRPr lang="it-IT" dirty="0"/>
        </a:p>
      </dgm:t>
    </dgm:pt>
    <dgm:pt modelId="{489C9093-23C1-4317-BBCB-DD963D91D245}" type="parTrans" cxnId="{5D5DD2A6-E812-4155-B635-FF51A003599E}">
      <dgm:prSet/>
      <dgm:spPr/>
      <dgm:t>
        <a:bodyPr/>
        <a:lstStyle/>
        <a:p>
          <a:endParaRPr lang="it-IT"/>
        </a:p>
      </dgm:t>
    </dgm:pt>
    <dgm:pt modelId="{6A7A65EC-AAAA-43B0-AA8E-1D86AB02CD51}" type="sibTrans" cxnId="{5D5DD2A6-E812-4155-B635-FF51A003599E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4434C99F-338E-4BE3-A63E-2733B7ED8E9D}">
      <dgm:prSet phldrT="[Testo]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it-IT" dirty="0" err="1"/>
            <a:t>Enablers</a:t>
          </a:r>
          <a:endParaRPr lang="it-IT" dirty="0"/>
        </a:p>
      </dgm:t>
    </dgm:pt>
    <dgm:pt modelId="{461455B5-445B-4169-9251-B6E2DAED4898}" type="parTrans" cxnId="{30726A78-88A4-485C-85FF-CB5825120235}">
      <dgm:prSet/>
      <dgm:spPr/>
      <dgm:t>
        <a:bodyPr/>
        <a:lstStyle/>
        <a:p>
          <a:endParaRPr lang="it-IT"/>
        </a:p>
      </dgm:t>
    </dgm:pt>
    <dgm:pt modelId="{DE87FD75-BD36-4ECE-B236-E5EB7F51C825}" type="sibTrans" cxnId="{30726A78-88A4-485C-85FF-CB5825120235}">
      <dgm:prSet/>
      <dgm:spPr>
        <a:solidFill>
          <a:schemeClr val="accent1">
            <a:lumMod val="75000"/>
          </a:schemeClr>
        </a:solidFill>
      </dgm:spPr>
      <dgm:t>
        <a:bodyPr/>
        <a:lstStyle/>
        <a:p>
          <a:endParaRPr lang="it-IT"/>
        </a:p>
      </dgm:t>
    </dgm:pt>
    <dgm:pt modelId="{95D74DE1-409C-4AC9-A439-471F2604E6D5}">
      <dgm:prSet phldrT="[Tes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it-IT" dirty="0" err="1"/>
            <a:t>Clients</a:t>
          </a:r>
          <a:endParaRPr lang="it-IT" dirty="0"/>
        </a:p>
      </dgm:t>
    </dgm:pt>
    <dgm:pt modelId="{E7C8E8DF-3580-4BC4-9944-062CD035CD1C}" type="parTrans" cxnId="{EF2009ED-6BDF-45F1-9D84-4C6EEBD4BCB1}">
      <dgm:prSet/>
      <dgm:spPr/>
      <dgm:t>
        <a:bodyPr/>
        <a:lstStyle/>
        <a:p>
          <a:endParaRPr lang="it-IT"/>
        </a:p>
      </dgm:t>
    </dgm:pt>
    <dgm:pt modelId="{BA1FC1CA-6555-4E9A-B13B-E2D9733BF08D}" type="sibTrans" cxnId="{EF2009ED-6BDF-45F1-9D84-4C6EEBD4BCB1}">
      <dgm:prSet/>
      <dgm:spPr/>
      <dgm:t>
        <a:bodyPr/>
        <a:lstStyle/>
        <a:p>
          <a:endParaRPr lang="it-IT"/>
        </a:p>
      </dgm:t>
    </dgm:pt>
    <dgm:pt modelId="{893EA930-6293-469D-8C3F-4D51C6F23039}" type="pres">
      <dgm:prSet presAssocID="{F17FFB64-1253-48B7-AC92-36695FC6D351}" presName="diagram" presStyleCnt="0">
        <dgm:presLayoutVars>
          <dgm:dir/>
          <dgm:resizeHandles/>
        </dgm:presLayoutVars>
      </dgm:prSet>
      <dgm:spPr/>
    </dgm:pt>
    <dgm:pt modelId="{DC843661-4581-46F7-A2A1-D4D75D09131E}" type="pres">
      <dgm:prSet presAssocID="{969FF2AA-CC6D-4011-B8B7-D5DFC688B02A}" presName="firstNode" presStyleLbl="node1" presStyleIdx="0" presStyleCnt="9">
        <dgm:presLayoutVars>
          <dgm:bulletEnabled val="1"/>
        </dgm:presLayoutVars>
      </dgm:prSet>
      <dgm:spPr/>
    </dgm:pt>
    <dgm:pt modelId="{25AB382C-6002-4CDA-8F49-FD41D24C46D4}" type="pres">
      <dgm:prSet presAssocID="{9A5BEFC5-655E-4F68-A8FE-165545CC988D}" presName="sibTrans" presStyleLbl="sibTrans2D1" presStyleIdx="0" presStyleCnt="8"/>
      <dgm:spPr/>
    </dgm:pt>
    <dgm:pt modelId="{4A8CE7CA-5FBB-40ED-B643-ED01BBFFFEDA}" type="pres">
      <dgm:prSet presAssocID="{E393E171-A425-426E-87D8-C65EC740983B}" presName="middleNode" presStyleCnt="0"/>
      <dgm:spPr/>
    </dgm:pt>
    <dgm:pt modelId="{3131DB53-C003-4787-96E0-987D71AA36F1}" type="pres">
      <dgm:prSet presAssocID="{E393E171-A425-426E-87D8-C65EC740983B}" presName="padding" presStyleLbl="node1" presStyleIdx="0" presStyleCnt="9"/>
      <dgm:spPr/>
    </dgm:pt>
    <dgm:pt modelId="{B4F2E119-FC52-47EC-B727-F304FDAB9F81}" type="pres">
      <dgm:prSet presAssocID="{E393E171-A425-426E-87D8-C65EC740983B}" presName="shape" presStyleLbl="node1" presStyleIdx="1" presStyleCnt="9">
        <dgm:presLayoutVars>
          <dgm:bulletEnabled val="1"/>
        </dgm:presLayoutVars>
      </dgm:prSet>
      <dgm:spPr/>
    </dgm:pt>
    <dgm:pt modelId="{82F02E44-EDEA-4D87-AE55-69E33625608D}" type="pres">
      <dgm:prSet presAssocID="{12278DCF-2446-4FCC-8704-505BEA414D4F}" presName="sibTrans" presStyleLbl="sibTrans2D1" presStyleIdx="1" presStyleCnt="8" custLinFactNeighborX="5168"/>
      <dgm:spPr/>
    </dgm:pt>
    <dgm:pt modelId="{EAA77051-567E-4ADC-A077-83E21F13FC08}" type="pres">
      <dgm:prSet presAssocID="{A709EECD-188C-4B1D-8303-FFA4F2055CA2}" presName="middleNode" presStyleCnt="0"/>
      <dgm:spPr/>
    </dgm:pt>
    <dgm:pt modelId="{BBC7F56E-0C53-4B4C-ACF2-671B800768F5}" type="pres">
      <dgm:prSet presAssocID="{A709EECD-188C-4B1D-8303-FFA4F2055CA2}" presName="padding" presStyleLbl="node1" presStyleIdx="1" presStyleCnt="9"/>
      <dgm:spPr/>
    </dgm:pt>
    <dgm:pt modelId="{DF96F379-90B8-4EAF-AC53-5395D613C931}" type="pres">
      <dgm:prSet presAssocID="{A709EECD-188C-4B1D-8303-FFA4F2055CA2}" presName="shape" presStyleLbl="node1" presStyleIdx="2" presStyleCnt="9">
        <dgm:presLayoutVars>
          <dgm:bulletEnabled val="1"/>
        </dgm:presLayoutVars>
      </dgm:prSet>
      <dgm:spPr/>
    </dgm:pt>
    <dgm:pt modelId="{29E637B1-B16D-416A-A937-8E36BB3EE4FD}" type="pres">
      <dgm:prSet presAssocID="{E8A58536-0FD7-439C-82AE-60044360CC51}" presName="sibTrans" presStyleLbl="sibTrans2D1" presStyleIdx="2" presStyleCnt="8" custLinFactY="-179776" custLinFactNeighborY="-200000"/>
      <dgm:spPr/>
    </dgm:pt>
    <dgm:pt modelId="{60B0F4CD-9789-4219-9D97-C0AD8BE2635B}" type="pres">
      <dgm:prSet presAssocID="{835D10A0-59D0-4F4F-951D-4C9A0B05E3FF}" presName="middleNode" presStyleCnt="0"/>
      <dgm:spPr/>
    </dgm:pt>
    <dgm:pt modelId="{3EED3FDA-A3DA-41D8-BC9F-4BEE9E54502A}" type="pres">
      <dgm:prSet presAssocID="{835D10A0-59D0-4F4F-951D-4C9A0B05E3FF}" presName="padding" presStyleLbl="node1" presStyleIdx="2" presStyleCnt="9"/>
      <dgm:spPr/>
    </dgm:pt>
    <dgm:pt modelId="{7964169E-0478-4A70-9376-3F7C8DE0DAFA}" type="pres">
      <dgm:prSet presAssocID="{835D10A0-59D0-4F4F-951D-4C9A0B05E3FF}" presName="shape" presStyleLbl="node1" presStyleIdx="3" presStyleCnt="9">
        <dgm:presLayoutVars>
          <dgm:bulletEnabled val="1"/>
        </dgm:presLayoutVars>
      </dgm:prSet>
      <dgm:spPr/>
    </dgm:pt>
    <dgm:pt modelId="{9BC575C5-FF8B-47F1-A2D8-48DBE65EBB01}" type="pres">
      <dgm:prSet presAssocID="{5A6FF947-F5E3-43C4-9EA8-070D5C139947}" presName="sibTrans" presStyleLbl="sibTrans2D1" presStyleIdx="3" presStyleCnt="8"/>
      <dgm:spPr/>
    </dgm:pt>
    <dgm:pt modelId="{54518B4B-9163-4035-829C-9241AE094F2C}" type="pres">
      <dgm:prSet presAssocID="{506B8581-872C-4D5D-B967-8E648F4EA9C2}" presName="middleNode" presStyleCnt="0"/>
      <dgm:spPr/>
    </dgm:pt>
    <dgm:pt modelId="{08117562-1D84-4B7C-AE7F-159B0B5486EB}" type="pres">
      <dgm:prSet presAssocID="{506B8581-872C-4D5D-B967-8E648F4EA9C2}" presName="padding" presStyleLbl="node1" presStyleIdx="3" presStyleCnt="9"/>
      <dgm:spPr/>
    </dgm:pt>
    <dgm:pt modelId="{EEE078F7-E1A3-45BC-A62F-10F127ABC352}" type="pres">
      <dgm:prSet presAssocID="{506B8581-872C-4D5D-B967-8E648F4EA9C2}" presName="shape" presStyleLbl="node1" presStyleIdx="4" presStyleCnt="9">
        <dgm:presLayoutVars>
          <dgm:bulletEnabled val="1"/>
        </dgm:presLayoutVars>
      </dgm:prSet>
      <dgm:spPr/>
    </dgm:pt>
    <dgm:pt modelId="{2BFB25CF-A7CA-4572-97D9-BEBD7FCB5827}" type="pres">
      <dgm:prSet presAssocID="{C4616867-47AF-45C1-9FCA-7265DF2BE257}" presName="sibTrans" presStyleLbl="sibTrans2D1" presStyleIdx="4" presStyleCnt="8"/>
      <dgm:spPr/>
    </dgm:pt>
    <dgm:pt modelId="{579BC36B-834B-483F-8565-55EA6A07E9B1}" type="pres">
      <dgm:prSet presAssocID="{7DDC6947-A29A-49E4-AB70-668F6A377902}" presName="middleNode" presStyleCnt="0"/>
      <dgm:spPr/>
    </dgm:pt>
    <dgm:pt modelId="{482CBF4C-6428-4027-8893-1098443EC43A}" type="pres">
      <dgm:prSet presAssocID="{7DDC6947-A29A-49E4-AB70-668F6A377902}" presName="padding" presStyleLbl="node1" presStyleIdx="4" presStyleCnt="9"/>
      <dgm:spPr/>
    </dgm:pt>
    <dgm:pt modelId="{D2C7C4AD-BBD3-4FFD-9964-4BD81FE59820}" type="pres">
      <dgm:prSet presAssocID="{7DDC6947-A29A-49E4-AB70-668F6A377902}" presName="shape" presStyleLbl="node1" presStyleIdx="5" presStyleCnt="9">
        <dgm:presLayoutVars>
          <dgm:bulletEnabled val="1"/>
        </dgm:presLayoutVars>
      </dgm:prSet>
      <dgm:spPr/>
    </dgm:pt>
    <dgm:pt modelId="{79EBE8DF-CBEF-4066-AF19-7396C313E13D}" type="pres">
      <dgm:prSet presAssocID="{FF0674AD-FAE8-4AF0-AEFE-C2931C084642}" presName="sibTrans" presStyleLbl="sibTrans2D1" presStyleIdx="5" presStyleCnt="8" custLinFactY="190792" custLinFactNeighborY="200000"/>
      <dgm:spPr/>
    </dgm:pt>
    <dgm:pt modelId="{F9D22CF1-633E-47C6-890B-92D67933C911}" type="pres">
      <dgm:prSet presAssocID="{E47BC38D-94DC-4DA9-BCBB-F3FE70B885EF}" presName="middleNode" presStyleCnt="0"/>
      <dgm:spPr/>
    </dgm:pt>
    <dgm:pt modelId="{9E7DECF9-0922-4915-81D8-B3FF9C751F61}" type="pres">
      <dgm:prSet presAssocID="{E47BC38D-94DC-4DA9-BCBB-F3FE70B885EF}" presName="padding" presStyleLbl="node1" presStyleIdx="5" presStyleCnt="9"/>
      <dgm:spPr/>
    </dgm:pt>
    <dgm:pt modelId="{2BCCC0B4-C116-4572-B4EE-8C4BDED07844}" type="pres">
      <dgm:prSet presAssocID="{E47BC38D-94DC-4DA9-BCBB-F3FE70B885EF}" presName="shape" presStyleLbl="node1" presStyleIdx="6" presStyleCnt="9">
        <dgm:presLayoutVars>
          <dgm:bulletEnabled val="1"/>
        </dgm:presLayoutVars>
      </dgm:prSet>
      <dgm:spPr/>
    </dgm:pt>
    <dgm:pt modelId="{0480A8BD-5641-4F9B-87A5-C1D522A46783}" type="pres">
      <dgm:prSet presAssocID="{6A7A65EC-AAAA-43B0-AA8E-1D86AB02CD51}" presName="sibTrans" presStyleLbl="sibTrans2D1" presStyleIdx="6" presStyleCnt="8"/>
      <dgm:spPr/>
    </dgm:pt>
    <dgm:pt modelId="{84607369-1EA1-4AAF-8AC2-4E48BF2BDB6D}" type="pres">
      <dgm:prSet presAssocID="{4434C99F-338E-4BE3-A63E-2733B7ED8E9D}" presName="middleNode" presStyleCnt="0"/>
      <dgm:spPr/>
    </dgm:pt>
    <dgm:pt modelId="{95D1DBC2-FB74-49D7-9880-D6B8064B80D7}" type="pres">
      <dgm:prSet presAssocID="{4434C99F-338E-4BE3-A63E-2733B7ED8E9D}" presName="padding" presStyleLbl="node1" presStyleIdx="6" presStyleCnt="9"/>
      <dgm:spPr/>
    </dgm:pt>
    <dgm:pt modelId="{AAF81DF3-8B6E-447C-BAE5-FD418F24366C}" type="pres">
      <dgm:prSet presAssocID="{4434C99F-338E-4BE3-A63E-2733B7ED8E9D}" presName="shape" presStyleLbl="node1" presStyleIdx="7" presStyleCnt="9">
        <dgm:presLayoutVars>
          <dgm:bulletEnabled val="1"/>
        </dgm:presLayoutVars>
      </dgm:prSet>
      <dgm:spPr/>
    </dgm:pt>
    <dgm:pt modelId="{2D300155-5773-42DD-B245-ADE218FCA30B}" type="pres">
      <dgm:prSet presAssocID="{DE87FD75-BD36-4ECE-B236-E5EB7F51C825}" presName="sibTrans" presStyleLbl="sibTrans2D1" presStyleIdx="7" presStyleCnt="8"/>
      <dgm:spPr/>
    </dgm:pt>
    <dgm:pt modelId="{38CFC7FD-076A-49C4-92A3-C69A2B5DB43C}" type="pres">
      <dgm:prSet presAssocID="{95D74DE1-409C-4AC9-A439-471F2604E6D5}" presName="lastNode" presStyleLbl="node1" presStyleIdx="8" presStyleCnt="9">
        <dgm:presLayoutVars>
          <dgm:bulletEnabled val="1"/>
        </dgm:presLayoutVars>
      </dgm:prSet>
      <dgm:spPr/>
    </dgm:pt>
  </dgm:ptLst>
  <dgm:cxnLst>
    <dgm:cxn modelId="{DF507719-764F-4357-BD0B-9C84FB9D23E9}" type="presOf" srcId="{FF0674AD-FAE8-4AF0-AEFE-C2931C084642}" destId="{79EBE8DF-CBEF-4066-AF19-7396C313E13D}" srcOrd="0" destOrd="0" presId="urn:microsoft.com/office/officeart/2005/8/layout/bProcess2"/>
    <dgm:cxn modelId="{BAC73924-7ED6-46A8-91A2-182B1A34A517}" srcId="{F17FFB64-1253-48B7-AC92-36695FC6D351}" destId="{A709EECD-188C-4B1D-8303-FFA4F2055CA2}" srcOrd="2" destOrd="0" parTransId="{7175C2D9-93CE-40AB-A23A-03866DEB0A18}" sibTransId="{E8A58536-0FD7-439C-82AE-60044360CC51}"/>
    <dgm:cxn modelId="{7CDFB125-32AF-462E-A9B5-64D03944FFD0}" type="presOf" srcId="{9A5BEFC5-655E-4F68-A8FE-165545CC988D}" destId="{25AB382C-6002-4CDA-8F49-FD41D24C46D4}" srcOrd="0" destOrd="0" presId="urn:microsoft.com/office/officeart/2005/8/layout/bProcess2"/>
    <dgm:cxn modelId="{5CE2BD34-6717-40C6-A119-9217A4F11259}" type="presOf" srcId="{95D74DE1-409C-4AC9-A439-471F2604E6D5}" destId="{38CFC7FD-076A-49C4-92A3-C69A2B5DB43C}" srcOrd="0" destOrd="0" presId="urn:microsoft.com/office/officeart/2005/8/layout/bProcess2"/>
    <dgm:cxn modelId="{9061793F-9B7B-4182-86EE-30BE9A88D00E}" type="presOf" srcId="{7DDC6947-A29A-49E4-AB70-668F6A377902}" destId="{D2C7C4AD-BBD3-4FFD-9964-4BD81FE59820}" srcOrd="0" destOrd="0" presId="urn:microsoft.com/office/officeart/2005/8/layout/bProcess2"/>
    <dgm:cxn modelId="{16AC7E61-BE9E-49A4-8A90-68FEED337A31}" srcId="{F17FFB64-1253-48B7-AC92-36695FC6D351}" destId="{969FF2AA-CC6D-4011-B8B7-D5DFC688B02A}" srcOrd="0" destOrd="0" parTransId="{8ADBB6C8-1E71-4CBF-9C84-C612AFD27D30}" sibTransId="{9A5BEFC5-655E-4F68-A8FE-165545CC988D}"/>
    <dgm:cxn modelId="{B18BD442-6955-4624-BF31-39545BD1975B}" type="presOf" srcId="{DE87FD75-BD36-4ECE-B236-E5EB7F51C825}" destId="{2D300155-5773-42DD-B245-ADE218FCA30B}" srcOrd="0" destOrd="0" presId="urn:microsoft.com/office/officeart/2005/8/layout/bProcess2"/>
    <dgm:cxn modelId="{CDB8434F-A586-4B50-9F2D-7DE9E80C6115}" type="presOf" srcId="{F17FFB64-1253-48B7-AC92-36695FC6D351}" destId="{893EA930-6293-469D-8C3F-4D51C6F23039}" srcOrd="0" destOrd="0" presId="urn:microsoft.com/office/officeart/2005/8/layout/bProcess2"/>
    <dgm:cxn modelId="{30726A78-88A4-485C-85FF-CB5825120235}" srcId="{F17FFB64-1253-48B7-AC92-36695FC6D351}" destId="{4434C99F-338E-4BE3-A63E-2733B7ED8E9D}" srcOrd="7" destOrd="0" parTransId="{461455B5-445B-4169-9251-B6E2DAED4898}" sibTransId="{DE87FD75-BD36-4ECE-B236-E5EB7F51C825}"/>
    <dgm:cxn modelId="{BA4C7F7E-FFEE-4637-B863-647D4F4FA5CA}" type="presOf" srcId="{C4616867-47AF-45C1-9FCA-7265DF2BE257}" destId="{2BFB25CF-A7CA-4572-97D9-BEBD7FCB5827}" srcOrd="0" destOrd="0" presId="urn:microsoft.com/office/officeart/2005/8/layout/bProcess2"/>
    <dgm:cxn modelId="{99E64297-AF3F-47CC-811B-C3D1227AA8FA}" type="presOf" srcId="{6A7A65EC-AAAA-43B0-AA8E-1D86AB02CD51}" destId="{0480A8BD-5641-4F9B-87A5-C1D522A46783}" srcOrd="0" destOrd="0" presId="urn:microsoft.com/office/officeart/2005/8/layout/bProcess2"/>
    <dgm:cxn modelId="{46339097-41D4-458B-8DE4-9754B6B8E76C}" srcId="{F17FFB64-1253-48B7-AC92-36695FC6D351}" destId="{835D10A0-59D0-4F4F-951D-4C9A0B05E3FF}" srcOrd="3" destOrd="0" parTransId="{3BA026D6-391B-4CC6-9323-2602C5B4A5DD}" sibTransId="{5A6FF947-F5E3-43C4-9EA8-070D5C139947}"/>
    <dgm:cxn modelId="{46A14D9D-FC16-44CA-8C63-DBA2BC769461}" type="presOf" srcId="{969FF2AA-CC6D-4011-B8B7-D5DFC688B02A}" destId="{DC843661-4581-46F7-A2A1-D4D75D09131E}" srcOrd="0" destOrd="0" presId="urn:microsoft.com/office/officeart/2005/8/layout/bProcess2"/>
    <dgm:cxn modelId="{928FCEA0-A32B-4C0C-818C-3A5EAEE47E39}" type="presOf" srcId="{12278DCF-2446-4FCC-8704-505BEA414D4F}" destId="{82F02E44-EDEA-4D87-AE55-69E33625608D}" srcOrd="0" destOrd="0" presId="urn:microsoft.com/office/officeart/2005/8/layout/bProcess2"/>
    <dgm:cxn modelId="{5D5DD2A6-E812-4155-B635-FF51A003599E}" srcId="{F17FFB64-1253-48B7-AC92-36695FC6D351}" destId="{E47BC38D-94DC-4DA9-BCBB-F3FE70B885EF}" srcOrd="6" destOrd="0" parTransId="{489C9093-23C1-4317-BBCB-DD963D91D245}" sibTransId="{6A7A65EC-AAAA-43B0-AA8E-1D86AB02CD51}"/>
    <dgm:cxn modelId="{53E65FA9-0095-4688-BE2F-2EDB36C8DDDD}" type="presOf" srcId="{E8A58536-0FD7-439C-82AE-60044360CC51}" destId="{29E637B1-B16D-416A-A937-8E36BB3EE4FD}" srcOrd="0" destOrd="0" presId="urn:microsoft.com/office/officeart/2005/8/layout/bProcess2"/>
    <dgm:cxn modelId="{09428DB2-7B4B-477B-B483-496944DBF6E7}" type="presOf" srcId="{506B8581-872C-4D5D-B967-8E648F4EA9C2}" destId="{EEE078F7-E1A3-45BC-A62F-10F127ABC352}" srcOrd="0" destOrd="0" presId="urn:microsoft.com/office/officeart/2005/8/layout/bProcess2"/>
    <dgm:cxn modelId="{13A8B2B4-4C54-4C03-BC84-1C94ACA68A19}" type="presOf" srcId="{5A6FF947-F5E3-43C4-9EA8-070D5C139947}" destId="{9BC575C5-FF8B-47F1-A2D8-48DBE65EBB01}" srcOrd="0" destOrd="0" presId="urn:microsoft.com/office/officeart/2005/8/layout/bProcess2"/>
    <dgm:cxn modelId="{25F3C1B9-2F73-44FF-8AF6-01BED971EB7C}" type="presOf" srcId="{E393E171-A425-426E-87D8-C65EC740983B}" destId="{B4F2E119-FC52-47EC-B727-F304FDAB9F81}" srcOrd="0" destOrd="0" presId="urn:microsoft.com/office/officeart/2005/8/layout/bProcess2"/>
    <dgm:cxn modelId="{836860D5-08EA-4D1C-8193-5A02B4AEBAEA}" srcId="{F17FFB64-1253-48B7-AC92-36695FC6D351}" destId="{E393E171-A425-426E-87D8-C65EC740983B}" srcOrd="1" destOrd="0" parTransId="{B12CEA55-9116-405B-AFEE-E89F8E57E607}" sibTransId="{12278DCF-2446-4FCC-8704-505BEA414D4F}"/>
    <dgm:cxn modelId="{19F134DF-C6CC-4635-9AC6-E6197B21B6A0}" srcId="{F17FFB64-1253-48B7-AC92-36695FC6D351}" destId="{7DDC6947-A29A-49E4-AB70-668F6A377902}" srcOrd="5" destOrd="0" parTransId="{305FBC08-22A8-4AB9-AB56-BDC362E420CF}" sibTransId="{FF0674AD-FAE8-4AF0-AEFE-C2931C084642}"/>
    <dgm:cxn modelId="{A85136E3-35D8-4861-9B46-77DE65EBAE46}" type="presOf" srcId="{835D10A0-59D0-4F4F-951D-4C9A0B05E3FF}" destId="{7964169E-0478-4A70-9376-3F7C8DE0DAFA}" srcOrd="0" destOrd="0" presId="urn:microsoft.com/office/officeart/2005/8/layout/bProcess2"/>
    <dgm:cxn modelId="{EF2009ED-6BDF-45F1-9D84-4C6EEBD4BCB1}" srcId="{F17FFB64-1253-48B7-AC92-36695FC6D351}" destId="{95D74DE1-409C-4AC9-A439-471F2604E6D5}" srcOrd="8" destOrd="0" parTransId="{E7C8E8DF-3580-4BC4-9944-062CD035CD1C}" sibTransId="{BA1FC1CA-6555-4E9A-B13B-E2D9733BF08D}"/>
    <dgm:cxn modelId="{D7EB00F8-E9A1-4E60-A938-0C47A74687C3}" srcId="{F17FFB64-1253-48B7-AC92-36695FC6D351}" destId="{506B8581-872C-4D5D-B967-8E648F4EA9C2}" srcOrd="4" destOrd="0" parTransId="{5DC22844-27C6-491D-8C07-27687D3D960A}" sibTransId="{C4616867-47AF-45C1-9FCA-7265DF2BE257}"/>
    <dgm:cxn modelId="{7FD3B9FB-A8B8-417F-A1BE-0CCE5B3A162B}" type="presOf" srcId="{E47BC38D-94DC-4DA9-BCBB-F3FE70B885EF}" destId="{2BCCC0B4-C116-4572-B4EE-8C4BDED07844}" srcOrd="0" destOrd="0" presId="urn:microsoft.com/office/officeart/2005/8/layout/bProcess2"/>
    <dgm:cxn modelId="{691F23FC-6808-47A4-9F09-80D818F8AFF4}" type="presOf" srcId="{A709EECD-188C-4B1D-8303-FFA4F2055CA2}" destId="{DF96F379-90B8-4EAF-AC53-5395D613C931}" srcOrd="0" destOrd="0" presId="urn:microsoft.com/office/officeart/2005/8/layout/bProcess2"/>
    <dgm:cxn modelId="{D0D587FD-8920-4555-B1EE-310A7DD3F76C}" type="presOf" srcId="{4434C99F-338E-4BE3-A63E-2733B7ED8E9D}" destId="{AAF81DF3-8B6E-447C-BAE5-FD418F24366C}" srcOrd="0" destOrd="0" presId="urn:microsoft.com/office/officeart/2005/8/layout/bProcess2"/>
    <dgm:cxn modelId="{EDAB5BF4-56C7-49D8-B7B7-FA21260BE332}" type="presParOf" srcId="{893EA930-6293-469D-8C3F-4D51C6F23039}" destId="{DC843661-4581-46F7-A2A1-D4D75D09131E}" srcOrd="0" destOrd="0" presId="urn:microsoft.com/office/officeart/2005/8/layout/bProcess2"/>
    <dgm:cxn modelId="{CD5DCE30-6988-4108-81FA-D615CAF180F7}" type="presParOf" srcId="{893EA930-6293-469D-8C3F-4D51C6F23039}" destId="{25AB382C-6002-4CDA-8F49-FD41D24C46D4}" srcOrd="1" destOrd="0" presId="urn:microsoft.com/office/officeart/2005/8/layout/bProcess2"/>
    <dgm:cxn modelId="{01763D80-1B59-408F-BAAA-91AC8887DA1D}" type="presParOf" srcId="{893EA930-6293-469D-8C3F-4D51C6F23039}" destId="{4A8CE7CA-5FBB-40ED-B643-ED01BBFFFEDA}" srcOrd="2" destOrd="0" presId="urn:microsoft.com/office/officeart/2005/8/layout/bProcess2"/>
    <dgm:cxn modelId="{5EACA3BC-FDA6-4B07-80AA-9AA12DDC3896}" type="presParOf" srcId="{4A8CE7CA-5FBB-40ED-B643-ED01BBFFFEDA}" destId="{3131DB53-C003-4787-96E0-987D71AA36F1}" srcOrd="0" destOrd="0" presId="urn:microsoft.com/office/officeart/2005/8/layout/bProcess2"/>
    <dgm:cxn modelId="{503CD6A6-CDFA-4E9A-ADE6-C3F007486F74}" type="presParOf" srcId="{4A8CE7CA-5FBB-40ED-B643-ED01BBFFFEDA}" destId="{B4F2E119-FC52-47EC-B727-F304FDAB9F81}" srcOrd="1" destOrd="0" presId="urn:microsoft.com/office/officeart/2005/8/layout/bProcess2"/>
    <dgm:cxn modelId="{B59D1EE0-6BCD-4BC2-8A54-FCE535E51DBC}" type="presParOf" srcId="{893EA930-6293-469D-8C3F-4D51C6F23039}" destId="{82F02E44-EDEA-4D87-AE55-69E33625608D}" srcOrd="3" destOrd="0" presId="urn:microsoft.com/office/officeart/2005/8/layout/bProcess2"/>
    <dgm:cxn modelId="{A46B8A5A-32A9-462F-A2C6-0010F708D61A}" type="presParOf" srcId="{893EA930-6293-469D-8C3F-4D51C6F23039}" destId="{EAA77051-567E-4ADC-A077-83E21F13FC08}" srcOrd="4" destOrd="0" presId="urn:microsoft.com/office/officeart/2005/8/layout/bProcess2"/>
    <dgm:cxn modelId="{058E54EC-B6DD-42E3-A9C7-2E4DEB409D19}" type="presParOf" srcId="{EAA77051-567E-4ADC-A077-83E21F13FC08}" destId="{BBC7F56E-0C53-4B4C-ACF2-671B800768F5}" srcOrd="0" destOrd="0" presId="urn:microsoft.com/office/officeart/2005/8/layout/bProcess2"/>
    <dgm:cxn modelId="{639DC13C-97A1-46AD-8328-0873DE89FAD4}" type="presParOf" srcId="{EAA77051-567E-4ADC-A077-83E21F13FC08}" destId="{DF96F379-90B8-4EAF-AC53-5395D613C931}" srcOrd="1" destOrd="0" presId="urn:microsoft.com/office/officeart/2005/8/layout/bProcess2"/>
    <dgm:cxn modelId="{9B294D81-5AC0-4FAD-A9B1-934DBFDE8680}" type="presParOf" srcId="{893EA930-6293-469D-8C3F-4D51C6F23039}" destId="{29E637B1-B16D-416A-A937-8E36BB3EE4FD}" srcOrd="5" destOrd="0" presId="urn:microsoft.com/office/officeart/2005/8/layout/bProcess2"/>
    <dgm:cxn modelId="{4C6790C0-3004-45E8-98AF-4A0C2BA0DF8E}" type="presParOf" srcId="{893EA930-6293-469D-8C3F-4D51C6F23039}" destId="{60B0F4CD-9789-4219-9D97-C0AD8BE2635B}" srcOrd="6" destOrd="0" presId="urn:microsoft.com/office/officeart/2005/8/layout/bProcess2"/>
    <dgm:cxn modelId="{553941D4-545D-4865-AC5E-EC5779D8DF84}" type="presParOf" srcId="{60B0F4CD-9789-4219-9D97-C0AD8BE2635B}" destId="{3EED3FDA-A3DA-41D8-BC9F-4BEE9E54502A}" srcOrd="0" destOrd="0" presId="urn:microsoft.com/office/officeart/2005/8/layout/bProcess2"/>
    <dgm:cxn modelId="{B6B51A88-A9FA-42A7-BD77-0463DE074C42}" type="presParOf" srcId="{60B0F4CD-9789-4219-9D97-C0AD8BE2635B}" destId="{7964169E-0478-4A70-9376-3F7C8DE0DAFA}" srcOrd="1" destOrd="0" presId="urn:microsoft.com/office/officeart/2005/8/layout/bProcess2"/>
    <dgm:cxn modelId="{99B545F2-6F2F-43B2-AD53-EB06E13E1B77}" type="presParOf" srcId="{893EA930-6293-469D-8C3F-4D51C6F23039}" destId="{9BC575C5-FF8B-47F1-A2D8-48DBE65EBB01}" srcOrd="7" destOrd="0" presId="urn:microsoft.com/office/officeart/2005/8/layout/bProcess2"/>
    <dgm:cxn modelId="{F3E1167A-0DDD-4618-8D80-D060F0E0023C}" type="presParOf" srcId="{893EA930-6293-469D-8C3F-4D51C6F23039}" destId="{54518B4B-9163-4035-829C-9241AE094F2C}" srcOrd="8" destOrd="0" presId="urn:microsoft.com/office/officeart/2005/8/layout/bProcess2"/>
    <dgm:cxn modelId="{5A99E2CC-AD21-489E-9B2F-B8F2F1651DB2}" type="presParOf" srcId="{54518B4B-9163-4035-829C-9241AE094F2C}" destId="{08117562-1D84-4B7C-AE7F-159B0B5486EB}" srcOrd="0" destOrd="0" presId="urn:microsoft.com/office/officeart/2005/8/layout/bProcess2"/>
    <dgm:cxn modelId="{BD8FC7AA-E929-41EB-93F9-D6ABA92A9215}" type="presParOf" srcId="{54518B4B-9163-4035-829C-9241AE094F2C}" destId="{EEE078F7-E1A3-45BC-A62F-10F127ABC352}" srcOrd="1" destOrd="0" presId="urn:microsoft.com/office/officeart/2005/8/layout/bProcess2"/>
    <dgm:cxn modelId="{71C0C62D-29DF-4D1F-8915-A7057FF06838}" type="presParOf" srcId="{893EA930-6293-469D-8C3F-4D51C6F23039}" destId="{2BFB25CF-A7CA-4572-97D9-BEBD7FCB5827}" srcOrd="9" destOrd="0" presId="urn:microsoft.com/office/officeart/2005/8/layout/bProcess2"/>
    <dgm:cxn modelId="{925873F2-01BA-495A-A60D-B9AC33531F38}" type="presParOf" srcId="{893EA930-6293-469D-8C3F-4D51C6F23039}" destId="{579BC36B-834B-483F-8565-55EA6A07E9B1}" srcOrd="10" destOrd="0" presId="urn:microsoft.com/office/officeart/2005/8/layout/bProcess2"/>
    <dgm:cxn modelId="{9FFDD465-4BD4-4674-BD4D-4125E0C40F67}" type="presParOf" srcId="{579BC36B-834B-483F-8565-55EA6A07E9B1}" destId="{482CBF4C-6428-4027-8893-1098443EC43A}" srcOrd="0" destOrd="0" presId="urn:microsoft.com/office/officeart/2005/8/layout/bProcess2"/>
    <dgm:cxn modelId="{0834E4C3-D4E1-4D83-B93F-631B2DDB1F44}" type="presParOf" srcId="{579BC36B-834B-483F-8565-55EA6A07E9B1}" destId="{D2C7C4AD-BBD3-4FFD-9964-4BD81FE59820}" srcOrd="1" destOrd="0" presId="urn:microsoft.com/office/officeart/2005/8/layout/bProcess2"/>
    <dgm:cxn modelId="{C98D1697-2579-4ACB-BBB3-519220B2173C}" type="presParOf" srcId="{893EA930-6293-469D-8C3F-4D51C6F23039}" destId="{79EBE8DF-CBEF-4066-AF19-7396C313E13D}" srcOrd="11" destOrd="0" presId="urn:microsoft.com/office/officeart/2005/8/layout/bProcess2"/>
    <dgm:cxn modelId="{530087CE-EC1B-4BA1-8ABB-DF3BABFD8DAF}" type="presParOf" srcId="{893EA930-6293-469D-8C3F-4D51C6F23039}" destId="{F9D22CF1-633E-47C6-890B-92D67933C911}" srcOrd="12" destOrd="0" presId="urn:microsoft.com/office/officeart/2005/8/layout/bProcess2"/>
    <dgm:cxn modelId="{88895216-F588-4A31-9361-B4B0D74CFBB9}" type="presParOf" srcId="{F9D22CF1-633E-47C6-890B-92D67933C911}" destId="{9E7DECF9-0922-4915-81D8-B3FF9C751F61}" srcOrd="0" destOrd="0" presId="urn:microsoft.com/office/officeart/2005/8/layout/bProcess2"/>
    <dgm:cxn modelId="{B052A122-2AE1-4991-9883-086F85F10724}" type="presParOf" srcId="{F9D22CF1-633E-47C6-890B-92D67933C911}" destId="{2BCCC0B4-C116-4572-B4EE-8C4BDED07844}" srcOrd="1" destOrd="0" presId="urn:microsoft.com/office/officeart/2005/8/layout/bProcess2"/>
    <dgm:cxn modelId="{0716D2A3-BFC3-4272-9FE6-187864FCD013}" type="presParOf" srcId="{893EA930-6293-469D-8C3F-4D51C6F23039}" destId="{0480A8BD-5641-4F9B-87A5-C1D522A46783}" srcOrd="13" destOrd="0" presId="urn:microsoft.com/office/officeart/2005/8/layout/bProcess2"/>
    <dgm:cxn modelId="{F74478F5-B6DA-413F-AE34-09154841EB56}" type="presParOf" srcId="{893EA930-6293-469D-8C3F-4D51C6F23039}" destId="{84607369-1EA1-4AAF-8AC2-4E48BF2BDB6D}" srcOrd="14" destOrd="0" presId="urn:microsoft.com/office/officeart/2005/8/layout/bProcess2"/>
    <dgm:cxn modelId="{FFA6D9E1-B215-4A0A-8D17-5823B49CF01F}" type="presParOf" srcId="{84607369-1EA1-4AAF-8AC2-4E48BF2BDB6D}" destId="{95D1DBC2-FB74-49D7-9880-D6B8064B80D7}" srcOrd="0" destOrd="0" presId="urn:microsoft.com/office/officeart/2005/8/layout/bProcess2"/>
    <dgm:cxn modelId="{F784E1BE-835A-4997-8DF3-CD4E622F2EEC}" type="presParOf" srcId="{84607369-1EA1-4AAF-8AC2-4E48BF2BDB6D}" destId="{AAF81DF3-8B6E-447C-BAE5-FD418F24366C}" srcOrd="1" destOrd="0" presId="urn:microsoft.com/office/officeart/2005/8/layout/bProcess2"/>
    <dgm:cxn modelId="{2641E196-E1A5-4491-B7CD-86E468E832E3}" type="presParOf" srcId="{893EA930-6293-469D-8C3F-4D51C6F23039}" destId="{2D300155-5773-42DD-B245-ADE218FCA30B}" srcOrd="15" destOrd="0" presId="urn:microsoft.com/office/officeart/2005/8/layout/bProcess2"/>
    <dgm:cxn modelId="{BE446547-433D-4E54-8DFF-E2F1F4450AA1}" type="presParOf" srcId="{893EA930-6293-469D-8C3F-4D51C6F23039}" destId="{38CFC7FD-076A-49C4-92A3-C69A2B5DB43C}" srcOrd="16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843661-4581-46F7-A2A1-D4D75D09131E}">
      <dsp:nvSpPr>
        <dsp:cNvPr id="0" name=""/>
        <dsp:cNvSpPr/>
      </dsp:nvSpPr>
      <dsp:spPr>
        <a:xfrm>
          <a:off x="866179" y="1116"/>
          <a:ext cx="1852910" cy="1852910"/>
        </a:xfrm>
        <a:prstGeom prst="ellipse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 err="1"/>
            <a:t>Main</a:t>
          </a:r>
          <a:r>
            <a:rPr lang="it-IT" sz="2600" kern="1200" dirty="0"/>
            <a:t> </a:t>
          </a:r>
          <a:r>
            <a:rPr lang="it-IT" sz="2600" kern="1200" dirty="0" err="1"/>
            <a:t>Suppliers</a:t>
          </a:r>
          <a:endParaRPr lang="it-IT" sz="2600" kern="1200" dirty="0"/>
        </a:p>
      </dsp:txBody>
      <dsp:txXfrm>
        <a:off x="1137531" y="272468"/>
        <a:ext cx="1310206" cy="1310206"/>
      </dsp:txXfrm>
    </dsp:sp>
    <dsp:sp modelId="{25AB382C-6002-4CDA-8F49-FD41D24C46D4}">
      <dsp:nvSpPr>
        <dsp:cNvPr id="0" name=""/>
        <dsp:cNvSpPr/>
      </dsp:nvSpPr>
      <dsp:spPr>
        <a:xfrm rot="10800000">
          <a:off x="1468375" y="2093283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F2E119-FC52-47EC-B727-F304FDAB9F81}">
      <dsp:nvSpPr>
        <dsp:cNvPr id="0" name=""/>
        <dsp:cNvSpPr/>
      </dsp:nvSpPr>
      <dsp:spPr>
        <a:xfrm>
          <a:off x="1174689" y="2811054"/>
          <a:ext cx="1235891" cy="123589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Suppliers</a:t>
          </a:r>
          <a:endParaRPr lang="it-IT" sz="1300" kern="1200" dirty="0"/>
        </a:p>
      </dsp:txBody>
      <dsp:txXfrm>
        <a:off x="1355681" y="2992046"/>
        <a:ext cx="873907" cy="873907"/>
      </dsp:txXfrm>
    </dsp:sp>
    <dsp:sp modelId="{82F02E44-EDEA-4D87-AE55-69E33625608D}">
      <dsp:nvSpPr>
        <dsp:cNvPr id="0" name=""/>
        <dsp:cNvSpPr/>
      </dsp:nvSpPr>
      <dsp:spPr>
        <a:xfrm rot="10800000">
          <a:off x="1494588" y="4440457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96F379-90B8-4EAF-AC53-5395D613C931}">
      <dsp:nvSpPr>
        <dsp:cNvPr id="0" name=""/>
        <dsp:cNvSpPr/>
      </dsp:nvSpPr>
      <dsp:spPr>
        <a:xfrm>
          <a:off x="1174689" y="5312483"/>
          <a:ext cx="1235891" cy="123589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Stakeholder</a:t>
          </a:r>
          <a:endParaRPr lang="it-IT" sz="1300" kern="1200" dirty="0"/>
        </a:p>
      </dsp:txBody>
      <dsp:txXfrm>
        <a:off x="1355681" y="5493475"/>
        <a:ext cx="873907" cy="873907"/>
      </dsp:txXfrm>
    </dsp:sp>
    <dsp:sp modelId="{29E637B1-B16D-416A-A937-8E36BB3EE4FD}">
      <dsp:nvSpPr>
        <dsp:cNvPr id="0" name=""/>
        <dsp:cNvSpPr/>
      </dsp:nvSpPr>
      <dsp:spPr>
        <a:xfrm rot="5400000">
          <a:off x="2872413" y="3213898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964169E-0478-4A70-9376-3F7C8DE0DAFA}">
      <dsp:nvSpPr>
        <dsp:cNvPr id="0" name=""/>
        <dsp:cNvSpPr/>
      </dsp:nvSpPr>
      <dsp:spPr>
        <a:xfrm>
          <a:off x="3954054" y="5312483"/>
          <a:ext cx="1235891" cy="123589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Individuals</a:t>
          </a:r>
          <a:endParaRPr lang="it-IT" sz="1300" kern="1200" dirty="0"/>
        </a:p>
      </dsp:txBody>
      <dsp:txXfrm>
        <a:off x="4135046" y="5493475"/>
        <a:ext cx="873907" cy="873907"/>
      </dsp:txXfrm>
    </dsp:sp>
    <dsp:sp modelId="{9BC575C5-FF8B-47F1-A2D8-48DBE65EBB01}">
      <dsp:nvSpPr>
        <dsp:cNvPr id="0" name=""/>
        <dsp:cNvSpPr/>
      </dsp:nvSpPr>
      <dsp:spPr>
        <a:xfrm>
          <a:off x="4247740" y="4411746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E078F7-E1A3-45BC-A62F-10F127ABC352}">
      <dsp:nvSpPr>
        <dsp:cNvPr id="0" name=""/>
        <dsp:cNvSpPr/>
      </dsp:nvSpPr>
      <dsp:spPr>
        <a:xfrm>
          <a:off x="3954054" y="2811054"/>
          <a:ext cx="1235891" cy="123589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Enterprise</a:t>
          </a:r>
          <a:endParaRPr lang="it-IT" sz="1300" kern="1200" dirty="0"/>
        </a:p>
      </dsp:txBody>
      <dsp:txXfrm>
        <a:off x="4135046" y="2992046"/>
        <a:ext cx="873907" cy="873907"/>
      </dsp:txXfrm>
    </dsp:sp>
    <dsp:sp modelId="{2BFB25CF-A7CA-4572-97D9-BEBD7FCB5827}">
      <dsp:nvSpPr>
        <dsp:cNvPr id="0" name=""/>
        <dsp:cNvSpPr/>
      </dsp:nvSpPr>
      <dsp:spPr>
        <a:xfrm>
          <a:off x="4247740" y="1910317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2C7C4AD-BBD3-4FFD-9964-4BD81FE59820}">
      <dsp:nvSpPr>
        <dsp:cNvPr id="0" name=""/>
        <dsp:cNvSpPr/>
      </dsp:nvSpPr>
      <dsp:spPr>
        <a:xfrm>
          <a:off x="3954054" y="309625"/>
          <a:ext cx="1235891" cy="123589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Stakeholder</a:t>
          </a:r>
          <a:endParaRPr lang="it-IT" sz="1300" kern="1200" dirty="0"/>
        </a:p>
      </dsp:txBody>
      <dsp:txXfrm>
        <a:off x="4135046" y="490617"/>
        <a:ext cx="873907" cy="873907"/>
      </dsp:txXfrm>
    </dsp:sp>
    <dsp:sp modelId="{79EBE8DF-CBEF-4066-AF19-7396C313E13D}">
      <dsp:nvSpPr>
        <dsp:cNvPr id="0" name=""/>
        <dsp:cNvSpPr/>
      </dsp:nvSpPr>
      <dsp:spPr>
        <a:xfrm rot="5400000">
          <a:off x="5651778" y="3208317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BCCC0B4-C116-4572-B4EE-8C4BDED07844}">
      <dsp:nvSpPr>
        <dsp:cNvPr id="0" name=""/>
        <dsp:cNvSpPr/>
      </dsp:nvSpPr>
      <dsp:spPr>
        <a:xfrm>
          <a:off x="6733419" y="309625"/>
          <a:ext cx="1235891" cy="1235891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Individuals</a:t>
          </a:r>
          <a:endParaRPr lang="it-IT" sz="1300" kern="1200" dirty="0"/>
        </a:p>
      </dsp:txBody>
      <dsp:txXfrm>
        <a:off x="6914411" y="490617"/>
        <a:ext cx="873907" cy="873907"/>
      </dsp:txXfrm>
    </dsp:sp>
    <dsp:sp modelId="{0480A8BD-5641-4F9B-87A5-C1D522A46783}">
      <dsp:nvSpPr>
        <dsp:cNvPr id="0" name=""/>
        <dsp:cNvSpPr/>
      </dsp:nvSpPr>
      <dsp:spPr>
        <a:xfrm rot="10800000">
          <a:off x="7027105" y="1939028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F81DF3-8B6E-447C-BAE5-FD418F24366C}">
      <dsp:nvSpPr>
        <dsp:cNvPr id="0" name=""/>
        <dsp:cNvSpPr/>
      </dsp:nvSpPr>
      <dsp:spPr>
        <a:xfrm>
          <a:off x="6733419" y="2811054"/>
          <a:ext cx="1235891" cy="1235891"/>
        </a:xfrm>
        <a:prstGeom prst="ellipse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300" kern="1200" dirty="0" err="1"/>
            <a:t>Enablers</a:t>
          </a:r>
          <a:endParaRPr lang="it-IT" sz="1300" kern="1200" dirty="0"/>
        </a:p>
      </dsp:txBody>
      <dsp:txXfrm>
        <a:off x="6914411" y="2992046"/>
        <a:ext cx="873907" cy="873907"/>
      </dsp:txXfrm>
    </dsp:sp>
    <dsp:sp modelId="{2D300155-5773-42DD-B245-ADE218FCA30B}">
      <dsp:nvSpPr>
        <dsp:cNvPr id="0" name=""/>
        <dsp:cNvSpPr/>
      </dsp:nvSpPr>
      <dsp:spPr>
        <a:xfrm rot="10800000">
          <a:off x="7027105" y="4286202"/>
          <a:ext cx="648518" cy="507224"/>
        </a:xfrm>
        <a:prstGeom prst="triangle">
          <a:avLst/>
        </a:prstGeom>
        <a:solidFill>
          <a:schemeClr val="accent1">
            <a:lumMod val="75000"/>
          </a:schemeClr>
        </a:solidFill>
        <a:ln w="9525" cap="flat" cmpd="sng" algn="ctr">
          <a:solidFill>
            <a:schemeClr val="dk1">
              <a:tint val="6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-25400" prstMaterial="plastic">
          <a:bevelT w="25400" h="25400"/>
          <a:bevelB w="25400" h="254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8CFC7FD-076A-49C4-92A3-C69A2B5DB43C}">
      <dsp:nvSpPr>
        <dsp:cNvPr id="0" name=""/>
        <dsp:cNvSpPr/>
      </dsp:nvSpPr>
      <dsp:spPr>
        <a:xfrm>
          <a:off x="6424910" y="5003973"/>
          <a:ext cx="1852910" cy="1852910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600" kern="1200" dirty="0" err="1"/>
            <a:t>Clients</a:t>
          </a:r>
          <a:endParaRPr lang="it-IT" sz="2600" kern="1200" dirty="0"/>
        </a:p>
      </dsp:txBody>
      <dsp:txXfrm>
        <a:off x="6696262" y="5275325"/>
        <a:ext cx="1310206" cy="13102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97E62A7F-50F3-4EBA-AFE5-C48E38DA0BFB}" type="datetimeFigureOut">
              <a:rPr lang="it-IT" smtClean="0"/>
              <a:pPr/>
              <a:t>05/05/2020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2BD0467-7619-46ED-AA97-FC12A1EE27F5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0539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902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821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978854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79885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07201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387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78957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58413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10337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0844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8328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65184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9743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1033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07526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90142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75169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8769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9418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44078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563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1049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58519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1794C7-2925-44D5-B5B3-99030D493B6B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2657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85160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2467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F3E8F-9151-472C-B098-63E3E83A495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87842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2467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F3E8F-9151-472C-B098-63E3E83A495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4698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BEC4AB-BE52-4954-A8E2-9E18E529AACB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191629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9CB1-6DD2-4BA2-9343-21282A183DF2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99878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9CB1-6DD2-4BA2-9343-21282A183DF2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6077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9CB1-6DD2-4BA2-9343-21282A183DF2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1480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0E9CB1-6DD2-4BA2-9343-21282A183DF2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077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961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266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2447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FC32A74-B258-42D6-A92F-FF69FF036C2F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399136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B89572-C91D-4DE9-9076-EE072F44FCCF}" type="slidenum">
              <a:rPr lang="it-IT" smtClean="0"/>
              <a:pPr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40141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64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554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2437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21AB340-3F46-41BF-B785-688B44CF63DE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4736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65A5939-C518-4B1F-841A-FE52539C3E80}" type="slidenum">
              <a:rPr lang="it-IT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66</a:t>
            </a:fld>
            <a:endParaRPr 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81254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655900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018793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14312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65074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4CAFD7-234D-4A64-ACEF-A89CA98B0B9F}" type="slidenum">
              <a:rPr lang="it-IT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71</a:t>
            </a:fld>
            <a:endParaRPr 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218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6F4B5F-031D-4A4F-9720-9D2FD2FCCDA2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7856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2457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12F31DE-79C1-4654-B664-BB8BD196CCDB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292049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2467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F3E8F-9151-472C-B098-63E3E83A495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82727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F5A825-7575-40FA-B385-BD1EF6AC34BE}" type="slidenum">
              <a:rPr lang="it-IT" smtClean="0"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74</a:t>
            </a:fld>
            <a:endParaRPr lang="it-IT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15362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dirty="0"/>
          </a:p>
        </p:txBody>
      </p:sp>
      <p:sp>
        <p:nvSpPr>
          <p:cNvPr id="2467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75F3E8F-9151-472C-B098-63E3E83A495C}" type="slidenum">
              <a:rPr lang="it-IT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649587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BC670-103A-4E4C-9834-14BE13E59916}" type="slidenum">
              <a:rPr lang="it-IT" smtClean="0"/>
              <a:t>78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999455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ì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79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89186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en-GB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54033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499848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95571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828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6579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923658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4982089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B56501-35F6-4C5A-B401-99CC79EE7874}" type="slidenum">
              <a:rPr lang="it-IT" smtClean="0"/>
              <a:t>86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10343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3FF36-FE67-4B2A-808E-6F3FC1ACFFFC}" type="slidenum">
              <a:rPr lang="it-IT" smtClean="0"/>
              <a:pPr/>
              <a:t>87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8424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96533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54963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BD0467-7619-46ED-AA97-FC12A1EE27F5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7314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E8D8C-CE33-4DD7-9491-5E3AFC1C368B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47EBB-5FDB-4760-BC18-8FA9A9F9737A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0054D-5F81-4CB4-A5F2-91C84F15E999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610BF8-26A4-416E-82DA-732A42F19917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1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19/09/2011</a:t>
            </a: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Francesco Polese</a:t>
            </a:r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A111C-AE0D-488A-B1EF-0EFA180438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0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Luca Carrubbo </a:t>
            </a:r>
            <a:r>
              <a:rPr lang="it-IT" sz="1400" dirty="0"/>
              <a:t>– Brno 2017</a:t>
            </a:r>
          </a:p>
        </p:txBody>
      </p:sp>
    </p:spTree>
    <p:extLst>
      <p:ext uri="{BB962C8B-B14F-4D97-AF65-F5344CB8AC3E}">
        <p14:creationId xmlns:p14="http://schemas.microsoft.com/office/powerpoint/2010/main" val="903625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19/09/2011</a:t>
            </a: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Francesco Polese</a:t>
            </a:r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8D131-01A4-450E-B490-E3D73D4425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0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Luca Carrubbo </a:t>
            </a:r>
            <a:r>
              <a:rPr lang="it-IT" sz="1400" dirty="0"/>
              <a:t>– Brno 2017</a:t>
            </a:r>
          </a:p>
        </p:txBody>
      </p:sp>
    </p:spTree>
    <p:extLst>
      <p:ext uri="{BB962C8B-B14F-4D97-AF65-F5344CB8AC3E}">
        <p14:creationId xmlns:p14="http://schemas.microsoft.com/office/powerpoint/2010/main" val="3892306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3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19/09/2011</a:t>
            </a:r>
          </a:p>
        </p:txBody>
      </p:sp>
      <p:sp>
        <p:nvSpPr>
          <p:cNvPr id="4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Francesco Polese</a:t>
            </a:r>
          </a:p>
        </p:txBody>
      </p:sp>
      <p:sp>
        <p:nvSpPr>
          <p:cNvPr id="5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0FB148-483A-42BD-AB09-6501894198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  <p:sp>
        <p:nvSpPr>
          <p:cNvPr id="6" name="CasellaDiTesto 5"/>
          <p:cNvSpPr txBox="1"/>
          <p:nvPr userDrawn="1"/>
        </p:nvSpPr>
        <p:spPr>
          <a:xfrm>
            <a:off x="0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Luca Carrubbo </a:t>
            </a:r>
            <a:r>
              <a:rPr lang="it-IT" sz="1400" dirty="0"/>
              <a:t>– Brno 2017</a:t>
            </a:r>
          </a:p>
        </p:txBody>
      </p:sp>
    </p:spTree>
    <p:extLst>
      <p:ext uri="{BB962C8B-B14F-4D97-AF65-F5344CB8AC3E}">
        <p14:creationId xmlns:p14="http://schemas.microsoft.com/office/powerpoint/2010/main" val="765879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0" y="6488668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/>
              <a:t>Luca Carrubbo </a:t>
            </a:r>
            <a:r>
              <a:rPr lang="it-IT" sz="1400" dirty="0"/>
              <a:t>– Brno 2017</a:t>
            </a:r>
          </a:p>
        </p:txBody>
      </p:sp>
    </p:spTree>
    <p:extLst>
      <p:ext uri="{BB962C8B-B14F-4D97-AF65-F5344CB8AC3E}">
        <p14:creationId xmlns:p14="http://schemas.microsoft.com/office/powerpoint/2010/main" val="28794171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6DF45-C0C8-4648-A4FB-491F3DD076F7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33D12-419A-48EF-B334-F94D7F2AE568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9CF82-D949-402F-B493-0A79EBE97B22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2DA257-A0AD-4840-A4F3-F9F0C73CE054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222EA-4BAC-4596-9FA3-8B30EBE98A7B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E9F02-1A88-4670-8C6D-20BEF50CB9DF}" type="datetime1">
              <a:rPr lang="it-IT" smtClean="0"/>
              <a:t>05/05/2020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82A17-2949-4A73-A231-9F71F79D3049}" type="datetime1">
              <a:rPr lang="it-IT" smtClean="0"/>
              <a:t>05/05/2020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E345F7-C3A4-42BC-8390-AB02E92DA942}" type="datetime1">
              <a:rPr lang="it-IT" smtClean="0"/>
              <a:t>05/05/2020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3A0A-DF70-442D-9BFA-68F658BC3141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7754-7ED7-4CAF-8D47-D5F6B4E6D829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14CA-0D4E-4FC8-8329-4AF18F1AEE8E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7E061-A46C-46F3-A4F6-ECE3E7894FCA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58CFE6-ADD0-4B7E-BF16-6BF75D6C8BD6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C350F-D239-4C8A-A3A9-33A1B1232B91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0D3-F993-481F-9A2B-643A94F4731F}" type="datetime1">
              <a:rPr lang="it-IT" smtClean="0"/>
              <a:t>05/05/2020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D8EFD-8900-4466-A6D6-0ACBFB8FECCF}" type="datetime1">
              <a:rPr lang="it-IT" smtClean="0"/>
              <a:t>05/05/2020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9DD59-CAB8-4BB4-A570-C356F8AE2A45}" type="datetime1">
              <a:rPr lang="it-IT" smtClean="0"/>
              <a:t>05/05/2020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1B236-E692-4FD5-8FAC-680E0A3E95A6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4CAA04-4F41-44A8-A364-F5C8E47DFF09}" type="datetime1">
              <a:rPr lang="it-IT" smtClean="0"/>
              <a:t>05/05/2020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0374C5-00FA-473E-ACEE-95D701D30470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92" r:id="rId14"/>
    <p:sldLayoutId id="2147483693" r:id="rId15"/>
    <p:sldLayoutId id="2147483694" r:id="rId16"/>
    <p:sldLayoutId id="2147483695" r:id="rId17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C57A2-8F00-49DA-AF4C-6420882877A4}" type="datetime1">
              <a:rPr lang="it-IT" smtClean="0"/>
              <a:t>05/05/2020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902896" y="6165304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Berlin Sans FB Demi" pitchFamily="34" charset="0"/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Rp78Aefaz5I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em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Az6D6vzfFrU" TargetMode="External"/><Relationship Id="rId3" Type="http://schemas.openxmlformats.org/officeDocument/2006/relationships/image" Target="../media/image51.png"/><Relationship Id="rId7" Type="http://schemas.microsoft.com/office/2007/relationships/hdphoto" Target="../media/hdphoto1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5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61.jpeg"/><Relationship Id="rId5" Type="http://schemas.openxmlformats.org/officeDocument/2006/relationships/image" Target="../media/image59.jpg"/><Relationship Id="rId4" Type="http://schemas.openxmlformats.org/officeDocument/2006/relationships/image" Target="../media/image5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12" Type="http://schemas.openxmlformats.org/officeDocument/2006/relationships/image" Target="../media/image9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jpeg"/><Relationship Id="rId15" Type="http://schemas.openxmlformats.org/officeDocument/2006/relationships/image" Target="../media/image102.png"/><Relationship Id="rId10" Type="http://schemas.openxmlformats.org/officeDocument/2006/relationships/image" Target="../media/image97.jpeg"/><Relationship Id="rId4" Type="http://schemas.openxmlformats.org/officeDocument/2006/relationships/image" Target="../media/image91.jpeg"/><Relationship Id="rId9" Type="http://schemas.openxmlformats.org/officeDocument/2006/relationships/image" Target="../media/image96.jpeg"/><Relationship Id="rId14" Type="http://schemas.openxmlformats.org/officeDocument/2006/relationships/image" Target="../media/image101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3.png"/><Relationship Id="rId7" Type="http://schemas.openxmlformats.org/officeDocument/2006/relationships/image" Target="http://www.ibm.com/smarterplanet/global/images/us__en_us__food__food_vision_icon__170x120.gif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5.gif"/><Relationship Id="rId5" Type="http://schemas.openxmlformats.org/officeDocument/2006/relationships/image" Target="http://www.ibm.com/smarterplanet/global/images/us__en_us__retail__retail_icon__170x120.gif" TargetMode="External"/><Relationship Id="rId4" Type="http://schemas.openxmlformats.org/officeDocument/2006/relationships/image" Target="../media/image104.gi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13" Type="http://schemas.microsoft.com/office/2007/relationships/hdphoto" Target="../media/hdphoto3.wdp"/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12" Type="http://schemas.openxmlformats.org/officeDocument/2006/relationships/image" Target="../media/image1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microsoft.com/office/2007/relationships/hdphoto" Target="../media/hdphoto2.wdp"/><Relationship Id="rId10" Type="http://schemas.openxmlformats.org/officeDocument/2006/relationships/image" Target="../media/image125.png"/><Relationship Id="rId4" Type="http://schemas.openxmlformats.org/officeDocument/2006/relationships/image" Target="../media/image120.png"/><Relationship Id="rId9" Type="http://schemas.openxmlformats.org/officeDocument/2006/relationships/image" Target="../media/image12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7" Type="http://schemas.microsoft.com/office/2007/relationships/hdphoto" Target="../media/hdphoto4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310136"/>
            <a:ext cx="6400800" cy="1752600"/>
          </a:xfrm>
        </p:spPr>
        <p:txBody>
          <a:bodyPr/>
          <a:lstStyle/>
          <a:p>
            <a:endParaRPr lang="it-IT"/>
          </a:p>
        </p:txBody>
      </p:sp>
      <p:pic>
        <p:nvPicPr>
          <p:cNvPr id="1026" name="Picture 2" descr="C:\Users\Master\Desktop\image001.jpg"/>
          <p:cNvPicPr>
            <a:picLocks noChangeAspect="1" noChangeArrowheads="1"/>
          </p:cNvPicPr>
          <p:nvPr/>
        </p:nvPicPr>
        <p:blipFill rotWithShape="1">
          <a:blip r:embed="rId2" cstate="print"/>
          <a:srcRect t="26300"/>
          <a:stretch/>
        </p:blipFill>
        <p:spPr bwMode="auto">
          <a:xfrm>
            <a:off x="-1" y="2084790"/>
            <a:ext cx="9135881" cy="4773209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-3268" y="2070789"/>
            <a:ext cx="7775668" cy="4787210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lt1">
                  <a:alpha val="82000"/>
                </a:schemeClr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7544" y="3068960"/>
            <a:ext cx="82089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600" dirty="0"/>
              <a:t>Marketing Strategy </a:t>
            </a:r>
          </a:p>
          <a:p>
            <a:r>
              <a:rPr lang="it-IT" sz="6600" b="1" dirty="0">
                <a:solidFill>
                  <a:schemeClr val="accent6">
                    <a:lumMod val="75000"/>
                  </a:schemeClr>
                </a:solidFill>
              </a:rPr>
              <a:t>in </a:t>
            </a:r>
            <a:r>
              <a:rPr lang="it-IT" sz="6600" dirty="0"/>
              <a:t>Service Business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4624"/>
            <a:ext cx="30241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Connettore 1 16"/>
          <p:cNvCxnSpPr/>
          <p:nvPr/>
        </p:nvCxnSpPr>
        <p:spPr>
          <a:xfrm>
            <a:off x="4644008" y="262831"/>
            <a:ext cx="0" cy="1512168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ettangolo 17"/>
          <p:cNvSpPr/>
          <p:nvPr/>
        </p:nvSpPr>
        <p:spPr>
          <a:xfrm>
            <a:off x="3504649" y="6423809"/>
            <a:ext cx="2512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- margrimaldi@unisa.it - </a:t>
            </a:r>
            <a:endParaRPr lang="it-IT" sz="1400" dirty="0"/>
          </a:p>
        </p:txBody>
      </p:sp>
      <p:cxnSp>
        <p:nvCxnSpPr>
          <p:cNvPr id="20" name="Connettore 1 19"/>
          <p:cNvCxnSpPr/>
          <p:nvPr/>
        </p:nvCxnSpPr>
        <p:spPr>
          <a:xfrm flipV="1">
            <a:off x="0" y="2060848"/>
            <a:ext cx="9135880" cy="1400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2438" y="46807"/>
            <a:ext cx="3153916" cy="9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Connettore 1 21"/>
          <p:cNvCxnSpPr/>
          <p:nvPr/>
        </p:nvCxnSpPr>
        <p:spPr>
          <a:xfrm>
            <a:off x="828030" y="1054919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3" name="Immagin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150578"/>
            <a:ext cx="1704611" cy="785155"/>
          </a:xfrm>
          <a:prstGeom prst="rect">
            <a:avLst/>
          </a:prstGeom>
        </p:spPr>
      </p:pic>
      <p:pic>
        <p:nvPicPr>
          <p:cNvPr id="24" name="Picture 9" descr="ASVSA Associazione per la ricerca sui Sistemi Vital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641"/>
          <a:stretch>
            <a:fillRect/>
          </a:stretch>
        </p:blipFill>
        <p:spPr bwMode="auto">
          <a:xfrm>
            <a:off x="3152472" y="1078926"/>
            <a:ext cx="699618" cy="62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9" descr="ASVSA Associazione per la ricerca sui Sistemi Vital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87" t="6785" r="29682" b="42816"/>
          <a:stretch/>
        </p:blipFill>
        <p:spPr bwMode="auto">
          <a:xfrm>
            <a:off x="3152472" y="1700808"/>
            <a:ext cx="699448" cy="31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882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5886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S-D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logic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mindset</a:t>
            </a:r>
            <a:r>
              <a:rPr lang="it-IT" sz="4000" b="1" dirty="0">
                <a:solidFill>
                  <a:schemeClr val="bg2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it-IT" sz="40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73260" y="1225858"/>
            <a:ext cx="8435280" cy="22157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Service-Dominant (S-D) Logic is a </a:t>
            </a:r>
            <a:r>
              <a:rPr lang="en-US" sz="2400" b="1" dirty="0"/>
              <a:t>mindset</a:t>
            </a:r>
            <a:r>
              <a:rPr lang="en-US" sz="2400" dirty="0"/>
              <a:t> for a unified understanding of the </a:t>
            </a:r>
            <a:r>
              <a:rPr lang="en-US" sz="2400" b="1" dirty="0"/>
              <a:t>purpose </a:t>
            </a:r>
            <a:r>
              <a:rPr lang="en-US" sz="2400" dirty="0"/>
              <a:t>and </a:t>
            </a:r>
            <a:r>
              <a:rPr lang="en-US" sz="2400" b="1" dirty="0"/>
              <a:t>nature of organizations, markets and society</a:t>
            </a:r>
            <a:r>
              <a:rPr lang="en-US" sz="2400" dirty="0"/>
              <a:t> which are engaged in the </a:t>
            </a:r>
            <a:r>
              <a:rPr lang="en-US" sz="2400" b="1" dirty="0"/>
              <a:t>exchange of service</a:t>
            </a:r>
            <a:r>
              <a:rPr lang="en-US" sz="2400" dirty="0"/>
              <a:t>, intended as the </a:t>
            </a:r>
            <a:r>
              <a:rPr lang="en-US" sz="2400" i="1" dirty="0"/>
              <a:t>application of competencies (knowledge and skills) for the benefit of a party.</a:t>
            </a:r>
            <a:endParaRPr lang="en-US" sz="2400" dirty="0"/>
          </a:p>
        </p:txBody>
      </p:sp>
      <p:sp>
        <p:nvSpPr>
          <p:cNvPr id="5" name="Rettangolo 4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59DC30D-990E-4055-AF05-B71F4C9B107B}"/>
              </a:ext>
            </a:extLst>
          </p:cNvPr>
          <p:cNvSpPr/>
          <p:nvPr/>
        </p:nvSpPr>
        <p:spPr>
          <a:xfrm>
            <a:off x="354360" y="3770006"/>
            <a:ext cx="836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 </a:t>
            </a:r>
            <a:endParaRPr lang="it-IT" sz="2400" i="1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B8CAAC4-A6E7-4074-A502-9C72D4DF0E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01" y="3603660"/>
            <a:ext cx="1666875" cy="238125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59DE6B5E-3CA2-423F-AC3C-761903DD4845}"/>
              </a:ext>
            </a:extLst>
          </p:cNvPr>
          <p:cNvSpPr/>
          <p:nvPr/>
        </p:nvSpPr>
        <p:spPr>
          <a:xfrm>
            <a:off x="2557437" y="3498163"/>
            <a:ext cx="6244183" cy="2615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Formalization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the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overcoming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product-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orientation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proposition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a 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service-for-service</a:t>
            </a:r>
            <a:r>
              <a:rPr lang="it-IT" sz="24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view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in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which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customers are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not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intended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anymore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«passive»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receivers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service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but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actors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who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contribute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actively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to production and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creation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joint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value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it-IT" sz="2000" dirty="0">
              <a:effectLst/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5F7E23D3-023F-4094-B011-DF43DC5F9329}"/>
              </a:ext>
            </a:extLst>
          </p:cNvPr>
          <p:cNvSpPr/>
          <p:nvPr/>
        </p:nvSpPr>
        <p:spPr>
          <a:xfrm>
            <a:off x="3696142" y="6309173"/>
            <a:ext cx="50035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4"/>
              </a:rPr>
              <a:t>https://www.youtube.com/watch?v=Rp78Aefaz5I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4303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1143000"/>
          </a:xfrm>
        </p:spPr>
        <p:txBody>
          <a:bodyPr>
            <a:normAutofit/>
          </a:bodyPr>
          <a:lstStyle/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It’s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all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about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service!</a:t>
            </a:r>
            <a:endParaRPr lang="it-IT" sz="4000" b="1" dirty="0">
              <a:solidFill>
                <a:schemeClr val="bg1">
                  <a:lumMod val="65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36113" y="1353667"/>
            <a:ext cx="8384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400" dirty="0"/>
              <a:t>Even the oldest method of exchange like </a:t>
            </a:r>
            <a:r>
              <a:rPr lang="en-GB" sz="2400" b="1" dirty="0"/>
              <a:t>barter</a:t>
            </a:r>
            <a:r>
              <a:rPr lang="en-GB" sz="2400" dirty="0"/>
              <a:t> can be conceptualized as direct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service-for-service</a:t>
            </a:r>
            <a:r>
              <a:rPr lang="en-GB" sz="2400" dirty="0"/>
              <a:t> exchange, in which each actor provides other actors with reciprocal service provision.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9441C6F-A4BD-4DFC-9FA7-DDC839D060F7}"/>
              </a:ext>
            </a:extLst>
          </p:cNvPr>
          <p:cNvSpPr/>
          <p:nvPr/>
        </p:nvSpPr>
        <p:spPr>
          <a:xfrm>
            <a:off x="411580" y="5278180"/>
            <a:ext cx="82752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The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producer-consumer </a:t>
            </a:r>
            <a:r>
              <a:rPr lang="en-GB" sz="2400" dirty="0"/>
              <a:t>distinction is trivial and should be overcome since each party clearly and directly provides other parties with </a:t>
            </a:r>
            <a:r>
              <a:rPr lang="en-GB" sz="2400" b="1" dirty="0"/>
              <a:t>benefits</a:t>
            </a:r>
            <a:r>
              <a:rPr lang="en-GB" sz="2400" dirty="0"/>
              <a:t>.</a:t>
            </a:r>
            <a:endParaRPr lang="it-IT" sz="2400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B1C08F0-3AE1-425F-B694-EA2602CE6F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176" y="3155722"/>
            <a:ext cx="1998535" cy="1710680"/>
          </a:xfrm>
          <a:prstGeom prst="rect">
            <a:avLst/>
          </a:prstGeom>
        </p:spPr>
      </p:pic>
      <p:pic>
        <p:nvPicPr>
          <p:cNvPr id="3074" name="Picture 2" descr="Torna in piazza il baratto. Oggi a Lecce :: Galatina">
            <a:extLst>
              <a:ext uri="{FF2B5EF4-FFF2-40B4-BE49-F238E27FC236}">
                <a16:creationId xmlns:a16="http://schemas.microsoft.com/office/drawing/2014/main" id="{A1B63FB7-5515-427E-894F-2E47A2F5A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456" y="3083852"/>
            <a:ext cx="3231985" cy="171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magini, foto stock e grafica vettoriale a tema Barattare ...">
            <a:extLst>
              <a:ext uri="{FF2B5EF4-FFF2-40B4-BE49-F238E27FC236}">
                <a16:creationId xmlns:a16="http://schemas.microsoft.com/office/drawing/2014/main" id="{196C340B-A956-4FCC-8B1B-28510EE55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54" t="16857" r="19300" b="23335"/>
          <a:stretch/>
        </p:blipFill>
        <p:spPr bwMode="auto">
          <a:xfrm>
            <a:off x="4139952" y="3141650"/>
            <a:ext cx="1494479" cy="1595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747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53181" y="1690261"/>
            <a:ext cx="7816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Vargo and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Lusch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use the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singular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word «</a:t>
            </a:r>
            <a:r>
              <a:rPr lang="it-IT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Service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» 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explain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the goal to produce a benefit for a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recipient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not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simple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unit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services (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G-D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logic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). </a:t>
            </a:r>
          </a:p>
          <a:p>
            <a:pPr algn="just"/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Even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when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 customer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buys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a physical product, he is buying the service directly connected to it. </a:t>
            </a:r>
          </a:p>
        </p:txBody>
      </p:sp>
      <p:sp>
        <p:nvSpPr>
          <p:cNvPr id="4" name="Titolo 1"/>
          <p:cNvSpPr txBox="1">
            <a:spLocks/>
          </p:cNvSpPr>
          <p:nvPr/>
        </p:nvSpPr>
        <p:spPr>
          <a:xfrm>
            <a:off x="641500" y="424601"/>
            <a:ext cx="7840362" cy="9779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Originality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 and innovative insights: </a:t>
            </a:r>
          </a:p>
          <a:p>
            <a:r>
              <a:rPr lang="it-IT" sz="40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Purpose</a:t>
            </a:r>
            <a:r>
              <a:rPr lang="it-IT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of Exchange</a:t>
            </a:r>
            <a:endParaRPr lang="it-IT" sz="40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DF83218E-58D2-4DA8-8916-AA3F1A530198}"/>
              </a:ext>
            </a:extLst>
          </p:cNvPr>
          <p:cNvSpPr/>
          <p:nvPr/>
        </p:nvSpPr>
        <p:spPr>
          <a:xfrm>
            <a:off x="670916" y="3718679"/>
            <a:ext cx="77992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Many </a:t>
            </a:r>
            <a:r>
              <a:rPr lang="en-US" sz="2400" b="1" dirty="0"/>
              <a:t>concepts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C00000"/>
                </a:solidFill>
              </a:rPr>
              <a:t>value co-production/co-creation, value propositions and experiences</a:t>
            </a:r>
            <a:r>
              <a:rPr lang="en-US" sz="2400" dirty="0"/>
              <a:t>) are not totally new.</a:t>
            </a:r>
          </a:p>
          <a:p>
            <a:pPr algn="just"/>
            <a:r>
              <a:rPr lang="en-US" sz="2400" dirty="0"/>
              <a:t>Rather, S-D logic captures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shift</a:t>
            </a:r>
            <a:r>
              <a:rPr lang="en-US" sz="2400" dirty="0"/>
              <a:t> in contemporary marketing thought, in which </a:t>
            </a:r>
            <a:r>
              <a:rPr lang="en-US" sz="2400" b="1" dirty="0"/>
              <a:t>marketing </a:t>
            </a:r>
            <a:r>
              <a:rPr lang="en-US" sz="2400" dirty="0"/>
              <a:t>is seen as a </a:t>
            </a:r>
            <a:r>
              <a:rPr lang="en-US" sz="2400" b="1" dirty="0"/>
              <a:t>facilitator </a:t>
            </a:r>
            <a:r>
              <a:rPr lang="en-US" sz="2400" b="1" i="1" dirty="0"/>
              <a:t>of </a:t>
            </a:r>
            <a:r>
              <a:rPr lang="en-US" sz="2400" b="1" dirty="0"/>
              <a:t>ongoing processes </a:t>
            </a:r>
            <a:r>
              <a:rPr lang="en-US" sz="2400" dirty="0"/>
              <a:t>of voluntary exchange through </a:t>
            </a:r>
            <a:r>
              <a:rPr lang="en-US" sz="2400" i="1" dirty="0"/>
              <a:t>collaborative</a:t>
            </a:r>
            <a:r>
              <a:rPr lang="en-US" sz="2400" dirty="0"/>
              <a:t>, value-creating relationships among actors (individuals and organizations for example).</a:t>
            </a:r>
          </a:p>
        </p:txBody>
      </p:sp>
    </p:spTree>
    <p:extLst>
      <p:ext uri="{BB962C8B-B14F-4D97-AF65-F5344CB8AC3E}">
        <p14:creationId xmlns:p14="http://schemas.microsoft.com/office/powerpoint/2010/main" val="1137591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4" descr="Business, ecommerce, ecosystem, finance, pattern, relationship icon">
            <a:extLst>
              <a:ext uri="{FF2B5EF4-FFF2-40B4-BE49-F238E27FC236}">
                <a16:creationId xmlns:a16="http://schemas.microsoft.com/office/drawing/2014/main" id="{A1E6374B-6BAE-46F4-9DA4-7F5C78E70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4518" y="4547062"/>
            <a:ext cx="1892512" cy="2306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11331883-4DD5-458F-85E7-22F8D12E6144}"/>
              </a:ext>
            </a:extLst>
          </p:cNvPr>
          <p:cNvSpPr/>
          <p:nvPr/>
        </p:nvSpPr>
        <p:spPr>
          <a:xfrm>
            <a:off x="683568" y="1731603"/>
            <a:ext cx="1512168" cy="431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2004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8FF851D-EEB3-47E9-82BE-ABC55AA2CB26}"/>
              </a:ext>
            </a:extLst>
          </p:cNvPr>
          <p:cNvSpPr/>
          <p:nvPr/>
        </p:nvSpPr>
        <p:spPr>
          <a:xfrm>
            <a:off x="656885" y="3624810"/>
            <a:ext cx="1512168" cy="431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2008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BD8E847-F608-437C-AC5A-84204E3F2BE0}"/>
              </a:ext>
            </a:extLst>
          </p:cNvPr>
          <p:cNvSpPr/>
          <p:nvPr/>
        </p:nvSpPr>
        <p:spPr>
          <a:xfrm>
            <a:off x="612629" y="5486588"/>
            <a:ext cx="1512168" cy="4310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2016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B7B164E-93E0-421A-A93B-7BE80201D57B}"/>
              </a:ext>
            </a:extLst>
          </p:cNvPr>
          <p:cNvSpPr txBox="1"/>
          <p:nvPr/>
        </p:nvSpPr>
        <p:spPr>
          <a:xfrm>
            <a:off x="2447664" y="1723601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FP1- FP8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341387F-3409-4218-92BB-DEA7030D6EBC}"/>
              </a:ext>
            </a:extLst>
          </p:cNvPr>
          <p:cNvSpPr txBox="1"/>
          <p:nvPr/>
        </p:nvSpPr>
        <p:spPr>
          <a:xfrm>
            <a:off x="2457085" y="358247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FP9- FP10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9DCE2E9-A284-4F10-94F8-061B87F7FC00}"/>
              </a:ext>
            </a:extLst>
          </p:cNvPr>
          <p:cNvSpPr txBox="1"/>
          <p:nvPr/>
        </p:nvSpPr>
        <p:spPr>
          <a:xfrm>
            <a:off x="2412829" y="551743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FP11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92C108FF-4134-4196-94BD-BC22D3742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81" y="348754"/>
            <a:ext cx="82296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The evolution of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S-D Logic</a:t>
            </a:r>
            <a:endParaRPr lang="it-IT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4CAE7B6-EB86-4E74-A88E-32E77FE81492}"/>
              </a:ext>
            </a:extLst>
          </p:cNvPr>
          <p:cNvSpPr/>
          <p:nvPr/>
        </p:nvSpPr>
        <p:spPr>
          <a:xfrm>
            <a:off x="4077267" y="3589113"/>
            <a:ext cx="1908210" cy="77835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Value- in- </a:t>
            </a:r>
            <a:r>
              <a:rPr lang="it-IT" sz="2400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endParaRPr lang="it-IT" sz="2400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 descr="Assess, context, data, document, file, information, system icon">
            <a:extLst>
              <a:ext uri="{FF2B5EF4-FFF2-40B4-BE49-F238E27FC236}">
                <a16:creationId xmlns:a16="http://schemas.microsoft.com/office/drawing/2014/main" id="{65A91AC0-300C-43C5-8A38-1B5AA93D8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845" y="3385231"/>
            <a:ext cx="1512168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ttangolo 21">
            <a:extLst>
              <a:ext uri="{FF2B5EF4-FFF2-40B4-BE49-F238E27FC236}">
                <a16:creationId xmlns:a16="http://schemas.microsoft.com/office/drawing/2014/main" id="{0DBB1CDB-3B3B-451B-BC80-7E741DB538D3}"/>
              </a:ext>
            </a:extLst>
          </p:cNvPr>
          <p:cNvSpPr/>
          <p:nvPr/>
        </p:nvSpPr>
        <p:spPr>
          <a:xfrm>
            <a:off x="4213029" y="5248312"/>
            <a:ext cx="150762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</a:p>
          <a:p>
            <a:pPr algn="ctr"/>
            <a:r>
              <a:rPr lang="it-IT" sz="2400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ecosystems</a:t>
            </a:r>
            <a:endParaRPr lang="it-IT" sz="2400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12CFADC-2450-459A-ACFB-C861ECF8B663}"/>
              </a:ext>
            </a:extLst>
          </p:cNvPr>
          <p:cNvSpPr/>
          <p:nvPr/>
        </p:nvSpPr>
        <p:spPr>
          <a:xfrm>
            <a:off x="4084141" y="6178216"/>
            <a:ext cx="1742237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 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684A1EA9-8EED-4521-A6BC-A7B6C7D9F846}"/>
              </a:ext>
            </a:extLst>
          </p:cNvPr>
          <p:cNvSpPr/>
          <p:nvPr/>
        </p:nvSpPr>
        <p:spPr>
          <a:xfrm>
            <a:off x="4050039" y="1805625"/>
            <a:ext cx="1422257" cy="308038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7FD0918-28D9-4477-A8E0-47B2FD5E1C84}"/>
              </a:ext>
            </a:extLst>
          </p:cNvPr>
          <p:cNvSpPr/>
          <p:nvPr/>
        </p:nvSpPr>
        <p:spPr>
          <a:xfrm>
            <a:off x="5472686" y="1805626"/>
            <a:ext cx="2306273" cy="308037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Users-Providers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66F8E69B-9E77-4A02-8FC1-35AD70614F6C}"/>
              </a:ext>
            </a:extLst>
          </p:cNvPr>
          <p:cNvSpPr/>
          <p:nvPr/>
        </p:nvSpPr>
        <p:spPr>
          <a:xfrm>
            <a:off x="7791279" y="1805625"/>
            <a:ext cx="1224134" cy="308038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92C1227-5812-4287-B9EC-46BADE9C7BA7}"/>
              </a:ext>
            </a:extLst>
          </p:cNvPr>
          <p:cNvSpPr/>
          <p:nvPr/>
        </p:nvSpPr>
        <p:spPr>
          <a:xfrm>
            <a:off x="7712142" y="2185266"/>
            <a:ext cx="133094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</a:t>
            </a:r>
            <a:r>
              <a:rPr lang="it-IT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it-IT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cap="small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In-</a:t>
            </a:r>
            <a:r>
              <a:rPr lang="it-IT" b="1" cap="small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</a:t>
            </a:r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vs In-use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D7B77E5-E10D-405B-A621-B932A54655B1}"/>
              </a:ext>
            </a:extLst>
          </p:cNvPr>
          <p:cNvSpPr/>
          <p:nvPr/>
        </p:nvSpPr>
        <p:spPr>
          <a:xfrm>
            <a:off x="5720651" y="2217501"/>
            <a:ext cx="1908210" cy="778351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Integration</a:t>
            </a:r>
          </a:p>
        </p:txBody>
      </p:sp>
    </p:spTree>
    <p:extLst>
      <p:ext uri="{BB962C8B-B14F-4D97-AF65-F5344CB8AC3E}">
        <p14:creationId xmlns:p14="http://schemas.microsoft.com/office/powerpoint/2010/main" val="427989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4" grpId="0"/>
      <p:bldP spid="15" grpId="0"/>
      <p:bldP spid="16" grpId="0"/>
      <p:bldP spid="20" grpId="0" animBg="1"/>
      <p:bldP spid="22" grpId="0"/>
      <p:bldP spid="23" grpId="0" animBg="1"/>
      <p:bldP spid="28" grpId="0" animBg="1"/>
      <p:bldP spid="29" grpId="0" animBg="1"/>
      <p:bldP spid="30" grpId="0" animBg="1"/>
      <p:bldP spid="3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94FCA0BD-73A2-4F79-9B9A-4FE40A0468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04" y="1331912"/>
            <a:ext cx="8229600" cy="520871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/>
              <a:t>The</a:t>
            </a:r>
            <a:r>
              <a:rPr lang="en-US" sz="2400" b="1" dirty="0"/>
              <a:t> ten foundational premises </a:t>
            </a:r>
            <a:r>
              <a:rPr lang="en-US" sz="2400" dirty="0"/>
              <a:t>(FPs, 2004-2008) lay the foundations of a framework for the service-centered mindset. </a:t>
            </a:r>
          </a:p>
          <a:p>
            <a:pPr marL="0" indent="0" algn="just">
              <a:buNone/>
            </a:pPr>
            <a:endParaRPr lang="en-US" sz="24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6DCE7D64-FF4F-46AF-80BE-0B4D4F9FE47E}"/>
              </a:ext>
            </a:extLst>
          </p:cNvPr>
          <p:cNvSpPr txBox="1">
            <a:spLocks/>
          </p:cNvSpPr>
          <p:nvPr/>
        </p:nvSpPr>
        <p:spPr>
          <a:xfrm>
            <a:off x="435496" y="18891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, Foundational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Premises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Concepts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of S-D Logic</a:t>
            </a:r>
            <a:endParaRPr lang="it-IT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59B8D768-6496-43CB-986A-6F7457BB779F}"/>
              </a:ext>
            </a:extLst>
          </p:cNvPr>
          <p:cNvSpPr/>
          <p:nvPr/>
        </p:nvSpPr>
        <p:spPr>
          <a:xfrm>
            <a:off x="415656" y="2635981"/>
            <a:ext cx="8252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Over time, thanks to the diffusion of the theory in service research, different research streams have been proposed that emphasize  different key dimensions of value co-creation processes: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knowledge-based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opportunities</a:t>
            </a:r>
            <a:r>
              <a:rPr lang="en-US" sz="2400" dirty="0"/>
              <a:t>. Thus, </a:t>
            </a:r>
            <a:r>
              <a:rPr lang="en-US" sz="2400" dirty="0">
                <a:solidFill>
                  <a:srgbClr val="C00000"/>
                </a:solidFill>
              </a:rPr>
              <a:t>value-in-context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C00000"/>
                </a:solidFill>
              </a:rPr>
              <a:t> institutions </a:t>
            </a:r>
            <a:r>
              <a:rPr lang="en-US" sz="2400" dirty="0"/>
              <a:t>are proposed to consider the social nature of exchanges.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14B4EEB9-28A2-4AC0-B3F8-C7F2BEBD9FD1}"/>
              </a:ext>
            </a:extLst>
          </p:cNvPr>
          <p:cNvSpPr/>
          <p:nvPr/>
        </p:nvSpPr>
        <p:spPr>
          <a:xfrm>
            <a:off x="435496" y="5505272"/>
            <a:ext cx="71349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Vargo and </a:t>
            </a:r>
            <a:r>
              <a:rPr lang="en-US" sz="2400" dirty="0" err="1"/>
              <a:t>Lusch</a:t>
            </a:r>
            <a:r>
              <a:rPr lang="en-US" sz="2400" dirty="0"/>
              <a:t> realized that </a:t>
            </a:r>
            <a:r>
              <a:rPr lang="en-US" sz="2400" b="1" dirty="0"/>
              <a:t>some of the original FPs could be derived from others </a:t>
            </a:r>
            <a:r>
              <a:rPr lang="en-US" sz="2400" dirty="0"/>
              <a:t>and group the 11 statements into </a:t>
            </a:r>
            <a:r>
              <a:rPr lang="en-US" sz="2400" b="1" dirty="0"/>
              <a:t>5 more general propositions (AXIOMS)</a:t>
            </a:r>
            <a:endParaRPr lang="en-US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B3589AC-F749-4246-938A-42EE952D1F40}"/>
              </a:ext>
            </a:extLst>
          </p:cNvPr>
          <p:cNvSpPr/>
          <p:nvPr/>
        </p:nvSpPr>
        <p:spPr>
          <a:xfrm>
            <a:off x="2368522" y="2211467"/>
            <a:ext cx="4433875" cy="424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different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shades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VALUE </a:t>
            </a:r>
          </a:p>
        </p:txBody>
      </p:sp>
      <p:pic>
        <p:nvPicPr>
          <p:cNvPr id="1026" name="Picture 2" descr="Color catalogue, colors chart, colours palette, paint swatch ...">
            <a:extLst>
              <a:ext uri="{FF2B5EF4-FFF2-40B4-BE49-F238E27FC236}">
                <a16:creationId xmlns:a16="http://schemas.microsoft.com/office/drawing/2014/main" id="{034A8537-308A-482A-AC64-66EADCCA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25015">
            <a:off x="7465601" y="4763580"/>
            <a:ext cx="1179561" cy="11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ccia in giù 8">
            <a:extLst>
              <a:ext uri="{FF2B5EF4-FFF2-40B4-BE49-F238E27FC236}">
                <a16:creationId xmlns:a16="http://schemas.microsoft.com/office/drawing/2014/main" id="{8B05F5BF-F335-4E86-8F08-4EE880BD2427}"/>
              </a:ext>
            </a:extLst>
          </p:cNvPr>
          <p:cNvSpPr/>
          <p:nvPr/>
        </p:nvSpPr>
        <p:spPr>
          <a:xfrm>
            <a:off x="6887796" y="5169224"/>
            <a:ext cx="216024" cy="356864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AF36471-CC55-4CE5-BB62-8104E7C323BA}"/>
              </a:ext>
            </a:extLst>
          </p:cNvPr>
          <p:cNvSpPr/>
          <p:nvPr/>
        </p:nvSpPr>
        <p:spPr>
          <a:xfrm>
            <a:off x="515586" y="5101574"/>
            <a:ext cx="6152676" cy="42451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«To be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consistent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the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emerging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narrative»</a:t>
            </a:r>
          </a:p>
        </p:txBody>
      </p:sp>
    </p:spTree>
    <p:extLst>
      <p:ext uri="{BB962C8B-B14F-4D97-AF65-F5344CB8AC3E}">
        <p14:creationId xmlns:p14="http://schemas.microsoft.com/office/powerpoint/2010/main" val="6877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9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3349339" y="619124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+mj-lt"/>
            </a:endParaRPr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>
                  <a:latin typeface="+mj-lt"/>
                </a:endParaRPr>
              </a:p>
            </p:txBody>
          </p:sp>
        </p:grpSp>
      </p:grp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15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Titolo 1"/>
          <p:cNvSpPr>
            <a:spLocks noGrp="1"/>
          </p:cNvSpPr>
          <p:nvPr>
            <p:ph type="title"/>
          </p:nvPr>
        </p:nvSpPr>
        <p:spPr>
          <a:xfrm>
            <a:off x="446881" y="30663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Axioms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&amp; Foundational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Premises</a:t>
            </a:r>
            <a:br>
              <a:rPr lang="en-US" b="1" dirty="0">
                <a:solidFill>
                  <a:schemeClr val="bg1">
                    <a:lumMod val="65000"/>
                  </a:schemeClr>
                </a:solidFill>
              </a:rPr>
            </a:br>
            <a:endParaRPr lang="it-IT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1" t="2817" r="1246" b="43345"/>
          <a:stretch/>
        </p:blipFill>
        <p:spPr>
          <a:xfrm>
            <a:off x="1111090" y="1250123"/>
            <a:ext cx="7910188" cy="2232191"/>
          </a:xfrm>
          <a:prstGeom prst="rect">
            <a:avLst/>
          </a:prstGeom>
          <a:ln w="38100" cap="sq">
            <a:solidFill>
              <a:schemeClr val="accent2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E79C6891-9182-4798-865C-C8E4CFD39CB0}"/>
              </a:ext>
            </a:extLst>
          </p:cNvPr>
          <p:cNvSpPr/>
          <p:nvPr/>
        </p:nvSpPr>
        <p:spPr>
          <a:xfrm>
            <a:off x="204476" y="4911412"/>
            <a:ext cx="83294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22222"/>
                </a:solidFill>
                <a:latin typeface="+mj-lt"/>
              </a:rPr>
              <a:t>Vargo Stephen, L., &amp; </a:t>
            </a:r>
            <a:r>
              <a:rPr lang="en-US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 Robert, F. (2004). Evolving to a new dominant logic for marketing. </a:t>
            </a:r>
            <a:r>
              <a:rPr lang="en-US" i="1" dirty="0">
                <a:solidFill>
                  <a:srgbClr val="222222"/>
                </a:solidFill>
                <a:latin typeface="+mj-lt"/>
              </a:rPr>
              <a:t>Journal of marketing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+mj-lt"/>
              </a:rPr>
              <a:t>68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(1), 1-17.</a:t>
            </a:r>
            <a:endParaRPr lang="it-IT" dirty="0">
              <a:latin typeface="+mj-lt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98DFBA5-8B4A-4C80-885D-34212737FEDA}"/>
              </a:ext>
            </a:extLst>
          </p:cNvPr>
          <p:cNvSpPr/>
          <p:nvPr/>
        </p:nvSpPr>
        <p:spPr>
          <a:xfrm>
            <a:off x="219595" y="5513500"/>
            <a:ext cx="8488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rgbClr val="222222"/>
                </a:solidFill>
                <a:latin typeface="+mj-lt"/>
              </a:rPr>
              <a:t>Vargo, S. L., &amp; </a:t>
            </a:r>
            <a:r>
              <a:rPr lang="en-US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, R. F. (2008). Service-dominant logic: continuing the evolution. Journal of the Academy of marketing Science, 36(1), 1-10.</a:t>
            </a:r>
            <a:endParaRPr lang="it-IT" dirty="0">
              <a:latin typeface="+mj-lt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5E5C935C-8091-4EC0-A884-7475B3F37419}"/>
              </a:ext>
            </a:extLst>
          </p:cNvPr>
          <p:cNvSpPr/>
          <p:nvPr/>
        </p:nvSpPr>
        <p:spPr>
          <a:xfrm>
            <a:off x="219595" y="6099740"/>
            <a:ext cx="8488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+mj-lt"/>
              </a:rPr>
              <a:t>Vargo, S. L., &amp; </a:t>
            </a:r>
            <a:r>
              <a:rPr lang="en-US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, R. F. (2016). Institutions and axioms: an extension and update of service-dominant logic. </a:t>
            </a:r>
            <a:r>
              <a:rPr lang="en-US" i="1" dirty="0">
                <a:solidFill>
                  <a:srgbClr val="222222"/>
                </a:solidFill>
                <a:latin typeface="+mj-lt"/>
              </a:rPr>
              <a:t>Journal of the Academy of marketing Science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i="1" dirty="0">
                <a:solidFill>
                  <a:srgbClr val="222222"/>
                </a:solidFill>
                <a:latin typeface="+mj-lt"/>
              </a:rPr>
              <a:t>44</a:t>
            </a:r>
            <a:r>
              <a:rPr lang="en-US" dirty="0">
                <a:solidFill>
                  <a:srgbClr val="222222"/>
                </a:solidFill>
                <a:latin typeface="+mj-lt"/>
              </a:rPr>
              <a:t>(1), 5-23.</a:t>
            </a:r>
            <a:endParaRPr lang="it-IT" dirty="0">
              <a:latin typeface="+mj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048E4A3-B0A9-457D-AF94-CB63CA4BBF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508" r="1556" b="9016"/>
          <a:stretch/>
        </p:blipFill>
        <p:spPr>
          <a:xfrm>
            <a:off x="1111090" y="3635125"/>
            <a:ext cx="7910188" cy="511257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C53A76E-558A-4B43-B2CA-62DB380941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09" r="1878" b="1409"/>
          <a:stretch/>
        </p:blipFill>
        <p:spPr>
          <a:xfrm>
            <a:off x="1101041" y="4291509"/>
            <a:ext cx="7920238" cy="239479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AA9E361E-4B5F-4506-AF58-FDCA0C18E9EA}"/>
              </a:ext>
            </a:extLst>
          </p:cNvPr>
          <p:cNvSpPr/>
          <p:nvPr/>
        </p:nvSpPr>
        <p:spPr>
          <a:xfrm>
            <a:off x="4512" y="1221577"/>
            <a:ext cx="1040171" cy="262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AXIOM 1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6606FE2B-1DB8-42A9-8530-96C93A368C39}"/>
              </a:ext>
            </a:extLst>
          </p:cNvPr>
          <p:cNvSpPr/>
          <p:nvPr/>
        </p:nvSpPr>
        <p:spPr>
          <a:xfrm>
            <a:off x="13038" y="2643000"/>
            <a:ext cx="1040171" cy="24140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AXIOM 2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F00C153-B4C0-4648-B075-D799D68254C4}"/>
              </a:ext>
            </a:extLst>
          </p:cNvPr>
          <p:cNvSpPr/>
          <p:nvPr/>
        </p:nvSpPr>
        <p:spPr>
          <a:xfrm>
            <a:off x="15861" y="3632928"/>
            <a:ext cx="1037348" cy="26299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AXIOM 3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50EA5606-B8DC-41BC-A1B3-3C9BAB8EBBC2}"/>
              </a:ext>
            </a:extLst>
          </p:cNvPr>
          <p:cNvSpPr/>
          <p:nvPr/>
        </p:nvSpPr>
        <p:spPr>
          <a:xfrm>
            <a:off x="15862" y="3944749"/>
            <a:ext cx="1037348" cy="20464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AXIOM 4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57518880-9D50-4001-9ED2-681BBCE9802A}"/>
              </a:ext>
            </a:extLst>
          </p:cNvPr>
          <p:cNvSpPr/>
          <p:nvPr/>
        </p:nvSpPr>
        <p:spPr>
          <a:xfrm>
            <a:off x="29400" y="4293330"/>
            <a:ext cx="1023810" cy="23765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AXIOM 5</a:t>
            </a:r>
          </a:p>
        </p:txBody>
      </p:sp>
    </p:spTree>
    <p:extLst>
      <p:ext uri="{BB962C8B-B14F-4D97-AF65-F5344CB8AC3E}">
        <p14:creationId xmlns:p14="http://schemas.microsoft.com/office/powerpoint/2010/main" val="904300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2" grpId="0" animBg="1"/>
      <p:bldP spid="16" grpId="0" animBg="1"/>
      <p:bldP spid="17" grpId="0" animBg="1"/>
      <p:bldP spid="18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796170"/>
            <a:ext cx="83918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S-D logic: FPs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8167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16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8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713609" y="1387058"/>
            <a:ext cx="78238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>
                <a:latin typeface="Calibri" panose="020F0502020204030204" pitchFamily="34" charset="0"/>
              </a:rPr>
              <a:t>11 </a:t>
            </a:r>
            <a:r>
              <a:rPr lang="it-IT" sz="2400" b="1" dirty="0" err="1">
                <a:latin typeface="Calibri" panose="020F0502020204030204" pitchFamily="34" charset="0"/>
              </a:rPr>
              <a:t>foundational</a:t>
            </a:r>
            <a:r>
              <a:rPr lang="it-IT" sz="2400" b="1" dirty="0">
                <a:latin typeface="Calibri" panose="020F0502020204030204" pitchFamily="34" charset="0"/>
              </a:rPr>
              <a:t> </a:t>
            </a:r>
            <a:r>
              <a:rPr lang="it-IT" sz="2400" b="1" dirty="0" err="1">
                <a:latin typeface="Calibri" panose="020F0502020204030204" pitchFamily="34" charset="0"/>
              </a:rPr>
              <a:t>premises</a:t>
            </a:r>
            <a:r>
              <a:rPr lang="it-IT" sz="2400" b="1" dirty="0">
                <a:latin typeface="Calibri" panose="020F0502020204030204" pitchFamily="34" charset="0"/>
              </a:rPr>
              <a:t> (FP):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Synthesis</a:t>
            </a:r>
            <a:r>
              <a:rPr lang="it-IT" sz="2400" dirty="0">
                <a:latin typeface="Calibri" panose="020F0502020204030204" pitchFamily="34" charset="0"/>
              </a:rPr>
              <a:t> of Vargo and </a:t>
            </a:r>
            <a:r>
              <a:rPr lang="it-IT" sz="2400" dirty="0" err="1">
                <a:latin typeface="Calibri" panose="020F0502020204030204" pitchFamily="34" charset="0"/>
              </a:rPr>
              <a:t>Lusch’s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theses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explain</a:t>
            </a:r>
            <a:r>
              <a:rPr lang="it-IT" sz="2400" dirty="0">
                <a:latin typeface="Calibri" panose="020F0502020204030204" pitchFamily="34" charset="0"/>
              </a:rPr>
              <a:t> step by step the </a:t>
            </a:r>
            <a:r>
              <a:rPr lang="it-IT" sz="2400" dirty="0" err="1">
                <a:latin typeface="Calibri" panose="020F0502020204030204" pitchFamily="34" charset="0"/>
              </a:rPr>
              <a:t>logic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passages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that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lead</a:t>
            </a:r>
            <a:r>
              <a:rPr lang="it-IT" sz="2400" dirty="0">
                <a:latin typeface="Calibri" panose="020F0502020204030204" pitchFamily="34" charset="0"/>
              </a:rPr>
              <a:t> to the </a:t>
            </a:r>
            <a:r>
              <a:rPr lang="it-IT" sz="2400" dirty="0" err="1">
                <a:latin typeface="Calibri" panose="020F0502020204030204" pitchFamily="34" charset="0"/>
              </a:rPr>
              <a:t>elaboration</a:t>
            </a:r>
            <a:r>
              <a:rPr lang="it-IT" sz="2400" dirty="0">
                <a:latin typeface="Calibri" panose="020F0502020204030204" pitchFamily="34" charset="0"/>
              </a:rPr>
              <a:t> of SDL framework </a:t>
            </a:r>
            <a:r>
              <a:rPr lang="en-US" sz="2400" dirty="0">
                <a:latin typeface="Calibri" panose="020F0502020204030204" pitchFamily="34" charset="0"/>
              </a:rPr>
              <a:t>and to the patchwork of the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emerging </a:t>
            </a:r>
            <a:r>
              <a:rPr lang="en-US" sz="2400" dirty="0">
                <a:latin typeface="Calibri" panose="020F0502020204030204" pitchFamily="34" charset="0"/>
              </a:rPr>
              <a:t>dominant logic.</a:t>
            </a:r>
            <a:endParaRPr lang="it-IT" sz="2400" dirty="0">
              <a:latin typeface="Calibri" panose="020F0502020204030204" pitchFamily="34" charset="0"/>
            </a:endParaRPr>
          </a:p>
        </p:txBody>
      </p:sp>
      <p:sp>
        <p:nvSpPr>
          <p:cNvPr id="7" name="Freccia circolare a sinistra 6"/>
          <p:cNvSpPr/>
          <p:nvPr/>
        </p:nvSpPr>
        <p:spPr>
          <a:xfrm>
            <a:off x="3524657" y="3616440"/>
            <a:ext cx="589804" cy="612321"/>
          </a:xfrm>
          <a:prstGeom prst="curvedLef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218246" y="3400596"/>
            <a:ext cx="2171592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</p:txBody>
      </p:sp>
      <p:sp>
        <p:nvSpPr>
          <p:cNvPr id="9" name="Rettangolo 8"/>
          <p:cNvSpPr/>
          <p:nvPr/>
        </p:nvSpPr>
        <p:spPr>
          <a:xfrm>
            <a:off x="1218246" y="4026076"/>
            <a:ext cx="2171592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059212" y="5120901"/>
            <a:ext cx="2489658" cy="83099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MODEL</a:t>
            </a:r>
            <a:endParaRPr lang="it-IT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4175542" y="3364374"/>
            <a:ext cx="2486009" cy="1059801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11 </a:t>
            </a:r>
            <a:r>
              <a:rPr lang="it-IT" sz="2400" dirty="0" err="1"/>
              <a:t>Foundational</a:t>
            </a:r>
            <a:r>
              <a:rPr lang="it-IT" sz="2400" dirty="0"/>
              <a:t> </a:t>
            </a:r>
            <a:r>
              <a:rPr lang="it-IT" sz="2400" dirty="0" err="1"/>
              <a:t>premises</a:t>
            </a:r>
            <a:endParaRPr lang="it-IT" sz="2400" dirty="0"/>
          </a:p>
          <a:p>
            <a:pPr algn="ctr"/>
            <a:r>
              <a:rPr lang="it-IT" sz="2400" dirty="0"/>
              <a:t>FP</a:t>
            </a:r>
          </a:p>
        </p:txBody>
      </p:sp>
      <p:sp>
        <p:nvSpPr>
          <p:cNvPr id="13" name="Freccia a destra 12"/>
          <p:cNvSpPr/>
          <p:nvPr/>
        </p:nvSpPr>
        <p:spPr>
          <a:xfrm rot="19350860">
            <a:off x="6879892" y="3409284"/>
            <a:ext cx="270731" cy="10320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" name="Rettangolo 14"/>
          <p:cNvSpPr/>
          <p:nvPr/>
        </p:nvSpPr>
        <p:spPr>
          <a:xfrm>
            <a:off x="7242620" y="3158932"/>
            <a:ext cx="1505844" cy="27006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 1- FP5</a:t>
            </a:r>
            <a:endParaRPr lang="it-IT" sz="2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7228309" y="3671712"/>
            <a:ext cx="1505844" cy="30228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 6- FP10</a:t>
            </a:r>
          </a:p>
        </p:txBody>
      </p:sp>
      <p:sp>
        <p:nvSpPr>
          <p:cNvPr id="17" name="Freccia in giù 16"/>
          <p:cNvSpPr/>
          <p:nvPr/>
        </p:nvSpPr>
        <p:spPr>
          <a:xfrm>
            <a:off x="2175454" y="4535135"/>
            <a:ext cx="257175" cy="45434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914" y="4626861"/>
            <a:ext cx="1819079" cy="909539"/>
          </a:xfrm>
          <a:prstGeom prst="rect">
            <a:avLst/>
          </a:prstGeom>
        </p:spPr>
      </p:pic>
      <p:grpSp>
        <p:nvGrpSpPr>
          <p:cNvPr id="18" name="Group 1">
            <a:extLst>
              <a:ext uri="{FF2B5EF4-FFF2-40B4-BE49-F238E27FC236}">
                <a16:creationId xmlns:a16="http://schemas.microsoft.com/office/drawing/2014/main" id="{F9CC86F2-E4DE-45CF-AA63-C72A4CB37DD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9" name="Group 2">
              <a:extLst>
                <a:ext uri="{FF2B5EF4-FFF2-40B4-BE49-F238E27FC236}">
                  <a16:creationId xmlns:a16="http://schemas.microsoft.com/office/drawing/2014/main" id="{3ADE08CB-9A1E-4FE8-9E67-DA9404CD0CB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0" name="Freeform 3">
                <a:extLst>
                  <a:ext uri="{FF2B5EF4-FFF2-40B4-BE49-F238E27FC236}">
                    <a16:creationId xmlns:a16="http://schemas.microsoft.com/office/drawing/2014/main" id="{4DC6BEBD-3A10-4260-84D8-4A3B582E52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D6A4B1EA-8137-4336-ADD1-BE081B7EC553}"/>
              </a:ext>
            </a:extLst>
          </p:cNvPr>
          <p:cNvSpPr/>
          <p:nvPr/>
        </p:nvSpPr>
        <p:spPr>
          <a:xfrm>
            <a:off x="2272085" y="442499"/>
            <a:ext cx="51516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Foundational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Premises</a:t>
            </a:r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it-IT" sz="4000" dirty="0"/>
          </a:p>
        </p:txBody>
      </p:sp>
      <p:sp>
        <p:nvSpPr>
          <p:cNvPr id="21" name="Freccia a destra 20">
            <a:extLst>
              <a:ext uri="{FF2B5EF4-FFF2-40B4-BE49-F238E27FC236}">
                <a16:creationId xmlns:a16="http://schemas.microsoft.com/office/drawing/2014/main" id="{7E75CF65-EE32-4717-A26D-CE0D5F672C55}"/>
              </a:ext>
            </a:extLst>
          </p:cNvPr>
          <p:cNvSpPr/>
          <p:nvPr/>
        </p:nvSpPr>
        <p:spPr>
          <a:xfrm flipV="1">
            <a:off x="6884160" y="3862261"/>
            <a:ext cx="261678" cy="9280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2" name="Segnaposto numero diapositiva 3">
            <a:extLst>
              <a:ext uri="{FF2B5EF4-FFF2-40B4-BE49-F238E27FC236}">
                <a16:creationId xmlns:a16="http://schemas.microsoft.com/office/drawing/2014/main" id="{6294A84E-902A-433E-87ED-22E7ED94D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17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0F85A72-5EDB-4878-A155-EC351FFA5E0D}"/>
              </a:ext>
            </a:extLst>
          </p:cNvPr>
          <p:cNvSpPr/>
          <p:nvPr/>
        </p:nvSpPr>
        <p:spPr>
          <a:xfrm>
            <a:off x="7255742" y="4200211"/>
            <a:ext cx="1478411" cy="3117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FP11</a:t>
            </a:r>
          </a:p>
        </p:txBody>
      </p:sp>
      <p:sp>
        <p:nvSpPr>
          <p:cNvPr id="25" name="Freccia a destra 24">
            <a:extLst>
              <a:ext uri="{FF2B5EF4-FFF2-40B4-BE49-F238E27FC236}">
                <a16:creationId xmlns:a16="http://schemas.microsoft.com/office/drawing/2014/main" id="{EFBCDACC-42B3-4F82-9765-BDECBAF215BC}"/>
              </a:ext>
            </a:extLst>
          </p:cNvPr>
          <p:cNvSpPr/>
          <p:nvPr/>
        </p:nvSpPr>
        <p:spPr>
          <a:xfrm rot="1870300">
            <a:off x="6874868" y="4319769"/>
            <a:ext cx="270731" cy="103205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</p:spTree>
    <p:extLst>
      <p:ext uri="{BB962C8B-B14F-4D97-AF65-F5344CB8AC3E}">
        <p14:creationId xmlns:p14="http://schemas.microsoft.com/office/powerpoint/2010/main" val="1296602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08852" y="4083652"/>
            <a:ext cx="475104" cy="42533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449359" y="5330009"/>
            <a:ext cx="82246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000" i="1" dirty="0">
                <a:latin typeface="+mj-lt"/>
              </a:rPr>
              <a:t>Vargo S. L., </a:t>
            </a:r>
            <a:r>
              <a:rPr lang="it-IT" sz="2000" i="1" dirty="0" err="1">
                <a:latin typeface="+mj-lt"/>
              </a:rPr>
              <a:t>Lusch</a:t>
            </a:r>
            <a:r>
              <a:rPr lang="it-IT" sz="2000" i="1" dirty="0">
                <a:latin typeface="+mj-lt"/>
              </a:rPr>
              <a:t> R.F. (2004), </a:t>
            </a:r>
            <a:r>
              <a:rPr lang="it-IT" sz="2000" i="1" dirty="0" err="1">
                <a:latin typeface="+mj-lt"/>
              </a:rPr>
              <a:t>Evolving</a:t>
            </a:r>
            <a:r>
              <a:rPr lang="it-IT" sz="2000" i="1" dirty="0">
                <a:latin typeface="+mj-lt"/>
              </a:rPr>
              <a:t> to a new </a:t>
            </a:r>
            <a:r>
              <a:rPr lang="it-IT" sz="2000" i="1" dirty="0" err="1">
                <a:latin typeface="+mj-lt"/>
              </a:rPr>
              <a:t>dominant</a:t>
            </a:r>
            <a:r>
              <a:rPr lang="it-IT" sz="2000" i="1" dirty="0">
                <a:latin typeface="+mj-lt"/>
              </a:rPr>
              <a:t> </a:t>
            </a:r>
            <a:r>
              <a:rPr lang="it-IT" sz="2000" i="1" dirty="0" err="1">
                <a:latin typeface="+mj-lt"/>
              </a:rPr>
              <a:t>logic</a:t>
            </a:r>
            <a:r>
              <a:rPr lang="it-IT" sz="2000" i="1" dirty="0">
                <a:latin typeface="+mj-lt"/>
              </a:rPr>
              <a:t> for marketing, Journal of marketing, 68(1), pp. 1-17.</a:t>
            </a:r>
          </a:p>
          <a:p>
            <a:pPr algn="just"/>
            <a:r>
              <a:rPr lang="it-IT" sz="2000" i="1" dirty="0">
                <a:latin typeface="+mj-lt"/>
              </a:rPr>
              <a:t>Vargo S. L., </a:t>
            </a:r>
            <a:r>
              <a:rPr lang="it-IT" sz="2000" i="1" dirty="0" err="1">
                <a:latin typeface="+mj-lt"/>
              </a:rPr>
              <a:t>Lusch</a:t>
            </a:r>
            <a:r>
              <a:rPr lang="it-IT" sz="2000" i="1" dirty="0">
                <a:latin typeface="+mj-lt"/>
              </a:rPr>
              <a:t> R. F</a:t>
            </a:r>
            <a:r>
              <a:rPr lang="en-US" sz="2000" i="1" dirty="0">
                <a:latin typeface="+mj-lt"/>
              </a:rPr>
              <a:t>. (2008), Service-dominant logic: continuing the evolution, Journal of the Academy of marketing Science, 36(1), pp. 1-10.</a:t>
            </a:r>
            <a:endParaRPr lang="it-IT" sz="2000" i="1" dirty="0"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509807" y="1741518"/>
            <a:ext cx="683219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FP1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9806" y="3095308"/>
            <a:ext cx="6832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FP3</a:t>
            </a:r>
          </a:p>
        </p:txBody>
      </p:sp>
      <p:sp>
        <p:nvSpPr>
          <p:cNvPr id="10" name="Rettangolo 9"/>
          <p:cNvSpPr/>
          <p:nvPr/>
        </p:nvSpPr>
        <p:spPr>
          <a:xfrm>
            <a:off x="509806" y="2327452"/>
            <a:ext cx="6832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FP2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1267283" y="1741518"/>
            <a:ext cx="4779176" cy="400110"/>
          </a:xfrm>
          <a:prstGeom prst="rect">
            <a:avLst/>
          </a:prstGeom>
          <a:solidFill>
            <a:srgbClr val="FFFBF7"/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/>
              <a:t>Service is the basis of all exchange</a:t>
            </a:r>
            <a:endParaRPr lang="it-IT" sz="2000" b="1" dirty="0"/>
          </a:p>
        </p:txBody>
      </p:sp>
      <p:sp>
        <p:nvSpPr>
          <p:cNvPr id="17" name="Rettangolo 16"/>
          <p:cNvSpPr/>
          <p:nvPr/>
        </p:nvSpPr>
        <p:spPr>
          <a:xfrm>
            <a:off x="1267283" y="2312185"/>
            <a:ext cx="4779176" cy="707886"/>
          </a:xfrm>
          <a:prstGeom prst="rect">
            <a:avLst/>
          </a:prstGeom>
          <a:solidFill>
            <a:srgbClr val="FFFBF7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Indirect exchange masks the fundamental unit of exchange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1267283" y="3095308"/>
            <a:ext cx="4779176" cy="707886"/>
          </a:xfrm>
          <a:prstGeom prst="rect">
            <a:avLst/>
          </a:prstGeom>
          <a:solidFill>
            <a:srgbClr val="FFFBF7"/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Goods Are Distribution Mechanisms for Service Provision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514043" y="4676201"/>
            <a:ext cx="6832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FP5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26969" y="3906716"/>
            <a:ext cx="68322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0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FP4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1267283" y="3906454"/>
            <a:ext cx="4779176" cy="707886"/>
          </a:xfrm>
          <a:prstGeom prst="rect">
            <a:avLst/>
          </a:prstGeom>
          <a:solidFill>
            <a:srgbClr val="FFFBF7"/>
          </a:solidFill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Knowledge Is the Fundamental Source of Competitive Advantage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1267283" y="4717600"/>
            <a:ext cx="4779176" cy="400110"/>
          </a:xfrm>
          <a:prstGeom prst="rect">
            <a:avLst/>
          </a:prstGeom>
          <a:solidFill>
            <a:srgbClr val="FFFBF7"/>
          </a:solidFill>
          <a:ln>
            <a:solidFill>
              <a:schemeClr val="accent2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All economies are service economies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6526475" y="1672360"/>
            <a:ext cx="2350017" cy="536581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“Service for service”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38039" y="1759115"/>
            <a:ext cx="475104" cy="425331"/>
          </a:xfrm>
          <a:prstGeom prst="rect">
            <a:avLst/>
          </a:prstGeom>
        </p:spPr>
      </p:pic>
      <p:sp>
        <p:nvSpPr>
          <p:cNvPr id="24" name="Rettangolo 23"/>
          <p:cNvSpPr/>
          <p:nvPr/>
        </p:nvSpPr>
        <p:spPr>
          <a:xfrm>
            <a:off x="6526475" y="2356820"/>
            <a:ext cx="2243779" cy="41906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/>
              <a:t>Goods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means</a:t>
            </a:r>
            <a:r>
              <a:rPr lang="it-IT" sz="2000" dirty="0"/>
              <a:t> for service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476806" y="4098223"/>
            <a:ext cx="2537690" cy="425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/>
              <a:t>Operand</a:t>
            </a:r>
            <a:r>
              <a:rPr lang="it-IT" sz="2000" dirty="0"/>
              <a:t> and </a:t>
            </a:r>
            <a:r>
              <a:rPr lang="it-IT" sz="2000" dirty="0" err="1"/>
              <a:t>operant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6432638" y="4632722"/>
            <a:ext cx="2537690" cy="637377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Service </a:t>
            </a:r>
            <a:r>
              <a:rPr lang="it-IT" sz="2000" dirty="0" err="1"/>
              <a:t>dominates</a:t>
            </a:r>
            <a:r>
              <a:rPr lang="it-IT" sz="2000" dirty="0"/>
              <a:t> </a:t>
            </a:r>
            <a:r>
              <a:rPr lang="it-IT" sz="2000" dirty="0" err="1"/>
              <a:t>every</a:t>
            </a:r>
            <a:r>
              <a:rPr lang="it-IT" sz="2000" dirty="0"/>
              <a:t> </a:t>
            </a:r>
            <a:r>
              <a:rPr lang="it-IT" sz="2000" dirty="0" err="1"/>
              <a:t>kind</a:t>
            </a:r>
            <a:r>
              <a:rPr lang="it-IT" sz="2000" dirty="0"/>
              <a:t> of </a:t>
            </a:r>
            <a:r>
              <a:rPr lang="it-IT" sz="2000" dirty="0" err="1"/>
              <a:t>offering</a:t>
            </a:r>
            <a:r>
              <a:rPr lang="it-IT" sz="2000" dirty="0"/>
              <a:t>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6363706" y="3280188"/>
            <a:ext cx="2696910" cy="43858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Service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overarching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32844" y="2266007"/>
            <a:ext cx="475104" cy="425331"/>
          </a:xfrm>
          <a:prstGeom prst="rect">
            <a:avLst/>
          </a:prstGeom>
        </p:spPr>
      </p:pic>
      <p:pic>
        <p:nvPicPr>
          <p:cNvPr id="31" name="Immagine 30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07940" y="3304735"/>
            <a:ext cx="475104" cy="425331"/>
          </a:xfrm>
          <a:prstGeom prst="rect">
            <a:avLst/>
          </a:prstGeom>
        </p:spPr>
      </p:pic>
      <p:pic>
        <p:nvPicPr>
          <p:cNvPr id="32" name="Immagine 3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32844" y="4664510"/>
            <a:ext cx="475104" cy="425331"/>
          </a:xfrm>
          <a:prstGeom prst="rect">
            <a:avLst/>
          </a:prstGeom>
        </p:spPr>
      </p:pic>
      <p:grpSp>
        <p:nvGrpSpPr>
          <p:cNvPr id="28" name="Group 1">
            <a:extLst>
              <a:ext uri="{FF2B5EF4-FFF2-40B4-BE49-F238E27FC236}">
                <a16:creationId xmlns:a16="http://schemas.microsoft.com/office/drawing/2014/main" id="{B36C7C27-BF25-4AE5-86A9-5A9E40E0E2C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B3542168-7BE7-4422-AA81-4A041EEC8C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6587B33D-00B6-43CE-9564-F110D13AB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5" name="Titolo 1">
            <a:extLst>
              <a:ext uri="{FF2B5EF4-FFF2-40B4-BE49-F238E27FC236}">
                <a16:creationId xmlns:a16="http://schemas.microsoft.com/office/drawing/2014/main" id="{F63C3BCE-288A-4A8B-85CC-A51E69DD0A37}"/>
              </a:ext>
            </a:extLst>
          </p:cNvPr>
          <p:cNvSpPr txBox="1">
            <a:spLocks/>
          </p:cNvSpPr>
          <p:nvPr/>
        </p:nvSpPr>
        <p:spPr>
          <a:xfrm>
            <a:off x="59207" y="320695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FP1- FP5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Products and service, between manufacturing model and service logic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6" name="Segnaposto numero diapositiva 3">
            <a:extLst>
              <a:ext uri="{FF2B5EF4-FFF2-40B4-BE49-F238E27FC236}">
                <a16:creationId xmlns:a16="http://schemas.microsoft.com/office/drawing/2014/main" id="{1C3B2A45-779F-4914-9FDE-E70771D2A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18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641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 animBg="1"/>
      <p:bldP spid="2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1285" y="1342112"/>
            <a:ext cx="7886700" cy="226834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>
                <a:latin typeface="Calibri" panose="020F0502020204030204" pitchFamily="34" charset="0"/>
              </a:rPr>
              <a:t>The first </a:t>
            </a:r>
            <a:r>
              <a:rPr lang="it-IT" sz="2400" dirty="0" err="1">
                <a:latin typeface="Calibri" panose="020F0502020204030204" pitchFamily="34" charset="0"/>
              </a:rPr>
              <a:t>assumption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represents</a:t>
            </a:r>
            <a:r>
              <a:rPr lang="it-IT" sz="2400" dirty="0">
                <a:latin typeface="Calibri" panose="020F0502020204030204" pitchFamily="34" charset="0"/>
              </a:rPr>
              <a:t> the </a:t>
            </a:r>
            <a:r>
              <a:rPr lang="it-IT" sz="2400" dirty="0" err="1">
                <a:latin typeface="Calibri" panose="020F0502020204030204" pitchFamily="34" charset="0"/>
              </a:rPr>
              <a:t>real</a:t>
            </a:r>
            <a:r>
              <a:rPr lang="it-IT" sz="2400" dirty="0">
                <a:latin typeface="Calibri" panose="020F0502020204030204" pitchFamily="34" charset="0"/>
              </a:rPr>
              <a:t> SDL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manifesto</a:t>
            </a:r>
            <a:r>
              <a:rPr lang="it-IT" sz="2400" dirty="0">
                <a:latin typeface="Calibri" panose="020F0502020204030204" pitchFamily="34" charset="0"/>
              </a:rPr>
              <a:t> and </a:t>
            </a:r>
            <a:r>
              <a:rPr lang="it-IT" sz="2400" dirty="0" err="1">
                <a:latin typeface="Calibri" panose="020F0502020204030204" pitchFamily="34" charset="0"/>
              </a:rPr>
              <a:t>remarks</a:t>
            </a:r>
            <a:r>
              <a:rPr lang="it-IT" sz="2400" dirty="0">
                <a:latin typeface="Calibri" panose="020F0502020204030204" pitchFamily="34" charset="0"/>
              </a:rPr>
              <a:t> the </a:t>
            </a:r>
            <a:r>
              <a:rPr lang="it-IT" sz="2400" dirty="0" err="1">
                <a:latin typeface="Calibri" panose="020F0502020204030204" pitchFamily="34" charset="0"/>
              </a:rPr>
              <a:t>transition</a:t>
            </a:r>
            <a:r>
              <a:rPr lang="it-IT" sz="2400" dirty="0">
                <a:latin typeface="Calibri" panose="020F0502020204030204" pitchFamily="34" charset="0"/>
              </a:rPr>
              <a:t> from a </a:t>
            </a:r>
            <a:r>
              <a:rPr lang="it-IT" sz="2400" dirty="0" err="1">
                <a:latin typeface="Calibri" panose="020F0502020204030204" pitchFamily="34" charset="0"/>
              </a:rPr>
              <a:t>traditional</a:t>
            </a:r>
            <a:r>
              <a:rPr lang="it-IT" sz="2400" dirty="0">
                <a:latin typeface="Calibri" panose="020F0502020204030204" pitchFamily="34" charset="0"/>
              </a:rPr>
              <a:t> idea of </a:t>
            </a:r>
            <a:r>
              <a:rPr lang="it-IT" sz="2400" b="1" dirty="0" err="1">
                <a:latin typeface="Calibri" panose="020F0502020204030204" pitchFamily="34" charset="0"/>
              </a:rPr>
              <a:t>exchange</a:t>
            </a:r>
            <a:r>
              <a:rPr lang="it-IT" sz="2400" b="1" dirty="0">
                <a:latin typeface="Calibri" panose="020F0502020204030204" pitchFamily="34" charset="0"/>
              </a:rPr>
              <a:t> </a:t>
            </a:r>
            <a:r>
              <a:rPr lang="it-IT" sz="2400" dirty="0">
                <a:latin typeface="Calibri" panose="020F0502020204030204" pitchFamily="34" charset="0"/>
              </a:rPr>
              <a:t>(Good- </a:t>
            </a:r>
            <a:r>
              <a:rPr lang="it-IT" sz="2400" dirty="0" err="1">
                <a:latin typeface="Calibri" panose="020F0502020204030204" pitchFamily="34" charset="0"/>
              </a:rPr>
              <a:t>dominant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logic</a:t>
            </a:r>
            <a:r>
              <a:rPr lang="it-IT" sz="2400" dirty="0">
                <a:latin typeface="Calibri" panose="020F0502020204030204" pitchFamily="34" charset="0"/>
              </a:rPr>
              <a:t>) to a new service- </a:t>
            </a:r>
            <a:r>
              <a:rPr lang="it-IT" sz="2400" dirty="0" err="1">
                <a:latin typeface="Calibri" panose="020F0502020204030204" pitchFamily="34" charset="0"/>
              </a:rPr>
              <a:t>centred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perspective</a:t>
            </a:r>
            <a:r>
              <a:rPr lang="it-IT" sz="24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9" name="Rettangolo 8"/>
          <p:cNvSpPr/>
          <p:nvPr/>
        </p:nvSpPr>
        <p:spPr>
          <a:xfrm>
            <a:off x="1999972" y="3063975"/>
            <a:ext cx="1240560" cy="3486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SERVICE</a:t>
            </a:r>
            <a:r>
              <a:rPr lang="it-IT" sz="2000" b="1" u="sng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156176" y="3047307"/>
            <a:ext cx="1240560" cy="34861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bg1"/>
                </a:solidFill>
              </a:rPr>
              <a:t>SERVIC</a:t>
            </a:r>
            <a:r>
              <a:rPr lang="it-IT" sz="2000" b="1" u="sng" dirty="0">
                <a:solidFill>
                  <a:schemeClr val="bg1"/>
                </a:solidFill>
              </a:rPr>
              <a:t>E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608607" y="3527843"/>
            <a:ext cx="4023291" cy="120032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>
                <a:latin typeface="Calibri" panose="020F0502020204030204" pitchFamily="34" charset="0"/>
              </a:rPr>
              <a:t>intangible</a:t>
            </a:r>
            <a:r>
              <a:rPr lang="en-US" sz="2000" i="1" dirty="0">
                <a:latin typeface="Calibri" panose="020F0502020204030204" pitchFamily="34" charset="0"/>
              </a:rPr>
              <a:t> unit</a:t>
            </a:r>
            <a:r>
              <a:rPr lang="en-US" sz="2000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</a:t>
            </a:r>
            <a:r>
              <a:rPr lang="en-US" sz="2000" i="1" dirty="0">
                <a:latin typeface="Calibri" panose="020F0502020204030204" pitchFamily="34" charset="0"/>
              </a:rPr>
              <a:t> of output realized in a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standardized </a:t>
            </a:r>
            <a:r>
              <a:rPr lang="en-US" sz="2000" i="1" dirty="0">
                <a:latin typeface="Calibri" panose="020F0502020204030204" pitchFamily="34" charset="0"/>
              </a:rPr>
              <a:t>way from producers and without the intervention of 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customers</a:t>
            </a:r>
            <a:endParaRPr lang="en-US" sz="2000" b="1" u="sng" dirty="0">
              <a:solidFill>
                <a:schemeClr val="accent2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4760698" y="3527843"/>
            <a:ext cx="4023291" cy="1631216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000" i="1" dirty="0">
                <a:latin typeface="Calibri" panose="020F0502020204030204" pitchFamily="34" charset="0"/>
              </a:rPr>
              <a:t>The fundamental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unit </a:t>
            </a:r>
            <a:r>
              <a:rPr lang="en-US" sz="2000" i="1" dirty="0">
                <a:latin typeface="Calibri" panose="020F0502020204030204" pitchFamily="34" charset="0"/>
              </a:rPr>
              <a:t>of exchange</a:t>
            </a:r>
          </a:p>
          <a:p>
            <a:pPr algn="just"/>
            <a:endParaRPr lang="en-US" sz="2000" i="1" dirty="0">
              <a:latin typeface="Calibri" panose="020F0502020204030204" pitchFamily="34" charset="0"/>
            </a:endParaRPr>
          </a:p>
          <a:p>
            <a:pPr algn="just"/>
            <a:r>
              <a:rPr lang="en-US" sz="2000" i="1" dirty="0">
                <a:latin typeface="Calibri" panose="020F0502020204030204" pitchFamily="34" charset="0"/>
              </a:rPr>
              <a:t>The</a:t>
            </a:r>
            <a:r>
              <a:rPr lang="it-IT" sz="2000" i="1" dirty="0">
                <a:latin typeface="Calibri" panose="020F0502020204030204" pitchFamily="34" charset="0"/>
              </a:rPr>
              <a:t> </a:t>
            </a:r>
            <a:r>
              <a:rPr lang="en-US" sz="2000" i="1" dirty="0">
                <a:latin typeface="Calibri" panose="020F0502020204030204" pitchFamily="34" charset="0"/>
              </a:rPr>
              <a:t>application of specialized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skill(s) </a:t>
            </a:r>
            <a:r>
              <a:rPr lang="en-US" sz="2000" i="1" dirty="0">
                <a:latin typeface="Calibri" panose="020F0502020204030204" pitchFamily="34" charset="0"/>
              </a:rPr>
              <a:t>and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knowledge</a:t>
            </a:r>
            <a:r>
              <a:rPr lang="en-US" sz="2000" i="1" dirty="0">
                <a:latin typeface="Calibri" panose="020F0502020204030204" pitchFamily="34" charset="0"/>
              </a:rPr>
              <a:t> for the </a:t>
            </a:r>
            <a:r>
              <a:rPr lang="en-US" sz="2000" b="1" i="1" dirty="0">
                <a:solidFill>
                  <a:schemeClr val="accent2"/>
                </a:solidFill>
                <a:latin typeface="Calibri" panose="020F0502020204030204" pitchFamily="34" charset="0"/>
              </a:rPr>
              <a:t>benefit</a:t>
            </a:r>
            <a:r>
              <a:rPr lang="en-US" sz="2000" i="1" dirty="0">
                <a:latin typeface="Calibri" panose="020F0502020204030204" pitchFamily="34" charset="0"/>
              </a:rPr>
              <a:t> of other parties</a:t>
            </a:r>
            <a:endParaRPr lang="it-IT" sz="2000" i="1" dirty="0">
              <a:latin typeface="Calibri" panose="020F0502020204030204" pitchFamily="34" charset="0"/>
            </a:endParaRPr>
          </a:p>
        </p:txBody>
      </p:sp>
      <p:sp>
        <p:nvSpPr>
          <p:cNvPr id="13" name="Freccia a destra 12"/>
          <p:cNvSpPr/>
          <p:nvPr/>
        </p:nvSpPr>
        <p:spPr>
          <a:xfrm>
            <a:off x="4111439" y="3088135"/>
            <a:ext cx="579977" cy="267631"/>
          </a:xfrm>
          <a:prstGeom prst="rightArrow">
            <a:avLst/>
          </a:prstGeom>
          <a:solidFill>
            <a:schemeClr val="bg2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88E2AFEE-5847-469C-8057-9CE60459AD3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8359B750-8944-4DE5-8923-95143FAE18B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704A29CE-5049-4ED4-B459-CE8DC9AF3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Titolo 1">
            <a:extLst>
              <a:ext uri="{FF2B5EF4-FFF2-40B4-BE49-F238E27FC236}">
                <a16:creationId xmlns:a16="http://schemas.microsoft.com/office/drawing/2014/main" id="{D5EBB6BB-E799-441E-B291-BE96F9503EC0}"/>
              </a:ext>
            </a:extLst>
          </p:cNvPr>
          <p:cNvSpPr txBox="1">
            <a:spLocks/>
          </p:cNvSpPr>
          <p:nvPr/>
        </p:nvSpPr>
        <p:spPr>
          <a:xfrm>
            <a:off x="73413" y="199112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FP1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is the basis of all exchange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205B6A6-220E-4540-BBA8-1A66BE788B9E}"/>
              </a:ext>
            </a:extLst>
          </p:cNvPr>
          <p:cNvSpPr/>
          <p:nvPr/>
        </p:nvSpPr>
        <p:spPr>
          <a:xfrm>
            <a:off x="628650" y="5297625"/>
            <a:ext cx="7886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Goods</a:t>
            </a:r>
            <a:r>
              <a:rPr lang="it-IT" sz="2400" dirty="0">
                <a:latin typeface="Calibri" panose="020F0502020204030204" pitchFamily="34" charset="0"/>
              </a:rPr>
              <a:t> 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service</a:t>
            </a:r>
            <a:r>
              <a:rPr lang="it-IT" sz="2400" dirty="0">
                <a:latin typeface="Calibri" panose="020F0502020204030204" pitchFamily="34" charset="0"/>
              </a:rPr>
              <a:t> are </a:t>
            </a:r>
            <a:r>
              <a:rPr lang="it-IT" sz="2400" dirty="0" err="1">
                <a:latin typeface="Calibri" panose="020F0502020204030204" pitchFamily="34" charset="0"/>
              </a:rPr>
              <a:t>not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anymore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strictly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separated</a:t>
            </a:r>
            <a:r>
              <a:rPr lang="it-IT" sz="2400" dirty="0">
                <a:latin typeface="Calibri" panose="020F0502020204030204" pitchFamily="34" charset="0"/>
              </a:rPr>
              <a:t>: </a:t>
            </a:r>
            <a:r>
              <a:rPr lang="it-IT" sz="2400" dirty="0" err="1">
                <a:latin typeface="Calibri" panose="020F0502020204030204" pitchFamily="34" charset="0"/>
              </a:rPr>
              <a:t>not</a:t>
            </a:r>
            <a:r>
              <a:rPr lang="it-IT" sz="2400" dirty="0">
                <a:latin typeface="Calibri" panose="020F0502020204030204" pitchFamily="34" charset="0"/>
              </a:rPr>
              <a:t> </a:t>
            </a:r>
            <a:r>
              <a:rPr lang="it-IT" sz="2400" dirty="0" err="1">
                <a:latin typeface="Calibri" panose="020F0502020204030204" pitchFamily="34" charset="0"/>
              </a:rPr>
              <a:t>only</a:t>
            </a:r>
            <a:r>
              <a:rPr lang="it-IT" sz="2400" dirty="0">
                <a:latin typeface="Calibri" panose="020F0502020204030204" pitchFamily="34" charset="0"/>
              </a:rPr>
              <a:t> service are </a:t>
            </a:r>
            <a:r>
              <a:rPr lang="it-IT" sz="2400" dirty="0" err="1">
                <a:latin typeface="Calibri" panose="020F0502020204030204" pitchFamily="34" charset="0"/>
              </a:rPr>
              <a:t>not</a:t>
            </a:r>
            <a:r>
              <a:rPr lang="it-IT" sz="2400" dirty="0">
                <a:latin typeface="Calibri" panose="020F0502020204030204" pitchFamily="34" charset="0"/>
              </a:rPr>
              <a:t> «</a:t>
            </a:r>
            <a:r>
              <a:rPr lang="it-IT" sz="2400" dirty="0" err="1">
                <a:latin typeface="Calibri" panose="020F0502020204030204" pitchFamily="34" charset="0"/>
              </a:rPr>
              <a:t>dominated</a:t>
            </a:r>
            <a:r>
              <a:rPr lang="it-IT" sz="2400" dirty="0">
                <a:latin typeface="Calibri" panose="020F0502020204030204" pitchFamily="34" charset="0"/>
              </a:rPr>
              <a:t>» by products </a:t>
            </a:r>
            <a:r>
              <a:rPr lang="it-IT" sz="2400" dirty="0" err="1">
                <a:latin typeface="Calibri" panose="020F0502020204030204" pitchFamily="34" charset="0"/>
              </a:rPr>
              <a:t>but</a:t>
            </a:r>
            <a:r>
              <a:rPr lang="it-IT" sz="2400" dirty="0">
                <a:latin typeface="Calibri" panose="020F0502020204030204" pitchFamily="34" charset="0"/>
              </a:rPr>
              <a:t> the </a:t>
            </a:r>
            <a:r>
              <a:rPr lang="it-IT" sz="2400" dirty="0" err="1">
                <a:latin typeface="Calibri" panose="020F0502020204030204" pitchFamily="34" charset="0"/>
              </a:rPr>
              <a:t>two</a:t>
            </a:r>
            <a:r>
              <a:rPr lang="it-IT" sz="2400" dirty="0">
                <a:latin typeface="Calibri" panose="020F0502020204030204" pitchFamily="34" charset="0"/>
              </a:rPr>
              <a:t> concepts </a:t>
            </a:r>
            <a:r>
              <a:rPr lang="it-IT" sz="2400" u="sng" dirty="0">
                <a:latin typeface="Calibri" panose="020F0502020204030204" pitchFamily="34" charset="0"/>
              </a:rPr>
              <a:t>converge</a:t>
            </a:r>
            <a:r>
              <a:rPr lang="it-IT" sz="2400" dirty="0">
                <a:latin typeface="Calibri" panose="020F0502020204030204" pitchFamily="34" charset="0"/>
              </a:rPr>
              <a:t>.</a:t>
            </a:r>
          </a:p>
        </p:txBody>
      </p: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F72C952D-7109-41A5-BD0D-E73AFA765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19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7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  <p:bldP spid="4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323577" y="620688"/>
            <a:ext cx="193557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683568" y="1556792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77" y="646448"/>
            <a:ext cx="8463514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52352" bIns="0" anchor="ctr">
            <a:spAutoFit/>
          </a:bodyPr>
          <a:lstStyle/>
          <a:p>
            <a:pPr indent="358775">
              <a:defRPr/>
            </a:pPr>
            <a:r>
              <a:rPr lang="it-IT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Programme</a:t>
            </a:r>
            <a:endParaRPr lang="it-IT" sz="2000" b="1" i="1" dirty="0">
              <a:latin typeface="+mj-lt"/>
              <a:ea typeface="Times New Roman" pitchFamily="18" charset="0"/>
            </a:endParaRPr>
          </a:p>
          <a:p>
            <a:pPr indent="358775">
              <a:defRPr/>
            </a:pPr>
            <a:endParaRPr lang="it-IT" sz="2000" b="1" i="1" dirty="0">
              <a:latin typeface="+mj-lt"/>
              <a:ea typeface="Times New Roman" pitchFamily="18" charset="0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6902896" y="6343986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z="1800" smtClean="0">
                <a:solidFill>
                  <a:schemeClr val="tx1"/>
                </a:solidFill>
                <a:latin typeface="Berlin Sans FB Demi" pitchFamily="34" charset="0"/>
              </a:rPr>
              <a:pPr algn="r"/>
              <a:t>2</a:t>
            </a:fld>
            <a:endParaRPr lang="it-IT" sz="1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C5EC0E5-201C-4DED-8C64-8E688FBD8734}"/>
              </a:ext>
            </a:extLst>
          </p:cNvPr>
          <p:cNvSpPr/>
          <p:nvPr/>
        </p:nvSpPr>
        <p:spPr>
          <a:xfrm>
            <a:off x="308903" y="2264882"/>
            <a:ext cx="72874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en-GB" sz="2400" dirty="0"/>
              <a:t>Marketing and  Service Marketing: origins, evolutions &amp; trends </a:t>
            </a:r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0B4CDE-D6B6-48D4-9926-7E5958935620}"/>
              </a:ext>
            </a:extLst>
          </p:cNvPr>
          <p:cNvSpPr/>
          <p:nvPr/>
        </p:nvSpPr>
        <p:spPr>
          <a:xfrm>
            <a:off x="323577" y="3010543"/>
            <a:ext cx="71287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Service Theories: from S-D </a:t>
            </a:r>
            <a:r>
              <a:rPr lang="it-IT" sz="2400" dirty="0" err="1"/>
              <a:t>logic</a:t>
            </a:r>
            <a:r>
              <a:rPr lang="it-IT" sz="2400" dirty="0"/>
              <a:t> &amp; Service Science to service </a:t>
            </a:r>
            <a:r>
              <a:rPr lang="it-IT" sz="2400" dirty="0" err="1"/>
              <a:t>ecosystems</a:t>
            </a:r>
            <a:r>
              <a:rPr lang="it-IT" sz="2400" dirty="0"/>
              <a:t> &amp; service systems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89D409-AE63-4D7A-BF91-4AB1A2F51FF7}"/>
              </a:ext>
            </a:extLst>
          </p:cNvPr>
          <p:cNvSpPr/>
          <p:nvPr/>
        </p:nvSpPr>
        <p:spPr>
          <a:xfrm>
            <a:off x="1403648" y="3916867"/>
            <a:ext cx="7179717" cy="16773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 err="1"/>
              <a:t>Many</a:t>
            </a:r>
            <a:r>
              <a:rPr lang="it-IT" sz="2400" dirty="0"/>
              <a:t>-to-</a:t>
            </a:r>
            <a:r>
              <a:rPr lang="it-IT" sz="2400" dirty="0" err="1"/>
              <a:t>Many</a:t>
            </a:r>
            <a:r>
              <a:rPr lang="it-IT" sz="2400" dirty="0"/>
              <a:t> Marketing</a:t>
            </a:r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Marketing plan</a:t>
            </a:r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endParaRPr lang="it-IT" sz="600" dirty="0"/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Value co-</a:t>
            </a:r>
            <a:r>
              <a:rPr lang="it-IT" sz="2400" dirty="0" err="1"/>
              <a:t>creation</a:t>
            </a:r>
            <a:endParaRPr lang="it-IT" sz="2400" dirty="0"/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 err="1"/>
              <a:t>Unconventional</a:t>
            </a:r>
            <a:r>
              <a:rPr lang="it-IT" sz="2400" dirty="0"/>
              <a:t> marketing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B3FBA8C-62FC-452F-9BDB-9B50AF4759E6}"/>
              </a:ext>
            </a:extLst>
          </p:cNvPr>
          <p:cNvSpPr/>
          <p:nvPr/>
        </p:nvSpPr>
        <p:spPr>
          <a:xfrm>
            <a:off x="1403648" y="3818397"/>
            <a:ext cx="7537752" cy="1775852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07CF5B20-577F-4AF8-85FF-DD17F65AF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2896" y="479739"/>
            <a:ext cx="1813595" cy="1209728"/>
          </a:xfrm>
          <a:prstGeom prst="rect">
            <a:avLst/>
          </a:prstGeom>
        </p:spPr>
      </p:pic>
      <p:sp>
        <p:nvSpPr>
          <p:cNvPr id="17" name="Rettangolo 16">
            <a:extLst>
              <a:ext uri="{FF2B5EF4-FFF2-40B4-BE49-F238E27FC236}">
                <a16:creationId xmlns:a16="http://schemas.microsoft.com/office/drawing/2014/main" id="{6BC8EE79-1245-4546-8EAB-8138A00EC016}"/>
              </a:ext>
            </a:extLst>
          </p:cNvPr>
          <p:cNvSpPr/>
          <p:nvPr/>
        </p:nvSpPr>
        <p:spPr>
          <a:xfrm>
            <a:off x="308903" y="2285256"/>
            <a:ext cx="7431450" cy="1629394"/>
          </a:xfrm>
          <a:prstGeom prst="rect">
            <a:avLst/>
          </a:prstGeom>
          <a:noFill/>
          <a:ln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C6E782E5-9C51-4DE2-82DB-45FCE5AFBF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5517" t="20074" r="17674" b="20007"/>
          <a:stretch/>
        </p:blipFill>
        <p:spPr>
          <a:xfrm>
            <a:off x="7969696" y="2361227"/>
            <a:ext cx="923417" cy="782705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153D41CA-587B-45E5-B4E8-B7D267CC1F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946" r="18052" b="24354"/>
          <a:stretch/>
        </p:blipFill>
        <p:spPr>
          <a:xfrm>
            <a:off x="100568" y="4279503"/>
            <a:ext cx="1092783" cy="830998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456F976-8B84-4E99-B5A4-F01EEB9948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108" y="5774325"/>
            <a:ext cx="833017" cy="82071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403194F-1CCA-4D53-A434-A4EB43DBBE95}"/>
              </a:ext>
            </a:extLst>
          </p:cNvPr>
          <p:cNvSpPr txBox="1"/>
          <p:nvPr/>
        </p:nvSpPr>
        <p:spPr>
          <a:xfrm>
            <a:off x="3563888" y="5692719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Case studies</a:t>
            </a:r>
          </a:p>
          <a:p>
            <a:r>
              <a:rPr lang="it-IT" sz="2400" dirty="0" err="1"/>
              <a:t>Examples</a:t>
            </a:r>
            <a:endParaRPr lang="it-IT" sz="2400" dirty="0"/>
          </a:p>
        </p:txBody>
      </p:sp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BCA47840-98BC-4F70-B58E-FDE1B67589A2}"/>
              </a:ext>
            </a:extLst>
          </p:cNvPr>
          <p:cNvSpPr/>
          <p:nvPr/>
        </p:nvSpPr>
        <p:spPr>
          <a:xfrm rot="10800000">
            <a:off x="7488324" y="3250218"/>
            <a:ext cx="1228165" cy="258567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E757A6A-3185-4929-9B4A-0EB2CA8B4ADC}"/>
              </a:ext>
            </a:extLst>
          </p:cNvPr>
          <p:cNvSpPr/>
          <p:nvPr/>
        </p:nvSpPr>
        <p:spPr>
          <a:xfrm>
            <a:off x="323577" y="3053211"/>
            <a:ext cx="7128743" cy="807854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45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3821" y="4101925"/>
            <a:ext cx="7886700" cy="123271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/>
              <a:t>New </a:t>
            </a:r>
            <a:r>
              <a:rPr lang="it-IT" sz="2400" dirty="0" err="1"/>
              <a:t>conception</a:t>
            </a:r>
            <a:r>
              <a:rPr lang="it-IT" sz="2400" dirty="0"/>
              <a:t> of </a:t>
            </a:r>
            <a:r>
              <a:rPr lang="it-IT" sz="2400" b="1" dirty="0" err="1"/>
              <a:t>exchange</a:t>
            </a:r>
            <a:r>
              <a:rPr lang="it-IT" sz="2400" dirty="0">
                <a:sym typeface="Wingdings" panose="05000000000000000000" pitchFamily="2" charset="2"/>
              </a:rPr>
              <a:t> </a:t>
            </a:r>
            <a:r>
              <a:rPr lang="it-IT" sz="2400" dirty="0" err="1">
                <a:sym typeface="Wingdings" panose="05000000000000000000" pitchFamily="2" charset="2"/>
              </a:rPr>
              <a:t>not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anymore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centered</a:t>
            </a:r>
            <a:r>
              <a:rPr lang="it-IT" sz="2400" dirty="0">
                <a:sym typeface="Wingdings" panose="05000000000000000000" pitchFamily="2" charset="2"/>
              </a:rPr>
              <a:t> on </a:t>
            </a:r>
            <a:r>
              <a:rPr lang="it-IT" sz="2400" dirty="0" err="1">
                <a:sym typeface="Wingdings" panose="05000000000000000000" pitchFamily="2" charset="2"/>
              </a:rPr>
              <a:t>physical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goods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but</a:t>
            </a:r>
            <a:r>
              <a:rPr lang="it-IT" sz="2400" dirty="0">
                <a:sym typeface="Wingdings" panose="05000000000000000000" pitchFamily="2" charset="2"/>
              </a:rPr>
              <a:t> on a set of skills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immaterial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elements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whose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value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should</a:t>
            </a:r>
            <a:r>
              <a:rPr lang="it-IT" sz="2400" dirty="0">
                <a:sym typeface="Wingdings" panose="05000000000000000000" pitchFamily="2" charset="2"/>
              </a:rPr>
              <a:t> be </a:t>
            </a:r>
            <a:r>
              <a:rPr lang="it-IT" sz="2400" b="1" dirty="0" err="1">
                <a:solidFill>
                  <a:schemeClr val="accent2"/>
                </a:solidFill>
                <a:sym typeface="Wingdings" panose="05000000000000000000" pitchFamily="2" charset="2"/>
              </a:rPr>
              <a:t>negotiated</a:t>
            </a:r>
            <a:r>
              <a:rPr lang="it-IT" sz="2400" dirty="0">
                <a:sym typeface="Wingdings" panose="05000000000000000000" pitchFamily="2" charset="2"/>
              </a:rPr>
              <a:t> and co- </a:t>
            </a:r>
            <a:r>
              <a:rPr lang="it-IT" sz="2400" dirty="0" err="1">
                <a:sym typeface="Wingdings" panose="05000000000000000000" pitchFamily="2" charset="2"/>
              </a:rPr>
              <a:t>produced</a:t>
            </a:r>
            <a:endParaRPr lang="it-IT" sz="2400" dirty="0">
              <a:sym typeface="Wingdings" panose="05000000000000000000" pitchFamily="2" charset="2"/>
            </a:endParaRPr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67B9184C-3F02-4CED-8118-4E9C826A162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6" name="Group 2">
              <a:extLst>
                <a:ext uri="{FF2B5EF4-FFF2-40B4-BE49-F238E27FC236}">
                  <a16:creationId xmlns:a16="http://schemas.microsoft.com/office/drawing/2014/main" id="{6AC7B26E-4F6F-41BA-9E4D-77AAB2E98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1E988227-21E9-45E7-B75F-8BFBFC8AA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A0D821D4-6DD6-48C4-BAD9-EA192433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20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43756C1-DB52-402C-BFA1-0181C302F828}"/>
              </a:ext>
            </a:extLst>
          </p:cNvPr>
          <p:cNvSpPr txBox="1">
            <a:spLocks/>
          </p:cNvSpPr>
          <p:nvPr/>
        </p:nvSpPr>
        <p:spPr>
          <a:xfrm>
            <a:off x="81556" y="18069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FP1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is the basis of all exchange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7D44EF-AC9D-4785-9E81-410AD68CAE04}"/>
              </a:ext>
            </a:extLst>
          </p:cNvPr>
          <p:cNvSpPr/>
          <p:nvPr/>
        </p:nvSpPr>
        <p:spPr>
          <a:xfrm>
            <a:off x="1043608" y="1275256"/>
            <a:ext cx="77271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New </a:t>
            </a:r>
            <a:r>
              <a:rPr lang="it-IT" sz="2400" dirty="0" err="1"/>
              <a:t>role</a:t>
            </a:r>
            <a:r>
              <a:rPr lang="it-IT" sz="2400" dirty="0"/>
              <a:t> of </a:t>
            </a:r>
            <a:r>
              <a:rPr lang="it-IT" sz="2400" b="1" dirty="0"/>
              <a:t>customer</a:t>
            </a:r>
            <a:r>
              <a:rPr lang="it-IT" sz="2400" dirty="0">
                <a:sym typeface="Wingdings" panose="05000000000000000000" pitchFamily="2" charset="2"/>
              </a:rPr>
              <a:t> from passive </a:t>
            </a:r>
            <a:r>
              <a:rPr lang="it-IT" sz="2400" dirty="0" err="1">
                <a:sym typeface="Wingdings" panose="05000000000000000000" pitchFamily="2" charset="2"/>
              </a:rPr>
              <a:t>receiver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u="sng" dirty="0" err="1">
                <a:sym typeface="Wingdings" panose="05000000000000000000" pitchFamily="2" charset="2"/>
              </a:rPr>
              <a:t>active</a:t>
            </a:r>
            <a:r>
              <a:rPr lang="it-IT" sz="2400" u="sng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participant</a:t>
            </a:r>
            <a:r>
              <a:rPr lang="it-IT" sz="2400" dirty="0">
                <a:sym typeface="Wingdings" panose="05000000000000000000" pitchFamily="2" charset="2"/>
              </a:rPr>
              <a:t> in the </a:t>
            </a:r>
            <a:r>
              <a:rPr lang="it-IT" sz="2400" dirty="0" err="1">
                <a:sym typeface="Wingdings" panose="05000000000000000000" pitchFamily="2" charset="2"/>
              </a:rPr>
              <a:t>process</a:t>
            </a:r>
            <a:r>
              <a:rPr lang="it-IT" sz="2400" dirty="0">
                <a:sym typeface="Wingdings" panose="05000000000000000000" pitchFamily="2" charset="2"/>
              </a:rPr>
              <a:t> of service delivery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engaged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in business activities.</a:t>
            </a:r>
          </a:p>
          <a:p>
            <a:pPr algn="just"/>
            <a:endParaRPr lang="it-IT" sz="2400" dirty="0">
              <a:sym typeface="Wingdings" panose="05000000000000000000" pitchFamily="2" charset="2"/>
            </a:endParaRPr>
          </a:p>
          <a:p>
            <a:pPr algn="just"/>
            <a:r>
              <a:rPr lang="it-IT" sz="2400" dirty="0" err="1">
                <a:sym typeface="Wingdings" panose="05000000000000000000" pitchFamily="2" charset="2"/>
              </a:rPr>
              <a:t>Overcoming</a:t>
            </a:r>
            <a:r>
              <a:rPr lang="it-IT" sz="2400" dirty="0">
                <a:sym typeface="Wingdings" panose="05000000000000000000" pitchFamily="2" charset="2"/>
              </a:rPr>
              <a:t> of the </a:t>
            </a:r>
            <a:r>
              <a:rPr lang="it-IT" sz="2400" dirty="0" err="1">
                <a:sym typeface="Wingdings" panose="05000000000000000000" pitchFamily="2" charset="2"/>
              </a:rPr>
              <a:t>dichotomy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proposed</a:t>
            </a:r>
            <a:r>
              <a:rPr lang="it-IT" sz="2400" dirty="0">
                <a:sym typeface="Wingdings" panose="05000000000000000000" pitchFamily="2" charset="2"/>
              </a:rPr>
              <a:t> by </a:t>
            </a:r>
            <a:r>
              <a:rPr lang="it-IT" sz="2400" dirty="0" err="1"/>
              <a:t>Normann</a:t>
            </a:r>
            <a:r>
              <a:rPr lang="it-IT" sz="2400" dirty="0"/>
              <a:t> (2001) </a:t>
            </a:r>
            <a:r>
              <a:rPr lang="it-IT" sz="2400" dirty="0" err="1">
                <a:sym typeface="Wingdings" panose="05000000000000000000" pitchFamily="2" charset="2"/>
              </a:rPr>
              <a:t>which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defines</a:t>
            </a:r>
            <a:r>
              <a:rPr lang="it-IT" sz="2400" dirty="0">
                <a:sym typeface="Wingdings" panose="05000000000000000000" pitchFamily="2" charset="2"/>
              </a:rPr>
              <a:t> providers </a:t>
            </a:r>
            <a:r>
              <a:rPr lang="it-IT" sz="2400" dirty="0" err="1">
                <a:sym typeface="Wingdings" panose="05000000000000000000" pitchFamily="2" charset="2"/>
              </a:rPr>
              <a:t>as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sym typeface="Wingdings" panose="05000000000000000000" pitchFamily="2" charset="2"/>
              </a:rPr>
              <a:t>value</a:t>
            </a:r>
            <a:r>
              <a:rPr lang="it-IT" sz="2400" i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sym typeface="Wingdings" panose="05000000000000000000" pitchFamily="2" charset="2"/>
              </a:rPr>
              <a:t>creators</a:t>
            </a:r>
            <a:r>
              <a:rPr lang="it-IT" sz="2400" i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and customers </a:t>
            </a:r>
            <a:r>
              <a:rPr lang="it-IT" sz="2400" dirty="0" err="1">
                <a:sym typeface="Wingdings" panose="05000000000000000000" pitchFamily="2" charset="2"/>
              </a:rPr>
              <a:t>as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sym typeface="Wingdings" panose="05000000000000000000" pitchFamily="2" charset="2"/>
              </a:rPr>
              <a:t>value</a:t>
            </a:r>
            <a:r>
              <a:rPr lang="it-IT" sz="2400" i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r>
              <a:rPr lang="it-IT" sz="2400" i="1" dirty="0" err="1">
                <a:solidFill>
                  <a:schemeClr val="accent2"/>
                </a:solidFill>
                <a:sym typeface="Wingdings" panose="05000000000000000000" pitchFamily="2" charset="2"/>
              </a:rPr>
              <a:t>destroyers</a:t>
            </a:r>
            <a:r>
              <a:rPr lang="it-IT" sz="2400" i="1" dirty="0">
                <a:solidFill>
                  <a:schemeClr val="accent2"/>
                </a:solidFill>
                <a:sym typeface="Wingdings" panose="05000000000000000000" pitchFamily="2" charset="2"/>
              </a:rPr>
              <a:t> </a:t>
            </a:r>
            <a:endParaRPr lang="it-IT" sz="2400" i="1" dirty="0">
              <a:solidFill>
                <a:schemeClr val="accent2"/>
              </a:solidFill>
            </a:endParaRPr>
          </a:p>
        </p:txBody>
      </p:sp>
      <p:pic>
        <p:nvPicPr>
          <p:cNvPr id="2050" name="Picture 2" descr="Customer - Free technology icons">
            <a:extLst>
              <a:ext uri="{FF2B5EF4-FFF2-40B4-BE49-F238E27FC236}">
                <a16:creationId xmlns:a16="http://schemas.microsoft.com/office/drawing/2014/main" id="{9CFB8CC8-77FD-410B-B0E9-B8E851C69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56" y="2198571"/>
            <a:ext cx="831026" cy="8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81658773-286A-48FF-9CC4-D2B5FB251146}"/>
              </a:ext>
            </a:extLst>
          </p:cNvPr>
          <p:cNvSpPr/>
          <p:nvPr/>
        </p:nvSpPr>
        <p:spPr>
          <a:xfrm>
            <a:off x="1043608" y="5117253"/>
            <a:ext cx="78069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it-IT" sz="2400" dirty="0">
              <a:sym typeface="Wingdings" panose="05000000000000000000" pitchFamily="2" charset="2"/>
            </a:endParaRPr>
          </a:p>
          <a:p>
            <a:pPr algn="just"/>
            <a:r>
              <a:rPr lang="it-IT" sz="2400" dirty="0">
                <a:sym typeface="Wingdings" panose="05000000000000000000" pitchFamily="2" charset="2"/>
              </a:rPr>
              <a:t>New </a:t>
            </a:r>
            <a:r>
              <a:rPr lang="it-IT" sz="2400" b="1" dirty="0" err="1">
                <a:sym typeface="Wingdings" panose="05000000000000000000" pitchFamily="2" charset="2"/>
              </a:rPr>
              <a:t>aim</a:t>
            </a:r>
            <a:r>
              <a:rPr lang="it-IT" sz="2400" b="1" dirty="0"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of service delivery Beyond </a:t>
            </a:r>
            <a:r>
              <a:rPr lang="it-IT" sz="2400" dirty="0" err="1">
                <a:sym typeface="Wingdings" panose="05000000000000000000" pitchFamily="2" charset="2"/>
              </a:rPr>
              <a:t>economic</a:t>
            </a:r>
            <a:r>
              <a:rPr lang="it-IT" sz="2400" dirty="0">
                <a:sym typeface="Wingdings" panose="05000000000000000000" pitchFamily="2" charset="2"/>
              </a:rPr>
              <a:t> utility, </a:t>
            </a:r>
            <a:r>
              <a:rPr lang="it-IT" sz="2400" dirty="0" err="1">
                <a:sym typeface="Wingdings" panose="05000000000000000000" pitchFamily="2" charset="2"/>
              </a:rPr>
              <a:t>towards</a:t>
            </a:r>
            <a:r>
              <a:rPr lang="it-IT" sz="2400" dirty="0">
                <a:sym typeface="Wingdings" panose="05000000000000000000" pitchFamily="2" charset="2"/>
              </a:rPr>
              <a:t> the achievement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benefits</a:t>
            </a:r>
            <a:r>
              <a:rPr lang="it-IT" sz="2400" dirty="0">
                <a:sym typeface="Wingdings" panose="05000000000000000000" pitchFamily="2" charset="2"/>
              </a:rPr>
              <a:t> for </a:t>
            </a:r>
            <a:r>
              <a:rPr lang="it-IT" sz="2400" dirty="0" err="1">
                <a:sym typeface="Wingdings" panose="05000000000000000000" pitchFamily="2" charset="2"/>
              </a:rPr>
              <a:t>all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sym typeface="Wingdings" panose="05000000000000000000" pitchFamily="2" charset="2"/>
              </a:rPr>
              <a:t>participants</a:t>
            </a:r>
            <a:r>
              <a:rPr lang="it-IT" sz="2400" dirty="0">
                <a:sym typeface="Wingdings" panose="05000000000000000000" pitchFamily="2" charset="2"/>
              </a:rPr>
              <a:t> and the generation of new </a:t>
            </a:r>
            <a:r>
              <a:rPr lang="it-IT" sz="2400" dirty="0" err="1">
                <a:sym typeface="Wingdings" panose="05000000000000000000" pitchFamily="2" charset="2"/>
              </a:rPr>
              <a:t>intangible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resources</a:t>
            </a:r>
            <a:r>
              <a:rPr lang="it-IT" sz="2400" dirty="0">
                <a:sym typeface="Wingdings" panose="05000000000000000000" pitchFamily="2" charset="2"/>
              </a:rPr>
              <a:t>. </a:t>
            </a:r>
            <a:endParaRPr lang="it-IT" sz="2400" dirty="0"/>
          </a:p>
        </p:txBody>
      </p:sp>
      <p:pic>
        <p:nvPicPr>
          <p:cNvPr id="2052" name="Picture 4" descr="Exchange - Free people icons">
            <a:extLst>
              <a:ext uri="{FF2B5EF4-FFF2-40B4-BE49-F238E27FC236}">
                <a16:creationId xmlns:a16="http://schemas.microsoft.com/office/drawing/2014/main" id="{A3886116-61CC-4BF6-851A-2C82284DF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6" y="4322646"/>
            <a:ext cx="723236" cy="72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30AFB24-6BA1-4AD5-8F5A-4C7B6B850A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28" t="12201" r="7675" b="20601"/>
          <a:stretch/>
        </p:blipFill>
        <p:spPr>
          <a:xfrm>
            <a:off x="144242" y="5576118"/>
            <a:ext cx="962052" cy="85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22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209060" y="3426266"/>
            <a:ext cx="1427528" cy="384097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" name="Rettangolo 3"/>
          <p:cNvSpPr/>
          <p:nvPr/>
        </p:nvSpPr>
        <p:spPr>
          <a:xfrm>
            <a:off x="1745262" y="3426266"/>
            <a:ext cx="1080120" cy="337838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7230" y="1788618"/>
            <a:ext cx="7886700" cy="971213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/>
              <a:t>“</a:t>
            </a:r>
            <a:r>
              <a:rPr lang="it-IT" sz="2400" b="1" dirty="0">
                <a:solidFill>
                  <a:schemeClr val="accent2"/>
                </a:solidFill>
              </a:rPr>
              <a:t>Service for service</a:t>
            </a:r>
            <a:r>
              <a:rPr lang="it-IT" sz="2400" dirty="0"/>
              <a:t>”</a:t>
            </a:r>
            <a:r>
              <a:rPr lang="it-IT" sz="2400" dirty="0">
                <a:sym typeface="Wingdings" panose="05000000000000000000" pitchFamily="2" charset="2"/>
              </a:rPr>
              <a:t></a:t>
            </a:r>
            <a:r>
              <a:rPr lang="it-IT" sz="2400" dirty="0"/>
              <a:t> </a:t>
            </a:r>
            <a:r>
              <a:rPr lang="it-IT" sz="2400" dirty="0" err="1"/>
              <a:t>overthrowing</a:t>
            </a:r>
            <a:r>
              <a:rPr lang="it-IT" sz="2400" dirty="0"/>
              <a:t> of the </a:t>
            </a:r>
            <a:r>
              <a:rPr lang="it-IT" sz="2400" dirty="0" err="1"/>
              <a:t>role</a:t>
            </a:r>
            <a:r>
              <a:rPr lang="it-IT" sz="2400" dirty="0"/>
              <a:t> of </a:t>
            </a:r>
            <a:r>
              <a:rPr lang="it-IT" sz="2400" dirty="0" err="1"/>
              <a:t>goods</a:t>
            </a:r>
            <a:r>
              <a:rPr lang="it-IT" sz="2400" dirty="0"/>
              <a:t> and service</a:t>
            </a:r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2" name="Freccia in giù 1"/>
          <p:cNvSpPr/>
          <p:nvPr/>
        </p:nvSpPr>
        <p:spPr>
          <a:xfrm>
            <a:off x="4481988" y="4148311"/>
            <a:ext cx="180023" cy="317183"/>
          </a:xfrm>
          <a:prstGeom prst="downArrow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6C1CBF14-5234-4590-BC49-7586741C1DF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>
              <a:extLst>
                <a:ext uri="{FF2B5EF4-FFF2-40B4-BE49-F238E27FC236}">
                  <a16:creationId xmlns:a16="http://schemas.microsoft.com/office/drawing/2014/main" id="{6B22D56F-21C3-43C8-9BFE-1E49393124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>
                <a:extLst>
                  <a:ext uri="{FF2B5EF4-FFF2-40B4-BE49-F238E27FC236}">
                    <a16:creationId xmlns:a16="http://schemas.microsoft.com/office/drawing/2014/main" id="{8C26AD30-F3D2-4FC4-8B8B-A515F19AED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E0379B0D-7204-47B7-8C9E-33B9E0AF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21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5994F622-80B8-41CD-83C2-1C5C029546DB}"/>
              </a:ext>
            </a:extLst>
          </p:cNvPr>
          <p:cNvSpPr txBox="1">
            <a:spLocks/>
          </p:cNvSpPr>
          <p:nvPr/>
        </p:nvSpPr>
        <p:spPr>
          <a:xfrm>
            <a:off x="59207" y="320695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FP2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Indirect exchange masks the fundamental unit of exchange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CCAA1CA3-C867-4D1A-8045-B0B91767895A}"/>
              </a:ext>
            </a:extLst>
          </p:cNvPr>
          <p:cNvSpPr/>
          <p:nvPr/>
        </p:nvSpPr>
        <p:spPr>
          <a:xfrm>
            <a:off x="1465069" y="4228981"/>
            <a:ext cx="653104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it-IT" sz="2400" dirty="0"/>
          </a:p>
          <a:p>
            <a:pPr algn="ctr"/>
            <a:r>
              <a:rPr lang="it-IT" sz="2400" dirty="0"/>
              <a:t>To products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dirty="0">
                <a:solidFill>
                  <a:schemeClr val="accent2"/>
                </a:solidFill>
              </a:rPr>
              <a:t>tool </a:t>
            </a:r>
            <a:r>
              <a:rPr lang="it-IT" sz="2400" dirty="0"/>
              <a:t>to service delivery</a:t>
            </a:r>
          </a:p>
          <a:p>
            <a:pPr algn="ctr"/>
            <a:endParaRPr lang="it-IT" sz="2400" i="1" dirty="0"/>
          </a:p>
          <a:p>
            <a:pPr algn="ctr"/>
            <a:r>
              <a:rPr lang="it-IT" sz="2400" i="1" dirty="0" err="1"/>
              <a:t>It</a:t>
            </a:r>
            <a:r>
              <a:rPr lang="it-IT" sz="2400" i="1" dirty="0"/>
              <a:t> </a:t>
            </a:r>
            <a:r>
              <a:rPr lang="it-IT" sz="2400" i="1" dirty="0" err="1"/>
              <a:t>is</a:t>
            </a:r>
            <a:r>
              <a:rPr lang="it-IT" sz="2400" i="1" dirty="0"/>
              <a:t> the service </a:t>
            </a:r>
            <a:r>
              <a:rPr lang="it-IT" sz="2400" b="1" i="1" dirty="0" err="1">
                <a:solidFill>
                  <a:schemeClr val="accent2"/>
                </a:solidFill>
              </a:rPr>
              <a:t>underlying</a:t>
            </a:r>
            <a:r>
              <a:rPr lang="it-IT" sz="2400" b="1" i="1" dirty="0">
                <a:solidFill>
                  <a:schemeClr val="accent2"/>
                </a:solidFill>
              </a:rPr>
              <a:t> </a:t>
            </a:r>
            <a:r>
              <a:rPr lang="it-IT" sz="2400" b="1" i="1" dirty="0" err="1">
                <a:solidFill>
                  <a:schemeClr val="accent2"/>
                </a:solidFill>
              </a:rPr>
              <a:t>goods</a:t>
            </a:r>
            <a:r>
              <a:rPr lang="it-IT" sz="2400" b="1" i="1" dirty="0">
                <a:solidFill>
                  <a:schemeClr val="accent2"/>
                </a:solidFill>
              </a:rPr>
              <a:t> </a:t>
            </a:r>
            <a:r>
              <a:rPr lang="it-IT" sz="2400" i="1" dirty="0" err="1"/>
              <a:t>which</a:t>
            </a:r>
            <a:r>
              <a:rPr lang="it-IT" sz="2400" i="1" dirty="0"/>
              <a:t> </a:t>
            </a:r>
            <a:r>
              <a:rPr lang="it-IT" sz="2400" i="1" dirty="0" err="1"/>
              <a:t>represents</a:t>
            </a:r>
            <a:r>
              <a:rPr lang="it-IT" sz="2400" i="1" dirty="0"/>
              <a:t> and </a:t>
            </a:r>
            <a:r>
              <a:rPr lang="it-IT" sz="2400" i="1" dirty="0" err="1"/>
              <a:t>enhances</a:t>
            </a:r>
            <a:r>
              <a:rPr lang="it-IT" sz="2400" i="1" dirty="0"/>
              <a:t> the </a:t>
            </a:r>
            <a:r>
              <a:rPr lang="it-IT" sz="2400" i="1" dirty="0" err="1"/>
              <a:t>value</a:t>
            </a:r>
            <a:r>
              <a:rPr lang="it-IT" sz="2400" i="1" dirty="0"/>
              <a:t> of products </a:t>
            </a:r>
          </a:p>
          <a:p>
            <a:pPr algn="ctr"/>
            <a:r>
              <a:rPr lang="it-IT" sz="2400" dirty="0"/>
              <a:t>(Vargo &amp; </a:t>
            </a:r>
            <a:r>
              <a:rPr lang="it-IT" sz="2400" dirty="0" err="1"/>
              <a:t>Lusch</a:t>
            </a:r>
            <a:r>
              <a:rPr lang="it-IT" sz="2400" dirty="0"/>
              <a:t>, 2004)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E893483-2AF6-4FB2-A9E6-59E34A79A747}"/>
              </a:ext>
            </a:extLst>
          </p:cNvPr>
          <p:cNvSpPr/>
          <p:nvPr/>
        </p:nvSpPr>
        <p:spPr>
          <a:xfrm>
            <a:off x="686745" y="3010767"/>
            <a:ext cx="80555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From service </a:t>
            </a:r>
            <a:r>
              <a:rPr lang="it-IT" sz="2400" dirty="0" err="1"/>
              <a:t>as</a:t>
            </a:r>
            <a:r>
              <a:rPr lang="it-IT" sz="2400" dirty="0"/>
              <a:t> a </a:t>
            </a:r>
            <a:r>
              <a:rPr lang="it-IT" sz="2400" u="sng" dirty="0" err="1"/>
              <a:t>particular</a:t>
            </a:r>
            <a:r>
              <a:rPr lang="it-IT" sz="2400" u="sng" dirty="0"/>
              <a:t> </a:t>
            </a:r>
            <a:r>
              <a:rPr lang="it-IT" sz="2400" u="sng" dirty="0" err="1"/>
              <a:t>kind</a:t>
            </a:r>
            <a:r>
              <a:rPr lang="it-IT" sz="2400" u="sng" dirty="0"/>
              <a:t> </a:t>
            </a:r>
            <a:r>
              <a:rPr lang="it-IT" sz="2400" dirty="0"/>
              <a:t>of products</a:t>
            </a:r>
          </a:p>
          <a:p>
            <a:pPr algn="ctr"/>
            <a:r>
              <a:rPr lang="it-IT" sz="2400" dirty="0"/>
              <a:t>From  SERVICE (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intangible</a:t>
            </a:r>
            <a:r>
              <a:rPr lang="it-IT" sz="2400" dirty="0"/>
              <a:t>) </a:t>
            </a:r>
            <a:r>
              <a:rPr lang="it-IT" sz="2400" b="1" dirty="0">
                <a:solidFill>
                  <a:srgbClr val="002774"/>
                </a:solidFill>
              </a:rPr>
              <a:t>≠ </a:t>
            </a:r>
            <a:r>
              <a:rPr lang="it-IT" sz="2400" b="1" dirty="0"/>
              <a:t> </a:t>
            </a:r>
            <a:r>
              <a:rPr lang="it-IT" sz="2400" dirty="0"/>
              <a:t>PRODUCTS (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tangible</a:t>
            </a:r>
            <a:r>
              <a:rPr lang="it-IT" sz="2400" dirty="0"/>
              <a:t>)</a:t>
            </a:r>
          </a:p>
        </p:txBody>
      </p:sp>
      <p:pic>
        <p:nvPicPr>
          <p:cNvPr id="3074" name="Picture 2" descr="Key, tool icon">
            <a:extLst>
              <a:ext uri="{FF2B5EF4-FFF2-40B4-BE49-F238E27FC236}">
                <a16:creationId xmlns:a16="http://schemas.microsoft.com/office/drawing/2014/main" id="{F23E4FDB-6828-4E3A-9660-E69DF4BB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808" y="4008183"/>
            <a:ext cx="1421904" cy="1421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728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 animBg="1"/>
      <p:bldP spid="11" grpId="0"/>
      <p:bldP spid="15" grpId="0"/>
      <p:bldP spid="1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0428" y="1596912"/>
            <a:ext cx="7886700" cy="22199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b="1" dirty="0" err="1"/>
              <a:t>Aim</a:t>
            </a:r>
            <a:r>
              <a:rPr lang="it-IT" sz="2400" b="1" dirty="0"/>
              <a:t> </a:t>
            </a:r>
            <a:r>
              <a:rPr lang="it-IT" sz="2400" dirty="0"/>
              <a:t>of 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</a:t>
            </a:r>
            <a:r>
              <a:rPr lang="it-IT" sz="2400" dirty="0"/>
              <a:t>:</a:t>
            </a:r>
          </a:p>
          <a:p>
            <a:pPr algn="just"/>
            <a:r>
              <a:rPr lang="it-IT" sz="2400" dirty="0">
                <a:sym typeface="Wingdings" panose="05000000000000000000" pitchFamily="2" charset="2"/>
              </a:rPr>
              <a:t>to </a:t>
            </a:r>
            <a:r>
              <a:rPr lang="it-IT" sz="2400" dirty="0" err="1">
                <a:sym typeface="Wingdings" panose="05000000000000000000" pitchFamily="2" charset="2"/>
              </a:rPr>
              <a:t>transform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tacit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knowledge </a:t>
            </a:r>
            <a:r>
              <a:rPr lang="it-IT" sz="2400" dirty="0" err="1">
                <a:sym typeface="Wingdings" panose="05000000000000000000" pitchFamily="2" charset="2"/>
              </a:rPr>
              <a:t>involved</a:t>
            </a:r>
            <a:r>
              <a:rPr lang="it-IT" sz="2400" dirty="0">
                <a:sym typeface="Wingdings" panose="05000000000000000000" pitchFamily="2" charset="2"/>
              </a:rPr>
              <a:t> in service design and production </a:t>
            </a:r>
            <a:r>
              <a:rPr lang="it-IT" sz="2400" dirty="0" err="1">
                <a:sym typeface="Wingdings" panose="05000000000000000000" pitchFamily="2" charset="2"/>
              </a:rPr>
              <a:t>into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something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exchangeable</a:t>
            </a:r>
            <a:r>
              <a:rPr lang="it-IT" sz="2400" dirty="0">
                <a:sym typeface="Wingdings" panose="05000000000000000000" pitchFamily="2" charset="2"/>
              </a:rPr>
              <a:t>;</a:t>
            </a:r>
          </a:p>
          <a:p>
            <a:pPr algn="just"/>
            <a:r>
              <a:rPr lang="it-IT" sz="2400" dirty="0">
                <a:sym typeface="Wingdings" panose="05000000000000000000" pitchFamily="2" charset="2"/>
              </a:rPr>
              <a:t>to </a:t>
            </a:r>
            <a:r>
              <a:rPr lang="it-IT" sz="2400" dirty="0" err="1">
                <a:sym typeface="Wingdings" panose="05000000000000000000" pitchFamily="2" charset="2"/>
              </a:rPr>
              <a:t>provide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service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related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to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goods</a:t>
            </a:r>
            <a:endParaRPr lang="it-IT" sz="2400" dirty="0">
              <a:sym typeface="Wingdings" panose="05000000000000000000" pitchFamily="2" charset="2"/>
            </a:endParaRPr>
          </a:p>
          <a:p>
            <a:pPr algn="just"/>
            <a:endParaRPr lang="it-IT" sz="2400" dirty="0">
              <a:sym typeface="Wingdings" panose="05000000000000000000" pitchFamily="2" charset="2"/>
            </a:endParaRPr>
          </a:p>
        </p:txBody>
      </p:sp>
      <p:sp>
        <p:nvSpPr>
          <p:cNvPr id="2" name="Freccia in giù 1"/>
          <p:cNvSpPr/>
          <p:nvPr/>
        </p:nvSpPr>
        <p:spPr>
          <a:xfrm>
            <a:off x="4590429" y="5261088"/>
            <a:ext cx="300038" cy="334328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3FE5931B-9837-4593-ABD2-3F57D587B27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18D19A99-4EAE-4141-8224-C1C6049827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D37B96A2-8C50-4775-BD14-BD9C4DB0F0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A50E9042-CC02-4256-B584-BA4CF413394A}"/>
              </a:ext>
            </a:extLst>
          </p:cNvPr>
          <p:cNvSpPr txBox="1">
            <a:spLocks/>
          </p:cNvSpPr>
          <p:nvPr/>
        </p:nvSpPr>
        <p:spPr>
          <a:xfrm>
            <a:off x="59207" y="320695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FP3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Goods are distribution mechanisms for service provision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9CF7FF7-4AD2-45D1-A96B-3B7C3BC38120}"/>
              </a:ext>
            </a:extLst>
          </p:cNvPr>
          <p:cNvSpPr/>
          <p:nvPr/>
        </p:nvSpPr>
        <p:spPr>
          <a:xfrm>
            <a:off x="709921" y="3658613"/>
            <a:ext cx="785492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>
                <a:sym typeface="Wingdings" panose="05000000000000000000" pitchFamily="2" charset="2"/>
              </a:rPr>
              <a:t>Even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if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dirty="0" err="1">
                <a:sym typeface="Wingdings" panose="05000000000000000000" pitchFamily="2" charset="2"/>
              </a:rPr>
              <a:t>offering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is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tangible</a:t>
            </a:r>
            <a:r>
              <a:rPr lang="it-IT" sz="2400" dirty="0">
                <a:sym typeface="Wingdings" panose="05000000000000000000" pitchFamily="2" charset="2"/>
              </a:rPr>
              <a:t>, the benefits </a:t>
            </a:r>
            <a:r>
              <a:rPr lang="it-IT" sz="2400" dirty="0" err="1">
                <a:sym typeface="Wingdings" panose="05000000000000000000" pitchFamily="2" charset="2"/>
              </a:rPr>
              <a:t>deriving</a:t>
            </a:r>
            <a:r>
              <a:rPr lang="it-IT" sz="2400" dirty="0">
                <a:sym typeface="Wingdings" panose="05000000000000000000" pitchFamily="2" charset="2"/>
              </a:rPr>
              <a:t> from the </a:t>
            </a:r>
            <a:r>
              <a:rPr lang="it-IT" sz="2400" dirty="0" err="1">
                <a:sym typeface="Wingdings" panose="05000000000000000000" pitchFamily="2" charset="2"/>
              </a:rPr>
              <a:t>exchange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should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necessarily</a:t>
            </a:r>
            <a:r>
              <a:rPr lang="it-IT" sz="2400" dirty="0">
                <a:sym typeface="Wingdings" panose="05000000000000000000" pitchFamily="2" charset="2"/>
              </a:rPr>
              <a:t> be </a:t>
            </a:r>
            <a:r>
              <a:rPr lang="it-IT" sz="2400" dirty="0" err="1">
                <a:sym typeface="Wingdings" panose="05000000000000000000" pitchFamily="2" charset="2"/>
              </a:rPr>
              <a:t>conceived</a:t>
            </a:r>
            <a:r>
              <a:rPr lang="it-IT" sz="2400" dirty="0">
                <a:sym typeface="Wingdings" panose="05000000000000000000" pitchFamily="2" charset="2"/>
              </a:rPr>
              <a:t> in </a:t>
            </a:r>
            <a:r>
              <a:rPr lang="it-IT" sz="2400" dirty="0" err="1">
                <a:sym typeface="Wingdings" panose="05000000000000000000" pitchFamily="2" charset="2"/>
              </a:rPr>
              <a:t>terms</a:t>
            </a:r>
            <a:r>
              <a:rPr lang="it-IT" sz="2400" dirty="0">
                <a:sym typeface="Wingdings" panose="05000000000000000000" pitchFamily="2" charset="2"/>
              </a:rPr>
              <a:t> of service.</a:t>
            </a:r>
          </a:p>
          <a:p>
            <a:pPr algn="just"/>
            <a:r>
              <a:rPr lang="it-IT" sz="2400" dirty="0" err="1">
                <a:sym typeface="Wingdings" panose="05000000000000000000" pitchFamily="2" charset="2"/>
              </a:rPr>
              <a:t>Even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though</a:t>
            </a:r>
            <a:r>
              <a:rPr lang="it-IT" sz="2400" dirty="0">
                <a:sym typeface="Wingdings" panose="05000000000000000000" pitchFamily="2" charset="2"/>
              </a:rPr>
              <a:t> consumers </a:t>
            </a:r>
            <a:r>
              <a:rPr lang="it-IT" sz="2400" dirty="0" err="1">
                <a:sym typeface="Wingdings" panose="05000000000000000000" pitchFamily="2" charset="2"/>
              </a:rPr>
              <a:t>concretely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buy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physical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goods</a:t>
            </a:r>
            <a:r>
              <a:rPr lang="it-IT" sz="2400" dirty="0">
                <a:sym typeface="Wingdings" panose="05000000000000000000" pitchFamily="2" charset="2"/>
              </a:rPr>
              <a:t>, </a:t>
            </a:r>
            <a:r>
              <a:rPr lang="it-IT" sz="2400" dirty="0" err="1">
                <a:sym typeface="Wingdings" panose="05000000000000000000" pitchFamily="2" charset="2"/>
              </a:rPr>
              <a:t>they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purchase</a:t>
            </a:r>
            <a:r>
              <a:rPr lang="it-IT" sz="2400" dirty="0">
                <a:sym typeface="Wingdings" panose="05000000000000000000" pitchFamily="2" charset="2"/>
              </a:rPr>
              <a:t> the </a:t>
            </a:r>
            <a:r>
              <a:rPr lang="it-IT" sz="2400" i="1" u="sng" dirty="0">
                <a:sym typeface="Wingdings" panose="05000000000000000000" pitchFamily="2" charset="2"/>
              </a:rPr>
              <a:t>service </a:t>
            </a:r>
            <a:r>
              <a:rPr lang="it-IT" sz="2400" i="1" u="sng" dirty="0" err="1">
                <a:sym typeface="Wingdings" panose="05000000000000000000" pitchFamily="2" charset="2"/>
              </a:rPr>
              <a:t>related</a:t>
            </a:r>
            <a:r>
              <a:rPr lang="it-IT" sz="2400" i="1" u="sng" dirty="0">
                <a:sym typeface="Wingdings" panose="05000000000000000000" pitchFamily="2" charset="2"/>
              </a:rPr>
              <a:t> </a:t>
            </a:r>
            <a:r>
              <a:rPr lang="it-IT" sz="2400" dirty="0">
                <a:sym typeface="Wingdings" panose="05000000000000000000" pitchFamily="2" charset="2"/>
              </a:rPr>
              <a:t>to </a:t>
            </a:r>
            <a:r>
              <a:rPr lang="it-IT" sz="2400" dirty="0" err="1">
                <a:sym typeface="Wingdings" panose="05000000000000000000" pitchFamily="2" charset="2"/>
              </a:rPr>
              <a:t>it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</a:p>
          <a:p>
            <a:pPr algn="just"/>
            <a:endParaRPr lang="it-IT" sz="2400" i="1" dirty="0">
              <a:sym typeface="Wingdings" panose="05000000000000000000" pitchFamily="2" charset="2"/>
            </a:endParaRPr>
          </a:p>
          <a:p>
            <a:pPr algn="ctr"/>
            <a:r>
              <a:rPr lang="it-IT" sz="2400" i="1" dirty="0" err="1">
                <a:sym typeface="Wingdings" panose="05000000000000000000" pitchFamily="2" charset="2"/>
              </a:rPr>
              <a:t>Goods</a:t>
            </a:r>
            <a:r>
              <a:rPr lang="it-IT" sz="2400" i="1" dirty="0">
                <a:sym typeface="Wingdings" panose="05000000000000000000" pitchFamily="2" charset="2"/>
              </a:rPr>
              <a:t> are key </a:t>
            </a:r>
            <a:r>
              <a:rPr lang="it-IT" sz="2400" i="1" dirty="0" err="1">
                <a:sym typeface="Wingdings" panose="05000000000000000000" pitchFamily="2" charset="2"/>
              </a:rPr>
              <a:t>levers</a:t>
            </a:r>
            <a:r>
              <a:rPr lang="it-IT" sz="2400" i="1" dirty="0">
                <a:sym typeface="Wingdings" panose="05000000000000000000" pitchFamily="2" charset="2"/>
              </a:rPr>
              <a:t> and tools for the </a:t>
            </a:r>
            <a:r>
              <a:rPr lang="it-IT" sz="2400" i="1" dirty="0" err="1">
                <a:sym typeface="Wingdings" panose="05000000000000000000" pitchFamily="2" charset="2"/>
              </a:rPr>
              <a:t>concretion</a:t>
            </a:r>
            <a:r>
              <a:rPr lang="it-IT" sz="2400" i="1" dirty="0">
                <a:sym typeface="Wingdings" panose="05000000000000000000" pitchFamily="2" charset="2"/>
              </a:rPr>
              <a:t>, </a:t>
            </a:r>
            <a:r>
              <a:rPr lang="it-IT" sz="2400" i="1" dirty="0" err="1">
                <a:sym typeface="Wingdings" panose="05000000000000000000" pitchFamily="2" charset="2"/>
              </a:rPr>
              <a:t>actualization</a:t>
            </a:r>
            <a:r>
              <a:rPr lang="it-IT" sz="2400" i="1" dirty="0">
                <a:sym typeface="Wingdings" panose="05000000000000000000" pitchFamily="2" charset="2"/>
              </a:rPr>
              <a:t> and </a:t>
            </a:r>
            <a:r>
              <a:rPr lang="it-IT" sz="2400" i="1" dirty="0" err="1">
                <a:sym typeface="Wingdings" panose="05000000000000000000" pitchFamily="2" charset="2"/>
              </a:rPr>
              <a:t>experiencing</a:t>
            </a:r>
            <a:r>
              <a:rPr lang="it-IT" sz="2400" i="1" dirty="0">
                <a:sym typeface="Wingdings" panose="05000000000000000000" pitchFamily="2" charset="2"/>
              </a:rPr>
              <a:t> of service.</a:t>
            </a:r>
            <a:endParaRPr lang="it-IT" sz="2400" dirty="0">
              <a:sym typeface="Wingdings" panose="05000000000000000000" pitchFamily="2" charset="2"/>
            </a:endParaRPr>
          </a:p>
        </p:txBody>
      </p: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9B2FD367-EAED-4000-86C9-B28015A4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22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572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05434" y="1340768"/>
            <a:ext cx="8099037" cy="1613851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it-IT" sz="2400" dirty="0"/>
              <a:t>In line with </a:t>
            </a:r>
            <a:r>
              <a:rPr lang="it-IT" sz="2400" b="1" dirty="0"/>
              <a:t>Resource-</a:t>
            </a:r>
            <a:r>
              <a:rPr lang="it-IT" sz="2400" b="1" dirty="0" err="1"/>
              <a:t>based</a:t>
            </a:r>
            <a:r>
              <a:rPr lang="it-IT" sz="2400" b="1" dirty="0"/>
              <a:t> </a:t>
            </a:r>
            <a:r>
              <a:rPr lang="it-IT" sz="2400" b="1" dirty="0" err="1"/>
              <a:t>view</a:t>
            </a:r>
            <a:r>
              <a:rPr lang="it-IT" sz="2400" b="1" dirty="0"/>
              <a:t> </a:t>
            </a:r>
            <a:r>
              <a:rPr lang="it-IT" sz="2400" dirty="0"/>
              <a:t>(</a:t>
            </a:r>
            <a:r>
              <a:rPr lang="it-IT" sz="2400" b="1" dirty="0"/>
              <a:t>RBV</a:t>
            </a:r>
            <a:r>
              <a:rPr lang="it-IT" sz="2400" dirty="0"/>
              <a:t>, </a:t>
            </a:r>
            <a:r>
              <a:rPr lang="it-IT" sz="2400" dirty="0" err="1"/>
              <a:t>Penrose</a:t>
            </a:r>
            <a:r>
              <a:rPr lang="it-IT" sz="2400" dirty="0"/>
              <a:t>, 1959; </a:t>
            </a:r>
            <a:r>
              <a:rPr lang="it-IT" sz="2400" dirty="0" err="1"/>
              <a:t>Hamel</a:t>
            </a:r>
            <a:r>
              <a:rPr lang="it-IT" sz="2400" dirty="0"/>
              <a:t> &amp; </a:t>
            </a:r>
            <a:r>
              <a:rPr lang="it-IT" sz="2400" dirty="0" err="1"/>
              <a:t>Prahalad</a:t>
            </a:r>
            <a:r>
              <a:rPr lang="it-IT" sz="2400" dirty="0"/>
              <a:t>, 1989) knowledge </a:t>
            </a:r>
            <a:r>
              <a:rPr lang="it-IT" sz="2400" dirty="0" err="1"/>
              <a:t>has</a:t>
            </a:r>
            <a:r>
              <a:rPr lang="it-IT" sz="2400" dirty="0"/>
              <a:t> a key </a:t>
            </a:r>
            <a:r>
              <a:rPr lang="it-IT" sz="2400" dirty="0" err="1"/>
              <a:t>role</a:t>
            </a:r>
            <a:r>
              <a:rPr lang="it-IT" sz="2400" dirty="0"/>
              <a:t> in the </a:t>
            </a:r>
            <a:r>
              <a:rPr lang="it-IT" sz="2400" dirty="0" err="1"/>
              <a:t>acquisition</a:t>
            </a:r>
            <a:r>
              <a:rPr lang="it-IT" sz="2400" dirty="0"/>
              <a:t> </a:t>
            </a:r>
            <a:r>
              <a:rPr lang="it-IT" sz="2400" u="sng" dirty="0"/>
              <a:t>competitive </a:t>
            </a:r>
            <a:r>
              <a:rPr lang="it-IT" sz="2400" u="sng" dirty="0" err="1"/>
              <a:t>advantage</a:t>
            </a: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</p:txBody>
      </p:sp>
      <p:sp>
        <p:nvSpPr>
          <p:cNvPr id="4" name="Rettangolo 3"/>
          <p:cNvSpPr/>
          <p:nvPr/>
        </p:nvSpPr>
        <p:spPr>
          <a:xfrm>
            <a:off x="1801578" y="4293106"/>
            <a:ext cx="6984776" cy="987176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 </a:t>
            </a:r>
            <a:r>
              <a:rPr lang="it-IT" sz="2000" dirty="0"/>
              <a:t>knowledge and skills,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cultural </a:t>
            </a:r>
            <a:r>
              <a:rPr lang="it-IT" sz="2000" dirty="0"/>
              <a:t>and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  <a:r>
              <a:rPr lang="it-IT" sz="2000" dirty="0" err="1"/>
              <a:t>resources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/>
              <a:t>intangible</a:t>
            </a:r>
            <a:r>
              <a:rPr lang="it-IT" sz="2000" dirty="0"/>
              <a:t> and </a:t>
            </a:r>
            <a:r>
              <a:rPr lang="it-IT" sz="2000" dirty="0" err="1"/>
              <a:t>dynamic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act on </a:t>
            </a:r>
            <a:r>
              <a:rPr lang="it-IT" sz="2000" dirty="0" err="1"/>
              <a:t>operand</a:t>
            </a:r>
            <a:r>
              <a:rPr lang="it-IT" sz="2000" dirty="0"/>
              <a:t> </a:t>
            </a:r>
            <a:r>
              <a:rPr lang="it-IT" sz="2000" dirty="0" err="1"/>
              <a:t>resources</a:t>
            </a:r>
            <a:r>
              <a:rPr lang="it-IT" sz="2000" dirty="0"/>
              <a:t> to create </a:t>
            </a:r>
            <a:r>
              <a:rPr lang="it-IT" sz="2000" dirty="0" err="1"/>
              <a:t>value</a:t>
            </a:r>
            <a:r>
              <a:rPr lang="it-IT" sz="2000" dirty="0"/>
              <a:t> and </a:t>
            </a:r>
            <a:r>
              <a:rPr lang="it-IT" sz="2000" b="1" dirty="0"/>
              <a:t>competitive </a:t>
            </a:r>
            <a:r>
              <a:rPr lang="it-IT" sz="2000" b="1" dirty="0" err="1"/>
              <a:t>advantage</a:t>
            </a:r>
            <a:r>
              <a:rPr lang="it-IT" sz="2000" dirty="0"/>
              <a:t>. </a:t>
            </a:r>
          </a:p>
        </p:txBody>
      </p:sp>
      <p:sp>
        <p:nvSpPr>
          <p:cNvPr id="6" name="Rettangolo 5"/>
          <p:cNvSpPr/>
          <p:nvPr/>
        </p:nvSpPr>
        <p:spPr>
          <a:xfrm>
            <a:off x="505434" y="2923156"/>
            <a:ext cx="6984776" cy="1041837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Natural or </a:t>
            </a:r>
            <a:r>
              <a:rPr lang="it-IT" sz="2000" dirty="0" err="1"/>
              <a:t>economic</a:t>
            </a:r>
            <a:r>
              <a:rPr lang="it-IT" sz="2000" dirty="0"/>
              <a:t> </a:t>
            </a:r>
            <a:r>
              <a:rPr lang="it-IT" sz="2000" dirty="0" err="1"/>
              <a:t>resources</a:t>
            </a:r>
            <a:r>
              <a:rPr lang="it-IT" sz="2000" dirty="0"/>
              <a:t> </a:t>
            </a:r>
            <a:r>
              <a:rPr lang="it-IT" sz="2000" dirty="0" err="1"/>
              <a:t>usually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tangible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and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static</a:t>
            </a:r>
            <a:r>
              <a:rPr lang="it-IT" sz="2000" dirty="0"/>
              <a:t> </a:t>
            </a:r>
            <a:r>
              <a:rPr lang="it-IT" sz="2000" dirty="0" err="1"/>
              <a:t>which</a:t>
            </a:r>
            <a:r>
              <a:rPr lang="it-IT" sz="2000" dirty="0"/>
              <a:t> </a:t>
            </a:r>
            <a:r>
              <a:rPr lang="it-IT" sz="2000" dirty="0" err="1"/>
              <a:t>require</a:t>
            </a:r>
            <a:r>
              <a:rPr lang="it-IT" sz="2000" dirty="0"/>
              <a:t> some </a:t>
            </a:r>
            <a:r>
              <a:rPr lang="it-IT" sz="2000" dirty="0" err="1"/>
              <a:t>alterations</a:t>
            </a:r>
            <a:r>
              <a:rPr lang="it-IT" sz="2000" dirty="0"/>
              <a:t> to assume </a:t>
            </a:r>
            <a:r>
              <a:rPr lang="it-IT" sz="2000" dirty="0" err="1"/>
              <a:t>value</a:t>
            </a:r>
            <a:r>
              <a:rPr lang="it-IT" sz="2000" dirty="0"/>
              <a:t>. </a:t>
            </a:r>
          </a:p>
          <a:p>
            <a:pPr algn="ctr"/>
            <a:r>
              <a:rPr lang="it-IT" sz="2000" dirty="0" err="1"/>
              <a:t>They</a:t>
            </a:r>
            <a:r>
              <a:rPr lang="it-IT" sz="2000" dirty="0"/>
              <a:t> </a:t>
            </a:r>
            <a:r>
              <a:rPr lang="it-IT" sz="2000" dirty="0" err="1"/>
              <a:t>represent</a:t>
            </a:r>
            <a:r>
              <a:rPr lang="it-IT" sz="2000" dirty="0"/>
              <a:t> the </a:t>
            </a:r>
            <a:r>
              <a:rPr lang="it-IT" sz="2000" b="1" dirty="0" err="1"/>
              <a:t>distrIbution</a:t>
            </a:r>
            <a:r>
              <a:rPr lang="it-IT" sz="2000" b="1" dirty="0"/>
              <a:t> </a:t>
            </a:r>
            <a:r>
              <a:rPr lang="it-IT" sz="2000" b="1" dirty="0" err="1"/>
              <a:t>mechanisms</a:t>
            </a:r>
            <a:r>
              <a:rPr lang="it-IT" sz="2000" b="1" dirty="0"/>
              <a:t> </a:t>
            </a:r>
            <a:r>
              <a:rPr lang="it-IT" sz="2000" dirty="0"/>
              <a:t>of service. </a:t>
            </a:r>
          </a:p>
        </p:txBody>
      </p:sp>
      <p:sp>
        <p:nvSpPr>
          <p:cNvPr id="7" name="Rettangolo 6"/>
          <p:cNvSpPr/>
          <p:nvPr/>
        </p:nvSpPr>
        <p:spPr>
          <a:xfrm>
            <a:off x="1801578" y="3971691"/>
            <a:ext cx="2592288" cy="321415"/>
          </a:xfrm>
          <a:prstGeom prst="rec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OPERANT RESOURCES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5434" y="2658359"/>
            <a:ext cx="2592288" cy="264797"/>
          </a:xfrm>
          <a:prstGeom prst="rect">
            <a:avLst/>
          </a:prstGeom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OPERAND RESOURCES</a:t>
            </a: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159DDD2D-0659-476F-BCE8-5456AB1F416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01953" y="2168383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384FD325-E9B4-4CA6-9E21-A9B8931217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2C5A4E7F-47FC-47FD-8368-0D8503416A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1B6AB8F9-7CDD-4347-ADA1-59CA4678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33744" y="6234766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23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457075BD-0290-4B2F-A7A3-C81B689771F6}"/>
              </a:ext>
            </a:extLst>
          </p:cNvPr>
          <p:cNvSpPr txBox="1">
            <a:spLocks/>
          </p:cNvSpPr>
          <p:nvPr/>
        </p:nvSpPr>
        <p:spPr>
          <a:xfrm>
            <a:off x="72047" y="51970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FP4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Knowledge is the fundamental Source of Competitive advantage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93056D0-AAC6-4F0E-AA3D-54B30AB23670}"/>
              </a:ext>
            </a:extLst>
          </p:cNvPr>
          <p:cNvSpPr/>
          <p:nvPr/>
        </p:nvSpPr>
        <p:spPr>
          <a:xfrm>
            <a:off x="430534" y="5350260"/>
            <a:ext cx="82488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dirty="0" err="1"/>
              <a:t>sinergy</a:t>
            </a:r>
            <a:r>
              <a:rPr lang="it-IT" sz="2400" dirty="0"/>
              <a:t> </a:t>
            </a:r>
            <a:r>
              <a:rPr lang="it-IT" sz="2400" dirty="0" err="1"/>
              <a:t>deriving</a:t>
            </a:r>
            <a:r>
              <a:rPr lang="it-IT" sz="2400" dirty="0"/>
              <a:t> from </a:t>
            </a:r>
            <a:r>
              <a:rPr lang="it-IT" sz="2400" dirty="0" err="1"/>
              <a:t>user’s</a:t>
            </a:r>
            <a:r>
              <a:rPr lang="it-IT" sz="2400" dirty="0"/>
              <a:t>, </a:t>
            </a:r>
            <a:r>
              <a:rPr lang="it-IT" sz="2400" dirty="0" err="1"/>
              <a:t>provider’s</a:t>
            </a:r>
            <a:r>
              <a:rPr lang="it-IT" sz="2400" dirty="0"/>
              <a:t>(and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member’s</a:t>
            </a:r>
            <a:r>
              <a:rPr lang="it-IT" sz="2400" dirty="0"/>
              <a:t>) personal </a:t>
            </a:r>
            <a:r>
              <a:rPr lang="it-IT" sz="2400" dirty="0" err="1"/>
              <a:t>resources</a:t>
            </a:r>
            <a:r>
              <a:rPr lang="it-IT" sz="2400" dirty="0"/>
              <a:t> </a:t>
            </a:r>
            <a:r>
              <a:rPr lang="it-IT" sz="2400" dirty="0" err="1"/>
              <a:t>gives</a:t>
            </a:r>
            <a:r>
              <a:rPr lang="it-IT" sz="2400" dirty="0"/>
              <a:t> </a:t>
            </a:r>
            <a:r>
              <a:rPr lang="it-IT" sz="2400" dirty="0" err="1"/>
              <a:t>birth</a:t>
            </a:r>
            <a:r>
              <a:rPr lang="it-IT" sz="2400" dirty="0"/>
              <a:t> to a </a:t>
            </a:r>
            <a:r>
              <a:rPr lang="it-IT" sz="2400" b="1" dirty="0" err="1"/>
              <a:t>unique</a:t>
            </a:r>
            <a:r>
              <a:rPr lang="it-IT" sz="2400" dirty="0"/>
              <a:t> </a:t>
            </a:r>
            <a:r>
              <a:rPr lang="it-IT" sz="2400" dirty="0" err="1"/>
              <a:t>result</a:t>
            </a:r>
            <a:r>
              <a:rPr lang="it-IT" sz="2400" dirty="0"/>
              <a:t>, </a:t>
            </a:r>
            <a:r>
              <a:rPr lang="it-IT" sz="2400" dirty="0" err="1"/>
              <a:t>superior</a:t>
            </a:r>
            <a:r>
              <a:rPr lang="it-IT" sz="2400" dirty="0"/>
              <a:t> to the </a:t>
            </a:r>
            <a:r>
              <a:rPr lang="it-IT" sz="2400" dirty="0" err="1"/>
              <a:t>simple</a:t>
            </a:r>
            <a:r>
              <a:rPr lang="it-IT" sz="2400" dirty="0"/>
              <a:t> sum of the single </a:t>
            </a:r>
            <a:r>
              <a:rPr lang="it-IT" sz="2400" dirty="0" err="1"/>
              <a:t>individual</a:t>
            </a:r>
            <a:r>
              <a:rPr lang="it-IT" sz="2400" dirty="0"/>
              <a:t> </a:t>
            </a:r>
            <a:r>
              <a:rPr lang="it-IT" sz="2400" dirty="0" err="1"/>
              <a:t>contributions</a:t>
            </a:r>
            <a:r>
              <a:rPr lang="it-IT" sz="2400" dirty="0"/>
              <a:t>.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6DEF33B-CE0E-4F8C-9FC9-1C6A4FDDF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385" b="9501"/>
          <a:stretch/>
        </p:blipFill>
        <p:spPr>
          <a:xfrm>
            <a:off x="7719866" y="2978684"/>
            <a:ext cx="884605" cy="920950"/>
          </a:xfrm>
          <a:prstGeom prst="rect">
            <a:avLst/>
          </a:prstGeom>
        </p:spPr>
      </p:pic>
      <p:pic>
        <p:nvPicPr>
          <p:cNvPr id="4098" name="Picture 2" descr="Creative Icon Png, Transparent PNG, png collections at dlf.pt">
            <a:extLst>
              <a:ext uri="{FF2B5EF4-FFF2-40B4-BE49-F238E27FC236}">
                <a16:creationId xmlns:a16="http://schemas.microsoft.com/office/drawing/2014/main" id="{EC050ECB-1032-4091-A5D8-B0D1D8047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4" y="4087929"/>
            <a:ext cx="1013169" cy="1013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55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9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65982" y="1058620"/>
            <a:ext cx="8526497" cy="279274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/>
              <a:t>Service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b="1" dirty="0"/>
              <a:t>common denominator </a:t>
            </a:r>
            <a:r>
              <a:rPr lang="it-IT" sz="2400" dirty="0"/>
              <a:t>of </a:t>
            </a:r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dirty="0" err="1"/>
              <a:t>economies</a:t>
            </a:r>
            <a:r>
              <a:rPr lang="it-IT" sz="2400" dirty="0"/>
              <a:t> and takes place in </a:t>
            </a:r>
            <a:r>
              <a:rPr lang="it-IT" sz="2400" b="1" dirty="0" err="1"/>
              <a:t>every</a:t>
            </a:r>
            <a:r>
              <a:rPr lang="it-IT" sz="2400" b="1" dirty="0"/>
              <a:t> </a:t>
            </a:r>
            <a:r>
              <a:rPr lang="it-IT" sz="2400" b="1" dirty="0" err="1"/>
              <a:t>kind</a:t>
            </a:r>
            <a:r>
              <a:rPr lang="it-IT" sz="2400" b="1" dirty="0"/>
              <a:t> </a:t>
            </a:r>
            <a:r>
              <a:rPr lang="it-IT" sz="2400" dirty="0"/>
              <a:t>of </a:t>
            </a:r>
            <a:r>
              <a:rPr lang="it-IT" sz="2400" dirty="0" err="1"/>
              <a:t>offering</a:t>
            </a:r>
            <a:endParaRPr lang="it-IT" sz="2400" dirty="0"/>
          </a:p>
          <a:p>
            <a:pPr marL="0" indent="0" algn="ctr">
              <a:buNone/>
            </a:pPr>
            <a:endParaRPr lang="it-IT" sz="1200" i="1" dirty="0"/>
          </a:p>
          <a:p>
            <a:pPr marL="0" indent="0" algn="ctr">
              <a:buNone/>
            </a:pPr>
            <a:r>
              <a:rPr lang="it-IT" sz="2400" i="1" dirty="0"/>
              <a:t>Service </a:t>
            </a:r>
            <a:r>
              <a:rPr lang="it-IT" sz="2400" i="1" dirty="0" err="1"/>
              <a:t>is</a:t>
            </a:r>
            <a:r>
              <a:rPr lang="it-IT" sz="2400" i="1" dirty="0"/>
              <a:t> </a:t>
            </a:r>
            <a:r>
              <a:rPr lang="it-IT" sz="2400" i="1" dirty="0" err="1"/>
              <a:t>based</a:t>
            </a:r>
            <a:r>
              <a:rPr lang="it-IT" sz="2400" i="1" dirty="0"/>
              <a:t> on </a:t>
            </a:r>
            <a:r>
              <a:rPr lang="it-IT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intangible</a:t>
            </a:r>
            <a:r>
              <a:rPr lang="it-IT" sz="2400" i="1" dirty="0"/>
              <a:t> activities </a:t>
            </a:r>
            <a:r>
              <a:rPr lang="it-IT" sz="2400" i="1" dirty="0" err="1"/>
              <a:t>which</a:t>
            </a:r>
            <a:r>
              <a:rPr lang="it-IT" sz="2400" i="1" dirty="0"/>
              <a:t> </a:t>
            </a:r>
            <a:r>
              <a:rPr lang="it-IT" sz="2400" i="1" dirty="0" err="1"/>
              <a:t>normally</a:t>
            </a:r>
            <a:r>
              <a:rPr lang="it-IT" sz="2400" i="1" dirty="0"/>
              <a:t>, </a:t>
            </a:r>
            <a:r>
              <a:rPr lang="it-IT" sz="2400" i="1" dirty="0" err="1"/>
              <a:t>but</a:t>
            </a:r>
            <a:r>
              <a:rPr lang="it-IT" sz="2400" i="1" dirty="0"/>
              <a:t> </a:t>
            </a:r>
            <a:r>
              <a:rPr lang="it-IT" sz="2400" i="1" dirty="0" err="1"/>
              <a:t>not</a:t>
            </a:r>
            <a:r>
              <a:rPr lang="it-IT" sz="2400" i="1" dirty="0"/>
              <a:t> </a:t>
            </a:r>
            <a:r>
              <a:rPr lang="it-IT" sz="2400" i="1" dirty="0" err="1"/>
              <a:t>necessarily</a:t>
            </a:r>
            <a:r>
              <a:rPr lang="it-IT" sz="2400" i="1" dirty="0"/>
              <a:t>, </a:t>
            </a:r>
            <a:r>
              <a:rPr lang="en-US" sz="2400" i="1" dirty="0"/>
              <a:t>take place in the interactions between the customers and service employees and/or provider systems, which are provided as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i="1" dirty="0"/>
              <a:t> to customer problems </a:t>
            </a:r>
            <a:r>
              <a:rPr lang="en-US" sz="2400" dirty="0"/>
              <a:t>(</a:t>
            </a:r>
            <a:r>
              <a:rPr lang="en-US" sz="2400" dirty="0" err="1"/>
              <a:t>Gronröos</a:t>
            </a:r>
            <a:r>
              <a:rPr lang="en-US" sz="2400" dirty="0"/>
              <a:t>, 1990)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2" name="Freccia in giù 1"/>
          <p:cNvSpPr/>
          <p:nvPr/>
        </p:nvSpPr>
        <p:spPr>
          <a:xfrm>
            <a:off x="4409122" y="3703338"/>
            <a:ext cx="325755" cy="368618"/>
          </a:xfrm>
          <a:prstGeom prst="downArrow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B18442BF-8FCF-4073-8147-6EA3647DB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24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D3637D93-1466-44E4-892D-ED9F8B7F88F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C68E3A09-1535-4661-A159-A54CF61E5D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42DDA655-4E4F-4B03-88C7-2F5367E931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Titolo 1">
            <a:extLst>
              <a:ext uri="{FF2B5EF4-FFF2-40B4-BE49-F238E27FC236}">
                <a16:creationId xmlns:a16="http://schemas.microsoft.com/office/drawing/2014/main" id="{70A5DEB3-59C7-4037-9725-47DD101EF3AC}"/>
              </a:ext>
            </a:extLst>
          </p:cNvPr>
          <p:cNvSpPr txBox="1">
            <a:spLocks/>
          </p:cNvSpPr>
          <p:nvPr/>
        </p:nvSpPr>
        <p:spPr>
          <a:xfrm>
            <a:off x="81556" y="20934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FP5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All economies are service economies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E231BBD5-D5ED-4E35-B449-4C21B148BFC3}"/>
              </a:ext>
            </a:extLst>
          </p:cNvPr>
          <p:cNvSpPr/>
          <p:nvPr/>
        </p:nvSpPr>
        <p:spPr>
          <a:xfrm>
            <a:off x="396360" y="4051104"/>
            <a:ext cx="8496119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Goods </a:t>
            </a:r>
            <a:r>
              <a:rPr lang="it-IT" sz="2400" b="1" dirty="0"/>
              <a:t>are </a:t>
            </a:r>
            <a:r>
              <a:rPr lang="it-IT" sz="2400" b="1" u="sng" dirty="0"/>
              <a:t>one of the </a:t>
            </a:r>
            <a:r>
              <a:rPr lang="it-IT" sz="2400" b="1" dirty="0" err="1"/>
              <a:t>resources</a:t>
            </a:r>
            <a:r>
              <a:rPr lang="it-IT" sz="2400" b="1" dirty="0"/>
              <a:t> </a:t>
            </a:r>
            <a:r>
              <a:rPr lang="it-IT" sz="2400" b="1" dirty="0" err="1"/>
              <a:t>that</a:t>
            </a:r>
            <a:r>
              <a:rPr lang="it-IT" sz="2400" b="1" dirty="0"/>
              <a:t> support co- </a:t>
            </a:r>
            <a:r>
              <a:rPr lang="it-IT" sz="2400" b="1" dirty="0" err="1"/>
              <a:t>creation</a:t>
            </a:r>
            <a:r>
              <a:rPr lang="it-IT" sz="2400" b="1" dirty="0"/>
              <a:t> </a:t>
            </a:r>
            <a:r>
              <a:rPr lang="it-IT" sz="2400" b="1" dirty="0" err="1"/>
              <a:t>process</a:t>
            </a:r>
            <a:endParaRPr lang="it-IT" sz="2400" b="1" dirty="0"/>
          </a:p>
          <a:p>
            <a:pPr algn="ctr"/>
            <a:r>
              <a:rPr lang="it-IT" sz="2400" i="1" dirty="0"/>
              <a:t> Customers do </a:t>
            </a:r>
            <a:r>
              <a:rPr lang="it-IT" sz="2400" i="1" dirty="0" err="1"/>
              <a:t>not</a:t>
            </a:r>
            <a:r>
              <a:rPr lang="it-IT" sz="2400" i="1" dirty="0"/>
              <a:t> </a:t>
            </a:r>
            <a:r>
              <a:rPr lang="it-IT" sz="2400" i="1" dirty="0" err="1"/>
              <a:t>buy</a:t>
            </a:r>
            <a:r>
              <a:rPr lang="it-IT" sz="2400" i="1" dirty="0"/>
              <a:t> </a:t>
            </a:r>
            <a:r>
              <a:rPr lang="it-IT" sz="2400" i="1" dirty="0" err="1"/>
              <a:t>goods</a:t>
            </a:r>
            <a:r>
              <a:rPr lang="it-IT" sz="2400" i="1" dirty="0"/>
              <a:t> or service, </a:t>
            </a:r>
            <a:r>
              <a:rPr lang="it-IT" sz="2400" i="1" dirty="0" err="1"/>
              <a:t>but</a:t>
            </a:r>
            <a:r>
              <a:rPr lang="it-IT" sz="2400" i="1" dirty="0"/>
              <a:t> </a:t>
            </a:r>
            <a:r>
              <a:rPr lang="it-IT" sz="2400" i="1" dirty="0" err="1"/>
              <a:t>offerings</a:t>
            </a:r>
            <a:r>
              <a:rPr lang="it-IT" sz="2400" i="1" dirty="0"/>
              <a:t> </a:t>
            </a:r>
            <a:r>
              <a:rPr lang="it-IT" sz="2400" i="1" dirty="0" err="1"/>
              <a:t>that</a:t>
            </a:r>
            <a:r>
              <a:rPr lang="it-IT" sz="2400" i="1" dirty="0"/>
              <a:t> release </a:t>
            </a:r>
            <a:r>
              <a:rPr lang="it-IT" sz="2400" i="1" dirty="0">
                <a:solidFill>
                  <a:schemeClr val="accent2">
                    <a:lumMod val="75000"/>
                  </a:schemeClr>
                </a:solidFill>
              </a:rPr>
              <a:t>service </a:t>
            </a:r>
            <a:r>
              <a:rPr lang="it-IT" sz="2400" i="1" dirty="0" err="1"/>
              <a:t>which</a:t>
            </a:r>
            <a:r>
              <a:rPr lang="it-IT" sz="2400" i="1" dirty="0"/>
              <a:t> in turn create </a:t>
            </a:r>
            <a:r>
              <a:rPr lang="it-IT" sz="2400" i="1" dirty="0" err="1">
                <a:solidFill>
                  <a:schemeClr val="accent2">
                    <a:lumMod val="75000"/>
                  </a:schemeClr>
                </a:solidFill>
              </a:rPr>
              <a:t>value</a:t>
            </a:r>
            <a:r>
              <a:rPr lang="it-IT" sz="2400" i="1" dirty="0"/>
              <a:t> </a:t>
            </a:r>
            <a:r>
              <a:rPr lang="it-IT" sz="2400" dirty="0"/>
              <a:t>(</a:t>
            </a:r>
            <a:r>
              <a:rPr lang="it-IT" sz="2400" dirty="0" err="1"/>
              <a:t>Gummesson</a:t>
            </a:r>
            <a:r>
              <a:rPr lang="it-IT" sz="2400" dirty="0"/>
              <a:t>, 1995)</a:t>
            </a:r>
          </a:p>
          <a:p>
            <a:pPr algn="ctr"/>
            <a:endParaRPr lang="it-IT" sz="1400" dirty="0"/>
          </a:p>
          <a:p>
            <a:pPr algn="just"/>
            <a:r>
              <a:rPr lang="it-IT" sz="2400" b="1" dirty="0" err="1"/>
              <a:t>Holistic</a:t>
            </a:r>
            <a:r>
              <a:rPr lang="it-IT" sz="2400" b="1" dirty="0"/>
              <a:t> </a:t>
            </a:r>
            <a:r>
              <a:rPr lang="it-IT" sz="2400" b="1" dirty="0" err="1"/>
              <a:t>vision</a:t>
            </a:r>
            <a:r>
              <a:rPr lang="it-IT" sz="2400" dirty="0">
                <a:sym typeface="Wingdings" panose="05000000000000000000" pitchFamily="2" charset="2"/>
              </a:rPr>
              <a:t></a:t>
            </a:r>
            <a:r>
              <a:rPr lang="it-IT" sz="2400" dirty="0"/>
              <a:t> Service </a:t>
            </a:r>
            <a:r>
              <a:rPr lang="it-IT" sz="2400" dirty="0" err="1"/>
              <a:t>as</a:t>
            </a:r>
            <a:r>
              <a:rPr lang="it-IT" sz="2400" dirty="0"/>
              <a:t> a set of activities (</a:t>
            </a:r>
            <a:r>
              <a:rPr lang="it-IT" sz="2400" dirty="0" err="1"/>
              <a:t>including</a:t>
            </a:r>
            <a:r>
              <a:rPr lang="it-IT" sz="2400" dirty="0"/>
              <a:t> the use of products) </a:t>
            </a:r>
            <a:r>
              <a:rPr lang="it-IT" sz="2400" dirty="0" err="1"/>
              <a:t>creating</a:t>
            </a:r>
            <a:r>
              <a:rPr lang="it-IT" sz="2400" dirty="0"/>
              <a:t> new </a:t>
            </a:r>
            <a:r>
              <a:rPr lang="it-IT" sz="2400" dirty="0" err="1"/>
              <a:t>relationships</a:t>
            </a:r>
            <a:r>
              <a:rPr lang="it-IT" sz="2400" dirty="0"/>
              <a:t> 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configurations</a:t>
            </a:r>
            <a:r>
              <a:rPr lang="it-IT" sz="2400" dirty="0"/>
              <a:t> of </a:t>
            </a:r>
            <a:r>
              <a:rPr lang="it-IT" sz="2400" dirty="0" err="1"/>
              <a:t>elements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698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046816" y="1487114"/>
            <a:ext cx="605375" cy="54195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046815" y="2187597"/>
            <a:ext cx="587817" cy="5262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CD03F22F-1151-42C9-8619-AE353DCC38DA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26087" y="3430280"/>
            <a:ext cx="587817" cy="5262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C010914-3C49-4273-B243-AF36A9F79722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43074" y="4757404"/>
            <a:ext cx="587817" cy="5262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756CBDFA-54FD-4462-B0F2-91D78B84F154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140338" y="5906072"/>
            <a:ext cx="587817" cy="526236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4" name="Rettangolo 3"/>
          <p:cNvSpPr/>
          <p:nvPr/>
        </p:nvSpPr>
        <p:spPr>
          <a:xfrm>
            <a:off x="171315" y="1465487"/>
            <a:ext cx="893159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FP6</a:t>
            </a:r>
          </a:p>
        </p:txBody>
      </p:sp>
      <p:sp>
        <p:nvSpPr>
          <p:cNvPr id="6" name="Rettangolo 5"/>
          <p:cNvSpPr/>
          <p:nvPr/>
        </p:nvSpPr>
        <p:spPr>
          <a:xfrm>
            <a:off x="205908" y="3266926"/>
            <a:ext cx="89315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FP8</a:t>
            </a:r>
          </a:p>
        </p:txBody>
      </p:sp>
      <p:sp>
        <p:nvSpPr>
          <p:cNvPr id="7" name="Rettangolo 6"/>
          <p:cNvSpPr/>
          <p:nvPr/>
        </p:nvSpPr>
        <p:spPr>
          <a:xfrm>
            <a:off x="171316" y="2149194"/>
            <a:ext cx="893158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FP7</a:t>
            </a:r>
          </a:p>
        </p:txBody>
      </p:sp>
      <p:sp>
        <p:nvSpPr>
          <p:cNvPr id="8" name="Rettangolo 7"/>
          <p:cNvSpPr/>
          <p:nvPr/>
        </p:nvSpPr>
        <p:spPr>
          <a:xfrm>
            <a:off x="1212804" y="1465487"/>
            <a:ext cx="487136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customer is always a co-producer</a:t>
            </a:r>
            <a:endParaRPr lang="it-IT" sz="2000" b="1" dirty="0"/>
          </a:p>
        </p:txBody>
      </p:sp>
      <p:sp>
        <p:nvSpPr>
          <p:cNvPr id="9" name="Rettangolo 8"/>
          <p:cNvSpPr/>
          <p:nvPr/>
        </p:nvSpPr>
        <p:spPr>
          <a:xfrm>
            <a:off x="1212804" y="2085477"/>
            <a:ext cx="487136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enterprise can only make value propositions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247397" y="3261008"/>
            <a:ext cx="4871366" cy="707886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A service-centered view is customer oriented and relational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205909" y="5433720"/>
            <a:ext cx="91710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FP10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05910" y="4204371"/>
            <a:ext cx="917106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FP9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1231438" y="4204371"/>
            <a:ext cx="4887325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Organizations exist to integrate and transform </a:t>
            </a:r>
            <a:r>
              <a:rPr lang="en-US" sz="2000" b="1" dirty="0" err="1"/>
              <a:t>microspecialized</a:t>
            </a:r>
            <a:r>
              <a:rPr lang="en-US" sz="2000" b="1" dirty="0"/>
              <a:t> competences into complex services that are demanded in the marketplace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1232799" y="5642203"/>
            <a:ext cx="4885964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b="1" dirty="0"/>
              <a:t>Value is always uniquely and phenomenologically determined by the beneficiary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482118" y="1435590"/>
            <a:ext cx="2366620" cy="4013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Value co-</a:t>
            </a:r>
            <a:r>
              <a:rPr lang="it-IT" sz="2000" dirty="0" err="1"/>
              <a:t>creation</a:t>
            </a:r>
            <a:endParaRPr lang="it-IT" sz="2000" dirty="0"/>
          </a:p>
          <a:p>
            <a:pPr algn="ctr"/>
            <a:r>
              <a:rPr lang="it-IT" sz="2000" dirty="0"/>
              <a:t>Value-in-</a:t>
            </a:r>
            <a:r>
              <a:rPr lang="it-IT" sz="2000" dirty="0" err="1"/>
              <a:t>exchange</a:t>
            </a:r>
            <a:endParaRPr lang="it-IT" sz="2000" dirty="0"/>
          </a:p>
        </p:txBody>
      </p:sp>
      <p:sp>
        <p:nvSpPr>
          <p:cNvPr id="17" name="Rettangolo 16"/>
          <p:cNvSpPr/>
          <p:nvPr/>
        </p:nvSpPr>
        <p:spPr>
          <a:xfrm>
            <a:off x="6386352" y="2408674"/>
            <a:ext cx="2757648" cy="3851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Value </a:t>
            </a:r>
            <a:r>
              <a:rPr lang="it-IT" sz="2000" dirty="0" err="1"/>
              <a:t>does</a:t>
            </a:r>
            <a:r>
              <a:rPr lang="it-IT" sz="2000" dirty="0"/>
              <a:t> </a:t>
            </a:r>
            <a:r>
              <a:rPr lang="it-IT" sz="2000" dirty="0" err="1"/>
              <a:t>not</a:t>
            </a:r>
            <a:r>
              <a:rPr lang="it-IT" sz="2000" dirty="0"/>
              <a:t> </a:t>
            </a:r>
            <a:r>
              <a:rPr lang="it-IT" sz="2000" dirty="0" err="1"/>
              <a:t>lie</a:t>
            </a:r>
            <a:r>
              <a:rPr lang="it-IT" sz="2000" dirty="0"/>
              <a:t> in product</a:t>
            </a:r>
          </a:p>
          <a:p>
            <a:pPr algn="ctr"/>
            <a:r>
              <a:rPr lang="it-IT" sz="2000" dirty="0"/>
              <a:t>Consumer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b="1" dirty="0" err="1"/>
              <a:t>strategic</a:t>
            </a:r>
            <a:r>
              <a:rPr lang="it-IT" sz="2000" b="1" dirty="0"/>
              <a:t> </a:t>
            </a:r>
            <a:r>
              <a:rPr lang="it-IT" sz="2000" b="1" dirty="0" err="1"/>
              <a:t>resource</a:t>
            </a:r>
            <a:endParaRPr lang="it-IT" sz="2000" b="1" dirty="0"/>
          </a:p>
        </p:txBody>
      </p:sp>
      <p:sp>
        <p:nvSpPr>
          <p:cNvPr id="18" name="Rettangolo 17"/>
          <p:cNvSpPr/>
          <p:nvPr/>
        </p:nvSpPr>
        <p:spPr>
          <a:xfrm>
            <a:off x="6262244" y="3381104"/>
            <a:ext cx="3041651" cy="6466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u="sng" dirty="0"/>
              <a:t>Multi- </a:t>
            </a:r>
            <a:r>
              <a:rPr lang="it-IT" sz="2000" u="sng" dirty="0" err="1"/>
              <a:t>level</a:t>
            </a:r>
            <a:r>
              <a:rPr lang="it-IT" sz="2000" u="sng" dirty="0"/>
              <a:t> </a:t>
            </a:r>
            <a:r>
              <a:rPr lang="it-IT" sz="2000" dirty="0" err="1"/>
              <a:t>vision</a:t>
            </a:r>
            <a:endParaRPr lang="it-IT" sz="2000" dirty="0"/>
          </a:p>
          <a:p>
            <a:pPr algn="ctr"/>
            <a:r>
              <a:rPr lang="it-IT" sz="2000" dirty="0" err="1"/>
              <a:t>Bidirectional</a:t>
            </a:r>
            <a:r>
              <a:rPr lang="it-IT" sz="2000" dirty="0"/>
              <a:t> </a:t>
            </a:r>
            <a:r>
              <a:rPr lang="it-IT" sz="2000" dirty="0" err="1"/>
              <a:t>communicative</a:t>
            </a:r>
            <a:r>
              <a:rPr lang="it-IT" sz="2000" dirty="0"/>
              <a:t> </a:t>
            </a:r>
            <a:r>
              <a:rPr lang="it-IT" sz="2000" dirty="0" err="1"/>
              <a:t>flux</a:t>
            </a:r>
            <a:endParaRPr lang="it-IT" sz="2000" dirty="0"/>
          </a:p>
        </p:txBody>
      </p:sp>
      <p:sp>
        <p:nvSpPr>
          <p:cNvPr id="19" name="Rettangolo 18"/>
          <p:cNvSpPr/>
          <p:nvPr/>
        </p:nvSpPr>
        <p:spPr>
          <a:xfrm>
            <a:off x="6547991" y="5936711"/>
            <a:ext cx="2366620" cy="4391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Value- in- </a:t>
            </a:r>
            <a:r>
              <a:rPr lang="it-IT" sz="2000" dirty="0" err="1"/>
              <a:t>context</a:t>
            </a:r>
            <a:endParaRPr lang="it-IT" sz="2000" dirty="0"/>
          </a:p>
        </p:txBody>
      </p:sp>
      <p:sp>
        <p:nvSpPr>
          <p:cNvPr id="20" name="Rettangolo 19"/>
          <p:cNvSpPr/>
          <p:nvPr/>
        </p:nvSpPr>
        <p:spPr>
          <a:xfrm>
            <a:off x="6715765" y="4890250"/>
            <a:ext cx="2134611" cy="4385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/>
              <a:t>A2A- </a:t>
            </a:r>
            <a:r>
              <a:rPr lang="it-IT" sz="2000" b="1" dirty="0"/>
              <a:t>collaborative </a:t>
            </a:r>
            <a:r>
              <a:rPr lang="it-IT" sz="2000" dirty="0" err="1"/>
              <a:t>optics</a:t>
            </a:r>
            <a:endParaRPr lang="it-IT" sz="2000" dirty="0"/>
          </a:p>
        </p:txBody>
      </p:sp>
      <p:sp>
        <p:nvSpPr>
          <p:cNvPr id="25" name="Titolo 1">
            <a:extLst>
              <a:ext uri="{FF2B5EF4-FFF2-40B4-BE49-F238E27FC236}">
                <a16:creationId xmlns:a16="http://schemas.microsoft.com/office/drawing/2014/main" id="{0E617001-AB81-419C-B6C1-3D0D9AF49890}"/>
              </a:ext>
            </a:extLst>
          </p:cNvPr>
          <p:cNvSpPr txBox="1">
            <a:spLocks/>
          </p:cNvSpPr>
          <p:nvPr/>
        </p:nvSpPr>
        <p:spPr>
          <a:xfrm>
            <a:off x="72047" y="51970"/>
            <a:ext cx="906244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FP6-FP10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value of exchange, from a m to a collaborative view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0" name="Freeform 3">
            <a:extLst>
              <a:ext uri="{FF2B5EF4-FFF2-40B4-BE49-F238E27FC236}">
                <a16:creationId xmlns:a16="http://schemas.microsoft.com/office/drawing/2014/main" id="{199F3DCD-809D-4C44-AA00-6D842ED0406D}"/>
              </a:ext>
            </a:extLst>
          </p:cNvPr>
          <p:cNvSpPr>
            <a:spLocks/>
          </p:cNvSpPr>
          <p:nvPr/>
        </p:nvSpPr>
        <p:spPr bwMode="auto">
          <a:xfrm rot="5400000">
            <a:off x="4559763" y="2355041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31" name="Segnaposto numero diapositiva 3">
            <a:extLst>
              <a:ext uri="{FF2B5EF4-FFF2-40B4-BE49-F238E27FC236}">
                <a16:creationId xmlns:a16="http://schemas.microsoft.com/office/drawing/2014/main" id="{2670E28C-5251-424C-BE79-7F7CEDA59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49731" y="644033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25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00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7" grpId="0"/>
      <p:bldP spid="18" grpId="0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111318" y="1355477"/>
            <a:ext cx="7421121" cy="1288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400" b="1" dirty="0"/>
              <a:t>		        From  </a:t>
            </a:r>
          </a:p>
          <a:p>
            <a:pPr marL="0" indent="0" algn="ctr">
              <a:buNone/>
            </a:pPr>
            <a:r>
              <a:rPr lang="it-IT" sz="2400" b="1" dirty="0"/>
              <a:t>to                      : </a:t>
            </a:r>
            <a:r>
              <a:rPr lang="it-IT" sz="2400" dirty="0"/>
              <a:t>the </a:t>
            </a:r>
            <a:r>
              <a:rPr lang="it-IT" sz="2400" dirty="0" err="1"/>
              <a:t>provision</a:t>
            </a:r>
            <a:r>
              <a:rPr lang="it-IT" sz="2400" dirty="0"/>
              <a:t> of a </a:t>
            </a:r>
            <a:r>
              <a:rPr lang="it-IT" sz="2400" dirty="0" err="1"/>
              <a:t>priceless</a:t>
            </a:r>
            <a:r>
              <a:rPr lang="it-IT" sz="2400" dirty="0"/>
              <a:t> </a:t>
            </a:r>
            <a:r>
              <a:rPr lang="it-IT" sz="2400" dirty="0" err="1"/>
              <a:t>experience</a:t>
            </a:r>
            <a:r>
              <a:rPr lang="it-IT" sz="2400" dirty="0"/>
              <a:t>, </a:t>
            </a:r>
            <a:r>
              <a:rPr lang="it-IT" sz="2400" dirty="0" err="1"/>
              <a:t>strictly</a:t>
            </a:r>
            <a:r>
              <a:rPr lang="it-IT" sz="2400" dirty="0"/>
              <a:t> </a:t>
            </a:r>
            <a:r>
              <a:rPr lang="it-IT" sz="2400" dirty="0" err="1"/>
              <a:t>connected</a:t>
            </a:r>
            <a:r>
              <a:rPr lang="it-IT" sz="2400" dirty="0"/>
              <a:t> to the service</a:t>
            </a:r>
            <a:endParaRPr lang="it-IT" sz="2400" i="1" dirty="0"/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65C68650-42C5-4192-9BC9-ACBE3DBD7B05}"/>
              </a:ext>
            </a:extLst>
          </p:cNvPr>
          <p:cNvSpPr txBox="1">
            <a:spLocks/>
          </p:cNvSpPr>
          <p:nvPr/>
        </p:nvSpPr>
        <p:spPr>
          <a:xfrm>
            <a:off x="-105879" y="0"/>
            <a:ext cx="93557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FP6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customer is always a co-producer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4C174443-79FB-4D23-981D-35B37B3AFADA}"/>
              </a:ext>
            </a:extLst>
          </p:cNvPr>
          <p:cNvSpPr/>
          <p:nvPr/>
        </p:nvSpPr>
        <p:spPr>
          <a:xfrm>
            <a:off x="968735" y="2833694"/>
            <a:ext cx="75637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/>
              <a:t>Customer </a:t>
            </a:r>
            <a:r>
              <a:rPr lang="it-IT" sz="2400" i="1" dirty="0" err="1"/>
              <a:t>is</a:t>
            </a:r>
            <a:r>
              <a:rPr lang="it-IT" sz="2400" i="1" dirty="0"/>
              <a:t> </a:t>
            </a:r>
            <a:r>
              <a:rPr lang="it-IT" sz="2400" i="1" dirty="0" err="1"/>
              <a:t>always</a:t>
            </a:r>
            <a:r>
              <a:rPr lang="it-IT" sz="2400" i="1" dirty="0"/>
              <a:t> a co-producer, an </a:t>
            </a:r>
            <a:r>
              <a:rPr lang="it-IT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active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/>
              <a:t>part of the system </a:t>
            </a:r>
            <a:r>
              <a:rPr lang="it-IT" sz="2400" i="1" dirty="0" err="1"/>
              <a:t>who</a:t>
            </a:r>
            <a:r>
              <a:rPr lang="it-IT" sz="2400" i="1" dirty="0"/>
              <a:t> </a:t>
            </a:r>
            <a:r>
              <a:rPr lang="it-IT" sz="2400" i="1" dirty="0" err="1"/>
              <a:t>gives</a:t>
            </a:r>
            <a:r>
              <a:rPr lang="it-IT" sz="2400" i="1" dirty="0"/>
              <a:t> a key </a:t>
            </a:r>
            <a:r>
              <a:rPr lang="it-IT" sz="2400" i="1" dirty="0" err="1"/>
              <a:t>contribution</a:t>
            </a:r>
            <a:r>
              <a:rPr lang="it-IT" sz="2400" i="1" dirty="0"/>
              <a:t> in </a:t>
            </a:r>
            <a:r>
              <a:rPr lang="it-IT" sz="2400" i="1" dirty="0" err="1"/>
              <a:t>terms</a:t>
            </a:r>
            <a:r>
              <a:rPr lang="it-IT" sz="2400" i="1" dirty="0"/>
              <a:t> of </a:t>
            </a:r>
            <a:r>
              <a:rPr lang="it-IT" sz="2400" i="1" dirty="0">
                <a:solidFill>
                  <a:schemeClr val="accent2">
                    <a:lumMod val="50000"/>
                  </a:schemeClr>
                </a:solidFill>
              </a:rPr>
              <a:t>knowledge</a:t>
            </a:r>
            <a:r>
              <a:rPr lang="it-IT" sz="2400" i="1" dirty="0"/>
              <a:t>,</a:t>
            </a:r>
            <a:r>
              <a:rPr lang="it-IT" sz="2400" i="1" dirty="0">
                <a:solidFill>
                  <a:schemeClr val="accent2">
                    <a:lumMod val="50000"/>
                  </a:schemeClr>
                </a:solidFill>
              </a:rPr>
              <a:t> skills </a:t>
            </a:r>
            <a:r>
              <a:rPr lang="it-IT" sz="2400" i="1" dirty="0"/>
              <a:t>and</a:t>
            </a:r>
            <a:r>
              <a:rPr lang="it-IT" sz="24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it-IT" sz="2400" i="1" dirty="0" err="1">
                <a:solidFill>
                  <a:schemeClr val="accent2">
                    <a:lumMod val="50000"/>
                  </a:schemeClr>
                </a:solidFill>
              </a:rPr>
              <a:t>creativity</a:t>
            </a:r>
            <a:r>
              <a:rPr lang="it-IT" sz="2400" i="1" dirty="0">
                <a:solidFill>
                  <a:schemeClr val="accent2">
                    <a:lumMod val="50000"/>
                  </a:schemeClr>
                </a:solidFill>
              </a:rPr>
              <a:t>.</a:t>
            </a:r>
          </a:p>
          <a:p>
            <a:endParaRPr lang="it-IT" sz="24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B6476547-2F31-4629-8EB8-C54A925CAD97}"/>
              </a:ext>
            </a:extLst>
          </p:cNvPr>
          <p:cNvSpPr/>
          <p:nvPr/>
        </p:nvSpPr>
        <p:spPr>
          <a:xfrm>
            <a:off x="899591" y="4752070"/>
            <a:ext cx="80018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process</a:t>
            </a:r>
            <a:r>
              <a:rPr lang="it-IT" sz="2400" dirty="0"/>
              <a:t> in </a:t>
            </a:r>
            <a:r>
              <a:rPr lang="it-IT" sz="2400" dirty="0" err="1"/>
              <a:t>which</a:t>
            </a:r>
            <a:r>
              <a:rPr lang="it-IT" sz="2400" dirty="0"/>
              <a:t> products, service and </a:t>
            </a:r>
            <a:r>
              <a:rPr lang="it-IT" sz="2400" dirty="0" err="1"/>
              <a:t>experience</a:t>
            </a:r>
            <a:r>
              <a:rPr lang="it-IT" sz="2400" dirty="0"/>
              <a:t> are </a:t>
            </a:r>
            <a:r>
              <a:rPr lang="it-IT" sz="2400" dirty="0" err="1"/>
              <a:t>jointly</a:t>
            </a:r>
            <a:r>
              <a:rPr lang="it-IT" sz="2400" dirty="0"/>
              <a:t> </a:t>
            </a:r>
            <a:r>
              <a:rPr lang="it-IT" sz="2400" dirty="0" err="1"/>
              <a:t>developed</a:t>
            </a:r>
            <a:r>
              <a:rPr lang="it-IT" sz="2400" dirty="0"/>
              <a:t> by companies and by </a:t>
            </a:r>
            <a:r>
              <a:rPr lang="it-IT" sz="2400" dirty="0" err="1"/>
              <a:t>their</a:t>
            </a:r>
            <a:r>
              <a:rPr lang="it-IT" sz="2400" dirty="0"/>
              <a:t> stakeholders. </a:t>
            </a:r>
          </a:p>
          <a:p>
            <a:pPr algn="ctr"/>
            <a:r>
              <a:rPr lang="it-IT" sz="2400" dirty="0"/>
              <a:t>Consumers are </a:t>
            </a:r>
            <a:r>
              <a:rPr lang="it-IT" sz="2400" dirty="0" err="1"/>
              <a:t>engaged</a:t>
            </a:r>
            <a:r>
              <a:rPr lang="it-IT" sz="2400" dirty="0"/>
              <a:t> in </a:t>
            </a:r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phases</a:t>
            </a:r>
            <a:r>
              <a:rPr lang="it-IT" sz="2400" dirty="0"/>
              <a:t> of the </a:t>
            </a:r>
            <a:r>
              <a:rPr lang="it-IT" sz="2400" dirty="0" err="1"/>
              <a:t>process</a:t>
            </a:r>
            <a:r>
              <a:rPr lang="it-IT" sz="2400" dirty="0"/>
              <a:t>: design, </a:t>
            </a:r>
            <a:r>
              <a:rPr lang="it-IT" sz="2400" dirty="0" err="1"/>
              <a:t>personalization</a:t>
            </a:r>
            <a:r>
              <a:rPr lang="it-IT" sz="2400" dirty="0"/>
              <a:t> of the </a:t>
            </a:r>
            <a:r>
              <a:rPr lang="it-IT" sz="2400" dirty="0" err="1"/>
              <a:t>offering</a:t>
            </a:r>
            <a:r>
              <a:rPr lang="it-IT" sz="2400" dirty="0"/>
              <a:t>, delivery and production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525EBDA1-CE9D-4176-93E0-A5862B855866}"/>
              </a:ext>
            </a:extLst>
          </p:cNvPr>
          <p:cNvSpPr/>
          <p:nvPr/>
        </p:nvSpPr>
        <p:spPr>
          <a:xfrm>
            <a:off x="2915815" y="4259338"/>
            <a:ext cx="3312368" cy="4927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CO-CREATION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AAF9A135-2066-48B5-ADAB-452015B90E60}"/>
              </a:ext>
            </a:extLst>
          </p:cNvPr>
          <p:cNvSpPr>
            <a:spLocks/>
          </p:cNvSpPr>
          <p:nvPr/>
        </p:nvSpPr>
        <p:spPr bwMode="auto">
          <a:xfrm rot="5400000">
            <a:off x="4535487" y="2268751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53D82B96-6D98-41EB-85DF-18D7CC0DB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4869" y="63208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26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B72A0FC1-35C3-4C76-A24F-14BF10440E5D}"/>
              </a:ext>
            </a:extLst>
          </p:cNvPr>
          <p:cNvSpPr/>
          <p:nvPr/>
        </p:nvSpPr>
        <p:spPr>
          <a:xfrm>
            <a:off x="4317467" y="1396830"/>
            <a:ext cx="1910716" cy="3693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/>
              <a:t>value</a:t>
            </a:r>
            <a:r>
              <a:rPr lang="it-IT" b="1" dirty="0"/>
              <a:t>-in-</a:t>
            </a:r>
            <a:r>
              <a:rPr lang="it-IT" b="1" dirty="0" err="1"/>
              <a:t>exchange</a:t>
            </a:r>
            <a:endParaRPr lang="it-IT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884CA2B-0BD5-4DAE-B2A1-89FD3037A3DC}"/>
              </a:ext>
            </a:extLst>
          </p:cNvPr>
          <p:cNvSpPr/>
          <p:nvPr/>
        </p:nvSpPr>
        <p:spPr>
          <a:xfrm>
            <a:off x="1835696" y="1822219"/>
            <a:ext cx="1349857" cy="369332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b="1" dirty="0" err="1"/>
              <a:t>value</a:t>
            </a:r>
            <a:r>
              <a:rPr lang="it-IT" b="1" dirty="0"/>
              <a:t>-in-use</a:t>
            </a:r>
            <a:endParaRPr lang="it-IT" dirty="0"/>
          </a:p>
        </p:txBody>
      </p:sp>
      <p:pic>
        <p:nvPicPr>
          <p:cNvPr id="5124" name="Picture 4" descr="Circle arrow with tail effect circular arrows Vector Image">
            <a:extLst>
              <a:ext uri="{FF2B5EF4-FFF2-40B4-BE49-F238E27FC236}">
                <a16:creationId xmlns:a16="http://schemas.microsoft.com/office/drawing/2014/main" id="{38A7EC81-B544-4E5B-8C60-5385AA4A72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4" r="-1" b="10391"/>
          <a:stretch/>
        </p:blipFill>
        <p:spPr bwMode="auto">
          <a:xfrm rot="3294954">
            <a:off x="206685" y="1578801"/>
            <a:ext cx="942454" cy="957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93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 animBg="1"/>
      <p:bldP spid="12" grpId="0" animBg="1"/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6693" y="1624284"/>
            <a:ext cx="7886700" cy="65472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400" dirty="0">
                <a:latin typeface="+mj-lt"/>
              </a:rPr>
              <a:t>Value </a:t>
            </a: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co- creation </a:t>
            </a:r>
            <a:r>
              <a:rPr lang="en-US" sz="2400" dirty="0">
                <a:latin typeface="+mj-lt"/>
              </a:rPr>
              <a:t>differs from co- production which represents only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part</a:t>
            </a:r>
            <a:r>
              <a:rPr lang="en-US" sz="2400" dirty="0">
                <a:latin typeface="+mj-lt"/>
              </a:rPr>
              <a:t> of it.</a:t>
            </a:r>
          </a:p>
          <a:p>
            <a:pPr marL="0" indent="0" algn="just">
              <a:buNone/>
            </a:pPr>
            <a:br>
              <a:rPr lang="it-IT" sz="2400" dirty="0">
                <a:latin typeface="+mj-lt"/>
              </a:rPr>
            </a:br>
            <a:endParaRPr lang="it-IT" sz="2400" dirty="0">
              <a:latin typeface="+mj-lt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36652" y="3025185"/>
            <a:ext cx="2893388" cy="1851900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+mj-lt"/>
              </a:rPr>
              <a:t>Customer’s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practice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realization</a:t>
            </a:r>
            <a:r>
              <a:rPr lang="it-IT" sz="2000" dirty="0">
                <a:latin typeface="+mj-lt"/>
              </a:rPr>
              <a:t> of </a:t>
            </a:r>
            <a:r>
              <a:rPr lang="it-IT" sz="2000" dirty="0" err="1">
                <a:latin typeface="+mj-lt"/>
              </a:rPr>
              <a:t>value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proposition</a:t>
            </a:r>
            <a:r>
              <a:rPr lang="it-IT" sz="2000" dirty="0">
                <a:latin typeface="+mj-lt"/>
              </a:rPr>
              <a:t> in </a:t>
            </a:r>
            <a:r>
              <a:rPr lang="it-IT" sz="2000" dirty="0" err="1">
                <a:latin typeface="+mj-lt"/>
              </a:rPr>
              <a:t>order</a:t>
            </a:r>
            <a:r>
              <a:rPr lang="it-IT" sz="2000" dirty="0">
                <a:latin typeface="+mj-lt"/>
              </a:rPr>
              <a:t> to </a:t>
            </a:r>
            <a:r>
              <a:rPr lang="it-IT" sz="2000" dirty="0" err="1">
                <a:latin typeface="+mj-lt"/>
              </a:rPr>
              <a:t>obtain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value</a:t>
            </a:r>
            <a:r>
              <a:rPr lang="it-IT" sz="2000" dirty="0">
                <a:latin typeface="+mj-lt"/>
              </a:rPr>
              <a:t>-in-use</a:t>
            </a:r>
          </a:p>
        </p:txBody>
      </p:sp>
      <p:sp>
        <p:nvSpPr>
          <p:cNvPr id="6" name="Rettangolo 5"/>
          <p:cNvSpPr/>
          <p:nvPr/>
        </p:nvSpPr>
        <p:spPr>
          <a:xfrm>
            <a:off x="3207579" y="3010495"/>
            <a:ext cx="2737100" cy="1866587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atin typeface="+mj-lt"/>
              </a:rPr>
              <a:t>Customers</a:t>
            </a:r>
            <a:r>
              <a:rPr lang="it-IT" sz="2000" dirty="0">
                <a:latin typeface="+mj-lt"/>
              </a:rPr>
              <a:t>’ </a:t>
            </a:r>
            <a:r>
              <a:rPr lang="it-IT" sz="2000" dirty="0" err="1">
                <a:latin typeface="+mj-lt"/>
              </a:rPr>
              <a:t>participation</a:t>
            </a:r>
            <a:r>
              <a:rPr lang="it-IT" sz="2000" dirty="0">
                <a:latin typeface="+mj-lt"/>
              </a:rPr>
              <a:t> in the </a:t>
            </a:r>
            <a:r>
              <a:rPr lang="it-IT" sz="2000" dirty="0" err="1">
                <a:latin typeface="+mj-lt"/>
              </a:rPr>
              <a:t>development</a:t>
            </a:r>
            <a:r>
              <a:rPr lang="it-IT" sz="2000" dirty="0">
                <a:latin typeface="+mj-lt"/>
              </a:rPr>
              <a:t> of </a:t>
            </a:r>
            <a:r>
              <a:rPr lang="it-IT" sz="2000" dirty="0" err="1">
                <a:latin typeface="+mj-lt"/>
              </a:rPr>
              <a:t>value</a:t>
            </a:r>
            <a:r>
              <a:rPr lang="it-IT" sz="2000" dirty="0">
                <a:latin typeface="+mj-lt"/>
              </a:rPr>
              <a:t> </a:t>
            </a:r>
            <a:r>
              <a:rPr lang="it-IT" sz="2000" dirty="0" err="1">
                <a:latin typeface="+mj-lt"/>
              </a:rPr>
              <a:t>propositions</a:t>
            </a:r>
            <a:r>
              <a:rPr lang="it-IT" sz="2000" dirty="0">
                <a:latin typeface="+mj-lt"/>
              </a:rPr>
              <a:t> and in service design in </a:t>
            </a:r>
            <a:r>
              <a:rPr lang="it-IT" sz="2000" dirty="0" err="1">
                <a:latin typeface="+mj-lt"/>
              </a:rPr>
              <a:t>order</a:t>
            </a:r>
            <a:r>
              <a:rPr lang="it-IT" sz="2000" dirty="0">
                <a:latin typeface="+mj-lt"/>
              </a:rPr>
              <a:t> to </a:t>
            </a:r>
            <a:r>
              <a:rPr lang="it-IT" sz="2000" dirty="0" err="1">
                <a:latin typeface="+mj-lt"/>
              </a:rPr>
              <a:t>provide</a:t>
            </a:r>
            <a:r>
              <a:rPr lang="it-IT" sz="2000" dirty="0">
                <a:latin typeface="+mj-lt"/>
              </a:rPr>
              <a:t> a more </a:t>
            </a:r>
            <a:r>
              <a:rPr lang="it-IT" sz="2000" dirty="0" err="1">
                <a:latin typeface="+mj-lt"/>
              </a:rPr>
              <a:t>efficient</a:t>
            </a:r>
            <a:r>
              <a:rPr lang="it-IT" sz="2000" dirty="0">
                <a:latin typeface="+mj-lt"/>
              </a:rPr>
              <a:t> service.</a:t>
            </a:r>
          </a:p>
        </p:txBody>
      </p:sp>
      <p:sp>
        <p:nvSpPr>
          <p:cNvPr id="7" name="Rettangolo 6"/>
          <p:cNvSpPr/>
          <p:nvPr/>
        </p:nvSpPr>
        <p:spPr>
          <a:xfrm>
            <a:off x="136652" y="2577655"/>
            <a:ext cx="2893387" cy="339626"/>
          </a:xfrm>
          <a:prstGeom prst="rect">
            <a:avLst/>
          </a:prstGeom>
          <a:ln w="19050">
            <a:solidFill>
              <a:srgbClr val="001C5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Co- </a:t>
            </a:r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creation</a:t>
            </a:r>
            <a:endParaRPr lang="it-IT" sz="2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207579" y="2577655"/>
            <a:ext cx="2737100" cy="288950"/>
          </a:xfrm>
          <a:prstGeom prst="rect">
            <a:avLst/>
          </a:prstGeom>
          <a:ln w="19050">
            <a:solidFill>
              <a:srgbClr val="001C5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Co- production</a:t>
            </a:r>
          </a:p>
        </p:txBody>
      </p:sp>
      <p:sp>
        <p:nvSpPr>
          <p:cNvPr id="2" name="Rettangolo 1"/>
          <p:cNvSpPr/>
          <p:nvPr/>
        </p:nvSpPr>
        <p:spPr>
          <a:xfrm>
            <a:off x="578470" y="5048388"/>
            <a:ext cx="7934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</a:rPr>
              <a:t>Users </a:t>
            </a:r>
            <a:r>
              <a:rPr lang="it-IT" sz="2400" dirty="0" err="1">
                <a:latin typeface="+mj-lt"/>
              </a:rPr>
              <a:t>contribute</a:t>
            </a:r>
            <a:r>
              <a:rPr lang="it-IT" sz="2400" dirty="0">
                <a:latin typeface="+mj-lt"/>
              </a:rPr>
              <a:t> to service delivery </a:t>
            </a:r>
            <a:r>
              <a:rPr lang="it-IT" sz="2400" dirty="0" err="1">
                <a:latin typeface="+mj-lt"/>
              </a:rPr>
              <a:t>both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through</a:t>
            </a:r>
            <a:r>
              <a:rPr lang="it-IT" sz="2400" dirty="0">
                <a:latin typeface="+mj-lt"/>
              </a:rPr>
              <a:t>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latin typeface="+mj-lt"/>
              </a:rPr>
              <a:t>their</a:t>
            </a:r>
            <a:r>
              <a:rPr lang="it-IT" sz="2400" dirty="0">
                <a:latin typeface="+mj-lt"/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emotional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engagement </a:t>
            </a:r>
            <a:r>
              <a:rPr lang="it-IT" sz="2400" dirty="0">
                <a:latin typeface="+mj-lt"/>
              </a:rPr>
              <a:t>and </a:t>
            </a:r>
            <a:r>
              <a:rPr lang="it-IT" sz="2400" dirty="0" err="1">
                <a:latin typeface="+mj-lt"/>
              </a:rPr>
              <a:t>previous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experience</a:t>
            </a:r>
            <a:r>
              <a:rPr lang="it-IT" sz="2400" dirty="0">
                <a:latin typeface="+mj-lt"/>
              </a:rPr>
              <a:t>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latin typeface="+mj-lt"/>
              </a:rPr>
              <a:t>the release of </a:t>
            </a:r>
            <a:r>
              <a:rPr lang="it-IT" sz="2400" dirty="0" err="1">
                <a:latin typeface="+mj-lt"/>
              </a:rPr>
              <a:t>operand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financial</a:t>
            </a:r>
            <a:r>
              <a:rPr lang="it-IT" sz="2400" dirty="0">
                <a:latin typeface="+mj-lt"/>
              </a:rPr>
              <a:t> capital) and </a:t>
            </a:r>
            <a:r>
              <a:rPr lang="it-IT" sz="2400" dirty="0" err="1">
                <a:latin typeface="+mj-lt"/>
              </a:rPr>
              <a:t>operant</a:t>
            </a:r>
            <a:r>
              <a:rPr lang="it-IT" sz="2400" dirty="0">
                <a:latin typeface="+mj-lt"/>
              </a:rPr>
              <a:t> (</a:t>
            </a:r>
            <a:r>
              <a:rPr lang="it-IT" sz="2400" dirty="0" err="1">
                <a:latin typeface="+mj-lt"/>
              </a:rPr>
              <a:t>psychological</a:t>
            </a:r>
            <a:r>
              <a:rPr lang="it-IT" sz="2400" dirty="0">
                <a:latin typeface="+mj-lt"/>
              </a:rPr>
              <a:t> and social </a:t>
            </a:r>
            <a:r>
              <a:rPr lang="it-IT" sz="2400" dirty="0" err="1">
                <a:latin typeface="+mj-lt"/>
              </a:rPr>
              <a:t>factors</a:t>
            </a:r>
            <a:r>
              <a:rPr lang="it-IT" sz="2400" dirty="0">
                <a:latin typeface="+mj-lt"/>
              </a:rPr>
              <a:t>)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resources</a:t>
            </a:r>
            <a:r>
              <a:rPr lang="it-IT" sz="2400" dirty="0">
                <a:latin typeface="+mj-lt"/>
              </a:rPr>
              <a:t>.</a:t>
            </a:r>
          </a:p>
        </p:txBody>
      </p:sp>
      <p:sp>
        <p:nvSpPr>
          <p:cNvPr id="12" name="Freccia a destra 11"/>
          <p:cNvSpPr/>
          <p:nvPr/>
        </p:nvSpPr>
        <p:spPr>
          <a:xfrm>
            <a:off x="5819038" y="3648276"/>
            <a:ext cx="519097" cy="19022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atin typeface="+mj-lt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6199837" y="3513449"/>
            <a:ext cx="28933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>
                <a:latin typeface="+mj-lt"/>
              </a:rPr>
              <a:t>Users are always </a:t>
            </a:r>
            <a:r>
              <a:rPr lang="it-IT" sz="2400" i="1" dirty="0" err="1">
                <a:latin typeface="+mj-lt"/>
              </a:rPr>
              <a:t>value</a:t>
            </a:r>
            <a:r>
              <a:rPr lang="it-IT" sz="2400" i="1" dirty="0">
                <a:latin typeface="+mj-lt"/>
              </a:rPr>
              <a:t> co- </a:t>
            </a:r>
            <a:r>
              <a:rPr lang="it-IT" sz="2400" i="1" dirty="0" err="1">
                <a:latin typeface="+mj-lt"/>
              </a:rPr>
              <a:t>creators</a:t>
            </a:r>
            <a:r>
              <a:rPr lang="it-IT" sz="2400" i="1" dirty="0">
                <a:latin typeface="+mj-lt"/>
              </a:rPr>
              <a:t> </a:t>
            </a:r>
            <a:r>
              <a:rPr lang="it-IT" sz="2400" i="1" dirty="0" err="1">
                <a:latin typeface="+mj-lt"/>
              </a:rPr>
              <a:t>but</a:t>
            </a:r>
            <a:r>
              <a:rPr lang="it-IT" sz="2400" i="1" dirty="0">
                <a:latin typeface="+mj-lt"/>
              </a:rPr>
              <a:t> </a:t>
            </a:r>
            <a:r>
              <a:rPr lang="it-IT" sz="2400" i="1" dirty="0" err="1">
                <a:latin typeface="+mj-lt"/>
              </a:rPr>
              <a:t>they</a:t>
            </a:r>
            <a:r>
              <a:rPr lang="it-IT" sz="2400" i="1" dirty="0">
                <a:latin typeface="+mj-lt"/>
              </a:rPr>
              <a:t> </a:t>
            </a:r>
            <a:r>
              <a:rPr lang="it-IT" sz="2400" i="1" dirty="0" err="1">
                <a:latin typeface="+mj-lt"/>
              </a:rPr>
              <a:t>not</a:t>
            </a:r>
            <a:r>
              <a:rPr lang="it-IT" sz="2400" i="1" dirty="0">
                <a:latin typeface="+mj-lt"/>
              </a:rPr>
              <a:t> </a:t>
            </a:r>
            <a:r>
              <a:rPr lang="it-IT" sz="2400" i="1" dirty="0" err="1">
                <a:latin typeface="+mj-lt"/>
              </a:rPr>
              <a:t>necessarily</a:t>
            </a:r>
            <a:r>
              <a:rPr lang="it-IT" sz="2400" i="1" dirty="0">
                <a:latin typeface="+mj-lt"/>
              </a:rPr>
              <a:t> are co- </a:t>
            </a:r>
            <a:r>
              <a:rPr lang="it-IT" sz="2400" i="1" dirty="0" err="1">
                <a:latin typeface="+mj-lt"/>
              </a:rPr>
              <a:t>producers</a:t>
            </a:r>
            <a:endParaRPr lang="it-IT" sz="2400" i="1" dirty="0">
              <a:latin typeface="+mj-lt"/>
            </a:endParaRPr>
          </a:p>
        </p:txBody>
      </p:sp>
      <p:sp>
        <p:nvSpPr>
          <p:cNvPr id="15" name="Freeform 3">
            <a:extLst>
              <a:ext uri="{FF2B5EF4-FFF2-40B4-BE49-F238E27FC236}">
                <a16:creationId xmlns:a16="http://schemas.microsoft.com/office/drawing/2014/main" id="{26540148-4F4B-4279-8772-BEF367B20BFE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3">
            <a:extLst>
              <a:ext uri="{FF2B5EF4-FFF2-40B4-BE49-F238E27FC236}">
                <a16:creationId xmlns:a16="http://schemas.microsoft.com/office/drawing/2014/main" id="{594068C7-B61F-45D8-802F-D585793C2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27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7672EBAA-3F27-41AC-BC0B-0E867481EF75}"/>
              </a:ext>
            </a:extLst>
          </p:cNvPr>
          <p:cNvSpPr txBox="1">
            <a:spLocks/>
          </p:cNvSpPr>
          <p:nvPr/>
        </p:nvSpPr>
        <p:spPr>
          <a:xfrm>
            <a:off x="578470" y="313516"/>
            <a:ext cx="84120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FP6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customer is always a co-creator of value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9C43C42B-B745-43C0-8F4F-D7DEE98E867E}"/>
              </a:ext>
            </a:extLst>
          </p:cNvPr>
          <p:cNvSpPr/>
          <p:nvPr/>
        </p:nvSpPr>
        <p:spPr>
          <a:xfrm>
            <a:off x="6448735" y="2395509"/>
            <a:ext cx="2376264" cy="112423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</a:t>
            </a:r>
            <a:r>
              <a:rPr lang="it-IT" b="1" cap="small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it-IT" b="1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b="1" cap="small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34CA13AA-11D1-4823-B36C-94EA1D8476B7}"/>
              </a:ext>
            </a:extLst>
          </p:cNvPr>
          <p:cNvSpPr/>
          <p:nvPr/>
        </p:nvSpPr>
        <p:spPr>
          <a:xfrm>
            <a:off x="6588966" y="2687183"/>
            <a:ext cx="2095802" cy="708183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co-production</a:t>
            </a:r>
          </a:p>
        </p:txBody>
      </p:sp>
    </p:spTree>
    <p:extLst>
      <p:ext uri="{BB962C8B-B14F-4D97-AF65-F5344CB8AC3E}">
        <p14:creationId xmlns:p14="http://schemas.microsoft.com/office/powerpoint/2010/main" val="326891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6" grpId="0" animBg="1"/>
      <p:bldP spid="7" grpId="0" animBg="1"/>
      <p:bldP spid="8" grpId="0" animBg="1"/>
      <p:bldP spid="2" grpId="0"/>
      <p:bldP spid="12" grpId="0" animBg="1"/>
      <p:bldP spid="13" grpId="0"/>
      <p:bldP spid="11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698" y="2026608"/>
            <a:ext cx="8515351" cy="70490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dirty="0">
                <a:sym typeface="Wingdings" panose="05000000000000000000" pitchFamily="2" charset="2"/>
              </a:rPr>
              <a:t> from target </a:t>
            </a:r>
            <a:r>
              <a:rPr lang="it-IT" sz="2400" dirty="0" err="1">
                <a:sym typeface="Wingdings" panose="05000000000000000000" pitchFamily="2" charset="2"/>
              </a:rPr>
              <a:t>who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should</a:t>
            </a:r>
            <a:r>
              <a:rPr lang="it-IT" sz="2400" dirty="0">
                <a:sym typeface="Wingdings" panose="05000000000000000000" pitchFamily="2" charset="2"/>
              </a:rPr>
              <a:t> be "hit" by a </a:t>
            </a:r>
            <a:r>
              <a:rPr lang="it-IT" sz="2400" dirty="0" err="1">
                <a:sym typeface="Wingdings" panose="05000000000000000000" pitchFamily="2" charset="2"/>
              </a:rPr>
              <a:t>given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offering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competitive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resource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leading</a:t>
            </a:r>
            <a:r>
              <a:rPr lang="it-IT" sz="2400" dirty="0">
                <a:sym typeface="Wingdings" panose="05000000000000000000" pitchFamily="2" charset="2"/>
              </a:rPr>
              <a:t> to </a:t>
            </a:r>
            <a:r>
              <a:rPr lang="it-IT" sz="2400" dirty="0" err="1">
                <a:sym typeface="Wingdings" panose="05000000000000000000" pitchFamily="2" charset="2"/>
              </a:rPr>
              <a:t>sustainable</a:t>
            </a:r>
            <a:r>
              <a:rPr lang="it-IT" sz="2400" dirty="0">
                <a:sym typeface="Wingdings" panose="05000000000000000000" pitchFamily="2" charset="2"/>
              </a:rPr>
              <a:t> competitive </a:t>
            </a:r>
            <a:r>
              <a:rPr lang="it-IT" sz="2400" dirty="0" err="1">
                <a:sym typeface="Wingdings" panose="05000000000000000000" pitchFamily="2" charset="2"/>
              </a:rPr>
              <a:t>advantage</a:t>
            </a:r>
            <a:r>
              <a:rPr lang="it-IT" sz="2400" dirty="0">
                <a:sym typeface="Wingdings" panose="05000000000000000000" pitchFamily="2" charset="2"/>
              </a:rPr>
              <a:t>.</a:t>
            </a:r>
            <a:endParaRPr lang="it-IT" sz="2400" dirty="0"/>
          </a:p>
          <a:p>
            <a:pPr marL="0" indent="0" algn="ctr">
              <a:buNone/>
            </a:pPr>
            <a:endParaRPr lang="it-IT" sz="2400" dirty="0"/>
          </a:p>
        </p:txBody>
      </p:sp>
      <p:sp>
        <p:nvSpPr>
          <p:cNvPr id="6" name="Rettangolo 5"/>
          <p:cNvSpPr/>
          <p:nvPr/>
        </p:nvSpPr>
        <p:spPr>
          <a:xfrm>
            <a:off x="918690" y="3549004"/>
            <a:ext cx="3321710" cy="2115146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/>
              <a:t>Value </a:t>
            </a:r>
            <a:r>
              <a:rPr lang="it-IT" sz="2400" dirty="0" err="1"/>
              <a:t>proposition</a:t>
            </a:r>
            <a:r>
              <a:rPr lang="it-IT" sz="2400" dirty="0"/>
              <a:t> </a:t>
            </a:r>
            <a:r>
              <a:rPr lang="it-IT" sz="2400" dirty="0" err="1"/>
              <a:t>suggestions</a:t>
            </a:r>
            <a:r>
              <a:rPr lang="it-IT" sz="2400" dirty="0"/>
              <a:t> in line with the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/>
              <a:t>owned</a:t>
            </a:r>
            <a:r>
              <a:rPr lang="it-IT" sz="2400" dirty="0"/>
              <a:t>.</a:t>
            </a:r>
          </a:p>
        </p:txBody>
      </p:sp>
      <p:sp>
        <p:nvSpPr>
          <p:cNvPr id="7" name="Rettangolo 6"/>
          <p:cNvSpPr/>
          <p:nvPr/>
        </p:nvSpPr>
        <p:spPr>
          <a:xfrm>
            <a:off x="4937717" y="3549004"/>
            <a:ext cx="3321710" cy="2115146"/>
          </a:xfrm>
          <a:prstGeom prst="rect">
            <a:avLst/>
          </a:prstGeom>
          <a:ln w="127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u="sng" dirty="0" err="1"/>
              <a:t>Subjective</a:t>
            </a:r>
            <a:r>
              <a:rPr lang="it-IT" sz="2400" dirty="0"/>
              <a:t> and </a:t>
            </a:r>
            <a:r>
              <a:rPr lang="it-IT" sz="2400" u="sng" dirty="0" err="1"/>
              <a:t>context</a:t>
            </a:r>
            <a:r>
              <a:rPr lang="it-IT" sz="2400" u="sng" dirty="0"/>
              <a:t>- </a:t>
            </a:r>
            <a:r>
              <a:rPr lang="it-IT" sz="2400" u="sng" dirty="0" err="1"/>
              <a:t>dependent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perception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 err="1"/>
              <a:t>possible</a:t>
            </a:r>
            <a:r>
              <a:rPr lang="it-IT" sz="2400" dirty="0"/>
              <a:t> </a:t>
            </a:r>
            <a:r>
              <a:rPr lang="it-IT" sz="2400" dirty="0" err="1"/>
              <a:t>acceptance</a:t>
            </a:r>
            <a:endParaRPr lang="it-IT" sz="2400" dirty="0"/>
          </a:p>
          <a:p>
            <a:pPr algn="ctr"/>
            <a:r>
              <a:rPr lang="it-IT" sz="2400" dirty="0"/>
              <a:t>of the </a:t>
            </a:r>
            <a:r>
              <a:rPr lang="it-IT" sz="2400" dirty="0" err="1"/>
              <a:t>value</a:t>
            </a:r>
            <a:r>
              <a:rPr lang="it-IT" sz="2400" dirty="0"/>
              <a:t> </a:t>
            </a:r>
            <a:r>
              <a:rPr lang="it-IT" sz="2400" dirty="0" err="1"/>
              <a:t>proposition</a:t>
            </a:r>
            <a:r>
              <a:rPr lang="it-IT" sz="2400" dirty="0"/>
              <a:t> </a:t>
            </a:r>
            <a:r>
              <a:rPr lang="it-IT" sz="2400" dirty="0" err="1"/>
              <a:t>proposed</a:t>
            </a:r>
            <a:r>
              <a:rPr lang="it-IT" sz="2400" dirty="0"/>
              <a:t> by providers.</a:t>
            </a:r>
          </a:p>
        </p:txBody>
      </p:sp>
      <p:sp>
        <p:nvSpPr>
          <p:cNvPr id="8" name="Rettangolo 7"/>
          <p:cNvSpPr/>
          <p:nvPr/>
        </p:nvSpPr>
        <p:spPr>
          <a:xfrm>
            <a:off x="4937718" y="2966874"/>
            <a:ext cx="3321709" cy="452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</a:p>
        </p:txBody>
      </p:sp>
      <p:sp>
        <p:nvSpPr>
          <p:cNvPr id="9" name="Rettangolo 8"/>
          <p:cNvSpPr/>
          <p:nvPr/>
        </p:nvSpPr>
        <p:spPr>
          <a:xfrm>
            <a:off x="918690" y="2976058"/>
            <a:ext cx="3321710" cy="45294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Providers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40731" y="5680268"/>
            <a:ext cx="2076713" cy="478631"/>
          </a:xfrm>
          <a:prstGeom prst="rect">
            <a:avLst/>
          </a:prstGeom>
        </p:spPr>
      </p:pic>
      <p:sp>
        <p:nvSpPr>
          <p:cNvPr id="17" name="Rettangolo 16"/>
          <p:cNvSpPr/>
          <p:nvPr/>
        </p:nvSpPr>
        <p:spPr>
          <a:xfrm>
            <a:off x="879146" y="6087419"/>
            <a:ext cx="73857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Durable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bidirectional</a:t>
            </a:r>
            <a:r>
              <a:rPr lang="it-IT" sz="2400" dirty="0"/>
              <a:t> </a:t>
            </a:r>
            <a:r>
              <a:rPr lang="it-IT" sz="2400" dirty="0" err="1"/>
              <a:t>relationship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b="1" dirty="0"/>
              <a:t>trust</a:t>
            </a:r>
          </a:p>
        </p:txBody>
      </p:sp>
      <p:sp>
        <p:nvSpPr>
          <p:cNvPr id="10" name="Freeform 3">
            <a:extLst>
              <a:ext uri="{FF2B5EF4-FFF2-40B4-BE49-F238E27FC236}">
                <a16:creationId xmlns:a16="http://schemas.microsoft.com/office/drawing/2014/main" id="{3DADC447-21A0-4D86-9175-10CB152F54F0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1" name="Segnaposto numero diapositiva 3">
            <a:extLst>
              <a:ext uri="{FF2B5EF4-FFF2-40B4-BE49-F238E27FC236}">
                <a16:creationId xmlns:a16="http://schemas.microsoft.com/office/drawing/2014/main" id="{4DDACCE3-8265-474D-B878-DF5B21D7C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28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7668B30-08D3-4CA3-93F0-F800C21A6DD0}"/>
              </a:ext>
            </a:extLst>
          </p:cNvPr>
          <p:cNvSpPr txBox="1">
            <a:spLocks/>
          </p:cNvSpPr>
          <p:nvPr/>
        </p:nvSpPr>
        <p:spPr>
          <a:xfrm>
            <a:off x="365954" y="135853"/>
            <a:ext cx="84120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FP7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 enterprise can only make value propositions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F2DB57F-C2DC-4D03-AD71-7A241B439287}"/>
              </a:ext>
            </a:extLst>
          </p:cNvPr>
          <p:cNvSpPr/>
          <p:nvPr/>
        </p:nvSpPr>
        <p:spPr>
          <a:xfrm>
            <a:off x="3375301" y="1499936"/>
            <a:ext cx="2442143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Consumers/Users</a:t>
            </a:r>
            <a:endParaRPr lang="it-IT" sz="24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88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8718" y="1479132"/>
            <a:ext cx="8294361" cy="203132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400" dirty="0"/>
              <a:t>SDL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u="sng" dirty="0" err="1"/>
              <a:t>customer-oriented</a:t>
            </a:r>
            <a:r>
              <a:rPr lang="it-IT" sz="2400" dirty="0"/>
              <a:t> and </a:t>
            </a:r>
            <a:r>
              <a:rPr lang="it-IT" sz="2400" dirty="0" err="1"/>
              <a:t>based</a:t>
            </a:r>
            <a:r>
              <a:rPr lang="it-IT" sz="2400" dirty="0"/>
              <a:t> on a </a:t>
            </a:r>
            <a:r>
              <a:rPr lang="it-IT" sz="2400" u="sng" dirty="0" err="1"/>
              <a:t>relational</a:t>
            </a:r>
            <a:r>
              <a:rPr lang="it-IT" sz="2400" u="sng" dirty="0"/>
              <a:t> </a:t>
            </a:r>
            <a:r>
              <a:rPr lang="it-IT" sz="2400" u="sng" dirty="0" err="1"/>
              <a:t>view</a:t>
            </a:r>
            <a:r>
              <a:rPr lang="it-IT" sz="2400" dirty="0"/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endParaRPr lang="it-IT" sz="24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it-IT" sz="2400" dirty="0"/>
              <a:t>The </a:t>
            </a:r>
            <a:r>
              <a:rPr lang="it-IT" sz="2400" dirty="0" err="1"/>
              <a:t>resource</a:t>
            </a:r>
            <a:r>
              <a:rPr lang="it-IT" sz="2400" dirty="0"/>
              <a:t> </a:t>
            </a:r>
            <a:r>
              <a:rPr lang="it-IT" sz="2400" dirty="0" err="1"/>
              <a:t>exchange</a:t>
            </a:r>
            <a:r>
              <a:rPr lang="it-IT" sz="2400" dirty="0"/>
              <a:t> </a:t>
            </a:r>
            <a:r>
              <a:rPr lang="it-IT" sz="2400" dirty="0" err="1"/>
              <a:t>between</a:t>
            </a:r>
            <a:r>
              <a:rPr lang="it-IT" sz="2400" dirty="0"/>
              <a:t> users and providers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bidirectional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on </a:t>
            </a:r>
            <a:r>
              <a:rPr lang="it-IT" sz="2400" u="sng" dirty="0" err="1"/>
              <a:t>informational</a:t>
            </a:r>
            <a:r>
              <a:rPr lang="it-IT" sz="2400" u="sng" dirty="0"/>
              <a:t> </a:t>
            </a:r>
            <a:r>
              <a:rPr lang="it-IT" sz="2400" u="sng" dirty="0" err="1"/>
              <a:t>symmetry</a:t>
            </a:r>
            <a:r>
              <a:rPr lang="it-IT" sz="2400" dirty="0"/>
              <a:t>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it-IT" sz="2400" dirty="0"/>
              <a:t>Providers are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anymore</a:t>
            </a:r>
            <a:r>
              <a:rPr lang="it-IT" sz="2400" dirty="0"/>
              <a:t> in a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</a:rPr>
              <a:t>leading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 position</a:t>
            </a:r>
            <a:r>
              <a:rPr lang="it-IT" sz="2400" dirty="0"/>
              <a:t>.</a:t>
            </a:r>
          </a:p>
          <a:p>
            <a:pPr marL="0" indent="0" algn="just">
              <a:spcBef>
                <a:spcPts val="0"/>
              </a:spcBef>
              <a:buNone/>
            </a:pPr>
            <a:endParaRPr lang="it-IT" sz="2400" dirty="0"/>
          </a:p>
          <a:p>
            <a:pPr marL="0" indent="0" algn="just">
              <a:spcBef>
                <a:spcPts val="0"/>
              </a:spcBef>
              <a:buNone/>
            </a:pPr>
            <a:endParaRPr lang="it-IT" sz="2400" b="1" dirty="0"/>
          </a:p>
        </p:txBody>
      </p:sp>
      <p:sp>
        <p:nvSpPr>
          <p:cNvPr id="2" name="Freccia in giù 1"/>
          <p:cNvSpPr/>
          <p:nvPr/>
        </p:nvSpPr>
        <p:spPr>
          <a:xfrm>
            <a:off x="4253997" y="3492499"/>
            <a:ext cx="289932" cy="43487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56E8FFF5-4DCF-4092-B9F4-928DBB195832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5301FBDE-2840-4BE1-80C9-E9F841F30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29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6750700-D86D-4320-A6CB-CCD59B64A8EE}"/>
              </a:ext>
            </a:extLst>
          </p:cNvPr>
          <p:cNvSpPr txBox="1">
            <a:spLocks/>
          </p:cNvSpPr>
          <p:nvPr/>
        </p:nvSpPr>
        <p:spPr>
          <a:xfrm>
            <a:off x="220989" y="113639"/>
            <a:ext cx="841209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FP8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service-centered view is customer oriented and relational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F185839-790A-4D96-9994-977EBD7766EF}"/>
              </a:ext>
            </a:extLst>
          </p:cNvPr>
          <p:cNvSpPr/>
          <p:nvPr/>
        </p:nvSpPr>
        <p:spPr>
          <a:xfrm>
            <a:off x="424821" y="3999771"/>
            <a:ext cx="82082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i="1" dirty="0"/>
              <a:t>Customers </a:t>
            </a:r>
            <a:r>
              <a:rPr lang="it-IT" sz="2400" i="1" dirty="0" err="1"/>
              <a:t>participate</a:t>
            </a:r>
            <a:r>
              <a:rPr lang="it-IT" sz="2400" i="1" dirty="0"/>
              <a:t> in </a:t>
            </a:r>
            <a:r>
              <a:rPr lang="it-IT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</a:t>
            </a:r>
            <a:r>
              <a:rPr lang="it-IT" sz="2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phases</a:t>
            </a:r>
            <a:r>
              <a:rPr lang="it-IT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i="1" dirty="0"/>
              <a:t>of service delivery (</a:t>
            </a:r>
            <a:r>
              <a:rPr lang="it-IT" sz="2400" i="1" dirty="0" err="1"/>
              <a:t>pre</a:t>
            </a:r>
            <a:r>
              <a:rPr lang="it-IT" sz="2400" i="1" dirty="0"/>
              <a:t>-, </a:t>
            </a:r>
            <a:r>
              <a:rPr lang="it-IT" sz="2400" i="1" dirty="0" err="1"/>
              <a:t>during</a:t>
            </a:r>
            <a:r>
              <a:rPr lang="it-IT" sz="2400" i="1" dirty="0"/>
              <a:t> and post)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E8AC87B0-1EDE-4A81-9A30-A8E84E1B208D}"/>
              </a:ext>
            </a:extLst>
          </p:cNvPr>
          <p:cNvSpPr/>
          <p:nvPr/>
        </p:nvSpPr>
        <p:spPr>
          <a:xfrm>
            <a:off x="424820" y="4903164"/>
            <a:ext cx="82943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Stakeholder theory </a:t>
            </a:r>
            <a:r>
              <a:rPr lang="it-IT" sz="2400" dirty="0"/>
              <a:t>(</a:t>
            </a:r>
            <a:r>
              <a:rPr lang="it-IT" sz="2400" dirty="0" err="1"/>
              <a:t>Donaldson</a:t>
            </a:r>
            <a:r>
              <a:rPr lang="it-IT" sz="2400" dirty="0"/>
              <a:t> and Preston, 1995): engagement in </a:t>
            </a:r>
            <a:r>
              <a:rPr lang="it-IT" sz="2400" dirty="0" err="1"/>
              <a:t>all</a:t>
            </a:r>
            <a:r>
              <a:rPr lang="it-IT" sz="2400" dirty="0"/>
              <a:t> business strategies and </a:t>
            </a:r>
            <a:r>
              <a:rPr lang="it-IT" sz="2400" dirty="0" err="1"/>
              <a:t>tactics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the stakeholder (</a:t>
            </a:r>
            <a:r>
              <a:rPr lang="it-IT" sz="2400" u="sng" dirty="0" err="1"/>
              <a:t>affected</a:t>
            </a:r>
            <a:r>
              <a:rPr lang="it-IT" sz="2400" dirty="0"/>
              <a:t> and </a:t>
            </a:r>
            <a:r>
              <a:rPr lang="it-IT" sz="2400" u="sng" dirty="0" err="1"/>
              <a:t>affecting</a:t>
            </a:r>
            <a:r>
              <a:rPr lang="it-IT" sz="2400" dirty="0"/>
              <a:t> the </a:t>
            </a:r>
            <a:r>
              <a:rPr lang="it-IT" sz="2400" dirty="0" err="1"/>
              <a:t>conduct</a:t>
            </a:r>
            <a:r>
              <a:rPr lang="it-IT" sz="2400" dirty="0"/>
              <a:t> of </a:t>
            </a:r>
            <a:r>
              <a:rPr lang="it-IT" sz="2400" dirty="0" err="1"/>
              <a:t>organization</a:t>
            </a:r>
            <a:r>
              <a:rPr lang="it-IT" sz="2400" dirty="0"/>
              <a:t>), </a:t>
            </a:r>
            <a:r>
              <a:rPr lang="it-IT" sz="2400" dirty="0" err="1"/>
              <a:t>such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consumers, </a:t>
            </a:r>
            <a:r>
              <a:rPr lang="it-IT" sz="2400" dirty="0" err="1"/>
              <a:t>other</a:t>
            </a:r>
            <a:r>
              <a:rPr lang="it-IT" sz="2400" dirty="0"/>
              <a:t> companies, institutions, </a:t>
            </a:r>
            <a:r>
              <a:rPr lang="it-IT" sz="2400" dirty="0" err="1"/>
              <a:t>associations</a:t>
            </a:r>
            <a:r>
              <a:rPr lang="it-IT" sz="2400" dirty="0"/>
              <a:t>, etc.</a:t>
            </a:r>
          </a:p>
        </p:txBody>
      </p:sp>
    </p:spTree>
    <p:extLst>
      <p:ext uri="{BB962C8B-B14F-4D97-AF65-F5344CB8AC3E}">
        <p14:creationId xmlns:p14="http://schemas.microsoft.com/office/powerpoint/2010/main" val="126518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 animBg="1"/>
      <p:bldP spid="6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323577" y="620688"/>
            <a:ext cx="1935575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nettore 1 4"/>
          <p:cNvCxnSpPr/>
          <p:nvPr/>
        </p:nvCxnSpPr>
        <p:spPr>
          <a:xfrm>
            <a:off x="683568" y="1556792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323577" y="646448"/>
            <a:ext cx="8463514" cy="11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tIns="152352" bIns="0" anchor="ctr">
            <a:spAutoFit/>
          </a:bodyPr>
          <a:lstStyle/>
          <a:p>
            <a:pPr indent="358775">
              <a:defRPr/>
            </a:pPr>
            <a:r>
              <a:rPr lang="it-IT" sz="4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Agenda: </a:t>
            </a:r>
            <a:r>
              <a:rPr lang="it-IT" sz="4400" b="1" dirty="0" err="1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Lesson</a:t>
            </a:r>
            <a:r>
              <a:rPr lang="it-IT" sz="4400" b="1" dirty="0">
                <a:solidFill>
                  <a:schemeClr val="accent6">
                    <a:lumMod val="75000"/>
                  </a:schemeClr>
                </a:solidFill>
                <a:latin typeface="+mj-lt"/>
                <a:ea typeface="Times New Roman" pitchFamily="18" charset="0"/>
              </a:rPr>
              <a:t> 2</a:t>
            </a:r>
            <a:endParaRPr lang="it-IT" sz="2000" b="1" i="1" dirty="0">
              <a:latin typeface="+mj-lt"/>
              <a:ea typeface="Times New Roman" pitchFamily="18" charset="0"/>
            </a:endParaRPr>
          </a:p>
          <a:p>
            <a:pPr indent="358775">
              <a:defRPr/>
            </a:pPr>
            <a:endParaRPr lang="it-IT" sz="2000" b="1" i="1" dirty="0">
              <a:latin typeface="+mj-lt"/>
              <a:ea typeface="Times New Roman" pitchFamily="18" charset="0"/>
            </a:endParaRPr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3" name="Segnaposto numero diapositiva 12"/>
          <p:cNvSpPr>
            <a:spLocks noGrp="1"/>
          </p:cNvSpPr>
          <p:nvPr>
            <p:ph type="sldNum" sz="quarter" idx="12"/>
          </p:nvPr>
        </p:nvSpPr>
        <p:spPr>
          <a:xfrm>
            <a:off x="6902896" y="6304235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z="1800" smtClean="0">
                <a:solidFill>
                  <a:schemeClr val="tx1"/>
                </a:solidFill>
                <a:latin typeface="Berlin Sans FB Demi" pitchFamily="34" charset="0"/>
              </a:rPr>
              <a:pPr algn="r"/>
              <a:t>3</a:t>
            </a:fld>
            <a:endParaRPr lang="it-IT" sz="1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6C5EC0E5-201C-4DED-8C64-8E688FBD8734}"/>
              </a:ext>
            </a:extLst>
          </p:cNvPr>
          <p:cNvSpPr/>
          <p:nvPr/>
        </p:nvSpPr>
        <p:spPr>
          <a:xfrm>
            <a:off x="308903" y="2264882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theories:</a:t>
            </a:r>
            <a:endParaRPr lang="it-IT" sz="24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C0B4CDE-D6B6-48D4-9926-7E5958935620}"/>
              </a:ext>
            </a:extLst>
          </p:cNvPr>
          <p:cNvSpPr/>
          <p:nvPr/>
        </p:nvSpPr>
        <p:spPr>
          <a:xfrm>
            <a:off x="323577" y="2875538"/>
            <a:ext cx="3672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Service-</a:t>
            </a:r>
            <a:r>
              <a:rPr lang="it-IT" sz="2400" dirty="0" err="1"/>
              <a:t>Dominant</a:t>
            </a:r>
            <a:r>
              <a:rPr lang="it-IT" sz="2400" dirty="0"/>
              <a:t> </a:t>
            </a:r>
            <a:r>
              <a:rPr lang="it-IT" sz="2400" dirty="0" err="1"/>
              <a:t>Logic</a:t>
            </a:r>
            <a:endParaRPr lang="it-IT" sz="2400" dirty="0"/>
          </a:p>
          <a:p>
            <a:pPr marL="358775" indent="-358775" algn="just" eaLnBrk="0" hangingPunct="0">
              <a:buFont typeface="Arial" pitchFamily="34" charset="0"/>
              <a:buChar char="•"/>
              <a:defRPr/>
            </a:pPr>
            <a:r>
              <a:rPr lang="it-IT" sz="2400" dirty="0"/>
              <a:t>Service Science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EB89D409-AE63-4D7A-BF91-4AB1A2F51FF7}"/>
              </a:ext>
            </a:extLst>
          </p:cNvPr>
          <p:cNvSpPr/>
          <p:nvPr/>
        </p:nvSpPr>
        <p:spPr>
          <a:xfrm>
            <a:off x="4305347" y="3429000"/>
            <a:ext cx="48986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hangingPunct="0">
              <a:defRPr/>
            </a:pPr>
            <a:r>
              <a:rPr lang="it-IT" sz="2400" dirty="0"/>
              <a:t>New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frameworks</a:t>
            </a:r>
            <a:r>
              <a:rPr lang="it-IT" sz="2400" dirty="0"/>
              <a:t>:</a:t>
            </a:r>
          </a:p>
          <a:p>
            <a:pPr algn="just" eaLnBrk="0" hangingPunct="0">
              <a:defRPr/>
            </a:pPr>
            <a:endParaRPr lang="it-IT" sz="2400" dirty="0"/>
          </a:p>
          <a:p>
            <a:pPr marL="1273175" lvl="2" indent="-358775" algn="just" eaLnBrk="0" hangingPunct="0">
              <a:buFont typeface="Wingdings" panose="05000000000000000000" pitchFamily="2" charset="2"/>
              <a:buChar char="v"/>
              <a:defRPr/>
            </a:pPr>
            <a:r>
              <a:rPr lang="it-IT" sz="2400" dirty="0"/>
              <a:t>Service </a:t>
            </a:r>
            <a:r>
              <a:rPr lang="it-IT" sz="2400" dirty="0" err="1"/>
              <a:t>ecosystems</a:t>
            </a:r>
            <a:endParaRPr lang="it-IT" sz="2400" dirty="0"/>
          </a:p>
          <a:p>
            <a:pPr marL="1273175" lvl="2" indent="-358775" algn="just" eaLnBrk="0" hangingPunct="0">
              <a:buFont typeface="Wingdings" panose="05000000000000000000" pitchFamily="2" charset="2"/>
              <a:buChar char="v"/>
              <a:defRPr/>
            </a:pPr>
            <a:r>
              <a:rPr lang="it-IT" sz="2400" dirty="0"/>
              <a:t>(Smart) service systems</a:t>
            </a:r>
          </a:p>
        </p:txBody>
      </p:sp>
      <p:pic>
        <p:nvPicPr>
          <p:cNvPr id="1026" name="Picture 2" descr="Agenda, checklist, tasks, todo icon">
            <a:extLst>
              <a:ext uri="{FF2B5EF4-FFF2-40B4-BE49-F238E27FC236}">
                <a16:creationId xmlns:a16="http://schemas.microsoft.com/office/drawing/2014/main" id="{EC121E21-30A4-432E-83AA-32F55E09B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564" y="507540"/>
            <a:ext cx="1214264" cy="121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F51A578B-C701-40D5-96B8-26E0D7C3A3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182" t="10169"/>
          <a:stretch/>
        </p:blipFill>
        <p:spPr>
          <a:xfrm>
            <a:off x="4286980" y="5076272"/>
            <a:ext cx="968980" cy="1472349"/>
          </a:xfrm>
          <a:prstGeom prst="rect">
            <a:avLst/>
          </a:prstGeom>
        </p:spPr>
      </p:pic>
      <p:cxnSp>
        <p:nvCxnSpPr>
          <p:cNvPr id="12" name="Connettore a gomito 11">
            <a:extLst>
              <a:ext uri="{FF2B5EF4-FFF2-40B4-BE49-F238E27FC236}">
                <a16:creationId xmlns:a16="http://schemas.microsoft.com/office/drawing/2014/main" id="{C5652916-A0E1-44A1-A548-D741AF1D9639}"/>
              </a:ext>
            </a:extLst>
          </p:cNvPr>
          <p:cNvCxnSpPr>
            <a:cxnSpLocks/>
          </p:cNvCxnSpPr>
          <p:nvPr/>
        </p:nvCxnSpPr>
        <p:spPr>
          <a:xfrm>
            <a:off x="3678112" y="3123242"/>
            <a:ext cx="1547672" cy="1233020"/>
          </a:xfrm>
          <a:prstGeom prst="bentConnector3">
            <a:avLst>
              <a:gd name="adj1" fmla="val 29690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a gomito 25">
            <a:extLst>
              <a:ext uri="{FF2B5EF4-FFF2-40B4-BE49-F238E27FC236}">
                <a16:creationId xmlns:a16="http://schemas.microsoft.com/office/drawing/2014/main" id="{D85CEED7-5110-4DA2-A50C-FA6BAAE5578E}"/>
              </a:ext>
            </a:extLst>
          </p:cNvPr>
          <p:cNvCxnSpPr>
            <a:cxnSpLocks/>
          </p:cNvCxnSpPr>
          <p:nvPr/>
        </p:nvCxnSpPr>
        <p:spPr>
          <a:xfrm>
            <a:off x="2767378" y="3525265"/>
            <a:ext cx="2447049" cy="1288532"/>
          </a:xfrm>
          <a:prstGeom prst="bentConnector3">
            <a:avLst>
              <a:gd name="adj1" fmla="val 40074"/>
            </a:avLst>
          </a:prstGeom>
          <a:ln w="28575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magine 14">
            <a:extLst>
              <a:ext uri="{FF2B5EF4-FFF2-40B4-BE49-F238E27FC236}">
                <a16:creationId xmlns:a16="http://schemas.microsoft.com/office/drawing/2014/main" id="{E70B17B3-6C4C-49E7-B294-522B60149D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211" b="23662"/>
          <a:stretch/>
        </p:blipFill>
        <p:spPr>
          <a:xfrm>
            <a:off x="997130" y="4126416"/>
            <a:ext cx="1902937" cy="1211724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D55DBB0F-1C09-40DA-ACFF-0223F44903D8}"/>
              </a:ext>
            </a:extLst>
          </p:cNvPr>
          <p:cNvSpPr/>
          <p:nvPr/>
        </p:nvSpPr>
        <p:spPr>
          <a:xfrm>
            <a:off x="5285036" y="5498611"/>
            <a:ext cx="3580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>
              <a:defRPr/>
            </a:pPr>
            <a:r>
              <a:rPr lang="it-IT" sz="2400" dirty="0"/>
              <a:t>Case studies and </a:t>
            </a:r>
            <a:r>
              <a:rPr lang="it-IT" sz="2400" dirty="0" err="1"/>
              <a:t>examples</a:t>
            </a:r>
            <a:r>
              <a:rPr lang="it-IT" sz="2400" dirty="0"/>
              <a:t> </a:t>
            </a:r>
          </a:p>
          <a:p>
            <a:pPr algn="just" eaLnBrk="0" hangingPunct="0">
              <a:defRPr/>
            </a:pPr>
            <a:r>
              <a:rPr lang="it-IT" sz="2400" dirty="0"/>
              <a:t>from </a:t>
            </a:r>
            <a:r>
              <a:rPr lang="it-IT" sz="2400" dirty="0" err="1"/>
              <a:t>research</a:t>
            </a:r>
            <a:r>
              <a:rPr lang="it-IT" sz="2400" dirty="0"/>
              <a:t> projects</a:t>
            </a:r>
          </a:p>
        </p:txBody>
      </p:sp>
    </p:spTree>
    <p:extLst>
      <p:ext uri="{BB962C8B-B14F-4D97-AF65-F5344CB8AC3E}">
        <p14:creationId xmlns:p14="http://schemas.microsoft.com/office/powerpoint/2010/main" val="1418820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1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7259" y="1683656"/>
            <a:ext cx="8191910" cy="118389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400" b="1" dirty="0" err="1"/>
              <a:t>Organizations</a:t>
            </a:r>
            <a:r>
              <a:rPr lang="it-IT" sz="2400" dirty="0"/>
              <a:t>: </a:t>
            </a:r>
            <a:r>
              <a:rPr lang="it-IT" sz="2400" u="sng" dirty="0"/>
              <a:t>micro</a:t>
            </a:r>
            <a:r>
              <a:rPr lang="it-IT" sz="2400" dirty="0"/>
              <a:t> and </a:t>
            </a:r>
            <a:r>
              <a:rPr lang="it-IT" sz="2400" u="sng" dirty="0"/>
              <a:t>macro</a:t>
            </a:r>
            <a:r>
              <a:rPr lang="it-IT" sz="2400" dirty="0"/>
              <a:t> </a:t>
            </a:r>
            <a:r>
              <a:rPr lang="it-IT" sz="2400" dirty="0" err="1"/>
              <a:t>competencies</a:t>
            </a:r>
            <a:r>
              <a:rPr lang="it-IT" sz="2400" dirty="0"/>
              <a:t> </a:t>
            </a:r>
            <a:r>
              <a:rPr lang="it-IT" sz="2400" dirty="0" err="1"/>
              <a:t>integrators</a:t>
            </a:r>
            <a:r>
              <a:rPr lang="it-IT" sz="2400" dirty="0"/>
              <a:t> </a:t>
            </a:r>
            <a:r>
              <a:rPr lang="it-IT" sz="2400" dirty="0" err="1"/>
              <a:t>transforming</a:t>
            </a:r>
            <a:r>
              <a:rPr lang="it-IT" sz="2400" dirty="0"/>
              <a:t> the </a:t>
            </a:r>
            <a:r>
              <a:rPr lang="it-IT" sz="2400" dirty="0" err="1"/>
              <a:t>specialized</a:t>
            </a:r>
            <a:r>
              <a:rPr lang="it-IT" sz="2400" dirty="0"/>
              <a:t> skills </a:t>
            </a:r>
            <a:r>
              <a:rPr lang="it-IT" sz="2400" dirty="0" err="1"/>
              <a:t>provided</a:t>
            </a:r>
            <a:r>
              <a:rPr lang="it-IT" sz="2400" dirty="0"/>
              <a:t> by stakeholders </a:t>
            </a:r>
            <a:r>
              <a:rPr lang="it-IT" sz="2400" dirty="0" err="1"/>
              <a:t>into</a:t>
            </a:r>
            <a:r>
              <a:rPr lang="it-IT" sz="2400" dirty="0"/>
              <a:t> </a:t>
            </a:r>
            <a:r>
              <a:rPr lang="it-IT" sz="2400" dirty="0" err="1"/>
              <a:t>efficient</a:t>
            </a:r>
            <a:r>
              <a:rPr lang="it-IT" sz="2400" dirty="0"/>
              <a:t> services.</a:t>
            </a:r>
          </a:p>
          <a:p>
            <a:pPr marL="0" indent="0" algn="ctr">
              <a:buNone/>
            </a:pPr>
            <a:r>
              <a:rPr lang="it-IT" sz="2400" dirty="0"/>
              <a:t> 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29F3BA6-5A08-45C5-82DF-71ADF02D0114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id="{8C6C1BC0-F610-4DBB-8EBB-2E471C2D2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30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4A0D6CF4-DE5C-4892-8143-F3D167863DA6}"/>
              </a:ext>
            </a:extLst>
          </p:cNvPr>
          <p:cNvSpPr txBox="1">
            <a:spLocks/>
          </p:cNvSpPr>
          <p:nvPr/>
        </p:nvSpPr>
        <p:spPr>
          <a:xfrm>
            <a:off x="-216576" y="338241"/>
            <a:ext cx="95771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FP9</a:t>
            </a:r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Organizations integrate and transform competencies into complex services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CFC50806-9B07-4EB1-8E77-6179A814D6EA}"/>
              </a:ext>
            </a:extLst>
          </p:cNvPr>
          <p:cNvSpPr/>
          <p:nvPr/>
        </p:nvSpPr>
        <p:spPr>
          <a:xfrm>
            <a:off x="548068" y="3476616"/>
            <a:ext cx="81919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/>
              <a:t>set of </a:t>
            </a:r>
            <a:r>
              <a:rPr lang="it-IT" sz="2400" dirty="0" err="1"/>
              <a:t>procedures</a:t>
            </a:r>
            <a:r>
              <a:rPr lang="it-IT" sz="2400" dirty="0"/>
              <a:t>, tasks, </a:t>
            </a:r>
            <a:r>
              <a:rPr lang="it-IT" sz="2400" dirty="0" err="1"/>
              <a:t>mechanisms</a:t>
            </a:r>
            <a:r>
              <a:rPr lang="it-IT" sz="2400" dirty="0"/>
              <a:t>, activities and interactions </a:t>
            </a:r>
            <a:r>
              <a:rPr lang="it-IT" sz="2400" dirty="0" err="1"/>
              <a:t>supporting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the interaction </a:t>
            </a:r>
            <a:r>
              <a:rPr lang="it-IT" sz="2400" dirty="0" err="1"/>
              <a:t>between</a:t>
            </a:r>
            <a:r>
              <a:rPr lang="it-IT" sz="2400" dirty="0"/>
              <a:t> the </a:t>
            </a:r>
            <a:r>
              <a:rPr lang="it-IT" sz="2400" dirty="0" err="1"/>
              <a:t>two</a:t>
            </a:r>
            <a:r>
              <a:rPr lang="it-IT" sz="2400" dirty="0"/>
              <a:t> parties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07F2614-D93A-4ECE-A47C-C034D954955B}"/>
              </a:ext>
            </a:extLst>
          </p:cNvPr>
          <p:cNvSpPr/>
          <p:nvPr/>
        </p:nvSpPr>
        <p:spPr>
          <a:xfrm>
            <a:off x="3203848" y="2962255"/>
            <a:ext cx="3101042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just"/>
            <a:r>
              <a:rPr lang="it-IT" sz="2400" b="1" dirty="0" err="1"/>
              <a:t>Resources</a:t>
            </a:r>
            <a:r>
              <a:rPr lang="it-IT" sz="2400" b="1" dirty="0"/>
              <a:t> </a:t>
            </a:r>
            <a:r>
              <a:rPr lang="it-IT" sz="2400" b="1" dirty="0" err="1"/>
              <a:t>integration</a:t>
            </a:r>
            <a:r>
              <a:rPr lang="it-IT" sz="2400" dirty="0"/>
              <a:t> 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741A98BB-C907-48F1-9B04-C24A2334A135}"/>
              </a:ext>
            </a:extLst>
          </p:cNvPr>
          <p:cNvSpPr/>
          <p:nvPr/>
        </p:nvSpPr>
        <p:spPr>
          <a:xfrm>
            <a:off x="534588" y="5314351"/>
            <a:ext cx="8191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dirty="0" err="1"/>
              <a:t>economic</a:t>
            </a:r>
            <a:r>
              <a:rPr lang="it-IT" sz="2400" dirty="0"/>
              <a:t> </a:t>
            </a:r>
            <a:r>
              <a:rPr lang="it-IT" sz="2400" dirty="0" err="1"/>
              <a:t>actors</a:t>
            </a:r>
            <a:r>
              <a:rPr lang="it-IT" sz="2400" dirty="0"/>
              <a:t> </a:t>
            </a:r>
            <a:r>
              <a:rPr lang="it-IT" sz="2400" dirty="0" err="1"/>
              <a:t>involved</a:t>
            </a:r>
            <a:r>
              <a:rPr lang="it-IT" sz="2400" dirty="0"/>
              <a:t> in </a:t>
            </a:r>
            <a:r>
              <a:rPr lang="it-IT" sz="2400" dirty="0" err="1"/>
              <a:t>value</a:t>
            </a:r>
            <a:r>
              <a:rPr lang="it-IT" sz="2400" dirty="0"/>
              <a:t> </a:t>
            </a:r>
            <a:r>
              <a:rPr lang="it-IT" sz="2400" dirty="0" err="1"/>
              <a:t>exchange</a:t>
            </a:r>
            <a:r>
              <a:rPr lang="it-IT" sz="2400" dirty="0"/>
              <a:t> are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integrators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in a network </a:t>
            </a:r>
            <a:r>
              <a:rPr lang="it-IT" sz="2400" dirty="0" err="1"/>
              <a:t>approach</a:t>
            </a:r>
            <a:r>
              <a:rPr lang="it-IT" sz="2400" dirty="0"/>
              <a:t> and </a:t>
            </a:r>
            <a:r>
              <a:rPr lang="it-IT" sz="2400" dirty="0" err="1">
                <a:sym typeface="Wingdings" panose="05000000000000000000" pitchFamily="2" charset="2"/>
              </a:rPr>
              <a:t>carry</a:t>
            </a:r>
            <a:r>
              <a:rPr lang="it-IT" sz="2400" dirty="0">
                <a:sym typeface="Wingdings" panose="05000000000000000000" pitchFamily="2" charset="2"/>
              </a:rPr>
              <a:t> out actions </a:t>
            </a:r>
            <a:r>
              <a:rPr lang="it-IT" sz="2400" dirty="0" err="1">
                <a:sym typeface="Wingdings" panose="05000000000000000000" pitchFamily="2" charset="2"/>
              </a:rPr>
              <a:t>aimed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at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achieving</a:t>
            </a:r>
            <a:r>
              <a:rPr lang="it-IT" sz="2400" dirty="0">
                <a:sym typeface="Wingdings" panose="05000000000000000000" pitchFamily="2" charset="2"/>
              </a:rPr>
              <a:t> </a:t>
            </a:r>
            <a:r>
              <a:rPr lang="it-IT" sz="2400" dirty="0" err="1">
                <a:sym typeface="Wingdings" panose="05000000000000000000" pitchFamily="2" charset="2"/>
              </a:rPr>
              <a:t>mutual</a:t>
            </a:r>
            <a:r>
              <a:rPr lang="it-IT" sz="2400" dirty="0">
                <a:sym typeface="Wingdings" panose="05000000000000000000" pitchFamily="2" charset="2"/>
              </a:rPr>
              <a:t> benefits for </a:t>
            </a:r>
            <a:r>
              <a:rPr lang="it-IT" sz="2400" dirty="0" err="1">
                <a:sym typeface="Wingdings" panose="05000000000000000000" pitchFamily="2" charset="2"/>
              </a:rPr>
              <a:t>everyone</a:t>
            </a:r>
            <a:endParaRPr lang="it-IT" sz="240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AC31E6E-FE49-4A18-A80E-AF30119F9B0B}"/>
              </a:ext>
            </a:extLst>
          </p:cNvPr>
          <p:cNvSpPr/>
          <p:nvPr/>
        </p:nvSpPr>
        <p:spPr>
          <a:xfrm>
            <a:off x="2468369" y="4869448"/>
            <a:ext cx="4572000" cy="46166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txBody>
          <a:bodyPr>
            <a:spAutoFit/>
          </a:bodyPr>
          <a:lstStyle/>
          <a:p>
            <a:pPr algn="ctr"/>
            <a:r>
              <a:rPr lang="it-IT" sz="2400" b="1" dirty="0"/>
              <a:t> A2A </a:t>
            </a:r>
            <a:r>
              <a:rPr lang="it-IT" sz="2400" dirty="0"/>
              <a:t>(“</a:t>
            </a:r>
            <a:r>
              <a:rPr lang="it-IT" sz="2400" dirty="0" err="1"/>
              <a:t>actors</a:t>
            </a:r>
            <a:r>
              <a:rPr lang="it-IT" sz="2400" dirty="0"/>
              <a:t> to </a:t>
            </a:r>
            <a:r>
              <a:rPr lang="it-IT" sz="2400" dirty="0" err="1"/>
              <a:t>actors</a:t>
            </a:r>
            <a:r>
              <a:rPr lang="it-IT" sz="2400" dirty="0"/>
              <a:t>”) </a:t>
            </a:r>
            <a:r>
              <a:rPr lang="it-IT" sz="2400" dirty="0" err="1"/>
              <a:t>logic</a:t>
            </a:r>
            <a:endParaRPr lang="it-IT" sz="2400" dirty="0"/>
          </a:p>
        </p:txBody>
      </p:sp>
      <p:pic>
        <p:nvPicPr>
          <p:cNvPr id="6146" name="Picture 2" descr="Resource - Free people icons">
            <a:extLst>
              <a:ext uri="{FF2B5EF4-FFF2-40B4-BE49-F238E27FC236}">
                <a16:creationId xmlns:a16="http://schemas.microsoft.com/office/drawing/2014/main" id="{77CBB22B-6E8D-42CC-8095-7C106DC9D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685858"/>
            <a:ext cx="841477" cy="841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055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0" grpId="0" animBg="1"/>
      <p:bldP spid="11" grpId="0"/>
      <p:bldP spid="1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331" y="1302656"/>
            <a:ext cx="7886700" cy="48501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The </a:t>
            </a:r>
            <a:r>
              <a:rPr lang="it-IT" sz="2400" dirty="0" err="1"/>
              <a:t>definition</a:t>
            </a:r>
            <a:r>
              <a:rPr lang="it-IT" sz="2400" dirty="0"/>
              <a:t> of </a:t>
            </a:r>
            <a:r>
              <a:rPr lang="it-IT" sz="2400" dirty="0" err="1"/>
              <a:t>value</a:t>
            </a:r>
            <a:r>
              <a:rPr lang="it-IT" sz="2400" dirty="0"/>
              <a:t> co- 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strictly</a:t>
            </a:r>
            <a:r>
              <a:rPr lang="it-IT" sz="2400" dirty="0"/>
              <a:t> </a:t>
            </a:r>
            <a:r>
              <a:rPr lang="it-IT" sz="2400" dirty="0" err="1"/>
              <a:t>related</a:t>
            </a:r>
            <a:r>
              <a:rPr lang="it-IT" sz="2400" dirty="0"/>
              <a:t> to </a:t>
            </a:r>
            <a:r>
              <a:rPr lang="it-IT" sz="2400" b="1" dirty="0" err="1"/>
              <a:t>resource</a:t>
            </a:r>
            <a:r>
              <a:rPr lang="it-IT" sz="2400" b="1" dirty="0"/>
              <a:t> </a:t>
            </a:r>
            <a:r>
              <a:rPr lang="it-IT" sz="2400" b="1" dirty="0" err="1"/>
              <a:t>exchange</a:t>
            </a:r>
            <a:r>
              <a:rPr lang="it-IT" sz="2400" b="1" dirty="0"/>
              <a:t> </a:t>
            </a:r>
            <a:r>
              <a:rPr lang="it-IT" sz="2400" dirty="0"/>
              <a:t>and to </a:t>
            </a:r>
            <a:r>
              <a:rPr lang="it-IT" sz="2400" dirty="0" err="1"/>
              <a:t>customer’s</a:t>
            </a:r>
            <a:r>
              <a:rPr lang="it-IT" sz="2400" dirty="0"/>
              <a:t> 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social network</a:t>
            </a:r>
            <a:endParaRPr lang="it-IT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3AB3034A-6483-4E2D-AFC6-B80D72A7605A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EADF06F0-20EC-48D3-AEB3-CEE2B59D7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31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4304D6FF-F090-4B68-BA12-4BD08183116E}"/>
              </a:ext>
            </a:extLst>
          </p:cNvPr>
          <p:cNvSpPr txBox="1">
            <a:spLocks/>
          </p:cNvSpPr>
          <p:nvPr/>
        </p:nvSpPr>
        <p:spPr>
          <a:xfrm>
            <a:off x="363022" y="45864"/>
            <a:ext cx="8417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Resource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integration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D0A5CE9-D634-4E5F-9FE8-CA189A608829}"/>
              </a:ext>
            </a:extLst>
          </p:cNvPr>
          <p:cNvSpPr/>
          <p:nvPr/>
        </p:nvSpPr>
        <p:spPr>
          <a:xfrm>
            <a:off x="593478" y="2431396"/>
            <a:ext cx="78866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McColl</a:t>
            </a:r>
            <a:r>
              <a:rPr lang="it-IT" sz="2400" dirty="0"/>
              <a:t>-Kennedy et al. (2012) </a:t>
            </a:r>
            <a:r>
              <a:rPr lang="it-IT" sz="2400" dirty="0" err="1"/>
              <a:t>define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co- 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a: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 </a:t>
            </a:r>
            <a:r>
              <a:rPr lang="en-US" sz="2400" i="1" dirty="0"/>
              <a:t>realized from integration of resources through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en-US" sz="2400" i="1" dirty="0"/>
              <a:t> and </a:t>
            </a:r>
            <a:r>
              <a:rPr lang="en-US" sz="2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interactions </a:t>
            </a:r>
            <a:r>
              <a:rPr lang="en-US" sz="2400" i="1" dirty="0"/>
              <a:t>with collaborators in the customer’s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service network</a:t>
            </a:r>
          </a:p>
          <a:p>
            <a:pPr algn="ctr"/>
            <a:endParaRPr lang="it-IT" sz="2400" i="1" dirty="0"/>
          </a:p>
          <a:p>
            <a:pPr algn="ctr"/>
            <a:endParaRPr lang="it-IT" sz="2400" i="1" dirty="0"/>
          </a:p>
          <a:p>
            <a:pPr algn="ctr"/>
            <a:endParaRPr lang="it-IT" sz="2400" i="1" dirty="0"/>
          </a:p>
          <a:p>
            <a:pPr algn="ctr"/>
            <a:endParaRPr lang="it-IT" sz="2400" i="1" dirty="0"/>
          </a:p>
          <a:p>
            <a:pPr algn="just"/>
            <a:r>
              <a:rPr lang="en-US" sz="2400" dirty="0"/>
              <a:t>So, customers integrate resources from sources </a:t>
            </a:r>
            <a:r>
              <a:rPr lang="en-US" sz="2400" u="sng" dirty="0"/>
              <a:t>other than the firm</a:t>
            </a:r>
            <a:r>
              <a:rPr lang="en-US" sz="2400" dirty="0"/>
              <a:t>.</a:t>
            </a:r>
            <a:r>
              <a:rPr lang="it-IT" sz="2400" dirty="0"/>
              <a:t> Social networks </a:t>
            </a:r>
            <a:r>
              <a:rPr lang="it-IT" sz="2400" dirty="0" err="1"/>
              <a:t>affect</a:t>
            </a:r>
            <a:r>
              <a:rPr lang="it-IT" sz="2400" dirty="0"/>
              <a:t> the way in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they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it-IT" sz="2400" dirty="0" err="1"/>
              <a:t>operand</a:t>
            </a:r>
            <a:r>
              <a:rPr lang="it-IT" sz="2400" dirty="0"/>
              <a:t> </a:t>
            </a:r>
            <a:r>
              <a:rPr lang="it-IT" sz="2400" dirty="0" err="1"/>
              <a:t>resources</a:t>
            </a:r>
            <a:r>
              <a:rPr lang="it-IT" sz="2400" dirty="0"/>
              <a:t>. </a:t>
            </a:r>
          </a:p>
        </p:txBody>
      </p:sp>
      <p:pic>
        <p:nvPicPr>
          <p:cNvPr id="10242" name="Picture 2" descr="Social Network Icon - Immagini vettoriali stock e altre immagini ...">
            <a:extLst>
              <a:ext uri="{FF2B5EF4-FFF2-40B4-BE49-F238E27FC236}">
                <a16:creationId xmlns:a16="http://schemas.microsoft.com/office/drawing/2014/main" id="{FF02874D-81E9-44C8-8266-A0ACF80459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00" b="20757"/>
          <a:stretch/>
        </p:blipFill>
        <p:spPr bwMode="auto">
          <a:xfrm>
            <a:off x="3646046" y="4149080"/>
            <a:ext cx="1851901" cy="105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1511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8331" y="1038639"/>
            <a:ext cx="7886700" cy="48501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Vargo and </a:t>
            </a:r>
            <a:r>
              <a:rPr lang="it-IT" sz="2400" dirty="0" err="1"/>
              <a:t>Lusch</a:t>
            </a:r>
            <a:r>
              <a:rPr lang="it-IT" sz="2400" dirty="0"/>
              <a:t> </a:t>
            </a:r>
            <a:r>
              <a:rPr lang="it-IT" sz="2400" dirty="0" err="1"/>
              <a:t>categorize</a:t>
            </a:r>
            <a:r>
              <a:rPr lang="it-IT" sz="2400" dirty="0"/>
              <a:t>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kind</a:t>
            </a:r>
            <a:r>
              <a:rPr lang="it-IT" sz="2400" dirty="0"/>
              <a:t> of </a:t>
            </a:r>
            <a:r>
              <a:rPr lang="it-IT" sz="2400" dirty="0" err="1"/>
              <a:t>resources</a:t>
            </a:r>
            <a:r>
              <a:rPr lang="it-IT" sz="2400" dirty="0"/>
              <a:t> (2011) and the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(2014) </a:t>
            </a:r>
            <a:r>
              <a:rPr lang="it-IT" sz="2400" dirty="0" err="1"/>
              <a:t>implemented</a:t>
            </a:r>
            <a:r>
              <a:rPr lang="it-IT" sz="2400" dirty="0"/>
              <a:t> by users in </a:t>
            </a:r>
            <a:r>
              <a:rPr lang="it-IT" sz="2400" dirty="0" err="1"/>
              <a:t>value</a:t>
            </a:r>
            <a:r>
              <a:rPr lang="it-IT" sz="2400" dirty="0"/>
              <a:t> co- 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.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109444" y="3475989"/>
            <a:ext cx="4515994" cy="1121501"/>
          </a:xfrm>
          <a:prstGeom prst="rect">
            <a:avLst/>
          </a:prstGeom>
          <a:ln w="1270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t-IT" sz="2000" dirty="0" err="1"/>
              <a:t>Actor’s</a:t>
            </a:r>
            <a:r>
              <a:rPr lang="it-IT" sz="2000" dirty="0"/>
              <a:t> </a:t>
            </a:r>
            <a:r>
              <a:rPr lang="it-IT" sz="2000" dirty="0" err="1"/>
              <a:t>ability</a:t>
            </a:r>
            <a:r>
              <a:rPr lang="it-IT" sz="2000" dirty="0"/>
              <a:t> to </a:t>
            </a:r>
            <a:r>
              <a:rPr lang="it-IT" sz="2000" u="sng" dirty="0" err="1"/>
              <a:t>understand</a:t>
            </a:r>
            <a:r>
              <a:rPr lang="it-IT" sz="2000" dirty="0"/>
              <a:t> the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r>
              <a:rPr lang="it-IT" sz="2000" dirty="0"/>
              <a:t>, to </a:t>
            </a:r>
            <a:r>
              <a:rPr lang="it-IT" sz="2000" u="sng" dirty="0" err="1"/>
              <a:t>absorb</a:t>
            </a:r>
            <a:r>
              <a:rPr lang="it-IT" sz="2000" dirty="0"/>
              <a:t> and </a:t>
            </a:r>
            <a:r>
              <a:rPr lang="it-IT" sz="2000" dirty="0" err="1"/>
              <a:t>learn</a:t>
            </a:r>
            <a:r>
              <a:rPr lang="it-IT" sz="2000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from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members</a:t>
            </a:r>
            <a:r>
              <a:rPr lang="it-IT" sz="2000" dirty="0"/>
              <a:t> of the </a:t>
            </a:r>
            <a:r>
              <a:rPr lang="it-IT" sz="2000" dirty="0" err="1"/>
              <a:t>system</a:t>
            </a:r>
            <a:r>
              <a:rPr lang="it-IT" sz="2000" dirty="0"/>
              <a:t>, to </a:t>
            </a:r>
            <a:r>
              <a:rPr lang="it-IT" sz="2000" u="sng" dirty="0" err="1"/>
              <a:t>remove</a:t>
            </a:r>
            <a:r>
              <a:rPr lang="it-IT" sz="2000" dirty="0"/>
              <a:t>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kind</a:t>
            </a:r>
            <a:r>
              <a:rPr lang="it-IT" sz="2000" dirty="0"/>
              <a:t> of </a:t>
            </a:r>
            <a:r>
              <a:rPr lang="it-IT" sz="2000" dirty="0" err="1"/>
              <a:t>resistance</a:t>
            </a:r>
            <a:r>
              <a:rPr lang="it-IT" sz="2000" dirty="0"/>
              <a:t> to </a:t>
            </a:r>
            <a:r>
              <a:rPr lang="it-IT" sz="2000" dirty="0" err="1"/>
              <a:t>collaboration</a:t>
            </a:r>
            <a:r>
              <a:rPr lang="it-IT" sz="2000" dirty="0"/>
              <a:t>.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718458" y="2727082"/>
            <a:ext cx="3240359" cy="282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9" name="Rettangolo 8"/>
          <p:cNvSpPr/>
          <p:nvPr/>
        </p:nvSpPr>
        <p:spPr>
          <a:xfrm>
            <a:off x="718458" y="3114389"/>
            <a:ext cx="1368813" cy="281112"/>
          </a:xfrm>
          <a:prstGeom prst="rect">
            <a:avLst/>
          </a:prstGeom>
          <a:solidFill>
            <a:srgbClr val="FFEFFF"/>
          </a:solidFill>
          <a:ln w="19050">
            <a:solidFill>
              <a:srgbClr val="001C5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KIND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2308662" y="3108653"/>
            <a:ext cx="1650155" cy="296942"/>
          </a:xfrm>
          <a:prstGeom prst="rect">
            <a:avLst/>
          </a:prstGeom>
          <a:solidFill>
            <a:srgbClr val="FFEFFF"/>
          </a:solidFill>
          <a:ln w="19050">
            <a:solidFill>
              <a:srgbClr val="001C5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SOURCES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729010" y="3602265"/>
            <a:ext cx="1368813" cy="339883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INTERNAL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08377" y="4320171"/>
            <a:ext cx="1389444" cy="30097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PRIVATE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21434" y="4824699"/>
            <a:ext cx="1389444" cy="30097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PUBLIC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2338637" y="3463729"/>
            <a:ext cx="1650155" cy="58436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</a:rPr>
              <a:t>Individual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experience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2187867" y="4204419"/>
            <a:ext cx="1950137" cy="737104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</a:rPr>
              <a:t>Friends and family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2234893" y="4843048"/>
            <a:ext cx="1979233" cy="1028065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</a:rPr>
              <a:t>Associations</a:t>
            </a:r>
            <a:r>
              <a:rPr lang="it-IT" sz="2000" dirty="0">
                <a:solidFill>
                  <a:schemeClr val="tx1"/>
                </a:solidFill>
              </a:rPr>
              <a:t>, </a:t>
            </a:r>
            <a:r>
              <a:rPr lang="it-IT" sz="2000" dirty="0" err="1">
                <a:solidFill>
                  <a:schemeClr val="tx1"/>
                </a:solidFill>
              </a:rPr>
              <a:t>corporations</a:t>
            </a:r>
            <a:r>
              <a:rPr lang="it-IT" sz="2000" dirty="0">
                <a:solidFill>
                  <a:schemeClr val="tx1"/>
                </a:solidFill>
              </a:rPr>
              <a:t>, P.A. </a:t>
            </a:r>
            <a:r>
              <a:rPr lang="it-IT" sz="2000" dirty="0" err="1">
                <a:solidFill>
                  <a:schemeClr val="tx1"/>
                </a:solidFill>
              </a:rPr>
              <a:t>officials</a:t>
            </a:r>
            <a:r>
              <a:rPr lang="it-IT" sz="2000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2097302" y="5747215"/>
            <a:ext cx="2100422" cy="788299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</a:rPr>
              <a:t>Other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suppliers</a:t>
            </a:r>
            <a:r>
              <a:rPr lang="it-IT" sz="2000" dirty="0">
                <a:solidFill>
                  <a:schemeClr val="tx1"/>
                </a:solidFill>
              </a:rPr>
              <a:t> or </a:t>
            </a:r>
            <a:r>
              <a:rPr lang="it-IT" sz="2000" dirty="0" err="1">
                <a:solidFill>
                  <a:schemeClr val="tx1"/>
                </a:solidFill>
              </a:rPr>
              <a:t>economic</a:t>
            </a:r>
            <a:r>
              <a:rPr lang="it-IT" sz="2000" dirty="0">
                <a:solidFill>
                  <a:schemeClr val="tx1"/>
                </a:solidFill>
              </a:rPr>
              <a:t> </a:t>
            </a:r>
            <a:r>
              <a:rPr lang="it-IT" sz="2000" dirty="0" err="1">
                <a:solidFill>
                  <a:schemeClr val="tx1"/>
                </a:solidFill>
              </a:rPr>
              <a:t>actors</a:t>
            </a:r>
            <a:endParaRPr lang="it-IT" sz="2000" dirty="0">
              <a:solidFill>
                <a:schemeClr val="tx1"/>
              </a:solidFill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138004" y="5141330"/>
            <a:ext cx="4515994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dirty="0"/>
              <a:t>Capability to </a:t>
            </a:r>
            <a:r>
              <a:rPr lang="it-IT" sz="2000" dirty="0" err="1"/>
              <a:t>adapt</a:t>
            </a:r>
            <a:r>
              <a:rPr lang="it-IT" sz="2000" dirty="0"/>
              <a:t> to the </a:t>
            </a:r>
            <a:r>
              <a:rPr lang="it-IT" sz="2000" dirty="0" err="1"/>
              <a:t>variable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complexity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of the </a:t>
            </a:r>
            <a:r>
              <a:rPr lang="it-IT" sz="2000" dirty="0" err="1"/>
              <a:t>context</a:t>
            </a:r>
            <a:r>
              <a:rPr lang="it-IT" sz="2000" dirty="0"/>
              <a:t> and to </a:t>
            </a:r>
            <a:r>
              <a:rPr lang="it-IT" sz="2000" dirty="0" err="1"/>
              <a:t>improve</a:t>
            </a:r>
            <a:r>
              <a:rPr lang="it-IT" sz="2000" dirty="0"/>
              <a:t> the </a:t>
            </a:r>
            <a:r>
              <a:rPr lang="it-IT" sz="2000" dirty="0" err="1"/>
              <a:t>process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cross- </a:t>
            </a:r>
            <a:r>
              <a:rPr lang="it-IT" sz="2000" dirty="0" err="1"/>
              <a:t>functional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teamwork</a:t>
            </a:r>
            <a:r>
              <a:rPr lang="it-IT" sz="2000" dirty="0"/>
              <a:t>.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214126" y="3111101"/>
            <a:ext cx="1650155" cy="294494"/>
          </a:xfrm>
          <a:prstGeom prst="rect">
            <a:avLst/>
          </a:prstGeom>
          <a:solidFill>
            <a:srgbClr val="FFEFFF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ABSORPTIVE</a:t>
            </a:r>
          </a:p>
        </p:txBody>
      </p:sp>
      <p:sp>
        <p:nvSpPr>
          <p:cNvPr id="26" name="Rettangolo 25"/>
          <p:cNvSpPr/>
          <p:nvPr/>
        </p:nvSpPr>
        <p:spPr>
          <a:xfrm>
            <a:off x="4214126" y="4811711"/>
            <a:ext cx="1531668" cy="294494"/>
          </a:xfrm>
          <a:prstGeom prst="rect">
            <a:avLst/>
          </a:prstGeom>
          <a:solidFill>
            <a:srgbClr val="FFEFFF"/>
          </a:solidFill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tx1"/>
                </a:solidFill>
              </a:rPr>
              <a:t>ADAPTIVE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4214126" y="2727082"/>
            <a:ext cx="4185139" cy="2829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Competencies</a:t>
            </a:r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28" name="Freeform 3">
            <a:extLst>
              <a:ext uri="{FF2B5EF4-FFF2-40B4-BE49-F238E27FC236}">
                <a16:creationId xmlns:a16="http://schemas.microsoft.com/office/drawing/2014/main" id="{5542F49D-C2C6-48D0-AC89-2ECA6E1D6DE4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 sz="2000"/>
          </a:p>
        </p:txBody>
      </p:sp>
      <p:sp>
        <p:nvSpPr>
          <p:cNvPr id="29" name="Segnaposto numero diapositiva 3">
            <a:extLst>
              <a:ext uri="{FF2B5EF4-FFF2-40B4-BE49-F238E27FC236}">
                <a16:creationId xmlns:a16="http://schemas.microsoft.com/office/drawing/2014/main" id="{1DE15424-C56A-42CC-AD1B-6921FA07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20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32</a:t>
            </a:fld>
            <a:endParaRPr lang="it-IT" sz="20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AB37C24B-8C1F-4FF4-A06A-D6ADCB36B1E4}"/>
              </a:ext>
            </a:extLst>
          </p:cNvPr>
          <p:cNvSpPr txBox="1">
            <a:spLocks/>
          </p:cNvSpPr>
          <p:nvPr/>
        </p:nvSpPr>
        <p:spPr>
          <a:xfrm>
            <a:off x="363024" y="-75247"/>
            <a:ext cx="841795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Resource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integration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721434" y="5843662"/>
            <a:ext cx="1389444" cy="5779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</a:rPr>
              <a:t>MARKET- FACING</a:t>
            </a:r>
          </a:p>
        </p:txBody>
      </p:sp>
    </p:spTree>
    <p:extLst>
      <p:ext uri="{BB962C8B-B14F-4D97-AF65-F5344CB8AC3E}">
        <p14:creationId xmlns:p14="http://schemas.microsoft.com/office/powerpoint/2010/main" val="2099956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1" grpId="0" animBg="1"/>
      <p:bldP spid="22" grpId="0" animBg="1"/>
      <p:bldP spid="23" grpId="0" animBg="1"/>
      <p:bldP spid="24" grpId="0" animBg="1"/>
      <p:bldP spid="2" grpId="0"/>
      <p:bldP spid="25" grpId="0" animBg="1"/>
      <p:bldP spid="26" grpId="0" animBg="1"/>
      <p:bldP spid="27" grpId="0" animBg="1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6344" y="1880759"/>
            <a:ext cx="7886700" cy="1611829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dirty="0"/>
              <a:t>The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</a:rPr>
              <a:t>final</a:t>
            </a:r>
            <a:r>
              <a:rPr lang="it-IT" sz="24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400" dirty="0" err="1">
                <a:solidFill>
                  <a:schemeClr val="accent2">
                    <a:lumMod val="75000"/>
                  </a:schemeClr>
                </a:solidFill>
              </a:rPr>
              <a:t>determination</a:t>
            </a:r>
            <a:r>
              <a:rPr lang="it-IT" sz="2400" dirty="0"/>
              <a:t> of </a:t>
            </a:r>
            <a:r>
              <a:rPr lang="it-IT" sz="2400" dirty="0" err="1"/>
              <a:t>value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always </a:t>
            </a:r>
            <a:r>
              <a:rPr lang="it-IT" sz="2400" dirty="0" err="1"/>
              <a:t>established</a:t>
            </a:r>
            <a:r>
              <a:rPr lang="it-IT" sz="2400" dirty="0"/>
              <a:t> by </a:t>
            </a:r>
            <a:r>
              <a:rPr lang="it-IT" sz="2400" dirty="0" err="1"/>
              <a:t>beneficiaries</a:t>
            </a:r>
            <a:r>
              <a:rPr lang="it-IT" sz="2400" dirty="0"/>
              <a:t>: </a:t>
            </a:r>
            <a:r>
              <a:rPr lang="it-IT" sz="2400" dirty="0" err="1"/>
              <a:t>value</a:t>
            </a:r>
            <a:r>
              <a:rPr lang="it-IT" sz="2400" dirty="0"/>
              <a:t>, in </a:t>
            </a:r>
            <a:r>
              <a:rPr lang="it-IT" sz="2400" dirty="0" err="1"/>
              <a:t>fact</a:t>
            </a:r>
            <a:r>
              <a:rPr lang="it-IT" sz="2400" dirty="0"/>
              <a:t>,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negotiated</a:t>
            </a:r>
            <a:r>
              <a:rPr lang="it-IT" sz="2400" dirty="0"/>
              <a:t> </a:t>
            </a:r>
            <a:r>
              <a:rPr lang="it-IT" sz="2400" dirty="0" err="1"/>
              <a:t>during</a:t>
            </a:r>
            <a:r>
              <a:rPr lang="it-IT" sz="2400" dirty="0"/>
              <a:t> the </a:t>
            </a:r>
            <a:r>
              <a:rPr lang="it-IT" sz="2400" dirty="0" err="1"/>
              <a:t>provision</a:t>
            </a:r>
            <a:r>
              <a:rPr lang="it-IT" sz="2400" dirty="0"/>
              <a:t>, </a:t>
            </a:r>
            <a:r>
              <a:rPr lang="it-IT" sz="2400" b="1" dirty="0"/>
              <a:t>in- use</a:t>
            </a:r>
            <a:r>
              <a:rPr lang="it-IT" sz="2400" dirty="0"/>
              <a:t>, </a:t>
            </a:r>
            <a:r>
              <a:rPr lang="it-IT" sz="2400" dirty="0" err="1"/>
              <a:t>starting</a:t>
            </a:r>
            <a:r>
              <a:rPr lang="it-IT" sz="2400" dirty="0"/>
              <a:t> from a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subjective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view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from a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</a:t>
            </a:r>
            <a:r>
              <a:rPr lang="it-IT" sz="2400" dirty="0"/>
              <a:t>.</a:t>
            </a:r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2" name="Freccia in giù 1"/>
          <p:cNvSpPr/>
          <p:nvPr/>
        </p:nvSpPr>
        <p:spPr>
          <a:xfrm>
            <a:off x="7236296" y="5249584"/>
            <a:ext cx="316523" cy="400930"/>
          </a:xfrm>
          <a:prstGeom prst="downArrow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A4258FD1-D120-4B16-9905-C0980142B569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3">
            <a:extLst>
              <a:ext uri="{FF2B5EF4-FFF2-40B4-BE49-F238E27FC236}">
                <a16:creationId xmlns:a16="http://schemas.microsoft.com/office/drawing/2014/main" id="{404F0FCA-35C7-48FA-A8FD-333EFE3B6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33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260DE75D-0964-43AC-8EB8-F4830C34EA96}"/>
              </a:ext>
            </a:extLst>
          </p:cNvPr>
          <p:cNvSpPr txBox="1">
            <a:spLocks/>
          </p:cNvSpPr>
          <p:nvPr/>
        </p:nvSpPr>
        <p:spPr>
          <a:xfrm>
            <a:off x="-133335" y="458962"/>
            <a:ext cx="94236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FP10: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Value is always uniquely and phenomenologically determined by the beneficiary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772AB199-E15D-4E2C-905C-A8AF2E131F3D}"/>
              </a:ext>
            </a:extLst>
          </p:cNvPr>
          <p:cNvSpPr/>
          <p:nvPr/>
        </p:nvSpPr>
        <p:spPr>
          <a:xfrm>
            <a:off x="976567" y="3966202"/>
            <a:ext cx="7556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consumers do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obtain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«</a:t>
            </a:r>
            <a:r>
              <a:rPr lang="it-IT" sz="2400" dirty="0" err="1"/>
              <a:t>simply</a:t>
            </a:r>
            <a:r>
              <a:rPr lang="it-IT" sz="2400" dirty="0"/>
              <a:t>» by </a:t>
            </a:r>
            <a:r>
              <a:rPr lang="it-IT" sz="2400" dirty="0" err="1"/>
              <a:t>buying</a:t>
            </a:r>
            <a:r>
              <a:rPr lang="it-IT" sz="2400" dirty="0"/>
              <a:t> a product, </a:t>
            </a:r>
            <a:r>
              <a:rPr lang="it-IT" sz="2400" dirty="0" err="1"/>
              <a:t>but</a:t>
            </a:r>
            <a:r>
              <a:rPr lang="it-IT" sz="2400" dirty="0"/>
              <a:t> from </a:t>
            </a:r>
            <a:r>
              <a:rPr lang="it-IT" sz="2400" dirty="0" err="1"/>
              <a:t>its</a:t>
            </a:r>
            <a:r>
              <a:rPr lang="it-IT" sz="2400" dirty="0"/>
              <a:t> use, </a:t>
            </a:r>
            <a:r>
              <a:rPr lang="it-IT" sz="2400" dirty="0" err="1"/>
              <a:t>transformation</a:t>
            </a:r>
            <a:r>
              <a:rPr lang="it-IT" sz="2400" dirty="0"/>
              <a:t> and </a:t>
            </a:r>
            <a:r>
              <a:rPr lang="it-IT" sz="2400" dirty="0" err="1"/>
              <a:t>consumption</a:t>
            </a:r>
            <a:r>
              <a:rPr lang="it-IT" sz="2400" dirty="0"/>
              <a:t> and from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integration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it-IT" sz="2400" dirty="0"/>
              <a:t> of </a:t>
            </a:r>
            <a:r>
              <a:rPr lang="it-IT" sz="2400" dirty="0" err="1"/>
              <a:t>resources</a:t>
            </a:r>
            <a:r>
              <a:rPr lang="it-IT" sz="2400" dirty="0"/>
              <a:t> and </a:t>
            </a:r>
            <a:r>
              <a:rPr lang="it-IT" sz="2400" b="1" dirty="0"/>
              <a:t>benefits</a:t>
            </a:r>
            <a:r>
              <a:rPr lang="it-IT" sz="2400" dirty="0"/>
              <a:t> with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members</a:t>
            </a:r>
            <a:r>
              <a:rPr lang="it-IT" sz="2400" dirty="0"/>
              <a:t> of the network.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90EC7C5-A203-415A-86A0-B2001CABF793}"/>
              </a:ext>
            </a:extLst>
          </p:cNvPr>
          <p:cNvSpPr/>
          <p:nvPr/>
        </p:nvSpPr>
        <p:spPr>
          <a:xfrm>
            <a:off x="548173" y="5529737"/>
            <a:ext cx="7886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Final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aim</a:t>
            </a: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400" b="1" dirty="0"/>
              <a:t>of the </a:t>
            </a:r>
            <a:r>
              <a:rPr lang="it-IT" sz="2400" b="1" dirty="0" err="1"/>
              <a:t>process</a:t>
            </a:r>
            <a:r>
              <a:rPr lang="it-IT" sz="2400" dirty="0"/>
              <a:t>: </a:t>
            </a:r>
            <a:r>
              <a:rPr lang="it-IT" sz="2400" dirty="0" err="1"/>
              <a:t>improvement</a:t>
            </a:r>
            <a:r>
              <a:rPr lang="it-IT" sz="2400" dirty="0"/>
              <a:t> of the general </a:t>
            </a:r>
            <a:r>
              <a:rPr lang="it-IT" sz="2400" dirty="0" err="1"/>
              <a:t>well-being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the </a:t>
            </a:r>
            <a:r>
              <a:rPr lang="it-IT" sz="2400" dirty="0" err="1"/>
              <a:t>actors</a:t>
            </a:r>
            <a:r>
              <a:rPr lang="it-IT" sz="2400" dirty="0"/>
              <a:t> of the network and </a:t>
            </a:r>
            <a:r>
              <a:rPr lang="it-IT" sz="2400" dirty="0" err="1"/>
              <a:t>acquisition</a:t>
            </a:r>
            <a:r>
              <a:rPr lang="it-IT" sz="2400" dirty="0"/>
              <a:t> of the capability to </a:t>
            </a:r>
            <a:r>
              <a:rPr lang="it-IT" sz="2400" dirty="0" err="1"/>
              <a:t>adapt</a:t>
            </a:r>
            <a:r>
              <a:rPr lang="it-IT" sz="2400" dirty="0"/>
              <a:t> to the </a:t>
            </a:r>
            <a:r>
              <a:rPr lang="it-IT" sz="2400" dirty="0" err="1"/>
              <a:t>environment</a:t>
            </a:r>
            <a:r>
              <a:rPr lang="it-IT" sz="2400" dirty="0"/>
              <a:t>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80E7DE2-0BB3-4EAB-8D2C-72D76C750060}"/>
              </a:ext>
            </a:extLst>
          </p:cNvPr>
          <p:cNvSpPr/>
          <p:nvPr/>
        </p:nvSpPr>
        <p:spPr>
          <a:xfrm>
            <a:off x="2235811" y="3492588"/>
            <a:ext cx="4707764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</a:rPr>
              <a:t>Value-in-</a:t>
            </a:r>
            <a:r>
              <a:rPr lang="it-IT" sz="2400" b="1" cap="small" dirty="0" err="1">
                <a:solidFill>
                  <a:schemeClr val="accent2">
                    <a:lumMod val="75000"/>
                  </a:schemeClr>
                </a:solidFill>
              </a:rPr>
              <a:t>context</a:t>
            </a:r>
            <a:r>
              <a:rPr lang="it-IT" sz="2400" b="1" cap="small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400" dirty="0"/>
              <a:t>(Vargo et al., 2008)</a:t>
            </a:r>
          </a:p>
        </p:txBody>
      </p:sp>
    </p:spTree>
    <p:extLst>
      <p:ext uri="{BB962C8B-B14F-4D97-AF65-F5344CB8AC3E}">
        <p14:creationId xmlns:p14="http://schemas.microsoft.com/office/powerpoint/2010/main" val="158531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/>
      <p:bldP spid="11" grpId="0"/>
      <p:bldP spid="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40295C-2F96-4C4B-8352-73FD2BC47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24" y="1703937"/>
            <a:ext cx="8229600" cy="8980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400" dirty="0"/>
              <a:t>Two </a:t>
            </a:r>
            <a:r>
              <a:rPr lang="it-IT" sz="2400" dirty="0" err="1"/>
              <a:t>main</a:t>
            </a:r>
            <a:r>
              <a:rPr lang="it-IT" sz="2400" dirty="0"/>
              <a:t> </a:t>
            </a:r>
            <a:r>
              <a:rPr lang="it-IT" sz="2400" dirty="0" err="1"/>
              <a:t>enablers</a:t>
            </a:r>
            <a:r>
              <a:rPr lang="it-IT" sz="2400" dirty="0"/>
              <a:t>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coordination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mechanisms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of </a:t>
            </a:r>
            <a:r>
              <a:rPr lang="it-IT" sz="2400" dirty="0" err="1"/>
              <a:t>value</a:t>
            </a:r>
            <a:r>
              <a:rPr lang="it-IT" sz="2400" dirty="0"/>
              <a:t> co-</a:t>
            </a:r>
            <a:r>
              <a:rPr lang="it-IT" sz="2400" dirty="0" err="1"/>
              <a:t>creation</a:t>
            </a:r>
            <a:r>
              <a:rPr lang="it-IT" sz="2400" dirty="0"/>
              <a:t> (</a:t>
            </a:r>
            <a:r>
              <a:rPr lang="it-IT" sz="2400" dirty="0" err="1"/>
              <a:t>strictly</a:t>
            </a:r>
            <a:r>
              <a:rPr lang="it-IT" sz="2400" dirty="0"/>
              <a:t> </a:t>
            </a:r>
            <a:r>
              <a:rPr lang="it-IT" sz="2400" dirty="0" err="1"/>
              <a:t>interconnected</a:t>
            </a:r>
            <a:r>
              <a:rPr lang="it-IT" sz="2400" dirty="0"/>
              <a:t>):</a:t>
            </a: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8F4051F1-B800-4EFD-A6E0-10A95C18716E}"/>
              </a:ext>
            </a:extLst>
          </p:cNvPr>
          <p:cNvSpPr>
            <a:spLocks/>
          </p:cNvSpPr>
          <p:nvPr/>
        </p:nvSpPr>
        <p:spPr bwMode="auto">
          <a:xfrm rot="5400000">
            <a:off x="4525169" y="2251869"/>
            <a:ext cx="73025" cy="8907463"/>
          </a:xfrm>
          <a:custGeom>
            <a:avLst/>
            <a:gdLst>
              <a:gd name="T0" fmla="*/ 716 w 716"/>
              <a:gd name="T1" fmla="*/ 16352 h 16353"/>
              <a:gd name="T2" fmla="*/ 0 w 716"/>
              <a:gd name="T3" fmla="*/ 16352 h 16353"/>
              <a:gd name="T4" fmla="*/ 0 w 716"/>
              <a:gd name="T5" fmla="*/ 0 h 16353"/>
              <a:gd name="T6" fmla="*/ 716 w 716"/>
              <a:gd name="T7" fmla="*/ 0 h 16353"/>
              <a:gd name="T8" fmla="*/ 716 w 716"/>
              <a:gd name="T9" fmla="*/ 16352 h 163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716"/>
              <a:gd name="T16" fmla="*/ 0 h 16353"/>
              <a:gd name="T17" fmla="*/ 716 w 716"/>
              <a:gd name="T18" fmla="*/ 16353 h 16353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716" h="16353">
                <a:moveTo>
                  <a:pt x="716" y="16352"/>
                </a:moveTo>
                <a:lnTo>
                  <a:pt x="0" y="16352"/>
                </a:lnTo>
                <a:lnTo>
                  <a:pt x="0" y="0"/>
                </a:lnTo>
                <a:lnTo>
                  <a:pt x="716" y="0"/>
                </a:lnTo>
                <a:lnTo>
                  <a:pt x="716" y="16352"/>
                </a:lnTo>
                <a:close/>
              </a:path>
            </a:pathLst>
          </a:custGeom>
          <a:solidFill>
            <a:srgbClr val="F294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id="{E0F8EE24-45BB-472E-BA3D-B96CE8D0E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56960" y="6318252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34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FB52E8A-573A-4D10-991E-4055AD086DCE}"/>
              </a:ext>
            </a:extLst>
          </p:cNvPr>
          <p:cNvSpPr/>
          <p:nvPr/>
        </p:nvSpPr>
        <p:spPr>
          <a:xfrm>
            <a:off x="304887" y="4534978"/>
            <a:ext cx="82295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dirty="0" err="1"/>
              <a:t>enablers</a:t>
            </a:r>
            <a:r>
              <a:rPr lang="it-IT" sz="2400" dirty="0"/>
              <a:t> </a:t>
            </a:r>
            <a:r>
              <a:rPr lang="it-IT" sz="2400" dirty="0" err="1"/>
              <a:t>permit</a:t>
            </a:r>
            <a:r>
              <a:rPr lang="it-IT" sz="2400" dirty="0"/>
              <a:t> to </a:t>
            </a:r>
            <a:r>
              <a:rPr lang="it-IT" sz="2400" dirty="0" err="1"/>
              <a:t>perform</a:t>
            </a:r>
            <a:r>
              <a:rPr lang="it-IT" sz="2400" dirty="0"/>
              <a:t> activities and </a:t>
            </a:r>
            <a:r>
              <a:rPr lang="it-IT" sz="2400" dirty="0" err="1"/>
              <a:t>exchange</a:t>
            </a:r>
            <a:r>
              <a:rPr lang="it-IT" sz="2400" dirty="0"/>
              <a:t> in a «</a:t>
            </a:r>
            <a:r>
              <a:rPr lang="it-IT" sz="2400" dirty="0" err="1"/>
              <a:t>natural</a:t>
            </a:r>
            <a:r>
              <a:rPr lang="it-IT" sz="2400" dirty="0"/>
              <a:t>» and «</a:t>
            </a:r>
            <a:r>
              <a:rPr lang="it-IT" sz="2400" dirty="0" err="1"/>
              <a:t>coordinated</a:t>
            </a:r>
            <a:r>
              <a:rPr lang="it-IT" sz="2400" dirty="0"/>
              <a:t>» way in line with the rules </a:t>
            </a:r>
            <a:r>
              <a:rPr lang="it-IT" sz="2400" dirty="0" err="1"/>
              <a:t>determined</a:t>
            </a:r>
            <a:r>
              <a:rPr lang="it-IT" sz="2400" dirty="0"/>
              <a:t> a priori. 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96E2F503-48C6-4D4E-9498-E866E89D650D}"/>
              </a:ext>
            </a:extLst>
          </p:cNvPr>
          <p:cNvSpPr/>
          <p:nvPr/>
        </p:nvSpPr>
        <p:spPr>
          <a:xfrm>
            <a:off x="539552" y="3132230"/>
            <a:ext cx="3456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i="1" dirty="0"/>
              <a:t>rules, </a:t>
            </a:r>
            <a:r>
              <a:rPr lang="it-IT" sz="2000" i="1" dirty="0" err="1"/>
              <a:t>norms</a:t>
            </a:r>
            <a:r>
              <a:rPr lang="it-IT" sz="2000" i="1" dirty="0"/>
              <a:t>, </a:t>
            </a:r>
            <a:r>
              <a:rPr lang="it-IT" sz="2000" i="1" dirty="0" err="1"/>
              <a:t>meanings</a:t>
            </a:r>
            <a:r>
              <a:rPr lang="it-IT" sz="2000" i="1" dirty="0"/>
              <a:t>, symbols, </a:t>
            </a:r>
            <a:r>
              <a:rPr lang="it-IT" sz="2000" i="1" dirty="0" err="1"/>
              <a:t>practices</a:t>
            </a:r>
            <a:r>
              <a:rPr lang="it-IT" sz="2000" i="1" dirty="0"/>
              <a:t> </a:t>
            </a:r>
            <a:r>
              <a:rPr lang="it-IT" sz="2000" dirty="0"/>
              <a:t>and </a:t>
            </a:r>
            <a:r>
              <a:rPr lang="it-IT" sz="2000" i="1" dirty="0"/>
              <a:t>agreement</a:t>
            </a:r>
            <a:r>
              <a:rPr lang="it-IT" sz="2000" dirty="0"/>
              <a:t> </a:t>
            </a:r>
            <a:r>
              <a:rPr lang="it-IT" sz="2000" dirty="0" err="1"/>
              <a:t>that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</a:t>
            </a:r>
            <a:r>
              <a:rPr lang="it-IT" sz="2000" dirty="0"/>
              <a:t> </a:t>
            </a:r>
            <a:r>
              <a:rPr lang="it-IT" sz="2000" dirty="0" err="1"/>
              <a:t>actor’s</a:t>
            </a:r>
            <a:r>
              <a:rPr lang="it-IT" sz="2000" dirty="0"/>
              <a:t> </a:t>
            </a:r>
            <a:r>
              <a:rPr lang="it-IT" sz="2000" dirty="0" err="1"/>
              <a:t>collaboration</a:t>
            </a:r>
            <a:endParaRPr lang="it-IT" sz="200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B6BE099-4662-4C70-A40D-68A5917D5F98}"/>
              </a:ext>
            </a:extLst>
          </p:cNvPr>
          <p:cNvSpPr/>
          <p:nvPr/>
        </p:nvSpPr>
        <p:spPr>
          <a:xfrm>
            <a:off x="4848849" y="3099978"/>
            <a:ext cx="34563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000" dirty="0" err="1"/>
              <a:t>interdependent</a:t>
            </a:r>
            <a:r>
              <a:rPr lang="it-IT" sz="2000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assemblages </a:t>
            </a:r>
            <a:r>
              <a:rPr lang="it-IT" sz="2000" dirty="0"/>
              <a:t>of institutions: </a:t>
            </a:r>
            <a:r>
              <a:rPr lang="it-IT" sz="2000" dirty="0" err="1"/>
              <a:t>essential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facilitators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for </a:t>
            </a:r>
            <a:r>
              <a:rPr lang="it-IT" sz="2000" dirty="0" err="1"/>
              <a:t>value</a:t>
            </a:r>
            <a:r>
              <a:rPr lang="it-IT" sz="2000" dirty="0"/>
              <a:t> co-</a:t>
            </a:r>
            <a:r>
              <a:rPr lang="it-IT" sz="2000" dirty="0" err="1"/>
              <a:t>creation</a:t>
            </a:r>
            <a:r>
              <a:rPr lang="it-IT" sz="2000" dirty="0"/>
              <a:t> in markets and society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456CFC19-4B82-479D-B1DE-C0EE51502D33}"/>
              </a:ext>
            </a:extLst>
          </p:cNvPr>
          <p:cNvSpPr txBox="1">
            <a:spLocks/>
          </p:cNvSpPr>
          <p:nvPr/>
        </p:nvSpPr>
        <p:spPr>
          <a:xfrm>
            <a:off x="683568" y="246121"/>
            <a:ext cx="777686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FP11: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Institutions and</a:t>
            </a:r>
          </a:p>
          <a:p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institutional arrangements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BC4C320-5394-406C-8079-39A984F5D934}"/>
              </a:ext>
            </a:extLst>
          </p:cNvPr>
          <p:cNvSpPr/>
          <p:nvPr/>
        </p:nvSpPr>
        <p:spPr>
          <a:xfrm>
            <a:off x="539552" y="2695034"/>
            <a:ext cx="3456382" cy="3441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D7F02200-DDD8-4983-B539-9560C1C75455}"/>
              </a:ext>
            </a:extLst>
          </p:cNvPr>
          <p:cNvSpPr/>
          <p:nvPr/>
        </p:nvSpPr>
        <p:spPr>
          <a:xfrm>
            <a:off x="4848848" y="2713191"/>
            <a:ext cx="3456382" cy="30783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INSTITUTIONAL ARRANGEMENTS</a:t>
            </a:r>
          </a:p>
        </p:txBody>
      </p:sp>
      <p:pic>
        <p:nvPicPr>
          <p:cNvPr id="11266" name="Picture 2" descr="Color, color combination, design, rgb color, rgb combination icon">
            <a:extLst>
              <a:ext uri="{FF2B5EF4-FFF2-40B4-BE49-F238E27FC236}">
                <a16:creationId xmlns:a16="http://schemas.microsoft.com/office/drawing/2014/main" id="{E9BA5F35-23D8-488A-BAC3-904F0E2A8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7741" y="3106715"/>
            <a:ext cx="1149302" cy="114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1E9E68CC-60D6-4B09-92D6-FA578517644E}"/>
              </a:ext>
            </a:extLst>
          </p:cNvPr>
          <p:cNvSpPr/>
          <p:nvPr/>
        </p:nvSpPr>
        <p:spPr>
          <a:xfrm>
            <a:off x="1187623" y="5835416"/>
            <a:ext cx="64641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Humans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create institutions to coordinate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their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behaviours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" (Barile et al., 2016). </a:t>
            </a:r>
          </a:p>
        </p:txBody>
      </p:sp>
    </p:spTree>
    <p:extLst>
      <p:ext uri="{BB962C8B-B14F-4D97-AF65-F5344CB8AC3E}">
        <p14:creationId xmlns:p14="http://schemas.microsoft.com/office/powerpoint/2010/main" val="3695256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5" grpId="0" animBg="1"/>
      <p:bldP spid="16" grpId="0" animBg="1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796170"/>
            <a:ext cx="83918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S-D logic: Axioms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8167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35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61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457412" y="3953359"/>
            <a:ext cx="6354948" cy="1938992"/>
          </a:xfrm>
          <a:prstGeom prst="rect">
            <a:avLst/>
          </a:prstGeom>
          <a:solidFill>
            <a:srgbClr val="FFEBAD"/>
          </a:solidFill>
        </p:spPr>
        <p:txBody>
          <a:bodyPr wrap="square">
            <a:spAutoFit/>
          </a:bodyPr>
          <a:lstStyle/>
          <a:p>
            <a:pPr marL="198835"/>
            <a:r>
              <a:rPr lang="it-IT" sz="2400" dirty="0">
                <a:latin typeface="+mj-lt"/>
                <a:cs typeface="Times New Roman" panose="02020603050405020304" pitchFamily="18" charset="0"/>
              </a:rPr>
              <a:t>1.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Goods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devices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provide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service</a:t>
            </a:r>
          </a:p>
          <a:p>
            <a:pPr marL="198835"/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br>
              <a:rPr lang="it-IT" sz="2400" dirty="0">
                <a:latin typeface="+mj-lt"/>
                <a:cs typeface="Times New Roman" panose="02020603050405020304" pitchFamily="18" charset="0"/>
              </a:rPr>
            </a:br>
            <a:r>
              <a:rPr lang="it-IT" sz="2400" dirty="0">
                <a:latin typeface="+mj-lt"/>
                <a:cs typeface="Times New Roman" panose="02020603050405020304" pitchFamily="18" charset="0"/>
              </a:rPr>
              <a:t>2.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All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companies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service companies</a:t>
            </a:r>
          </a:p>
          <a:p>
            <a:pPr marL="198835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198835"/>
            <a:r>
              <a:rPr lang="it-IT" sz="2400" dirty="0">
                <a:latin typeface="+mj-lt"/>
                <a:cs typeface="Times New Roman" panose="02020603050405020304" pitchFamily="18" charset="0"/>
              </a:rPr>
              <a:t>3.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All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economies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are service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economies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8" name="Rettangolo 7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46566" y="398801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S-D Logic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 n.1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945221-840C-4B57-A27F-0E7AB5806E6B}"/>
              </a:ext>
            </a:extLst>
          </p:cNvPr>
          <p:cNvSpPr/>
          <p:nvPr/>
        </p:nvSpPr>
        <p:spPr>
          <a:xfrm>
            <a:off x="446566" y="1497827"/>
            <a:ext cx="813066" cy="488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A1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08582-9DBF-4780-9C2C-ABEE0BFB3728}"/>
              </a:ext>
            </a:extLst>
          </p:cNvPr>
          <p:cNvSpPr/>
          <p:nvPr/>
        </p:nvSpPr>
        <p:spPr>
          <a:xfrm>
            <a:off x="1551642" y="1561715"/>
            <a:ext cx="6260718" cy="41273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Service </a:t>
            </a:r>
            <a:r>
              <a:rPr lang="it-IT" sz="2400" dirty="0" err="1">
                <a:solidFill>
                  <a:srgbClr val="C00000"/>
                </a:solidFill>
              </a:rPr>
              <a:t>is</a:t>
            </a:r>
            <a:r>
              <a:rPr lang="it-IT" sz="2400" dirty="0">
                <a:solidFill>
                  <a:srgbClr val="C00000"/>
                </a:solidFill>
              </a:rPr>
              <a:t> the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fundamental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basis</a:t>
            </a:r>
            <a:r>
              <a:rPr lang="it-IT" sz="2400" dirty="0">
                <a:solidFill>
                  <a:srgbClr val="C00000"/>
                </a:solidFill>
              </a:rPr>
              <a:t> of </a:t>
            </a:r>
            <a:r>
              <a:rPr lang="it-IT" sz="2400" dirty="0" err="1">
                <a:solidFill>
                  <a:srgbClr val="C00000"/>
                </a:solidFill>
              </a:rPr>
              <a:t>exchange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8B2CFBF-1478-4FCE-800D-28FB62B7CF75}"/>
              </a:ext>
            </a:extLst>
          </p:cNvPr>
          <p:cNvSpPr txBox="1"/>
          <p:nvPr/>
        </p:nvSpPr>
        <p:spPr>
          <a:xfrm>
            <a:off x="1457412" y="2201694"/>
            <a:ext cx="6552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application</a:t>
            </a:r>
            <a:r>
              <a:rPr lang="it-IT" sz="2400" dirty="0"/>
              <a:t> of </a:t>
            </a:r>
            <a:r>
              <a:rPr lang="it-IT" sz="2400" dirty="0" err="1"/>
              <a:t>operant</a:t>
            </a:r>
            <a:r>
              <a:rPr lang="it-IT" sz="2400" dirty="0"/>
              <a:t> </a:t>
            </a:r>
            <a:r>
              <a:rPr lang="it-IT" sz="2400" dirty="0" err="1"/>
              <a:t>resources</a:t>
            </a:r>
            <a:r>
              <a:rPr lang="it-IT" sz="2400" dirty="0"/>
              <a:t> (knowledge and skills), «service»,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basis</a:t>
            </a:r>
            <a:r>
              <a:rPr lang="it-IT" sz="2400" dirty="0"/>
              <a:t> for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exchange</a:t>
            </a:r>
            <a:r>
              <a:rPr lang="it-IT" sz="2400" dirty="0"/>
              <a:t>. </a:t>
            </a:r>
          </a:p>
          <a:p>
            <a:r>
              <a:rPr lang="it-IT" sz="2400" dirty="0"/>
              <a:t>Service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exchanged</a:t>
            </a:r>
            <a:r>
              <a:rPr lang="it-IT" sz="2400" dirty="0"/>
              <a:t> for service</a:t>
            </a:r>
          </a:p>
        </p:txBody>
      </p:sp>
    </p:spTree>
    <p:extLst>
      <p:ext uri="{BB962C8B-B14F-4D97-AF65-F5344CB8AC3E}">
        <p14:creationId xmlns:p14="http://schemas.microsoft.com/office/powerpoint/2010/main" val="42816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52576" y="1772816"/>
            <a:ext cx="787986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S-D Logic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focused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on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importance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intangible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in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particular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the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knowledge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 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strategic</a:t>
            </a:r>
            <a:r>
              <a:rPr lang="it-IT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resource</a:t>
            </a:r>
            <a:r>
              <a:rPr lang="it-IT" sz="2400" b="1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– </a:t>
            </a:r>
            <a:r>
              <a:rPr lang="it-IT" sz="2400" b="1" dirty="0" err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not</a:t>
            </a:r>
            <a:r>
              <a:rPr lang="it-IT" sz="2400" b="1" dirty="0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 just a competitive </a:t>
            </a:r>
            <a:r>
              <a:rPr lang="it-IT" sz="2400" b="1" dirty="0" err="1">
                <a:solidFill>
                  <a:schemeClr val="accent2"/>
                </a:solidFill>
                <a:latin typeface="+mj-lt"/>
                <a:cs typeface="Times New Roman" panose="02020603050405020304" pitchFamily="18" charset="0"/>
              </a:rPr>
              <a:t>factor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(FP4). </a:t>
            </a: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Tangible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often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inert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operand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need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intangible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and more </a:t>
            </a:r>
            <a:r>
              <a:rPr lang="it-IT" sz="2400" dirty="0" err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dynamic</a:t>
            </a:r>
            <a:r>
              <a:rPr lang="it-IT" sz="2400" dirty="0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activities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(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operant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relevant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to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them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in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order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to be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usable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and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useful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641499" y="434876"/>
            <a:ext cx="7890939" cy="977900"/>
          </a:xfrm>
          <a:prstGeom prst="rect">
            <a:avLst/>
          </a:prstGeom>
          <a:effectLst/>
        </p:spPr>
        <p:txBody>
          <a:bodyPr vert="horz" lIns="68580" tIns="34290" rIns="68580" bIns="3429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Innovative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contributions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: </a:t>
            </a:r>
          </a:p>
          <a:p>
            <a:r>
              <a:rPr lang="it-IT" sz="4000" b="1" i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Knowledge and </a:t>
            </a:r>
            <a:r>
              <a:rPr lang="it-IT" sz="4000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Resources</a:t>
            </a:r>
            <a:endParaRPr lang="it-IT" sz="4000" b="1" i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37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4338" name="Picture 2" descr="Resource - Free people icons">
            <a:extLst>
              <a:ext uri="{FF2B5EF4-FFF2-40B4-BE49-F238E27FC236}">
                <a16:creationId xmlns:a16="http://schemas.microsoft.com/office/drawing/2014/main" id="{1A2523D4-9F9D-484D-9A94-2AF06F496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570" y="3246968"/>
            <a:ext cx="1532796" cy="153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79454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C2598BA-9560-4832-A8BB-BE29467DB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5797" y="3327918"/>
            <a:ext cx="1943100" cy="2895600"/>
          </a:xfrm>
          <a:prstGeom prst="rect">
            <a:avLst/>
          </a:prstGeom>
        </p:spPr>
      </p:pic>
      <p:sp>
        <p:nvSpPr>
          <p:cNvPr id="91" name="Rettangolo 90"/>
          <p:cNvSpPr/>
          <p:nvPr/>
        </p:nvSpPr>
        <p:spPr>
          <a:xfrm>
            <a:off x="2647005" y="4988628"/>
            <a:ext cx="3135296" cy="47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2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38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7059000-E3E3-4304-947B-E5A308C1B2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98" r="62255"/>
          <a:stretch/>
        </p:blipFill>
        <p:spPr>
          <a:xfrm>
            <a:off x="-408096" y="2331734"/>
            <a:ext cx="3326857" cy="32942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993FA12-6CA8-4429-9405-97F2D10374A9}"/>
              </a:ext>
            </a:extLst>
          </p:cNvPr>
          <p:cNvSpPr txBox="1"/>
          <p:nvPr/>
        </p:nvSpPr>
        <p:spPr>
          <a:xfrm>
            <a:off x="718057" y="327571"/>
            <a:ext cx="75608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A1 (FP1):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fundamental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basis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for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exchange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3BC03D1-6DC9-4434-A2B6-F89D1685EB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125" y="2031809"/>
            <a:ext cx="1695450" cy="1457325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1C77BA54-A5E3-4E7E-8B08-17F9D4E633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8" t="87" r="-1127" b="-87"/>
          <a:stretch/>
        </p:blipFill>
        <p:spPr>
          <a:xfrm>
            <a:off x="2847725" y="3299701"/>
            <a:ext cx="3664130" cy="265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17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39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46566" y="398801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S-D Logic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 n.2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945221-840C-4B57-A27F-0E7AB5806E6B}"/>
              </a:ext>
            </a:extLst>
          </p:cNvPr>
          <p:cNvSpPr/>
          <p:nvPr/>
        </p:nvSpPr>
        <p:spPr>
          <a:xfrm>
            <a:off x="356314" y="1503627"/>
            <a:ext cx="813066" cy="488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A2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08582-9DBF-4780-9C2C-ABEE0BFB3728}"/>
              </a:ext>
            </a:extLst>
          </p:cNvPr>
          <p:cNvSpPr/>
          <p:nvPr/>
        </p:nvSpPr>
        <p:spPr>
          <a:xfrm>
            <a:off x="1461390" y="1523636"/>
            <a:ext cx="7145792" cy="63998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Value </a:t>
            </a:r>
            <a:r>
              <a:rPr lang="it-IT" sz="2400" dirty="0" err="1">
                <a:solidFill>
                  <a:srgbClr val="C00000"/>
                </a:solidFill>
              </a:rPr>
              <a:t>is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always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created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>
                <a:solidFill>
                  <a:srgbClr val="C00000"/>
                </a:solidFill>
              </a:rPr>
              <a:t>by multiple </a:t>
            </a:r>
            <a:r>
              <a:rPr lang="it-IT" sz="2400" dirty="0" err="1">
                <a:solidFill>
                  <a:srgbClr val="C00000"/>
                </a:solidFill>
              </a:rPr>
              <a:t>actors</a:t>
            </a:r>
            <a:r>
              <a:rPr lang="it-IT" sz="2400" dirty="0">
                <a:solidFill>
                  <a:srgbClr val="C00000"/>
                </a:solidFill>
              </a:rPr>
              <a:t>, </a:t>
            </a:r>
            <a:r>
              <a:rPr lang="it-IT" sz="2400" dirty="0" err="1">
                <a:solidFill>
                  <a:srgbClr val="C00000"/>
                </a:solidFill>
              </a:rPr>
              <a:t>including</a:t>
            </a:r>
            <a:r>
              <a:rPr lang="it-IT" sz="2400" dirty="0">
                <a:solidFill>
                  <a:srgbClr val="C00000"/>
                </a:solidFill>
              </a:rPr>
              <a:t> the </a:t>
            </a:r>
            <a:r>
              <a:rPr lang="it-IT" sz="2400" dirty="0" err="1">
                <a:solidFill>
                  <a:srgbClr val="C00000"/>
                </a:solidFill>
              </a:rPr>
              <a:t>beneficiary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3187F907-32CF-411E-942F-32AE07ACF809}"/>
              </a:ext>
            </a:extLst>
          </p:cNvPr>
          <p:cNvSpPr/>
          <p:nvPr/>
        </p:nvSpPr>
        <p:spPr>
          <a:xfrm>
            <a:off x="1461390" y="3181013"/>
            <a:ext cx="7203738" cy="2308324"/>
          </a:xfrm>
          <a:prstGeom prst="rect">
            <a:avLst/>
          </a:prstGeom>
          <a:solidFill>
            <a:srgbClr val="FFEBAD"/>
          </a:solidFill>
        </p:spPr>
        <p:txBody>
          <a:bodyPr wrap="square">
            <a:spAutoFit/>
          </a:bodyPr>
          <a:lstStyle/>
          <a:p>
            <a:pPr marL="198835"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Value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always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co-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created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by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actors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’ interactions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both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directly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and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sz="2400" i="1" dirty="0">
                <a:latin typeface="+mj-lt"/>
                <a:cs typeface="Times New Roman" panose="02020603050405020304" pitchFamily="18" charset="0"/>
              </a:rPr>
              <a:t> the </a:t>
            </a:r>
            <a:r>
              <a:rPr lang="it-IT" sz="2400" i="1" dirty="0" err="1">
                <a:latin typeface="+mj-lt"/>
                <a:cs typeface="Times New Roman" panose="02020603050405020304" pitchFamily="18" charset="0"/>
              </a:rPr>
              <a:t>goods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 </a:t>
            </a:r>
          </a:p>
          <a:p>
            <a:pPr marL="198835" algn="just"/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198835"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[Ex.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A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physician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providing a patient with service </a:t>
            </a:r>
            <a:r>
              <a:rPr lang="en-US" sz="2400" u="sng" dirty="0">
                <a:latin typeface="+mj-lt"/>
                <a:cs typeface="Times New Roman" panose="02020603050405020304" pitchFamily="18" charset="0"/>
              </a:rPr>
              <a:t>co-creates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value with him, a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drug 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is seen as a </a:t>
            </a:r>
            <a:r>
              <a:rPr lang="en-US" sz="2400" u="sng" dirty="0">
                <a:latin typeface="+mj-lt"/>
                <a:cs typeface="Times New Roman" panose="02020603050405020304" pitchFamily="18" charset="0"/>
              </a:rPr>
              <a:t>device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to facilitate service delivery and value co-creation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]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918D80-A631-48DE-846F-74AEF8E8A636}"/>
              </a:ext>
            </a:extLst>
          </p:cNvPr>
          <p:cNvSpPr txBox="1"/>
          <p:nvPr/>
        </p:nvSpPr>
        <p:spPr>
          <a:xfrm>
            <a:off x="1519336" y="2319998"/>
            <a:ext cx="714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Value co-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interactional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 err="1"/>
              <a:t>combinational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9689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796170"/>
            <a:ext cx="83918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Service- Dominant logic</a:t>
            </a:r>
            <a:endParaRPr lang="en-US" sz="5400" b="1" dirty="0">
              <a:solidFill>
                <a:schemeClr val="bg1">
                  <a:lumMod val="50000"/>
                </a:schemeClr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347864" y="6336704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07245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12"/>
          <p:cNvSpPr txBox="1">
            <a:spLocks/>
          </p:cNvSpPr>
          <p:nvPr/>
        </p:nvSpPr>
        <p:spPr>
          <a:xfrm>
            <a:off x="3707904" y="1407815"/>
            <a:ext cx="1512168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600" dirty="0">
                <a:solidFill>
                  <a:schemeClr val="accent6">
                    <a:lumMod val="75000"/>
                  </a:schemeClr>
                </a:solidFill>
                <a:latin typeface="Berlin Sans FB Demi" pitchFamily="34" charset="0"/>
              </a:rPr>
              <a:t>2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.1</a:t>
            </a:r>
            <a:endParaRPr kumimoji="0" lang="it-IT" sz="9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3067052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73D37888-8E57-49B6-AC5C-555E21C614CF}"/>
              </a:ext>
            </a:extLst>
          </p:cNvPr>
          <p:cNvSpPr txBox="1">
            <a:spLocks/>
          </p:cNvSpPr>
          <p:nvPr/>
        </p:nvSpPr>
        <p:spPr>
          <a:xfrm>
            <a:off x="6902896" y="630423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8054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4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40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94DC757-3E0D-493F-A140-9A2ACC7E8D8F}"/>
              </a:ext>
            </a:extLst>
          </p:cNvPr>
          <p:cNvSpPr txBox="1"/>
          <p:nvPr/>
        </p:nvSpPr>
        <p:spPr>
          <a:xfrm>
            <a:off x="118814" y="115886"/>
            <a:ext cx="9038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A2 (FP6):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Value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always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cocreated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by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multiplie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actos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including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the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beneficiary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5CA975A4-EE46-40A3-A3A7-655EC3CAFD02}"/>
              </a:ext>
            </a:extLst>
          </p:cNvPr>
          <p:cNvSpPr/>
          <p:nvPr/>
        </p:nvSpPr>
        <p:spPr>
          <a:xfrm>
            <a:off x="2658090" y="5457567"/>
            <a:ext cx="3135296" cy="47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950BF45-71E0-4A68-A1F2-638468647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9157" y="1894823"/>
            <a:ext cx="1695450" cy="145732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4803C708-504F-4EF0-9803-9BA7D4680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8" t="87" r="-1127" b="-87"/>
          <a:stretch/>
        </p:blipFill>
        <p:spPr>
          <a:xfrm>
            <a:off x="3410444" y="3528314"/>
            <a:ext cx="2936438" cy="212511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23B0DFAF-4D02-4D2B-BFC7-7990CE3650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972"/>
          <a:stretch/>
        </p:blipFill>
        <p:spPr>
          <a:xfrm>
            <a:off x="2303468" y="3384451"/>
            <a:ext cx="3953301" cy="31051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D120FD24-EE22-4E5D-A0E5-FD206CCC08C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298" r="64429"/>
          <a:stretch/>
        </p:blipFill>
        <p:spPr>
          <a:xfrm>
            <a:off x="251520" y="2190414"/>
            <a:ext cx="3135296" cy="329421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1D2933-E301-402C-BCF0-4F85CD8AA24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94"/>
          <a:stretch/>
        </p:blipFill>
        <p:spPr>
          <a:xfrm>
            <a:off x="6248399" y="3594001"/>
            <a:ext cx="183440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0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46566" y="398801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S-D Logic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 n.3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945221-840C-4B57-A27F-0E7AB5806E6B}"/>
              </a:ext>
            </a:extLst>
          </p:cNvPr>
          <p:cNvSpPr/>
          <p:nvPr/>
        </p:nvSpPr>
        <p:spPr>
          <a:xfrm>
            <a:off x="356314" y="1503627"/>
            <a:ext cx="813066" cy="488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A3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08582-9DBF-4780-9C2C-ABEE0BFB3728}"/>
              </a:ext>
            </a:extLst>
          </p:cNvPr>
          <p:cNvSpPr/>
          <p:nvPr/>
        </p:nvSpPr>
        <p:spPr>
          <a:xfrm>
            <a:off x="1461390" y="1497828"/>
            <a:ext cx="7145792" cy="5147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rgbClr val="C00000"/>
                </a:solidFill>
              </a:rPr>
              <a:t>All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economic</a:t>
            </a:r>
            <a:r>
              <a:rPr lang="it-IT" sz="2400" dirty="0">
                <a:solidFill>
                  <a:srgbClr val="C00000"/>
                </a:solidFill>
              </a:rPr>
              <a:t> and social </a:t>
            </a:r>
            <a:r>
              <a:rPr lang="it-IT" sz="2400" dirty="0" err="1">
                <a:solidFill>
                  <a:srgbClr val="C00000"/>
                </a:solidFill>
              </a:rPr>
              <a:t>actors</a:t>
            </a:r>
            <a:r>
              <a:rPr lang="it-IT" sz="2400" dirty="0">
                <a:solidFill>
                  <a:srgbClr val="C00000"/>
                </a:solidFill>
              </a:rPr>
              <a:t> are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integrators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918D80-A631-48DE-846F-74AEF8E8A636}"/>
              </a:ext>
            </a:extLst>
          </p:cNvPr>
          <p:cNvSpPr txBox="1"/>
          <p:nvPr/>
        </p:nvSpPr>
        <p:spPr>
          <a:xfrm>
            <a:off x="1519336" y="2319998"/>
            <a:ext cx="714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dirty="0" err="1"/>
              <a:t>context</a:t>
            </a:r>
            <a:r>
              <a:rPr lang="it-IT" sz="2400" dirty="0"/>
              <a:t> of </a:t>
            </a:r>
            <a:r>
              <a:rPr lang="it-IT" sz="2400" dirty="0" err="1"/>
              <a:t>value</a:t>
            </a:r>
            <a:r>
              <a:rPr lang="it-IT" sz="2400" dirty="0"/>
              <a:t> co-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networks of networks </a:t>
            </a:r>
            <a:r>
              <a:rPr lang="it-IT" sz="2400" dirty="0"/>
              <a:t>(</a:t>
            </a:r>
            <a:r>
              <a:rPr lang="it-IT" sz="2400" dirty="0" err="1"/>
              <a:t>resource</a:t>
            </a:r>
            <a:r>
              <a:rPr lang="it-IT" sz="2400" dirty="0"/>
              <a:t> </a:t>
            </a:r>
            <a:r>
              <a:rPr lang="it-IT" sz="2400" dirty="0" err="1"/>
              <a:t>integrators</a:t>
            </a:r>
            <a:r>
              <a:rPr lang="it-IT" sz="2400" dirty="0"/>
              <a:t>)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912CC67-8B7A-42FF-A2CC-FBE22D77C064}"/>
              </a:ext>
            </a:extLst>
          </p:cNvPr>
          <p:cNvSpPr/>
          <p:nvPr/>
        </p:nvSpPr>
        <p:spPr>
          <a:xfrm>
            <a:off x="1461391" y="3507973"/>
            <a:ext cx="7145791" cy="2308324"/>
          </a:xfrm>
          <a:prstGeom prst="rect">
            <a:avLst/>
          </a:prstGeom>
          <a:solidFill>
            <a:srgbClr val="FFEBAD"/>
          </a:solidFill>
        </p:spPr>
        <p:txBody>
          <a:bodyPr wrap="square">
            <a:spAutoFit/>
          </a:bodyPr>
          <a:lstStyle/>
          <a:p>
            <a:pPr marL="198835" algn="just"/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come from a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variety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: </a:t>
            </a:r>
          </a:p>
          <a:p>
            <a:pPr marL="54173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private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sources (ex.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themselves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friends, family)</a:t>
            </a:r>
          </a:p>
          <a:p>
            <a:pPr marL="54173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market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sources (so by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other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actors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,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through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barter or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economic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exchange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 </a:t>
            </a:r>
          </a:p>
          <a:p>
            <a:pPr marL="541735" indent="-342900" algn="just">
              <a:buFont typeface="Arial" panose="020B0604020202020204" pitchFamily="34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public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sources 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collective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access from community and government sources)</a:t>
            </a:r>
          </a:p>
        </p:txBody>
      </p:sp>
    </p:spTree>
    <p:extLst>
      <p:ext uri="{BB962C8B-B14F-4D97-AF65-F5344CB8AC3E}">
        <p14:creationId xmlns:p14="http://schemas.microsoft.com/office/powerpoint/2010/main" val="3509299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9BE8F721-C85F-478A-BD18-979E0230E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80"/>
          <a:stretch/>
        </p:blipFill>
        <p:spPr>
          <a:xfrm>
            <a:off x="775461" y="1471117"/>
            <a:ext cx="7020851" cy="4596782"/>
          </a:xfrm>
          <a:prstGeom prst="rect">
            <a:avLst/>
          </a:prstGeom>
        </p:spPr>
      </p:pic>
      <p:sp>
        <p:nvSpPr>
          <p:cNvPr id="133" name="Rettangolo 132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6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4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5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42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68DAF88-43F0-4988-9395-D275231FE1A3}"/>
              </a:ext>
            </a:extLst>
          </p:cNvPr>
          <p:cNvSpPr txBox="1"/>
          <p:nvPr/>
        </p:nvSpPr>
        <p:spPr>
          <a:xfrm>
            <a:off x="429665" y="171216"/>
            <a:ext cx="82846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A3 (FP9):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All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social and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economic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actors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are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resource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integrators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08544F6-1123-46F5-AC10-AB4DA48B4E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10" t="9730" r="71180" b="57040"/>
          <a:stretch/>
        </p:blipFill>
        <p:spPr>
          <a:xfrm>
            <a:off x="490882" y="1791129"/>
            <a:ext cx="2016224" cy="1626906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44449" t="83039" b="1"/>
          <a:stretch/>
        </p:blipFill>
        <p:spPr>
          <a:xfrm>
            <a:off x="3659234" y="5583696"/>
            <a:ext cx="5044013" cy="82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43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446566" y="398801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S-D Logic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 n.4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945221-840C-4B57-A27F-0E7AB5806E6B}"/>
              </a:ext>
            </a:extLst>
          </p:cNvPr>
          <p:cNvSpPr/>
          <p:nvPr/>
        </p:nvSpPr>
        <p:spPr>
          <a:xfrm>
            <a:off x="356314" y="1503627"/>
            <a:ext cx="813066" cy="488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A4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08582-9DBF-4780-9C2C-ABEE0BFB3728}"/>
              </a:ext>
            </a:extLst>
          </p:cNvPr>
          <p:cNvSpPr/>
          <p:nvPr/>
        </p:nvSpPr>
        <p:spPr>
          <a:xfrm>
            <a:off x="1461390" y="1497827"/>
            <a:ext cx="7145792" cy="68351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Value </a:t>
            </a:r>
            <a:r>
              <a:rPr lang="it-IT" sz="2400" dirty="0" err="1">
                <a:solidFill>
                  <a:srgbClr val="C00000"/>
                </a:solidFill>
              </a:rPr>
              <a:t>is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always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uniquely</a:t>
            </a:r>
            <a:r>
              <a:rPr lang="it-IT" sz="2400" dirty="0">
                <a:solidFill>
                  <a:srgbClr val="C00000"/>
                </a:solidFill>
              </a:rPr>
              <a:t> and </a:t>
            </a:r>
            <a:r>
              <a:rPr lang="it-IT" sz="2400" dirty="0" err="1">
                <a:solidFill>
                  <a:srgbClr val="C00000"/>
                </a:solidFill>
              </a:rPr>
              <a:t>phenomenologically</a:t>
            </a:r>
            <a:r>
              <a:rPr lang="it-IT" sz="2400" dirty="0">
                <a:solidFill>
                  <a:srgbClr val="C00000"/>
                </a:solidFill>
              </a:rPr>
              <a:t> 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determined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by the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beneficiary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918D80-A631-48DE-846F-74AEF8E8A636}"/>
              </a:ext>
            </a:extLst>
          </p:cNvPr>
          <p:cNvSpPr txBox="1"/>
          <p:nvPr/>
        </p:nvSpPr>
        <p:spPr>
          <a:xfrm>
            <a:off x="1519336" y="2319998"/>
            <a:ext cx="714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Value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idyosincratic</a:t>
            </a:r>
            <a:r>
              <a:rPr lang="it-IT" sz="2400" dirty="0"/>
              <a:t>, </a:t>
            </a:r>
            <a:r>
              <a:rPr lang="it-IT" sz="2400" dirty="0" err="1"/>
              <a:t>experiential</a:t>
            </a:r>
            <a:r>
              <a:rPr lang="it-IT" sz="2400" dirty="0"/>
              <a:t>,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contextual</a:t>
            </a:r>
            <a:r>
              <a:rPr lang="it-IT" sz="2400" dirty="0"/>
              <a:t> and </a:t>
            </a:r>
            <a:r>
              <a:rPr lang="it-IT" sz="2400" dirty="0" err="1"/>
              <a:t>meaning</a:t>
            </a:r>
            <a:r>
              <a:rPr lang="it-IT" sz="2400" dirty="0"/>
              <a:t> </a:t>
            </a:r>
            <a:r>
              <a:rPr lang="it-IT" sz="2400" dirty="0" err="1"/>
              <a:t>laden</a:t>
            </a:r>
            <a:r>
              <a:rPr lang="it-IT" sz="2400" dirty="0"/>
              <a:t>   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6912CC67-8B7A-42FF-A2CC-FBE22D77C064}"/>
              </a:ext>
            </a:extLst>
          </p:cNvPr>
          <p:cNvSpPr/>
          <p:nvPr/>
        </p:nvSpPr>
        <p:spPr>
          <a:xfrm>
            <a:off x="1461391" y="3507973"/>
            <a:ext cx="7145791" cy="1569660"/>
          </a:xfrm>
          <a:prstGeom prst="rect">
            <a:avLst/>
          </a:prstGeom>
          <a:solidFill>
            <a:srgbClr val="FFEBAD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Not only actors are co-creators, but they are the only ones who can determine the value, which is always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perceived </a:t>
            </a:r>
            <a:r>
              <a:rPr lang="en-US" sz="2400" dirty="0"/>
              <a:t>and “negotiated” based on the context in which the subjects act.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01149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ircular Arrows Sign. Vector. Colorful Icon With Bright Texture ...">
            <a:extLst>
              <a:ext uri="{FF2B5EF4-FFF2-40B4-BE49-F238E27FC236}">
                <a16:creationId xmlns:a16="http://schemas.microsoft.com/office/drawing/2014/main" id="{D79334C1-1597-45E3-A78C-2D13C08DD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7555" y="4591436"/>
            <a:ext cx="4884330" cy="2089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/>
          <p:cNvSpPr txBox="1">
            <a:spLocks/>
          </p:cNvSpPr>
          <p:nvPr/>
        </p:nvSpPr>
        <p:spPr>
          <a:xfrm>
            <a:off x="611560" y="103585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S-D Logic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Axiom n.5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ED945221-840C-4B57-A27F-0E7AB5806E6B}"/>
              </a:ext>
            </a:extLst>
          </p:cNvPr>
          <p:cNvSpPr/>
          <p:nvPr/>
        </p:nvSpPr>
        <p:spPr>
          <a:xfrm>
            <a:off x="256840" y="987831"/>
            <a:ext cx="813066" cy="48897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A5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6C08582-9DBF-4780-9C2C-ABEE0BFB3728}"/>
              </a:ext>
            </a:extLst>
          </p:cNvPr>
          <p:cNvSpPr/>
          <p:nvPr/>
        </p:nvSpPr>
        <p:spPr>
          <a:xfrm>
            <a:off x="1361916" y="982031"/>
            <a:ext cx="7145792" cy="683511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C00000"/>
                </a:solidFill>
              </a:rPr>
              <a:t>Value </a:t>
            </a:r>
            <a:r>
              <a:rPr lang="it-IT" sz="2400" dirty="0" err="1">
                <a:solidFill>
                  <a:srgbClr val="C00000"/>
                </a:solidFill>
              </a:rPr>
              <a:t>cocreation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is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coordinated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dirty="0" err="1">
                <a:solidFill>
                  <a:srgbClr val="C00000"/>
                </a:solidFill>
              </a:rPr>
              <a:t>through</a:t>
            </a:r>
            <a:r>
              <a:rPr lang="it-IT" sz="2400" dirty="0">
                <a:solidFill>
                  <a:srgbClr val="C00000"/>
                </a:solidFill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actor-generated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institutions and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institutional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arrangements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D918D80-A631-48DE-846F-74AEF8E8A636}"/>
              </a:ext>
            </a:extLst>
          </p:cNvPr>
          <p:cNvSpPr txBox="1"/>
          <p:nvPr/>
        </p:nvSpPr>
        <p:spPr>
          <a:xfrm>
            <a:off x="1419862" y="1804202"/>
            <a:ext cx="7145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2400" dirty="0"/>
              <a:t>Institutions </a:t>
            </a:r>
            <a:r>
              <a:rPr lang="it-IT" sz="2400" dirty="0" err="1"/>
              <a:t>provide</a:t>
            </a:r>
            <a:r>
              <a:rPr lang="it-IT" sz="2400" dirty="0"/>
              <a:t>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</a:t>
            </a:r>
            <a:r>
              <a:rPr lang="it-IT" sz="2400" dirty="0" err="1"/>
              <a:t>value</a:t>
            </a:r>
            <a:r>
              <a:rPr lang="it-IT" sz="2400" dirty="0"/>
              <a:t> </a:t>
            </a:r>
            <a:r>
              <a:rPr lang="it-IT" sz="2400" dirty="0" err="1"/>
              <a:t>cocreation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service-for-service </a:t>
            </a:r>
            <a:r>
              <a:rPr lang="it-IT" sz="2400" dirty="0" err="1"/>
              <a:t>exchange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6304E46-75EA-4F73-8FD8-45677705B996}"/>
              </a:ext>
            </a:extLst>
          </p:cNvPr>
          <p:cNvSpPr/>
          <p:nvPr/>
        </p:nvSpPr>
        <p:spPr>
          <a:xfrm>
            <a:off x="1419863" y="2773859"/>
            <a:ext cx="7145791" cy="1938992"/>
          </a:xfrm>
          <a:prstGeom prst="rect">
            <a:avLst/>
          </a:prstGeom>
          <a:solidFill>
            <a:srgbClr val="FFEBAD"/>
          </a:solidFill>
        </p:spPr>
        <p:txBody>
          <a:bodyPr wrap="square">
            <a:spAutoFit/>
          </a:bodyPr>
          <a:lstStyle/>
          <a:p>
            <a:pPr marL="541735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Institutions</a:t>
            </a:r>
            <a:r>
              <a:rPr lang="en-US" sz="2400" dirty="0"/>
              <a:t>: humanly devised rules, norms, and beliefs that enable and constrain action and make social life predictable and meaningful </a:t>
            </a:r>
          </a:p>
          <a:p>
            <a:pPr marL="541735" indent="-34290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Institutional arrangements</a:t>
            </a:r>
            <a:r>
              <a:rPr lang="en-US" sz="2400" dirty="0"/>
              <a:t>: higher-order sets of interrelated institutions 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6E5DE0F9-AF38-4BAD-BCDB-6F8C4C58B5C7}"/>
              </a:ext>
            </a:extLst>
          </p:cNvPr>
          <p:cNvSpPr/>
          <p:nvPr/>
        </p:nvSpPr>
        <p:spPr>
          <a:xfrm>
            <a:off x="3592789" y="4993714"/>
            <a:ext cx="2900148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198835" algn="just"/>
            <a:r>
              <a:rPr lang="en-US" sz="2400" b="1" dirty="0">
                <a:solidFill>
                  <a:srgbClr val="C00000"/>
                </a:solidFill>
              </a:rPr>
              <a:t>Institutionalization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8FDC243-97DF-4E41-BA29-2CB1A535910B}"/>
              </a:ext>
            </a:extLst>
          </p:cNvPr>
          <p:cNvSpPr/>
          <p:nvPr/>
        </p:nvSpPr>
        <p:spPr>
          <a:xfrm>
            <a:off x="1419862" y="5447377"/>
            <a:ext cx="4025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new practices (routinized activities) 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</a:rPr>
              <a:t>for market evolution </a:t>
            </a:r>
            <a:endParaRPr lang="it-IT" sz="2400" b="1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51F457EB-6F75-45A4-873C-256C1E8393B3}"/>
              </a:ext>
            </a:extLst>
          </p:cNvPr>
          <p:cNvSpPr/>
          <p:nvPr/>
        </p:nvSpPr>
        <p:spPr>
          <a:xfrm>
            <a:off x="5708406" y="5531319"/>
            <a:ext cx="232589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n w="22225">
                  <a:solidFill>
                    <a:schemeClr val="tx1"/>
                  </a:solidFill>
                  <a:prstDash val="solid"/>
                </a:ln>
              </a:rPr>
              <a:t>legitimization of </a:t>
            </a:r>
          </a:p>
          <a:p>
            <a:pPr algn="ctr"/>
            <a:r>
              <a:rPr lang="en-US" sz="2400" b="1" dirty="0">
                <a:ln w="22225">
                  <a:solidFill>
                    <a:schemeClr val="tx1"/>
                  </a:solidFill>
                  <a:prstDash val="solid"/>
                </a:ln>
              </a:rPr>
              <a:t>old practices</a:t>
            </a:r>
            <a:endParaRPr lang="it-IT" sz="2400" b="1" dirty="0">
              <a:ln w="22225">
                <a:solidFill>
                  <a:schemeClr val="tx1"/>
                </a:solidFill>
                <a:prstDash val="solid"/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66181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animBg="1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12"/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Titolo 1">
            <a:extLst>
              <a:ext uri="{FF2B5EF4-FFF2-40B4-BE49-F238E27FC236}">
                <a16:creationId xmlns:a16="http://schemas.microsoft.com/office/drawing/2014/main" id="{4F11DCE0-D6F2-4F0F-9575-0B4943FFE13E}"/>
              </a:ext>
            </a:extLst>
          </p:cNvPr>
          <p:cNvSpPr txBox="1">
            <a:spLocks/>
          </p:cNvSpPr>
          <p:nvPr/>
        </p:nvSpPr>
        <p:spPr>
          <a:xfrm>
            <a:off x="539828" y="234624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Service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Ecosystems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B828319-C890-4373-86E3-1511CA239D70}"/>
              </a:ext>
            </a:extLst>
          </p:cNvPr>
          <p:cNvSpPr/>
          <p:nvPr/>
        </p:nvSpPr>
        <p:spPr>
          <a:xfrm>
            <a:off x="1171092" y="4704192"/>
            <a:ext cx="6966520" cy="193899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“relatively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self-contained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self-adjusting</a:t>
            </a:r>
            <a:r>
              <a:rPr lang="en-US" sz="2400" dirty="0"/>
              <a:t> system[s] of resource-integrating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actors </a:t>
            </a:r>
            <a:r>
              <a:rPr lang="en-US" sz="2400" dirty="0"/>
              <a:t>connected by shared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institutional logics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mutual value creation </a:t>
            </a:r>
            <a:r>
              <a:rPr lang="en-US" sz="2400" dirty="0"/>
              <a:t>through service exchange” </a:t>
            </a:r>
          </a:p>
          <a:p>
            <a:pPr algn="r"/>
            <a:r>
              <a:rPr lang="en-US" sz="2400" dirty="0" err="1"/>
              <a:t>Lusch</a:t>
            </a:r>
            <a:r>
              <a:rPr lang="en-US" sz="2400" dirty="0"/>
              <a:t> and Vargo (2014, p. 161) 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CB61204-8CEB-4383-99F9-06C37D070E30}"/>
              </a:ext>
            </a:extLst>
          </p:cNvPr>
          <p:cNvSpPr/>
          <p:nvPr/>
        </p:nvSpPr>
        <p:spPr>
          <a:xfrm>
            <a:off x="539552" y="1015173"/>
            <a:ext cx="7992888" cy="2403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Starting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from the «</a:t>
            </a:r>
            <a:r>
              <a:rPr lang="it-IT" sz="2400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social shift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» of SDL (11 FP), Vargo and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Lusch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proposes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 new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conceptualization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networks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based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on the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transcending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systems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perspective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 service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1100" dirty="0">
              <a:latin typeface="+mj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Value co-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creation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involves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u="sng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complex</a:t>
            </a:r>
            <a:r>
              <a:rPr lang="it-IT" sz="2400" u="sng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networks 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actors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supply chains (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rather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dyads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4EB33E22-AC7F-4361-9C2D-314EF94F5F3A}"/>
              </a:ext>
            </a:extLst>
          </p:cNvPr>
          <p:cNvSpPr/>
          <p:nvPr/>
        </p:nvSpPr>
        <p:spPr>
          <a:xfrm>
            <a:off x="657908" y="3622768"/>
            <a:ext cx="7992888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b="1" u="sng" dirty="0">
                <a:solidFill>
                  <a:srgbClr val="C00000"/>
                </a:solidFill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THEN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, new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multi-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actor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models are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required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to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reread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the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mechanisms</a:t>
            </a:r>
            <a:r>
              <a:rPr lang="it-IT" sz="24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for competitive </a:t>
            </a:r>
            <a:r>
              <a:rPr lang="it-IT" sz="24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advantage</a:t>
            </a:r>
            <a:endParaRPr lang="it-IT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6C2B48F4-6F42-47CF-BD38-F192A06EDEEB}"/>
              </a:ext>
            </a:extLst>
          </p:cNvPr>
          <p:cNvSpPr/>
          <p:nvPr/>
        </p:nvSpPr>
        <p:spPr>
          <a:xfrm>
            <a:off x="4482021" y="3342260"/>
            <a:ext cx="179958" cy="365125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4691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  <p:bldP spid="1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12"/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46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" name="Rettangolo 1">
            <a:extLst>
              <a:ext uri="{FF2B5EF4-FFF2-40B4-BE49-F238E27FC236}">
                <a16:creationId xmlns:a16="http://schemas.microsoft.com/office/drawing/2014/main" id="{88EE862F-2778-4220-8602-3D6C075EA3AE}"/>
              </a:ext>
            </a:extLst>
          </p:cNvPr>
          <p:cNvSpPr/>
          <p:nvPr/>
        </p:nvSpPr>
        <p:spPr>
          <a:xfrm>
            <a:off x="971600" y="1544816"/>
            <a:ext cx="2376264" cy="404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4F11DCE0-D6F2-4F0F-9575-0B4943FFE13E}"/>
              </a:ext>
            </a:extLst>
          </p:cNvPr>
          <p:cNvSpPr txBox="1">
            <a:spLocks/>
          </p:cNvSpPr>
          <p:nvPr/>
        </p:nvSpPr>
        <p:spPr>
          <a:xfrm>
            <a:off x="539552" y="407209"/>
            <a:ext cx="8229600" cy="81126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Service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Ecosystems: main dimensions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BB5D0F-4959-4CAF-BAD9-68E94BC6A9EE}"/>
              </a:ext>
            </a:extLst>
          </p:cNvPr>
          <p:cNvSpPr/>
          <p:nvPr/>
        </p:nvSpPr>
        <p:spPr>
          <a:xfrm>
            <a:off x="3635748" y="4298494"/>
            <a:ext cx="5004046" cy="1133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IT and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ICTs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based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platforms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make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exchanges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more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efficient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and accelerate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innovation</a:t>
            </a:r>
            <a:endParaRPr lang="it-IT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AE34F8A-686A-46AF-AD94-EF82850489D0}"/>
              </a:ext>
            </a:extLst>
          </p:cNvPr>
          <p:cNvSpPr/>
          <p:nvPr/>
        </p:nvSpPr>
        <p:spPr>
          <a:xfrm>
            <a:off x="971600" y="3092828"/>
            <a:ext cx="2376264" cy="8112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 INTEGRATION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80B3A0A-81BB-486B-A3EF-D82B40CB5740}"/>
              </a:ext>
            </a:extLst>
          </p:cNvPr>
          <p:cNvSpPr/>
          <p:nvPr/>
        </p:nvSpPr>
        <p:spPr>
          <a:xfrm>
            <a:off x="3643254" y="1384598"/>
            <a:ext cx="5004048" cy="1487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Coordination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mechanisms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for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exchanges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based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on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preexisting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shared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rules 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socially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and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commonly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accepted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act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enablers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resource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integration</a:t>
            </a:r>
            <a:endParaRPr lang="it-IT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F6AD7084-54CE-47A5-9A82-66793FF11B57}"/>
              </a:ext>
            </a:extLst>
          </p:cNvPr>
          <p:cNvSpPr/>
          <p:nvPr/>
        </p:nvSpPr>
        <p:spPr>
          <a:xfrm>
            <a:off x="3635748" y="2969007"/>
            <a:ext cx="5004047" cy="113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Exchange of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resources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occurring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in the multiple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interactions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between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actors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it-IT" sz="20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from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i="1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pre</a:t>
            </a:r>
            <a:r>
              <a:rPr lang="it-IT" sz="2000" i="1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-delivery, design to post-delivery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endParaRPr lang="it-IT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7C29A38-A461-4786-92E0-1EAA8ED9CD17}"/>
              </a:ext>
            </a:extLst>
          </p:cNvPr>
          <p:cNvSpPr/>
          <p:nvPr/>
        </p:nvSpPr>
        <p:spPr>
          <a:xfrm>
            <a:off x="3670813" y="5472367"/>
            <a:ext cx="4968981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Set of common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values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that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guide the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attainment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shared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purposes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for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each</a:t>
            </a:r>
            <a:r>
              <a:rPr lang="it-IT" sz="2000" dirty="0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latin typeface="+mj-lt"/>
                <a:ea typeface="Times New Roman" panose="02020603050405020304" pitchFamily="18" charset="0"/>
                <a:cs typeface="Arial" panose="020B0604020202020204" pitchFamily="34" charset="0"/>
              </a:rPr>
              <a:t>actor</a:t>
            </a:r>
            <a:endParaRPr lang="it-IT" sz="2000" dirty="0"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E377136-32BB-4B6F-AF1B-0BB110C5A24F}"/>
              </a:ext>
            </a:extLst>
          </p:cNvPr>
          <p:cNvSpPr/>
          <p:nvPr/>
        </p:nvSpPr>
        <p:spPr>
          <a:xfrm>
            <a:off x="971600" y="4349045"/>
            <a:ext cx="2376264" cy="404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F9118EEC-8421-497E-BF40-2FFB40EBC6D9}"/>
              </a:ext>
            </a:extLst>
          </p:cNvPr>
          <p:cNvSpPr/>
          <p:nvPr/>
        </p:nvSpPr>
        <p:spPr>
          <a:xfrm>
            <a:off x="971600" y="5527015"/>
            <a:ext cx="2376264" cy="81126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PROPOSITION</a:t>
            </a:r>
          </a:p>
        </p:txBody>
      </p:sp>
      <p:pic>
        <p:nvPicPr>
          <p:cNvPr id="16388" name="Picture 4" descr="Checklist, document, kpi, regulation, rule icon">
            <a:extLst>
              <a:ext uri="{FF2B5EF4-FFF2-40B4-BE49-F238E27FC236}">
                <a16:creationId xmlns:a16="http://schemas.microsoft.com/office/drawing/2014/main" id="{1FAA21AF-9FF5-481C-A380-74B02EDE85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6" y="1454115"/>
            <a:ext cx="586066" cy="58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Tech Symbols: immagini, foto stock e grafica vettoriale | Shutterstock">
            <a:extLst>
              <a:ext uri="{FF2B5EF4-FFF2-40B4-BE49-F238E27FC236}">
                <a16:creationId xmlns:a16="http://schemas.microsoft.com/office/drawing/2014/main" id="{514F532B-9515-4E65-936F-CD60BA2C5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39" t="23000" r="26739" b="32187"/>
          <a:stretch/>
        </p:blipFill>
        <p:spPr bwMode="auto">
          <a:xfrm>
            <a:off x="87275" y="4181033"/>
            <a:ext cx="792088" cy="82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10" descr="Value Proposition Icon of Line style - Available in SVG, PNG, EPS ...">
            <a:extLst>
              <a:ext uri="{FF2B5EF4-FFF2-40B4-BE49-F238E27FC236}">
                <a16:creationId xmlns:a16="http://schemas.microsoft.com/office/drawing/2014/main" id="{0EDFF495-B2E5-4BC5-B79A-FF196939B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85" y="5496739"/>
            <a:ext cx="792089" cy="792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pi Integration Icon: immagini, foto stock e grafica vettoriale ...">
            <a:extLst>
              <a:ext uri="{FF2B5EF4-FFF2-40B4-BE49-F238E27FC236}">
                <a16:creationId xmlns:a16="http://schemas.microsoft.com/office/drawing/2014/main" id="{7C182D1B-67FF-40BF-8220-F3DE2CFC1D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570" b="7380"/>
          <a:stretch/>
        </p:blipFill>
        <p:spPr bwMode="auto">
          <a:xfrm>
            <a:off x="53065" y="2996601"/>
            <a:ext cx="808705" cy="81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8F2CEE73-31F5-49C8-AB49-0DA3A04E6297}"/>
              </a:ext>
            </a:extLst>
          </p:cNvPr>
          <p:cNvSpPr/>
          <p:nvPr/>
        </p:nvSpPr>
        <p:spPr>
          <a:xfrm>
            <a:off x="3677629" y="6288642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hlinkClick r:id="rId8"/>
              </a:rPr>
              <a:t>https://www.youtube.com/watch?v=Az6D6vzfFrU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320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1" grpId="0" animBg="1"/>
      <p:bldP spid="4" grpId="0"/>
      <p:bldP spid="5" grpId="0"/>
      <p:bldP spid="6" grpId="0"/>
      <p:bldP spid="15" grpId="0" animBg="1"/>
      <p:bldP spid="16" grpId="0" animBg="1"/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380672"/>
            <a:ext cx="839184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Case studies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Service Ecosystems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8167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47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9798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551309"/>
            <a:ext cx="8229600" cy="5234136"/>
          </a:xfrm>
        </p:spPr>
        <p:txBody>
          <a:bodyPr>
            <a:normAutofit/>
          </a:bodyPr>
          <a:lstStyle/>
          <a:p>
            <a:r>
              <a:rPr lang="en-US" sz="2400" dirty="0"/>
              <a:t>Qualitative approach</a:t>
            </a:r>
            <a:endParaRPr lang="it-IT" sz="2400" dirty="0"/>
          </a:p>
          <a:p>
            <a:r>
              <a:rPr lang="en-US" sz="2400" u="sng" dirty="0"/>
              <a:t>Exploratory</a:t>
            </a:r>
            <a:r>
              <a:rPr lang="en-US" sz="2400" dirty="0"/>
              <a:t> Case Study: </a:t>
            </a:r>
            <a:r>
              <a:rPr lang="en-US" sz="2400" b="1" dirty="0"/>
              <a:t>B&amp;B Sector </a:t>
            </a:r>
            <a:endParaRPr lang="en-US" sz="2400" dirty="0"/>
          </a:p>
          <a:p>
            <a:pPr lvl="1"/>
            <a:r>
              <a:rPr lang="en-US" sz="2400" dirty="0"/>
              <a:t>informal nature and the synergistic exchange between system’s actors</a:t>
            </a:r>
          </a:p>
          <a:p>
            <a:pPr lvl="1"/>
            <a:endParaRPr lang="it-IT" sz="2400" dirty="0"/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r>
              <a:rPr lang="it-IT" sz="2400" dirty="0">
                <a:solidFill>
                  <a:schemeClr val="tx1"/>
                </a:solidFill>
              </a:rPr>
              <a:t>Analysis of «</a:t>
            </a:r>
            <a:r>
              <a:rPr lang="it-IT" sz="2400" dirty="0" err="1">
                <a:solidFill>
                  <a:srgbClr val="F80CC5"/>
                </a:solidFill>
              </a:rPr>
              <a:t>B</a:t>
            </a:r>
            <a:r>
              <a:rPr lang="it-IT" sz="2400" dirty="0" err="1">
                <a:solidFill>
                  <a:srgbClr val="57EE22"/>
                </a:solidFill>
              </a:rPr>
              <a:t>ouganville</a:t>
            </a:r>
            <a:r>
              <a:rPr lang="it-IT" sz="2400" dirty="0">
                <a:solidFill>
                  <a:srgbClr val="57EE22"/>
                </a:solidFill>
              </a:rPr>
              <a:t> B&amp;B</a:t>
            </a:r>
            <a:r>
              <a:rPr lang="it-IT" sz="2400" dirty="0">
                <a:solidFill>
                  <a:schemeClr val="tx1"/>
                </a:solidFill>
              </a:rPr>
              <a:t>»</a:t>
            </a:r>
          </a:p>
          <a:p>
            <a:pPr marL="274320" lvl="1">
              <a:spcBef>
                <a:spcPts val="600"/>
              </a:spcBef>
              <a:buClr>
                <a:schemeClr val="accent1"/>
              </a:buClr>
            </a:pPr>
            <a:endParaRPr lang="it-IT" sz="2400" dirty="0">
              <a:solidFill>
                <a:schemeClr val="tx1"/>
              </a:solidFill>
            </a:endParaRPr>
          </a:p>
          <a:p>
            <a:r>
              <a:rPr lang="en-US" sz="2400" dirty="0"/>
              <a:t>Semi-structured interviews:</a:t>
            </a:r>
          </a:p>
          <a:p>
            <a:pPr lvl="1"/>
            <a:r>
              <a:rPr lang="it-IT" sz="2400" dirty="0"/>
              <a:t>face-to-face interviews with </a:t>
            </a:r>
            <a:r>
              <a:rPr lang="en-US" sz="2400" dirty="0" err="1"/>
              <a:t>b&amp;b</a:t>
            </a:r>
            <a:r>
              <a:rPr lang="en-US" sz="2400" dirty="0"/>
              <a:t> owner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r>
              <a:rPr lang="en-US" sz="2400" dirty="0"/>
              <a:t>to explore the relationship between </a:t>
            </a:r>
            <a:r>
              <a:rPr lang="en-US" sz="2400" dirty="0" err="1"/>
              <a:t>b&amp;b</a:t>
            </a:r>
            <a:r>
              <a:rPr lang="en-US" sz="2400" dirty="0"/>
              <a:t> owner and customers and identify the existence of elements that </a:t>
            </a:r>
            <a:r>
              <a:rPr lang="en-US" sz="2400" dirty="0" err="1"/>
              <a:t>forster</a:t>
            </a:r>
            <a:r>
              <a:rPr lang="en-US" sz="2400" dirty="0"/>
              <a:t> VCC</a:t>
            </a:r>
          </a:p>
          <a:p>
            <a:pPr lvl="1"/>
            <a:endParaRPr lang="en-US" sz="2400" dirty="0"/>
          </a:p>
          <a:p>
            <a:pPr lvl="1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6050306" y="2956728"/>
            <a:ext cx="3024336" cy="2175506"/>
          </a:xfrm>
          <a:prstGeom prst="rect">
            <a:avLst/>
          </a:prstGeom>
          <a:ln w="28575">
            <a:solidFill>
              <a:srgbClr val="57EE2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800" dirty="0" err="1"/>
              <a:t>Duration</a:t>
            </a:r>
            <a:r>
              <a:rPr lang="it-IT" sz="1800" dirty="0"/>
              <a:t>: </a:t>
            </a:r>
            <a:r>
              <a:rPr lang="it-IT" sz="1800" dirty="0" err="1"/>
              <a:t>about</a:t>
            </a:r>
            <a:r>
              <a:rPr lang="it-IT" sz="1800" dirty="0"/>
              <a:t> 20 </a:t>
            </a:r>
            <a:r>
              <a:rPr lang="it-IT" sz="1800" dirty="0" err="1"/>
              <a:t>min</a:t>
            </a:r>
            <a:endParaRPr lang="it-IT" sz="1800" dirty="0"/>
          </a:p>
          <a:p>
            <a:r>
              <a:rPr lang="it-IT" sz="1800" dirty="0" err="1"/>
              <a:t>Conducted</a:t>
            </a:r>
            <a:r>
              <a:rPr lang="it-IT" sz="1800" dirty="0"/>
              <a:t> in </a:t>
            </a:r>
            <a:r>
              <a:rPr lang="it-IT" sz="1800" dirty="0" err="1"/>
              <a:t>informal</a:t>
            </a:r>
            <a:r>
              <a:rPr lang="it-IT" sz="1800" dirty="0"/>
              <a:t> style and </a:t>
            </a:r>
            <a:r>
              <a:rPr lang="it-IT" sz="1800" dirty="0" err="1"/>
              <a:t>colloquial</a:t>
            </a:r>
            <a:r>
              <a:rPr lang="it-IT" sz="1800" dirty="0"/>
              <a:t> </a:t>
            </a:r>
            <a:r>
              <a:rPr lang="it-IT" sz="1800" dirty="0" err="1"/>
              <a:t>settings</a:t>
            </a:r>
            <a:r>
              <a:rPr lang="it-IT" sz="1800" dirty="0"/>
              <a:t> (</a:t>
            </a:r>
            <a:r>
              <a:rPr lang="it-IT" sz="1800" dirty="0" err="1"/>
              <a:t>at</a:t>
            </a:r>
            <a:r>
              <a:rPr lang="it-IT" sz="1800" dirty="0"/>
              <a:t> </a:t>
            </a:r>
            <a:r>
              <a:rPr lang="it-IT" sz="1800" dirty="0" err="1"/>
              <a:t>b&amp;b</a:t>
            </a:r>
            <a:r>
              <a:rPr lang="it-IT" sz="1800" dirty="0"/>
              <a:t>) </a:t>
            </a:r>
          </a:p>
          <a:p>
            <a:r>
              <a:rPr lang="en-US" sz="1800" dirty="0"/>
              <a:t>Recorded and transcribed</a:t>
            </a:r>
          </a:p>
          <a:p>
            <a:r>
              <a:rPr lang="en-US" sz="1800" dirty="0"/>
              <a:t>Interview Track based on theory </a:t>
            </a:r>
            <a:endParaRPr lang="it-IT" sz="1800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578109"/>
            <a:ext cx="1997968" cy="1498476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0955">
            <a:off x="7433722" y="181594"/>
            <a:ext cx="1517208" cy="1736679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165747"/>
            <a:ext cx="1340768" cy="1340768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D8F96E3B-E0F2-4CBC-8E6B-2B26FAC1A81F}"/>
              </a:ext>
            </a:extLst>
          </p:cNvPr>
          <p:cNvSpPr txBox="1">
            <a:spLocks/>
          </p:cNvSpPr>
          <p:nvPr/>
        </p:nvSpPr>
        <p:spPr>
          <a:xfrm>
            <a:off x="-37274" y="273559"/>
            <a:ext cx="8229600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Case study 1: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Tourism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Segnaposto numero diapositiva 12">
            <a:extLst>
              <a:ext uri="{FF2B5EF4-FFF2-40B4-BE49-F238E27FC236}">
                <a16:creationId xmlns:a16="http://schemas.microsoft.com/office/drawing/2014/main" id="{A5CF78E8-507C-432F-B603-038B21C02369}"/>
              </a:ext>
            </a:extLst>
          </p:cNvPr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48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1AAF29F-A040-444F-ADBD-446469E29718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4" name="Group 1">
            <a:extLst>
              <a:ext uri="{FF2B5EF4-FFF2-40B4-BE49-F238E27FC236}">
                <a16:creationId xmlns:a16="http://schemas.microsoft.com/office/drawing/2014/main" id="{0DEBB4DB-A0D9-42EA-9AC6-388EB8F19B4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DE2A92DD-2C4A-49B2-A0DE-65DEB29729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6" name="Freeform 3">
                <a:extLst>
                  <a:ext uri="{FF2B5EF4-FFF2-40B4-BE49-F238E27FC236}">
                    <a16:creationId xmlns:a16="http://schemas.microsoft.com/office/drawing/2014/main" id="{436906E6-4964-4DB0-AA84-2A0A3185DB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25479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478"/>
    </mc:Choice>
    <mc:Fallback xmlns="">
      <p:transition spd="slow" advTm="64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tangolo 28"/>
          <p:cNvSpPr/>
          <p:nvPr/>
        </p:nvSpPr>
        <p:spPr>
          <a:xfrm>
            <a:off x="679829" y="1135926"/>
            <a:ext cx="8352928" cy="221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6" name="Ovale 5"/>
          <p:cNvSpPr/>
          <p:nvPr/>
        </p:nvSpPr>
        <p:spPr>
          <a:xfrm>
            <a:off x="1108840" y="924121"/>
            <a:ext cx="4504503" cy="3061505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7" name="Ovale 6"/>
          <p:cNvSpPr/>
          <p:nvPr/>
        </p:nvSpPr>
        <p:spPr>
          <a:xfrm>
            <a:off x="3779912" y="924121"/>
            <a:ext cx="4343969" cy="3069753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79829" y="1135926"/>
            <a:ext cx="1840760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800" dirty="0"/>
              <a:t>PROVIDERS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7456797" y="1126711"/>
            <a:ext cx="1111266" cy="5232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800" dirty="0"/>
              <a:t>USERS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430714" y="1162211"/>
            <a:ext cx="40427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00" dirty="0"/>
              <a:t>E</a:t>
            </a:r>
          </a:p>
          <a:p>
            <a:pPr algn="ctr"/>
            <a:r>
              <a:rPr lang="it-IT" sz="2000" dirty="0"/>
              <a:t>M</a:t>
            </a:r>
          </a:p>
          <a:p>
            <a:pPr algn="ctr"/>
            <a:r>
              <a:rPr lang="it-IT" sz="2000" dirty="0"/>
              <a:t>E</a:t>
            </a:r>
          </a:p>
          <a:p>
            <a:pPr algn="ctr"/>
            <a:r>
              <a:rPr lang="it-IT" sz="2000" dirty="0"/>
              <a:t>R</a:t>
            </a:r>
          </a:p>
          <a:p>
            <a:pPr algn="ctr"/>
            <a:r>
              <a:rPr lang="it-IT" sz="2000" dirty="0"/>
              <a:t>G</a:t>
            </a:r>
          </a:p>
          <a:p>
            <a:pPr algn="ctr"/>
            <a:r>
              <a:rPr lang="it-IT" sz="2000" dirty="0"/>
              <a:t>E</a:t>
            </a:r>
          </a:p>
          <a:p>
            <a:pPr algn="ctr"/>
            <a:r>
              <a:rPr lang="it-IT" sz="2000" dirty="0"/>
              <a:t>N</a:t>
            </a:r>
          </a:p>
          <a:p>
            <a:pPr algn="ctr"/>
            <a:r>
              <a:rPr lang="it-IT" sz="2000" dirty="0"/>
              <a:t>C</a:t>
            </a:r>
          </a:p>
          <a:p>
            <a:pPr algn="ctr"/>
            <a:r>
              <a:rPr lang="it-IT" sz="2000" dirty="0"/>
              <a:t>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656">
            <a:off x="4875118" y="2833602"/>
            <a:ext cx="572265" cy="8112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91" y="2711633"/>
            <a:ext cx="1017497" cy="875266"/>
          </a:xfrm>
          <a:prstGeom prst="rect">
            <a:avLst/>
          </a:prstGeom>
        </p:spPr>
      </p:pic>
      <p:sp>
        <p:nvSpPr>
          <p:cNvPr id="11" name="Parentesi graffa chiusa 10"/>
          <p:cNvSpPr/>
          <p:nvPr/>
        </p:nvSpPr>
        <p:spPr>
          <a:xfrm rot="5400000">
            <a:off x="4462949" y="825057"/>
            <a:ext cx="308471" cy="66461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12" name="CasellaDiTesto 11"/>
          <p:cNvSpPr txBox="1"/>
          <p:nvPr/>
        </p:nvSpPr>
        <p:spPr>
          <a:xfrm>
            <a:off x="3204741" y="4319320"/>
            <a:ext cx="3771891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CO-CREATION</a:t>
            </a:r>
          </a:p>
        </p:txBody>
      </p:sp>
      <p:sp>
        <p:nvSpPr>
          <p:cNvPr id="15" name="Rettangolo 14"/>
          <p:cNvSpPr/>
          <p:nvPr/>
        </p:nvSpPr>
        <p:spPr>
          <a:xfrm rot="20521563">
            <a:off x="7728553" y="1716680"/>
            <a:ext cx="13422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New Value </a:t>
            </a:r>
            <a:r>
              <a:rPr lang="en-US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Genereted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</a:p>
          <a:p>
            <a:pPr algn="ctr"/>
            <a:endParaRPr lang="en-US" sz="2000" b="1" dirty="0">
              <a:solidFill>
                <a:srgbClr val="FF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16" name="Rettangolo 15"/>
          <p:cNvSpPr/>
          <p:nvPr/>
        </p:nvSpPr>
        <p:spPr>
          <a:xfrm rot="20521563">
            <a:off x="391639" y="1759851"/>
            <a:ext cx="1303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New Value </a:t>
            </a:r>
            <a:r>
              <a:rPr lang="en-US" sz="2000" b="1" dirty="0" err="1">
                <a:solidFill>
                  <a:srgbClr val="FF0000"/>
                </a:solidFill>
                <a:latin typeface="Bradley Hand ITC" panose="03070402050302030203" pitchFamily="66" charset="0"/>
              </a:rPr>
              <a:t>Genereted</a:t>
            </a:r>
            <a:r>
              <a:rPr lang="en-US" sz="2000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779913" y="4912454"/>
            <a:ext cx="2055672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</a:p>
        </p:txBody>
      </p:sp>
      <p:sp>
        <p:nvSpPr>
          <p:cNvPr id="19" name="Google Shape;215;p18"/>
          <p:cNvSpPr txBox="1"/>
          <p:nvPr/>
        </p:nvSpPr>
        <p:spPr>
          <a:xfrm>
            <a:off x="974587" y="5509740"/>
            <a:ext cx="28728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it-IT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resource</a:t>
            </a: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it-IT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resource</a:t>
            </a: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integration</a:t>
            </a:r>
            <a:endParaRPr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6;p18"/>
          <p:cNvSpPr txBox="1"/>
          <p:nvPr/>
        </p:nvSpPr>
        <p:spPr>
          <a:xfrm>
            <a:off x="3536877" y="5502856"/>
            <a:ext cx="213360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New interactions </a:t>
            </a:r>
            <a:r>
              <a:rPr lang="it-IT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modalities</a:t>
            </a:r>
            <a:endParaRPr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0;p18"/>
          <p:cNvSpPr txBox="1"/>
          <p:nvPr/>
        </p:nvSpPr>
        <p:spPr>
          <a:xfrm>
            <a:off x="4931335" y="5540537"/>
            <a:ext cx="292841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New institutions 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it-IT" sz="2400" dirty="0" err="1">
                <a:solidFill>
                  <a:schemeClr val="dk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value</a:t>
            </a:r>
            <a:endParaRPr sz="2400" dirty="0">
              <a:solidFill>
                <a:schemeClr val="dk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" name="Google Shape;226;p18"/>
          <p:cNvCxnSpPr/>
          <p:nvPr/>
        </p:nvCxnSpPr>
        <p:spPr>
          <a:xfrm>
            <a:off x="1826651" y="5509740"/>
            <a:ext cx="5493668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28;p18"/>
          <p:cNvSpPr/>
          <p:nvPr/>
        </p:nvSpPr>
        <p:spPr>
          <a:xfrm>
            <a:off x="2552106" y="5176597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9;p18"/>
          <p:cNvSpPr/>
          <p:nvPr/>
        </p:nvSpPr>
        <p:spPr>
          <a:xfrm>
            <a:off x="6324539" y="5184735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30;p18"/>
          <p:cNvSpPr/>
          <p:nvPr/>
        </p:nvSpPr>
        <p:spPr>
          <a:xfrm>
            <a:off x="4552877" y="5269588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30;p18"/>
          <p:cNvSpPr/>
          <p:nvPr/>
        </p:nvSpPr>
        <p:spPr>
          <a:xfrm>
            <a:off x="4522685" y="4688652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672177" y="1651363"/>
            <a:ext cx="2413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Value proposition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Resource integration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endParaRPr lang="en-US" sz="2000" b="1" dirty="0">
              <a:latin typeface="Bradley Hand ITC" panose="03070402050302030203" pitchFamily="66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Technology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Institutions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5623434" y="1623876"/>
            <a:ext cx="24134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Value proposition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Resource integration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endParaRPr lang="en-US" sz="2000" b="1" dirty="0">
              <a:latin typeface="Bradley Hand ITC" panose="03070402050302030203" pitchFamily="66" charset="0"/>
            </a:endParaRP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Technology</a:t>
            </a:r>
          </a:p>
          <a:p>
            <a:pPr marL="144000" indent="-144000">
              <a:buFont typeface="Arial" panose="020B0604020202020204" pitchFamily="34" charset="0"/>
              <a:buChar char="•"/>
            </a:pPr>
            <a:r>
              <a:rPr lang="en-US" sz="2000" b="1" dirty="0">
                <a:latin typeface="Bradley Hand ITC" panose="03070402050302030203" pitchFamily="66" charset="0"/>
              </a:rPr>
              <a:t>Institutions </a:t>
            </a:r>
          </a:p>
        </p:txBody>
      </p:sp>
      <p:sp>
        <p:nvSpPr>
          <p:cNvPr id="31" name="Segnaposto numero diapositiva 12">
            <a:extLst>
              <a:ext uri="{FF2B5EF4-FFF2-40B4-BE49-F238E27FC236}">
                <a16:creationId xmlns:a16="http://schemas.microsoft.com/office/drawing/2014/main" id="{D9FFB177-E26A-462E-A72B-9A7F6BF0D8E4}"/>
              </a:ext>
            </a:extLst>
          </p:cNvPr>
          <p:cNvSpPr txBox="1">
            <a:spLocks/>
          </p:cNvSpPr>
          <p:nvPr/>
        </p:nvSpPr>
        <p:spPr>
          <a:xfrm>
            <a:off x="6881813" y="6267707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49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275CE948-C521-42B7-AAC9-ED6886D68223}"/>
              </a:ext>
            </a:extLst>
          </p:cNvPr>
          <p:cNvSpPr/>
          <p:nvPr/>
        </p:nvSpPr>
        <p:spPr>
          <a:xfrm>
            <a:off x="3641525" y="636118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3" name="Group 1">
            <a:extLst>
              <a:ext uri="{FF2B5EF4-FFF2-40B4-BE49-F238E27FC236}">
                <a16:creationId xmlns:a16="http://schemas.microsoft.com/office/drawing/2014/main" id="{64894F30-03A9-4EE3-B1C0-41E3CEB94B6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4" name="Group 2">
              <a:extLst>
                <a:ext uri="{FF2B5EF4-FFF2-40B4-BE49-F238E27FC236}">
                  <a16:creationId xmlns:a16="http://schemas.microsoft.com/office/drawing/2014/main" id="{D2E93151-6B1F-46C9-BBC3-29940A920F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5" name="Freeform 3">
                <a:extLst>
                  <a:ext uri="{FF2B5EF4-FFF2-40B4-BE49-F238E27FC236}">
                    <a16:creationId xmlns:a16="http://schemas.microsoft.com/office/drawing/2014/main" id="{6CFB3371-730B-4249-BB5A-D3445645B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7" name="Titolo 1">
            <a:extLst>
              <a:ext uri="{FF2B5EF4-FFF2-40B4-BE49-F238E27FC236}">
                <a16:creationId xmlns:a16="http://schemas.microsoft.com/office/drawing/2014/main" id="{34571BF4-5783-4D81-AF29-0CA4850008CC}"/>
              </a:ext>
            </a:extLst>
          </p:cNvPr>
          <p:cNvSpPr txBox="1">
            <a:spLocks/>
          </p:cNvSpPr>
          <p:nvPr/>
        </p:nvSpPr>
        <p:spPr>
          <a:xfrm>
            <a:off x="381476" y="130120"/>
            <a:ext cx="8229600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Tourism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Ecosystem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503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092"/>
    </mc:Choice>
    <mc:Fallback xmlns="">
      <p:transition spd="slow" advTm="13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  <p:bldP spid="8" grpId="0"/>
      <p:bldP spid="11" grpId="0" animBg="1"/>
      <p:bldP spid="12" grpId="0" animBg="1"/>
      <p:bldP spid="15" grpId="0"/>
      <p:bldP spid="16" grpId="0"/>
      <p:bldP spid="18" grpId="0" animBg="1"/>
      <p:bldP spid="19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8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564022" y="2948989"/>
            <a:ext cx="3532076" cy="2817383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Theory that introduces the transition from a manufacturing logic to a new</a:t>
            </a:r>
          </a:p>
          <a:p>
            <a:pPr algn="ctr"/>
            <a:r>
              <a:rPr lang="en-US" sz="2400" dirty="0"/>
              <a:t>service-based conceptualization of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creation</a:t>
            </a:r>
            <a:r>
              <a:rPr lang="en-US" sz="2400" dirty="0"/>
              <a:t> process.</a:t>
            </a:r>
            <a:endParaRPr lang="it-IT" sz="2400" dirty="0"/>
          </a:p>
        </p:txBody>
      </p:sp>
      <p:sp>
        <p:nvSpPr>
          <p:cNvPr id="7" name="Rettangolo 6"/>
          <p:cNvSpPr/>
          <p:nvPr/>
        </p:nvSpPr>
        <p:spPr>
          <a:xfrm>
            <a:off x="4090368" y="2948989"/>
            <a:ext cx="4283147" cy="2817383"/>
          </a:xfrm>
          <a:prstGeom prst="rect">
            <a:avLst/>
          </a:prstGeom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i="1" dirty="0" err="1"/>
              <a:t>Multidisciplinary</a:t>
            </a:r>
            <a:r>
              <a:rPr lang="it-IT" sz="2400" i="1" dirty="0"/>
              <a:t> </a:t>
            </a:r>
            <a:r>
              <a:rPr lang="it-IT" sz="2400" i="1" dirty="0" err="1"/>
              <a:t>research</a:t>
            </a:r>
            <a:r>
              <a:rPr lang="it-IT" sz="2400" i="1" dirty="0"/>
              <a:t> </a:t>
            </a:r>
            <a:r>
              <a:rPr lang="it-IT" sz="2400" dirty="0"/>
              <a:t>stream (computer science, management, </a:t>
            </a:r>
            <a:r>
              <a:rPr lang="it-IT" sz="2400" dirty="0" err="1"/>
              <a:t>sociology</a:t>
            </a:r>
            <a:r>
              <a:rPr lang="it-IT" sz="2400" dirty="0"/>
              <a:t>…)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proposes</a:t>
            </a:r>
            <a:r>
              <a:rPr lang="it-IT" sz="2400" dirty="0"/>
              <a:t> a </a:t>
            </a:r>
            <a:r>
              <a:rPr lang="it-IT" sz="2400" dirty="0" err="1"/>
              <a:t>practical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r>
              <a:rPr lang="it-IT" sz="2400" dirty="0"/>
              <a:t> to the study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systems</a:t>
            </a:r>
            <a:r>
              <a:rPr lang="it-IT" sz="2400" dirty="0"/>
              <a:t>, with a focus on service design and </a:t>
            </a:r>
            <a:r>
              <a:rPr lang="it-IT" sz="2400" dirty="0" err="1"/>
              <a:t>evaluation</a:t>
            </a:r>
            <a:r>
              <a:rPr lang="it-IT" sz="2400" dirty="0"/>
              <a:t>.</a:t>
            </a:r>
          </a:p>
        </p:txBody>
      </p:sp>
      <p:sp>
        <p:nvSpPr>
          <p:cNvPr id="9" name="Rettangolo 8"/>
          <p:cNvSpPr/>
          <p:nvPr/>
        </p:nvSpPr>
        <p:spPr>
          <a:xfrm>
            <a:off x="558292" y="1532588"/>
            <a:ext cx="3653669" cy="78253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Service- </a:t>
            </a:r>
            <a:r>
              <a:rPr lang="it-IT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dominant</a:t>
            </a:r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</a:t>
            </a:r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(SDL)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4067944" y="1532589"/>
            <a:ext cx="4305571" cy="78253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accent2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Science, Management, Engineering and Design (SSMED)</a:t>
            </a:r>
          </a:p>
        </p:txBody>
      </p:sp>
      <p:sp>
        <p:nvSpPr>
          <p:cNvPr id="2" name="Rettangolo 1"/>
          <p:cNvSpPr/>
          <p:nvPr/>
        </p:nvSpPr>
        <p:spPr>
          <a:xfrm>
            <a:off x="937967" y="2394676"/>
            <a:ext cx="289431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it-IT" sz="2400" dirty="0"/>
              <a:t>Vargo &amp; </a:t>
            </a:r>
            <a:r>
              <a:rPr lang="it-IT" sz="2400" dirty="0" err="1"/>
              <a:t>Lusch</a:t>
            </a:r>
            <a:r>
              <a:rPr lang="it-IT" sz="2400" dirty="0"/>
              <a:t> (2004)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4821561" y="2415194"/>
            <a:ext cx="3327321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it-IT" sz="2400" dirty="0"/>
              <a:t>Maglio &amp; </a:t>
            </a:r>
            <a:r>
              <a:rPr lang="it-IT" sz="2400" dirty="0" err="1"/>
              <a:t>Spohrer</a:t>
            </a:r>
            <a:r>
              <a:rPr lang="it-IT" sz="2400" dirty="0"/>
              <a:t> (2008) </a:t>
            </a:r>
          </a:p>
        </p:txBody>
      </p:sp>
      <p:pic>
        <p:nvPicPr>
          <p:cNvPr id="1030" name="Picture 6" descr="Risultati immagini per syste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569" y="5884826"/>
            <a:ext cx="1122744" cy="842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054C6BC9-4EF0-495C-9762-5E9DEBE5BCC8}"/>
              </a:ext>
            </a:extLst>
          </p:cNvPr>
          <p:cNvSpPr txBox="1">
            <a:spLocks/>
          </p:cNvSpPr>
          <p:nvPr/>
        </p:nvSpPr>
        <p:spPr>
          <a:xfrm>
            <a:off x="749147" y="212825"/>
            <a:ext cx="7759774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Service-</a:t>
            </a:r>
            <a:r>
              <a:rPr lang="it-IT" sz="40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based</a:t>
            </a:r>
            <a:r>
              <a:rPr lang="it-IT" sz="40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 &amp; Systems </a:t>
            </a:r>
            <a:r>
              <a:rPr lang="it-IT" sz="4000" b="1" dirty="0" err="1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perspective</a:t>
            </a:r>
            <a:r>
              <a:rPr lang="it-IT" sz="4000" b="1" dirty="0">
                <a:solidFill>
                  <a:schemeClr val="bg1">
                    <a:lumMod val="75000"/>
                  </a:schemeClr>
                </a:solidFill>
                <a:cs typeface="Times New Roman" pitchFamily="18" charset="0"/>
              </a:rPr>
              <a:t>: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The key theories</a:t>
            </a:r>
            <a:endParaRPr lang="it-IT" sz="4000" b="1" dirty="0">
              <a:solidFill>
                <a:srgbClr val="002774"/>
              </a:solidFill>
            </a:endParaRPr>
          </a:p>
        </p:txBody>
      </p:sp>
      <p:sp>
        <p:nvSpPr>
          <p:cNvPr id="5" name="AutoShape 2" descr="SCALINGS – Scaling up Co-creation">
            <a:extLst>
              <a:ext uri="{FF2B5EF4-FFF2-40B4-BE49-F238E27FC236}">
                <a16:creationId xmlns:a16="http://schemas.microsoft.com/office/drawing/2014/main" id="{5560CBC9-DD5E-4588-A280-7B52E7B877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59561" y="36748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2" name="AutoShape 4" descr="SCALINGS – Scaling up Co-creation">
            <a:extLst>
              <a:ext uri="{FF2B5EF4-FFF2-40B4-BE49-F238E27FC236}">
                <a16:creationId xmlns:a16="http://schemas.microsoft.com/office/drawing/2014/main" id="{CBD63227-CC0B-4334-9C8C-813E34FD1E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11961" y="38272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6" name="AutoShape 6" descr="SCALINGS – Scaling up Co-creation">
            <a:extLst>
              <a:ext uri="{FF2B5EF4-FFF2-40B4-BE49-F238E27FC236}">
                <a16:creationId xmlns:a16="http://schemas.microsoft.com/office/drawing/2014/main" id="{4BA5ECC8-A172-444E-B54A-BD7B565B51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64361" y="39796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AutoShape 8" descr="KUBO LMS">
            <a:extLst>
              <a:ext uri="{FF2B5EF4-FFF2-40B4-BE49-F238E27FC236}">
                <a16:creationId xmlns:a16="http://schemas.microsoft.com/office/drawing/2014/main" id="{3D251BE3-8D75-4AFF-89BD-D25927647A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16761" y="41320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" name="AutoShape 10" descr="KUBO LMS">
            <a:extLst>
              <a:ext uri="{FF2B5EF4-FFF2-40B4-BE49-F238E27FC236}">
                <a16:creationId xmlns:a16="http://schemas.microsoft.com/office/drawing/2014/main" id="{839A89C8-64A0-47E8-90F0-7E6B56893AB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69161" y="42844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2" name="AutoShape 12">
            <a:extLst>
              <a:ext uri="{FF2B5EF4-FFF2-40B4-BE49-F238E27FC236}">
                <a16:creationId xmlns:a16="http://schemas.microsoft.com/office/drawing/2014/main" id="{D2B5FBE3-4DF5-4EAA-B18C-370F3097BC0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1561" y="44368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3" name="AutoShape 14">
            <a:extLst>
              <a:ext uri="{FF2B5EF4-FFF2-40B4-BE49-F238E27FC236}">
                <a16:creationId xmlns:a16="http://schemas.microsoft.com/office/drawing/2014/main" id="{DDEC89CA-ED1F-4434-BB72-A390D54C97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73961" y="45892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4" name="AutoShape 16">
            <a:extLst>
              <a:ext uri="{FF2B5EF4-FFF2-40B4-BE49-F238E27FC236}">
                <a16:creationId xmlns:a16="http://schemas.microsoft.com/office/drawing/2014/main" id="{4597FD44-34FD-4A80-AEF1-FE944AA1F4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26361" y="474169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id="{E7C18E20-8A14-4A32-B2ED-72EDB7E034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075" t="18971" r="2751" b="52955"/>
          <a:stretch/>
        </p:blipFill>
        <p:spPr>
          <a:xfrm>
            <a:off x="1922485" y="5884824"/>
            <a:ext cx="815149" cy="860436"/>
          </a:xfrm>
          <a:prstGeom prst="rect">
            <a:avLst/>
          </a:prstGeom>
        </p:spPr>
      </p:pic>
      <p:grpSp>
        <p:nvGrpSpPr>
          <p:cNvPr id="29" name="Group 1">
            <a:extLst>
              <a:ext uri="{FF2B5EF4-FFF2-40B4-BE49-F238E27FC236}">
                <a16:creationId xmlns:a16="http://schemas.microsoft.com/office/drawing/2014/main" id="{B8EB6BB4-F0FE-4720-8218-6B7F70A5573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3407" y="2308645"/>
            <a:ext cx="73025" cy="8907463"/>
            <a:chOff x="0" y="0"/>
            <a:chExt cx="716" cy="16353"/>
          </a:xfrm>
        </p:grpSpPr>
        <p:grpSp>
          <p:nvGrpSpPr>
            <p:cNvPr id="30" name="Group 2">
              <a:extLst>
                <a:ext uri="{FF2B5EF4-FFF2-40B4-BE49-F238E27FC236}">
                  <a16:creationId xmlns:a16="http://schemas.microsoft.com/office/drawing/2014/main" id="{58C82EDC-EDD1-4934-8EC7-B41D7A8FA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1" name="Freeform 3">
                <a:extLst>
                  <a:ext uri="{FF2B5EF4-FFF2-40B4-BE49-F238E27FC236}">
                    <a16:creationId xmlns:a16="http://schemas.microsoft.com/office/drawing/2014/main" id="{57D28E77-7317-45A0-9690-D1CFD9C33F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32" name="Segnaposto numero diapositiva 12">
            <a:extLst>
              <a:ext uri="{FF2B5EF4-FFF2-40B4-BE49-F238E27FC236}">
                <a16:creationId xmlns:a16="http://schemas.microsoft.com/office/drawing/2014/main" id="{8FB7FAAE-455D-4692-ACBC-2C9C84B5D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4212" y="6375511"/>
            <a:ext cx="2133600" cy="365125"/>
          </a:xfrm>
        </p:spPr>
        <p:txBody>
          <a:bodyPr/>
          <a:lstStyle/>
          <a:p>
            <a:pPr algn="r"/>
            <a:fld id="{B007B441-5312-499D-93C3-6E37886527FA}" type="slidenum">
              <a:rPr lang="it-IT" sz="1800" smtClean="0">
                <a:solidFill>
                  <a:schemeClr val="tx1"/>
                </a:solidFill>
                <a:latin typeface="Berlin Sans FB Demi" pitchFamily="34" charset="0"/>
              </a:rPr>
              <a:pPr algn="r"/>
              <a:t>5</a:t>
            </a:fld>
            <a:endParaRPr lang="it-IT" sz="1800" dirty="0">
              <a:solidFill>
                <a:schemeClr val="tx1"/>
              </a:solidFill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43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2" grpId="0"/>
      <p:bldP spid="13" grpId="0"/>
      <p:bldP spid="5" grpId="0"/>
      <p:bldP spid="12" grpId="0"/>
      <p:bldP spid="16" grpId="0"/>
      <p:bldP spid="19" grpId="0"/>
      <p:bldP spid="20" grpId="0"/>
      <p:bldP spid="22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ttangolo 33"/>
          <p:cNvSpPr/>
          <p:nvPr/>
        </p:nvSpPr>
        <p:spPr>
          <a:xfrm>
            <a:off x="317693" y="6349880"/>
            <a:ext cx="8352928" cy="3194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/>
          <p:cNvSpPr/>
          <p:nvPr/>
        </p:nvSpPr>
        <p:spPr>
          <a:xfrm>
            <a:off x="395536" y="1052736"/>
            <a:ext cx="8352928" cy="2216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95537" y="571982"/>
            <a:ext cx="4933514" cy="3338703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2" name="Immagin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5151">
            <a:off x="1467165" y="192543"/>
            <a:ext cx="1091054" cy="1091054"/>
          </a:xfrm>
          <a:prstGeom prst="rect">
            <a:avLst/>
          </a:prstGeom>
        </p:spPr>
      </p:pic>
      <p:sp>
        <p:nvSpPr>
          <p:cNvPr id="7" name="Ovale 6"/>
          <p:cNvSpPr/>
          <p:nvPr/>
        </p:nvSpPr>
        <p:spPr>
          <a:xfrm>
            <a:off x="3671947" y="571983"/>
            <a:ext cx="5076517" cy="3338702"/>
          </a:xfrm>
          <a:prstGeom prst="ellipse">
            <a:avLst/>
          </a:prstGeom>
          <a:noFill/>
          <a:ln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292319" y="1351712"/>
            <a:ext cx="1353256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dirty="0"/>
              <a:t>B&amp;B </a:t>
            </a:r>
            <a:r>
              <a:rPr lang="it-IT" sz="2400" dirty="0" err="1"/>
              <a:t>host</a:t>
            </a:r>
            <a:endParaRPr lang="it-IT" sz="2400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7505741" y="1233224"/>
            <a:ext cx="1053494" cy="46166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sz="2400" dirty="0" err="1"/>
              <a:t>Guests</a:t>
            </a:r>
            <a:endParaRPr lang="it-IT" sz="24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4312056" y="1079021"/>
            <a:ext cx="364202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</a:t>
            </a:r>
          </a:p>
          <a:p>
            <a:r>
              <a:rPr lang="it-IT" dirty="0"/>
              <a:t>M</a:t>
            </a:r>
          </a:p>
          <a:p>
            <a:r>
              <a:rPr lang="it-IT" dirty="0"/>
              <a:t>E</a:t>
            </a:r>
          </a:p>
          <a:p>
            <a:r>
              <a:rPr lang="it-IT" dirty="0"/>
              <a:t>R</a:t>
            </a:r>
          </a:p>
          <a:p>
            <a:r>
              <a:rPr lang="it-IT" dirty="0"/>
              <a:t>G</a:t>
            </a:r>
          </a:p>
          <a:p>
            <a:r>
              <a:rPr lang="it-IT" dirty="0"/>
              <a:t>E</a:t>
            </a:r>
          </a:p>
          <a:p>
            <a:r>
              <a:rPr lang="it-IT" dirty="0"/>
              <a:t>N</a:t>
            </a:r>
          </a:p>
          <a:p>
            <a:r>
              <a:rPr lang="it-IT" dirty="0"/>
              <a:t>C</a:t>
            </a:r>
          </a:p>
          <a:p>
            <a:r>
              <a:rPr lang="it-IT" dirty="0"/>
              <a:t>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4656">
            <a:off x="4730981" y="2784824"/>
            <a:ext cx="572265" cy="81125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851" y="2717006"/>
            <a:ext cx="1017497" cy="875266"/>
          </a:xfrm>
          <a:prstGeom prst="rect">
            <a:avLst/>
          </a:prstGeom>
        </p:spPr>
      </p:pic>
      <p:sp>
        <p:nvSpPr>
          <p:cNvPr id="11" name="Parentesi graffa chiusa 10"/>
          <p:cNvSpPr/>
          <p:nvPr/>
        </p:nvSpPr>
        <p:spPr>
          <a:xfrm rot="5400000">
            <a:off x="4178656" y="741867"/>
            <a:ext cx="308471" cy="664610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2920448" y="4236130"/>
            <a:ext cx="3771891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VALUE CO-CREATION</a:t>
            </a:r>
          </a:p>
        </p:txBody>
      </p:sp>
      <p:sp>
        <p:nvSpPr>
          <p:cNvPr id="15" name="Rettangolo 14"/>
          <p:cNvSpPr/>
          <p:nvPr/>
        </p:nvSpPr>
        <p:spPr>
          <a:xfrm rot="20521563">
            <a:off x="7795527" y="1842675"/>
            <a:ext cx="1093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VALUE </a:t>
            </a:r>
          </a:p>
        </p:txBody>
      </p:sp>
      <p:sp>
        <p:nvSpPr>
          <p:cNvPr id="16" name="Rettangolo 15"/>
          <p:cNvSpPr/>
          <p:nvPr/>
        </p:nvSpPr>
        <p:spPr>
          <a:xfrm rot="20521563">
            <a:off x="129807" y="2021958"/>
            <a:ext cx="10932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Bradley Hand ITC" panose="03070402050302030203" pitchFamily="66" charset="0"/>
              </a:rPr>
              <a:t>VALUE 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495620" y="4829264"/>
            <a:ext cx="2055672" cy="3693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INNOVATION</a:t>
            </a:r>
          </a:p>
        </p:txBody>
      </p:sp>
      <p:sp>
        <p:nvSpPr>
          <p:cNvPr id="19" name="Google Shape;215;p18"/>
          <p:cNvSpPr txBox="1"/>
          <p:nvPr/>
        </p:nvSpPr>
        <p:spPr>
          <a:xfrm>
            <a:off x="203416" y="5426550"/>
            <a:ext cx="228035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knowledge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culturales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), new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experiences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new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16;p18"/>
          <p:cNvSpPr txBox="1"/>
          <p:nvPr/>
        </p:nvSpPr>
        <p:spPr>
          <a:xfrm>
            <a:off x="2655278" y="5434171"/>
            <a:ext cx="371692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just"/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interactions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modalities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through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it-IT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strategic</a:t>
            </a:r>
            <a:r>
              <a:rPr lang="it-IT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</a:t>
            </a:r>
            <a:r>
              <a:rPr lang="en-US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ntegration</a:t>
            </a:r>
            <a:r>
              <a:rPr lang="en-US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ICTs (pre, during, post)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20;p18"/>
          <p:cNvSpPr txBox="1"/>
          <p:nvPr/>
        </p:nvSpPr>
        <p:spPr>
          <a:xfrm>
            <a:off x="6691869" y="5464053"/>
            <a:ext cx="214670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rituals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Photo, Welcome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apretif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breakfast with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tipical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it-IT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sweet</a:t>
            </a:r>
            <a:r>
              <a:rPr lang="it-IT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cxnSp>
        <p:nvCxnSpPr>
          <p:cNvPr id="22" name="Google Shape;226;p18"/>
          <p:cNvCxnSpPr/>
          <p:nvPr/>
        </p:nvCxnSpPr>
        <p:spPr>
          <a:xfrm>
            <a:off x="1542358" y="5426550"/>
            <a:ext cx="5493668" cy="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3" name="Google Shape;228;p18"/>
          <p:cNvSpPr/>
          <p:nvPr/>
        </p:nvSpPr>
        <p:spPr>
          <a:xfrm>
            <a:off x="1440758" y="5101555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29;p18"/>
          <p:cNvSpPr/>
          <p:nvPr/>
        </p:nvSpPr>
        <p:spPr>
          <a:xfrm>
            <a:off x="7788788" y="5131337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30;p18"/>
          <p:cNvSpPr/>
          <p:nvPr/>
        </p:nvSpPr>
        <p:spPr>
          <a:xfrm>
            <a:off x="4268584" y="5186398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230;p18"/>
          <p:cNvSpPr/>
          <p:nvPr/>
        </p:nvSpPr>
        <p:spPr>
          <a:xfrm>
            <a:off x="4238392" y="4605462"/>
            <a:ext cx="101600" cy="189384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1276184" y="1344044"/>
            <a:ext cx="3166228" cy="2367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The best stay ever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Material, information, logistic, </a:t>
            </a:r>
            <a:r>
              <a:rPr lang="en-US" b="1" u="sng" dirty="0">
                <a:latin typeface="Bradley Hand ITC" panose="03070402050302030203" pitchFamily="66" charset="0"/>
              </a:rPr>
              <a:t>experiential</a:t>
            </a:r>
            <a:r>
              <a:rPr lang="en-US" b="1" dirty="0">
                <a:latin typeface="Bradley Hand ITC" panose="03070402050302030203" pitchFamily="66" charset="0"/>
              </a:rPr>
              <a:t>, </a:t>
            </a:r>
            <a:r>
              <a:rPr lang="en-US" b="1" u="sng" dirty="0">
                <a:latin typeface="Bradley Hand ITC" panose="03070402050302030203" pitchFamily="66" charset="0"/>
              </a:rPr>
              <a:t>cultural</a:t>
            </a:r>
            <a:r>
              <a:rPr lang="en-US" b="1" dirty="0">
                <a:latin typeface="Bradley Hand ITC" panose="03070402050302030203" pitchFamily="66" charset="0"/>
              </a:rPr>
              <a:t> resources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endParaRPr lang="en-US" b="1" u="sng" dirty="0">
              <a:latin typeface="Bradley Hand ITC" panose="03070402050302030203" pitchFamily="66" charset="0"/>
            </a:endParaRP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Ota, Metasearch, site, </a:t>
            </a:r>
            <a:r>
              <a:rPr lang="en-US" b="1" u="sng" dirty="0">
                <a:latin typeface="Bradley Hand ITC" panose="03070402050302030203" pitchFamily="66" charset="0"/>
              </a:rPr>
              <a:t>instant messaging, social network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Formal and informal rules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1265"/>
            <a:ext cx="1146822" cy="116909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96" y="263849"/>
            <a:ext cx="2847975" cy="923925"/>
          </a:xfrm>
          <a:prstGeom prst="rect">
            <a:avLst/>
          </a:prstGeom>
        </p:spPr>
      </p:pic>
      <p:sp>
        <p:nvSpPr>
          <p:cNvPr id="31" name="Rettangolo 30"/>
          <p:cNvSpPr/>
          <p:nvPr/>
        </p:nvSpPr>
        <p:spPr>
          <a:xfrm>
            <a:off x="5200884" y="1350403"/>
            <a:ext cx="298291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The best stay ever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u="sng" dirty="0">
                <a:latin typeface="Bradley Hand ITC" panose="03070402050302030203" pitchFamily="66" charset="0"/>
              </a:rPr>
              <a:t>Previous experiences</a:t>
            </a:r>
            <a:r>
              <a:rPr lang="en-US" b="1" dirty="0">
                <a:latin typeface="Bradley Hand ITC" panose="03070402050302030203" pitchFamily="66" charset="0"/>
              </a:rPr>
              <a:t>,  </a:t>
            </a:r>
            <a:r>
              <a:rPr lang="en-US" b="1" u="sng" dirty="0">
                <a:latin typeface="Bradley Hand ITC" panose="03070402050302030203" pitchFamily="66" charset="0"/>
              </a:rPr>
              <a:t>cultural</a:t>
            </a:r>
            <a:r>
              <a:rPr lang="en-US" b="1" dirty="0">
                <a:latin typeface="Bradley Hand ITC" panose="03070402050302030203" pitchFamily="66" charset="0"/>
              </a:rPr>
              <a:t>, comments and suggestions spontaneous or asked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Ota, Metasearch, site, instant </a:t>
            </a:r>
            <a:r>
              <a:rPr lang="en-US" b="1" dirty="0" err="1">
                <a:latin typeface="Bradley Hand ITC" panose="03070402050302030203" pitchFamily="66" charset="0"/>
              </a:rPr>
              <a:t>messagging</a:t>
            </a:r>
            <a:r>
              <a:rPr lang="en-US" b="1" dirty="0">
                <a:latin typeface="Bradley Hand ITC" panose="03070402050302030203" pitchFamily="66" charset="0"/>
              </a:rPr>
              <a:t>, social network</a:t>
            </a: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  <a:p>
            <a:pPr marL="285750" indent="-108000">
              <a:lnSpc>
                <a:spcPts val="1560"/>
              </a:lnSpc>
              <a:buFont typeface="Arial" panose="020B0604020202020204" pitchFamily="34" charset="0"/>
              <a:buChar char="•"/>
            </a:pPr>
            <a:r>
              <a:rPr lang="en-US" b="1" dirty="0">
                <a:latin typeface="Bradley Hand ITC" panose="03070402050302030203" pitchFamily="66" charset="0"/>
              </a:rPr>
              <a:t>Formal and informal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latin typeface="Bradley Hand ITC" panose="03070402050302030203" pitchFamily="66" charset="0"/>
            </a:endParaRPr>
          </a:p>
        </p:txBody>
      </p:sp>
      <p:sp>
        <p:nvSpPr>
          <p:cNvPr id="30" name="Freccia circolare in su 29"/>
          <p:cNvSpPr/>
          <p:nvPr/>
        </p:nvSpPr>
        <p:spPr>
          <a:xfrm rot="16200000">
            <a:off x="5804296" y="1916153"/>
            <a:ext cx="4769708" cy="1465097"/>
          </a:xfrm>
          <a:prstGeom prst="curvedUp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35" name="CasellaDiTesto 34"/>
          <p:cNvSpPr txBox="1"/>
          <p:nvPr/>
        </p:nvSpPr>
        <p:spPr>
          <a:xfrm rot="402709">
            <a:off x="3820498" y="286974"/>
            <a:ext cx="346158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CO-EVOLUTION AND VIABILITY</a:t>
            </a:r>
          </a:p>
        </p:txBody>
      </p:sp>
      <p:sp>
        <p:nvSpPr>
          <p:cNvPr id="33" name="Segnaposto numero diapositiva 12">
            <a:extLst>
              <a:ext uri="{FF2B5EF4-FFF2-40B4-BE49-F238E27FC236}">
                <a16:creationId xmlns:a16="http://schemas.microsoft.com/office/drawing/2014/main" id="{09DF455F-10F2-4B38-A4B0-385FB75E6814}"/>
              </a:ext>
            </a:extLst>
          </p:cNvPr>
          <p:cNvSpPr txBox="1">
            <a:spLocks/>
          </p:cNvSpPr>
          <p:nvPr/>
        </p:nvSpPr>
        <p:spPr>
          <a:xfrm>
            <a:off x="6881813" y="6267707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50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AECD3B6-A2AA-4D5A-8EA2-08B02AD7D03D}"/>
              </a:ext>
            </a:extLst>
          </p:cNvPr>
          <p:cNvSpPr/>
          <p:nvPr/>
        </p:nvSpPr>
        <p:spPr>
          <a:xfrm>
            <a:off x="3641525" y="636118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7" name="Group 1">
            <a:extLst>
              <a:ext uri="{FF2B5EF4-FFF2-40B4-BE49-F238E27FC236}">
                <a16:creationId xmlns:a16="http://schemas.microsoft.com/office/drawing/2014/main" id="{B48ABFF9-AEEF-4111-BCF1-6B03BE13A41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8" name="Group 2">
              <a:extLst>
                <a:ext uri="{FF2B5EF4-FFF2-40B4-BE49-F238E27FC236}">
                  <a16:creationId xmlns:a16="http://schemas.microsoft.com/office/drawing/2014/main" id="{8987512E-2292-4487-907B-0E44E0C0071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9" name="Freeform 3">
                <a:extLst>
                  <a:ext uri="{FF2B5EF4-FFF2-40B4-BE49-F238E27FC236}">
                    <a16:creationId xmlns:a16="http://schemas.microsoft.com/office/drawing/2014/main" id="{BF0DD494-99DB-45A6-AD1B-B57A298400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6362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1254"/>
    </mc:Choice>
    <mc:Fallback xmlns="">
      <p:transition spd="slow" advTm="34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4" grpId="0" animBg="1"/>
      <p:bldP spid="5" grpId="0" animBg="1"/>
      <p:bldP spid="8" grpId="0"/>
      <p:bldP spid="11" grpId="0" animBg="1"/>
      <p:bldP spid="12" grpId="0" animBg="1"/>
      <p:bldP spid="15" grpId="0"/>
      <p:bldP spid="16" grpId="0"/>
      <p:bldP spid="18" grpId="0" animBg="1"/>
      <p:bldP spid="19" grpId="0"/>
      <p:bldP spid="20" grpId="0"/>
      <p:bldP spid="21" grpId="0"/>
      <p:bldP spid="23" grpId="0" animBg="1"/>
      <p:bldP spid="24" grpId="0" animBg="1"/>
      <p:bldP spid="25" grpId="0" animBg="1"/>
      <p:bldP spid="26" grpId="0" animBg="1"/>
      <p:bldP spid="28" grpId="0"/>
      <p:bldP spid="31" grpId="0"/>
      <p:bldP spid="30" grpId="0" animBg="1"/>
      <p:bldP spid="3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 err="1">
                <a:solidFill>
                  <a:schemeClr val="bg1">
                    <a:lumMod val="75000"/>
                  </a:schemeClr>
                </a:solidFill>
              </a:rPr>
              <a:t>Main</a:t>
            </a:r>
            <a:r>
              <a:rPr lang="it-IT" sz="4000" b="1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Insights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971600" y="1633880"/>
            <a:ext cx="7725544" cy="74449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GB" sz="2400" dirty="0"/>
              <a:t>emerging </a:t>
            </a:r>
            <a:r>
              <a:rPr lang="en-GB" sz="2400" u="sng" dirty="0"/>
              <a:t>inputs</a:t>
            </a:r>
            <a:r>
              <a:rPr lang="en-GB" sz="2400" dirty="0"/>
              <a:t> and </a:t>
            </a:r>
            <a:r>
              <a:rPr lang="en-GB" sz="2400" u="sng" dirty="0"/>
              <a:t>outcomes </a:t>
            </a:r>
            <a:r>
              <a:rPr lang="en-GB" sz="2400" dirty="0"/>
              <a:t>(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value</a:t>
            </a:r>
            <a:r>
              <a:rPr lang="en-GB" sz="2400" dirty="0"/>
              <a:t>) can foster value co-creation and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</a:p>
          <a:p>
            <a:pPr marL="0" indent="0" algn="just">
              <a:buNone/>
            </a:pPr>
            <a:br>
              <a:rPr lang="en-GB" sz="2400" dirty="0"/>
            </a:br>
            <a:endParaRPr lang="en-GB" sz="2400" dirty="0"/>
          </a:p>
        </p:txBody>
      </p:sp>
      <p:sp>
        <p:nvSpPr>
          <p:cNvPr id="4" name="Pentagono 3"/>
          <p:cNvSpPr/>
          <p:nvPr/>
        </p:nvSpPr>
        <p:spPr>
          <a:xfrm>
            <a:off x="596131" y="3327194"/>
            <a:ext cx="2160240" cy="648072"/>
          </a:xfrm>
          <a:prstGeom prst="homePlat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Co-Creation 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Gallone 5"/>
          <p:cNvSpPr/>
          <p:nvPr/>
        </p:nvSpPr>
        <p:spPr>
          <a:xfrm>
            <a:off x="2612355" y="3327194"/>
            <a:ext cx="2160240" cy="648072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endParaRPr lang="it-IT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Gallone 7"/>
          <p:cNvSpPr/>
          <p:nvPr/>
        </p:nvSpPr>
        <p:spPr>
          <a:xfrm>
            <a:off x="4556571" y="3327194"/>
            <a:ext cx="2160240" cy="648072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Co-evolution</a:t>
            </a:r>
            <a:endParaRPr lang="it-IT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Gallone 8"/>
          <p:cNvSpPr/>
          <p:nvPr/>
        </p:nvSpPr>
        <p:spPr>
          <a:xfrm>
            <a:off x="6500787" y="3327194"/>
            <a:ext cx="2160240" cy="648072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Viability</a:t>
            </a:r>
            <a:endParaRPr lang="it-IT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egnaposto numero diapositiva 12">
            <a:extLst>
              <a:ext uri="{FF2B5EF4-FFF2-40B4-BE49-F238E27FC236}">
                <a16:creationId xmlns:a16="http://schemas.microsoft.com/office/drawing/2014/main" id="{D1DE7A1C-AD68-4EB4-AF0C-D53A66EC36D1}"/>
              </a:ext>
            </a:extLst>
          </p:cNvPr>
          <p:cNvSpPr txBox="1">
            <a:spLocks/>
          </p:cNvSpPr>
          <p:nvPr/>
        </p:nvSpPr>
        <p:spPr>
          <a:xfrm>
            <a:off x="6881813" y="6267707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51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A229875D-AAFA-498D-A292-707FB4067047}"/>
              </a:ext>
            </a:extLst>
          </p:cNvPr>
          <p:cNvSpPr/>
          <p:nvPr/>
        </p:nvSpPr>
        <p:spPr>
          <a:xfrm>
            <a:off x="3641525" y="636118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A8D0A309-C825-430C-BF1C-E0E11F64B158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EA0B5194-03E8-4B6B-83B8-557F156587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C8712066-1B9E-4ABB-9C20-19BB3112F5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" name="Rettangolo 4">
            <a:extLst>
              <a:ext uri="{FF2B5EF4-FFF2-40B4-BE49-F238E27FC236}">
                <a16:creationId xmlns:a16="http://schemas.microsoft.com/office/drawing/2014/main" id="{7560DEDD-07EA-4DC9-A291-1297459C0033}"/>
              </a:ext>
            </a:extLst>
          </p:cNvPr>
          <p:cNvSpPr/>
          <p:nvPr/>
        </p:nvSpPr>
        <p:spPr>
          <a:xfrm>
            <a:off x="971600" y="4706809"/>
            <a:ext cx="7725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400" dirty="0"/>
              <a:t>outputs can act as a basis for the constant renewal of values and innovation that leads to 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co-evolution</a:t>
            </a:r>
            <a:r>
              <a:rPr lang="en-GB" sz="2400" dirty="0"/>
              <a:t> and</a:t>
            </a:r>
            <a:r>
              <a:rPr lang="en-GB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viability </a:t>
            </a:r>
            <a:r>
              <a:rPr lang="en-GB" sz="2400" dirty="0"/>
              <a:t>over time 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01BCEF-AFFA-420B-898A-33DA329D39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3" t="12993" r="18016" b="23000"/>
          <a:stretch/>
        </p:blipFill>
        <p:spPr>
          <a:xfrm>
            <a:off x="266386" y="1633880"/>
            <a:ext cx="659490" cy="744491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D0D94EA5-7F41-4581-9386-CA17BC35F3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23" t="12993" r="18016" b="23000"/>
          <a:stretch/>
        </p:blipFill>
        <p:spPr>
          <a:xfrm>
            <a:off x="249288" y="4756317"/>
            <a:ext cx="659490" cy="744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3"/>
    </mc:Choice>
    <mc:Fallback xmlns="">
      <p:transition spd="slow" advTm="290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6" grpId="0" animBg="1"/>
      <p:bldP spid="8" grpId="0" animBg="1"/>
      <p:bldP spid="9" grpId="0" animBg="1"/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magine 36">
            <a:extLst>
              <a:ext uri="{FF2B5EF4-FFF2-40B4-BE49-F238E27FC236}">
                <a16:creationId xmlns:a16="http://schemas.microsoft.com/office/drawing/2014/main" id="{7A5C2B6A-C143-4A80-BCA1-A03BF93455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986"/>
          <a:stretch/>
        </p:blipFill>
        <p:spPr>
          <a:xfrm>
            <a:off x="2610004" y="3015212"/>
            <a:ext cx="5893878" cy="2914379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031F3DCC-8EA1-4E7A-8702-FC7515ACF0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66" t="9616" r="16248" b="34161"/>
          <a:stretch/>
        </p:blipFill>
        <p:spPr>
          <a:xfrm>
            <a:off x="5144267" y="3833549"/>
            <a:ext cx="2830138" cy="1266686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7F1BC438-A3DA-43FC-AD11-838BC4F40E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708" t="10193" r="24271"/>
          <a:stretch/>
        </p:blipFill>
        <p:spPr>
          <a:xfrm>
            <a:off x="6039396" y="4310277"/>
            <a:ext cx="1725963" cy="1565889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A9008474-1D54-49A4-A527-8DF96D2167A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646" t="15962" r="35104"/>
          <a:stretch/>
        </p:blipFill>
        <p:spPr>
          <a:xfrm>
            <a:off x="7049820" y="4925754"/>
            <a:ext cx="1640125" cy="159626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584843" y="1097127"/>
            <a:ext cx="170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Qualitative</a:t>
            </a:r>
            <a:endParaRPr lang="en-GB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2584843" y="1471105"/>
            <a:ext cx="2846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Case </a:t>
            </a:r>
            <a:r>
              <a:rPr lang="it-IT" sz="2000" dirty="0" err="1"/>
              <a:t>study</a:t>
            </a:r>
            <a:r>
              <a:rPr lang="it-IT" sz="2000" dirty="0"/>
              <a:t> </a:t>
            </a:r>
            <a:r>
              <a:rPr lang="it-IT" sz="2000" dirty="0" err="1"/>
              <a:t>based</a:t>
            </a:r>
            <a:r>
              <a:rPr lang="it-IT" sz="2000" dirty="0"/>
              <a:t> on </a:t>
            </a:r>
            <a:r>
              <a:rPr lang="it-IT" sz="2000" dirty="0" err="1"/>
              <a:t>content</a:t>
            </a:r>
            <a:r>
              <a:rPr lang="it-IT" sz="2000" dirty="0"/>
              <a:t> </a:t>
            </a:r>
            <a:r>
              <a:rPr lang="it-IT" sz="2000" dirty="0" err="1"/>
              <a:t>analysis</a:t>
            </a:r>
            <a:endParaRPr lang="en-GB" sz="2000" dirty="0"/>
          </a:p>
        </p:txBody>
      </p:sp>
      <p:sp>
        <p:nvSpPr>
          <p:cNvPr id="9" name="Rettangolo 8"/>
          <p:cNvSpPr/>
          <p:nvPr/>
        </p:nvSpPr>
        <p:spPr>
          <a:xfrm>
            <a:off x="961368" y="1578740"/>
            <a:ext cx="1365313" cy="400110"/>
          </a:xfrm>
          <a:prstGeom prst="rect">
            <a:avLst/>
          </a:prstGeom>
          <a:ln>
            <a:solidFill>
              <a:srgbClr val="000036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/>
              <a:t>Technique</a:t>
            </a:r>
            <a:r>
              <a:rPr lang="it-IT" sz="2000" dirty="0"/>
              <a:t> </a:t>
            </a:r>
            <a:endParaRPr lang="en-GB" sz="2000" dirty="0"/>
          </a:p>
        </p:txBody>
      </p:sp>
      <p:sp>
        <p:nvSpPr>
          <p:cNvPr id="10" name="Rettangolo 9"/>
          <p:cNvSpPr/>
          <p:nvPr/>
        </p:nvSpPr>
        <p:spPr>
          <a:xfrm>
            <a:off x="977538" y="1094297"/>
            <a:ext cx="1365313" cy="400110"/>
          </a:xfrm>
          <a:prstGeom prst="rect">
            <a:avLst/>
          </a:prstGeom>
          <a:ln>
            <a:solidFill>
              <a:srgbClr val="000036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/>
              <a:t>Method</a:t>
            </a:r>
            <a:endParaRPr lang="en-GB" sz="2000" dirty="0"/>
          </a:p>
        </p:txBody>
      </p:sp>
      <p:sp>
        <p:nvSpPr>
          <p:cNvPr id="12" name="Rettangolo 11"/>
          <p:cNvSpPr/>
          <p:nvPr/>
        </p:nvSpPr>
        <p:spPr>
          <a:xfrm>
            <a:off x="961367" y="2968846"/>
            <a:ext cx="1365313" cy="707886"/>
          </a:xfrm>
          <a:prstGeom prst="rect">
            <a:avLst/>
          </a:prstGeom>
          <a:ln>
            <a:solidFill>
              <a:srgbClr val="000036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 err="1"/>
              <a:t>Units</a:t>
            </a:r>
            <a:r>
              <a:rPr lang="it-IT" sz="2000" dirty="0"/>
              <a:t> of </a:t>
            </a:r>
            <a:r>
              <a:rPr lang="it-IT" sz="2000" dirty="0" err="1"/>
              <a:t>analysis</a:t>
            </a:r>
            <a:endParaRPr lang="en-GB" sz="2000" dirty="0"/>
          </a:p>
        </p:txBody>
      </p:sp>
      <p:sp>
        <p:nvSpPr>
          <p:cNvPr id="13" name="Rettangolo 12"/>
          <p:cNvSpPr/>
          <p:nvPr/>
        </p:nvSpPr>
        <p:spPr>
          <a:xfrm>
            <a:off x="961367" y="2328691"/>
            <a:ext cx="1365313" cy="400110"/>
          </a:xfrm>
          <a:prstGeom prst="rect">
            <a:avLst/>
          </a:prstGeom>
          <a:ln>
            <a:solidFill>
              <a:srgbClr val="000036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/>
              <a:t>The case</a:t>
            </a:r>
            <a:endParaRPr lang="en-GB" sz="2000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584843" y="3024081"/>
            <a:ext cx="2713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Website (report, </a:t>
            </a:r>
            <a:r>
              <a:rPr lang="it-IT" sz="2000" dirty="0" err="1"/>
              <a:t>codes</a:t>
            </a:r>
            <a:r>
              <a:rPr lang="it-IT" sz="2000" dirty="0"/>
              <a:t>)</a:t>
            </a:r>
            <a:endParaRPr lang="en-GB" sz="2000" dirty="0"/>
          </a:p>
        </p:txBody>
      </p:sp>
      <p:sp>
        <p:nvSpPr>
          <p:cNvPr id="19" name="Rettangolo 18"/>
          <p:cNvSpPr/>
          <p:nvPr/>
        </p:nvSpPr>
        <p:spPr>
          <a:xfrm>
            <a:off x="2584843" y="3322789"/>
            <a:ext cx="24350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/>
              <a:t>Social networks page </a:t>
            </a:r>
            <a:endParaRPr lang="en-GB" sz="20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5414477" y="1052286"/>
            <a:ext cx="3589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 err="1"/>
              <a:t>Idiographic</a:t>
            </a:r>
            <a:r>
              <a:rPr lang="it-IT" sz="2000" dirty="0"/>
              <a:t> </a:t>
            </a:r>
            <a:r>
              <a:rPr lang="it-IT" sz="2000" dirty="0" err="1"/>
              <a:t>approach</a:t>
            </a:r>
            <a:r>
              <a:rPr lang="it-IT" sz="2000" dirty="0"/>
              <a:t> (</a:t>
            </a:r>
            <a:r>
              <a:rPr lang="it-IT" sz="2000" dirty="0" err="1"/>
              <a:t>underlying</a:t>
            </a:r>
            <a:r>
              <a:rPr lang="it-IT" sz="2000" dirty="0"/>
              <a:t> </a:t>
            </a:r>
            <a:r>
              <a:rPr lang="it-IT" sz="2000" dirty="0" err="1"/>
              <a:t>dimensions</a:t>
            </a:r>
            <a:r>
              <a:rPr lang="it-IT" sz="200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 err="1"/>
              <a:t>Exploratory</a:t>
            </a:r>
            <a:r>
              <a:rPr lang="it-IT" sz="2000" dirty="0"/>
              <a:t> stage</a:t>
            </a:r>
            <a:endParaRPr lang="en-GB" sz="2000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5431711" y="2215329"/>
            <a:ext cx="27130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/>
              <a:t>Multi-stakeholder network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 err="1"/>
              <a:t>Sustainable</a:t>
            </a:r>
            <a:r>
              <a:rPr lang="it-IT" sz="2000" dirty="0"/>
              <a:t> </a:t>
            </a:r>
            <a:r>
              <a:rPr lang="it-IT" sz="2000" dirty="0" err="1"/>
              <a:t>innovation</a:t>
            </a:r>
            <a:r>
              <a:rPr lang="it-IT" sz="2000" dirty="0"/>
              <a:t> </a:t>
            </a:r>
            <a:r>
              <a:rPr lang="it-IT" sz="2000" dirty="0" err="1"/>
              <a:t>practices</a:t>
            </a:r>
            <a:r>
              <a:rPr lang="it-IT" sz="2000" dirty="0"/>
              <a:t> </a:t>
            </a:r>
          </a:p>
        </p:txBody>
      </p:sp>
      <p:sp>
        <p:nvSpPr>
          <p:cNvPr id="27" name="Rettangolo 26"/>
          <p:cNvSpPr/>
          <p:nvPr/>
        </p:nvSpPr>
        <p:spPr>
          <a:xfrm>
            <a:off x="961367" y="3776796"/>
            <a:ext cx="1365313" cy="1323439"/>
          </a:xfrm>
          <a:prstGeom prst="rect">
            <a:avLst/>
          </a:prstGeom>
          <a:ln>
            <a:solidFill>
              <a:srgbClr val="000036"/>
            </a:solidFill>
          </a:ln>
        </p:spPr>
        <p:txBody>
          <a:bodyPr wrap="square">
            <a:spAutoFit/>
          </a:bodyPr>
          <a:lstStyle/>
          <a:p>
            <a:r>
              <a:rPr lang="it-IT" sz="2000" dirty="0"/>
              <a:t>Macro-</a:t>
            </a:r>
            <a:r>
              <a:rPr lang="it-IT" sz="2000" dirty="0" err="1"/>
              <a:t>areas</a:t>
            </a:r>
            <a:r>
              <a:rPr lang="it-IT" sz="2000" dirty="0"/>
              <a:t> for </a:t>
            </a:r>
            <a:r>
              <a:rPr lang="it-IT" sz="2000" dirty="0" err="1"/>
              <a:t>analysis</a:t>
            </a:r>
            <a:r>
              <a:rPr lang="it-IT" sz="2000" dirty="0"/>
              <a:t> </a:t>
            </a:r>
            <a:r>
              <a:rPr lang="it-IT" sz="2000" dirty="0" err="1"/>
              <a:t>sheet</a:t>
            </a:r>
            <a:r>
              <a:rPr lang="it-IT" sz="2000" dirty="0"/>
              <a:t> </a:t>
            </a:r>
            <a:endParaRPr lang="en-GB" sz="20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2480849" y="3746448"/>
            <a:ext cx="2493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/>
              <a:t>Different </a:t>
            </a:r>
            <a:r>
              <a:rPr lang="it-IT" sz="2000" dirty="0" err="1"/>
              <a:t>strategies</a:t>
            </a:r>
            <a:r>
              <a:rPr lang="it-IT" sz="2000" dirty="0"/>
              <a:t> for </a:t>
            </a:r>
            <a:r>
              <a:rPr lang="it-IT" sz="2000" dirty="0" err="1"/>
              <a:t>value</a:t>
            </a:r>
            <a:r>
              <a:rPr lang="it-IT" sz="2000" dirty="0"/>
              <a:t> co-</a:t>
            </a:r>
            <a:r>
              <a:rPr lang="it-IT" sz="2000" dirty="0" err="1"/>
              <a:t>creation</a:t>
            </a:r>
            <a:r>
              <a:rPr lang="it-IT" sz="2000" dirty="0"/>
              <a:t> and </a:t>
            </a:r>
            <a:r>
              <a:rPr lang="it-IT" sz="2000" dirty="0" err="1"/>
              <a:t>innovation</a:t>
            </a:r>
            <a:endParaRPr lang="it-IT" sz="20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 err="1"/>
              <a:t>ICTs</a:t>
            </a:r>
            <a:r>
              <a:rPr lang="it-IT" sz="2000" dirty="0"/>
              <a:t> </a:t>
            </a:r>
            <a:r>
              <a:rPr lang="it-IT" sz="2000" dirty="0" err="1"/>
              <a:t>role</a:t>
            </a:r>
            <a:r>
              <a:rPr lang="it-IT" sz="20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000" dirty="0"/>
              <a:t>Different </a:t>
            </a:r>
            <a:r>
              <a:rPr lang="it-IT" sz="2000" dirty="0" err="1"/>
              <a:t>innovation</a:t>
            </a:r>
            <a:r>
              <a:rPr lang="it-IT" sz="2000" dirty="0"/>
              <a:t> </a:t>
            </a:r>
            <a:r>
              <a:rPr lang="it-IT" sz="2000" dirty="0" err="1"/>
              <a:t>outcomes</a:t>
            </a:r>
            <a:r>
              <a:rPr lang="it-IT" sz="2000" dirty="0"/>
              <a:t> </a:t>
            </a:r>
            <a:endParaRPr lang="en-GB" sz="2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48507" y="5216057"/>
            <a:ext cx="17323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cap="small" dirty="0"/>
              <a:t>For </a:t>
            </a:r>
            <a:r>
              <a:rPr lang="it-IT" sz="2000" b="1" cap="small" dirty="0" err="1"/>
              <a:t>each</a:t>
            </a:r>
            <a:r>
              <a:rPr lang="it-IT" sz="2000" b="1" cap="small" dirty="0"/>
              <a:t> stage of co-</a:t>
            </a:r>
            <a:r>
              <a:rPr lang="it-IT" sz="2000" b="1" cap="small" dirty="0" err="1"/>
              <a:t>created</a:t>
            </a:r>
            <a:r>
              <a:rPr lang="it-IT" sz="2000" b="1" cap="small" dirty="0"/>
              <a:t> </a:t>
            </a:r>
            <a:r>
              <a:rPr lang="it-IT" sz="2000" b="1" cap="small" dirty="0" err="1"/>
              <a:t>innovation</a:t>
            </a:r>
            <a:endParaRPr lang="en-GB" sz="2000" b="1" cap="small" dirty="0"/>
          </a:p>
        </p:txBody>
      </p:sp>
      <p:sp>
        <p:nvSpPr>
          <p:cNvPr id="30" name="Freccia a destra 29"/>
          <p:cNvSpPr/>
          <p:nvPr/>
        </p:nvSpPr>
        <p:spPr>
          <a:xfrm>
            <a:off x="2351767" y="4525532"/>
            <a:ext cx="258164" cy="166289"/>
          </a:xfrm>
          <a:prstGeom prst="rightArrow">
            <a:avLst/>
          </a:prstGeom>
          <a:solidFill>
            <a:srgbClr val="F2F7FC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6" name="Titolo 1">
            <a:extLst>
              <a:ext uri="{FF2B5EF4-FFF2-40B4-BE49-F238E27FC236}">
                <a16:creationId xmlns:a16="http://schemas.microsoft.com/office/drawing/2014/main" id="{6256CA67-E404-4DF1-9969-2DC7EDAF3653}"/>
              </a:ext>
            </a:extLst>
          </p:cNvPr>
          <p:cNvSpPr txBox="1">
            <a:spLocks/>
          </p:cNvSpPr>
          <p:nvPr/>
        </p:nvSpPr>
        <p:spPr>
          <a:xfrm>
            <a:off x="465107" y="180343"/>
            <a:ext cx="8229600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Case study 2: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Green Pallet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Segnaposto numero diapositiva 12">
            <a:extLst>
              <a:ext uri="{FF2B5EF4-FFF2-40B4-BE49-F238E27FC236}">
                <a16:creationId xmlns:a16="http://schemas.microsoft.com/office/drawing/2014/main" id="{0080863A-EFDF-424C-97A4-AED6AAD92679}"/>
              </a:ext>
            </a:extLst>
          </p:cNvPr>
          <p:cNvSpPr txBox="1">
            <a:spLocks/>
          </p:cNvSpPr>
          <p:nvPr/>
        </p:nvSpPr>
        <p:spPr>
          <a:xfrm>
            <a:off x="6869933" y="6276570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52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34" name="Group 1">
            <a:extLst>
              <a:ext uri="{FF2B5EF4-FFF2-40B4-BE49-F238E27FC236}">
                <a16:creationId xmlns:a16="http://schemas.microsoft.com/office/drawing/2014/main" id="{BA411EBE-359F-468A-9490-F5C9340EF88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208907"/>
            <a:ext cx="73025" cy="8907463"/>
            <a:chOff x="0" y="0"/>
            <a:chExt cx="716" cy="16353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80D0DC4D-B6AA-43DF-9723-B620C9A6B3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6" name="Freeform 3">
                <a:extLst>
                  <a:ext uri="{FF2B5EF4-FFF2-40B4-BE49-F238E27FC236}">
                    <a16:creationId xmlns:a16="http://schemas.microsoft.com/office/drawing/2014/main" id="{2C9F75C4-9F80-4BA5-8B99-EC0977286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33" name="Immagine 32">
            <a:extLst>
              <a:ext uri="{FF2B5EF4-FFF2-40B4-BE49-F238E27FC236}">
                <a16:creationId xmlns:a16="http://schemas.microsoft.com/office/drawing/2014/main" id="{6880797C-7343-4CCD-A9CC-DE4024D3FD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19382" y="2304654"/>
            <a:ext cx="1465074" cy="57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4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/>
      <p:bldP spid="19" grpId="0"/>
      <p:bldP spid="25" grpId="0"/>
      <p:bldP spid="27" grpId="0" animBg="1"/>
      <p:bldP spid="28" grpId="0"/>
      <p:bldP spid="29" grpId="0"/>
      <p:bldP spid="3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9E61B0A-0AE8-487F-9589-A7F8B092A8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069" t="11513" r="13445" b="13098"/>
          <a:stretch/>
        </p:blipFill>
        <p:spPr>
          <a:xfrm>
            <a:off x="2267744" y="1829447"/>
            <a:ext cx="6336704" cy="4090485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43938" y="2026220"/>
            <a:ext cx="1788167" cy="1200329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Co-</a:t>
            </a:r>
            <a:r>
              <a:rPr lang="it-IT" sz="2400" dirty="0" err="1"/>
              <a:t>created</a:t>
            </a:r>
            <a:r>
              <a:rPr lang="it-IT" sz="2400" dirty="0"/>
              <a:t> </a:t>
            </a:r>
            <a:r>
              <a:rPr lang="it-IT" sz="2400" dirty="0" err="1"/>
              <a:t>innovation</a:t>
            </a:r>
            <a:r>
              <a:rPr lang="it-IT" sz="2400" dirty="0"/>
              <a:t> </a:t>
            </a:r>
          </a:p>
          <a:p>
            <a:pPr algn="ctr"/>
            <a:r>
              <a:rPr lang="it-IT" sz="2400" dirty="0" err="1"/>
              <a:t>strategies</a:t>
            </a:r>
            <a:endParaRPr lang="it-IT" sz="2400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343938" y="3925781"/>
            <a:ext cx="1788167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ICTs</a:t>
            </a:r>
            <a:r>
              <a:rPr lang="it-IT" sz="2400" dirty="0"/>
              <a:t> </a:t>
            </a:r>
            <a:r>
              <a:rPr lang="it-IT" sz="2400" dirty="0" err="1"/>
              <a:t>role</a:t>
            </a:r>
            <a:r>
              <a:rPr lang="it-IT" sz="2400" dirty="0"/>
              <a:t> 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343939" y="4958560"/>
            <a:ext cx="1788167" cy="83099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/>
              <a:t>Innovation</a:t>
            </a:r>
            <a:r>
              <a:rPr lang="it-IT" sz="2400" dirty="0"/>
              <a:t> </a:t>
            </a:r>
            <a:r>
              <a:rPr lang="it-IT" sz="2400" dirty="0" err="1"/>
              <a:t>outcome</a:t>
            </a:r>
            <a:r>
              <a:rPr lang="it-IT" sz="2400" dirty="0"/>
              <a:t> </a:t>
            </a:r>
          </a:p>
        </p:txBody>
      </p:sp>
      <p:sp>
        <p:nvSpPr>
          <p:cNvPr id="25" name="Segnaposto numero diapositiva 12">
            <a:extLst>
              <a:ext uri="{FF2B5EF4-FFF2-40B4-BE49-F238E27FC236}">
                <a16:creationId xmlns:a16="http://schemas.microsoft.com/office/drawing/2014/main" id="{1CAAE611-FD7F-4868-8A52-2D0FE27561AC}"/>
              </a:ext>
            </a:extLst>
          </p:cNvPr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53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09A4749E-07FC-438B-9DB7-1F84F6B3C38B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8" name="Group 1">
            <a:extLst>
              <a:ext uri="{FF2B5EF4-FFF2-40B4-BE49-F238E27FC236}">
                <a16:creationId xmlns:a16="http://schemas.microsoft.com/office/drawing/2014/main" id="{C8F5151B-A44F-408B-AB32-F1C983B6121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9" name="Group 2">
              <a:extLst>
                <a:ext uri="{FF2B5EF4-FFF2-40B4-BE49-F238E27FC236}">
                  <a16:creationId xmlns:a16="http://schemas.microsoft.com/office/drawing/2014/main" id="{8763A8CC-3FE7-491B-B54D-BDAD1F3467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0" name="Freeform 3">
                <a:extLst>
                  <a:ext uri="{FF2B5EF4-FFF2-40B4-BE49-F238E27FC236}">
                    <a16:creationId xmlns:a16="http://schemas.microsoft.com/office/drawing/2014/main" id="{5F66962D-A13B-4936-98C8-92E197AA5B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0BA7449C-50DD-4959-B7D5-294620A1AFC9}"/>
              </a:ext>
            </a:extLst>
          </p:cNvPr>
          <p:cNvSpPr/>
          <p:nvPr/>
        </p:nvSpPr>
        <p:spPr>
          <a:xfrm>
            <a:off x="1043608" y="3429000"/>
            <a:ext cx="288032" cy="24933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786925AA-803C-4EF4-A66F-B0FEF006620B}"/>
              </a:ext>
            </a:extLst>
          </p:cNvPr>
          <p:cNvSpPr/>
          <p:nvPr/>
        </p:nvSpPr>
        <p:spPr>
          <a:xfrm>
            <a:off x="1036095" y="4591564"/>
            <a:ext cx="288032" cy="249339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DFDDEE-36FD-4628-B412-20E328A8EFAD}"/>
              </a:ext>
            </a:extLst>
          </p:cNvPr>
          <p:cNvSpPr txBox="1"/>
          <p:nvPr/>
        </p:nvSpPr>
        <p:spPr>
          <a:xfrm>
            <a:off x="3754128" y="1758803"/>
            <a:ext cx="100811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98AA1AAD-6248-470D-9B12-3DF37A0C35B8}"/>
              </a:ext>
            </a:extLst>
          </p:cNvPr>
          <p:cNvSpPr txBox="1"/>
          <p:nvPr/>
        </p:nvSpPr>
        <p:spPr>
          <a:xfrm>
            <a:off x="3689208" y="5161791"/>
            <a:ext cx="100811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MESO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46C72748-EB13-4CE6-91CA-AB1CC67E53A9}"/>
              </a:ext>
            </a:extLst>
          </p:cNvPr>
          <p:cNvSpPr txBox="1"/>
          <p:nvPr/>
        </p:nvSpPr>
        <p:spPr>
          <a:xfrm>
            <a:off x="6462025" y="5161791"/>
            <a:ext cx="1008112" cy="3693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MACRO</a:t>
            </a:r>
          </a:p>
        </p:txBody>
      </p:sp>
      <p:sp>
        <p:nvSpPr>
          <p:cNvPr id="35" name="Titolo 1">
            <a:extLst>
              <a:ext uri="{FF2B5EF4-FFF2-40B4-BE49-F238E27FC236}">
                <a16:creationId xmlns:a16="http://schemas.microsoft.com/office/drawing/2014/main" id="{79447E16-923E-4754-B166-DA989E176D33}"/>
              </a:ext>
            </a:extLst>
          </p:cNvPr>
          <p:cNvSpPr txBox="1">
            <a:spLocks/>
          </p:cNvSpPr>
          <p:nvPr/>
        </p:nvSpPr>
        <p:spPr>
          <a:xfrm>
            <a:off x="192596" y="325795"/>
            <a:ext cx="8686800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Reinterpreting “Palm”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as an ecosystem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80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3" grpId="0" animBg="1"/>
      <p:bldP spid="3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tangolo arrotondato 57"/>
          <p:cNvSpPr/>
          <p:nvPr/>
        </p:nvSpPr>
        <p:spPr>
          <a:xfrm>
            <a:off x="5739149" y="2883791"/>
            <a:ext cx="2599661" cy="1711533"/>
          </a:xfrm>
          <a:prstGeom prst="roundRect">
            <a:avLst/>
          </a:prstGeom>
          <a:noFill/>
          <a:ln w="3175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ttangolo arrotondato 56"/>
          <p:cNvSpPr/>
          <p:nvPr/>
        </p:nvSpPr>
        <p:spPr>
          <a:xfrm>
            <a:off x="3874117" y="2866804"/>
            <a:ext cx="2599661" cy="1711533"/>
          </a:xfrm>
          <a:prstGeom prst="roundRect">
            <a:avLst/>
          </a:prstGeom>
          <a:noFill/>
          <a:ln w="6350"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CasellaDiTesto 28"/>
          <p:cNvSpPr txBox="1"/>
          <p:nvPr/>
        </p:nvSpPr>
        <p:spPr>
          <a:xfrm>
            <a:off x="439791" y="3054929"/>
            <a:ext cx="310222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/>
              <a:t>Different </a:t>
            </a:r>
            <a:r>
              <a:rPr lang="it-IT" sz="2400" dirty="0" err="1"/>
              <a:t>steps</a:t>
            </a:r>
            <a:r>
              <a:rPr lang="it-IT" sz="2400" dirty="0"/>
              <a:t> of co-</a:t>
            </a:r>
            <a:r>
              <a:rPr lang="it-IT" sz="2400" dirty="0" err="1"/>
              <a:t>created</a:t>
            </a:r>
            <a:r>
              <a:rPr lang="it-IT" sz="2400" dirty="0"/>
              <a:t> </a:t>
            </a:r>
            <a:r>
              <a:rPr lang="it-IT" sz="2400" dirty="0" err="1"/>
              <a:t>innovation</a:t>
            </a:r>
            <a:endParaRPr lang="it-IT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/>
              <a:t>Different </a:t>
            </a:r>
            <a:r>
              <a:rPr lang="it-IT" sz="2400" dirty="0" err="1"/>
              <a:t>contexts</a:t>
            </a:r>
            <a:endParaRPr lang="it-IT" sz="24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/>
              <a:t>Different </a:t>
            </a:r>
            <a:r>
              <a:rPr lang="it-IT" sz="2400" dirty="0" err="1"/>
              <a:t>technologies</a:t>
            </a:r>
            <a:r>
              <a:rPr lang="it-IT" sz="24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2400" dirty="0"/>
              <a:t>Different </a:t>
            </a:r>
            <a:r>
              <a:rPr lang="it-IT" sz="2400" dirty="0" err="1"/>
              <a:t>innovation</a:t>
            </a:r>
            <a:r>
              <a:rPr lang="it-IT" sz="2400" dirty="0"/>
              <a:t> </a:t>
            </a:r>
            <a:r>
              <a:rPr lang="it-IT" sz="2400" dirty="0" err="1"/>
              <a:t>outcomes</a:t>
            </a:r>
            <a:r>
              <a:rPr lang="it-IT" sz="2400" dirty="0"/>
              <a:t> </a:t>
            </a:r>
            <a:endParaRPr lang="en-GB" sz="2400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411665" y="2357819"/>
            <a:ext cx="3158475" cy="461665"/>
          </a:xfrm>
          <a:prstGeom prst="rect">
            <a:avLst/>
          </a:prstGeom>
          <a:solidFill>
            <a:srgbClr val="E5F5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Multi-</a:t>
            </a:r>
            <a:r>
              <a:rPr lang="it-IT" sz="2400" dirty="0" err="1"/>
              <a:t>leveled</a:t>
            </a:r>
            <a:r>
              <a:rPr lang="it-IT" sz="2400" dirty="0"/>
              <a:t> </a:t>
            </a:r>
            <a:r>
              <a:rPr lang="it-IT" sz="2400" dirty="0" err="1"/>
              <a:t>approach</a:t>
            </a:r>
            <a:endParaRPr lang="en-GB" sz="2400" dirty="0"/>
          </a:p>
        </p:txBody>
      </p:sp>
      <p:sp>
        <p:nvSpPr>
          <p:cNvPr id="35" name="Rettangolo arrotondato 34"/>
          <p:cNvSpPr/>
          <p:nvPr/>
        </p:nvSpPr>
        <p:spPr>
          <a:xfrm>
            <a:off x="3690266" y="3509307"/>
            <a:ext cx="1503088" cy="384860"/>
          </a:xfrm>
          <a:prstGeom prst="roundRect">
            <a:avLst/>
          </a:prstGeom>
          <a:solidFill>
            <a:srgbClr val="CEE1F2"/>
          </a:solidFill>
          <a:ln w="19050">
            <a:solidFill>
              <a:srgbClr val="00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rgbClr val="000036"/>
                </a:solidFill>
              </a:rPr>
              <a:t>Co-design </a:t>
            </a:r>
            <a:endParaRPr lang="en-GB" cap="small" dirty="0">
              <a:solidFill>
                <a:srgbClr val="000036"/>
              </a:solidFill>
            </a:endParaRPr>
          </a:p>
        </p:txBody>
      </p:sp>
      <p:sp>
        <p:nvSpPr>
          <p:cNvPr id="36" name="Rettangolo arrotondato 35"/>
          <p:cNvSpPr/>
          <p:nvPr/>
        </p:nvSpPr>
        <p:spPr>
          <a:xfrm>
            <a:off x="5396322" y="1677913"/>
            <a:ext cx="1566203" cy="651114"/>
          </a:xfrm>
          <a:prstGeom prst="roundRect">
            <a:avLst/>
          </a:prstGeom>
          <a:solidFill>
            <a:srgbClr val="CEE1F2"/>
          </a:solidFill>
          <a:ln w="19050">
            <a:solidFill>
              <a:srgbClr val="00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rgbClr val="000036"/>
                </a:solidFill>
              </a:rPr>
              <a:t>Co-</a:t>
            </a:r>
            <a:r>
              <a:rPr lang="it-IT" cap="small" dirty="0" err="1">
                <a:solidFill>
                  <a:srgbClr val="000036"/>
                </a:solidFill>
              </a:rPr>
              <a:t>development</a:t>
            </a:r>
            <a:r>
              <a:rPr lang="it-IT" cap="small" dirty="0">
                <a:solidFill>
                  <a:srgbClr val="000036"/>
                </a:solidFill>
              </a:rPr>
              <a:t> </a:t>
            </a:r>
            <a:endParaRPr lang="en-GB" cap="small" dirty="0">
              <a:solidFill>
                <a:srgbClr val="000036"/>
              </a:solidFill>
            </a:endParaRPr>
          </a:p>
        </p:txBody>
      </p:sp>
      <p:sp>
        <p:nvSpPr>
          <p:cNvPr id="37" name="Rettangolo arrotondato 36"/>
          <p:cNvSpPr/>
          <p:nvPr/>
        </p:nvSpPr>
        <p:spPr>
          <a:xfrm>
            <a:off x="7038979" y="3475134"/>
            <a:ext cx="1536672" cy="458198"/>
          </a:xfrm>
          <a:prstGeom prst="roundRect">
            <a:avLst/>
          </a:prstGeom>
          <a:solidFill>
            <a:srgbClr val="CEE1F2"/>
          </a:solidFill>
          <a:ln w="19050">
            <a:solidFill>
              <a:srgbClr val="00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rgbClr val="000036"/>
                </a:solidFill>
              </a:rPr>
              <a:t>Co-</a:t>
            </a:r>
            <a:r>
              <a:rPr lang="it-IT" cap="small" dirty="0" err="1">
                <a:solidFill>
                  <a:srgbClr val="000036"/>
                </a:solidFill>
              </a:rPr>
              <a:t>evaluation</a:t>
            </a:r>
            <a:endParaRPr lang="en-GB" cap="small" dirty="0">
              <a:solidFill>
                <a:srgbClr val="000036"/>
              </a:solidFill>
            </a:endParaRPr>
          </a:p>
        </p:txBody>
      </p:sp>
      <p:sp>
        <p:nvSpPr>
          <p:cNvPr id="38" name="Rettangolo arrotondato 37"/>
          <p:cNvSpPr/>
          <p:nvPr/>
        </p:nvSpPr>
        <p:spPr>
          <a:xfrm>
            <a:off x="5388929" y="4763935"/>
            <a:ext cx="1406940" cy="382772"/>
          </a:xfrm>
          <a:prstGeom prst="roundRect">
            <a:avLst/>
          </a:prstGeom>
          <a:solidFill>
            <a:srgbClr val="CEE1F2"/>
          </a:solidFill>
          <a:ln w="19050">
            <a:solidFill>
              <a:srgbClr val="00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cap="small" dirty="0">
                <a:solidFill>
                  <a:srgbClr val="000036"/>
                </a:solidFill>
              </a:rPr>
              <a:t>Co-</a:t>
            </a:r>
            <a:r>
              <a:rPr lang="it-IT" cap="small" dirty="0" err="1">
                <a:solidFill>
                  <a:srgbClr val="000036"/>
                </a:solidFill>
              </a:rPr>
              <a:t>learning</a:t>
            </a:r>
            <a:endParaRPr lang="en-GB" cap="small" dirty="0">
              <a:solidFill>
                <a:srgbClr val="000036"/>
              </a:solidFill>
            </a:endParaRPr>
          </a:p>
        </p:txBody>
      </p:sp>
      <p:sp>
        <p:nvSpPr>
          <p:cNvPr id="40" name="Freccia curva 39"/>
          <p:cNvSpPr/>
          <p:nvPr/>
        </p:nvSpPr>
        <p:spPr>
          <a:xfrm>
            <a:off x="4515691" y="2667378"/>
            <a:ext cx="408809" cy="338302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cap="small">
              <a:solidFill>
                <a:schemeClr val="tx1"/>
              </a:solidFill>
            </a:endParaRPr>
          </a:p>
        </p:txBody>
      </p:sp>
      <p:sp>
        <p:nvSpPr>
          <p:cNvPr id="41" name="Freccia curva 40"/>
          <p:cNvSpPr/>
          <p:nvPr/>
        </p:nvSpPr>
        <p:spPr>
          <a:xfrm rot="5400000">
            <a:off x="7209259" y="2632124"/>
            <a:ext cx="408809" cy="338302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cap="small">
              <a:solidFill>
                <a:schemeClr val="tx1"/>
              </a:solidFill>
            </a:endParaRPr>
          </a:p>
        </p:txBody>
      </p:sp>
      <p:sp>
        <p:nvSpPr>
          <p:cNvPr id="42" name="Freccia curva 41"/>
          <p:cNvSpPr/>
          <p:nvPr/>
        </p:nvSpPr>
        <p:spPr>
          <a:xfrm rot="10800000">
            <a:off x="7208203" y="4688123"/>
            <a:ext cx="408809" cy="338302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cap="small">
              <a:solidFill>
                <a:schemeClr val="tx1"/>
              </a:solidFill>
            </a:endParaRPr>
          </a:p>
        </p:txBody>
      </p:sp>
      <p:sp>
        <p:nvSpPr>
          <p:cNvPr id="43" name="Freccia curva 42"/>
          <p:cNvSpPr/>
          <p:nvPr/>
        </p:nvSpPr>
        <p:spPr>
          <a:xfrm rot="16200000">
            <a:off x="4525654" y="4617189"/>
            <a:ext cx="408809" cy="338302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cap="small">
              <a:solidFill>
                <a:schemeClr val="tx1"/>
              </a:solidFill>
            </a:endParaRPr>
          </a:p>
        </p:txBody>
      </p:sp>
      <p:sp>
        <p:nvSpPr>
          <p:cNvPr id="44" name="CasellaDiTesto 43"/>
          <p:cNvSpPr txBox="1"/>
          <p:nvPr/>
        </p:nvSpPr>
        <p:spPr>
          <a:xfrm>
            <a:off x="3745277" y="3885840"/>
            <a:ext cx="1364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</a:t>
            </a:r>
            <a:r>
              <a:rPr lang="it-IT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propositions</a:t>
            </a:r>
            <a:endParaRPr lang="en-GB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CasellaDiTesto 44"/>
          <p:cNvSpPr txBox="1"/>
          <p:nvPr/>
        </p:nvSpPr>
        <p:spPr>
          <a:xfrm>
            <a:off x="5236879" y="2579065"/>
            <a:ext cx="212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Engagement/ Experience</a:t>
            </a:r>
            <a:endParaRPr lang="en-GB" dirty="0"/>
          </a:p>
        </p:txBody>
      </p:sp>
      <p:sp>
        <p:nvSpPr>
          <p:cNvPr id="46" name="CasellaDiTesto 45"/>
          <p:cNvSpPr txBox="1"/>
          <p:nvPr/>
        </p:nvSpPr>
        <p:spPr>
          <a:xfrm>
            <a:off x="3832004" y="3192247"/>
            <a:ext cx="1131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n>
                  <a:solidFill>
                    <a:srgbClr val="000036"/>
                  </a:solidFill>
                </a:ln>
              </a:rPr>
              <a:t>MICRO</a:t>
            </a:r>
            <a:endParaRPr lang="en-GB" dirty="0">
              <a:ln>
                <a:solidFill>
                  <a:srgbClr val="000036"/>
                </a:solidFill>
              </a:ln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5462961" y="2333533"/>
            <a:ext cx="1387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>
                  <a:solidFill>
                    <a:srgbClr val="000036"/>
                  </a:solidFill>
                </a:ln>
              </a:rPr>
              <a:t>MESO</a:t>
            </a:r>
            <a:endParaRPr lang="en-GB" dirty="0">
              <a:ln>
                <a:solidFill>
                  <a:srgbClr val="000036"/>
                </a:solidFill>
              </a:ln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7282206" y="3151860"/>
            <a:ext cx="1131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>
                <a:ln>
                  <a:solidFill>
                    <a:srgbClr val="000036"/>
                  </a:solidFill>
                </a:ln>
              </a:rPr>
              <a:t>MACRO</a:t>
            </a:r>
            <a:endParaRPr lang="en-GB" dirty="0">
              <a:ln>
                <a:solidFill>
                  <a:srgbClr val="000036"/>
                </a:solidFill>
              </a:ln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5417711" y="4454590"/>
            <a:ext cx="1410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n>
                  <a:solidFill>
                    <a:srgbClr val="000036"/>
                  </a:solidFill>
                </a:ln>
              </a:rPr>
              <a:t>META</a:t>
            </a:r>
            <a:endParaRPr lang="en-GB" dirty="0">
              <a:ln>
                <a:solidFill>
                  <a:srgbClr val="000036"/>
                </a:solidFill>
              </a:ln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7614412" y="4557107"/>
            <a:ext cx="15366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Creation</a:t>
            </a:r>
            <a:r>
              <a:rPr lang="it-IT" dirty="0"/>
              <a:t> of new </a:t>
            </a:r>
            <a:r>
              <a:rPr lang="it-IT" dirty="0" err="1"/>
              <a:t>value</a:t>
            </a:r>
            <a:r>
              <a:rPr lang="it-IT" dirty="0"/>
              <a:t>, service </a:t>
            </a:r>
            <a:r>
              <a:rPr lang="it-IT" dirty="0" err="1"/>
              <a:t>process</a:t>
            </a:r>
            <a:r>
              <a:rPr lang="it-IT" dirty="0"/>
              <a:t>, </a:t>
            </a:r>
            <a:r>
              <a:rPr lang="it-IT" dirty="0" err="1"/>
              <a:t>product</a:t>
            </a:r>
            <a:endParaRPr lang="en-GB" dirty="0"/>
          </a:p>
        </p:txBody>
      </p:sp>
      <p:sp>
        <p:nvSpPr>
          <p:cNvPr id="51" name="CasellaDiTesto 50"/>
          <p:cNvSpPr txBox="1"/>
          <p:nvPr/>
        </p:nvSpPr>
        <p:spPr>
          <a:xfrm>
            <a:off x="5367874" y="5146707"/>
            <a:ext cx="15778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Renewal of </a:t>
            </a:r>
            <a:r>
              <a:rPr lang="it-IT" dirty="0" err="1"/>
              <a:t>innovation</a:t>
            </a:r>
            <a:r>
              <a:rPr lang="it-IT" dirty="0"/>
              <a:t> </a:t>
            </a:r>
            <a:r>
              <a:rPr lang="it-IT" dirty="0" err="1"/>
              <a:t>outcomes</a:t>
            </a:r>
            <a:endParaRPr lang="it-IT" dirty="0"/>
          </a:p>
          <a:p>
            <a:pPr algn="ctr"/>
            <a:r>
              <a:rPr lang="it-IT" cap="small" dirty="0" err="1"/>
              <a:t>Creativity</a:t>
            </a:r>
            <a:r>
              <a:rPr lang="it-IT" cap="small" dirty="0"/>
              <a:t> </a:t>
            </a:r>
          </a:p>
          <a:p>
            <a:pPr algn="ctr"/>
            <a:r>
              <a:rPr lang="it-IT" cap="small" dirty="0"/>
              <a:t>Co-</a:t>
            </a:r>
            <a:r>
              <a:rPr lang="it-IT" cap="small" dirty="0" err="1"/>
              <a:t>evolution</a:t>
            </a:r>
            <a:endParaRPr lang="en-GB" cap="small" dirty="0"/>
          </a:p>
        </p:txBody>
      </p:sp>
      <p:sp>
        <p:nvSpPr>
          <p:cNvPr id="52" name="CasellaDiTesto 51"/>
          <p:cNvSpPr txBox="1"/>
          <p:nvPr/>
        </p:nvSpPr>
        <p:spPr>
          <a:xfrm>
            <a:off x="5200097" y="3544987"/>
            <a:ext cx="796352" cy="36933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r>
              <a:rPr lang="it-IT" b="1" dirty="0"/>
              <a:t>in use</a:t>
            </a:r>
            <a:endParaRPr lang="en-GB" b="1" dirty="0"/>
          </a:p>
        </p:txBody>
      </p:sp>
      <p:sp>
        <p:nvSpPr>
          <p:cNvPr id="53" name="CasellaDiTesto 52"/>
          <p:cNvSpPr txBox="1"/>
          <p:nvPr/>
        </p:nvSpPr>
        <p:spPr>
          <a:xfrm>
            <a:off x="5944001" y="3548464"/>
            <a:ext cx="1131979" cy="369332"/>
          </a:xfrm>
          <a:prstGeom prst="rect">
            <a:avLst/>
          </a:prstGeom>
          <a:noFill/>
          <a:ln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r"/>
            <a:r>
              <a:rPr lang="it-IT" b="1" dirty="0"/>
              <a:t>in </a:t>
            </a:r>
            <a:r>
              <a:rPr lang="it-IT" b="1" dirty="0" err="1"/>
              <a:t>context</a:t>
            </a:r>
            <a:endParaRPr lang="en-GB" b="1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5379517" y="4183776"/>
            <a:ext cx="1495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INNOVATION</a:t>
            </a:r>
            <a:endParaRPr lang="en-GB" b="1" dirty="0"/>
          </a:p>
        </p:txBody>
      </p:sp>
      <p:sp>
        <p:nvSpPr>
          <p:cNvPr id="55" name="CasellaDiTesto 54"/>
          <p:cNvSpPr txBox="1"/>
          <p:nvPr/>
        </p:nvSpPr>
        <p:spPr>
          <a:xfrm>
            <a:off x="4911163" y="3918825"/>
            <a:ext cx="241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VALUE CO-CREATION</a:t>
            </a:r>
            <a:endParaRPr lang="en-GB" dirty="0"/>
          </a:p>
        </p:txBody>
      </p:sp>
      <p:sp>
        <p:nvSpPr>
          <p:cNvPr id="60" name="CasellaDiTesto 59"/>
          <p:cNvSpPr txBox="1"/>
          <p:nvPr/>
        </p:nvSpPr>
        <p:spPr>
          <a:xfrm>
            <a:off x="5008822" y="3149791"/>
            <a:ext cx="2418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TECHNOLOGY</a:t>
            </a:r>
            <a:endParaRPr lang="en-GB" b="1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279689" y="4593090"/>
            <a:ext cx="2545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350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4501377" y="2752064"/>
            <a:ext cx="135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/>
              <a:t>Shared</a:t>
            </a:r>
            <a:r>
              <a:rPr lang="it-IT" cap="small" dirty="0"/>
              <a:t> </a:t>
            </a:r>
            <a:r>
              <a:rPr lang="it-IT" cap="small" dirty="0" err="1"/>
              <a:t>goals</a:t>
            </a:r>
            <a:endParaRPr lang="en-GB" cap="small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7027267" y="3937935"/>
            <a:ext cx="1352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Cohesive</a:t>
            </a:r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Culture</a:t>
            </a:r>
            <a:endParaRPr lang="en-GB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itolo 1">
            <a:extLst>
              <a:ext uri="{FF2B5EF4-FFF2-40B4-BE49-F238E27FC236}">
                <a16:creationId xmlns:a16="http://schemas.microsoft.com/office/drawing/2014/main" id="{4AD6FC6B-0BB3-4250-8DF7-8C59672A77C3}"/>
              </a:ext>
            </a:extLst>
          </p:cNvPr>
          <p:cNvSpPr txBox="1">
            <a:spLocks/>
          </p:cNvSpPr>
          <p:nvPr/>
        </p:nvSpPr>
        <p:spPr>
          <a:xfrm>
            <a:off x="457200" y="336326"/>
            <a:ext cx="8229600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Strategic innovation management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ecosystems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9" name="Segnaposto numero diapositiva 12">
            <a:extLst>
              <a:ext uri="{FF2B5EF4-FFF2-40B4-BE49-F238E27FC236}">
                <a16:creationId xmlns:a16="http://schemas.microsoft.com/office/drawing/2014/main" id="{B3615EEE-88A5-4FB5-BEF6-516CE331BCD6}"/>
              </a:ext>
            </a:extLst>
          </p:cNvPr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54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95FCE6A9-1C9A-41B5-BE01-181376673EF4}"/>
              </a:ext>
            </a:extLst>
          </p:cNvPr>
          <p:cNvSpPr/>
          <p:nvPr/>
        </p:nvSpPr>
        <p:spPr>
          <a:xfrm>
            <a:off x="2817090" y="6421703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9" name="Group 1">
            <a:extLst>
              <a:ext uri="{FF2B5EF4-FFF2-40B4-BE49-F238E27FC236}">
                <a16:creationId xmlns:a16="http://schemas.microsoft.com/office/drawing/2014/main" id="{2C74862A-0ED5-4725-BA99-C361E41B728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61" name="Group 2">
              <a:extLst>
                <a:ext uri="{FF2B5EF4-FFF2-40B4-BE49-F238E27FC236}">
                  <a16:creationId xmlns:a16="http://schemas.microsoft.com/office/drawing/2014/main" id="{9B901C9E-FB3B-41CA-8E6D-DF5EAFC561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62" name="Freeform 3">
                <a:extLst>
                  <a:ext uri="{FF2B5EF4-FFF2-40B4-BE49-F238E27FC236}">
                    <a16:creationId xmlns:a16="http://schemas.microsoft.com/office/drawing/2014/main" id="{1F97A809-7BB0-48AC-ABAD-E2DF060B4B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701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7" grpId="0" animBg="1"/>
      <p:bldP spid="29" grpId="0"/>
      <p:bldP spid="30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 animBg="1"/>
      <p:bldP spid="54" grpId="0"/>
      <p:bldP spid="55" grpId="0"/>
      <p:bldP spid="60" grpId="0"/>
      <p:bldP spid="31" grpId="0"/>
      <p:bldP spid="3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Oval 20"/>
          <p:cNvSpPr/>
          <p:nvPr/>
        </p:nvSpPr>
        <p:spPr>
          <a:xfrm>
            <a:off x="1048713" y="1697913"/>
            <a:ext cx="6794603" cy="4179296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4" name="Rettangolo arrotondato 3"/>
          <p:cNvSpPr/>
          <p:nvPr/>
        </p:nvSpPr>
        <p:spPr>
          <a:xfrm>
            <a:off x="3545969" y="1841702"/>
            <a:ext cx="1980053" cy="342761"/>
          </a:xfrm>
          <a:prstGeom prst="roundRect">
            <a:avLst/>
          </a:prstGeom>
          <a:solidFill>
            <a:srgbClr val="DDF7DD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small" dirty="0">
                <a:solidFill>
                  <a:schemeClr val="accent6">
                    <a:lumMod val="50000"/>
                  </a:schemeClr>
                </a:solidFill>
              </a:rPr>
              <a:t>Co-</a:t>
            </a:r>
            <a:r>
              <a:rPr lang="it-IT" sz="2000" b="1" cap="small" dirty="0" err="1">
                <a:solidFill>
                  <a:schemeClr val="accent6">
                    <a:lumMod val="50000"/>
                  </a:schemeClr>
                </a:solidFill>
              </a:rPr>
              <a:t>development</a:t>
            </a:r>
            <a:r>
              <a:rPr lang="it-IT" sz="2000" cap="small" dirty="0">
                <a:solidFill>
                  <a:srgbClr val="000036"/>
                </a:solidFill>
              </a:rPr>
              <a:t> </a:t>
            </a:r>
            <a:endParaRPr lang="en-GB" sz="2000" cap="small" dirty="0">
              <a:solidFill>
                <a:srgbClr val="000036"/>
              </a:solidFill>
            </a:endParaRPr>
          </a:p>
        </p:txBody>
      </p:sp>
      <p:sp>
        <p:nvSpPr>
          <p:cNvPr id="6" name="Rettangolo arrotondato 5"/>
          <p:cNvSpPr/>
          <p:nvPr/>
        </p:nvSpPr>
        <p:spPr>
          <a:xfrm>
            <a:off x="3751775" y="4649764"/>
            <a:ext cx="1534630" cy="548841"/>
          </a:xfrm>
          <a:prstGeom prst="roundRect">
            <a:avLst/>
          </a:prstGeom>
          <a:solidFill>
            <a:srgbClr val="DDF7DD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small" dirty="0">
                <a:solidFill>
                  <a:schemeClr val="accent6">
                    <a:lumMod val="50000"/>
                  </a:schemeClr>
                </a:solidFill>
              </a:rPr>
              <a:t>Co-</a:t>
            </a:r>
            <a:r>
              <a:rPr lang="it-IT" sz="2000" b="1" cap="small" dirty="0" err="1">
                <a:solidFill>
                  <a:schemeClr val="accent6">
                    <a:lumMod val="50000"/>
                  </a:schemeClr>
                </a:solidFill>
              </a:rPr>
              <a:t>learning</a:t>
            </a:r>
            <a:endParaRPr lang="en-GB" sz="2000" b="1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" name="Freccia curva 7"/>
          <p:cNvSpPr/>
          <p:nvPr/>
        </p:nvSpPr>
        <p:spPr>
          <a:xfrm rot="5400000">
            <a:off x="6948616" y="2532330"/>
            <a:ext cx="651182" cy="427260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cap="small">
              <a:solidFill>
                <a:schemeClr val="tx1"/>
              </a:solidFill>
            </a:endParaRPr>
          </a:p>
        </p:txBody>
      </p:sp>
      <p:sp>
        <p:nvSpPr>
          <p:cNvPr id="9" name="Freccia curva 8"/>
          <p:cNvSpPr/>
          <p:nvPr/>
        </p:nvSpPr>
        <p:spPr>
          <a:xfrm rot="10800000">
            <a:off x="7048000" y="4377700"/>
            <a:ext cx="452414" cy="620355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cap="small">
              <a:solidFill>
                <a:schemeClr val="tx1"/>
              </a:solidFill>
            </a:endParaRPr>
          </a:p>
        </p:txBody>
      </p:sp>
      <p:sp>
        <p:nvSpPr>
          <p:cNvPr id="10" name="Freccia curva 9"/>
          <p:cNvSpPr/>
          <p:nvPr/>
        </p:nvSpPr>
        <p:spPr>
          <a:xfrm rot="16200000">
            <a:off x="1490764" y="4390122"/>
            <a:ext cx="651182" cy="427260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cap="small">
              <a:solidFill>
                <a:schemeClr val="tx1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773741" y="2648731"/>
            <a:ext cx="1605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Engagement</a:t>
            </a:r>
          </a:p>
          <a:p>
            <a:pPr algn="ctr"/>
            <a:r>
              <a:rPr lang="it-IT" sz="2000" dirty="0"/>
              <a:t>Experience</a:t>
            </a:r>
            <a:endParaRPr lang="en-GB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09734" y="3348911"/>
            <a:ext cx="10071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MICRO</a:t>
            </a:r>
            <a:endParaRPr lang="en-GB" sz="20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634857" y="1214031"/>
            <a:ext cx="1752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MESO</a:t>
            </a:r>
            <a:endParaRPr lang="en-GB" sz="20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291139" y="3886015"/>
            <a:ext cx="1019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MACRO</a:t>
            </a:r>
            <a:endParaRPr lang="en-GB" sz="20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3705902" y="5585464"/>
            <a:ext cx="17818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ln>
                  <a:solidFill>
                    <a:schemeClr val="accent6">
                      <a:lumMod val="75000"/>
                    </a:schemeClr>
                  </a:solidFill>
                </a:ln>
              </a:rPr>
              <a:t>META</a:t>
            </a:r>
            <a:endParaRPr lang="en-GB" sz="2000" dirty="0">
              <a:ln>
                <a:solidFill>
                  <a:schemeClr val="accent6">
                    <a:lumMod val="75000"/>
                  </a:schemeClr>
                </a:solidFill>
              </a:ln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3347864" y="5924000"/>
            <a:ext cx="267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Renewal of value</a:t>
            </a:r>
            <a:endParaRPr lang="en-GB" sz="2000" b="1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137318" y="4267318"/>
            <a:ext cx="30547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VALUE</a:t>
            </a:r>
            <a:r>
              <a:rPr lang="it-IT" sz="2000" dirty="0"/>
              <a:t> </a:t>
            </a:r>
            <a:r>
              <a:rPr lang="it-IT" sz="2000" b="1" dirty="0"/>
              <a:t>CO-CREATION</a:t>
            </a:r>
            <a:endParaRPr lang="en-GB" sz="2000" b="1" dirty="0"/>
          </a:p>
        </p:txBody>
      </p:sp>
      <p:sp>
        <p:nvSpPr>
          <p:cNvPr id="24" name="Rettangolo arrotondato 23"/>
          <p:cNvSpPr/>
          <p:nvPr/>
        </p:nvSpPr>
        <p:spPr>
          <a:xfrm>
            <a:off x="1947768" y="2629266"/>
            <a:ext cx="3283258" cy="2726256"/>
          </a:xfrm>
          <a:prstGeom prst="roundRect">
            <a:avLst/>
          </a:prstGeom>
          <a:noFill/>
          <a:ln w="635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5" name="Rettangolo arrotondato 24"/>
          <p:cNvSpPr/>
          <p:nvPr/>
        </p:nvSpPr>
        <p:spPr>
          <a:xfrm>
            <a:off x="3879828" y="2605956"/>
            <a:ext cx="3283258" cy="2726256"/>
          </a:xfrm>
          <a:prstGeom prst="roundRect">
            <a:avLst/>
          </a:prstGeom>
          <a:noFill/>
          <a:ln w="317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/>
          </a:p>
        </p:txBody>
      </p:sp>
      <p:sp>
        <p:nvSpPr>
          <p:cNvPr id="28" name="CasellaDiTesto 27"/>
          <p:cNvSpPr txBox="1"/>
          <p:nvPr/>
        </p:nvSpPr>
        <p:spPr>
          <a:xfrm>
            <a:off x="1654936" y="2909603"/>
            <a:ext cx="70343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RQ1</a:t>
            </a:r>
            <a:endParaRPr lang="en-GB" sz="2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7599286" y="4725322"/>
            <a:ext cx="798041" cy="415498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it-IT" sz="2100" dirty="0"/>
              <a:t>RQ2</a:t>
            </a:r>
            <a:endParaRPr lang="en-GB" sz="2100" dirty="0"/>
          </a:p>
        </p:txBody>
      </p:sp>
      <p:sp>
        <p:nvSpPr>
          <p:cNvPr id="56" name="TextBox 5"/>
          <p:cNvSpPr txBox="1"/>
          <p:nvPr/>
        </p:nvSpPr>
        <p:spPr>
          <a:xfrm>
            <a:off x="3956969" y="3875728"/>
            <a:ext cx="1210367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cap="small" dirty="0">
                <a:solidFill>
                  <a:schemeClr val="accent6">
                    <a:lumMod val="50000"/>
                  </a:schemeClr>
                </a:solidFill>
                <a:latin typeface="Helvetica" pitchFamily="34" charset="0"/>
                <a:cs typeface="Helvetica" pitchFamily="34" charset="0"/>
              </a:rPr>
              <a:t>culture</a:t>
            </a:r>
          </a:p>
        </p:txBody>
      </p:sp>
      <p:sp>
        <p:nvSpPr>
          <p:cNvPr id="58" name="TextBox 7"/>
          <p:cNvSpPr txBox="1"/>
          <p:nvPr/>
        </p:nvSpPr>
        <p:spPr>
          <a:xfrm>
            <a:off x="2044546" y="2591033"/>
            <a:ext cx="18931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ECONOMIC SUSTAINABILITY</a:t>
            </a:r>
          </a:p>
        </p:txBody>
      </p:sp>
      <p:sp>
        <p:nvSpPr>
          <p:cNvPr id="60" name="TextBox 13"/>
          <p:cNvSpPr txBox="1"/>
          <p:nvPr/>
        </p:nvSpPr>
        <p:spPr>
          <a:xfrm>
            <a:off x="5222941" y="2578141"/>
            <a:ext cx="204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b="1" dirty="0"/>
              <a:t>SOCIAL RESPONSIBILITY</a:t>
            </a:r>
          </a:p>
        </p:txBody>
      </p:sp>
      <p:sp>
        <p:nvSpPr>
          <p:cNvPr id="65" name="TextBox 28"/>
          <p:cNvSpPr txBox="1"/>
          <p:nvPr/>
        </p:nvSpPr>
        <p:spPr>
          <a:xfrm>
            <a:off x="5166447" y="5386282"/>
            <a:ext cx="2282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/>
              <a:t>ENVIRONMENTAL SUSTAINABILITY</a:t>
            </a:r>
          </a:p>
        </p:txBody>
      </p:sp>
      <p:sp>
        <p:nvSpPr>
          <p:cNvPr id="66" name="TextBox 29"/>
          <p:cNvSpPr txBox="1"/>
          <p:nvPr/>
        </p:nvSpPr>
        <p:spPr>
          <a:xfrm>
            <a:off x="5504491" y="4447934"/>
            <a:ext cx="1538279" cy="707886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SOCIAL INNOVATION</a:t>
            </a:r>
          </a:p>
        </p:txBody>
      </p:sp>
      <p:sp>
        <p:nvSpPr>
          <p:cNvPr id="69" name="TextBox 12"/>
          <p:cNvSpPr txBox="1"/>
          <p:nvPr/>
        </p:nvSpPr>
        <p:spPr>
          <a:xfrm>
            <a:off x="5250830" y="3333262"/>
            <a:ext cx="1890173" cy="1015663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lvl="1" algn="ctr"/>
            <a:r>
              <a:rPr lang="it-IT" sz="2000" dirty="0"/>
              <a:t>PROCESS-SERVICE</a:t>
            </a:r>
          </a:p>
          <a:p>
            <a:pPr marL="0" lvl="1" algn="ctr"/>
            <a:r>
              <a:rPr lang="it-IT" sz="2000" dirty="0"/>
              <a:t>INNOVATION</a:t>
            </a:r>
          </a:p>
        </p:txBody>
      </p:sp>
      <p:sp>
        <p:nvSpPr>
          <p:cNvPr id="70" name="Freccia curva 69"/>
          <p:cNvSpPr/>
          <p:nvPr/>
        </p:nvSpPr>
        <p:spPr>
          <a:xfrm>
            <a:off x="1683577" y="2309681"/>
            <a:ext cx="651182" cy="427260"/>
          </a:xfrm>
          <a:prstGeom prst="bentArrow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cap="small">
              <a:solidFill>
                <a:schemeClr val="tx1"/>
              </a:solidFill>
            </a:endParaRPr>
          </a:p>
        </p:txBody>
      </p:sp>
      <p:pic>
        <p:nvPicPr>
          <p:cNvPr id="67" name="Picture 1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6" t="6754" b="2204"/>
          <a:stretch/>
        </p:blipFill>
        <p:spPr bwMode="auto">
          <a:xfrm>
            <a:off x="2435560" y="1842767"/>
            <a:ext cx="1145447" cy="621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ttangolo arrotondato 2"/>
          <p:cNvSpPr/>
          <p:nvPr/>
        </p:nvSpPr>
        <p:spPr>
          <a:xfrm>
            <a:off x="961188" y="3314455"/>
            <a:ext cx="1307966" cy="360542"/>
          </a:xfrm>
          <a:prstGeom prst="roundRect">
            <a:avLst/>
          </a:prstGeom>
          <a:solidFill>
            <a:srgbClr val="DDF7DD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small" dirty="0">
                <a:solidFill>
                  <a:schemeClr val="accent6">
                    <a:lumMod val="50000"/>
                  </a:schemeClr>
                </a:solidFill>
              </a:rPr>
              <a:t>Co-design </a:t>
            </a:r>
            <a:endParaRPr lang="en-GB" sz="2000" b="1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6793675" y="3226336"/>
            <a:ext cx="1865727" cy="436057"/>
          </a:xfrm>
          <a:prstGeom prst="roundRect">
            <a:avLst/>
          </a:prstGeom>
          <a:solidFill>
            <a:srgbClr val="DDF7DD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cap="small" dirty="0">
                <a:solidFill>
                  <a:schemeClr val="accent6">
                    <a:lumMod val="50000"/>
                  </a:schemeClr>
                </a:solidFill>
              </a:rPr>
              <a:t>Co-</a:t>
            </a:r>
            <a:r>
              <a:rPr lang="it-IT" sz="2000" b="1" cap="small" dirty="0" err="1">
                <a:solidFill>
                  <a:schemeClr val="accent6">
                    <a:lumMod val="50000"/>
                  </a:schemeClr>
                </a:solidFill>
              </a:rPr>
              <a:t>evaluation</a:t>
            </a:r>
            <a:endParaRPr lang="en-GB" sz="2000" b="1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9" name="TextBox 12"/>
          <p:cNvSpPr txBox="1"/>
          <p:nvPr/>
        </p:nvSpPr>
        <p:spPr>
          <a:xfrm>
            <a:off x="2286411" y="3308450"/>
            <a:ext cx="1612613" cy="707886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dirty="0"/>
              <a:t>TECHNOLOGY INNOVATION</a:t>
            </a:r>
          </a:p>
        </p:txBody>
      </p:sp>
      <p:sp>
        <p:nvSpPr>
          <p:cNvPr id="55" name="Oval 8"/>
          <p:cNvSpPr/>
          <p:nvPr/>
        </p:nvSpPr>
        <p:spPr>
          <a:xfrm>
            <a:off x="3510417" y="3241204"/>
            <a:ext cx="2028936" cy="1026114"/>
          </a:xfrm>
          <a:prstGeom prst="ellipse">
            <a:avLst/>
          </a:prstGeom>
          <a:noFill/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/>
          </a:p>
        </p:txBody>
      </p:sp>
      <p:sp>
        <p:nvSpPr>
          <p:cNvPr id="7" name="Rettangolo 6"/>
          <p:cNvSpPr/>
          <p:nvPr/>
        </p:nvSpPr>
        <p:spPr>
          <a:xfrm>
            <a:off x="6949747" y="3633854"/>
            <a:ext cx="1890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cap="small" dirty="0" err="1">
                <a:solidFill>
                  <a:schemeClr val="accent6">
                    <a:lumMod val="50000"/>
                  </a:schemeClr>
                </a:solidFill>
              </a:rPr>
              <a:t>Externalization</a:t>
            </a:r>
            <a:endParaRPr lang="en-GB" b="1" cap="small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9" name="CasellaDiTesto 38"/>
          <p:cNvSpPr txBox="1"/>
          <p:nvPr/>
        </p:nvSpPr>
        <p:spPr>
          <a:xfrm>
            <a:off x="899823" y="3597473"/>
            <a:ext cx="153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cap="small" dirty="0"/>
              <a:t>Common </a:t>
            </a:r>
            <a:r>
              <a:rPr lang="it-IT" sz="2000" b="1" cap="small" dirty="0" err="1"/>
              <a:t>value</a:t>
            </a:r>
            <a:r>
              <a:rPr lang="it-IT" sz="2000" b="1" cap="small" dirty="0"/>
              <a:t> </a:t>
            </a:r>
            <a:r>
              <a:rPr lang="it-IT" sz="2000" b="1" cap="small" dirty="0" err="1"/>
              <a:t>propositions</a:t>
            </a:r>
            <a:endParaRPr lang="en-GB" sz="2000" b="1" cap="small" dirty="0"/>
          </a:p>
        </p:txBody>
      </p:sp>
      <p:sp>
        <p:nvSpPr>
          <p:cNvPr id="40" name="CasellaDiTesto 39"/>
          <p:cNvSpPr txBox="1"/>
          <p:nvPr/>
        </p:nvSpPr>
        <p:spPr>
          <a:xfrm>
            <a:off x="3937713" y="2074329"/>
            <a:ext cx="1271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cap="small" dirty="0" err="1"/>
              <a:t>Shared</a:t>
            </a:r>
            <a:r>
              <a:rPr lang="it-IT" sz="2000" cap="small" dirty="0"/>
              <a:t> </a:t>
            </a:r>
            <a:r>
              <a:rPr lang="it-IT" sz="2000" cap="small" dirty="0" err="1"/>
              <a:t>Goals</a:t>
            </a:r>
            <a:endParaRPr lang="en-GB" sz="2000" cap="small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7436551" y="4130038"/>
            <a:ext cx="1516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/>
              <a:t>Cohesive</a:t>
            </a:r>
            <a:r>
              <a:rPr lang="it-IT" cap="small" dirty="0"/>
              <a:t> </a:t>
            </a:r>
          </a:p>
          <a:p>
            <a:pPr algn="ctr"/>
            <a:r>
              <a:rPr lang="it-IT" cap="small" dirty="0"/>
              <a:t>Culture</a:t>
            </a:r>
            <a:endParaRPr lang="en-GB" cap="small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3851223" y="5210707"/>
            <a:ext cx="151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cap="small" dirty="0" err="1"/>
              <a:t>creativity</a:t>
            </a:r>
            <a:endParaRPr lang="en-GB" sz="2000" b="1" cap="small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1884489" y="5286397"/>
            <a:ext cx="18160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cap="small" dirty="0"/>
              <a:t>Co-</a:t>
            </a:r>
            <a:r>
              <a:rPr lang="it-IT" sz="2000" b="1" cap="small" dirty="0" err="1"/>
              <a:t>evolution</a:t>
            </a:r>
            <a:endParaRPr lang="en-GB" sz="2000" b="1" cap="small" dirty="0"/>
          </a:p>
        </p:txBody>
      </p:sp>
      <p:sp>
        <p:nvSpPr>
          <p:cNvPr id="45" name="Segnaposto numero diapositiva 12">
            <a:extLst>
              <a:ext uri="{FF2B5EF4-FFF2-40B4-BE49-F238E27FC236}">
                <a16:creationId xmlns:a16="http://schemas.microsoft.com/office/drawing/2014/main" id="{E5F8B4EB-B899-4CF1-AE36-62653D0FFF7C}"/>
              </a:ext>
            </a:extLst>
          </p:cNvPr>
          <p:cNvSpPr txBox="1">
            <a:spLocks/>
          </p:cNvSpPr>
          <p:nvPr/>
        </p:nvSpPr>
        <p:spPr>
          <a:xfrm>
            <a:off x="6830442" y="631581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55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46" name="Rettangolo 45">
            <a:extLst>
              <a:ext uri="{FF2B5EF4-FFF2-40B4-BE49-F238E27FC236}">
                <a16:creationId xmlns:a16="http://schemas.microsoft.com/office/drawing/2014/main" id="{300233D3-1624-475B-93AE-2F28FFEB1084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7" name="Group 1">
            <a:extLst>
              <a:ext uri="{FF2B5EF4-FFF2-40B4-BE49-F238E27FC236}">
                <a16:creationId xmlns:a16="http://schemas.microsoft.com/office/drawing/2014/main" id="{C3D4EFAE-70D0-41CE-B8F6-FF7B21119F83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3376B888-0423-4981-99B7-47C6AE0545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49" name="Freeform 3">
                <a:extLst>
                  <a:ext uri="{FF2B5EF4-FFF2-40B4-BE49-F238E27FC236}">
                    <a16:creationId xmlns:a16="http://schemas.microsoft.com/office/drawing/2014/main" id="{9629F93D-3118-4B53-BBA1-11A70D4931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0" name="Titolo 1">
            <a:extLst>
              <a:ext uri="{FF2B5EF4-FFF2-40B4-BE49-F238E27FC236}">
                <a16:creationId xmlns:a16="http://schemas.microsoft.com/office/drawing/2014/main" id="{D7F9D5BB-99D7-4484-B60A-927AAF7ECA7D}"/>
              </a:ext>
            </a:extLst>
          </p:cNvPr>
          <p:cNvSpPr txBox="1">
            <a:spLocks/>
          </p:cNvSpPr>
          <p:nvPr/>
        </p:nvSpPr>
        <p:spPr>
          <a:xfrm>
            <a:off x="385586" y="337139"/>
            <a:ext cx="8558213" cy="57504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Different innovation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in Palm ecosystem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1" name="Picture 10" descr="http://www.palm.it/portals/13/iocison.png">
            <a:extLst>
              <a:ext uri="{FF2B5EF4-FFF2-40B4-BE49-F238E27FC236}">
                <a16:creationId xmlns:a16="http://schemas.microsoft.com/office/drawing/2014/main" id="{F153594F-D8D5-456D-A9F1-12D1EA8708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36"/>
          <a:stretch/>
        </p:blipFill>
        <p:spPr bwMode="auto">
          <a:xfrm>
            <a:off x="5666763" y="1654744"/>
            <a:ext cx="1213734" cy="86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Immagine 51">
            <a:extLst>
              <a:ext uri="{FF2B5EF4-FFF2-40B4-BE49-F238E27FC236}">
                <a16:creationId xmlns:a16="http://schemas.microsoft.com/office/drawing/2014/main" id="{15225201-AD88-4455-B3D0-EEF5A33FC86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88"/>
          <a:stretch/>
        </p:blipFill>
        <p:spPr>
          <a:xfrm>
            <a:off x="7871084" y="2179003"/>
            <a:ext cx="1092731" cy="914888"/>
          </a:xfrm>
          <a:prstGeom prst="rect">
            <a:avLst/>
          </a:prstGeom>
        </p:spPr>
      </p:pic>
      <p:pic>
        <p:nvPicPr>
          <p:cNvPr id="62" name="Picture 7" descr="http://www.palm.it/portals/13/Images/2banner.jpg">
            <a:extLst>
              <a:ext uri="{FF2B5EF4-FFF2-40B4-BE49-F238E27FC236}">
                <a16:creationId xmlns:a16="http://schemas.microsoft.com/office/drawing/2014/main" id="{44097EFF-51DC-4973-9048-24B8D8EDF8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9" t="39561" r="79684"/>
          <a:stretch/>
        </p:blipFill>
        <p:spPr bwMode="auto">
          <a:xfrm>
            <a:off x="7357043" y="5293639"/>
            <a:ext cx="1089531" cy="110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405D7311-270A-4705-92C9-8462F2BB66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552" y="4078947"/>
            <a:ext cx="1362575" cy="1230898"/>
          </a:xfrm>
          <a:prstGeom prst="rect">
            <a:avLst/>
          </a:prstGeom>
        </p:spPr>
      </p:pic>
      <p:pic>
        <p:nvPicPr>
          <p:cNvPr id="63" name="Picture 8">
            <a:extLst>
              <a:ext uri="{FF2B5EF4-FFF2-40B4-BE49-F238E27FC236}">
                <a16:creationId xmlns:a16="http://schemas.microsoft.com/office/drawing/2014/main" id="{53BA1914-7EA0-4063-BF53-73003A661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8"/>
          <a:stretch/>
        </p:blipFill>
        <p:spPr bwMode="auto">
          <a:xfrm>
            <a:off x="142985" y="2433998"/>
            <a:ext cx="993602" cy="83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Immagine 1">
            <a:extLst>
              <a:ext uri="{FF2B5EF4-FFF2-40B4-BE49-F238E27FC236}">
                <a16:creationId xmlns:a16="http://schemas.microsoft.com/office/drawing/2014/main" id="{76B4373A-712B-4C2C-B96D-D55AC7440C91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8" r="78325" b="72430"/>
          <a:stretch/>
        </p:blipFill>
        <p:spPr bwMode="auto">
          <a:xfrm>
            <a:off x="3929520" y="3407797"/>
            <a:ext cx="1243318" cy="561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161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4" grpId="0" animBg="1"/>
      <p:bldP spid="6" grpId="0" animBg="1"/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/>
      <p:bldP spid="16" grpId="0"/>
      <p:bldP spid="18" grpId="0"/>
      <p:bldP spid="22" grpId="0"/>
      <p:bldP spid="24" grpId="0" animBg="1"/>
      <p:bldP spid="25" grpId="0" animBg="1"/>
      <p:bldP spid="28" grpId="0" animBg="1"/>
      <p:bldP spid="29" grpId="0" animBg="1"/>
      <p:bldP spid="56" grpId="0" animBg="1"/>
      <p:bldP spid="58" grpId="0"/>
      <p:bldP spid="60" grpId="0"/>
      <p:bldP spid="65" grpId="0"/>
      <p:bldP spid="66" grpId="0" animBg="1"/>
      <p:bldP spid="69" grpId="0" animBg="1"/>
      <p:bldP spid="70" grpId="0" animBg="1"/>
      <p:bldP spid="3" grpId="0" animBg="1"/>
      <p:bldP spid="5" grpId="0" animBg="1"/>
      <p:bldP spid="59" grpId="0" animBg="1"/>
      <p:bldP spid="7" grpId="0"/>
      <p:bldP spid="39" grpId="0"/>
      <p:bldP spid="40" grpId="0"/>
      <p:bldP spid="42" grpId="0"/>
      <p:bldP spid="43" grpId="0"/>
      <p:bldP spid="4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84"/>
          <a:stretch/>
        </p:blipFill>
        <p:spPr>
          <a:xfrm>
            <a:off x="727830" y="258372"/>
            <a:ext cx="7688339" cy="4839977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23528" y="5382162"/>
            <a:ext cx="82875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Gummesson</a:t>
            </a:r>
            <a:r>
              <a:rPr lang="en-US" sz="2000" b="1" dirty="0"/>
              <a:t> receiving the S-D Logic Award at the 2011 Naples Forum on Service. </a:t>
            </a:r>
          </a:p>
          <a:p>
            <a:pPr algn="ctr"/>
            <a:r>
              <a:rPr lang="en-US" sz="2000" b="1" dirty="0"/>
              <a:t>(left to right: Dr. Robert F. Lusch, Dr. Evert </a:t>
            </a:r>
            <a:r>
              <a:rPr lang="en-US" sz="2000" b="1" dirty="0" err="1"/>
              <a:t>Gummesson</a:t>
            </a:r>
            <a:r>
              <a:rPr lang="en-US" sz="2000" b="1" dirty="0"/>
              <a:t>, Dr. Stephen L. Vargo)</a:t>
            </a:r>
          </a:p>
          <a:p>
            <a:pPr algn="ctr"/>
            <a:endParaRPr lang="it-IT" sz="2000" dirty="0"/>
          </a:p>
        </p:txBody>
      </p:sp>
      <p:grpSp>
        <p:nvGrpSpPr>
          <p:cNvPr id="7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97883" y="626745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56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871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628650" y="-70380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Key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References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17906" y="1087968"/>
            <a:ext cx="8541068" cy="1126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it-IT" sz="1600" dirty="0"/>
              <a:t>Vargo S.L., </a:t>
            </a:r>
            <a:r>
              <a:rPr lang="it-IT" sz="1600" dirty="0" err="1"/>
              <a:t>Lusch</a:t>
            </a:r>
            <a:r>
              <a:rPr lang="it-IT" sz="1600" dirty="0"/>
              <a:t> R.F., </a:t>
            </a:r>
            <a:r>
              <a:rPr lang="it-IT" sz="1600" dirty="0" err="1"/>
              <a:t>Evolving</a:t>
            </a:r>
            <a:r>
              <a:rPr lang="it-IT" sz="1600" dirty="0"/>
              <a:t> to a new </a:t>
            </a:r>
            <a:r>
              <a:rPr lang="it-IT" sz="1600" dirty="0" err="1"/>
              <a:t>dominant</a:t>
            </a:r>
            <a:r>
              <a:rPr lang="it-IT" sz="1600" dirty="0"/>
              <a:t> </a:t>
            </a:r>
            <a:r>
              <a:rPr lang="it-IT" sz="1600" dirty="0" err="1"/>
              <a:t>logic</a:t>
            </a:r>
            <a:r>
              <a:rPr lang="it-IT" sz="1600" dirty="0"/>
              <a:t> for marketing, in Journal of marketing, vol. 68, n. 1, 2004, pp. 1-17.</a:t>
            </a:r>
          </a:p>
          <a:p>
            <a:pPr marL="0" indent="0" algn="just">
              <a:buNone/>
            </a:pPr>
            <a:r>
              <a:rPr lang="en-US" sz="1600" dirty="0"/>
              <a:t>Vargo, S. L., </a:t>
            </a:r>
            <a:r>
              <a:rPr lang="en-US" sz="1600" dirty="0" err="1"/>
              <a:t>Lusch</a:t>
            </a:r>
            <a:r>
              <a:rPr lang="en-US" sz="1600" dirty="0"/>
              <a:t>, R. F. (2008). Service-dominant logic: continuing the evolution. Journal of the Academy of marketing Science, 36(1), 1-10.</a:t>
            </a:r>
            <a:endParaRPr lang="it-IT" sz="1600" dirty="0"/>
          </a:p>
        </p:txBody>
      </p:sp>
      <p:grpSp>
        <p:nvGrpSpPr>
          <p:cNvPr id="4" name="Group 1">
            <a:extLst>
              <a:ext uri="{FF2B5EF4-FFF2-40B4-BE49-F238E27FC236}">
                <a16:creationId xmlns:a16="http://schemas.microsoft.com/office/drawing/2014/main" id="{04285F54-59C0-46E7-B707-5C7231BEE4B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83379" y="2367760"/>
            <a:ext cx="73025" cy="8907463"/>
            <a:chOff x="6284" y="51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DB5881E3-4589-4878-9DAA-C7D492B17A5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284" y="51"/>
              <a:ext cx="716" cy="16353"/>
              <a:chOff x="6284" y="51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B16BA8E5-6D96-467B-B85C-34883F9A08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4" y="51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just"/>
                <a:endParaRPr lang="it-IT" dirty="0">
                  <a:latin typeface="+mj-lt"/>
                </a:endParaRPr>
              </a:p>
            </p:txBody>
          </p:sp>
        </p:grpSp>
      </p:grpSp>
      <p:sp>
        <p:nvSpPr>
          <p:cNvPr id="9" name="Rettangolo 8">
            <a:extLst>
              <a:ext uri="{FF2B5EF4-FFF2-40B4-BE49-F238E27FC236}">
                <a16:creationId xmlns:a16="http://schemas.microsoft.com/office/drawing/2014/main" id="{20AF1F77-2F1F-47F2-9C04-004372AAF58F}"/>
              </a:ext>
            </a:extLst>
          </p:cNvPr>
          <p:cNvSpPr/>
          <p:nvPr/>
        </p:nvSpPr>
        <p:spPr>
          <a:xfrm>
            <a:off x="350353" y="713160"/>
            <a:ext cx="2011618" cy="366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foundations</a:t>
            </a: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4B29D57-0AED-474C-9D66-00AF29C706FA}"/>
              </a:ext>
            </a:extLst>
          </p:cNvPr>
          <p:cNvSpPr/>
          <p:nvPr/>
        </p:nvSpPr>
        <p:spPr>
          <a:xfrm>
            <a:off x="6765446" y="1951758"/>
            <a:ext cx="2011618" cy="366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it-I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development</a:t>
            </a:r>
            <a:endParaRPr lang="it-IT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23AF59D-8C1C-4819-9730-07ED47E64140}"/>
              </a:ext>
            </a:extLst>
          </p:cNvPr>
          <p:cNvSpPr/>
          <p:nvPr/>
        </p:nvSpPr>
        <p:spPr>
          <a:xfrm>
            <a:off x="434345" y="3589449"/>
            <a:ext cx="2965188" cy="366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it-I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different</a:t>
            </a:r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shades</a:t>
            </a:r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of SDL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8448E3B-6BDA-46EB-B72A-5A4ACF13B0DC}"/>
              </a:ext>
            </a:extLst>
          </p:cNvPr>
          <p:cNvSpPr/>
          <p:nvPr/>
        </p:nvSpPr>
        <p:spPr>
          <a:xfrm>
            <a:off x="6349060" y="5382311"/>
            <a:ext cx="2290771" cy="3662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it-IT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research</a:t>
            </a:r>
            <a:r>
              <a:rPr lang="it-IT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agenda</a:t>
            </a:r>
          </a:p>
        </p:txBody>
      </p:sp>
      <p:sp>
        <p:nvSpPr>
          <p:cNvPr id="16" name="Segnaposto numero diapositiva 12">
            <a:extLst>
              <a:ext uri="{FF2B5EF4-FFF2-40B4-BE49-F238E27FC236}">
                <a16:creationId xmlns:a16="http://schemas.microsoft.com/office/drawing/2014/main" id="{6A87AAB5-ACEB-4D27-B1D2-59A552F8D6B1}"/>
              </a:ext>
            </a:extLst>
          </p:cNvPr>
          <p:cNvSpPr txBox="1">
            <a:spLocks/>
          </p:cNvSpPr>
          <p:nvPr/>
        </p:nvSpPr>
        <p:spPr>
          <a:xfrm>
            <a:off x="6837670" y="6456367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57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05D4B22-3797-4FE2-8AAE-8BE59155C049}"/>
              </a:ext>
            </a:extLst>
          </p:cNvPr>
          <p:cNvSpPr/>
          <p:nvPr/>
        </p:nvSpPr>
        <p:spPr>
          <a:xfrm>
            <a:off x="318634" y="2385771"/>
            <a:ext cx="84584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+mj-lt"/>
              </a:rPr>
              <a:t>Vargo, S. L., Wieland, H., Akaka, M. A. (2015). Innovation through institutionalization: A service ecosystems perspective.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Industrial Marketing Management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44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63-72.</a:t>
            </a:r>
            <a:endParaRPr lang="it-IT" sz="1600" dirty="0">
              <a:latin typeface="+mj-lt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BF533D0B-2263-4A9D-A07D-674C8C8C61BD}"/>
              </a:ext>
            </a:extLst>
          </p:cNvPr>
          <p:cNvSpPr/>
          <p:nvPr/>
        </p:nvSpPr>
        <p:spPr>
          <a:xfrm>
            <a:off x="350353" y="2950349"/>
            <a:ext cx="85098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+mj-lt"/>
              </a:rPr>
              <a:t>Vargo, S. L., &amp; </a:t>
            </a:r>
            <a:r>
              <a:rPr lang="en-US" sz="1600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R. F. (2016). Institutions and axioms: an extension and update of service-dominant logic.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Journal of the Academy of marketing Science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44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(1), 5-23.</a:t>
            </a:r>
            <a:endParaRPr lang="it-IT" sz="1600" dirty="0">
              <a:latin typeface="+mj-lt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60D5FDF-5189-4FC5-AF0B-A2B37E2F04F6}"/>
              </a:ext>
            </a:extLst>
          </p:cNvPr>
          <p:cNvSpPr/>
          <p:nvPr/>
        </p:nvSpPr>
        <p:spPr>
          <a:xfrm>
            <a:off x="350353" y="4748639"/>
            <a:ext cx="82706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+mj-lt"/>
              </a:rPr>
              <a:t>Nambisan, S., &amp; Baron, R. A. (2013). Entrepreneurship in innovation ecosystems: Entrepreneurs’ self–regulatory processes and their implications for new venture success.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Entrepreneurship theory and practice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37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(5), 1071-1097</a:t>
            </a:r>
            <a:endParaRPr lang="it-IT" sz="1600" dirty="0">
              <a:latin typeface="+mj-lt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C4C6FB70-8275-44B8-8DBD-6CC7452B706D}"/>
              </a:ext>
            </a:extLst>
          </p:cNvPr>
          <p:cNvSpPr/>
          <p:nvPr/>
        </p:nvSpPr>
        <p:spPr>
          <a:xfrm>
            <a:off x="318634" y="3959481"/>
            <a:ext cx="84584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 err="1">
                <a:solidFill>
                  <a:srgbClr val="222222"/>
                </a:solidFill>
                <a:latin typeface="+mj-lt"/>
              </a:rPr>
              <a:t>Edvardsson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B., </a:t>
            </a:r>
            <a:r>
              <a:rPr lang="en-US" sz="1600" dirty="0" err="1">
                <a:solidFill>
                  <a:srgbClr val="222222"/>
                </a:solidFill>
                <a:latin typeface="+mj-lt"/>
              </a:rPr>
              <a:t>Tronvoll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B., &amp; Gruber, T. (2011). Expanding understanding of service exchange and value co-creation: a social construction approach.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Journal of the academy of marketing science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39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(2), 327-339.</a:t>
            </a:r>
            <a:endParaRPr lang="it-IT" sz="1600" dirty="0">
              <a:latin typeface="+mj-lt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30814E5F-5F88-49E4-B900-790D62AFCDB7}"/>
              </a:ext>
            </a:extLst>
          </p:cNvPr>
          <p:cNvSpPr/>
          <p:nvPr/>
        </p:nvSpPr>
        <p:spPr>
          <a:xfrm>
            <a:off x="354708" y="5699672"/>
            <a:ext cx="82209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+mj-lt"/>
              </a:rPr>
              <a:t>Vargo, S. L., &amp; </a:t>
            </a:r>
            <a:r>
              <a:rPr lang="en-US" sz="1600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R. F. (2017). Service-dominant logic 2025.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International Journal of Research in Marketing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34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(1), 46-67.</a:t>
            </a:r>
            <a:endParaRPr lang="it-IT" sz="1600" dirty="0">
              <a:latin typeface="+mj-lt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EB71E386-C659-49B7-A2D7-167123237A11}"/>
              </a:ext>
            </a:extLst>
          </p:cNvPr>
          <p:cNvSpPr/>
          <p:nvPr/>
        </p:nvSpPr>
        <p:spPr>
          <a:xfrm>
            <a:off x="350353" y="6230832"/>
            <a:ext cx="82706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>
                <a:solidFill>
                  <a:srgbClr val="222222"/>
                </a:solidFill>
                <a:latin typeface="+mj-lt"/>
              </a:rPr>
              <a:t>Barile, S., </a:t>
            </a:r>
            <a:r>
              <a:rPr lang="en-US" sz="1600" dirty="0" err="1">
                <a:solidFill>
                  <a:srgbClr val="222222"/>
                </a:solidFill>
                <a:latin typeface="+mj-lt"/>
              </a:rPr>
              <a:t>Lusch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R., Reynoso, J., Saviano, M., &amp; </a:t>
            </a:r>
            <a:r>
              <a:rPr lang="en-US" sz="1600" dirty="0" err="1">
                <a:solidFill>
                  <a:srgbClr val="222222"/>
                </a:solidFill>
                <a:latin typeface="+mj-lt"/>
              </a:rPr>
              <a:t>Spohrer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, J. (2016). Systems, networks, and ecosystems in service research. </a:t>
            </a:r>
            <a:r>
              <a:rPr lang="en-US" sz="1600" i="1" dirty="0">
                <a:solidFill>
                  <a:srgbClr val="222222"/>
                </a:solidFill>
                <a:latin typeface="+mj-lt"/>
              </a:rPr>
              <a:t>Journal of Service Management</a:t>
            </a:r>
            <a:r>
              <a:rPr lang="en-US" sz="1600" dirty="0">
                <a:solidFill>
                  <a:srgbClr val="222222"/>
                </a:solidFill>
                <a:latin typeface="+mj-lt"/>
              </a:rPr>
              <a:t>.</a:t>
            </a:r>
            <a:endParaRPr lang="it-IT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867096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796170"/>
            <a:ext cx="839184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Service Science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12"/>
          <p:cNvSpPr txBox="1">
            <a:spLocks/>
          </p:cNvSpPr>
          <p:nvPr/>
        </p:nvSpPr>
        <p:spPr>
          <a:xfrm>
            <a:off x="3779912" y="1407815"/>
            <a:ext cx="1440160" cy="1008112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6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2</a:t>
            </a:r>
            <a:r>
              <a:rPr kumimoji="0" lang="it-IT" sz="6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uLnTx/>
                <a:uFillTx/>
                <a:latin typeface="Berlin Sans FB Demi" pitchFamily="34" charset="0"/>
                <a:ea typeface="+mn-ea"/>
                <a:cs typeface="+mn-cs"/>
              </a:rPr>
              <a:t>.2</a:t>
            </a:r>
            <a:endParaRPr kumimoji="0" lang="it-IT" sz="96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uLnTx/>
              <a:uFillTx/>
              <a:latin typeface="Berlin Sans FB Demi" pitchFamily="34" charset="0"/>
              <a:ea typeface="+mn-ea"/>
              <a:cs typeface="+mn-cs"/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81813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58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0110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501624" y="1172337"/>
            <a:ext cx="8229600" cy="3408791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it-IT" sz="2400" b="1" dirty="0">
                <a:latin typeface="+mj-lt"/>
              </a:rPr>
              <a:t>Service Science</a:t>
            </a:r>
            <a:r>
              <a:rPr lang="en-US" sz="2400" dirty="0">
                <a:latin typeface="+mj-lt"/>
              </a:rPr>
              <a:t> </a:t>
            </a:r>
            <a:r>
              <a:rPr lang="en-US" sz="2400" b="1" dirty="0">
                <a:latin typeface="+mj-lt"/>
              </a:rPr>
              <a:t>management, engineering and design </a:t>
            </a:r>
            <a:r>
              <a:rPr lang="en-US" sz="2400" dirty="0">
                <a:latin typeface="+mj-lt"/>
              </a:rPr>
              <a:t>(</a:t>
            </a:r>
            <a:r>
              <a:rPr lang="en-US" sz="2400" b="1" dirty="0">
                <a:latin typeface="+mj-lt"/>
              </a:rPr>
              <a:t>SSMED</a:t>
            </a:r>
            <a:r>
              <a:rPr lang="en-US" sz="2400" dirty="0">
                <a:latin typeface="+mj-lt"/>
              </a:rPr>
              <a:t>)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325" y="1564050"/>
            <a:ext cx="1187773" cy="566476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C58AC136-D3EE-4F26-B5B3-BE70BB0DD056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71C9D2FD-B6A0-43B3-9F13-D578E4DAB0C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6E438E78-A170-4E73-9DF0-1973F342B8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464AD7D9-5DA4-41B0-8921-E3CF119DE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68916FD1-0FD2-40EB-A559-41137909C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59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8CCE2DB-9FC8-4C37-873E-48521F2637DB}"/>
              </a:ext>
            </a:extLst>
          </p:cNvPr>
          <p:cNvSpPr/>
          <p:nvPr/>
        </p:nvSpPr>
        <p:spPr>
          <a:xfrm>
            <a:off x="501624" y="5126812"/>
            <a:ext cx="81851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/>
              <a:t>Aim</a:t>
            </a:r>
            <a:r>
              <a:rPr lang="en-US" sz="2400" dirty="0"/>
              <a:t>:  to combine and to apply computer science, operational research, industrial engineering, management and social sciences </a:t>
            </a:r>
            <a:r>
              <a:rPr lang="en-US" sz="2400" u="sng" dirty="0"/>
              <a:t>to find the most appropriate </a:t>
            </a:r>
            <a:r>
              <a:rPr lang="en-US" sz="2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model </a:t>
            </a:r>
            <a:r>
              <a:rPr lang="en-US" sz="2400" u="sng" dirty="0"/>
              <a:t>to support the emergence of value</a:t>
            </a:r>
            <a:endParaRPr lang="en-US" sz="2400" dirty="0"/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170EA2F3-E1C8-4946-8E52-01EE96F1F3C0}"/>
              </a:ext>
            </a:extLst>
          </p:cNvPr>
          <p:cNvSpPr txBox="1">
            <a:spLocks/>
          </p:cNvSpPr>
          <p:nvPr/>
        </p:nvSpPr>
        <p:spPr>
          <a:xfrm>
            <a:off x="421196" y="7620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Service </a:t>
            </a: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Science</a:t>
            </a:r>
            <a:endParaRPr lang="en-US" sz="6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397E81DC-E0C0-40C2-9FB7-23C569032199}"/>
              </a:ext>
            </a:extLst>
          </p:cNvPr>
          <p:cNvSpPr/>
          <p:nvPr/>
        </p:nvSpPr>
        <p:spPr>
          <a:xfrm>
            <a:off x="501624" y="4732376"/>
            <a:ext cx="5506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The founders:</a:t>
            </a:r>
            <a:r>
              <a:rPr lang="en-US" sz="2400" dirty="0"/>
              <a:t> </a:t>
            </a:r>
            <a:r>
              <a:rPr lang="en-US" sz="2400" dirty="0" err="1"/>
              <a:t>Spohrer</a:t>
            </a:r>
            <a:r>
              <a:rPr lang="en-US" sz="2400" dirty="0"/>
              <a:t> and Maglio (2008)</a:t>
            </a:r>
            <a:endParaRPr lang="it-IT" sz="2400" dirty="0"/>
          </a:p>
        </p:txBody>
      </p:sp>
      <p:pic>
        <p:nvPicPr>
          <p:cNvPr id="18434" name="Picture 2" descr="Atom symbol - science icon Royalty Free Vector Image">
            <a:extLst>
              <a:ext uri="{FF2B5EF4-FFF2-40B4-BE49-F238E27FC236}">
                <a16:creationId xmlns:a16="http://schemas.microsoft.com/office/drawing/2014/main" id="{428C5C51-5C38-4FE9-91BC-CCEED604B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7155786" y="3922186"/>
            <a:ext cx="1406162" cy="123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FE581BD0-0D34-4E7E-BE93-0C5972DB2534}"/>
              </a:ext>
            </a:extLst>
          </p:cNvPr>
          <p:cNvSpPr/>
          <p:nvPr/>
        </p:nvSpPr>
        <p:spPr>
          <a:xfrm>
            <a:off x="412776" y="2231093"/>
            <a:ext cx="814917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Multidisciplinary</a:t>
            </a:r>
            <a:r>
              <a:rPr lang="en-US" sz="2200" dirty="0"/>
              <a:t> research stream that studies the implications emerging from the new management approach to services</a:t>
            </a:r>
            <a:endParaRPr lang="it-IT" sz="2200" dirty="0"/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t-IT" sz="2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Unifying</a:t>
            </a:r>
            <a:r>
              <a:rPr lang="it-IT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framework </a:t>
            </a:r>
            <a:r>
              <a:rPr lang="it-IT" sz="2200" dirty="0"/>
              <a:t>for service </a:t>
            </a:r>
            <a:r>
              <a:rPr lang="it-IT" sz="2200" u="sng" dirty="0"/>
              <a:t>design</a:t>
            </a:r>
            <a:r>
              <a:rPr lang="it-IT" sz="2200" dirty="0"/>
              <a:t>, </a:t>
            </a:r>
            <a:r>
              <a:rPr lang="it-IT" sz="2200" u="sng" dirty="0"/>
              <a:t>delivery</a:t>
            </a:r>
            <a:r>
              <a:rPr lang="it-IT" sz="2200" dirty="0"/>
              <a:t> and </a:t>
            </a:r>
            <a:r>
              <a:rPr lang="it-IT" sz="2200" u="sng" dirty="0" err="1"/>
              <a:t>evaluation</a:t>
            </a:r>
            <a:r>
              <a:rPr lang="it-IT" sz="2200" u="sng" dirty="0"/>
              <a:t> </a:t>
            </a:r>
            <a:r>
              <a:rPr lang="it-IT" sz="2200" dirty="0" err="1"/>
              <a:t>that</a:t>
            </a:r>
            <a:r>
              <a:rPr lang="it-IT" sz="2200" dirty="0"/>
              <a:t> </a:t>
            </a:r>
            <a:r>
              <a:rPr lang="it-IT" sz="2200" dirty="0" err="1"/>
              <a:t>aims</a:t>
            </a:r>
            <a:r>
              <a:rPr lang="it-IT" sz="2200" dirty="0"/>
              <a:t> </a:t>
            </a:r>
            <a:r>
              <a:rPr lang="it-IT" sz="2200" dirty="0" err="1"/>
              <a:t>at</a:t>
            </a:r>
            <a:r>
              <a:rPr lang="it-IT" sz="2200" dirty="0"/>
              <a:t> </a:t>
            </a:r>
            <a:r>
              <a:rPr lang="it-IT" sz="2200" dirty="0" err="1"/>
              <a:t>developing</a:t>
            </a:r>
            <a:r>
              <a:rPr lang="it-IT" sz="2200" dirty="0"/>
              <a:t> the </a:t>
            </a:r>
            <a:r>
              <a:rPr lang="it-IT" sz="2200" dirty="0" err="1"/>
              <a:t>capabiliteis</a:t>
            </a:r>
            <a:r>
              <a:rPr lang="it-IT" sz="2200" dirty="0"/>
              <a:t> </a:t>
            </a:r>
            <a:r>
              <a:rPr lang="it-IT" sz="2200" dirty="0" err="1"/>
              <a:t>required</a:t>
            </a:r>
            <a:r>
              <a:rPr lang="it-IT" sz="2200" dirty="0"/>
              <a:t> by service economy;</a:t>
            </a:r>
          </a:p>
          <a:p>
            <a:pPr marL="342900" indent="-342900" algn="just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200" dirty="0"/>
              <a:t>Introduced after company’s shift from a good-logic to a service centered perspective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24162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14"/>
    </mc:Choice>
    <mc:Fallback xmlns="">
      <p:transition spd="slow" advTm="55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idx="4294967295"/>
          </p:nvPr>
        </p:nvSpPr>
        <p:spPr>
          <a:xfrm>
            <a:off x="971550" y="188912"/>
            <a:ext cx="7200900" cy="977503"/>
          </a:xfrm>
        </p:spPr>
        <p:txBody>
          <a:bodyPr/>
          <a:lstStyle/>
          <a:p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The Story of 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S-D Logic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2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63531" y="622058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b="69130"/>
          <a:stretch/>
        </p:blipFill>
        <p:spPr>
          <a:xfrm>
            <a:off x="395536" y="1165192"/>
            <a:ext cx="8136904" cy="16475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CE62E864-94FA-433C-BD2B-744074ED03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834"/>
          <a:stretch/>
        </p:blipFill>
        <p:spPr>
          <a:xfrm>
            <a:off x="395536" y="2818393"/>
            <a:ext cx="8136904" cy="35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75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71" y="1732533"/>
            <a:ext cx="2266325" cy="2266325"/>
          </a:xfrm>
          <a:prstGeom prst="rect">
            <a:avLst/>
          </a:prstGeom>
        </p:spPr>
      </p:pic>
      <p:sp>
        <p:nvSpPr>
          <p:cNvPr id="5" name="Freccia in giù 4"/>
          <p:cNvSpPr/>
          <p:nvPr/>
        </p:nvSpPr>
        <p:spPr>
          <a:xfrm>
            <a:off x="3491880" y="1590513"/>
            <a:ext cx="2160240" cy="410445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976737"/>
            <a:ext cx="8229600" cy="32677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1" dirty="0"/>
              <a:t>Service systems </a:t>
            </a:r>
            <a:r>
              <a:rPr lang="en-US" sz="2400" dirty="0"/>
              <a:t>are value-creation networks composed of (Bryson et al. 2004; Maglio et al. 2006):</a:t>
            </a:r>
          </a:p>
          <a:p>
            <a:pPr algn="just"/>
            <a:r>
              <a:rPr lang="en-US" sz="2400" dirty="0"/>
              <a:t>People </a:t>
            </a:r>
          </a:p>
          <a:p>
            <a:pPr algn="just"/>
            <a:r>
              <a:rPr lang="en-US" sz="2400" dirty="0"/>
              <a:t>Organizations</a:t>
            </a:r>
          </a:p>
          <a:p>
            <a:pPr algn="just"/>
            <a:r>
              <a:rPr lang="en-US" sz="2400" dirty="0"/>
              <a:t>Technology</a:t>
            </a:r>
          </a:p>
          <a:p>
            <a:pPr algn="just"/>
            <a:r>
              <a:rPr lang="en-US" sz="2400" dirty="0"/>
              <a:t>Shared information</a:t>
            </a:r>
            <a:endParaRPr lang="it-IT" sz="2400" dirty="0"/>
          </a:p>
          <a:p>
            <a:pPr marL="0" indent="0" algn="just">
              <a:buNone/>
            </a:pPr>
            <a:endParaRPr lang="en-US" sz="2400" dirty="0"/>
          </a:p>
          <a:p>
            <a:pPr marL="0" indent="0" algn="just">
              <a:buNone/>
            </a:pPr>
            <a:endParaRPr lang="en-US" sz="2400" dirty="0"/>
          </a:p>
          <a:p>
            <a:pPr algn="just"/>
            <a:endParaRPr lang="en-US" sz="2400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F0D1222-B811-484C-9C48-ED1F6EB39518}"/>
              </a:ext>
            </a:extLst>
          </p:cNvPr>
          <p:cNvSpPr txBox="1">
            <a:spLocks/>
          </p:cNvSpPr>
          <p:nvPr/>
        </p:nvSpPr>
        <p:spPr>
          <a:xfrm>
            <a:off x="421196" y="25896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>
                <a:solidFill>
                  <a:schemeClr val="bg1">
                    <a:lumMod val="65000"/>
                  </a:schemeClr>
                </a:solidFill>
              </a:rPr>
              <a:t>Service </a:t>
            </a:r>
            <a:r>
              <a:rPr lang="en-US" sz="6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Systems</a:t>
            </a:r>
            <a:endParaRPr lang="en-US" sz="6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86EE660-D139-40BD-AA38-ADF002D57C48}"/>
              </a:ext>
            </a:extLst>
          </p:cNvPr>
          <p:cNvSpPr/>
          <p:nvPr/>
        </p:nvSpPr>
        <p:spPr>
          <a:xfrm>
            <a:off x="399855" y="4056589"/>
            <a:ext cx="819359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promote </a:t>
            </a:r>
            <a:r>
              <a:rPr lang="en-US" sz="2400" b="1" dirty="0"/>
              <a:t>real-time</a:t>
            </a:r>
            <a:r>
              <a:rPr lang="en-US" sz="2400" dirty="0"/>
              <a:t> relationships and accelerate up </a:t>
            </a:r>
            <a:r>
              <a:rPr lang="en-US" sz="2400" b="1" dirty="0"/>
              <a:t>co-learning </a:t>
            </a:r>
            <a:r>
              <a:rPr lang="en-US" sz="2400" dirty="0"/>
              <a:t>processes in many fields (e.g. smart services in the energy sector, transport, etc.).</a:t>
            </a:r>
            <a:r>
              <a:rPr lang="it-IT" sz="24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/>
              <a:t>come from systematic methods, continuous learning, data collection, innovation, social responsibility and network governance, and all the operations that benefit from the application of </a:t>
            </a:r>
            <a:r>
              <a:rPr lang="en-US" sz="2400" b="1" dirty="0"/>
              <a:t>new technologies</a:t>
            </a:r>
            <a:r>
              <a:rPr lang="en-US" sz="2400" dirty="0"/>
              <a:t>.</a:t>
            </a:r>
            <a:endParaRPr lang="it-IT" sz="2400" dirty="0"/>
          </a:p>
        </p:txBody>
      </p:sp>
      <p:grpSp>
        <p:nvGrpSpPr>
          <p:cNvPr id="12" name="Group 1">
            <a:extLst>
              <a:ext uri="{FF2B5EF4-FFF2-40B4-BE49-F238E27FC236}">
                <a16:creationId xmlns:a16="http://schemas.microsoft.com/office/drawing/2014/main" id="{77A7CF58-3D52-4638-8244-AEB4CE6D3889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3" name="Group 2">
              <a:extLst>
                <a:ext uri="{FF2B5EF4-FFF2-40B4-BE49-F238E27FC236}">
                  <a16:creationId xmlns:a16="http://schemas.microsoft.com/office/drawing/2014/main" id="{D7273AD9-529F-4799-A524-D5B0340D38B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4" name="Freeform 3">
                <a:extLst>
                  <a:ext uri="{FF2B5EF4-FFF2-40B4-BE49-F238E27FC236}">
                    <a16:creationId xmlns:a16="http://schemas.microsoft.com/office/drawing/2014/main" id="{52C86E27-A6D7-420B-89B2-13514E9F64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5" name="Segnaposto numero diapositiva 3">
            <a:extLst>
              <a:ext uri="{FF2B5EF4-FFF2-40B4-BE49-F238E27FC236}">
                <a16:creationId xmlns:a16="http://schemas.microsoft.com/office/drawing/2014/main" id="{FBEE4362-1929-4BCD-8432-1129FBD70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60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76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20"/>
    </mc:Choice>
    <mc:Fallback xmlns="">
      <p:transition spd="slow" advTm="96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3457" y="1087061"/>
            <a:ext cx="7886700" cy="5222240"/>
          </a:xfrm>
        </p:spPr>
        <p:txBody>
          <a:bodyPr>
            <a:normAutofit/>
          </a:bodyPr>
          <a:lstStyle/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it-IT" sz="2400" b="1" dirty="0"/>
              <a:t>Service systems: </a:t>
            </a:r>
            <a:r>
              <a:rPr lang="en-US" sz="2400" dirty="0"/>
              <a:t>value-co-creation configuration of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r>
              <a:rPr lang="en-US" sz="2400" dirty="0"/>
              <a:t>,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propositions </a:t>
            </a:r>
            <a:r>
              <a:rPr lang="en-US" sz="2400" dirty="0"/>
              <a:t>connecting </a:t>
            </a:r>
            <a:r>
              <a:rPr lang="en-US" sz="2400" i="1" dirty="0"/>
              <a:t>internal</a:t>
            </a:r>
            <a:r>
              <a:rPr lang="en-US" sz="2400" dirty="0"/>
              <a:t> and </a:t>
            </a:r>
            <a:r>
              <a:rPr lang="en-US" sz="2400" i="1" dirty="0"/>
              <a:t>external</a:t>
            </a:r>
            <a:r>
              <a:rPr lang="en-US" sz="2400" dirty="0"/>
              <a:t> service systems, and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 information </a:t>
            </a:r>
            <a:r>
              <a:rPr lang="en-GB" sz="2400" dirty="0"/>
              <a:t>able to create and deliver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value</a:t>
            </a:r>
            <a:r>
              <a:rPr lang="en-GB" sz="2400" dirty="0"/>
              <a:t> to providers, users and other interested entities, through service.</a:t>
            </a:r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GB" sz="1400" dirty="0"/>
          </a:p>
          <a:p>
            <a:pPr marL="0" indent="0" algn="just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GB" sz="2000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Spohrer</a:t>
            </a:r>
            <a:r>
              <a:rPr lang="en-GB" sz="20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Maglio, Bailey and </a:t>
            </a:r>
            <a:r>
              <a:rPr lang="en-GB" sz="2000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Gruhl</a:t>
            </a:r>
            <a:r>
              <a:rPr lang="en-GB" sz="20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(2007)</a:t>
            </a:r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323" y="2922520"/>
            <a:ext cx="3487026" cy="352222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0DAFFF0D-8943-4C24-9D83-E0978DBB213E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oup 1">
            <a:extLst>
              <a:ext uri="{FF2B5EF4-FFF2-40B4-BE49-F238E27FC236}">
                <a16:creationId xmlns:a16="http://schemas.microsoft.com/office/drawing/2014/main" id="{57D295D2-267A-44C9-A9F1-241D6D5A33D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8" name="Group 2">
              <a:extLst>
                <a:ext uri="{FF2B5EF4-FFF2-40B4-BE49-F238E27FC236}">
                  <a16:creationId xmlns:a16="http://schemas.microsoft.com/office/drawing/2014/main" id="{EDA90DBE-8A8B-49C7-A3CC-D56CE462EA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" name="Freeform 3">
                <a:extLst>
                  <a:ext uri="{FF2B5EF4-FFF2-40B4-BE49-F238E27FC236}">
                    <a16:creationId xmlns:a16="http://schemas.microsoft.com/office/drawing/2014/main" id="{68F0D09A-5CDF-408D-B356-AA0703C83A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Segnaposto numero diapositiva 3">
            <a:extLst>
              <a:ext uri="{FF2B5EF4-FFF2-40B4-BE49-F238E27FC236}">
                <a16:creationId xmlns:a16="http://schemas.microsoft.com/office/drawing/2014/main" id="{8C39F46B-6BFC-49B3-9BEC-90CE311DA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61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1E1D16E-C4F9-4562-8C54-68F16F226A58}"/>
              </a:ext>
            </a:extLst>
          </p:cNvPr>
          <p:cNvSpPr txBox="1">
            <a:spLocks/>
          </p:cNvSpPr>
          <p:nvPr/>
        </p:nvSpPr>
        <p:spPr>
          <a:xfrm>
            <a:off x="446566" y="18864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(1) Service Systems: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definition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7BE1F813-C46E-4402-9DDA-A40F20DC9547}"/>
              </a:ext>
            </a:extLst>
          </p:cNvPr>
          <p:cNvSpPr/>
          <p:nvPr/>
        </p:nvSpPr>
        <p:spPr>
          <a:xfrm>
            <a:off x="626368" y="3892400"/>
            <a:ext cx="396043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b="1" dirty="0" err="1"/>
              <a:t>aim</a:t>
            </a:r>
            <a:r>
              <a:rPr lang="it-IT" sz="2400" b="1" dirty="0"/>
              <a:t> </a:t>
            </a:r>
            <a:r>
              <a:rPr lang="it-IT" sz="2400" dirty="0"/>
              <a:t>of service system </a:t>
            </a:r>
            <a:r>
              <a:rPr lang="it-IT" sz="2400" dirty="0" err="1"/>
              <a:t>is</a:t>
            </a:r>
            <a:r>
              <a:rPr lang="it-IT" sz="2400" dirty="0"/>
              <a:t> to use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own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400" dirty="0"/>
              <a:t> and the </a:t>
            </a:r>
            <a:r>
              <a:rPr lang="it-IT" sz="2400" dirty="0" err="1"/>
              <a:t>resources</a:t>
            </a:r>
            <a:r>
              <a:rPr lang="it-IT" sz="2400" dirty="0"/>
              <a:t> </a:t>
            </a:r>
            <a:r>
              <a:rPr lang="it-IT" sz="2400" dirty="0" err="1"/>
              <a:t>exchanged</a:t>
            </a:r>
            <a:r>
              <a:rPr lang="it-IT" sz="2400" dirty="0"/>
              <a:t> with </a:t>
            </a:r>
            <a:r>
              <a:rPr lang="it-IT" sz="2400" dirty="0" err="1"/>
              <a:t>other</a:t>
            </a:r>
            <a:r>
              <a:rPr lang="it-IT" sz="2400" dirty="0"/>
              <a:t> </a:t>
            </a:r>
            <a:r>
              <a:rPr lang="it-IT" sz="2400" dirty="0" err="1"/>
              <a:t>actors</a:t>
            </a:r>
            <a:r>
              <a:rPr lang="it-IT" sz="2400" dirty="0"/>
              <a:t> to </a:t>
            </a:r>
            <a:r>
              <a:rPr lang="it-IT" sz="2400" dirty="0" err="1"/>
              <a:t>improve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own</a:t>
            </a:r>
            <a:r>
              <a:rPr lang="it-IT" sz="2400" dirty="0"/>
              <a:t> and </a:t>
            </a:r>
            <a:r>
              <a:rPr lang="it-IT" sz="2400" dirty="0" err="1"/>
              <a:t>other’s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well-being</a:t>
            </a:r>
            <a:endParaRPr lang="it-IT" sz="2400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E7F7D7B9-5484-4801-8149-85727ABCA696}"/>
              </a:ext>
            </a:extLst>
          </p:cNvPr>
          <p:cNvSpPr/>
          <p:nvPr/>
        </p:nvSpPr>
        <p:spPr>
          <a:xfrm>
            <a:off x="6301547" y="4207533"/>
            <a:ext cx="940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/>
              <a:t>Service </a:t>
            </a:r>
          </a:p>
          <a:p>
            <a:r>
              <a:rPr lang="it-IT" b="1" dirty="0"/>
              <a:t>systems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0369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sellaDiTesto 6"/>
          <p:cNvSpPr txBox="1">
            <a:spLocks noChangeArrowheads="1"/>
          </p:cNvSpPr>
          <p:nvPr/>
        </p:nvSpPr>
        <p:spPr bwMode="auto">
          <a:xfrm>
            <a:off x="446566" y="1172573"/>
            <a:ext cx="8358187" cy="5062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400" b="1" dirty="0"/>
              <a:t> </a:t>
            </a:r>
            <a:r>
              <a:rPr lang="en-US" sz="2400" i="1" dirty="0">
                <a:solidFill>
                  <a:schemeClr val="accent2"/>
                </a:solidFill>
              </a:rPr>
              <a:t>value-co-creation</a:t>
            </a:r>
            <a:r>
              <a:rPr lang="en-US" sz="2400" i="1" dirty="0"/>
              <a:t> configurations, </a:t>
            </a:r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/>
              <a:t> resources integrators</a:t>
            </a:r>
            <a:r>
              <a:rPr lang="en-US" sz="2400" dirty="0"/>
              <a:t>, </a:t>
            </a:r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>
                <a:solidFill>
                  <a:schemeClr val="accent2"/>
                </a:solidFill>
              </a:rPr>
              <a:t> knowledge-based</a:t>
            </a:r>
            <a:r>
              <a:rPr lang="en-US" sz="2400" i="1" dirty="0"/>
              <a:t>, </a:t>
            </a:r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/>
              <a:t> capable</a:t>
            </a:r>
            <a:r>
              <a:rPr lang="en-US" sz="2400" dirty="0"/>
              <a:t> </a:t>
            </a:r>
            <a:r>
              <a:rPr lang="en-US" sz="2400" i="1" dirty="0"/>
              <a:t>of</a:t>
            </a:r>
            <a:r>
              <a:rPr lang="en-US" sz="2400" dirty="0"/>
              <a:t> </a:t>
            </a:r>
            <a:r>
              <a:rPr lang="en-US" sz="2400" i="1" dirty="0">
                <a:solidFill>
                  <a:schemeClr val="accent2"/>
                </a:solidFill>
              </a:rPr>
              <a:t>enabling connections </a:t>
            </a:r>
            <a:r>
              <a:rPr lang="en-US" sz="2400" i="1" dirty="0"/>
              <a:t>and interaction, </a:t>
            </a:r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/>
              <a:t> with the aim of reaching desired outcomes, </a:t>
            </a:r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/>
              <a:t> simply, always, an </a:t>
            </a:r>
            <a:r>
              <a:rPr lang="en-US" sz="2400" i="1" dirty="0">
                <a:solidFill>
                  <a:schemeClr val="accent2"/>
                </a:solidFill>
              </a:rPr>
              <a:t>operative</a:t>
            </a:r>
            <a:r>
              <a:rPr lang="en-US" sz="2400" i="1" dirty="0"/>
              <a:t> application,</a:t>
            </a:r>
            <a:endParaRPr lang="it-IT" sz="2400" i="1" dirty="0"/>
          </a:p>
          <a:p>
            <a:pPr marL="1527175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i="1" dirty="0"/>
              <a:t>any number of elements, </a:t>
            </a:r>
            <a:r>
              <a:rPr lang="en-US" sz="2400" i="1" dirty="0">
                <a:solidFill>
                  <a:schemeClr val="accent2"/>
                </a:solidFill>
              </a:rPr>
              <a:t>interconnections</a:t>
            </a:r>
            <a:r>
              <a:rPr lang="en-US" sz="2400" i="1" dirty="0"/>
              <a:t>, attributes, and stakeholders interacting in a co-productive relationship. </a:t>
            </a:r>
            <a:endParaRPr lang="it-IT" sz="2400" i="1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… a Service System is basically composed of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heterogeneous entities</a:t>
            </a:r>
            <a:r>
              <a:rPr lang="en-US" sz="2400" dirty="0"/>
              <a:t>, interacting with each other with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 purposes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 rot="20873473">
            <a:off x="866501" y="1355223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</a:t>
            </a:r>
          </a:p>
        </p:txBody>
      </p:sp>
      <p:sp>
        <p:nvSpPr>
          <p:cNvPr id="8" name="Rettangolo 7"/>
          <p:cNvSpPr/>
          <p:nvPr/>
        </p:nvSpPr>
        <p:spPr>
          <a:xfrm rot="671827">
            <a:off x="1090340" y="1864814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</a:t>
            </a:r>
          </a:p>
        </p:txBody>
      </p:sp>
      <p:sp>
        <p:nvSpPr>
          <p:cNvPr id="9" name="Rettangolo 8"/>
          <p:cNvSpPr/>
          <p:nvPr/>
        </p:nvSpPr>
        <p:spPr>
          <a:xfrm rot="20209517">
            <a:off x="539175" y="2262454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</a:p>
        </p:txBody>
      </p:sp>
      <p:sp>
        <p:nvSpPr>
          <p:cNvPr id="10" name="Rettangolo 9"/>
          <p:cNvSpPr/>
          <p:nvPr/>
        </p:nvSpPr>
        <p:spPr>
          <a:xfrm rot="21399908">
            <a:off x="760472" y="2735096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87779" y="3143249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</a:p>
        </p:txBody>
      </p:sp>
      <p:sp>
        <p:nvSpPr>
          <p:cNvPr id="14" name="Rettangolo 13"/>
          <p:cNvSpPr/>
          <p:nvPr/>
        </p:nvSpPr>
        <p:spPr>
          <a:xfrm rot="268359">
            <a:off x="806291" y="3577455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6</a:t>
            </a:r>
          </a:p>
        </p:txBody>
      </p:sp>
      <p:sp>
        <p:nvSpPr>
          <p:cNvPr id="15" name="Rettangolo 14"/>
          <p:cNvSpPr/>
          <p:nvPr/>
        </p:nvSpPr>
        <p:spPr>
          <a:xfrm rot="20873473">
            <a:off x="764443" y="4119647"/>
            <a:ext cx="720080" cy="55399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000" b="1" dirty="0">
                <a:ln w="1905"/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</a:p>
        </p:txBody>
      </p:sp>
      <p:cxnSp>
        <p:nvCxnSpPr>
          <p:cNvPr id="19" name="Connettore 1 18"/>
          <p:cNvCxnSpPr/>
          <p:nvPr/>
        </p:nvCxnSpPr>
        <p:spPr>
          <a:xfrm>
            <a:off x="395536" y="5013176"/>
            <a:ext cx="8424936" cy="0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7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8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2" name="Titolo 1"/>
          <p:cNvSpPr txBox="1">
            <a:spLocks/>
          </p:cNvSpPr>
          <p:nvPr/>
        </p:nvSpPr>
        <p:spPr>
          <a:xfrm>
            <a:off x="446566" y="234633"/>
            <a:ext cx="8229600" cy="8105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(2) Service Systems: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definition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3" name="Group 1">
            <a:extLst>
              <a:ext uri="{FF2B5EF4-FFF2-40B4-BE49-F238E27FC236}">
                <a16:creationId xmlns:a16="http://schemas.microsoft.com/office/drawing/2014/main" id="{F8019197-FF50-4AB5-A1BE-4DDA8FBF5B0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4" name="Group 2">
              <a:extLst>
                <a:ext uri="{FF2B5EF4-FFF2-40B4-BE49-F238E27FC236}">
                  <a16:creationId xmlns:a16="http://schemas.microsoft.com/office/drawing/2014/main" id="{2EACE6F4-681C-4FC8-B416-EEBA4FBC1F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>
                <a:extLst>
                  <a:ext uri="{FF2B5EF4-FFF2-40B4-BE49-F238E27FC236}">
                    <a16:creationId xmlns:a16="http://schemas.microsoft.com/office/drawing/2014/main" id="{CA3BBC98-0088-47B1-A64E-7BB6AC00E6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grpSp>
        <p:nvGrpSpPr>
          <p:cNvPr id="27" name="Group 1">
            <a:extLst>
              <a:ext uri="{FF2B5EF4-FFF2-40B4-BE49-F238E27FC236}">
                <a16:creationId xmlns:a16="http://schemas.microsoft.com/office/drawing/2014/main" id="{A736E853-426B-4E1D-8E9C-FF96D81C32A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8" name="Group 2">
              <a:extLst>
                <a:ext uri="{FF2B5EF4-FFF2-40B4-BE49-F238E27FC236}">
                  <a16:creationId xmlns:a16="http://schemas.microsoft.com/office/drawing/2014/main" id="{1ACE311A-92BD-4C27-8210-85CFD439008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9" name="Freeform 3">
                <a:extLst>
                  <a:ext uri="{FF2B5EF4-FFF2-40B4-BE49-F238E27FC236}">
                    <a16:creationId xmlns:a16="http://schemas.microsoft.com/office/drawing/2014/main" id="{0B950137-F1AE-43B2-BDBD-DF421EAA01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b="1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30" name="Segnaposto numero diapositiva 3">
            <a:extLst>
              <a:ext uri="{FF2B5EF4-FFF2-40B4-BE49-F238E27FC236}">
                <a16:creationId xmlns:a16="http://schemas.microsoft.com/office/drawing/2014/main" id="{9BF9C678-F235-4DBC-8208-45FEB0BD8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62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59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3347864" y="6569968"/>
            <a:ext cx="2376264" cy="2434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6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0A02AFF9-C418-4467-8CDE-F3876A973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63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30BE170-BEC1-4D72-921A-34DEC921A73D}"/>
              </a:ext>
            </a:extLst>
          </p:cNvPr>
          <p:cNvSpPr txBox="1"/>
          <p:nvPr/>
        </p:nvSpPr>
        <p:spPr>
          <a:xfrm>
            <a:off x="467544" y="1101098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«A service system </a:t>
            </a:r>
            <a:r>
              <a:rPr lang="it-IT" sz="2000" dirty="0" err="1"/>
              <a:t>is</a:t>
            </a:r>
            <a:r>
              <a:rPr lang="it-IT" sz="2000" dirty="0"/>
              <a:t> </a:t>
            </a:r>
            <a:r>
              <a:rPr lang="it-IT" sz="2000" dirty="0" err="1"/>
              <a:t>any</a:t>
            </a:r>
            <a:r>
              <a:rPr lang="it-IT" sz="2000" dirty="0"/>
              <a:t> </a:t>
            </a:r>
            <a:r>
              <a:rPr lang="it-IT" sz="2000" dirty="0" err="1"/>
              <a:t>number</a:t>
            </a:r>
            <a:r>
              <a:rPr lang="it-IT" sz="2000" dirty="0"/>
              <a:t>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elements</a:t>
            </a:r>
            <a:r>
              <a:rPr lang="it-IT" sz="2000" dirty="0"/>
              <a:t>,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interconnections</a:t>
            </a:r>
            <a:r>
              <a:rPr lang="it-IT" sz="2000" dirty="0"/>
              <a:t>,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attributes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and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stakeholders </a:t>
            </a:r>
            <a:r>
              <a:rPr lang="it-IT" sz="2000" dirty="0" err="1"/>
              <a:t>interacting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in a 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co-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productive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</a:rPr>
              <a:t>relationship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000" dirty="0" err="1"/>
              <a:t>that</a:t>
            </a:r>
            <a:r>
              <a:rPr lang="it-IT" sz="2000" dirty="0"/>
              <a:t> create </a:t>
            </a:r>
            <a:r>
              <a:rPr lang="it-IT" sz="2000" dirty="0" err="1"/>
              <a:t>value</a:t>
            </a:r>
            <a:r>
              <a:rPr lang="it-IT" sz="2000" dirty="0"/>
              <a:t>, in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principal</a:t>
            </a:r>
            <a:r>
              <a:rPr lang="it-IT" sz="2000" dirty="0"/>
              <a:t> interactions take place </a:t>
            </a:r>
            <a:r>
              <a:rPr lang="it-IT" sz="2000" dirty="0" err="1"/>
              <a:t>at</a:t>
            </a:r>
            <a:r>
              <a:rPr lang="it-IT" sz="2000" dirty="0"/>
              <a:t> the </a:t>
            </a:r>
            <a:r>
              <a:rPr lang="it-IT" sz="2000" dirty="0" err="1"/>
              <a:t>interface</a:t>
            </a:r>
            <a:r>
              <a:rPr lang="it-IT" sz="2000" dirty="0"/>
              <a:t> </a:t>
            </a:r>
            <a:r>
              <a:rPr lang="it-IT" sz="2000" dirty="0" err="1"/>
              <a:t>between</a:t>
            </a:r>
            <a:r>
              <a:rPr lang="it-IT" sz="2000" dirty="0"/>
              <a:t> the provider and the customer»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338A24D5-E708-4AE3-8ECE-5E13AA58CFF5}"/>
              </a:ext>
            </a:extLst>
          </p:cNvPr>
          <p:cNvSpPr txBox="1">
            <a:spLocks/>
          </p:cNvSpPr>
          <p:nvPr/>
        </p:nvSpPr>
        <p:spPr>
          <a:xfrm>
            <a:off x="446566" y="234633"/>
            <a:ext cx="8229600" cy="81057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The different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definitions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DDCC320-140E-4FCD-9187-FFED030A74CF}"/>
              </a:ext>
            </a:extLst>
          </p:cNvPr>
          <p:cNvSpPr txBox="1"/>
          <p:nvPr/>
        </p:nvSpPr>
        <p:spPr>
          <a:xfrm>
            <a:off x="7082665" y="1310369"/>
            <a:ext cx="1774723" cy="9233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Spohrer</a:t>
            </a:r>
            <a:r>
              <a:rPr lang="it-IT" dirty="0"/>
              <a:t>, Vargo, Maglio and </a:t>
            </a:r>
            <a:r>
              <a:rPr lang="it-IT" dirty="0" err="1"/>
              <a:t>Caswell</a:t>
            </a:r>
            <a:r>
              <a:rPr lang="it-IT" dirty="0"/>
              <a:t>, 2008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24994DE-4CA3-4591-A703-1D2EB8D7E1F2}"/>
              </a:ext>
            </a:extLst>
          </p:cNvPr>
          <p:cNvSpPr txBox="1"/>
          <p:nvPr/>
        </p:nvSpPr>
        <p:spPr>
          <a:xfrm>
            <a:off x="467544" y="2847932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«A service system </a:t>
            </a:r>
            <a:r>
              <a:rPr lang="it-IT" sz="2000" dirty="0" err="1"/>
              <a:t>primarily</a:t>
            </a:r>
            <a:r>
              <a:rPr lang="it-IT" sz="2000" dirty="0"/>
              <a:t> </a:t>
            </a:r>
            <a:r>
              <a:rPr lang="it-IT" sz="2000" dirty="0" err="1"/>
              <a:t>relates</a:t>
            </a:r>
            <a:r>
              <a:rPr lang="it-IT" sz="2000" dirty="0"/>
              <a:t> to customer-provider interactions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well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open system with </a:t>
            </a:r>
            <a:r>
              <a:rPr lang="it-IT" sz="2000" dirty="0" err="1"/>
              <a:t>it</a:t>
            </a:r>
            <a:r>
              <a:rPr lang="it-IT" sz="2000" dirty="0"/>
              <a:t> </a:t>
            </a:r>
            <a:r>
              <a:rPr lang="it-IT" sz="2000" dirty="0" err="1"/>
              <a:t>being</a:t>
            </a:r>
            <a:r>
              <a:rPr lang="it-IT" sz="2000" dirty="0"/>
              <a:t> </a:t>
            </a:r>
            <a:r>
              <a:rPr lang="it-IT" sz="2000" dirty="0" err="1"/>
              <a:t>capable</a:t>
            </a:r>
            <a:r>
              <a:rPr lang="it-IT" sz="2000" dirty="0"/>
              <a:t> of </a:t>
            </a:r>
            <a:r>
              <a:rPr lang="it-IT" sz="2000" dirty="0" err="1"/>
              <a:t>improving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own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state </a:t>
            </a:r>
            <a:r>
              <a:rPr lang="it-IT" sz="2000" dirty="0"/>
              <a:t>and the one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anothe</a:t>
            </a:r>
            <a:r>
              <a:rPr lang="it-IT" sz="2000" dirty="0" err="1"/>
              <a:t>r</a:t>
            </a:r>
            <a:r>
              <a:rPr lang="it-IT" sz="2000" dirty="0"/>
              <a:t> system </a:t>
            </a:r>
            <a:r>
              <a:rPr lang="it-IT" sz="2000" dirty="0" err="1"/>
              <a:t>though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acquiring</a:t>
            </a:r>
            <a:r>
              <a:rPr lang="it-IT" sz="2000" dirty="0"/>
              <a:t>,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sharing</a:t>
            </a:r>
            <a:r>
              <a:rPr lang="it-IT" sz="2000" dirty="0"/>
              <a:t>, or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applying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000" dirty="0"/>
              <a:t>, with the </a:t>
            </a:r>
            <a:r>
              <a:rPr lang="it-IT" sz="2000" dirty="0" err="1"/>
              <a:t>aim</a:t>
            </a:r>
            <a:r>
              <a:rPr lang="it-IT" sz="2000" dirty="0"/>
              <a:t> of </a:t>
            </a:r>
            <a:r>
              <a:rPr lang="it-IT" sz="2000" dirty="0" err="1"/>
              <a:t>creating</a:t>
            </a:r>
            <a:r>
              <a:rPr lang="it-IT" sz="2000" dirty="0"/>
              <a:t> a </a:t>
            </a:r>
            <a:r>
              <a:rPr lang="it-IT" sz="2000" dirty="0" err="1"/>
              <a:t>basis</a:t>
            </a:r>
            <a:r>
              <a:rPr lang="it-IT" sz="2000" dirty="0"/>
              <a:t> for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service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r>
              <a:rPr lang="it-IT" sz="2000" dirty="0"/>
              <a:t>»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F8E116-B8BD-4A91-B86C-A899556CC7C0}"/>
              </a:ext>
            </a:extLst>
          </p:cNvPr>
          <p:cNvSpPr txBox="1"/>
          <p:nvPr/>
        </p:nvSpPr>
        <p:spPr>
          <a:xfrm>
            <a:off x="7056892" y="3299423"/>
            <a:ext cx="177472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Golinelli, 2008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D9001EE-2D81-43BA-ADB9-BC6FC009DB5F}"/>
              </a:ext>
            </a:extLst>
          </p:cNvPr>
          <p:cNvSpPr txBox="1"/>
          <p:nvPr/>
        </p:nvSpPr>
        <p:spPr>
          <a:xfrm>
            <a:off x="422507" y="4684811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«Service systems can be </a:t>
            </a:r>
            <a:r>
              <a:rPr lang="it-IT" sz="2000" dirty="0" err="1"/>
              <a:t>represented</a:t>
            </a:r>
            <a:r>
              <a:rPr lang="it-IT" sz="2000" dirty="0"/>
              <a:t>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real</a:t>
            </a:r>
            <a:r>
              <a:rPr lang="it-IT" sz="2000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networks</a:t>
            </a:r>
            <a:r>
              <a:rPr lang="it-IT" sz="2000" dirty="0"/>
              <a:t>, in </a:t>
            </a:r>
            <a:r>
              <a:rPr lang="it-IT" sz="2000" dirty="0" err="1"/>
              <a:t>which</a:t>
            </a:r>
            <a:r>
              <a:rPr lang="it-IT" sz="2000" dirty="0"/>
              <a:t> the </a:t>
            </a:r>
            <a:r>
              <a:rPr lang="it-IT" sz="2000" dirty="0" err="1"/>
              <a:t>same</a:t>
            </a:r>
            <a:r>
              <a:rPr lang="it-IT" sz="2000" dirty="0"/>
              <a:t> </a:t>
            </a:r>
            <a:r>
              <a:rPr lang="it-IT" sz="2000" dirty="0" err="1"/>
              <a:t>entities</a:t>
            </a:r>
            <a:r>
              <a:rPr lang="it-IT" sz="2000" dirty="0"/>
              <a:t> combine </a:t>
            </a:r>
            <a:r>
              <a:rPr lang="it-IT" sz="2000" dirty="0" err="1"/>
              <a:t>their</a:t>
            </a:r>
            <a:r>
              <a:rPr lang="it-IT" sz="2000" dirty="0"/>
              <a:t> </a:t>
            </a:r>
            <a:r>
              <a:rPr lang="it-IT" sz="2000" dirty="0" err="1"/>
              <a:t>strengths</a:t>
            </a:r>
            <a:r>
              <a:rPr lang="it-IT" sz="2000" dirty="0"/>
              <a:t> </a:t>
            </a:r>
            <a:r>
              <a:rPr lang="it-IT" sz="2000" dirty="0" err="1"/>
              <a:t>through</a:t>
            </a:r>
            <a:r>
              <a:rPr lang="it-IT" sz="2000" dirty="0"/>
              <a:t> </a:t>
            </a:r>
            <a:r>
              <a:rPr lang="it-IT" sz="2000" u="sng" dirty="0" err="1"/>
              <a:t>direct</a:t>
            </a:r>
            <a:r>
              <a:rPr lang="it-IT" sz="2000" dirty="0"/>
              <a:t> and </a:t>
            </a:r>
            <a:r>
              <a:rPr lang="it-IT" sz="2000" u="sng" dirty="0" err="1"/>
              <a:t>indirect</a:t>
            </a:r>
            <a:r>
              <a:rPr lang="it-IT" sz="2000" u="sng" dirty="0"/>
              <a:t> </a:t>
            </a:r>
            <a:r>
              <a:rPr lang="it-IT" sz="2000" u="sng" dirty="0" err="1"/>
              <a:t>connectivity</a:t>
            </a:r>
            <a:r>
              <a:rPr lang="it-IT" sz="2000" dirty="0"/>
              <a:t>, </a:t>
            </a:r>
            <a:r>
              <a:rPr lang="it-IT" sz="2000" dirty="0" err="1"/>
              <a:t>as</a:t>
            </a:r>
            <a:r>
              <a:rPr lang="it-IT" sz="2000" dirty="0"/>
              <a:t> </a:t>
            </a:r>
            <a:r>
              <a:rPr lang="it-IT" sz="2000" dirty="0" err="1"/>
              <a:t>they</a:t>
            </a:r>
            <a:r>
              <a:rPr lang="it-IT" sz="2000" dirty="0"/>
              <a:t> are </a:t>
            </a:r>
            <a:r>
              <a:rPr lang="it-IT" sz="2000" dirty="0" err="1"/>
              <a:t>oriented</a:t>
            </a:r>
            <a:r>
              <a:rPr lang="it-IT" sz="2000" dirty="0"/>
              <a:t> </a:t>
            </a:r>
            <a:r>
              <a:rPr lang="it-IT" sz="2000" dirty="0" err="1"/>
              <a:t>toward</a:t>
            </a:r>
            <a:r>
              <a:rPr lang="it-IT" sz="2000" dirty="0"/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enduring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competitiveness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and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daily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interactions </a:t>
            </a:r>
            <a:r>
              <a:rPr lang="it-IT" sz="2000" dirty="0"/>
              <a:t>with </a:t>
            </a:r>
            <a:r>
              <a:rPr lang="it-IT" sz="2000" dirty="0" err="1"/>
              <a:t>other</a:t>
            </a:r>
            <a:r>
              <a:rPr lang="it-IT" sz="2000" dirty="0"/>
              <a:t> </a:t>
            </a:r>
            <a:r>
              <a:rPr lang="it-IT" sz="2000" dirty="0" err="1"/>
              <a:t>external</a:t>
            </a:r>
            <a:r>
              <a:rPr lang="it-IT" sz="2000" dirty="0"/>
              <a:t> </a:t>
            </a:r>
            <a:r>
              <a:rPr lang="it-IT" sz="2000" dirty="0" err="1"/>
              <a:t>interdependent</a:t>
            </a:r>
            <a:r>
              <a:rPr lang="it-IT" sz="2000" dirty="0"/>
              <a:t> service systems»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0381F29-A3B0-4073-BD85-178CDA0F2E57}"/>
              </a:ext>
            </a:extLst>
          </p:cNvPr>
          <p:cNvSpPr txBox="1"/>
          <p:nvPr/>
        </p:nvSpPr>
        <p:spPr>
          <a:xfrm>
            <a:off x="7049546" y="5140231"/>
            <a:ext cx="1774723" cy="3693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Polese, 2009</a:t>
            </a:r>
          </a:p>
        </p:txBody>
      </p:sp>
    </p:spTree>
    <p:extLst>
      <p:ext uri="{BB962C8B-B14F-4D97-AF65-F5344CB8AC3E}">
        <p14:creationId xmlns:p14="http://schemas.microsoft.com/office/powerpoint/2010/main" val="258595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12" grpId="0"/>
      <p:bldP spid="13" grpId="0" animBg="1"/>
      <p:bldP spid="14" grpId="0"/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00087" y="886936"/>
            <a:ext cx="7886700" cy="1200329"/>
          </a:xfrm>
        </p:spPr>
        <p:txBody>
          <a:bodyPr>
            <a:no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it-IT" sz="2400" dirty="0"/>
              <a:t>The concept </a:t>
            </a:r>
            <a:r>
              <a:rPr lang="it-IT" sz="2400" dirty="0" err="1"/>
              <a:t>derives</a:t>
            </a:r>
            <a:r>
              <a:rPr lang="it-IT" sz="2400" dirty="0"/>
              <a:t> from </a:t>
            </a:r>
            <a:r>
              <a:rPr lang="it-IT" sz="2400" b="1" dirty="0" err="1"/>
              <a:t>systemic</a:t>
            </a:r>
            <a:r>
              <a:rPr lang="it-IT" sz="2400" b="1" dirty="0"/>
              <a:t> </a:t>
            </a:r>
            <a:r>
              <a:rPr lang="it-IT" sz="2400" b="1" dirty="0" err="1"/>
              <a:t>vision</a:t>
            </a:r>
            <a:r>
              <a:rPr lang="it-IT" sz="2400" b="1" dirty="0"/>
              <a:t> </a:t>
            </a:r>
            <a:r>
              <a:rPr lang="it-IT" sz="2400" dirty="0"/>
              <a:t>and </a:t>
            </a:r>
            <a:r>
              <a:rPr lang="it-IT" sz="2400" b="1" dirty="0"/>
              <a:t>network theory </a:t>
            </a:r>
            <a:r>
              <a:rPr lang="it-IT" sz="2400" dirty="0"/>
              <a:t> (Richardson, 1972; </a:t>
            </a:r>
            <a:r>
              <a:rPr lang="it-IT" sz="2400" dirty="0" err="1"/>
              <a:t>Normann</a:t>
            </a:r>
            <a:r>
              <a:rPr lang="it-IT" sz="2400" dirty="0"/>
              <a:t> and Ramirez, 1993; </a:t>
            </a:r>
            <a:r>
              <a:rPr lang="it-IT" sz="2400" dirty="0" err="1"/>
              <a:t>Castells</a:t>
            </a:r>
            <a:r>
              <a:rPr lang="it-IT" sz="2400" dirty="0"/>
              <a:t>, 1996; Capra, 2002)</a:t>
            </a:r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6" name="Freccia in giù 5"/>
          <p:cNvSpPr/>
          <p:nvPr/>
        </p:nvSpPr>
        <p:spPr>
          <a:xfrm>
            <a:off x="4502583" y="3591123"/>
            <a:ext cx="246185" cy="302047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0056" y="1662184"/>
            <a:ext cx="936104" cy="93610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1D94F175-5F61-472B-9E45-CA3538500B9A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2475A91E-BA1C-4749-B03D-A25B5C1D9A4E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D9F7E9F3-E88F-4AFE-91D6-BC86E5B59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4BC9EDBD-EE0C-4D61-B076-CBD45D8D2B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A0EC376C-CE1B-4EBA-926F-6EA0337FE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FD05D447-DFEB-44FE-9894-7AC2269CE40A}"/>
              </a:ext>
            </a:extLst>
          </p:cNvPr>
          <p:cNvSpPr txBox="1">
            <a:spLocks/>
          </p:cNvSpPr>
          <p:nvPr/>
        </p:nvSpPr>
        <p:spPr>
          <a:xfrm>
            <a:off x="510875" y="156702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Service Systems: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origins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B71C384-AA9D-4F71-B13B-378C5FFB82CF}"/>
              </a:ext>
            </a:extLst>
          </p:cNvPr>
          <p:cNvSpPr/>
          <p:nvPr/>
        </p:nvSpPr>
        <p:spPr>
          <a:xfrm>
            <a:off x="700088" y="2438859"/>
            <a:ext cx="78867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 err="1"/>
              <a:t>entity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emerging</a:t>
            </a:r>
            <a:r>
              <a:rPr lang="it-IT" sz="2400" dirty="0"/>
              <a:t> from a </a:t>
            </a:r>
            <a:r>
              <a:rPr lang="it-IT" sz="2400" dirty="0" err="1"/>
              <a:t>specific</a:t>
            </a:r>
            <a:r>
              <a:rPr lang="it-IT" sz="2400" dirty="0"/>
              <a:t> </a:t>
            </a:r>
            <a:r>
              <a:rPr lang="it-IT" sz="2400" dirty="0" err="1"/>
              <a:t>structure</a:t>
            </a:r>
            <a:r>
              <a:rPr lang="it-IT" sz="2400" dirty="0"/>
              <a:t> (</a:t>
            </a:r>
            <a:r>
              <a:rPr lang="it-IT" sz="2400" dirty="0" err="1"/>
              <a:t>organzational-physical</a:t>
            </a:r>
            <a:r>
              <a:rPr lang="it-IT" sz="2400" dirty="0"/>
              <a:t> </a:t>
            </a:r>
            <a:r>
              <a:rPr lang="it-IT" sz="2400" dirty="0" err="1"/>
              <a:t>equipment</a:t>
            </a:r>
            <a:r>
              <a:rPr lang="it-IT" sz="2400" dirty="0"/>
              <a:t>) thanks to interactions </a:t>
            </a:r>
            <a:r>
              <a:rPr lang="it-IT" sz="2400" dirty="0" err="1"/>
              <a:t>among</a:t>
            </a:r>
            <a:r>
              <a:rPr lang="it-IT" sz="2400" dirty="0"/>
              <a:t> </a:t>
            </a:r>
            <a:r>
              <a:rPr lang="it-IT" sz="2400" dirty="0" err="1"/>
              <a:t>all</a:t>
            </a:r>
            <a:r>
              <a:rPr lang="it-IT" sz="2400" dirty="0"/>
              <a:t> </a:t>
            </a:r>
            <a:r>
              <a:rPr lang="it-IT" sz="2400" dirty="0" err="1"/>
              <a:t>system’s</a:t>
            </a:r>
            <a:r>
              <a:rPr lang="it-IT" sz="2400" dirty="0"/>
              <a:t> </a:t>
            </a:r>
            <a:r>
              <a:rPr lang="it-IT" sz="2400" dirty="0" err="1"/>
              <a:t>members</a:t>
            </a:r>
            <a:r>
              <a:rPr lang="it-IT" sz="2400" dirty="0"/>
              <a:t> (Barile, 2013).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908A1FD-DF19-4384-B9A8-0831377DB12E}"/>
              </a:ext>
            </a:extLst>
          </p:cNvPr>
          <p:cNvSpPr/>
          <p:nvPr/>
        </p:nvSpPr>
        <p:spPr>
          <a:xfrm>
            <a:off x="700087" y="3824016"/>
            <a:ext cx="7886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 err="1">
                <a:solidFill>
                  <a:schemeClr val="accent2">
                    <a:lumMod val="75000"/>
                  </a:schemeClr>
                </a:solidFill>
              </a:rPr>
              <a:t>Aim</a:t>
            </a:r>
            <a:r>
              <a:rPr lang="it-IT" sz="2400" dirty="0"/>
              <a:t>: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survival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the </a:t>
            </a:r>
            <a:r>
              <a:rPr lang="it-IT" sz="2400" dirty="0" err="1"/>
              <a:t>acquisition</a:t>
            </a:r>
            <a:r>
              <a:rPr lang="it-IT" sz="2400" dirty="0"/>
              <a:t> (and the </a:t>
            </a:r>
            <a:r>
              <a:rPr lang="it-IT" sz="2400" dirty="0" err="1"/>
              <a:t>exchange</a:t>
            </a:r>
            <a:r>
              <a:rPr lang="it-IT" sz="2400" dirty="0"/>
              <a:t>) of </a:t>
            </a:r>
            <a:r>
              <a:rPr lang="it-IT" sz="2400" b="1" dirty="0"/>
              <a:t>knowledge</a:t>
            </a:r>
            <a:r>
              <a:rPr lang="it-IT" sz="2400" dirty="0"/>
              <a:t> from the </a:t>
            </a:r>
            <a:r>
              <a:rPr lang="it-IT" sz="2400" dirty="0" err="1"/>
              <a:t>other</a:t>
            </a:r>
            <a:r>
              <a:rPr lang="it-IT" sz="2400" dirty="0"/>
              <a:t> systems </a:t>
            </a:r>
            <a:r>
              <a:rPr lang="it-IT" sz="2400" dirty="0" err="1"/>
              <a:t>situated</a:t>
            </a:r>
            <a:r>
              <a:rPr lang="it-IT" sz="2400" dirty="0"/>
              <a:t> in the </a:t>
            </a:r>
            <a:r>
              <a:rPr lang="it-IT" sz="2400" dirty="0" err="1"/>
              <a:t>context</a:t>
            </a:r>
            <a:r>
              <a:rPr lang="it-IT" sz="2400" dirty="0"/>
              <a:t>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leads</a:t>
            </a:r>
            <a:r>
              <a:rPr lang="it-IT" sz="2400" dirty="0"/>
              <a:t> to the </a:t>
            </a:r>
            <a:r>
              <a:rPr lang="it-IT" sz="2400" dirty="0" err="1"/>
              <a:t>creation</a:t>
            </a:r>
            <a:r>
              <a:rPr lang="it-IT" sz="2400" dirty="0"/>
              <a:t> of </a:t>
            </a:r>
            <a:r>
              <a:rPr lang="it-IT" sz="2400" u="sng" dirty="0"/>
              <a:t>new knowledge</a:t>
            </a:r>
            <a:r>
              <a:rPr lang="it-IT" sz="2400" dirty="0"/>
              <a:t>.</a:t>
            </a:r>
          </a:p>
          <a:p>
            <a:pPr algn="just"/>
            <a:endParaRPr lang="it-IT" sz="1600" dirty="0"/>
          </a:p>
          <a:p>
            <a:pPr algn="just"/>
            <a:r>
              <a:rPr lang="it-IT" sz="2400" dirty="0" err="1"/>
              <a:t>Since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co- </a:t>
            </a:r>
            <a:r>
              <a:rPr lang="it-IT" sz="2400" dirty="0" err="1"/>
              <a:t>creation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centred</a:t>
            </a:r>
            <a:r>
              <a:rPr lang="it-IT" sz="2400" dirty="0"/>
              <a:t> on knowledge </a:t>
            </a:r>
            <a:r>
              <a:rPr lang="it-IT" sz="2400" dirty="0" err="1"/>
              <a:t>exchange</a:t>
            </a:r>
            <a:r>
              <a:rPr lang="it-IT" sz="2400" dirty="0"/>
              <a:t> to </a:t>
            </a:r>
            <a:r>
              <a:rPr lang="it-IT" sz="2400" dirty="0" err="1"/>
              <a:t>acquire</a:t>
            </a:r>
            <a:r>
              <a:rPr lang="it-IT" sz="2400" dirty="0"/>
              <a:t> </a:t>
            </a:r>
            <a:r>
              <a:rPr lang="it-IT" sz="2400" dirty="0" err="1"/>
              <a:t>mutual</a:t>
            </a:r>
            <a:r>
              <a:rPr lang="it-IT" sz="2400" dirty="0"/>
              <a:t> benefits, system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adequate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configuration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for companies </a:t>
            </a:r>
            <a:r>
              <a:rPr lang="it-IT" sz="2400" dirty="0" err="1"/>
              <a:t>aiming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acquiring</a:t>
            </a:r>
            <a:r>
              <a:rPr lang="it-IT" sz="2400" dirty="0"/>
              <a:t> </a:t>
            </a:r>
            <a:r>
              <a:rPr lang="it-IT" sz="2400" dirty="0" err="1"/>
              <a:t>sustainable</a:t>
            </a:r>
            <a:r>
              <a:rPr lang="it-IT" sz="2400" dirty="0"/>
              <a:t> competitive </a:t>
            </a:r>
            <a:r>
              <a:rPr lang="it-IT" sz="2400" dirty="0" err="1"/>
              <a:t>advantage</a:t>
            </a:r>
            <a:r>
              <a:rPr lang="it-IT" sz="2400" dirty="0"/>
              <a:t>.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02DD333-509B-4EFE-8E9F-6111A3940E30}"/>
              </a:ext>
            </a:extLst>
          </p:cNvPr>
          <p:cNvSpPr/>
          <p:nvPr/>
        </p:nvSpPr>
        <p:spPr>
          <a:xfrm>
            <a:off x="4022362" y="1934223"/>
            <a:ext cx="109927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txBody>
          <a:bodyPr wrap="none">
            <a:spAutoFit/>
          </a:bodyPr>
          <a:lstStyle/>
          <a:p>
            <a:r>
              <a:rPr lang="it-IT" sz="2400" b="1" dirty="0"/>
              <a:t>System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327635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2" grpId="0"/>
      <p:bldP spid="4" grpId="0"/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285750" y="1331640"/>
            <a:ext cx="85725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2000" dirty="0"/>
          </a:p>
          <a:p>
            <a:pPr marL="265113" indent="-265113" algn="just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ea typeface="Times New Roman" pitchFamily="18" charset="0"/>
              </a:rPr>
              <a:t>“complex of </a:t>
            </a:r>
            <a:r>
              <a:rPr lang="en-US" sz="2000" i="1" dirty="0">
                <a:ea typeface="Times New Roman" pitchFamily="18" charset="0"/>
              </a:rPr>
              <a:t>interacting elements</a:t>
            </a:r>
            <a:r>
              <a:rPr lang="en-US" sz="2000" dirty="0">
                <a:ea typeface="Times New Roman" pitchFamily="18" charset="0"/>
              </a:rPr>
              <a:t>” (Von </a:t>
            </a:r>
            <a:r>
              <a:rPr lang="en-US" sz="2000" dirty="0" err="1">
                <a:ea typeface="Times New Roman" pitchFamily="18" charset="0"/>
              </a:rPr>
              <a:t>Bertalaffy</a:t>
            </a:r>
            <a:r>
              <a:rPr lang="en-US" sz="2000" dirty="0">
                <a:ea typeface="Times New Roman" pitchFamily="18" charset="0"/>
              </a:rPr>
              <a:t>, 1956)</a:t>
            </a:r>
            <a:endParaRPr lang="it-IT" sz="2000" dirty="0"/>
          </a:p>
          <a:p>
            <a:pPr marL="265113" indent="-265113" algn="just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ea typeface="Times New Roman" pitchFamily="18" charset="0"/>
              </a:rPr>
              <a:t>“an entity that is </a:t>
            </a:r>
            <a:r>
              <a:rPr lang="en-US" sz="2000" i="1" dirty="0">
                <a:ea typeface="Times New Roman" pitchFamily="18" charset="0"/>
              </a:rPr>
              <a:t>adaptable</a:t>
            </a:r>
            <a:r>
              <a:rPr lang="en-US" sz="2000" dirty="0">
                <a:ea typeface="Times New Roman" pitchFamily="18" charset="0"/>
              </a:rPr>
              <a:t> for the purpose of surviving in its changing environment” (Beer, 1975); </a:t>
            </a:r>
          </a:p>
          <a:p>
            <a:pPr marL="265113" indent="-265113" algn="just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US" sz="2000" dirty="0">
                <a:ea typeface="Times New Roman" pitchFamily="18" charset="0"/>
              </a:rPr>
              <a:t>“entity which is a </a:t>
            </a:r>
            <a:r>
              <a:rPr lang="en-US" sz="2000" i="1" dirty="0">
                <a:ea typeface="Times New Roman" pitchFamily="18" charset="0"/>
              </a:rPr>
              <a:t>coherent</a:t>
            </a:r>
            <a:r>
              <a:rPr lang="en-US" sz="2000" dirty="0">
                <a:ea typeface="Times New Roman" pitchFamily="18" charset="0"/>
              </a:rPr>
              <a:t> whole” (Ng, </a:t>
            </a:r>
            <a:r>
              <a:rPr lang="en-US" sz="2000" dirty="0" err="1">
                <a:ea typeface="Times New Roman" pitchFamily="18" charset="0"/>
              </a:rPr>
              <a:t>Maull</a:t>
            </a:r>
            <a:r>
              <a:rPr lang="en-US" sz="2000" dirty="0">
                <a:ea typeface="Times New Roman" pitchFamily="18" charset="0"/>
              </a:rPr>
              <a:t> and Yip, 2009)</a:t>
            </a:r>
            <a:endParaRPr lang="en-US" sz="2000" dirty="0"/>
          </a:p>
        </p:txBody>
      </p:sp>
      <p:sp>
        <p:nvSpPr>
          <p:cNvPr id="5" name="Rettangolo 4"/>
          <p:cNvSpPr/>
          <p:nvPr/>
        </p:nvSpPr>
        <p:spPr>
          <a:xfrm>
            <a:off x="3347719" y="645333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1"/>
          <p:cNvGrpSpPr>
            <a:grpSpLocks/>
          </p:cNvGrpSpPr>
          <p:nvPr/>
        </p:nvGrpSpPr>
        <p:grpSpPr bwMode="auto">
          <a:xfrm rot="5400000">
            <a:off x="4525169" y="2297821"/>
            <a:ext cx="73025" cy="8907463"/>
            <a:chOff x="0" y="0"/>
            <a:chExt cx="716" cy="16353"/>
          </a:xfrm>
        </p:grpSpPr>
        <p:grpSp>
          <p:nvGrpSpPr>
            <p:cNvPr id="7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0" name="Titolo 1"/>
          <p:cNvSpPr txBox="1">
            <a:spLocks/>
          </p:cNvSpPr>
          <p:nvPr/>
        </p:nvSpPr>
        <p:spPr>
          <a:xfrm>
            <a:off x="446566" y="18864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From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Systems Theory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1" name="Group 1">
            <a:extLst>
              <a:ext uri="{FF2B5EF4-FFF2-40B4-BE49-F238E27FC236}">
                <a16:creationId xmlns:a16="http://schemas.microsoft.com/office/drawing/2014/main" id="{643FCD88-488A-49E6-A856-A065BF17C00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269634"/>
            <a:ext cx="73025" cy="8907463"/>
            <a:chOff x="0" y="0"/>
            <a:chExt cx="716" cy="16353"/>
          </a:xfrm>
        </p:grpSpPr>
        <p:grpSp>
          <p:nvGrpSpPr>
            <p:cNvPr id="12" name="Group 2">
              <a:extLst>
                <a:ext uri="{FF2B5EF4-FFF2-40B4-BE49-F238E27FC236}">
                  <a16:creationId xmlns:a16="http://schemas.microsoft.com/office/drawing/2014/main" id="{D65AD9E7-8069-4315-89B9-DADB0D109A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>
                <a:extLst>
                  <a:ext uri="{FF2B5EF4-FFF2-40B4-BE49-F238E27FC236}">
                    <a16:creationId xmlns:a16="http://schemas.microsoft.com/office/drawing/2014/main" id="{317ECB90-8D83-44AD-B49E-49D73112C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b="1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0972C47F-11E6-48F1-9E73-697B7B5B6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322000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  <a:latin typeface="Berlin Sans FB" panose="020E0602020502020306" pitchFamily="34" charset="0"/>
              </a:rPr>
              <a:pPr/>
              <a:t>65</a:t>
            </a:fld>
            <a:endParaRPr lang="it-IT" sz="1800" b="1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5E1EF29-E22A-4A5A-9472-850AE91418DF}"/>
              </a:ext>
            </a:extLst>
          </p:cNvPr>
          <p:cNvSpPr/>
          <p:nvPr/>
        </p:nvSpPr>
        <p:spPr>
          <a:xfrm>
            <a:off x="2771800" y="3269143"/>
            <a:ext cx="590436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a typeface="Times New Roman" pitchFamily="18" charset="0"/>
              </a:rPr>
              <a:t>Composed of many part (Parsons, 1965), boundaries, </a:t>
            </a:r>
            <a:r>
              <a:rPr lang="en-US" sz="2000" b="1" dirty="0">
                <a:ea typeface="Times New Roman" pitchFamily="18" charset="0"/>
              </a:rPr>
              <a:t>connections</a:t>
            </a:r>
            <a:r>
              <a:rPr lang="en-US" sz="2000" dirty="0">
                <a:ea typeface="Times New Roman" pitchFamily="18" charset="0"/>
              </a:rPr>
              <a:t> and  different relationship with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relevant </a:t>
            </a:r>
            <a:r>
              <a:rPr lang="en-US" sz="2000" dirty="0">
                <a:ea typeface="Times New Roman" pitchFamily="18" charset="0"/>
              </a:rPr>
              <a:t>stakeholders based on the sharing of critical and influential </a:t>
            </a:r>
            <a:r>
              <a:rPr lang="it-IT" sz="2000" dirty="0">
                <a:ea typeface="Times New Roman" pitchFamily="18" charset="0"/>
              </a:rPr>
              <a:t>capabilities</a:t>
            </a:r>
            <a:endParaRPr lang="it-IT" sz="2000" dirty="0"/>
          </a:p>
          <a:p>
            <a:pPr marL="342900" indent="-342900" algn="just" eaLnBrk="0" fontAlgn="auto" hangingPunct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en-US" sz="2000" dirty="0">
              <a:ea typeface="Times New Roman" pitchFamily="18" charset="0"/>
            </a:endParaRPr>
          </a:p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sub-systems</a:t>
            </a:r>
            <a:r>
              <a:rPr lang="en-US" sz="2000" dirty="0">
                <a:ea typeface="Times New Roman" pitchFamily="18" charset="0"/>
              </a:rPr>
              <a:t> focus on the analysis of relationships among its own internal components while 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supra-systems</a:t>
            </a:r>
            <a:r>
              <a:rPr lang="en-US" sz="2000" dirty="0">
                <a:ea typeface="Times New Roman" pitchFamily="18" charset="0"/>
              </a:rPr>
              <a:t> focus on the connections between the analysis unit and other influencing systemic entities in their context (</a:t>
            </a:r>
            <a:r>
              <a:rPr lang="en-US" sz="2000" dirty="0" err="1">
                <a:ea typeface="Times New Roman" pitchFamily="18" charset="0"/>
              </a:rPr>
              <a:t>Golinelli</a:t>
            </a:r>
            <a:r>
              <a:rPr lang="en-US" sz="2000" dirty="0">
                <a:ea typeface="Times New Roman" pitchFamily="18" charset="0"/>
              </a:rPr>
              <a:t>, 2005)</a:t>
            </a:r>
            <a:endParaRPr lang="it-IT" sz="200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5F26666-9518-4D5F-BEC0-8DADA8A3FBAC}"/>
              </a:ext>
            </a:extLst>
          </p:cNvPr>
          <p:cNvSpPr txBox="1"/>
          <p:nvPr/>
        </p:nvSpPr>
        <p:spPr>
          <a:xfrm>
            <a:off x="422902" y="1177373"/>
            <a:ext cx="1268778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5035EDB-6AD7-4FA8-8D06-E70F005B2192}"/>
              </a:ext>
            </a:extLst>
          </p:cNvPr>
          <p:cNvSpPr txBox="1"/>
          <p:nvPr/>
        </p:nvSpPr>
        <p:spPr>
          <a:xfrm>
            <a:off x="455672" y="3358071"/>
            <a:ext cx="2088232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Actors &amp; connections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893025D-EA8F-4B21-808F-33758498DA5E}"/>
              </a:ext>
            </a:extLst>
          </p:cNvPr>
          <p:cNvSpPr txBox="1"/>
          <p:nvPr/>
        </p:nvSpPr>
        <p:spPr>
          <a:xfrm>
            <a:off x="467834" y="4838671"/>
            <a:ext cx="20882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SUB-SYSTEMS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531F8BB-D2DE-4FF2-914C-B00346F9E30D}"/>
              </a:ext>
            </a:extLst>
          </p:cNvPr>
          <p:cNvSpPr txBox="1"/>
          <p:nvPr/>
        </p:nvSpPr>
        <p:spPr>
          <a:xfrm>
            <a:off x="474730" y="5370270"/>
            <a:ext cx="2088232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Supra-systems</a:t>
            </a:r>
          </a:p>
        </p:txBody>
      </p:sp>
      <p:pic>
        <p:nvPicPr>
          <p:cNvPr id="22530" name="Picture 2" descr="Solar system - Free nature icons">
            <a:extLst>
              <a:ext uri="{FF2B5EF4-FFF2-40B4-BE49-F238E27FC236}">
                <a16:creationId xmlns:a16="http://schemas.microsoft.com/office/drawing/2014/main" id="{C1D4FA6C-2F31-43FF-80D7-7AA3BE0EB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113" y="719439"/>
            <a:ext cx="1143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58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5" grpId="0"/>
      <p:bldP spid="3" grpId="0"/>
      <p:bldP spid="15" grpId="0" animBg="1"/>
      <p:bldP spid="17" grpId="0" animBg="1"/>
      <p:bldP spid="18" grpId="0" animBg="1"/>
      <p:bldP spid="1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CasellaDiTesto 6"/>
          <p:cNvSpPr txBox="1">
            <a:spLocks noChangeArrowheads="1"/>
          </p:cNvSpPr>
          <p:nvPr/>
        </p:nvSpPr>
        <p:spPr bwMode="auto">
          <a:xfrm>
            <a:off x="471488" y="1218232"/>
            <a:ext cx="8215312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Today, </a:t>
            </a:r>
            <a:r>
              <a:rPr lang="en-US" sz="2400" i="1" dirty="0"/>
              <a:t>service systems</a:t>
            </a:r>
            <a:r>
              <a:rPr lang="en-US" sz="2400" dirty="0"/>
              <a:t> represent an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emerging issue </a:t>
            </a:r>
            <a:r>
              <a:rPr lang="en-US" sz="2400" dirty="0"/>
              <a:t>in economic research, all-encompassing many specific topics (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cities </a:t>
            </a:r>
            <a:r>
              <a:rPr lang="en-US" sz="2400" dirty="0"/>
              <a:t>and </a:t>
            </a:r>
            <a:r>
              <a:rPr lang="en-US" sz="24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communities</a:t>
            </a:r>
            <a:r>
              <a:rPr lang="en-US" sz="2400" dirty="0"/>
              <a:t>) and even quality, traditionally related to technologies and processes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/>
          </a:p>
          <a:p>
            <a:pPr marL="360363" indent="-3603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i="1" cap="small" dirty="0"/>
              <a:t>Main References:</a:t>
            </a:r>
          </a:p>
          <a:p>
            <a:pPr marL="360363" indent="-3603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cap="small" dirty="0"/>
              <a:t>Alter, S.</a:t>
            </a:r>
            <a:r>
              <a:rPr lang="en-US" sz="2400" dirty="0"/>
              <a:t> (2008)</a:t>
            </a:r>
          </a:p>
          <a:p>
            <a:pPr marL="360363" indent="-360363"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cap="small" dirty="0" err="1"/>
              <a:t>Spohrer</a:t>
            </a:r>
            <a:r>
              <a:rPr lang="en-GB" sz="2400" cap="small" dirty="0"/>
              <a:t>, J., </a:t>
            </a:r>
            <a:r>
              <a:rPr lang="en-GB" sz="2400" cap="small" dirty="0" err="1"/>
              <a:t>Vargo</a:t>
            </a:r>
            <a:r>
              <a:rPr lang="en-GB" sz="2400" cap="small" dirty="0"/>
              <a:t>, S.L., </a:t>
            </a:r>
            <a:r>
              <a:rPr lang="en-GB" sz="2400" cap="small" dirty="0" err="1"/>
              <a:t>Maglio</a:t>
            </a:r>
            <a:r>
              <a:rPr lang="en-GB" sz="2400" cap="small" dirty="0"/>
              <a:t>, P.P, Caswell, N. </a:t>
            </a:r>
            <a:r>
              <a:rPr lang="en-GB" sz="2400" dirty="0"/>
              <a:t>(2008)</a:t>
            </a:r>
            <a:r>
              <a:rPr lang="en-GB" sz="2400" cap="small" dirty="0"/>
              <a:t> </a:t>
            </a:r>
            <a:endParaRPr lang="it-IT" sz="2400" dirty="0"/>
          </a:p>
        </p:txBody>
      </p:sp>
      <p:sp>
        <p:nvSpPr>
          <p:cNvPr id="8" name="Rettangolo 7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3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4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7" name="Titolo 1"/>
          <p:cNvSpPr txBox="1">
            <a:spLocks/>
          </p:cNvSpPr>
          <p:nvPr/>
        </p:nvSpPr>
        <p:spPr>
          <a:xfrm>
            <a:off x="457200" y="208610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Service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Systems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4330273D-FE4C-4768-9579-B5851BFEC59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A7ECA2FC-0C07-4345-9F1B-E93DB638DD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77B11EE4-A799-4534-A229-AD687E6E0A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8" name="Segnaposto numero diapositiva 3">
            <a:extLst>
              <a:ext uri="{FF2B5EF4-FFF2-40B4-BE49-F238E27FC236}">
                <a16:creationId xmlns:a16="http://schemas.microsoft.com/office/drawing/2014/main" id="{3BC57526-85B0-407A-AD08-E6F38653E975}"/>
              </a:ext>
            </a:extLst>
          </p:cNvPr>
          <p:cNvSpPr txBox="1">
            <a:spLocks/>
          </p:cNvSpPr>
          <p:nvPr/>
        </p:nvSpPr>
        <p:spPr>
          <a:xfrm>
            <a:off x="6830442" y="630101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Berlin Sans FB Dem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66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3ADE972B-88A8-4774-86B3-2E4F41B65291}"/>
              </a:ext>
            </a:extLst>
          </p:cNvPr>
          <p:cNvSpPr/>
          <p:nvPr/>
        </p:nvSpPr>
        <p:spPr>
          <a:xfrm>
            <a:off x="471488" y="2946914"/>
            <a:ext cx="82153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400" dirty="0">
                <a:solidFill>
                  <a:prstClr val="black"/>
                </a:solidFill>
              </a:rPr>
              <a:t>Reinterpretation of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design</a:t>
            </a:r>
            <a:r>
              <a:rPr lang="en-US" sz="2400" dirty="0">
                <a:solidFill>
                  <a:prstClr val="black"/>
                </a:solidFill>
              </a:rPr>
              <a:t>, service supply and </a:t>
            </a: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fruition</a:t>
            </a:r>
            <a:r>
              <a:rPr lang="en-US" sz="2400" dirty="0">
                <a:solidFill>
                  <a:prstClr val="black"/>
                </a:solidFill>
              </a:rPr>
              <a:t>, in which multiple active actors </a:t>
            </a:r>
            <a:r>
              <a:rPr lang="en-US" sz="2400" b="1" dirty="0">
                <a:solidFill>
                  <a:schemeClr val="accent2"/>
                </a:solidFill>
              </a:rPr>
              <a:t>synergistically</a:t>
            </a:r>
            <a:r>
              <a:rPr lang="en-US" sz="2400" dirty="0">
                <a:solidFill>
                  <a:prstClr val="black"/>
                </a:solidFill>
              </a:rPr>
              <a:t> participate in the value co-creation process, which is characterized by resource-sharing and common finality.</a:t>
            </a:r>
          </a:p>
        </p:txBody>
      </p:sp>
      <p:pic>
        <p:nvPicPr>
          <p:cNvPr id="23554" name="Picture 2" descr="Risultati immagini per insight icon">
            <a:extLst>
              <a:ext uri="{FF2B5EF4-FFF2-40B4-BE49-F238E27FC236}">
                <a16:creationId xmlns:a16="http://schemas.microsoft.com/office/drawing/2014/main" id="{6118080B-2934-4FAE-AE0D-049AC09B3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00"/>
          <a:stretch/>
        </p:blipFill>
        <p:spPr bwMode="auto">
          <a:xfrm>
            <a:off x="7065354" y="4089398"/>
            <a:ext cx="1574837" cy="151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08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567543"/>
            <a:ext cx="7886700" cy="405305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GB" sz="2400" b="1" dirty="0"/>
              <a:t>Organizations</a:t>
            </a:r>
            <a:r>
              <a:rPr lang="it-IT" sz="2400" b="1" dirty="0"/>
              <a:t>:</a:t>
            </a:r>
            <a:r>
              <a:rPr lang="it-IT" sz="2400" dirty="0"/>
              <a:t> </a:t>
            </a:r>
            <a:r>
              <a:rPr lang="en-GB" sz="2400" dirty="0"/>
              <a:t>interconnected</a:t>
            </a:r>
            <a:r>
              <a:rPr lang="it-IT" sz="2400" dirty="0"/>
              <a:t> </a:t>
            </a:r>
            <a:r>
              <a:rPr lang="en-IN" sz="2400" dirty="0"/>
              <a:t>systems</a:t>
            </a:r>
            <a:r>
              <a:rPr lang="it-IT" sz="2400" dirty="0"/>
              <a:t> </a:t>
            </a:r>
            <a:r>
              <a:rPr lang="en-IN" sz="2400" dirty="0"/>
              <a:t>entities</a:t>
            </a:r>
            <a:r>
              <a:rPr lang="it-IT" sz="2400" dirty="0"/>
              <a:t> </a:t>
            </a:r>
          </a:p>
          <a:p>
            <a:pPr marL="0" indent="0" algn="r">
              <a:buNone/>
            </a:pP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it-IT" sz="2400" dirty="0"/>
              <a:t> the </a:t>
            </a:r>
            <a:r>
              <a:rPr lang="it-IT" sz="2400" dirty="0" err="1"/>
              <a:t>same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accent2"/>
                </a:solidFill>
              </a:rPr>
              <a:t>value</a:t>
            </a:r>
            <a:r>
              <a:rPr lang="it-IT" sz="2400" dirty="0">
                <a:solidFill>
                  <a:schemeClr val="accent2"/>
                </a:solidFill>
              </a:rPr>
              <a:t> system</a:t>
            </a:r>
            <a:r>
              <a:rPr lang="it-IT" sz="2400" dirty="0"/>
              <a:t>. </a:t>
            </a:r>
          </a:p>
          <a:p>
            <a:pPr marL="0" indent="0" algn="just">
              <a:buNone/>
            </a:pPr>
            <a:endParaRPr lang="en-GB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F67E3C7B-8846-45DF-9F7B-555B6D743B10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313D0EA2-15F0-4B24-A0D1-2602E177B48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94A037CB-F902-4B52-89EB-A464AB08B0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761D7FF0-4C78-4AD1-A6C9-E84FF0EF7B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6335EFAF-DDC4-4120-85F7-BF63737BF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67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30BDCC63-8C94-4352-B7DE-5978171525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10161"/>
            <a:ext cx="8286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(1) Service Systems: 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ORGANIZATIONS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1C28C654-92AF-4079-95C1-8F9B530C56A0}"/>
              </a:ext>
            </a:extLst>
          </p:cNvPr>
          <p:cNvSpPr/>
          <p:nvPr/>
        </p:nvSpPr>
        <p:spPr>
          <a:xfrm>
            <a:off x="628650" y="2875574"/>
            <a:ext cx="80867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A Service system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composed</a:t>
            </a:r>
            <a:r>
              <a:rPr lang="it-IT" sz="2400" dirty="0"/>
              <a:t> of a </a:t>
            </a:r>
            <a:r>
              <a:rPr lang="it-IT" sz="2400" u="sng" dirty="0"/>
              <a:t>network of </a:t>
            </a:r>
            <a:r>
              <a:rPr lang="it-IT" sz="2400" u="sng" dirty="0" err="1"/>
              <a:t>organizations</a:t>
            </a:r>
            <a:r>
              <a:rPr lang="it-IT" sz="2400" u="sng" dirty="0"/>
              <a:t> </a:t>
            </a:r>
            <a:r>
              <a:rPr lang="it-IT" sz="2400" dirty="0" err="1"/>
              <a:t>carrying</a:t>
            </a:r>
            <a:r>
              <a:rPr lang="it-IT" sz="2400" dirty="0"/>
              <a:t> out </a:t>
            </a:r>
            <a:r>
              <a:rPr lang="it-IT" sz="2400" dirty="0" err="1"/>
              <a:t>integrations</a:t>
            </a:r>
            <a:r>
              <a:rPr lang="it-IT" sz="2400" dirty="0"/>
              <a:t> of multiple </a:t>
            </a:r>
            <a:r>
              <a:rPr lang="it-IT" sz="2400" dirty="0" err="1"/>
              <a:t>resources</a:t>
            </a:r>
            <a:r>
              <a:rPr lang="it-IT" sz="2400" dirty="0"/>
              <a:t> in </a:t>
            </a:r>
            <a:r>
              <a:rPr lang="it-IT" sz="2400" dirty="0" err="1"/>
              <a:t>order</a:t>
            </a:r>
            <a:r>
              <a:rPr lang="it-IT" sz="2400" dirty="0"/>
              <a:t> to </a:t>
            </a:r>
            <a:r>
              <a:rPr lang="it-IT" sz="2400" dirty="0" err="1"/>
              <a:t>achieve</a:t>
            </a:r>
            <a:r>
              <a:rPr lang="it-IT" sz="2400" dirty="0"/>
              <a:t> </a:t>
            </a:r>
            <a:r>
              <a:rPr lang="it-IT" sz="2400" b="1" dirty="0" err="1"/>
              <a:t>reciprocal</a:t>
            </a:r>
            <a:r>
              <a:rPr lang="it-IT" sz="2400" b="1" dirty="0"/>
              <a:t> benefits </a:t>
            </a:r>
            <a:r>
              <a:rPr lang="it-IT" sz="2400" dirty="0"/>
              <a:t>for </a:t>
            </a:r>
            <a:r>
              <a:rPr lang="it-IT" sz="2400" dirty="0" err="1"/>
              <a:t>all</a:t>
            </a:r>
            <a:r>
              <a:rPr lang="it-IT" sz="2400" dirty="0"/>
              <a:t> the stakeholders.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 err="1"/>
              <a:t>Every</a:t>
            </a:r>
            <a:r>
              <a:rPr lang="it-IT" sz="2400" dirty="0"/>
              <a:t> </a:t>
            </a:r>
            <a:r>
              <a:rPr lang="it-IT" sz="2400" dirty="0" err="1"/>
              <a:t>member</a:t>
            </a:r>
            <a:r>
              <a:rPr lang="it-IT" sz="2400" dirty="0"/>
              <a:t> of the system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its</a:t>
            </a:r>
            <a:r>
              <a:rPr lang="it-IT" sz="2400" dirty="0"/>
              <a:t> </a:t>
            </a:r>
            <a:r>
              <a:rPr lang="it-IT" sz="2400" dirty="0" err="1"/>
              <a:t>own</a:t>
            </a:r>
            <a:r>
              <a:rPr lang="it-IT" sz="2400" dirty="0"/>
              <a:t> </a:t>
            </a:r>
            <a:r>
              <a:rPr lang="it-IT" sz="2400" dirty="0" err="1"/>
              <a:t>interests</a:t>
            </a:r>
            <a:r>
              <a:rPr lang="it-IT" sz="2400" dirty="0"/>
              <a:t> and </a:t>
            </a:r>
            <a:r>
              <a:rPr lang="it-IT" sz="2400" dirty="0" err="1"/>
              <a:t>pursues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specific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Thus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2400" dirty="0"/>
              <a:t>managers </a:t>
            </a:r>
            <a:r>
              <a:rPr lang="it-IT" sz="2400" dirty="0" err="1"/>
              <a:t>should</a:t>
            </a:r>
            <a:r>
              <a:rPr lang="it-IT" sz="2400" dirty="0"/>
              <a:t> </a:t>
            </a:r>
            <a:r>
              <a:rPr lang="it-IT" sz="2400" dirty="0" err="1"/>
              <a:t>seek</a:t>
            </a:r>
            <a:r>
              <a:rPr lang="it-IT" sz="2400" dirty="0"/>
              <a:t> to </a:t>
            </a:r>
            <a:r>
              <a:rPr lang="it-IT" sz="2400" dirty="0" err="1"/>
              <a:t>harmonize</a:t>
            </a:r>
            <a:r>
              <a:rPr lang="it-IT" sz="2400" dirty="0"/>
              <a:t> the </a:t>
            </a:r>
            <a:r>
              <a:rPr lang="it-IT" sz="2400" dirty="0" err="1"/>
              <a:t>differing</a:t>
            </a:r>
            <a:r>
              <a:rPr lang="it-IT" sz="2400" dirty="0"/>
              <a:t> </a:t>
            </a:r>
            <a:r>
              <a:rPr lang="it-IT" sz="2400" dirty="0" err="1"/>
              <a:t>needs</a:t>
            </a:r>
            <a:r>
              <a:rPr lang="it-IT" sz="2400" dirty="0"/>
              <a:t> 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subject</a:t>
            </a:r>
            <a:r>
              <a:rPr lang="it-IT" sz="2400" dirty="0"/>
              <a:t> in an </a:t>
            </a:r>
            <a:r>
              <a:rPr lang="it-IT" sz="2400" dirty="0" err="1"/>
              <a:t>attempt</a:t>
            </a:r>
            <a:r>
              <a:rPr lang="it-IT" sz="2400" dirty="0"/>
              <a:t> to </a:t>
            </a:r>
            <a:r>
              <a:rPr lang="it-IT" sz="2400" dirty="0" err="1"/>
              <a:t>satisfy</a:t>
            </a:r>
            <a:r>
              <a:rPr lang="it-IT" sz="2400" dirty="0"/>
              <a:t> the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stakeholder’s</a:t>
            </a:r>
            <a:r>
              <a:rPr lang="it-IT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demands </a:t>
            </a:r>
            <a:r>
              <a:rPr lang="it-IT" sz="2400" dirty="0"/>
              <a:t>and, </a:t>
            </a:r>
            <a:r>
              <a:rPr lang="it-IT" sz="2400" dirty="0" err="1"/>
              <a:t>at</a:t>
            </a:r>
            <a:r>
              <a:rPr lang="it-IT" sz="2400" dirty="0"/>
              <a:t> the </a:t>
            </a:r>
            <a:r>
              <a:rPr lang="it-IT" sz="2400" dirty="0" err="1"/>
              <a:t>same</a:t>
            </a:r>
            <a:r>
              <a:rPr lang="it-IT" sz="2400" dirty="0"/>
              <a:t>, the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well-being</a:t>
            </a:r>
            <a:r>
              <a:rPr lang="it-IT" sz="2400" dirty="0"/>
              <a:t> of the system.</a:t>
            </a:r>
          </a:p>
        </p:txBody>
      </p:sp>
      <p:pic>
        <p:nvPicPr>
          <p:cNvPr id="27650" name="Picture 2" descr="Risultati immagini per organization icon">
            <a:extLst>
              <a:ext uri="{FF2B5EF4-FFF2-40B4-BE49-F238E27FC236}">
                <a16:creationId xmlns:a16="http://schemas.microsoft.com/office/drawing/2014/main" id="{0F9FBA40-8F83-414C-9AA2-C248DB2E05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31"/>
          <a:stretch/>
        </p:blipFill>
        <p:spPr bwMode="auto">
          <a:xfrm>
            <a:off x="971600" y="1273038"/>
            <a:ext cx="1325488" cy="137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473D378-3BD0-4075-B16C-7CE1BA6CBA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596" y="5930761"/>
            <a:ext cx="606802" cy="606802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5473AB3-9E8B-46CF-B7AC-5D5725D158BA}"/>
              </a:ext>
            </a:extLst>
          </p:cNvPr>
          <p:cNvSpPr txBox="1"/>
          <p:nvPr/>
        </p:nvSpPr>
        <p:spPr>
          <a:xfrm>
            <a:off x="4356834" y="5964264"/>
            <a:ext cx="1995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/>
              <a:t>Individual</a:t>
            </a:r>
            <a:r>
              <a:rPr lang="it-IT" b="1" dirty="0"/>
              <a:t> </a:t>
            </a:r>
            <a:r>
              <a:rPr lang="it-IT" b="1" dirty="0" err="1"/>
              <a:t>objectives</a:t>
            </a:r>
            <a:endParaRPr lang="it-IT" b="1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21E8596-9805-48EA-A69F-80110CD7E415}"/>
              </a:ext>
            </a:extLst>
          </p:cNvPr>
          <p:cNvSpPr txBox="1"/>
          <p:nvPr/>
        </p:nvSpPr>
        <p:spPr>
          <a:xfrm>
            <a:off x="6469728" y="5960865"/>
            <a:ext cx="1071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/>
              <a:t>System’s</a:t>
            </a:r>
            <a:r>
              <a:rPr lang="it-IT" b="1" dirty="0"/>
              <a:t> </a:t>
            </a:r>
          </a:p>
          <a:p>
            <a:pPr algn="ctr"/>
            <a:r>
              <a:rPr lang="it-IT" b="1" dirty="0"/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67662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439874"/>
            <a:ext cx="7886700" cy="1126518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400" b="1" dirty="0"/>
              <a:t>Human </a:t>
            </a:r>
            <a:r>
              <a:rPr lang="it-IT" sz="2400" b="1" dirty="0" err="1"/>
              <a:t>factor</a:t>
            </a:r>
            <a:r>
              <a:rPr lang="it-IT" sz="2400" b="1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essential</a:t>
            </a:r>
            <a:r>
              <a:rPr lang="it-IT" sz="2400" dirty="0"/>
              <a:t> to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balance</a:t>
            </a:r>
            <a:r>
              <a:rPr lang="it-IT" sz="2400" dirty="0"/>
              <a:t> the </a:t>
            </a:r>
          </a:p>
          <a:p>
            <a:pPr marL="0" indent="0" algn="r">
              <a:buNone/>
            </a:pPr>
            <a:r>
              <a:rPr lang="it-IT" sz="2400" b="1" dirty="0" err="1">
                <a:solidFill>
                  <a:schemeClr val="accent2"/>
                </a:solidFill>
              </a:rPr>
              <a:t>needs</a:t>
            </a:r>
            <a:r>
              <a:rPr lang="it-IT" sz="2400" dirty="0"/>
              <a:t> of </a:t>
            </a:r>
            <a:r>
              <a:rPr lang="it-IT" sz="2400" dirty="0" err="1"/>
              <a:t>all</a:t>
            </a:r>
            <a:r>
              <a:rPr lang="it-IT" sz="2400" dirty="0"/>
              <a:t> the stakeholders.</a:t>
            </a:r>
          </a:p>
          <a:p>
            <a:pPr marL="0" indent="0" algn="r">
              <a:buNone/>
            </a:pPr>
            <a:endParaRPr lang="it-IT" sz="2400" dirty="0"/>
          </a:p>
          <a:p>
            <a:pPr marL="0" indent="0" algn="r">
              <a:buNone/>
            </a:pP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81D452D7-6978-4602-9319-EF572DC35EEE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A27B3164-A205-4B7E-9729-FE338E015002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691C8CFB-64B7-4476-95D6-769CD18D4B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374BA769-CBFD-4B04-BBBC-2180260776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C1F5EDCA-C2AE-4DE5-8BA9-C6BA445E7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68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7AC75E43-EDE6-485C-9215-A4F1F87A1A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10161"/>
            <a:ext cx="8286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(2) Service Systems: 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PEOPLE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23E541D-2CDF-40BE-BAAB-E8C9EC4A84A3}"/>
              </a:ext>
            </a:extLst>
          </p:cNvPr>
          <p:cNvSpPr/>
          <p:nvPr/>
        </p:nvSpPr>
        <p:spPr>
          <a:xfrm>
            <a:off x="456643" y="2566391"/>
            <a:ext cx="825873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b="1" dirty="0"/>
              <a:t>Knowledge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the </a:t>
            </a:r>
            <a:r>
              <a:rPr lang="it-IT" sz="2400" dirty="0" err="1"/>
              <a:t>real</a:t>
            </a:r>
            <a:r>
              <a:rPr lang="it-IT" sz="2400" dirty="0"/>
              <a:t> </a:t>
            </a:r>
            <a:r>
              <a:rPr lang="it-IT" sz="2400" dirty="0" err="1"/>
              <a:t>added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to </a:t>
            </a:r>
            <a:r>
              <a:rPr lang="it-IT" sz="2400" dirty="0" err="1"/>
              <a:t>foster</a:t>
            </a:r>
            <a:r>
              <a:rPr lang="it-IT" sz="2400" dirty="0"/>
              <a:t> </a:t>
            </a:r>
            <a:r>
              <a:rPr lang="it-IT" sz="2400" dirty="0" err="1"/>
              <a:t>value</a:t>
            </a:r>
            <a:r>
              <a:rPr lang="it-IT" sz="2400" dirty="0"/>
              <a:t> co- </a:t>
            </a:r>
            <a:r>
              <a:rPr lang="it-IT" sz="2400" dirty="0" err="1"/>
              <a:t>creation</a:t>
            </a:r>
            <a:r>
              <a:rPr lang="it-IT" sz="2400" dirty="0"/>
              <a:t>, </a:t>
            </a:r>
            <a:r>
              <a:rPr lang="it-IT" sz="2400" dirty="0" err="1"/>
              <a:t>since</a:t>
            </a:r>
            <a:r>
              <a:rPr lang="it-IT" sz="2400" dirty="0"/>
              <a:t> </a:t>
            </a:r>
            <a:r>
              <a:rPr lang="it-IT" sz="2400" dirty="0" err="1"/>
              <a:t>this</a:t>
            </a:r>
            <a:r>
              <a:rPr lang="it-IT" sz="2400" dirty="0"/>
              <a:t> </a:t>
            </a:r>
            <a:r>
              <a:rPr lang="it-IT" sz="2400" dirty="0" err="1"/>
              <a:t>process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grounded</a:t>
            </a:r>
            <a:r>
              <a:rPr lang="it-IT" sz="2400" dirty="0"/>
              <a:t> of the </a:t>
            </a:r>
            <a:r>
              <a:rPr lang="it-IT" sz="2400" dirty="0" err="1"/>
              <a:t>exchange</a:t>
            </a:r>
            <a:r>
              <a:rPr lang="it-IT" sz="2400" dirty="0"/>
              <a:t>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</a:t>
            </a:r>
            <a:r>
              <a:rPr lang="it-IT" sz="2400" dirty="0"/>
              <a:t>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(</a:t>
            </a:r>
            <a:r>
              <a:rPr lang="it-IT" sz="2400" dirty="0" err="1"/>
              <a:t>contextual</a:t>
            </a:r>
            <a:r>
              <a:rPr lang="it-IT" sz="2400" dirty="0"/>
              <a:t>)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competencies</a:t>
            </a:r>
            <a:r>
              <a:rPr lang="it-IT" sz="2400" dirty="0"/>
              <a:t>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endParaRPr lang="it-IT" sz="2400" dirty="0"/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In a market </a:t>
            </a:r>
            <a:r>
              <a:rPr lang="it-IT" sz="2400" dirty="0" err="1"/>
              <a:t>based</a:t>
            </a:r>
            <a:r>
              <a:rPr lang="it-IT" sz="2400" dirty="0"/>
              <a:t> on </a:t>
            </a:r>
            <a:r>
              <a:rPr lang="it-IT" sz="2400" i="1" dirty="0" err="1"/>
              <a:t>intangibilities</a:t>
            </a:r>
            <a:r>
              <a:rPr lang="it-IT" sz="2400" dirty="0"/>
              <a:t>, service delivery </a:t>
            </a:r>
            <a:r>
              <a:rPr lang="it-IT" sz="2400" dirty="0" err="1"/>
              <a:t>does</a:t>
            </a:r>
            <a:r>
              <a:rPr lang="it-IT" sz="2400" dirty="0"/>
              <a:t> </a:t>
            </a:r>
            <a:r>
              <a:rPr lang="it-IT" sz="2400" dirty="0" err="1"/>
              <a:t>not</a:t>
            </a:r>
            <a:r>
              <a:rPr lang="it-IT" sz="2400" dirty="0"/>
              <a:t> </a:t>
            </a:r>
            <a:r>
              <a:rPr lang="it-IT" sz="2400" dirty="0" err="1"/>
              <a:t>represent</a:t>
            </a:r>
            <a:r>
              <a:rPr lang="it-IT" sz="2400" dirty="0"/>
              <a:t> </a:t>
            </a:r>
            <a:r>
              <a:rPr lang="it-IT" sz="2400" dirty="0" err="1"/>
              <a:t>only</a:t>
            </a:r>
            <a:r>
              <a:rPr lang="it-IT" sz="2400" dirty="0"/>
              <a:t> </a:t>
            </a:r>
            <a:r>
              <a:rPr lang="it-IT" sz="2400" dirty="0" err="1"/>
              <a:t>economic</a:t>
            </a:r>
            <a:r>
              <a:rPr lang="it-IT" sz="2400" dirty="0"/>
              <a:t> </a:t>
            </a:r>
            <a:r>
              <a:rPr lang="it-IT" sz="2400" dirty="0" err="1"/>
              <a:t>exchange</a:t>
            </a:r>
            <a:r>
              <a:rPr lang="it-IT" sz="2400" dirty="0"/>
              <a:t>, </a:t>
            </a:r>
            <a:r>
              <a:rPr lang="it-IT" sz="2400" dirty="0" err="1"/>
              <a:t>but</a:t>
            </a:r>
            <a:r>
              <a:rPr lang="it-IT" sz="2400" dirty="0"/>
              <a:t> can be </a:t>
            </a:r>
            <a:r>
              <a:rPr lang="it-IT" sz="2400" dirty="0" err="1"/>
              <a:t>undesrtood</a:t>
            </a:r>
            <a:r>
              <a:rPr lang="it-IT" sz="2400" dirty="0"/>
              <a:t>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result</a:t>
            </a:r>
            <a:r>
              <a:rPr lang="it-IT" sz="2400" dirty="0"/>
              <a:t> of the </a:t>
            </a:r>
            <a:r>
              <a:rPr lang="it-IT" sz="2400" dirty="0" err="1"/>
              <a:t>integration</a:t>
            </a:r>
            <a:r>
              <a:rPr lang="it-IT" sz="2400" dirty="0"/>
              <a:t> of the </a:t>
            </a:r>
            <a:r>
              <a:rPr lang="it-IT" sz="2400" b="1" dirty="0" err="1"/>
              <a:t>specialized</a:t>
            </a:r>
            <a:r>
              <a:rPr lang="it-IT" sz="2400" b="1" dirty="0"/>
              <a:t> skills </a:t>
            </a:r>
            <a:r>
              <a:rPr lang="it-IT" sz="2400" dirty="0"/>
              <a:t>of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member</a:t>
            </a:r>
            <a:r>
              <a:rPr lang="it-IT" sz="2400" dirty="0"/>
              <a:t>. </a:t>
            </a:r>
          </a:p>
          <a:p>
            <a:pPr algn="just"/>
            <a:endParaRPr lang="it-IT" sz="2400" dirty="0"/>
          </a:p>
          <a:p>
            <a:pPr algn="just"/>
            <a:r>
              <a:rPr lang="it-IT" sz="2400" dirty="0"/>
              <a:t>Customers can help </a:t>
            </a:r>
            <a:r>
              <a:rPr lang="it-IT" sz="2400" dirty="0" err="1"/>
              <a:t>firm</a:t>
            </a:r>
            <a:r>
              <a:rPr lang="it-IT" sz="2400" dirty="0"/>
              <a:t> to </a:t>
            </a:r>
            <a:r>
              <a:rPr lang="it-IT" sz="2400" dirty="0" err="1"/>
              <a:t>improve</a:t>
            </a:r>
            <a:r>
              <a:rPr lang="it-IT" sz="2400" dirty="0"/>
              <a:t> service </a:t>
            </a:r>
            <a:r>
              <a:rPr lang="it-IT" sz="2400" dirty="0" err="1"/>
              <a:t>starting</a:t>
            </a:r>
            <a:r>
              <a:rPr lang="it-IT" sz="2400" dirty="0"/>
              <a:t> from service design, by sharing </a:t>
            </a:r>
            <a:r>
              <a:rPr lang="it-IT" sz="2400" dirty="0" err="1"/>
              <a:t>their</a:t>
            </a:r>
            <a:r>
              <a:rPr lang="it-IT" sz="2400" dirty="0"/>
              <a:t> capabilities </a:t>
            </a:r>
            <a:r>
              <a:rPr lang="it-IT" sz="2400" dirty="0" err="1"/>
              <a:t>and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creativity</a:t>
            </a:r>
            <a:r>
              <a:rPr lang="it-IT" sz="2400" dirty="0"/>
              <a:t>. </a:t>
            </a:r>
          </a:p>
        </p:txBody>
      </p:sp>
      <p:pic>
        <p:nvPicPr>
          <p:cNvPr id="30722" name="Picture 2" descr="Group of people icon Royalty Free Vector Image">
            <a:extLst>
              <a:ext uri="{FF2B5EF4-FFF2-40B4-BE49-F238E27FC236}">
                <a16:creationId xmlns:a16="http://schemas.microsoft.com/office/drawing/2014/main" id="{81CD1383-AA12-4A4F-8302-9CA58C1302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8" r="4500" b="20799"/>
          <a:stretch/>
        </p:blipFill>
        <p:spPr bwMode="auto">
          <a:xfrm>
            <a:off x="605277" y="1355060"/>
            <a:ext cx="1964804" cy="1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86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79712" y="1307829"/>
            <a:ext cx="6678825" cy="178254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2400" b="1" dirty="0" err="1"/>
              <a:t>ICTs</a:t>
            </a:r>
            <a:r>
              <a:rPr lang="it-IT" sz="2400" dirty="0"/>
              <a:t>: </a:t>
            </a:r>
            <a:r>
              <a:rPr lang="it-IT" sz="2400" dirty="0" err="1"/>
              <a:t>opportunities</a:t>
            </a:r>
            <a:r>
              <a:rPr lang="it-IT" sz="2400" dirty="0"/>
              <a:t> for providers and consumers to </a:t>
            </a:r>
            <a:r>
              <a:rPr lang="it-IT" sz="2400" dirty="0" err="1"/>
              <a:t>exchange</a:t>
            </a:r>
            <a:r>
              <a:rPr lang="it-IT" sz="2400" dirty="0"/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400" dirty="0"/>
              <a:t>, </a:t>
            </a:r>
            <a:r>
              <a:rPr lang="it-IT" sz="2400" dirty="0" err="1"/>
              <a:t>fostering</a:t>
            </a:r>
            <a:r>
              <a:rPr lang="it-IT" sz="2400" dirty="0"/>
              <a:t> the sharing of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u="sng" dirty="0"/>
              <a:t>intra-</a:t>
            </a:r>
            <a:r>
              <a:rPr lang="it-IT" sz="2400" dirty="0"/>
              <a:t> and </a:t>
            </a:r>
            <a:r>
              <a:rPr lang="it-IT" sz="2400" u="sng" dirty="0"/>
              <a:t>inter-</a:t>
            </a:r>
            <a:r>
              <a:rPr lang="it-IT" sz="2400" u="sng" dirty="0" err="1"/>
              <a:t>organizational</a:t>
            </a:r>
            <a:r>
              <a:rPr lang="it-IT" sz="2400" u="sng" dirty="0"/>
              <a:t> </a:t>
            </a:r>
            <a:r>
              <a:rPr lang="it-IT" sz="2400" dirty="0" err="1"/>
              <a:t>level</a:t>
            </a:r>
            <a:endParaRPr lang="it-IT" sz="240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27FB020E-3802-46AA-903C-E040043CAB05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E27C4D72-2F80-4C1C-A1C2-B05569268BD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7" name="Group 2">
              <a:extLst>
                <a:ext uri="{FF2B5EF4-FFF2-40B4-BE49-F238E27FC236}">
                  <a16:creationId xmlns:a16="http://schemas.microsoft.com/office/drawing/2014/main" id="{72766B79-FE27-45C1-801B-DA254E4EC7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8" name="Freeform 3">
                <a:extLst>
                  <a:ext uri="{FF2B5EF4-FFF2-40B4-BE49-F238E27FC236}">
                    <a16:creationId xmlns:a16="http://schemas.microsoft.com/office/drawing/2014/main" id="{BA5CFA3A-653D-45AA-A1B8-A7E83E3F30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9" name="Segnaposto numero diapositiva 3">
            <a:extLst>
              <a:ext uri="{FF2B5EF4-FFF2-40B4-BE49-F238E27FC236}">
                <a16:creationId xmlns:a16="http://schemas.microsoft.com/office/drawing/2014/main" id="{D33878FC-672E-4F63-A451-E5DF02002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69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0" name="CasellaDiTesto 16">
            <a:extLst>
              <a:ext uri="{FF2B5EF4-FFF2-40B4-BE49-F238E27FC236}">
                <a16:creationId xmlns:a16="http://schemas.microsoft.com/office/drawing/2014/main" id="{67436633-B867-42AF-998F-8F99676A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410161"/>
            <a:ext cx="8286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(3) Service Systems: 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TECHNOLOGY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8C86608-3D1B-4C9A-8B8A-6AD0DB1E9C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29356"/>
            <a:ext cx="1440160" cy="1440160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F285D078-272A-4141-BA3D-2B722CCEF7AE}"/>
              </a:ext>
            </a:extLst>
          </p:cNvPr>
          <p:cNvSpPr/>
          <p:nvPr/>
        </p:nvSpPr>
        <p:spPr>
          <a:xfrm>
            <a:off x="485463" y="3090370"/>
            <a:ext cx="828675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dirty="0" err="1"/>
              <a:t>diffusion</a:t>
            </a:r>
            <a:r>
              <a:rPr lang="it-IT" sz="2400" dirty="0"/>
              <a:t> of new </a:t>
            </a:r>
            <a:r>
              <a:rPr lang="it-IT" sz="2400" dirty="0" err="1"/>
              <a:t>technologies</a:t>
            </a:r>
            <a:r>
              <a:rPr lang="it-IT" sz="2400" dirty="0"/>
              <a:t> and </a:t>
            </a:r>
            <a:r>
              <a:rPr lang="it-IT" sz="2400" dirty="0" err="1"/>
              <a:t>platforms</a:t>
            </a:r>
            <a:r>
              <a:rPr lang="it-IT" sz="2400" dirty="0"/>
              <a:t> (community, forum, blog, social network) can </a:t>
            </a:r>
            <a:r>
              <a:rPr lang="it-IT" sz="2400" dirty="0" err="1"/>
              <a:t>enhance</a:t>
            </a:r>
            <a:r>
              <a:rPr lang="it-IT" sz="2400" dirty="0"/>
              <a:t> the interactions </a:t>
            </a:r>
            <a:r>
              <a:rPr lang="it-IT" sz="2400" dirty="0" err="1"/>
              <a:t>among</a:t>
            </a:r>
            <a:r>
              <a:rPr lang="it-IT" sz="2400" dirty="0"/>
              <a:t> stakeholders, with an </a:t>
            </a:r>
            <a:r>
              <a:rPr lang="it-IT" sz="2400" dirty="0" err="1"/>
              <a:t>increase</a:t>
            </a:r>
            <a:r>
              <a:rPr lang="it-IT" sz="2400" dirty="0"/>
              <a:t> in </a:t>
            </a:r>
            <a:r>
              <a:rPr lang="it-IT" sz="2400" b="1" dirty="0"/>
              <a:t>stakeholder engagement</a:t>
            </a:r>
            <a:r>
              <a:rPr lang="it-IT" sz="2400" dirty="0"/>
              <a:t>.</a:t>
            </a:r>
          </a:p>
          <a:p>
            <a:pPr algn="just"/>
            <a:r>
              <a:rPr lang="it-IT" sz="2400" dirty="0"/>
              <a:t>Users can make </a:t>
            </a:r>
            <a:r>
              <a:rPr lang="it-IT" sz="2400" dirty="0" err="1"/>
              <a:t>comments</a:t>
            </a:r>
            <a:r>
              <a:rPr lang="it-IT" sz="2400" dirty="0"/>
              <a:t> and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judge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service </a:t>
            </a:r>
            <a:r>
              <a:rPr lang="it-IT" sz="2400" dirty="0" err="1"/>
              <a:t>quality</a:t>
            </a:r>
            <a:r>
              <a:rPr lang="it-IT" sz="2400" dirty="0"/>
              <a:t>, </a:t>
            </a:r>
            <a:r>
              <a:rPr lang="it-IT" sz="2400" dirty="0" err="1"/>
              <a:t>providing</a:t>
            </a:r>
            <a:r>
              <a:rPr lang="it-IT" sz="2400" dirty="0"/>
              <a:t> </a:t>
            </a:r>
            <a:r>
              <a:rPr lang="it-IT" sz="2400" dirty="0" err="1"/>
              <a:t>organizations</a:t>
            </a:r>
            <a:r>
              <a:rPr lang="it-IT" sz="2400" dirty="0"/>
              <a:t> with </a:t>
            </a:r>
            <a:r>
              <a:rPr lang="it-IT" sz="2400" dirty="0" err="1"/>
              <a:t>suggestions</a:t>
            </a:r>
            <a:r>
              <a:rPr lang="it-IT" sz="2400" dirty="0"/>
              <a:t> on the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</a:t>
            </a:r>
            <a:r>
              <a:rPr lang="it-IT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of the </a:t>
            </a:r>
            <a:r>
              <a:rPr lang="it-IT" sz="2400" dirty="0" err="1"/>
              <a:t>offering</a:t>
            </a:r>
            <a:r>
              <a:rPr lang="it-IT" sz="2400" dirty="0"/>
              <a:t>.</a:t>
            </a:r>
          </a:p>
          <a:p>
            <a:pPr algn="just"/>
            <a:endParaRPr lang="it-IT" sz="2400" dirty="0"/>
          </a:p>
        </p:txBody>
      </p:sp>
      <p:sp>
        <p:nvSpPr>
          <p:cNvPr id="15" name="Freccia in giù 14">
            <a:extLst>
              <a:ext uri="{FF2B5EF4-FFF2-40B4-BE49-F238E27FC236}">
                <a16:creationId xmlns:a16="http://schemas.microsoft.com/office/drawing/2014/main" id="{73E6E184-805E-4805-99AC-51B6C2070B68}"/>
              </a:ext>
            </a:extLst>
          </p:cNvPr>
          <p:cNvSpPr/>
          <p:nvPr/>
        </p:nvSpPr>
        <p:spPr>
          <a:xfrm>
            <a:off x="4442056" y="5102161"/>
            <a:ext cx="298351" cy="617513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20D20A1-A539-4539-897E-1B57AA625120}"/>
              </a:ext>
            </a:extLst>
          </p:cNvPr>
          <p:cNvSpPr/>
          <p:nvPr/>
        </p:nvSpPr>
        <p:spPr>
          <a:xfrm>
            <a:off x="433137" y="5705814"/>
            <a:ext cx="8477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400" dirty="0"/>
              <a:t>The more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</a:t>
            </a:r>
            <a:r>
              <a:rPr lang="it-IT" sz="2400" dirty="0"/>
              <a:t>and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relational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capital </a:t>
            </a:r>
            <a:r>
              <a:rPr lang="it-IT" sz="2400" dirty="0" err="1"/>
              <a:t>grow</a:t>
            </a:r>
            <a:r>
              <a:rPr lang="it-IT" sz="2400" dirty="0"/>
              <a:t>, the more the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/>
              <a:t>intensifies</a:t>
            </a:r>
            <a:r>
              <a:rPr lang="it-IT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5907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6622" y="446"/>
            <a:ext cx="8229600" cy="1143000"/>
          </a:xfrm>
        </p:spPr>
        <p:txBody>
          <a:bodyPr>
            <a:noAutofit/>
          </a:bodyPr>
          <a:lstStyle/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S-D </a:t>
            </a:r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logic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  <a:cs typeface="Times New Roman" panose="02020603050405020304" pitchFamily="18" charset="0"/>
              </a:rPr>
              <a:t>: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main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insights and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originality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 </a:t>
            </a:r>
            <a:endParaRPr lang="it-IT" sz="4000" b="1" i="1" dirty="0">
              <a:solidFill>
                <a:schemeClr val="accent6">
                  <a:lumMod val="60000"/>
                  <a:lumOff val="40000"/>
                </a:schemeClr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80094" y="1097485"/>
            <a:ext cx="807650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>
                <a:latin typeface="+mj-lt"/>
                <a:cs typeface="Times New Roman" panose="02020603050405020304" pitchFamily="18" charset="0"/>
              </a:rPr>
              <a:t>S-D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logic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draws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inspiration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from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fundamentals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network theories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and from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the general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revolution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of Service Marketing (</a:t>
            </a:r>
            <a:r>
              <a:rPr lang="it-IT" sz="24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Grönroos</a:t>
            </a:r>
            <a:r>
              <a:rPr lang="it-IT" sz="24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, 2000; </a:t>
            </a:r>
            <a:r>
              <a:rPr lang="it-IT" sz="2400" dirty="0" err="1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Gummesson</a:t>
            </a:r>
            <a:r>
              <a:rPr lang="it-IT" sz="2400" dirty="0">
                <a:solidFill>
                  <a:prstClr val="black"/>
                </a:solidFill>
                <a:latin typeface="+mj-lt"/>
                <a:ea typeface="Times New Roman" panose="02020603050405020304" pitchFamily="18" charset="0"/>
              </a:rPr>
              <a:t>, 2004) 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and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focuses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on the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analysis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of: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8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0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1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881813" y="6260881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</a:rPr>
              <a:pPr/>
              <a:t>7</a:t>
            </a:fld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A174352-0424-4E02-BD68-55F188E8DCEF}"/>
              </a:ext>
            </a:extLst>
          </p:cNvPr>
          <p:cNvSpPr/>
          <p:nvPr/>
        </p:nvSpPr>
        <p:spPr>
          <a:xfrm>
            <a:off x="457200" y="2787592"/>
            <a:ext cx="8229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400" dirty="0">
                <a:latin typeface="+mj-lt"/>
                <a:cs typeface="Times New Roman" panose="02020603050405020304" pitchFamily="18" charset="0"/>
              </a:rPr>
              <a:t>new </a:t>
            </a:r>
            <a:r>
              <a:rPr lang="it-IT" sz="2400" b="1" dirty="0" err="1">
                <a:latin typeface="+mj-lt"/>
                <a:cs typeface="Times New Roman" panose="02020603050405020304" pitchFamily="18" charset="0"/>
              </a:rPr>
              <a:t>value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«generation»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processes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modern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(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entrepreneurial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) </a:t>
            </a:r>
            <a:r>
              <a:rPr lang="it-IT" sz="2400" b="1" dirty="0">
                <a:latin typeface="+mj-lt"/>
                <a:cs typeface="Times New Roman" panose="02020603050405020304" pitchFamily="18" charset="0"/>
              </a:rPr>
              <a:t>interactions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endParaRPr lang="it-IT" sz="2400" dirty="0"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n-US" sz="2400" dirty="0">
                <a:latin typeface="+mj-lt"/>
                <a:cs typeface="Times New Roman" panose="02020603050405020304" pitchFamily="18" charset="0"/>
              </a:rPr>
              <a:t>new “networked” modalities for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resources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integration </a:t>
            </a:r>
            <a:endParaRPr lang="it-IT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1B63484-0347-44F8-ABB3-55B229258E39}"/>
              </a:ext>
            </a:extLst>
          </p:cNvPr>
          <p:cNvSpPr/>
          <p:nvPr/>
        </p:nvSpPr>
        <p:spPr>
          <a:xfrm>
            <a:off x="683568" y="5060552"/>
            <a:ext cx="78695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+mj-lt"/>
                <a:cs typeface="Times New Roman" panose="02020603050405020304" pitchFamily="18" charset="0"/>
              </a:rPr>
              <a:t>The goal is to advance 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broader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perspective that can meet current market’s requirements and can reflect the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reality</a:t>
            </a:r>
            <a:r>
              <a:rPr lang="en-US" sz="2400" dirty="0">
                <a:latin typeface="+mj-lt"/>
                <a:cs typeface="Times New Roman" panose="02020603050405020304" pitchFamily="18" charset="0"/>
              </a:rPr>
              <a:t> of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contemporary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 service </a:t>
            </a:r>
            <a:r>
              <a:rPr lang="it-IT" sz="2400" dirty="0" err="1">
                <a:latin typeface="+mj-lt"/>
                <a:cs typeface="Times New Roman" panose="02020603050405020304" pitchFamily="18" charset="0"/>
              </a:rPr>
              <a:t>exchanges</a:t>
            </a:r>
            <a:r>
              <a:rPr lang="it-IT" sz="2400" dirty="0">
                <a:latin typeface="+mj-lt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C6402C52-6FA7-4ABC-9993-488CC4E4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237" y="2497338"/>
            <a:ext cx="1622233" cy="162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7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28625" y="2884333"/>
            <a:ext cx="8286749" cy="419007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it-IT" sz="2400" dirty="0"/>
              <a:t>The </a:t>
            </a:r>
            <a:r>
              <a:rPr lang="it-IT" sz="2400" dirty="0" err="1"/>
              <a:t>possibility</a:t>
            </a:r>
            <a:r>
              <a:rPr lang="it-IT" sz="2400" dirty="0"/>
              <a:t> to transfer </a:t>
            </a:r>
            <a:r>
              <a:rPr lang="it-IT" sz="2400" dirty="0" err="1"/>
              <a:t>every</a:t>
            </a:r>
            <a:r>
              <a:rPr lang="it-IT" sz="2400" dirty="0"/>
              <a:t> </a:t>
            </a:r>
            <a:r>
              <a:rPr lang="it-IT" sz="2400" dirty="0" err="1"/>
              <a:t>kind</a:t>
            </a:r>
            <a:r>
              <a:rPr lang="it-IT" sz="2400" dirty="0"/>
              <a:t> of information in </a:t>
            </a:r>
            <a:r>
              <a:rPr lang="it-IT" sz="2400" dirty="0" err="1"/>
              <a:t>real</a:t>
            </a:r>
            <a:r>
              <a:rPr lang="it-IT" sz="2400" dirty="0"/>
              <a:t> time </a:t>
            </a:r>
            <a:r>
              <a:rPr lang="it-IT" sz="2400" dirty="0" err="1"/>
              <a:t>permits</a:t>
            </a:r>
            <a:r>
              <a:rPr lang="it-IT" sz="2400" dirty="0"/>
              <a:t> users to play a </a:t>
            </a:r>
            <a:r>
              <a:rPr lang="it-IT" sz="2400" dirty="0" err="1"/>
              <a:t>predominant</a:t>
            </a:r>
            <a:r>
              <a:rPr lang="it-IT" sz="2400" dirty="0"/>
              <a:t> </a:t>
            </a:r>
            <a:r>
              <a:rPr lang="it-IT" sz="2400" dirty="0" err="1"/>
              <a:t>role</a:t>
            </a:r>
            <a:r>
              <a:rPr lang="it-IT" sz="2400" dirty="0"/>
              <a:t> in business </a:t>
            </a:r>
            <a:r>
              <a:rPr lang="it-IT" sz="2400" b="1" u="sng" dirty="0" err="1"/>
              <a:t>decision</a:t>
            </a:r>
            <a:r>
              <a:rPr lang="it-IT" sz="2400" b="1" u="sng" dirty="0"/>
              <a:t>- making</a:t>
            </a:r>
            <a:r>
              <a:rPr lang="it-IT" sz="2400" dirty="0"/>
              <a:t> and </a:t>
            </a:r>
            <a:r>
              <a:rPr lang="it-IT" sz="2400" u="sng" dirty="0"/>
              <a:t>service </a:t>
            </a:r>
            <a:r>
              <a:rPr lang="it-IT" sz="2400" u="sng" dirty="0" err="1"/>
              <a:t>improvement</a:t>
            </a:r>
            <a:endParaRPr lang="it-IT" sz="2400" b="1" u="sng" dirty="0"/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4" name="Freccia in giù 3"/>
          <p:cNvSpPr/>
          <p:nvPr/>
        </p:nvSpPr>
        <p:spPr>
          <a:xfrm>
            <a:off x="4426970" y="4126794"/>
            <a:ext cx="269422" cy="334736"/>
          </a:xfrm>
          <a:prstGeom prst="downArrow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CasellaDiTesto 16">
            <a:extLst>
              <a:ext uri="{FF2B5EF4-FFF2-40B4-BE49-F238E27FC236}">
                <a16:creationId xmlns:a16="http://schemas.microsoft.com/office/drawing/2014/main" id="{DE5B1FF7-FEBC-4F1D-9D17-08ABBCA122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97850"/>
            <a:ext cx="8286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(4) Service Systems: 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INFORMATION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1D313D8-19C6-4E0A-8DD8-CB0DD2E9B186}"/>
              </a:ext>
            </a:extLst>
          </p:cNvPr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7F2BA3D7-08C2-425B-BD8A-2DBE0570613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942B97DE-03AB-4090-BB15-47F2E2B3C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1" name="Freeform 3">
                <a:extLst>
                  <a:ext uri="{FF2B5EF4-FFF2-40B4-BE49-F238E27FC236}">
                    <a16:creationId xmlns:a16="http://schemas.microsoft.com/office/drawing/2014/main" id="{A7565D49-9817-4E8A-9606-4EE126E5A5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2" name="Segnaposto numero diapositiva 3">
            <a:extLst>
              <a:ext uri="{FF2B5EF4-FFF2-40B4-BE49-F238E27FC236}">
                <a16:creationId xmlns:a16="http://schemas.microsoft.com/office/drawing/2014/main" id="{F900BE77-53B8-4964-A655-BDD686AED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70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2896EAE-2E5E-4110-AAA3-6FB6AAFC9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62" y="1114399"/>
            <a:ext cx="1505712" cy="1512434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24538066-5534-4F84-A4C1-A7309BA37AE6}"/>
              </a:ext>
            </a:extLst>
          </p:cNvPr>
          <p:cNvSpPr/>
          <p:nvPr/>
        </p:nvSpPr>
        <p:spPr>
          <a:xfrm>
            <a:off x="2450677" y="1114399"/>
            <a:ext cx="62646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2400" dirty="0" err="1"/>
              <a:t>Through</a:t>
            </a:r>
            <a:r>
              <a:rPr lang="it-IT" sz="2400" dirty="0"/>
              <a:t> </a:t>
            </a:r>
            <a:r>
              <a:rPr lang="it-IT" sz="2400" dirty="0" err="1"/>
              <a:t>technology</a:t>
            </a:r>
            <a:r>
              <a:rPr lang="it-IT" sz="2400" dirty="0"/>
              <a:t> and </a:t>
            </a:r>
            <a:r>
              <a:rPr lang="it-IT" sz="2400" dirty="0" err="1"/>
              <a:t>ICTs</a:t>
            </a:r>
            <a:r>
              <a:rPr lang="it-IT" sz="2400" dirty="0"/>
              <a:t> co- </a:t>
            </a:r>
            <a:r>
              <a:rPr lang="it-IT" sz="2400" dirty="0" err="1"/>
              <a:t>creators</a:t>
            </a:r>
            <a:r>
              <a:rPr lang="it-IT" sz="2400" dirty="0"/>
              <a:t> can </a:t>
            </a:r>
            <a:r>
              <a:rPr lang="it-IT" sz="2400" dirty="0" err="1"/>
              <a:t>constantly</a:t>
            </a:r>
            <a:r>
              <a:rPr lang="it-IT" sz="2400" dirty="0"/>
              <a:t> share flows of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r>
              <a:rPr lang="it-IT" sz="2400" dirty="0"/>
              <a:t>, </a:t>
            </a:r>
            <a:r>
              <a:rPr lang="it-IT" sz="2400" dirty="0" err="1"/>
              <a:t>increase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knoweldge</a:t>
            </a:r>
            <a:r>
              <a:rPr lang="it-IT" sz="2400" dirty="0"/>
              <a:t>, </a:t>
            </a:r>
            <a:r>
              <a:rPr lang="it-IT" sz="2400" dirty="0" err="1"/>
              <a:t>strenghten</a:t>
            </a:r>
            <a:r>
              <a:rPr lang="it-IT" sz="2400" dirty="0"/>
              <a:t>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relationships</a:t>
            </a:r>
            <a:r>
              <a:rPr lang="it-IT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and </a:t>
            </a:r>
            <a:r>
              <a:rPr lang="it-IT" sz="2400" dirty="0" err="1"/>
              <a:t>modify</a:t>
            </a:r>
            <a:r>
              <a:rPr lang="it-IT" sz="2400" dirty="0"/>
              <a:t> </a:t>
            </a:r>
            <a:r>
              <a:rPr lang="it-IT" sz="2400" dirty="0" err="1"/>
              <a:t>their</a:t>
            </a:r>
            <a:r>
              <a:rPr lang="it-IT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behaviors</a:t>
            </a:r>
            <a:r>
              <a:rPr lang="it-IT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to </a:t>
            </a:r>
            <a:r>
              <a:rPr lang="it-IT" sz="2400" dirty="0" err="1"/>
              <a:t>pursue</a:t>
            </a:r>
            <a:r>
              <a:rPr lang="it-IT" sz="2400" dirty="0"/>
              <a:t> common goals.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7A818DB-223C-4C0F-B97E-42ED6F60D7D1}"/>
              </a:ext>
            </a:extLst>
          </p:cNvPr>
          <p:cNvSpPr/>
          <p:nvPr/>
        </p:nvSpPr>
        <p:spPr>
          <a:xfrm>
            <a:off x="518388" y="4369185"/>
            <a:ext cx="81969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2400" dirty="0"/>
              <a:t>The </a:t>
            </a:r>
            <a:r>
              <a:rPr lang="it-IT" sz="2400" u="sng" dirty="0" err="1"/>
              <a:t>combination</a:t>
            </a:r>
            <a:r>
              <a:rPr lang="it-IT" sz="2400" dirty="0"/>
              <a:t> of the 4 </a:t>
            </a:r>
            <a:r>
              <a:rPr lang="it-IT" sz="2400" dirty="0" err="1"/>
              <a:t>elements</a:t>
            </a:r>
            <a:r>
              <a:rPr lang="it-IT" sz="2400" dirty="0"/>
              <a:t> of service systems (</a:t>
            </a:r>
            <a:r>
              <a:rPr lang="it-IT" sz="2400" dirty="0" err="1"/>
              <a:t>organizations</a:t>
            </a:r>
            <a:r>
              <a:rPr lang="it-IT" sz="2400" dirty="0"/>
              <a:t>, people, </a:t>
            </a:r>
            <a:r>
              <a:rPr lang="it-IT" sz="2400" dirty="0" err="1"/>
              <a:t>technologies</a:t>
            </a:r>
            <a:r>
              <a:rPr lang="it-IT" sz="2400" dirty="0"/>
              <a:t> and information) </a:t>
            </a:r>
            <a:r>
              <a:rPr lang="it-IT" sz="2400" dirty="0" err="1"/>
              <a:t>allows</a:t>
            </a:r>
            <a:r>
              <a:rPr lang="it-IT" sz="2400" dirty="0"/>
              <a:t> to create </a:t>
            </a:r>
            <a:r>
              <a:rPr lang="it-IT" sz="2400" dirty="0" err="1"/>
              <a:t>value</a:t>
            </a:r>
            <a:r>
              <a:rPr lang="it-IT" sz="2400" dirty="0"/>
              <a:t> </a:t>
            </a:r>
            <a:r>
              <a:rPr lang="it-IT" sz="2400" dirty="0" err="1"/>
              <a:t>through</a:t>
            </a:r>
            <a:r>
              <a:rPr lang="it-IT" sz="2400" dirty="0"/>
              <a:t> the </a:t>
            </a:r>
            <a:r>
              <a:rPr lang="it-IT" sz="2400" dirty="0" err="1"/>
              <a:t>implementation</a:t>
            </a:r>
            <a:r>
              <a:rPr lang="it-IT" sz="2400" dirty="0"/>
              <a:t> of a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networked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 </a:t>
            </a:r>
            <a:r>
              <a:rPr lang="it-IT" sz="2400" dirty="0"/>
              <a:t>in </a:t>
            </a:r>
            <a:r>
              <a:rPr lang="it-IT" sz="2400" dirty="0" err="1"/>
              <a:t>which</a:t>
            </a:r>
            <a:r>
              <a:rPr lang="it-IT" sz="2400" dirty="0"/>
              <a:t> companies, institutions, </a:t>
            </a:r>
            <a:r>
              <a:rPr lang="it-IT" sz="2400" dirty="0" err="1"/>
              <a:t>organizations</a:t>
            </a:r>
            <a:r>
              <a:rPr lang="it-IT" sz="2400" dirty="0"/>
              <a:t> and users share a </a:t>
            </a:r>
            <a:r>
              <a:rPr lang="it-IT" sz="2400" dirty="0" err="1"/>
              <a:t>systematic</a:t>
            </a:r>
            <a:r>
              <a:rPr lang="it-IT" sz="2400" dirty="0"/>
              <a:t> </a:t>
            </a:r>
            <a:r>
              <a:rPr lang="it-IT" sz="2400" dirty="0" err="1"/>
              <a:t>flux</a:t>
            </a:r>
            <a:r>
              <a:rPr lang="it-IT" sz="2400" dirty="0"/>
              <a:t> of information and </a:t>
            </a:r>
            <a:r>
              <a:rPr lang="it-IT" sz="2400" b="1" dirty="0">
                <a:solidFill>
                  <a:schemeClr val="accent2"/>
                </a:solidFill>
              </a:rPr>
              <a:t>know-how</a:t>
            </a:r>
            <a:r>
              <a:rPr lang="it-IT" sz="2400" dirty="0"/>
              <a:t>, </a:t>
            </a:r>
            <a:r>
              <a:rPr lang="it-IT" sz="2400" dirty="0" err="1"/>
              <a:t>which</a:t>
            </a:r>
            <a:r>
              <a:rPr lang="it-IT" sz="2400" dirty="0"/>
              <a:t> can be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managed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400" dirty="0"/>
              <a:t>in an </a:t>
            </a:r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efficient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way </a:t>
            </a:r>
            <a:r>
              <a:rPr lang="it-IT" sz="2400" dirty="0"/>
              <a:t>thanks  to </a:t>
            </a:r>
            <a:r>
              <a:rPr lang="it-IT" sz="2400" dirty="0" err="1"/>
              <a:t>technology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3608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8" grpId="0" animBg="1"/>
      <p:bldP spid="1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2 6"/>
          <p:cNvCxnSpPr/>
          <p:nvPr/>
        </p:nvCxnSpPr>
        <p:spPr>
          <a:xfrm rot="10800000">
            <a:off x="4786313" y="3686796"/>
            <a:ext cx="2428875" cy="1785937"/>
          </a:xfrm>
          <a:prstGeom prst="straightConnector1">
            <a:avLst/>
          </a:prstGeom>
          <a:ln w="57150">
            <a:solidFill>
              <a:srgbClr val="33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>
          <a:xfrm>
            <a:off x="2000250" y="1686546"/>
            <a:ext cx="1857375" cy="1428750"/>
          </a:xfrm>
          <a:prstGeom prst="straightConnector1">
            <a:avLst/>
          </a:prstGeom>
          <a:ln w="38100">
            <a:solidFill>
              <a:srgbClr val="33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Diagramma 2"/>
          <p:cNvGraphicFramePr/>
          <p:nvPr/>
        </p:nvGraphicFramePr>
        <p:xfrm>
          <a:off x="-214346" y="-99392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Freccia circolare in giù 8"/>
          <p:cNvSpPr/>
          <p:nvPr/>
        </p:nvSpPr>
        <p:spPr>
          <a:xfrm>
            <a:off x="2000250" y="1043608"/>
            <a:ext cx="4857750" cy="500063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reccia circolare in giù 9"/>
          <p:cNvSpPr/>
          <p:nvPr/>
        </p:nvSpPr>
        <p:spPr>
          <a:xfrm rot="3347302">
            <a:off x="1159669" y="3011315"/>
            <a:ext cx="4524375" cy="534987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1" name="Freccia circolare in su 10"/>
          <p:cNvSpPr/>
          <p:nvPr/>
        </p:nvSpPr>
        <p:spPr>
          <a:xfrm rot="6171140">
            <a:off x="-846931" y="3146252"/>
            <a:ext cx="4025900" cy="595312"/>
          </a:xfrm>
          <a:prstGeom prst="curvedUp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2" name="Freccia circolare in su 11"/>
          <p:cNvSpPr/>
          <p:nvPr/>
        </p:nvSpPr>
        <p:spPr>
          <a:xfrm rot="13735995">
            <a:off x="3589338" y="2821608"/>
            <a:ext cx="4972050" cy="622300"/>
          </a:xfrm>
          <a:prstGeom prst="curvedUp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3" name="Freccia circolare in giù 12"/>
          <p:cNvSpPr/>
          <p:nvPr/>
        </p:nvSpPr>
        <p:spPr>
          <a:xfrm rot="11794075">
            <a:off x="4214813" y="5829921"/>
            <a:ext cx="2795587" cy="500062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4" name="Freccia circolare in giù 13"/>
          <p:cNvSpPr/>
          <p:nvPr/>
        </p:nvSpPr>
        <p:spPr>
          <a:xfrm rot="13306896">
            <a:off x="1239838" y="4340846"/>
            <a:ext cx="2795587" cy="500062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5" name="Freccia circolare in giù 14"/>
          <p:cNvSpPr/>
          <p:nvPr/>
        </p:nvSpPr>
        <p:spPr>
          <a:xfrm rot="2370624">
            <a:off x="4235450" y="3882058"/>
            <a:ext cx="3714750" cy="500063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16" name="Freccia circolare in giù 15"/>
          <p:cNvSpPr/>
          <p:nvPr/>
        </p:nvSpPr>
        <p:spPr>
          <a:xfrm rot="19831876">
            <a:off x="3781425" y="1770683"/>
            <a:ext cx="3084513" cy="500063"/>
          </a:xfrm>
          <a:prstGeom prst="curvedDownArrow">
            <a:avLst/>
          </a:prstGeom>
          <a:solidFill>
            <a:schemeClr val="bg1">
              <a:lumMod val="75000"/>
              <a:alpha val="0"/>
            </a:schemeClr>
          </a:solidFill>
          <a:ln>
            <a:solidFill>
              <a:srgbClr val="33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chemeClr val="tx1"/>
              </a:solidFill>
            </a:endParaRPr>
          </a:p>
        </p:txBody>
      </p:sp>
      <p:sp>
        <p:nvSpPr>
          <p:cNvPr id="93197" name="CasellaDiTesto 16"/>
          <p:cNvSpPr txBox="1">
            <a:spLocks noChangeArrowheads="1"/>
          </p:cNvSpPr>
          <p:nvPr/>
        </p:nvSpPr>
        <p:spPr bwMode="auto">
          <a:xfrm>
            <a:off x="500063" y="114921"/>
            <a:ext cx="82867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4000" b="1" dirty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Service System as </a:t>
            </a:r>
            <a:r>
              <a:rPr lang="en-GB" sz="40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Calibri" pitchFamily="34" charset="0"/>
              </a:rPr>
              <a:t>Value Network</a:t>
            </a:r>
            <a:endParaRPr lang="it-IT" sz="4000" b="1" dirty="0">
              <a:solidFill>
                <a:schemeClr val="accent6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7" name="CasellaDiTesto 16"/>
          <p:cNvSpPr txBox="1">
            <a:spLocks noChangeArrowheads="1"/>
          </p:cNvSpPr>
          <p:nvPr/>
        </p:nvSpPr>
        <p:spPr bwMode="auto">
          <a:xfrm>
            <a:off x="2071688" y="6044233"/>
            <a:ext cx="1571625" cy="461963"/>
          </a:xfrm>
          <a:prstGeom prst="rect">
            <a:avLst/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>
                <a:latin typeface="Calibri" pitchFamily="34" charset="0"/>
              </a:rPr>
              <a:t>People</a:t>
            </a:r>
            <a:endParaRPr lang="it-IT" sz="2400" b="1">
              <a:latin typeface="Calibri" pitchFamily="34" charset="0"/>
            </a:endParaRP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7429500" y="3758233"/>
            <a:ext cx="1714500" cy="830263"/>
          </a:xfrm>
          <a:prstGeom prst="rect">
            <a:avLst/>
          </a:prstGeom>
          <a:noFill/>
          <a:ln w="9525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400" dirty="0">
                <a:latin typeface="Calibri" pitchFamily="34" charset="0"/>
              </a:rPr>
              <a:t>Shared Information</a:t>
            </a:r>
            <a:endParaRPr lang="it-IT" sz="2400" b="1" dirty="0">
              <a:latin typeface="Calibri" pitchFamily="34" charset="0"/>
            </a:endParaRPr>
          </a:p>
        </p:txBody>
      </p:sp>
      <p:sp>
        <p:nvSpPr>
          <p:cNvPr id="19" name="CasellaDiTesto 18"/>
          <p:cNvSpPr txBox="1">
            <a:spLocks noChangeArrowheads="1"/>
          </p:cNvSpPr>
          <p:nvPr/>
        </p:nvSpPr>
        <p:spPr bwMode="auto">
          <a:xfrm>
            <a:off x="6425615" y="783799"/>
            <a:ext cx="2071688" cy="461962"/>
          </a:xfrm>
          <a:prstGeom prst="rect">
            <a:avLst/>
          </a:prstGeom>
          <a:noFill/>
          <a:ln w="9525">
            <a:solidFill>
              <a:schemeClr val="accent1">
                <a:lumMod val="60000"/>
                <a:lumOff val="40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Organizations</a:t>
            </a:r>
            <a:endParaRPr lang="it-IT" sz="2400" b="1" dirty="0"/>
          </a:p>
        </p:txBody>
      </p:sp>
      <p:sp>
        <p:nvSpPr>
          <p:cNvPr id="20" name="CasellaDiTesto 19"/>
          <p:cNvSpPr txBox="1">
            <a:spLocks noChangeArrowheads="1"/>
          </p:cNvSpPr>
          <p:nvPr/>
        </p:nvSpPr>
        <p:spPr bwMode="auto">
          <a:xfrm>
            <a:off x="0" y="2472358"/>
            <a:ext cx="1785938" cy="461963"/>
          </a:xfrm>
          <a:prstGeom prst="rect">
            <a:avLst/>
          </a:prstGeom>
          <a:noFill/>
          <a:ln w="9525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/>
              <a:t>Technology</a:t>
            </a:r>
            <a:endParaRPr lang="it-IT" sz="2400" b="1" dirty="0"/>
          </a:p>
        </p:txBody>
      </p:sp>
      <p:cxnSp>
        <p:nvCxnSpPr>
          <p:cNvPr id="22" name="Connettore 2 21"/>
          <p:cNvCxnSpPr>
            <a:stCxn id="17" idx="0"/>
          </p:cNvCxnSpPr>
          <p:nvPr/>
        </p:nvCxnSpPr>
        <p:spPr>
          <a:xfrm rot="5400000" flipH="1" flipV="1">
            <a:off x="3178969" y="5079827"/>
            <a:ext cx="642937" cy="128587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stCxn id="17" idx="0"/>
          </p:cNvCxnSpPr>
          <p:nvPr/>
        </p:nvCxnSpPr>
        <p:spPr>
          <a:xfrm rot="16200000" flipV="1">
            <a:off x="1893094" y="5079827"/>
            <a:ext cx="642937" cy="128587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17" idx="0"/>
          </p:cNvCxnSpPr>
          <p:nvPr/>
        </p:nvCxnSpPr>
        <p:spPr>
          <a:xfrm rot="5400000" flipH="1" flipV="1">
            <a:off x="2571750" y="1900858"/>
            <a:ext cx="4429125" cy="385762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9" name="Connettore 2 28"/>
          <p:cNvCxnSpPr>
            <a:stCxn id="19" idx="2"/>
          </p:cNvCxnSpPr>
          <p:nvPr/>
        </p:nvCxnSpPr>
        <p:spPr>
          <a:xfrm rot="5400000">
            <a:off x="4030871" y="68630"/>
            <a:ext cx="2252663" cy="460692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stCxn id="19" idx="2"/>
          </p:cNvCxnSpPr>
          <p:nvPr/>
        </p:nvCxnSpPr>
        <p:spPr>
          <a:xfrm rot="5400000">
            <a:off x="5316746" y="1354505"/>
            <a:ext cx="2252663" cy="2035175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5" name="Connettore 2 34"/>
          <p:cNvCxnSpPr>
            <a:cxnSpLocks/>
            <a:stCxn id="19" idx="2"/>
          </p:cNvCxnSpPr>
          <p:nvPr/>
        </p:nvCxnSpPr>
        <p:spPr>
          <a:xfrm flipH="1">
            <a:off x="7072312" y="1245761"/>
            <a:ext cx="389147" cy="40542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Connettore 2 37"/>
          <p:cNvCxnSpPr>
            <a:stCxn id="17" idx="0"/>
          </p:cNvCxnSpPr>
          <p:nvPr/>
        </p:nvCxnSpPr>
        <p:spPr>
          <a:xfrm rot="5400000" flipH="1" flipV="1">
            <a:off x="4643437" y="3543921"/>
            <a:ext cx="714375" cy="4286250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4" name="Connettore 2 43"/>
          <p:cNvCxnSpPr>
            <a:stCxn id="19" idx="2"/>
          </p:cNvCxnSpPr>
          <p:nvPr/>
        </p:nvCxnSpPr>
        <p:spPr>
          <a:xfrm rot="5400000">
            <a:off x="6316871" y="497255"/>
            <a:ext cx="395288" cy="1892300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7" name="Connettore 2 46"/>
          <p:cNvCxnSpPr>
            <a:stCxn id="19" idx="2"/>
          </p:cNvCxnSpPr>
          <p:nvPr/>
        </p:nvCxnSpPr>
        <p:spPr>
          <a:xfrm rot="5400000">
            <a:off x="5209590" y="-610026"/>
            <a:ext cx="395288" cy="4106862"/>
          </a:xfrm>
          <a:prstGeom prst="straightConnector1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1" name="Connettore 2 50"/>
          <p:cNvCxnSpPr>
            <a:stCxn id="20" idx="2"/>
          </p:cNvCxnSpPr>
          <p:nvPr/>
        </p:nvCxnSpPr>
        <p:spPr>
          <a:xfrm rot="16200000" flipH="1">
            <a:off x="641350" y="3185146"/>
            <a:ext cx="1323975" cy="822325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4" name="Connettore 2 53"/>
          <p:cNvCxnSpPr>
            <a:stCxn id="20" idx="2"/>
          </p:cNvCxnSpPr>
          <p:nvPr/>
        </p:nvCxnSpPr>
        <p:spPr>
          <a:xfrm rot="16200000" flipH="1">
            <a:off x="1748631" y="2077865"/>
            <a:ext cx="395287" cy="2108200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7" name="Connettore 2 56"/>
          <p:cNvCxnSpPr>
            <a:stCxn id="20" idx="2"/>
          </p:cNvCxnSpPr>
          <p:nvPr/>
        </p:nvCxnSpPr>
        <p:spPr>
          <a:xfrm rot="5400000" flipH="1" flipV="1">
            <a:off x="2393950" y="970583"/>
            <a:ext cx="461963" cy="3465513"/>
          </a:xfrm>
          <a:prstGeom prst="straightConnector1">
            <a:avLst/>
          </a:prstGeom>
          <a:ln>
            <a:solidFill>
              <a:schemeClr val="accent5">
                <a:lumMod val="75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4" name="Connettore 2 73"/>
          <p:cNvCxnSpPr>
            <a:stCxn id="18" idx="1"/>
          </p:cNvCxnSpPr>
          <p:nvPr/>
        </p:nvCxnSpPr>
        <p:spPr>
          <a:xfrm rot="10800000" flipV="1">
            <a:off x="4357688" y="4174158"/>
            <a:ext cx="3071812" cy="227013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7" name="Connettore 2 76"/>
          <p:cNvCxnSpPr>
            <a:stCxn id="18" idx="1"/>
          </p:cNvCxnSpPr>
          <p:nvPr/>
        </p:nvCxnSpPr>
        <p:spPr>
          <a:xfrm rot="10800000">
            <a:off x="5572125" y="3329608"/>
            <a:ext cx="1857375" cy="84455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0" name="Connettore 2 79"/>
          <p:cNvCxnSpPr>
            <a:stCxn id="18" idx="1"/>
          </p:cNvCxnSpPr>
          <p:nvPr/>
        </p:nvCxnSpPr>
        <p:spPr>
          <a:xfrm rot="10800000">
            <a:off x="6786563" y="2329483"/>
            <a:ext cx="642937" cy="1844675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3" name="Connettore 2 82"/>
          <p:cNvCxnSpPr>
            <a:stCxn id="18" idx="1"/>
          </p:cNvCxnSpPr>
          <p:nvPr/>
        </p:nvCxnSpPr>
        <p:spPr>
          <a:xfrm rot="10800000">
            <a:off x="4429125" y="2472358"/>
            <a:ext cx="3000375" cy="170180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88" name="Connettore 2 87"/>
          <p:cNvCxnSpPr>
            <a:stCxn id="18" idx="1"/>
          </p:cNvCxnSpPr>
          <p:nvPr/>
        </p:nvCxnSpPr>
        <p:spPr>
          <a:xfrm rot="10800000">
            <a:off x="1857375" y="2472358"/>
            <a:ext cx="5572125" cy="1701800"/>
          </a:xfrm>
          <a:prstGeom prst="straightConnector1">
            <a:avLst/>
          </a:prstGeom>
          <a:ln>
            <a:solidFill>
              <a:schemeClr val="accent1">
                <a:lumMod val="20000"/>
                <a:lumOff val="80000"/>
              </a:schemeClr>
            </a:solidFill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7" name="Rettangolo 36"/>
          <p:cNvSpPr/>
          <p:nvPr/>
        </p:nvSpPr>
        <p:spPr>
          <a:xfrm>
            <a:off x="3455305" y="6585163"/>
            <a:ext cx="2376264" cy="244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9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40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41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42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3227" y="6305045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71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7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9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2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1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8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1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1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1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1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1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0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1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" presetClass="exit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4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1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3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7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0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3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6" dur="1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1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1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1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1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1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1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egnaposto numero diapositiva 1"/>
          <p:cNvSpPr txBox="1">
            <a:spLocks/>
          </p:cNvSpPr>
          <p:nvPr/>
        </p:nvSpPr>
        <p:spPr bwMode="auto">
          <a:xfrm>
            <a:off x="6938963" y="3845893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52030D77-7FD8-46DC-85A4-4C06F5F55A3A}" type="slidenum">
              <a:rPr lang="it-IT" sz="1400" b="1">
                <a:latin typeface="Calibri" pitchFamily="34" charset="0"/>
              </a:rPr>
              <a:pPr algn="ctr"/>
              <a:t>72</a:t>
            </a:fld>
            <a:endParaRPr lang="it-IT" sz="1400" b="1">
              <a:latin typeface="Calibri" pitchFamily="34" charset="0"/>
            </a:endParaRPr>
          </a:p>
        </p:txBody>
      </p:sp>
      <p:pic>
        <p:nvPicPr>
          <p:cNvPr id="17" name="Picture 55" descr="784836-001_75client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26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5" descr="sb10066490v-001_75client_lo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94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8" descr="10049342_75client_l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626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9" descr="10049983_75client_lo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18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40" descr="81478180_r1_LG_lo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210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41" descr="81847247_75client_lo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94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6" descr="200220255-001_75client_lo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002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48" descr="200255356-003_r2_lo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83450" y="2348880"/>
            <a:ext cx="119697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49" descr="200516668-001_75client_lo.jp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002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1" descr="AAKQ001079_CORBIS_75client_lo.jp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6418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53" descr="BXP0036557_rp1.jpg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3210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4" descr="sb10063136j-001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83450" y="4274518"/>
            <a:ext cx="1196975" cy="1198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427008" y="851944"/>
            <a:ext cx="8429684" cy="1471613"/>
          </a:xfrm>
          <a:prstGeom prst="rect">
            <a:avLst/>
          </a:prstGeom>
        </p:spPr>
        <p:txBody>
          <a:bodyPr anchor="ctr">
            <a:normAutofit fontScale="60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800" b="1" i="1" dirty="0">
                <a:ln w="190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+mn-lt"/>
                <a:cs typeface="+mn-cs"/>
              </a:rPr>
              <a:t>as the base of a Smarter Planet</a:t>
            </a:r>
            <a:r>
              <a:rPr lang="en-US" sz="3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+mj-cs"/>
              </a:rPr>
              <a:t>…</a:t>
            </a:r>
            <a:br>
              <a:rPr lang="en-US" sz="44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4000" i="1" dirty="0">
                <a:latin typeface="+mj-lt"/>
                <a:ea typeface="+mj-ea"/>
                <a:cs typeface="+mj-cs"/>
              </a:rPr>
              <a:t>iterative, interactive, instrumented, interconnected, intelligent</a:t>
            </a:r>
            <a:endParaRPr lang="en-US" sz="4400" i="1" dirty="0">
              <a:latin typeface="+mj-lt"/>
              <a:ea typeface="+mj-ea"/>
              <a:cs typeface="+mj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i="1" dirty="0">
                <a:latin typeface="+mj-lt"/>
                <a:ea typeface="+mj-ea"/>
                <a:cs typeface="+mj-cs"/>
              </a:rPr>
              <a:t>S.M.A.R.T.: Specific, Measurable, Agreed, Realistic and Timely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atin typeface="+mj-lt"/>
                <a:ea typeface="+mj-ea"/>
                <a:cs typeface="+mj-cs"/>
              </a:rPr>
              <a:t>(More measurement data, More networks, More learning and adaptation)</a:t>
            </a:r>
          </a:p>
        </p:txBody>
      </p:sp>
      <p:sp>
        <p:nvSpPr>
          <p:cNvPr id="30" name="Rectangle 4"/>
          <p:cNvSpPr txBox="1">
            <a:spLocks noChangeArrowheads="1"/>
          </p:cNvSpPr>
          <p:nvPr/>
        </p:nvSpPr>
        <p:spPr bwMode="auto">
          <a:xfrm>
            <a:off x="588963" y="3544268"/>
            <a:ext cx="1189037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eaLnBrk="0" hangingPunct="0">
              <a:spcAft>
                <a:spcPct val="100000"/>
              </a:spcAft>
              <a:buClr>
                <a:schemeClr val="bg2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traffic  systems </a:t>
            </a:r>
          </a:p>
        </p:txBody>
      </p:sp>
      <p:sp>
        <p:nvSpPr>
          <p:cNvPr id="31" name="Rectangle 5"/>
          <p:cNvSpPr txBox="1">
            <a:spLocks noChangeArrowheads="1"/>
          </p:cNvSpPr>
          <p:nvPr/>
        </p:nvSpPr>
        <p:spPr bwMode="auto">
          <a:xfrm>
            <a:off x="588963" y="5517530"/>
            <a:ext cx="1189037" cy="46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b"/>
          <a:lstStyle/>
          <a:p>
            <a:pPr eaLnBrk="0" hangingPunct="0">
              <a:spcAft>
                <a:spcPct val="100000"/>
              </a:spcAft>
              <a:buClr>
                <a:schemeClr val="bg2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water management </a:t>
            </a:r>
          </a:p>
        </p:txBody>
      </p:sp>
      <p:sp>
        <p:nvSpPr>
          <p:cNvPr id="32" name="Rectangle 43"/>
          <p:cNvSpPr>
            <a:spLocks noChangeArrowheads="1"/>
          </p:cNvSpPr>
          <p:nvPr/>
        </p:nvSpPr>
        <p:spPr bwMode="auto">
          <a:xfrm>
            <a:off x="5853113" y="3558555"/>
            <a:ext cx="14192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energy grids</a:t>
            </a:r>
          </a:p>
        </p:txBody>
      </p:sp>
      <p:sp>
        <p:nvSpPr>
          <p:cNvPr id="33" name="Rectangle 44"/>
          <p:cNvSpPr>
            <a:spLocks noChangeArrowheads="1"/>
          </p:cNvSpPr>
          <p:nvPr/>
        </p:nvSpPr>
        <p:spPr bwMode="auto">
          <a:xfrm>
            <a:off x="4535488" y="3563318"/>
            <a:ext cx="118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healthcare</a:t>
            </a:r>
          </a:p>
        </p:txBody>
      </p:sp>
      <p:sp>
        <p:nvSpPr>
          <p:cNvPr id="34" name="Rectangle 45"/>
          <p:cNvSpPr>
            <a:spLocks noChangeArrowheads="1"/>
          </p:cNvSpPr>
          <p:nvPr/>
        </p:nvSpPr>
        <p:spPr bwMode="auto">
          <a:xfrm>
            <a:off x="3219450" y="3563318"/>
            <a:ext cx="118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food systems </a:t>
            </a:r>
          </a:p>
        </p:txBody>
      </p:sp>
      <p:sp>
        <p:nvSpPr>
          <p:cNvPr id="35" name="Rectangle 41"/>
          <p:cNvSpPr>
            <a:spLocks noChangeArrowheads="1"/>
          </p:cNvSpPr>
          <p:nvPr/>
        </p:nvSpPr>
        <p:spPr bwMode="auto">
          <a:xfrm>
            <a:off x="1898650" y="3544268"/>
            <a:ext cx="118903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Intelligent     oil field technologies </a:t>
            </a:r>
          </a:p>
        </p:txBody>
      </p:sp>
      <p:sp>
        <p:nvSpPr>
          <p:cNvPr id="36" name="Rectangle 47"/>
          <p:cNvSpPr>
            <a:spLocks noChangeArrowheads="1"/>
          </p:cNvSpPr>
          <p:nvPr/>
        </p:nvSpPr>
        <p:spPr bwMode="auto">
          <a:xfrm>
            <a:off x="5853113" y="5468318"/>
            <a:ext cx="11858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regions</a:t>
            </a:r>
          </a:p>
        </p:txBody>
      </p:sp>
      <p:sp>
        <p:nvSpPr>
          <p:cNvPr id="37" name="Rectangle 48"/>
          <p:cNvSpPr>
            <a:spLocks noChangeArrowheads="1"/>
          </p:cNvSpPr>
          <p:nvPr/>
        </p:nvSpPr>
        <p:spPr bwMode="auto">
          <a:xfrm>
            <a:off x="4535488" y="5468318"/>
            <a:ext cx="118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</a:t>
            </a:r>
            <a:br>
              <a:rPr lang="en-US" sz="1400">
                <a:latin typeface="Calibri" pitchFamily="34" charset="0"/>
                <a:ea typeface="MS PGothic" pitchFamily="34" charset="-128"/>
              </a:rPr>
            </a:br>
            <a:r>
              <a:rPr lang="en-US" sz="1400">
                <a:latin typeface="Calibri" pitchFamily="34" charset="0"/>
                <a:ea typeface="MS PGothic" pitchFamily="34" charset="-128"/>
              </a:rPr>
              <a:t>weather </a:t>
            </a:r>
          </a:p>
        </p:txBody>
      </p:sp>
      <p:sp>
        <p:nvSpPr>
          <p:cNvPr id="38" name="Rectangle 44"/>
          <p:cNvSpPr>
            <a:spLocks noChangeArrowheads="1"/>
          </p:cNvSpPr>
          <p:nvPr/>
        </p:nvSpPr>
        <p:spPr bwMode="auto">
          <a:xfrm>
            <a:off x="3219450" y="5468318"/>
            <a:ext cx="1187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countries</a:t>
            </a:r>
          </a:p>
        </p:txBody>
      </p:sp>
      <p:sp>
        <p:nvSpPr>
          <p:cNvPr id="39" name="Rectangle 50"/>
          <p:cNvSpPr>
            <a:spLocks noChangeArrowheads="1"/>
          </p:cNvSpPr>
          <p:nvPr/>
        </p:nvSpPr>
        <p:spPr bwMode="auto">
          <a:xfrm>
            <a:off x="1898650" y="5468318"/>
            <a:ext cx="11890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Ins="0"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supply chains </a:t>
            </a:r>
          </a:p>
        </p:txBody>
      </p:sp>
      <p:sp>
        <p:nvSpPr>
          <p:cNvPr id="40" name="Rectangle 52"/>
          <p:cNvSpPr>
            <a:spLocks noChangeArrowheads="1"/>
          </p:cNvSpPr>
          <p:nvPr/>
        </p:nvSpPr>
        <p:spPr bwMode="auto">
          <a:xfrm>
            <a:off x="7159625" y="5517530"/>
            <a:ext cx="1187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cities</a:t>
            </a:r>
          </a:p>
        </p:txBody>
      </p:sp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7172325" y="3555380"/>
            <a:ext cx="1419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eaLnBrk="0" hangingPunct="0">
              <a:spcAft>
                <a:spcPct val="100000"/>
              </a:spcAft>
              <a:buClr>
                <a:srgbClr val="848387"/>
              </a:buClr>
              <a:buSzPct val="85000"/>
            </a:pPr>
            <a:r>
              <a:rPr lang="en-US" sz="1400">
                <a:latin typeface="Calibri" pitchFamily="34" charset="0"/>
                <a:ea typeface="MS PGothic" pitchFamily="34" charset="-128"/>
              </a:rPr>
              <a:t>Smart retail</a:t>
            </a:r>
          </a:p>
        </p:txBody>
      </p:sp>
      <p:sp>
        <p:nvSpPr>
          <p:cNvPr id="100381" name="Text Box 27"/>
          <p:cNvSpPr txBox="1">
            <a:spLocks noChangeArrowheads="1"/>
          </p:cNvSpPr>
          <p:nvPr/>
        </p:nvSpPr>
        <p:spPr bwMode="auto">
          <a:xfrm>
            <a:off x="3071813" y="5985843"/>
            <a:ext cx="286543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b">
            <a:spAutoFit/>
          </a:bodyPr>
          <a:lstStyle/>
          <a:p>
            <a:r>
              <a:rPr lang="en-US">
                <a:latin typeface="Calibri" pitchFamily="34" charset="0"/>
              </a:rPr>
              <a:t>Source: www.ibm.com/think</a:t>
            </a: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71438" y="2628280"/>
            <a:ext cx="9001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spAutoFit/>
          </a:bodyPr>
          <a:lstStyle/>
          <a:p>
            <a:pPr algn="ctr"/>
            <a:r>
              <a:rPr lang="en-US" sz="2000" dirty="0">
                <a:latin typeface="Calibri" pitchFamily="34" charset="0"/>
              </a:rPr>
              <a:t>Complex Service Systems, as smarter systems improve quality of life,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creating more opportunities for win-win interactions:</a:t>
            </a:r>
          </a:p>
          <a:p>
            <a:pPr algn="ctr"/>
            <a:r>
              <a:rPr lang="en-US" sz="2000" dirty="0">
                <a:latin typeface="Calibri" pitchFamily="34" charset="0"/>
              </a:rPr>
              <a:t>resulting in measurable resource access &amp; value-cocreation for multiple stakeholders.</a:t>
            </a: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76313" y="3914155"/>
            <a:ext cx="7239000" cy="1628775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5" name="Rettangolo 44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6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47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48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50" name="Segnaposto numero diapositiva 3">
            <a:extLst>
              <a:ext uri="{FF2B5EF4-FFF2-40B4-BE49-F238E27FC236}">
                <a16:creationId xmlns:a16="http://schemas.microsoft.com/office/drawing/2014/main" id="{B53AF929-1F3A-49F8-9FF5-077F3504A20C}"/>
              </a:ext>
            </a:extLst>
          </p:cNvPr>
          <p:cNvSpPr txBox="1">
            <a:spLocks/>
          </p:cNvSpPr>
          <p:nvPr/>
        </p:nvSpPr>
        <p:spPr>
          <a:xfrm>
            <a:off x="6902450" y="638638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007B441-5312-499D-93C3-6E37886527FA}" type="slidenum">
              <a:rPr lang="it-IT" b="1" smtClean="0">
                <a:latin typeface="Berlin Sans FB" panose="020E0602020502020306" pitchFamily="34" charset="0"/>
              </a:rPr>
              <a:pPr algn="r"/>
              <a:t>72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51" name="Titolo 1">
            <a:extLst>
              <a:ext uri="{FF2B5EF4-FFF2-40B4-BE49-F238E27FC236}">
                <a16:creationId xmlns:a16="http://schemas.microsoft.com/office/drawing/2014/main" id="{32376C38-1066-45CE-8F91-6F7ACDAAB715}"/>
              </a:ext>
            </a:extLst>
          </p:cNvPr>
          <p:cNvSpPr txBox="1">
            <a:spLocks/>
          </p:cNvSpPr>
          <p:nvPr/>
        </p:nvSpPr>
        <p:spPr>
          <a:xfrm>
            <a:off x="446881" y="-2626"/>
            <a:ext cx="8229600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Complex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Systems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795" y="1146341"/>
            <a:ext cx="5653088" cy="5153025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3" name="Picture 1" descr="http://www.ibm.com/smarterplanet/global/images/us__en_us__retail__retail_icon__170x120.gif"/>
          <p:cNvPicPr>
            <a:picLocks noChangeAspect="1" noChangeArrowheads="1"/>
          </p:cNvPicPr>
          <p:nvPr/>
        </p:nvPicPr>
        <p:blipFill>
          <a:blip r:embed="rId4" r:link="rId5" cstate="print"/>
          <a:srcRect/>
          <a:stretch>
            <a:fillRect/>
          </a:stretch>
        </p:blipFill>
        <p:spPr bwMode="auto">
          <a:xfrm>
            <a:off x="6773863" y="4716339"/>
            <a:ext cx="2087562" cy="1500187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pic>
        <p:nvPicPr>
          <p:cNvPr id="4" name="Picture 1" descr="http://www.ibm.com/smarterplanet/global/images/us__en_us__food__food_vision_icon__170x120.gif"/>
          <p:cNvPicPr>
            <a:picLocks noChangeAspect="1" noChangeArrowheads="1"/>
          </p:cNvPicPr>
          <p:nvPr/>
        </p:nvPicPr>
        <p:blipFill>
          <a:blip r:embed="rId6" r:link="rId7" cstate="print"/>
          <a:srcRect/>
          <a:stretch>
            <a:fillRect/>
          </a:stretch>
        </p:blipFill>
        <p:spPr bwMode="auto">
          <a:xfrm>
            <a:off x="6773863" y="909514"/>
            <a:ext cx="2087562" cy="142875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cxnSp>
        <p:nvCxnSpPr>
          <p:cNvPr id="6" name="Connettore 1 5"/>
          <p:cNvCxnSpPr/>
          <p:nvPr/>
        </p:nvCxnSpPr>
        <p:spPr>
          <a:xfrm flipV="1">
            <a:off x="2843213" y="4725864"/>
            <a:ext cx="3889375" cy="358775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2886075" y="5692651"/>
            <a:ext cx="3846513" cy="544513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 flipV="1">
            <a:off x="5405438" y="909514"/>
            <a:ext cx="1398587" cy="966787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 flipV="1">
            <a:off x="5435600" y="2349376"/>
            <a:ext cx="1296988" cy="142875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>
            <a:spLocks noChangeArrowheads="1"/>
          </p:cNvSpPr>
          <p:nvPr/>
        </p:nvSpPr>
        <p:spPr bwMode="auto">
          <a:xfrm>
            <a:off x="6989763" y="2349376"/>
            <a:ext cx="16652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mbria" pitchFamily="18" charset="0"/>
                <a:cs typeface="Times New Roman" pitchFamily="18" charset="0"/>
              </a:rPr>
              <a:t>Smarter Food </a:t>
            </a:r>
            <a:endParaRPr lang="it-IT" b="1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8" name="Rettangolo 17"/>
          <p:cNvSpPr>
            <a:spLocks noChangeArrowheads="1"/>
          </p:cNvSpPr>
          <p:nvPr/>
        </p:nvSpPr>
        <p:spPr bwMode="auto">
          <a:xfrm>
            <a:off x="6557963" y="6227639"/>
            <a:ext cx="25511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>
                <a:latin typeface="Cambria" pitchFamily="18" charset="0"/>
                <a:cs typeface="Times New Roman" pitchFamily="18" charset="0"/>
              </a:rPr>
              <a:t>Making retail smarter </a:t>
            </a:r>
            <a:endParaRPr lang="it-IT" b="1" dirty="0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287656" y="539626"/>
            <a:ext cx="8215370" cy="627186"/>
          </a:xfrm>
          <a:prstGeom prst="rect">
            <a:avLst/>
          </a:prstGeom>
        </p:spPr>
        <p:txBody>
          <a:bodyPr anchor="ctr">
            <a:normAutofit fontScale="67500" lnSpcReduction="2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i="1" dirty="0">
                <a:latin typeface="+mj-lt"/>
                <a:ea typeface="+mj-ea"/>
                <a:cs typeface="+mj-cs"/>
              </a:rPr>
              <a:t>I</a:t>
            </a:r>
            <a:r>
              <a:rPr lang="it-IT" sz="3600" i="1" dirty="0" err="1">
                <a:latin typeface="+mn-lt"/>
                <a:cs typeface="+mn-cs"/>
              </a:rPr>
              <a:t>terative</a:t>
            </a:r>
            <a:r>
              <a:rPr lang="it-IT" sz="3600" i="1" dirty="0">
                <a:latin typeface="+mn-lt"/>
                <a:cs typeface="+mn-cs"/>
              </a:rPr>
              <a:t>, </a:t>
            </a:r>
            <a:r>
              <a:rPr lang="it-IT" sz="3600" i="1" dirty="0" err="1">
                <a:latin typeface="+mn-lt"/>
                <a:cs typeface="+mn-cs"/>
              </a:rPr>
              <a:t>interactive</a:t>
            </a:r>
            <a:r>
              <a:rPr lang="it-IT" sz="3600" i="1" dirty="0">
                <a:latin typeface="+mn-lt"/>
                <a:cs typeface="+mn-cs"/>
              </a:rPr>
              <a:t>, </a:t>
            </a:r>
            <a:r>
              <a:rPr lang="it-IT" sz="3600" i="1" dirty="0" err="1">
                <a:latin typeface="+mn-lt"/>
                <a:cs typeface="+mn-cs"/>
              </a:rPr>
              <a:t>instrumented</a:t>
            </a:r>
            <a:r>
              <a:rPr lang="it-IT" sz="3600" i="1" dirty="0">
                <a:latin typeface="+mn-lt"/>
                <a:cs typeface="+mn-cs"/>
              </a:rPr>
              <a:t>, </a:t>
            </a:r>
            <a:r>
              <a:rPr lang="it-IT" sz="3600" i="1" dirty="0" err="1">
                <a:latin typeface="+mn-lt"/>
                <a:cs typeface="+mn-cs"/>
              </a:rPr>
              <a:t>interconnected</a:t>
            </a:r>
            <a:r>
              <a:rPr lang="it-IT" sz="3600" i="1" dirty="0">
                <a:latin typeface="+mn-lt"/>
                <a:cs typeface="+mn-cs"/>
              </a:rPr>
              <a:t>, </a:t>
            </a:r>
            <a:r>
              <a:rPr lang="it-IT" sz="3600" i="1" dirty="0" err="1">
                <a:latin typeface="+mn-lt"/>
                <a:cs typeface="+mn-cs"/>
              </a:rPr>
              <a:t>intelligent</a:t>
            </a:r>
            <a:endParaRPr lang="it-IT" sz="3600" dirty="0"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i="1" dirty="0">
                <a:latin typeface="+mj-lt"/>
                <a:ea typeface="+mj-ea"/>
                <a:cs typeface="+mj-cs"/>
              </a:rPr>
              <a:t>(More measurement data, More networks, More learning and adaptation)</a:t>
            </a:r>
          </a:p>
        </p:txBody>
      </p:sp>
      <p:pic>
        <p:nvPicPr>
          <p:cNvPr id="1027" name="Picture 3" descr="us__en_us__products__product_vision_icon__170x1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025" y="2781176"/>
            <a:ext cx="2058988" cy="1511300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</p:pic>
      <p:cxnSp>
        <p:nvCxnSpPr>
          <p:cNvPr id="16" name="Connettore 1 15"/>
          <p:cNvCxnSpPr/>
          <p:nvPr/>
        </p:nvCxnSpPr>
        <p:spPr>
          <a:xfrm rot="5400000" flipH="1" flipV="1">
            <a:off x="5291931" y="2924845"/>
            <a:ext cx="1655763" cy="1368425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5435600" y="4292476"/>
            <a:ext cx="1368425" cy="649288"/>
          </a:xfrm>
          <a:prstGeom prst="line">
            <a:avLst/>
          </a:prstGeom>
          <a:ln w="952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/>
          <p:cNvSpPr>
            <a:spLocks noChangeArrowheads="1"/>
          </p:cNvSpPr>
          <p:nvPr/>
        </p:nvSpPr>
        <p:spPr bwMode="auto">
          <a:xfrm>
            <a:off x="6875463" y="4292476"/>
            <a:ext cx="2100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mbria" pitchFamily="18" charset="0"/>
                <a:cs typeface="Times New Roman" pitchFamily="18" charset="0"/>
              </a:rPr>
              <a:t>Smarter Products </a:t>
            </a:r>
            <a:endParaRPr lang="it-IT" b="1"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26" name="Segnaposto numero diapositiva 3"/>
          <p:cNvSpPr txBox="1">
            <a:spLocks/>
          </p:cNvSpPr>
          <p:nvPr/>
        </p:nvSpPr>
        <p:spPr>
          <a:xfrm>
            <a:off x="6902450" y="638638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007B441-5312-499D-93C3-6E37886527FA}" type="slidenum">
              <a:rPr lang="it-IT" b="1" smtClean="0">
                <a:latin typeface="Berlin Sans FB" panose="020E0602020502020306" pitchFamily="34" charset="0"/>
              </a:rPr>
              <a:pPr algn="r"/>
              <a:t>73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8" name="Titolo 1">
            <a:extLst>
              <a:ext uri="{FF2B5EF4-FFF2-40B4-BE49-F238E27FC236}">
                <a16:creationId xmlns:a16="http://schemas.microsoft.com/office/drawing/2014/main" id="{126DCBE8-3FA3-474A-844B-3EEB20672CE4}"/>
              </a:ext>
            </a:extLst>
          </p:cNvPr>
          <p:cNvSpPr txBox="1">
            <a:spLocks/>
          </p:cNvSpPr>
          <p:nvPr/>
        </p:nvSpPr>
        <p:spPr>
          <a:xfrm>
            <a:off x="446881" y="-2626"/>
            <a:ext cx="8229600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Smarter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Planet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4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2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3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92688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74</a:t>
            </a:fld>
            <a:endParaRPr lang="it-IT" sz="1800" dirty="0">
              <a:solidFill>
                <a:schemeClr val="tx1"/>
              </a:solidFill>
            </a:endParaRPr>
          </a:p>
        </p:txBody>
      </p:sp>
      <p:sp>
        <p:nvSpPr>
          <p:cNvPr id="17" name="Titolo 1"/>
          <p:cNvSpPr txBox="1">
            <a:spLocks/>
          </p:cNvSpPr>
          <p:nvPr/>
        </p:nvSpPr>
        <p:spPr>
          <a:xfrm>
            <a:off x="473351" y="156024"/>
            <a:ext cx="8229600" cy="75269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Service Science v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 S-D logic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95B543FF-A872-49BB-AECE-F176DF385862}"/>
              </a:ext>
            </a:extLst>
          </p:cNvPr>
          <p:cNvSpPr/>
          <p:nvPr/>
        </p:nvSpPr>
        <p:spPr>
          <a:xfrm>
            <a:off x="498938" y="5673725"/>
            <a:ext cx="7843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cap="small" dirty="0" err="1"/>
              <a:t>Spohrer</a:t>
            </a:r>
            <a:r>
              <a:rPr lang="en-GB" sz="2000" cap="small" dirty="0"/>
              <a:t>, J., Anderson, L., Pass, N., Ager, T. (2008)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cap="small" dirty="0" err="1"/>
              <a:t>Spohrer</a:t>
            </a:r>
            <a:r>
              <a:rPr lang="en-US" sz="2000" cap="small" dirty="0"/>
              <a:t>, J. Maglio, P.P., Bailey, J.</a:t>
            </a:r>
            <a:r>
              <a:rPr lang="en-GB" sz="2000" cap="small" dirty="0"/>
              <a:t>, </a:t>
            </a:r>
            <a:r>
              <a:rPr lang="en-GB" sz="2000" cap="small" dirty="0" err="1"/>
              <a:t>Gruhl</a:t>
            </a:r>
            <a:r>
              <a:rPr lang="en-GB" sz="2000" cap="small" dirty="0"/>
              <a:t>, D.</a:t>
            </a:r>
            <a:r>
              <a:rPr lang="en-GB" sz="2000" dirty="0"/>
              <a:t> (2007)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cap="small" dirty="0"/>
              <a:t>Vargo, S.L., </a:t>
            </a:r>
            <a:r>
              <a:rPr lang="en-GB" sz="2000" cap="small" dirty="0" err="1"/>
              <a:t>Lusch</a:t>
            </a:r>
            <a:r>
              <a:rPr lang="en-GB" sz="2000" cap="small" dirty="0"/>
              <a:t>, R.F., Wessels, G.</a:t>
            </a:r>
            <a:r>
              <a:rPr lang="en-US" sz="2000" dirty="0"/>
              <a:t> (2008)</a:t>
            </a:r>
            <a:endParaRPr lang="en-GB" sz="2000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D7DA05EE-700E-41E6-81F8-B92059C9B114}"/>
              </a:ext>
            </a:extLst>
          </p:cNvPr>
          <p:cNvSpPr/>
          <p:nvPr/>
        </p:nvSpPr>
        <p:spPr>
          <a:xfrm>
            <a:off x="228094" y="1459002"/>
            <a:ext cx="4216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Relational approach </a:t>
            </a:r>
            <a:r>
              <a:rPr lang="en-GB" sz="2000" dirty="0"/>
              <a:t>to business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Focus on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en-GB" sz="2000" dirty="0"/>
              <a:t> (RBV)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Many-to-many</a:t>
            </a:r>
            <a:r>
              <a:rPr lang="en-GB" sz="2000" dirty="0"/>
              <a:t> logics to business behaviour</a:t>
            </a:r>
            <a:endParaRPr lang="en-GB" sz="3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C03FB58-32D1-4D69-85E3-3DCE4D4E9C4F}"/>
              </a:ext>
            </a:extLst>
          </p:cNvPr>
          <p:cNvSpPr txBox="1"/>
          <p:nvPr/>
        </p:nvSpPr>
        <p:spPr>
          <a:xfrm>
            <a:off x="255314" y="915804"/>
            <a:ext cx="4216315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Similarities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SDL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AB4CA0E-5C11-411B-A972-F757A94EED61}"/>
              </a:ext>
            </a:extLst>
          </p:cNvPr>
          <p:cNvSpPr txBox="1"/>
          <p:nvPr/>
        </p:nvSpPr>
        <p:spPr>
          <a:xfrm>
            <a:off x="4863549" y="3346311"/>
            <a:ext cx="3978509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SDL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5DF9C6C0-5744-44DA-AB41-C6AAE2727786}"/>
              </a:ext>
            </a:extLst>
          </p:cNvPr>
          <p:cNvSpPr/>
          <p:nvPr/>
        </p:nvSpPr>
        <p:spPr>
          <a:xfrm>
            <a:off x="4794737" y="3773216"/>
            <a:ext cx="40974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Practical</a:t>
            </a:r>
            <a:r>
              <a:rPr lang="en-GB" sz="2000" dirty="0"/>
              <a:t> approach  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Technological- Informational </a:t>
            </a:r>
            <a:r>
              <a:rPr lang="en-GB" sz="2000" dirty="0"/>
              <a:t>focus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Smart vision on 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planet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Measurement</a:t>
            </a:r>
            <a:r>
              <a:rPr lang="en-GB" sz="2000" dirty="0"/>
              <a:t> of service and 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systematic</a:t>
            </a:r>
            <a:r>
              <a:rPr lang="en-GB" sz="2000" dirty="0"/>
              <a:t> search for innovation and continuous improvement</a:t>
            </a:r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300" dirty="0"/>
          </a:p>
          <a:p>
            <a:pPr marL="342900" indent="-3429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GB" sz="300" dirty="0"/>
          </a:p>
        </p:txBody>
      </p:sp>
      <p:sp>
        <p:nvSpPr>
          <p:cNvPr id="5" name="AutoShape 4" descr="Difference - Free hands and gestures icons">
            <a:extLst>
              <a:ext uri="{FF2B5EF4-FFF2-40B4-BE49-F238E27FC236}">
                <a16:creationId xmlns:a16="http://schemas.microsoft.com/office/drawing/2014/main" id="{04D26D4C-6222-451E-9456-6B5F5F65C8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75213" y="15016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AutoShape 10" descr="Difference - Free hands and gestures icons">
            <a:extLst>
              <a:ext uri="{FF2B5EF4-FFF2-40B4-BE49-F238E27FC236}">
                <a16:creationId xmlns:a16="http://schemas.microsoft.com/office/drawing/2014/main" id="{C3E45553-793C-44B3-9784-B610CCE5FF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327613" y="165407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1" name="AutoShape 12" descr="Difference free icon">
            <a:extLst>
              <a:ext uri="{FF2B5EF4-FFF2-40B4-BE49-F238E27FC236}">
                <a16:creationId xmlns:a16="http://schemas.microsoft.com/office/drawing/2014/main" id="{1BDA8F8E-C1CC-483A-8196-15235199B1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39499" y="4236977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4F542AD2-A45F-437C-B866-4988F6595E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226" t="38292" r="58662" b="26376"/>
          <a:stretch/>
        </p:blipFill>
        <p:spPr>
          <a:xfrm>
            <a:off x="3946891" y="2516423"/>
            <a:ext cx="847846" cy="863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336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5" grpId="0" animBg="1"/>
      <p:bldP spid="16" grpId="0"/>
      <p:bldP spid="5" grpId="0"/>
      <p:bldP spid="19" grpId="0"/>
      <p:bldP spid="21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417" t="4225" r="71807" b="60564"/>
          <a:stretch>
            <a:fillRect/>
          </a:stretch>
        </p:blipFill>
        <p:spPr bwMode="auto">
          <a:xfrm>
            <a:off x="1511684" y="490182"/>
            <a:ext cx="6048623" cy="472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9828" y="2380672"/>
            <a:ext cx="8391847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Case studies on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3060700" algn="ctr"/>
                <a:tab pos="6119813" algn="r"/>
              </a:tabLst>
              <a:defRPr/>
            </a:pPr>
            <a:r>
              <a:rPr lang="en-US" sz="5400" b="1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Service systems</a:t>
            </a:r>
          </a:p>
        </p:txBody>
      </p:sp>
      <p:sp>
        <p:nvSpPr>
          <p:cNvPr id="6" name="Rettangolo 5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cxnSp>
        <p:nvCxnSpPr>
          <p:cNvPr id="15" name="Connettore 1 14"/>
          <p:cNvCxnSpPr/>
          <p:nvPr/>
        </p:nvCxnSpPr>
        <p:spPr>
          <a:xfrm>
            <a:off x="2915951" y="4005064"/>
            <a:ext cx="324008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8167" y="6287469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75</a:t>
            </a:fld>
            <a:endParaRPr lang="it-IT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14770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egnaposto numero diapositiva 12"/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76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22" name="Group 1"/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3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5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28" name="Titolo 1">
            <a:extLst>
              <a:ext uri="{FF2B5EF4-FFF2-40B4-BE49-F238E27FC236}">
                <a16:creationId xmlns:a16="http://schemas.microsoft.com/office/drawing/2014/main" id="{6DB0FD8C-2C65-48CC-8D3F-18EDF33E0603}"/>
              </a:ext>
            </a:extLst>
          </p:cNvPr>
          <p:cNvSpPr txBox="1">
            <a:spLocks/>
          </p:cNvSpPr>
          <p:nvPr/>
        </p:nvSpPr>
        <p:spPr>
          <a:xfrm>
            <a:off x="446566" y="188640"/>
            <a:ext cx="8229600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Case study 1: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Journey 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7539E600-347A-48BC-8226-4B3C5BE7B9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413" r="7041" b="6498"/>
          <a:stretch/>
        </p:blipFill>
        <p:spPr>
          <a:xfrm rot="20195003">
            <a:off x="230118" y="1330369"/>
            <a:ext cx="3018235" cy="1870364"/>
          </a:xfrm>
          <a:prstGeom prst="rect">
            <a:avLst/>
          </a:prstGeom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id="{B2BABC27-AFBD-4599-88BE-CF98F2D07237}"/>
              </a:ext>
            </a:extLst>
          </p:cNvPr>
          <p:cNvSpPr/>
          <p:nvPr/>
        </p:nvSpPr>
        <p:spPr>
          <a:xfrm>
            <a:off x="1206231" y="2257989"/>
            <a:ext cx="3995107" cy="1767535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0" name="Arco 9">
            <a:extLst>
              <a:ext uri="{FF2B5EF4-FFF2-40B4-BE49-F238E27FC236}">
                <a16:creationId xmlns:a16="http://schemas.microsoft.com/office/drawing/2014/main" id="{1523E9FC-7E6A-40E2-B1A6-F821795115C5}"/>
              </a:ext>
            </a:extLst>
          </p:cNvPr>
          <p:cNvSpPr/>
          <p:nvPr/>
        </p:nvSpPr>
        <p:spPr>
          <a:xfrm rot="10800000">
            <a:off x="2607445" y="2649557"/>
            <a:ext cx="3871877" cy="2743478"/>
          </a:xfrm>
          <a:prstGeom prst="arc">
            <a:avLst>
              <a:gd name="adj1" fmla="val 10895440"/>
              <a:gd name="adj2" fmla="val 21397963"/>
            </a:avLst>
          </a:prstGeom>
          <a:ln w="381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ln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1" name="Arco 10">
            <a:extLst>
              <a:ext uri="{FF2B5EF4-FFF2-40B4-BE49-F238E27FC236}">
                <a16:creationId xmlns:a16="http://schemas.microsoft.com/office/drawing/2014/main" id="{0D500F64-6DB1-46C7-BE1F-1D01C29770F9}"/>
              </a:ext>
            </a:extLst>
          </p:cNvPr>
          <p:cNvSpPr/>
          <p:nvPr/>
        </p:nvSpPr>
        <p:spPr>
          <a:xfrm>
            <a:off x="2574446" y="1763198"/>
            <a:ext cx="3995108" cy="2917326"/>
          </a:xfrm>
          <a:prstGeom prst="arc">
            <a:avLst>
              <a:gd name="adj1" fmla="val 11523081"/>
              <a:gd name="adj2" fmla="val 20763033"/>
            </a:avLst>
          </a:prstGeom>
          <a:ln w="38100">
            <a:solidFill>
              <a:srgbClr val="0070C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ln>
                <a:solidFill>
                  <a:schemeClr val="tx1"/>
                </a:solidFill>
                <a:prstDash val="lgDash"/>
              </a:ln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AB4246-93FF-4BC4-85A1-7F3EA4AEEF9A}"/>
              </a:ext>
            </a:extLst>
          </p:cNvPr>
          <p:cNvSpPr txBox="1"/>
          <p:nvPr/>
        </p:nvSpPr>
        <p:spPr>
          <a:xfrm>
            <a:off x="2601991" y="963096"/>
            <a:ext cx="4634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 O U R N E Y</a:t>
            </a: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692AE3DE-C42D-472F-A304-8EBAC9479925}"/>
              </a:ext>
            </a:extLst>
          </p:cNvPr>
          <p:cNvSpPr/>
          <p:nvPr/>
        </p:nvSpPr>
        <p:spPr>
          <a:xfrm rot="5400000">
            <a:off x="4475651" y="4135807"/>
            <a:ext cx="265580" cy="99914"/>
          </a:xfrm>
          <a:prstGeom prst="rightArrow">
            <a:avLst/>
          </a:prstGeom>
          <a:solidFill>
            <a:schemeClr val="bg2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16C1A851-F439-45AC-A96E-BD123DD55D5A}"/>
              </a:ext>
            </a:extLst>
          </p:cNvPr>
          <p:cNvSpPr/>
          <p:nvPr/>
        </p:nvSpPr>
        <p:spPr>
          <a:xfrm rot="2127296">
            <a:off x="6380358" y="2554949"/>
            <a:ext cx="908445" cy="331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49B3E113-D22D-4467-857D-15E0F8DFF67C}"/>
              </a:ext>
            </a:extLst>
          </p:cNvPr>
          <p:cNvSpPr/>
          <p:nvPr/>
        </p:nvSpPr>
        <p:spPr>
          <a:xfrm rot="18876008">
            <a:off x="1586990" y="2678920"/>
            <a:ext cx="1459052" cy="337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Organizations</a:t>
            </a:r>
            <a:endParaRPr lang="it-IT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7A7B874B-DD9F-497A-B46B-E0BB8462DCB4}"/>
              </a:ext>
            </a:extLst>
          </p:cNvPr>
          <p:cNvSpPr/>
          <p:nvPr/>
        </p:nvSpPr>
        <p:spPr>
          <a:xfrm>
            <a:off x="4009893" y="3100740"/>
            <a:ext cx="1379127" cy="473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chemeClr val="accent2">
                    <a:lumMod val="75000"/>
                  </a:schemeClr>
                </a:solidFill>
              </a:rPr>
              <a:t>Shared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 information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85FE9819-2756-47B2-8C80-7EC29F9B98C3}"/>
              </a:ext>
            </a:extLst>
          </p:cNvPr>
          <p:cNvSpPr txBox="1"/>
          <p:nvPr/>
        </p:nvSpPr>
        <p:spPr>
          <a:xfrm>
            <a:off x="3692438" y="2150213"/>
            <a:ext cx="237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G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19" name="Arco 18">
            <a:extLst>
              <a:ext uri="{FF2B5EF4-FFF2-40B4-BE49-F238E27FC236}">
                <a16:creationId xmlns:a16="http://schemas.microsoft.com/office/drawing/2014/main" id="{C83AE342-0DDA-4685-B7D7-C069986BA766}"/>
              </a:ext>
            </a:extLst>
          </p:cNvPr>
          <p:cNvSpPr/>
          <p:nvPr/>
        </p:nvSpPr>
        <p:spPr>
          <a:xfrm rot="19701371">
            <a:off x="3283972" y="2896840"/>
            <a:ext cx="851588" cy="1031711"/>
          </a:xfrm>
          <a:prstGeom prst="arc">
            <a:avLst>
              <a:gd name="adj1" fmla="val 16200000"/>
              <a:gd name="adj2" fmla="val 2082139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4" name="Arco 23">
            <a:extLst>
              <a:ext uri="{FF2B5EF4-FFF2-40B4-BE49-F238E27FC236}">
                <a16:creationId xmlns:a16="http://schemas.microsoft.com/office/drawing/2014/main" id="{1FE42FF3-D9DC-4389-B52E-6FE275FF4DB6}"/>
              </a:ext>
            </a:extLst>
          </p:cNvPr>
          <p:cNvSpPr/>
          <p:nvPr/>
        </p:nvSpPr>
        <p:spPr>
          <a:xfrm rot="7997851">
            <a:off x="5060683" y="2736152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6" name="Arco 25">
            <a:extLst>
              <a:ext uri="{FF2B5EF4-FFF2-40B4-BE49-F238E27FC236}">
                <a16:creationId xmlns:a16="http://schemas.microsoft.com/office/drawing/2014/main" id="{F84C50FB-F670-45F4-B4A3-35E739F6BEF6}"/>
              </a:ext>
            </a:extLst>
          </p:cNvPr>
          <p:cNvSpPr/>
          <p:nvPr/>
        </p:nvSpPr>
        <p:spPr>
          <a:xfrm rot="8902248">
            <a:off x="3059026" y="2759579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3517E81E-A730-49EC-B332-70701083A560}"/>
              </a:ext>
            </a:extLst>
          </p:cNvPr>
          <p:cNvSpPr txBox="1"/>
          <p:nvPr/>
        </p:nvSpPr>
        <p:spPr>
          <a:xfrm>
            <a:off x="3807282" y="3556662"/>
            <a:ext cx="167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COMPUTING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44611B53-9FBB-4B61-B7A2-6E9EFCF93142}"/>
              </a:ext>
            </a:extLst>
          </p:cNvPr>
          <p:cNvSpPr/>
          <p:nvPr/>
        </p:nvSpPr>
        <p:spPr>
          <a:xfrm>
            <a:off x="3731819" y="1633881"/>
            <a:ext cx="2105636" cy="3297388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21697D32-81F6-4EF3-B2AE-2F38319F33A9}"/>
              </a:ext>
            </a:extLst>
          </p:cNvPr>
          <p:cNvSpPr/>
          <p:nvPr/>
        </p:nvSpPr>
        <p:spPr>
          <a:xfrm>
            <a:off x="3746232" y="4931269"/>
            <a:ext cx="2136899" cy="2694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9B2057B0-FF95-4D8E-A4BC-B4741FFCDC48}"/>
              </a:ext>
            </a:extLst>
          </p:cNvPr>
          <p:cNvSpPr txBox="1"/>
          <p:nvPr/>
        </p:nvSpPr>
        <p:spPr>
          <a:xfrm>
            <a:off x="2265830" y="2929224"/>
            <a:ext cx="1517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ATTITUDE</a:t>
            </a:r>
          </a:p>
          <a:p>
            <a:pPr algn="ctr"/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MOTIVATIONS </a:t>
            </a:r>
          </a:p>
          <a:p>
            <a:pPr algn="ctr"/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EXPECTATIONS</a:t>
            </a:r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3155138F-CCF8-4389-9642-EE957F05367E}"/>
              </a:ext>
            </a:extLst>
          </p:cNvPr>
          <p:cNvSpPr/>
          <p:nvPr/>
        </p:nvSpPr>
        <p:spPr>
          <a:xfrm>
            <a:off x="2343882" y="3837255"/>
            <a:ext cx="1406470" cy="27368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VALUE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79ED18E2-62F7-41C1-822C-0627730E69C2}"/>
              </a:ext>
            </a:extLst>
          </p:cNvPr>
          <p:cNvSpPr txBox="1"/>
          <p:nvPr/>
        </p:nvSpPr>
        <p:spPr>
          <a:xfrm>
            <a:off x="3746232" y="4329873"/>
            <a:ext cx="169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chemeClr val="tx2">
                    <a:lumMod val="75000"/>
                  </a:schemeClr>
                </a:solidFill>
              </a:rPr>
              <a:t>Process</a:t>
            </a:r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ctr"/>
            <a:r>
              <a:rPr lang="it-IT" b="1" dirty="0">
                <a:solidFill>
                  <a:schemeClr val="tx2">
                    <a:lumMod val="75000"/>
                  </a:schemeClr>
                </a:solidFill>
              </a:rPr>
              <a:t>management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82511F70-F864-4BD8-B284-EE911BBEDDE0}"/>
              </a:ext>
            </a:extLst>
          </p:cNvPr>
          <p:cNvSpPr txBox="1"/>
          <p:nvPr/>
        </p:nvSpPr>
        <p:spPr>
          <a:xfrm>
            <a:off x="5283571" y="3603371"/>
            <a:ext cx="12859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cap="small" dirty="0" err="1">
                <a:solidFill>
                  <a:schemeClr val="accent3">
                    <a:lumMod val="75000"/>
                  </a:schemeClr>
                </a:solidFill>
              </a:rPr>
              <a:t>Skills</a:t>
            </a:r>
            <a:endParaRPr lang="it-IT" sz="13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6" name="Freccia a destra 35">
            <a:extLst>
              <a:ext uri="{FF2B5EF4-FFF2-40B4-BE49-F238E27FC236}">
                <a16:creationId xmlns:a16="http://schemas.microsoft.com/office/drawing/2014/main" id="{A4E0A310-A388-4AD6-B078-B19324AF2597}"/>
              </a:ext>
            </a:extLst>
          </p:cNvPr>
          <p:cNvSpPr/>
          <p:nvPr/>
        </p:nvSpPr>
        <p:spPr>
          <a:xfrm rot="2285234">
            <a:off x="2092279" y="3507118"/>
            <a:ext cx="229784" cy="92481"/>
          </a:xfrm>
          <a:prstGeom prst="rightArrow">
            <a:avLst/>
          </a:prstGeom>
          <a:solidFill>
            <a:schemeClr val="bg2"/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Freccia a destra 36">
            <a:extLst>
              <a:ext uri="{FF2B5EF4-FFF2-40B4-BE49-F238E27FC236}">
                <a16:creationId xmlns:a16="http://schemas.microsoft.com/office/drawing/2014/main" id="{CE32D5C2-E984-4206-8D19-89E7EB6DCC16}"/>
              </a:ext>
            </a:extLst>
          </p:cNvPr>
          <p:cNvSpPr/>
          <p:nvPr/>
        </p:nvSpPr>
        <p:spPr>
          <a:xfrm rot="7174777">
            <a:off x="5851467" y="3502758"/>
            <a:ext cx="229784" cy="92481"/>
          </a:xfrm>
          <a:prstGeom prst="rightArrow">
            <a:avLst/>
          </a:prstGeom>
          <a:solidFill>
            <a:schemeClr val="bg2"/>
          </a:solidFill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08ADE8D-1237-4767-B660-0E9A9B936AB7}"/>
              </a:ext>
            </a:extLst>
          </p:cNvPr>
          <p:cNvSpPr txBox="1"/>
          <p:nvPr/>
        </p:nvSpPr>
        <p:spPr>
          <a:xfrm rot="2221674">
            <a:off x="6520553" y="2450280"/>
            <a:ext cx="16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707AD4C5-3CEA-4AD9-8C4C-17EB8783C1E9}"/>
              </a:ext>
            </a:extLst>
          </p:cNvPr>
          <p:cNvSpPr/>
          <p:nvPr/>
        </p:nvSpPr>
        <p:spPr>
          <a:xfrm>
            <a:off x="4044088" y="2219944"/>
            <a:ext cx="3893681" cy="1810094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C630F07B-788D-4698-899B-514F07D1EC24}"/>
              </a:ext>
            </a:extLst>
          </p:cNvPr>
          <p:cNvSpPr/>
          <p:nvPr/>
        </p:nvSpPr>
        <p:spPr>
          <a:xfrm>
            <a:off x="5564349" y="3760743"/>
            <a:ext cx="1619968" cy="32790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INFORMATION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90390A5B-A324-4434-A8F0-323E015C982B}"/>
              </a:ext>
            </a:extLst>
          </p:cNvPr>
          <p:cNvSpPr/>
          <p:nvPr/>
        </p:nvSpPr>
        <p:spPr>
          <a:xfrm>
            <a:off x="3838863" y="1750158"/>
            <a:ext cx="16685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cap="small" dirty="0" err="1">
                <a:solidFill>
                  <a:schemeClr val="accent2">
                    <a:lumMod val="75000"/>
                  </a:schemeClr>
                </a:solidFill>
              </a:rPr>
              <a:t>Integrated</a:t>
            </a:r>
            <a:r>
              <a:rPr lang="it-IT" b="1" cap="small" dirty="0">
                <a:solidFill>
                  <a:schemeClr val="accent2">
                    <a:lumMod val="75000"/>
                  </a:schemeClr>
                </a:solidFill>
              </a:rPr>
              <a:t> Architecture</a:t>
            </a:r>
          </a:p>
        </p:txBody>
      </p: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0D7535FF-5966-48F1-9FBD-D73D236DBA05}"/>
              </a:ext>
            </a:extLst>
          </p:cNvPr>
          <p:cNvSpPr/>
          <p:nvPr/>
        </p:nvSpPr>
        <p:spPr>
          <a:xfrm rot="18495337">
            <a:off x="3851236" y="2127494"/>
            <a:ext cx="265580" cy="99914"/>
          </a:xfrm>
          <a:prstGeom prst="rightArrow">
            <a:avLst/>
          </a:prstGeom>
          <a:solidFill>
            <a:schemeClr val="bg2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3" name="Freccia a destra 42">
            <a:extLst>
              <a:ext uri="{FF2B5EF4-FFF2-40B4-BE49-F238E27FC236}">
                <a16:creationId xmlns:a16="http://schemas.microsoft.com/office/drawing/2014/main" id="{92219002-C9BD-4784-9889-8D514349B566}"/>
              </a:ext>
            </a:extLst>
          </p:cNvPr>
          <p:cNvSpPr/>
          <p:nvPr/>
        </p:nvSpPr>
        <p:spPr>
          <a:xfrm rot="13954851">
            <a:off x="5213950" y="2151344"/>
            <a:ext cx="265580" cy="99914"/>
          </a:xfrm>
          <a:prstGeom prst="rightArrow">
            <a:avLst/>
          </a:prstGeom>
          <a:solidFill>
            <a:schemeClr val="bg2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7063AE7-AFDB-4EA2-81B4-527954102AA5}"/>
              </a:ext>
            </a:extLst>
          </p:cNvPr>
          <p:cNvSpPr txBox="1"/>
          <p:nvPr/>
        </p:nvSpPr>
        <p:spPr>
          <a:xfrm>
            <a:off x="754682" y="4177226"/>
            <a:ext cx="1527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Integration </a:t>
            </a:r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0350D0B3-814C-4AB7-9644-A14ABFEBA698}"/>
              </a:ext>
            </a:extLst>
          </p:cNvPr>
          <p:cNvSpPr txBox="1"/>
          <p:nvPr/>
        </p:nvSpPr>
        <p:spPr>
          <a:xfrm>
            <a:off x="2683583" y="1077596"/>
            <a:ext cx="1089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</a:p>
          <a:p>
            <a:pPr algn="ctr"/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endParaRPr lang="it-IT" sz="1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B91F8B43-FB0E-42E6-BCE0-790937649471}"/>
              </a:ext>
            </a:extLst>
          </p:cNvPr>
          <p:cNvSpPr txBox="1"/>
          <p:nvPr/>
        </p:nvSpPr>
        <p:spPr>
          <a:xfrm>
            <a:off x="5642864" y="1229078"/>
            <a:ext cx="1527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  <a:p>
            <a:pPr algn="ctr"/>
            <a:r>
              <a:rPr lang="it-IT" sz="14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endParaRPr lang="it-IT" sz="14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03266B9B-9F3D-47A0-943A-396FFF6AC497}"/>
              </a:ext>
            </a:extLst>
          </p:cNvPr>
          <p:cNvSpPr txBox="1"/>
          <p:nvPr/>
        </p:nvSpPr>
        <p:spPr>
          <a:xfrm>
            <a:off x="6521929" y="4124377"/>
            <a:ext cx="1632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  <a:endParaRPr lang="it-IT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D49C8A38-F93D-46B6-9294-956D5447A11A}"/>
              </a:ext>
            </a:extLst>
          </p:cNvPr>
          <p:cNvSpPr txBox="1"/>
          <p:nvPr/>
        </p:nvSpPr>
        <p:spPr>
          <a:xfrm>
            <a:off x="3795595" y="5538188"/>
            <a:ext cx="16070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1600" dirty="0" err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Interpretation</a:t>
            </a:r>
            <a:endParaRPr lang="it-IT" sz="16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1038D1EA-D8E7-484D-8352-AD932FC24F40}"/>
              </a:ext>
            </a:extLst>
          </p:cNvPr>
          <p:cNvSpPr txBox="1"/>
          <p:nvPr/>
        </p:nvSpPr>
        <p:spPr>
          <a:xfrm>
            <a:off x="529091" y="3538280"/>
            <a:ext cx="13210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Re-use &amp; Storage</a:t>
            </a:r>
          </a:p>
        </p:txBody>
      </p:sp>
      <p:sp>
        <p:nvSpPr>
          <p:cNvPr id="50" name="Arco 49">
            <a:extLst>
              <a:ext uri="{FF2B5EF4-FFF2-40B4-BE49-F238E27FC236}">
                <a16:creationId xmlns:a16="http://schemas.microsoft.com/office/drawing/2014/main" id="{FF631318-F196-4916-A74F-07ED8C0DDBC1}"/>
              </a:ext>
            </a:extLst>
          </p:cNvPr>
          <p:cNvSpPr/>
          <p:nvPr/>
        </p:nvSpPr>
        <p:spPr>
          <a:xfrm rot="19701371">
            <a:off x="5063026" y="2922716"/>
            <a:ext cx="851588" cy="1031711"/>
          </a:xfrm>
          <a:prstGeom prst="arc">
            <a:avLst>
              <a:gd name="adj1" fmla="val 16200000"/>
              <a:gd name="adj2" fmla="val 2082139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15259BE1-4973-4F4F-ACD4-75F0ED5063F7}"/>
              </a:ext>
            </a:extLst>
          </p:cNvPr>
          <p:cNvSpPr/>
          <p:nvPr/>
        </p:nvSpPr>
        <p:spPr>
          <a:xfrm>
            <a:off x="4201112" y="2779559"/>
            <a:ext cx="890040" cy="2525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</p:txBody>
      </p:sp>
      <p:sp>
        <p:nvSpPr>
          <p:cNvPr id="52" name="CasellaDiTesto 51">
            <a:extLst>
              <a:ext uri="{FF2B5EF4-FFF2-40B4-BE49-F238E27FC236}">
                <a16:creationId xmlns:a16="http://schemas.microsoft.com/office/drawing/2014/main" id="{FAB2273F-32E0-4947-BC91-8C53416A831A}"/>
              </a:ext>
            </a:extLst>
          </p:cNvPr>
          <p:cNvSpPr txBox="1"/>
          <p:nvPr/>
        </p:nvSpPr>
        <p:spPr>
          <a:xfrm>
            <a:off x="3940052" y="3810989"/>
            <a:ext cx="1348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Encounter</a:t>
            </a:r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3" name="CasellaDiTesto 52">
            <a:extLst>
              <a:ext uri="{FF2B5EF4-FFF2-40B4-BE49-F238E27FC236}">
                <a16:creationId xmlns:a16="http://schemas.microsoft.com/office/drawing/2014/main" id="{9588D79D-CD7B-44A9-9B53-AE05EC2C9BE8}"/>
              </a:ext>
            </a:extLst>
          </p:cNvPr>
          <p:cNvSpPr txBox="1"/>
          <p:nvPr/>
        </p:nvSpPr>
        <p:spPr>
          <a:xfrm rot="19002956">
            <a:off x="1119605" y="2501350"/>
            <a:ext cx="16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4" name="Rectangle 2">
            <a:extLst>
              <a:ext uri="{FF2B5EF4-FFF2-40B4-BE49-F238E27FC236}">
                <a16:creationId xmlns:a16="http://schemas.microsoft.com/office/drawing/2014/main" id="{0A8AAE97-42FE-402C-A92E-23AE4D18FEC3}"/>
              </a:ext>
            </a:extLst>
          </p:cNvPr>
          <p:cNvSpPr/>
          <p:nvPr/>
        </p:nvSpPr>
        <p:spPr>
          <a:xfrm>
            <a:off x="2790627" y="1992533"/>
            <a:ext cx="590535" cy="2274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PRE</a:t>
            </a:r>
          </a:p>
        </p:txBody>
      </p:sp>
      <p:sp>
        <p:nvSpPr>
          <p:cNvPr id="55" name="Rectangle 65">
            <a:extLst>
              <a:ext uri="{FF2B5EF4-FFF2-40B4-BE49-F238E27FC236}">
                <a16:creationId xmlns:a16="http://schemas.microsoft.com/office/drawing/2014/main" id="{CBD88EA3-4B76-40CF-8538-9C0A8BB09C54}"/>
              </a:ext>
            </a:extLst>
          </p:cNvPr>
          <p:cNvSpPr/>
          <p:nvPr/>
        </p:nvSpPr>
        <p:spPr>
          <a:xfrm>
            <a:off x="2544219" y="4346783"/>
            <a:ext cx="634632" cy="213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POST</a:t>
            </a:r>
          </a:p>
        </p:txBody>
      </p:sp>
      <p:sp>
        <p:nvSpPr>
          <p:cNvPr id="56" name="Rectangle 66">
            <a:extLst>
              <a:ext uri="{FF2B5EF4-FFF2-40B4-BE49-F238E27FC236}">
                <a16:creationId xmlns:a16="http://schemas.microsoft.com/office/drawing/2014/main" id="{B2315969-39DA-4BDB-8331-5C99BCA562E0}"/>
              </a:ext>
            </a:extLst>
          </p:cNvPr>
          <p:cNvSpPr/>
          <p:nvPr/>
        </p:nvSpPr>
        <p:spPr>
          <a:xfrm>
            <a:off x="3466410" y="1992533"/>
            <a:ext cx="410078" cy="2278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TP</a:t>
            </a:r>
          </a:p>
        </p:txBody>
      </p:sp>
      <p:sp>
        <p:nvSpPr>
          <p:cNvPr id="57" name="Rectangle 67">
            <a:extLst>
              <a:ext uri="{FF2B5EF4-FFF2-40B4-BE49-F238E27FC236}">
                <a16:creationId xmlns:a16="http://schemas.microsoft.com/office/drawing/2014/main" id="{E57B850F-BCFC-42BE-8E30-CBB916D9584A}"/>
              </a:ext>
            </a:extLst>
          </p:cNvPr>
          <p:cNvSpPr/>
          <p:nvPr/>
        </p:nvSpPr>
        <p:spPr>
          <a:xfrm>
            <a:off x="5506162" y="1913570"/>
            <a:ext cx="410078" cy="2278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TP</a:t>
            </a:r>
          </a:p>
        </p:txBody>
      </p:sp>
      <p:sp>
        <p:nvSpPr>
          <p:cNvPr id="58" name="Rectangle 68">
            <a:extLst>
              <a:ext uri="{FF2B5EF4-FFF2-40B4-BE49-F238E27FC236}">
                <a16:creationId xmlns:a16="http://schemas.microsoft.com/office/drawing/2014/main" id="{07EB56CE-2DEB-44A0-8944-B1000A57B30C}"/>
              </a:ext>
            </a:extLst>
          </p:cNvPr>
          <p:cNvSpPr/>
          <p:nvPr/>
        </p:nvSpPr>
        <p:spPr>
          <a:xfrm>
            <a:off x="4325303" y="2280925"/>
            <a:ext cx="547650" cy="24657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TP</a:t>
            </a:r>
          </a:p>
        </p:txBody>
      </p:sp>
      <p:sp>
        <p:nvSpPr>
          <p:cNvPr id="59" name="Rectangle 69">
            <a:extLst>
              <a:ext uri="{FF2B5EF4-FFF2-40B4-BE49-F238E27FC236}">
                <a16:creationId xmlns:a16="http://schemas.microsoft.com/office/drawing/2014/main" id="{1BF1954D-2A29-4724-AC6E-EBCEC5DCFB58}"/>
              </a:ext>
            </a:extLst>
          </p:cNvPr>
          <p:cNvSpPr/>
          <p:nvPr/>
        </p:nvSpPr>
        <p:spPr>
          <a:xfrm>
            <a:off x="5564348" y="4339757"/>
            <a:ext cx="410078" cy="2278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TP</a:t>
            </a:r>
          </a:p>
        </p:txBody>
      </p:sp>
      <p:sp>
        <p:nvSpPr>
          <p:cNvPr id="60" name="Rectangle 70">
            <a:extLst>
              <a:ext uri="{FF2B5EF4-FFF2-40B4-BE49-F238E27FC236}">
                <a16:creationId xmlns:a16="http://schemas.microsoft.com/office/drawing/2014/main" id="{1A296171-75F0-4778-BB6E-178AF00BBE41}"/>
              </a:ext>
            </a:extLst>
          </p:cNvPr>
          <p:cNvSpPr/>
          <p:nvPr/>
        </p:nvSpPr>
        <p:spPr>
          <a:xfrm>
            <a:off x="4427632" y="5211554"/>
            <a:ext cx="410078" cy="2278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TP</a:t>
            </a:r>
          </a:p>
        </p:txBody>
      </p:sp>
      <p:sp>
        <p:nvSpPr>
          <p:cNvPr id="61" name="Rectangle 71">
            <a:extLst>
              <a:ext uri="{FF2B5EF4-FFF2-40B4-BE49-F238E27FC236}">
                <a16:creationId xmlns:a16="http://schemas.microsoft.com/office/drawing/2014/main" id="{5C46E4DB-B6CB-40C6-A75A-B41532805D8C}"/>
              </a:ext>
            </a:extLst>
          </p:cNvPr>
          <p:cNvSpPr/>
          <p:nvPr/>
        </p:nvSpPr>
        <p:spPr>
          <a:xfrm>
            <a:off x="3340273" y="4403398"/>
            <a:ext cx="410078" cy="227807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/>
              <a:t>TP</a:t>
            </a:r>
          </a:p>
        </p:txBody>
      </p:sp>
      <p:sp>
        <p:nvSpPr>
          <p:cNvPr id="62" name="CasellaDiTesto 42">
            <a:extLst>
              <a:ext uri="{FF2B5EF4-FFF2-40B4-BE49-F238E27FC236}">
                <a16:creationId xmlns:a16="http://schemas.microsoft.com/office/drawing/2014/main" id="{B64696AB-8A84-42C2-A5F7-66DCD27FA70B}"/>
              </a:ext>
            </a:extLst>
          </p:cNvPr>
          <p:cNvSpPr txBox="1"/>
          <p:nvPr/>
        </p:nvSpPr>
        <p:spPr>
          <a:xfrm>
            <a:off x="5587514" y="3059000"/>
            <a:ext cx="258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PERCEPTION &amp; EVALUATION</a:t>
            </a:r>
          </a:p>
        </p:txBody>
      </p:sp>
      <p:sp>
        <p:nvSpPr>
          <p:cNvPr id="63" name="CasellaDiTesto 42">
            <a:extLst>
              <a:ext uri="{FF2B5EF4-FFF2-40B4-BE49-F238E27FC236}">
                <a16:creationId xmlns:a16="http://schemas.microsoft.com/office/drawing/2014/main" id="{58149149-74AB-4916-9C00-3515CF584033}"/>
              </a:ext>
            </a:extLst>
          </p:cNvPr>
          <p:cNvSpPr txBox="1"/>
          <p:nvPr/>
        </p:nvSpPr>
        <p:spPr>
          <a:xfrm>
            <a:off x="1234103" y="4913703"/>
            <a:ext cx="2026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PURCHASE/BUSINESS DECISIONS</a:t>
            </a:r>
          </a:p>
        </p:txBody>
      </p:sp>
      <p:sp>
        <p:nvSpPr>
          <p:cNvPr id="64" name="CasellaDiTesto 42">
            <a:extLst>
              <a:ext uri="{FF2B5EF4-FFF2-40B4-BE49-F238E27FC236}">
                <a16:creationId xmlns:a16="http://schemas.microsoft.com/office/drawing/2014/main" id="{D54B9A69-D85D-4F4B-A1CF-84A520437A7E}"/>
              </a:ext>
            </a:extLst>
          </p:cNvPr>
          <p:cNvSpPr txBox="1"/>
          <p:nvPr/>
        </p:nvSpPr>
        <p:spPr>
          <a:xfrm>
            <a:off x="5604934" y="4899929"/>
            <a:ext cx="1382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RESHAPING </a:t>
            </a:r>
          </a:p>
          <a:p>
            <a:pPr algn="ctr"/>
            <a:r>
              <a:rPr lang="it-IT" cap="sm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OPINIONS</a:t>
            </a:r>
          </a:p>
        </p:txBody>
      </p:sp>
      <p:sp>
        <p:nvSpPr>
          <p:cNvPr id="65" name="TextBox 3">
            <a:extLst>
              <a:ext uri="{FF2B5EF4-FFF2-40B4-BE49-F238E27FC236}">
                <a16:creationId xmlns:a16="http://schemas.microsoft.com/office/drawing/2014/main" id="{DD38FEC4-CB88-4C91-A78D-D1FCC6B8D30B}"/>
              </a:ext>
            </a:extLst>
          </p:cNvPr>
          <p:cNvSpPr txBox="1"/>
          <p:nvPr/>
        </p:nvSpPr>
        <p:spPr>
          <a:xfrm>
            <a:off x="6133029" y="5375869"/>
            <a:ext cx="24736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2000" dirty="0"/>
              <a:t>Neslin et al., 2006</a:t>
            </a:r>
          </a:p>
          <a:p>
            <a:pPr algn="r"/>
            <a:r>
              <a:rPr lang="it-IT" sz="2000" dirty="0"/>
              <a:t>Verhoef et al., 2007</a:t>
            </a:r>
          </a:p>
          <a:p>
            <a:pPr algn="r"/>
            <a:r>
              <a:rPr lang="it-IT" sz="2000" dirty="0"/>
              <a:t>Voorhees et al., 2017</a:t>
            </a:r>
          </a:p>
        </p:txBody>
      </p:sp>
      <p:sp>
        <p:nvSpPr>
          <p:cNvPr id="66" name="CasellaDiTesto 65">
            <a:extLst>
              <a:ext uri="{FF2B5EF4-FFF2-40B4-BE49-F238E27FC236}">
                <a16:creationId xmlns:a16="http://schemas.microsoft.com/office/drawing/2014/main" id="{2B3F4581-8907-46A7-997D-504CF033737D}"/>
              </a:ext>
            </a:extLst>
          </p:cNvPr>
          <p:cNvSpPr txBox="1"/>
          <p:nvPr/>
        </p:nvSpPr>
        <p:spPr>
          <a:xfrm>
            <a:off x="5316430" y="2185537"/>
            <a:ext cx="237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T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E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C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H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N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L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O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G</a:t>
            </a:r>
          </a:p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59878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1" grpId="0"/>
      <p:bldP spid="38" grpId="0"/>
      <p:bldP spid="44" grpId="0"/>
      <p:bldP spid="45" grpId="0"/>
      <p:bldP spid="46" grpId="0"/>
      <p:bldP spid="47" grpId="0"/>
      <p:bldP spid="48" grpId="0"/>
      <p:bldP spid="52" grpId="0"/>
      <p:bldP spid="53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/>
      <p:bldP spid="63" grpId="0"/>
      <p:bldP spid="65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 rot="5400000">
            <a:off x="1630207" y="1536006"/>
            <a:ext cx="1803441" cy="2655269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" name="Arco 4"/>
          <p:cNvSpPr/>
          <p:nvPr/>
        </p:nvSpPr>
        <p:spPr>
          <a:xfrm rot="20203617">
            <a:off x="2538583" y="2630937"/>
            <a:ext cx="993218" cy="977995"/>
          </a:xfrm>
          <a:prstGeom prst="arc">
            <a:avLst>
              <a:gd name="adj1" fmla="val 15917784"/>
              <a:gd name="adj2" fmla="val 2121652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351596" y="1892195"/>
            <a:ext cx="615917" cy="172041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967513" y="1889702"/>
            <a:ext cx="1784932" cy="18437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</a:t>
            </a:r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Collection</a:t>
            </a:r>
          </a:p>
        </p:txBody>
      </p:sp>
      <p:sp>
        <p:nvSpPr>
          <p:cNvPr id="8" name="Rettangolo 7"/>
          <p:cNvSpPr/>
          <p:nvPr/>
        </p:nvSpPr>
        <p:spPr>
          <a:xfrm>
            <a:off x="2415163" y="1719723"/>
            <a:ext cx="233454" cy="13731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9" name="Rettangolo 8"/>
          <p:cNvSpPr/>
          <p:nvPr/>
        </p:nvSpPr>
        <p:spPr>
          <a:xfrm>
            <a:off x="1857285" y="3121081"/>
            <a:ext cx="710872" cy="2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847894" y="2681730"/>
            <a:ext cx="1156565" cy="2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>
                <a:solidFill>
                  <a:schemeClr val="tx1"/>
                </a:solidFill>
              </a:rPr>
              <a:t>Organizations</a:t>
            </a:r>
            <a:endParaRPr lang="it-IT" sz="1350" dirty="0">
              <a:solidFill>
                <a:schemeClr val="tx1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366523" y="2116236"/>
            <a:ext cx="2407865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User’s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Needs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Identification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Prediction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enhancement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Willingness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Engage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2609681" y="2922442"/>
            <a:ext cx="118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Propositions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240012" y="3355693"/>
            <a:ext cx="24499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evaluate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&amp; Compare Services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Willingness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 Share</a:t>
            </a:r>
          </a:p>
        </p:txBody>
      </p:sp>
      <p:sp>
        <p:nvSpPr>
          <p:cNvPr id="14" name="Arco 13"/>
          <p:cNvSpPr/>
          <p:nvPr/>
        </p:nvSpPr>
        <p:spPr>
          <a:xfrm rot="11793294">
            <a:off x="1717808" y="2790975"/>
            <a:ext cx="694242" cy="644804"/>
          </a:xfrm>
          <a:prstGeom prst="arc">
            <a:avLst>
              <a:gd name="adj1" fmla="val 17758552"/>
              <a:gd name="adj2" fmla="val 1865955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0" y="1888879"/>
            <a:ext cx="1212194" cy="20150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Touchpoints</a:t>
            </a:r>
            <a:endParaRPr lang="it-IT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-276324" y="2117957"/>
            <a:ext cx="14762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(Social network)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Reviews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on the service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Recommendation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Systems 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Metasearch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E-Booking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2415163" y="1719723"/>
            <a:ext cx="233454" cy="137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Arco 17"/>
          <p:cNvSpPr/>
          <p:nvPr/>
        </p:nvSpPr>
        <p:spPr>
          <a:xfrm rot="4443766">
            <a:off x="1903774" y="2560477"/>
            <a:ext cx="807525" cy="939846"/>
          </a:xfrm>
          <a:prstGeom prst="arc">
            <a:avLst>
              <a:gd name="adj1" fmla="val 17260163"/>
              <a:gd name="adj2" fmla="val 20258572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Rettangolo 18"/>
          <p:cNvSpPr/>
          <p:nvPr/>
        </p:nvSpPr>
        <p:spPr>
          <a:xfrm>
            <a:off x="4100951" y="3477760"/>
            <a:ext cx="1038493" cy="3822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 err="1">
                <a:solidFill>
                  <a:srgbClr val="C00000"/>
                </a:solidFill>
              </a:rPr>
              <a:t>Shared</a:t>
            </a:r>
            <a:r>
              <a:rPr lang="it-IT" sz="1200" b="1" dirty="0">
                <a:solidFill>
                  <a:srgbClr val="C00000"/>
                </a:solidFill>
              </a:rPr>
              <a:t> information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4158807" y="2142024"/>
            <a:ext cx="890040" cy="2525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accent3">
                    <a:lumMod val="75000"/>
                  </a:schemeClr>
                </a:solidFill>
              </a:rPr>
              <a:t>DATA</a:t>
            </a:r>
            <a:endParaRPr lang="it-IT" sz="135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1" name="Rettangolo 20"/>
          <p:cNvSpPr/>
          <p:nvPr/>
        </p:nvSpPr>
        <p:spPr>
          <a:xfrm>
            <a:off x="4151072" y="1426725"/>
            <a:ext cx="766160" cy="22607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3682007" y="1889701"/>
            <a:ext cx="1971980" cy="1750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Sharing</a:t>
            </a:r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Integration</a:t>
            </a:r>
          </a:p>
        </p:txBody>
      </p:sp>
      <p:sp>
        <p:nvSpPr>
          <p:cNvPr id="23" name="Rettangolo 22"/>
          <p:cNvSpPr/>
          <p:nvPr/>
        </p:nvSpPr>
        <p:spPr>
          <a:xfrm>
            <a:off x="4496764" y="1744749"/>
            <a:ext cx="233454" cy="137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4" name="CasellaDiTesto 23"/>
          <p:cNvSpPr txBox="1"/>
          <p:nvPr/>
        </p:nvSpPr>
        <p:spPr>
          <a:xfrm>
            <a:off x="3944113" y="2423450"/>
            <a:ext cx="14124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Exchange of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culture, «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sentiment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4052989" y="2922351"/>
            <a:ext cx="119926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The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Degree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</a:p>
          <a:p>
            <a:pPr algn="ctr"/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Involvement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" name="Rettangolo 25"/>
          <p:cNvSpPr/>
          <p:nvPr/>
        </p:nvSpPr>
        <p:spPr>
          <a:xfrm>
            <a:off x="2012912" y="898475"/>
            <a:ext cx="1045371" cy="2458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/>
              <a:t>Touchpoints</a:t>
            </a:r>
            <a:endParaRPr lang="it-IT" sz="1350" dirty="0"/>
          </a:p>
        </p:txBody>
      </p:sp>
      <p:sp>
        <p:nvSpPr>
          <p:cNvPr id="27" name="CasellaDiTesto 26"/>
          <p:cNvSpPr txBox="1"/>
          <p:nvPr/>
        </p:nvSpPr>
        <p:spPr>
          <a:xfrm>
            <a:off x="3033582" y="810796"/>
            <a:ext cx="357710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1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Rating </a:t>
            </a: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services</a:t>
            </a:r>
            <a:r>
              <a:rPr lang="it-IT" sz="11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In-</a:t>
            </a: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Store</a:t>
            </a:r>
            <a:r>
              <a:rPr lang="it-IT" sz="11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r>
              <a:rPr lang="it-IT" sz="11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E-commerce </a:t>
            </a: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transactions</a:t>
            </a:r>
            <a:endParaRPr lang="it-IT" sz="11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Instant</a:t>
            </a:r>
            <a:r>
              <a:rPr lang="it-IT" sz="11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Messaging </a:t>
            </a:r>
            <a:r>
              <a:rPr lang="it-IT" sz="11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applications</a:t>
            </a:r>
            <a:endParaRPr lang="it-IT" sz="11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Rettangolo 27"/>
          <p:cNvSpPr/>
          <p:nvPr/>
        </p:nvSpPr>
        <p:spPr>
          <a:xfrm>
            <a:off x="6811484" y="821149"/>
            <a:ext cx="1648948" cy="30034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/>
              <a:t>Research</a:t>
            </a:r>
            <a:r>
              <a:rPr lang="it-IT" sz="1350" dirty="0"/>
              <a:t> </a:t>
            </a:r>
            <a:r>
              <a:rPr lang="it-IT" sz="1350" dirty="0" err="1"/>
              <a:t>techniques</a:t>
            </a:r>
            <a:endParaRPr lang="it-IT" sz="1350" dirty="0"/>
          </a:p>
        </p:txBody>
      </p:sp>
      <p:sp>
        <p:nvSpPr>
          <p:cNvPr id="29" name="Rettangolo 28"/>
          <p:cNvSpPr/>
          <p:nvPr/>
        </p:nvSpPr>
        <p:spPr>
          <a:xfrm>
            <a:off x="3859564" y="1667260"/>
            <a:ext cx="1445360" cy="4749275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0" name="Rettangolo 29"/>
          <p:cNvSpPr/>
          <p:nvPr/>
        </p:nvSpPr>
        <p:spPr>
          <a:xfrm rot="5400000">
            <a:off x="5689156" y="1747002"/>
            <a:ext cx="1664796" cy="2450264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7144120" y="1889828"/>
            <a:ext cx="615917" cy="197006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Arco 31"/>
          <p:cNvSpPr/>
          <p:nvPr/>
        </p:nvSpPr>
        <p:spPr>
          <a:xfrm rot="20203617">
            <a:off x="5205293" y="2675604"/>
            <a:ext cx="1330922" cy="974101"/>
          </a:xfrm>
          <a:prstGeom prst="arc">
            <a:avLst>
              <a:gd name="adj1" fmla="val 13724079"/>
              <a:gd name="adj2" fmla="val 35302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3" name="Rettangolo 32"/>
          <p:cNvSpPr/>
          <p:nvPr/>
        </p:nvSpPr>
        <p:spPr>
          <a:xfrm>
            <a:off x="5781646" y="1885617"/>
            <a:ext cx="1354816" cy="2059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Selection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Rettangolo 33"/>
          <p:cNvSpPr/>
          <p:nvPr/>
        </p:nvSpPr>
        <p:spPr>
          <a:xfrm>
            <a:off x="6272492" y="3462023"/>
            <a:ext cx="1156565" cy="265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>
                <a:solidFill>
                  <a:schemeClr val="tx1"/>
                </a:solidFill>
              </a:rPr>
              <a:t>Organizations</a:t>
            </a:r>
            <a:endParaRPr lang="it-IT" sz="1350" dirty="0">
              <a:solidFill>
                <a:schemeClr val="tx1"/>
              </a:solidFill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6345280" y="1696355"/>
            <a:ext cx="233454" cy="1435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36" name="Rettangolo 35"/>
          <p:cNvSpPr/>
          <p:nvPr/>
        </p:nvSpPr>
        <p:spPr>
          <a:xfrm rot="5400000">
            <a:off x="5701757" y="1740726"/>
            <a:ext cx="1645918" cy="2443942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7714087" y="3982518"/>
            <a:ext cx="1368953" cy="25732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Touchpoints</a:t>
            </a:r>
            <a:endParaRPr lang="it-IT" sz="1600" dirty="0"/>
          </a:p>
        </p:txBody>
      </p:sp>
      <p:sp>
        <p:nvSpPr>
          <p:cNvPr id="38" name="Rettangolo 37"/>
          <p:cNvSpPr/>
          <p:nvPr/>
        </p:nvSpPr>
        <p:spPr>
          <a:xfrm>
            <a:off x="6583537" y="2683410"/>
            <a:ext cx="710872" cy="265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6272492" y="3462023"/>
            <a:ext cx="1156565" cy="265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>
                <a:solidFill>
                  <a:schemeClr val="tx1"/>
                </a:solidFill>
              </a:rPr>
              <a:t>Organizations</a:t>
            </a:r>
            <a:endParaRPr lang="it-IT" sz="1350" dirty="0">
              <a:solidFill>
                <a:schemeClr val="tx1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5864096" y="2791218"/>
            <a:ext cx="894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Shaping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experience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CasellaDiTesto 40"/>
          <p:cNvSpPr txBox="1"/>
          <p:nvPr/>
        </p:nvSpPr>
        <p:spPr>
          <a:xfrm>
            <a:off x="5224140" y="2247296"/>
            <a:ext cx="2585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Alignment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Misalignment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Internalization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Value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Propositions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6388062" y="3016759"/>
            <a:ext cx="9888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Enhancement </a:t>
            </a:r>
          </a:p>
        </p:txBody>
      </p:sp>
      <p:sp>
        <p:nvSpPr>
          <p:cNvPr id="43" name="CasellaDiTesto 42"/>
          <p:cNvSpPr txBox="1"/>
          <p:nvPr/>
        </p:nvSpPr>
        <p:spPr>
          <a:xfrm>
            <a:off x="7478507" y="2253568"/>
            <a:ext cx="1922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Extraction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User’s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Feedback on service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Recall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Arco 43"/>
          <p:cNvSpPr/>
          <p:nvPr/>
        </p:nvSpPr>
        <p:spPr>
          <a:xfrm rot="1929627">
            <a:off x="6643402" y="2746421"/>
            <a:ext cx="821289" cy="1101458"/>
          </a:xfrm>
          <a:prstGeom prst="arc">
            <a:avLst>
              <a:gd name="adj1" fmla="val 15977917"/>
              <a:gd name="adj2" fmla="val 20562819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6" name="Rettangolo 45"/>
          <p:cNvSpPr/>
          <p:nvPr/>
        </p:nvSpPr>
        <p:spPr>
          <a:xfrm>
            <a:off x="5768295" y="5930811"/>
            <a:ext cx="1326743" cy="1939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7154447" y="5936176"/>
            <a:ext cx="596198" cy="2013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</a:t>
            </a:r>
          </a:p>
        </p:txBody>
      </p:sp>
      <p:sp>
        <p:nvSpPr>
          <p:cNvPr id="48" name="Rettangolo 47"/>
          <p:cNvSpPr/>
          <p:nvPr/>
        </p:nvSpPr>
        <p:spPr>
          <a:xfrm rot="5400000">
            <a:off x="5689155" y="3542590"/>
            <a:ext cx="1664796" cy="2450264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9" name="Arco 48"/>
          <p:cNvSpPr/>
          <p:nvPr/>
        </p:nvSpPr>
        <p:spPr>
          <a:xfrm rot="9556622">
            <a:off x="6215730" y="4538049"/>
            <a:ext cx="714026" cy="784662"/>
          </a:xfrm>
          <a:prstGeom prst="arc">
            <a:avLst>
              <a:gd name="adj1" fmla="val 11824950"/>
              <a:gd name="adj2" fmla="val 19589260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1" name="Rettangolo 50"/>
          <p:cNvSpPr/>
          <p:nvPr/>
        </p:nvSpPr>
        <p:spPr>
          <a:xfrm>
            <a:off x="5768295" y="5930811"/>
            <a:ext cx="1326743" cy="1939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Recombination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Rettangolo 51"/>
          <p:cNvSpPr/>
          <p:nvPr/>
        </p:nvSpPr>
        <p:spPr>
          <a:xfrm>
            <a:off x="5886493" y="5553141"/>
            <a:ext cx="1298807" cy="2053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accent3">
                    <a:lumMod val="75000"/>
                  </a:schemeClr>
                </a:solidFill>
              </a:rPr>
              <a:t>INFORMATION</a:t>
            </a:r>
          </a:p>
        </p:txBody>
      </p:sp>
      <p:sp>
        <p:nvSpPr>
          <p:cNvPr id="53" name="CasellaDiTesto 52"/>
          <p:cNvSpPr txBox="1"/>
          <p:nvPr/>
        </p:nvSpPr>
        <p:spPr>
          <a:xfrm>
            <a:off x="6201002" y="4152274"/>
            <a:ext cx="12172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extract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Knowledge </a:t>
            </a:r>
          </a:p>
        </p:txBody>
      </p:sp>
      <p:sp>
        <p:nvSpPr>
          <p:cNvPr id="54" name="CasellaDiTesto 53"/>
          <p:cNvSpPr txBox="1"/>
          <p:nvPr/>
        </p:nvSpPr>
        <p:spPr>
          <a:xfrm>
            <a:off x="7644387" y="4242614"/>
            <a:ext cx="15547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Feedback’s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Analysis and Management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5573862" y="5108445"/>
            <a:ext cx="1170739" cy="265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>
                <a:solidFill>
                  <a:schemeClr val="tx1"/>
                </a:solidFill>
              </a:rPr>
              <a:t>Organizations</a:t>
            </a:r>
            <a:endParaRPr lang="it-IT" sz="1350" dirty="0">
              <a:solidFill>
                <a:schemeClr val="tx1"/>
              </a:solidFill>
            </a:endParaRPr>
          </a:p>
        </p:txBody>
      </p:sp>
      <p:sp>
        <p:nvSpPr>
          <p:cNvPr id="56" name="Rettangolo 55"/>
          <p:cNvSpPr/>
          <p:nvPr/>
        </p:nvSpPr>
        <p:spPr>
          <a:xfrm>
            <a:off x="6376885" y="4622782"/>
            <a:ext cx="1228624" cy="2651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57" name="Rettangolo 56"/>
          <p:cNvSpPr/>
          <p:nvPr/>
        </p:nvSpPr>
        <p:spPr>
          <a:xfrm>
            <a:off x="7154447" y="5936176"/>
            <a:ext cx="596198" cy="20135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</a:t>
            </a:r>
          </a:p>
        </p:txBody>
      </p:sp>
      <p:sp>
        <p:nvSpPr>
          <p:cNvPr id="58" name="Rettangolo 57"/>
          <p:cNvSpPr/>
          <p:nvPr/>
        </p:nvSpPr>
        <p:spPr>
          <a:xfrm>
            <a:off x="6298225" y="5765642"/>
            <a:ext cx="233454" cy="13810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59" name="Arco 58"/>
          <p:cNvSpPr/>
          <p:nvPr/>
        </p:nvSpPr>
        <p:spPr>
          <a:xfrm rot="20319933">
            <a:off x="5831890" y="4662585"/>
            <a:ext cx="714026" cy="784662"/>
          </a:xfrm>
          <a:prstGeom prst="arc">
            <a:avLst>
              <a:gd name="adj1" fmla="val 11824950"/>
              <a:gd name="adj2" fmla="val 19157175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0" name="Rettangolo 59"/>
          <p:cNvSpPr/>
          <p:nvPr/>
        </p:nvSpPr>
        <p:spPr>
          <a:xfrm>
            <a:off x="7633414" y="4958997"/>
            <a:ext cx="1565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Sentiment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Text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Mining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Users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Profiling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 Learning, Cognitive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Fuzzy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Logic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7957712" y="4902643"/>
            <a:ext cx="996045" cy="2583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Analytics</a:t>
            </a:r>
          </a:p>
        </p:txBody>
      </p:sp>
      <p:sp>
        <p:nvSpPr>
          <p:cNvPr id="62" name="Rettangolo 61"/>
          <p:cNvSpPr/>
          <p:nvPr/>
        </p:nvSpPr>
        <p:spPr>
          <a:xfrm>
            <a:off x="7727291" y="1887564"/>
            <a:ext cx="1226466" cy="29595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Touchpoints</a:t>
            </a:r>
            <a:endParaRPr lang="it-IT" sz="1600" dirty="0"/>
          </a:p>
        </p:txBody>
      </p:sp>
      <p:sp>
        <p:nvSpPr>
          <p:cNvPr id="63" name="Rettangolo 62"/>
          <p:cNvSpPr/>
          <p:nvPr/>
        </p:nvSpPr>
        <p:spPr>
          <a:xfrm>
            <a:off x="6262578" y="1158886"/>
            <a:ext cx="23762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Simulations, scenario-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based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7912117" y="2996309"/>
            <a:ext cx="1041640" cy="19931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Analysis</a:t>
            </a:r>
          </a:p>
        </p:txBody>
      </p:sp>
      <p:sp>
        <p:nvSpPr>
          <p:cNvPr id="65" name="Rettangolo 64"/>
          <p:cNvSpPr/>
          <p:nvPr/>
        </p:nvSpPr>
        <p:spPr>
          <a:xfrm>
            <a:off x="7630833" y="3233284"/>
            <a:ext cx="1482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Computing Systems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Order management</a:t>
            </a:r>
          </a:p>
        </p:txBody>
      </p:sp>
      <p:sp>
        <p:nvSpPr>
          <p:cNvPr id="67" name="Rettangolo 66"/>
          <p:cNvSpPr/>
          <p:nvPr/>
        </p:nvSpPr>
        <p:spPr>
          <a:xfrm>
            <a:off x="4012712" y="4728706"/>
            <a:ext cx="1277045" cy="20235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accent3">
                    <a:lumMod val="75000"/>
                  </a:schemeClr>
                </a:solidFill>
              </a:rPr>
              <a:t>KNOWLEDGE</a:t>
            </a:r>
          </a:p>
        </p:txBody>
      </p:sp>
      <p:sp>
        <p:nvSpPr>
          <p:cNvPr id="68" name="Rettangolo 67"/>
          <p:cNvSpPr/>
          <p:nvPr/>
        </p:nvSpPr>
        <p:spPr>
          <a:xfrm>
            <a:off x="4262790" y="5161332"/>
            <a:ext cx="776889" cy="21477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during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CasellaDiTesto 68"/>
          <p:cNvSpPr txBox="1"/>
          <p:nvPr/>
        </p:nvSpPr>
        <p:spPr>
          <a:xfrm>
            <a:off x="3573104" y="3829861"/>
            <a:ext cx="2167673" cy="773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a common set of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Values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25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Idea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proposition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service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improvement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</a:p>
          <a:p>
            <a:pPr algn="ctr"/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Service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3835536" y="5677872"/>
            <a:ext cx="17087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Living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Labs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Open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Platforms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Crowdsourcing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co-Design) </a:t>
            </a:r>
          </a:p>
        </p:txBody>
      </p:sp>
      <p:sp>
        <p:nvSpPr>
          <p:cNvPr id="72" name="Rettangolo 71"/>
          <p:cNvSpPr/>
          <p:nvPr/>
        </p:nvSpPr>
        <p:spPr>
          <a:xfrm>
            <a:off x="4535614" y="4567669"/>
            <a:ext cx="233454" cy="137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73" name="Rettangolo 72"/>
          <p:cNvSpPr/>
          <p:nvPr/>
        </p:nvSpPr>
        <p:spPr>
          <a:xfrm>
            <a:off x="4012712" y="4948394"/>
            <a:ext cx="1277045" cy="1927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Transformation</a:t>
            </a:r>
            <a:endParaRPr lang="it-IT" sz="1350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4" name="Rettangolo 73"/>
          <p:cNvSpPr/>
          <p:nvPr/>
        </p:nvSpPr>
        <p:spPr>
          <a:xfrm>
            <a:off x="3991967" y="5397627"/>
            <a:ext cx="1041640" cy="19816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/>
              <a:t>Touchpoints</a:t>
            </a:r>
            <a:endParaRPr lang="it-IT" sz="1350" dirty="0"/>
          </a:p>
        </p:txBody>
      </p:sp>
      <p:sp>
        <p:nvSpPr>
          <p:cNvPr id="75" name="Ovale 74"/>
          <p:cNvSpPr/>
          <p:nvPr/>
        </p:nvSpPr>
        <p:spPr>
          <a:xfrm>
            <a:off x="1082859" y="2142883"/>
            <a:ext cx="3992774" cy="2624504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6" name="Ovale 75"/>
          <p:cNvSpPr/>
          <p:nvPr/>
        </p:nvSpPr>
        <p:spPr>
          <a:xfrm>
            <a:off x="4160394" y="2158274"/>
            <a:ext cx="3866389" cy="2532770"/>
          </a:xfrm>
          <a:prstGeom prst="ellipse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7" name="Rettangolo 76"/>
          <p:cNvSpPr/>
          <p:nvPr/>
        </p:nvSpPr>
        <p:spPr>
          <a:xfrm rot="5400000">
            <a:off x="1585810" y="3354040"/>
            <a:ext cx="1888652" cy="2655268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2201669" y="5184309"/>
            <a:ext cx="1020326" cy="2020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accent3">
                    <a:lumMod val="75000"/>
                  </a:schemeClr>
                </a:solidFill>
              </a:rPr>
              <a:t>VALUE</a:t>
            </a:r>
          </a:p>
        </p:txBody>
      </p:sp>
      <p:sp>
        <p:nvSpPr>
          <p:cNvPr id="79" name="Rettangolo 78"/>
          <p:cNvSpPr/>
          <p:nvPr/>
        </p:nvSpPr>
        <p:spPr>
          <a:xfrm>
            <a:off x="1345332" y="5626000"/>
            <a:ext cx="615917" cy="200192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</a:t>
            </a:r>
          </a:p>
        </p:txBody>
      </p:sp>
      <p:sp>
        <p:nvSpPr>
          <p:cNvPr id="80" name="Rettangolo 79"/>
          <p:cNvSpPr/>
          <p:nvPr/>
        </p:nvSpPr>
        <p:spPr>
          <a:xfrm>
            <a:off x="47275" y="3750198"/>
            <a:ext cx="1215550" cy="25733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Touchpoints</a:t>
            </a:r>
            <a:endParaRPr lang="it-IT" sz="1600" dirty="0"/>
          </a:p>
        </p:txBody>
      </p:sp>
      <p:sp>
        <p:nvSpPr>
          <p:cNvPr id="81" name="Rettangolo 80"/>
          <p:cNvSpPr/>
          <p:nvPr/>
        </p:nvSpPr>
        <p:spPr>
          <a:xfrm>
            <a:off x="1975977" y="5630776"/>
            <a:ext cx="1471709" cy="1980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Re-use &amp; Storage </a:t>
            </a:r>
          </a:p>
        </p:txBody>
      </p:sp>
      <p:sp>
        <p:nvSpPr>
          <p:cNvPr id="82" name="CasellaDiTesto 81"/>
          <p:cNvSpPr txBox="1"/>
          <p:nvPr/>
        </p:nvSpPr>
        <p:spPr>
          <a:xfrm>
            <a:off x="-259752" y="4007530"/>
            <a:ext cx="15209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Post-Delivery Services </a:t>
            </a:r>
          </a:p>
          <a:p>
            <a:pPr algn="r"/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(e-commerce)</a:t>
            </a:r>
          </a:p>
        </p:txBody>
      </p:sp>
      <p:sp>
        <p:nvSpPr>
          <p:cNvPr id="83" name="CasellaDiTesto 82"/>
          <p:cNvSpPr txBox="1"/>
          <p:nvPr/>
        </p:nvSpPr>
        <p:spPr>
          <a:xfrm>
            <a:off x="2428681" y="4348528"/>
            <a:ext cx="1217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Word-of-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Mouth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Rettangolo 83"/>
          <p:cNvSpPr/>
          <p:nvPr/>
        </p:nvSpPr>
        <p:spPr>
          <a:xfrm>
            <a:off x="2248518" y="4153950"/>
            <a:ext cx="710872" cy="2353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85" name="Rettangolo 84"/>
          <p:cNvSpPr/>
          <p:nvPr/>
        </p:nvSpPr>
        <p:spPr>
          <a:xfrm>
            <a:off x="1521873" y="4564606"/>
            <a:ext cx="1228624" cy="2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 err="1">
                <a:solidFill>
                  <a:schemeClr val="tx1"/>
                </a:solidFill>
              </a:rPr>
              <a:t>Organizations</a:t>
            </a:r>
            <a:endParaRPr lang="it-IT" sz="1350" dirty="0">
              <a:solidFill>
                <a:schemeClr val="tx1"/>
              </a:solidFill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1281044" y="4779552"/>
            <a:ext cx="2400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Constant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regeneration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renewal</a:t>
            </a:r>
            <a:r>
              <a:rPr lang="it-IT" sz="12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Value- Services- </a:t>
            </a:r>
            <a:r>
              <a:rPr lang="it-IT" sz="120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Process</a:t>
            </a:r>
            <a:endParaRPr lang="it-IT" sz="120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Rettangolo 86"/>
          <p:cNvSpPr/>
          <p:nvPr/>
        </p:nvSpPr>
        <p:spPr>
          <a:xfrm>
            <a:off x="1411774" y="3933059"/>
            <a:ext cx="1194666" cy="20201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chemeClr val="accent3">
                    <a:lumMod val="75000"/>
                  </a:schemeClr>
                </a:solidFill>
              </a:rPr>
              <a:t>New </a:t>
            </a:r>
            <a:r>
              <a:rPr lang="it-IT" sz="1350" b="1" dirty="0" err="1">
                <a:solidFill>
                  <a:schemeClr val="accent3">
                    <a:lumMod val="75000"/>
                  </a:schemeClr>
                </a:solidFill>
              </a:rPr>
              <a:t>value</a:t>
            </a:r>
            <a:endParaRPr lang="it-IT" sz="135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2620661" y="5395687"/>
            <a:ext cx="233454" cy="1373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89" name="Arco 88"/>
          <p:cNvSpPr/>
          <p:nvPr/>
        </p:nvSpPr>
        <p:spPr>
          <a:xfrm rot="20319933">
            <a:off x="1697396" y="4156114"/>
            <a:ext cx="714026" cy="780149"/>
          </a:xfrm>
          <a:prstGeom prst="arc">
            <a:avLst>
              <a:gd name="adj1" fmla="val 11824950"/>
              <a:gd name="adj2" fmla="val 19157175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0" name="Arco 89"/>
          <p:cNvSpPr/>
          <p:nvPr/>
        </p:nvSpPr>
        <p:spPr>
          <a:xfrm rot="9276763">
            <a:off x="1738099" y="3860540"/>
            <a:ext cx="701237" cy="780149"/>
          </a:xfrm>
          <a:prstGeom prst="arc">
            <a:avLst>
              <a:gd name="adj1" fmla="val 13535118"/>
              <a:gd name="adj2" fmla="val 15633004"/>
            </a:avLst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1" name="Rettangolo 90"/>
          <p:cNvSpPr/>
          <p:nvPr/>
        </p:nvSpPr>
        <p:spPr>
          <a:xfrm>
            <a:off x="-135201" y="4975920"/>
            <a:ext cx="129756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Datawarehouse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Database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Cloud</a:t>
            </a:r>
            <a:r>
              <a:rPr lang="it-IT" sz="105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1050" b="1" cap="smal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computing</a:t>
            </a:r>
            <a:endParaRPr lang="it-IT" sz="1050" b="1" cap="sm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" name="Rettangolo 91"/>
          <p:cNvSpPr/>
          <p:nvPr/>
        </p:nvSpPr>
        <p:spPr>
          <a:xfrm>
            <a:off x="172706" y="4691045"/>
            <a:ext cx="1013613" cy="25730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Analytics</a:t>
            </a:r>
          </a:p>
        </p:txBody>
      </p:sp>
      <p:sp>
        <p:nvSpPr>
          <p:cNvPr id="93" name="Titolo 1">
            <a:extLst>
              <a:ext uri="{FF2B5EF4-FFF2-40B4-BE49-F238E27FC236}">
                <a16:creationId xmlns:a16="http://schemas.microsoft.com/office/drawing/2014/main" id="{0F1DD7D2-B6C5-47B0-9311-410394452D03}"/>
              </a:ext>
            </a:extLst>
          </p:cNvPr>
          <p:cNvSpPr txBox="1">
            <a:spLocks/>
          </p:cNvSpPr>
          <p:nvPr/>
        </p:nvSpPr>
        <p:spPr>
          <a:xfrm>
            <a:off x="145572" y="131088"/>
            <a:ext cx="8588243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Touchpoints &amp;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Multi-channel strategies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4" name="Segnaposto numero diapositiva 12">
            <a:extLst>
              <a:ext uri="{FF2B5EF4-FFF2-40B4-BE49-F238E27FC236}">
                <a16:creationId xmlns:a16="http://schemas.microsoft.com/office/drawing/2014/main" id="{A07B33C6-286C-4C8D-BF40-314E9BC213DE}"/>
              </a:ext>
            </a:extLst>
          </p:cNvPr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77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96" name="Group 1">
            <a:extLst>
              <a:ext uri="{FF2B5EF4-FFF2-40B4-BE49-F238E27FC236}">
                <a16:creationId xmlns:a16="http://schemas.microsoft.com/office/drawing/2014/main" id="{443CB174-7082-4AC8-9D07-57E60216BA4C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97" name="Group 2">
              <a:extLst>
                <a:ext uri="{FF2B5EF4-FFF2-40B4-BE49-F238E27FC236}">
                  <a16:creationId xmlns:a16="http://schemas.microsoft.com/office/drawing/2014/main" id="{8F5AF602-6C50-4B1B-83E2-2B26AD1CB5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98" name="Freeform 3">
                <a:extLst>
                  <a:ext uri="{FF2B5EF4-FFF2-40B4-BE49-F238E27FC236}">
                    <a16:creationId xmlns:a16="http://schemas.microsoft.com/office/drawing/2014/main" id="{B9949713-9121-44F9-9FCA-393D7B828D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59447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1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1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1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3" dur="1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1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1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 animBg="1"/>
      <p:bldP spid="15" grpId="0" animBg="1"/>
      <p:bldP spid="16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 animBg="1"/>
      <p:bldP spid="27" grpId="0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/>
      <p:bldP spid="41" grpId="0"/>
      <p:bldP spid="42" grpId="0"/>
      <p:bldP spid="43" grpId="0"/>
      <p:bldP spid="44" grpId="0" animBg="1"/>
      <p:bldP spid="46" grpId="0" animBg="1"/>
      <p:bldP spid="47" grpId="0" animBg="1"/>
      <p:bldP spid="48" grpId="0" animBg="1"/>
      <p:bldP spid="49" grpId="0" animBg="1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 animBg="1"/>
      <p:bldP spid="58" grpId="0" animBg="1"/>
      <p:bldP spid="59" grpId="0" animBg="1"/>
      <p:bldP spid="60" grpId="0"/>
      <p:bldP spid="61" grpId="0" animBg="1"/>
      <p:bldP spid="62" grpId="0" animBg="1"/>
      <p:bldP spid="63" grpId="0"/>
      <p:bldP spid="64" grpId="0" animBg="1"/>
      <p:bldP spid="65" grpId="0"/>
      <p:bldP spid="67" grpId="0" animBg="1"/>
      <p:bldP spid="68" grpId="0" animBg="1"/>
      <p:bldP spid="69" grpId="0"/>
      <p:bldP spid="70" grpId="0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/>
      <p:bldP spid="83" grpId="0"/>
      <p:bldP spid="84" grpId="0" animBg="1"/>
      <p:bldP spid="85" grpId="0" animBg="1"/>
      <p:bldP spid="86" grpId="0"/>
      <p:bldP spid="87" grpId="0" animBg="1"/>
      <p:bldP spid="88" grpId="0" animBg="1"/>
      <p:bldP spid="89" grpId="0" animBg="1"/>
      <p:bldP spid="90" grpId="0" animBg="1"/>
      <p:bldP spid="91" grpId="0"/>
      <p:bldP spid="9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1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660" y="1682371"/>
            <a:ext cx="4887968" cy="4161499"/>
          </a:xfrm>
          <a:prstGeom prst="rect">
            <a:avLst/>
          </a:prstGeom>
        </p:spPr>
      </p:pic>
      <p:sp>
        <p:nvSpPr>
          <p:cNvPr id="17" name="TextBox 21"/>
          <p:cNvSpPr txBox="1"/>
          <p:nvPr/>
        </p:nvSpPr>
        <p:spPr>
          <a:xfrm>
            <a:off x="344152" y="4845618"/>
            <a:ext cx="2339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[Voice </a:t>
            </a:r>
            <a:r>
              <a:rPr lang="mr-IN" dirty="0"/>
              <a:t>–</a:t>
            </a:r>
            <a:r>
              <a:rPr lang="en-US" dirty="0"/>
              <a:t> in/out bound, </a:t>
            </a:r>
          </a:p>
          <a:p>
            <a:r>
              <a:rPr lang="en-US" dirty="0"/>
              <a:t>post sales, etc.]</a:t>
            </a:r>
          </a:p>
        </p:txBody>
      </p:sp>
      <p:sp>
        <p:nvSpPr>
          <p:cNvPr id="18" name="TextBox 22"/>
          <p:cNvSpPr txBox="1"/>
          <p:nvPr/>
        </p:nvSpPr>
        <p:spPr>
          <a:xfrm>
            <a:off x="1208379" y="5504447"/>
            <a:ext cx="2183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[In </a:t>
            </a:r>
            <a:r>
              <a:rPr lang="it-IT" dirty="0" err="1"/>
              <a:t>Bound</a:t>
            </a:r>
            <a:r>
              <a:rPr lang="it-IT" dirty="0"/>
              <a:t> </a:t>
            </a:r>
            <a:r>
              <a:rPr lang="mr-IN" dirty="0"/>
              <a:t>–</a:t>
            </a:r>
            <a:r>
              <a:rPr lang="it-IT" dirty="0"/>
              <a:t> </a:t>
            </a:r>
            <a:r>
              <a:rPr lang="it-IT" dirty="0" err="1"/>
              <a:t>customer</a:t>
            </a:r>
            <a:r>
              <a:rPr lang="it-IT" dirty="0"/>
              <a:t> care, web </a:t>
            </a:r>
            <a:r>
              <a:rPr lang="it-IT" dirty="0" err="1"/>
              <a:t>Contact</a:t>
            </a:r>
            <a:r>
              <a:rPr lang="it-IT" dirty="0"/>
              <a:t> center ]</a:t>
            </a:r>
            <a:endParaRPr lang="en-US" dirty="0"/>
          </a:p>
        </p:txBody>
      </p:sp>
      <p:sp>
        <p:nvSpPr>
          <p:cNvPr id="25" name="TextBox 29"/>
          <p:cNvSpPr txBox="1"/>
          <p:nvPr/>
        </p:nvSpPr>
        <p:spPr>
          <a:xfrm>
            <a:off x="387584" y="1895213"/>
            <a:ext cx="2794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[lists, contents, </a:t>
            </a:r>
          </a:p>
          <a:p>
            <a:pPr algn="ctr"/>
            <a:r>
              <a:rPr lang="en-US" sz="1600" dirty="0"/>
              <a:t>on-line campaign]</a:t>
            </a:r>
          </a:p>
        </p:txBody>
      </p:sp>
      <p:sp>
        <p:nvSpPr>
          <p:cNvPr id="26" name="TextBox 30"/>
          <p:cNvSpPr txBox="1"/>
          <p:nvPr/>
        </p:nvSpPr>
        <p:spPr>
          <a:xfrm>
            <a:off x="7053537" y="4796694"/>
            <a:ext cx="20795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lMailing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DEM </a:t>
            </a:r>
            <a:r>
              <a:rPr lang="mr-IN" dirty="0"/>
              <a:t>–</a:t>
            </a:r>
            <a:r>
              <a:rPr lang="en-US" dirty="0"/>
              <a:t> Social </a:t>
            </a:r>
            <a:r>
              <a:rPr lang="mr-IN" dirty="0"/>
              <a:t>–</a:t>
            </a:r>
            <a:r>
              <a:rPr lang="en-US" dirty="0"/>
              <a:t> </a:t>
            </a:r>
          </a:p>
          <a:p>
            <a:r>
              <a:rPr lang="en-US" dirty="0"/>
              <a:t>CRM </a:t>
            </a:r>
            <a:r>
              <a:rPr lang="mr-IN" dirty="0"/>
              <a:t>–</a:t>
            </a:r>
            <a:r>
              <a:rPr lang="en-US" dirty="0"/>
              <a:t> Nurturing]</a:t>
            </a:r>
          </a:p>
        </p:txBody>
      </p:sp>
      <p:sp>
        <p:nvSpPr>
          <p:cNvPr id="27" name="Rectangle 31"/>
          <p:cNvSpPr/>
          <p:nvPr/>
        </p:nvSpPr>
        <p:spPr>
          <a:xfrm>
            <a:off x="15393102" y="10142279"/>
            <a:ext cx="2589948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350" b="1" dirty="0">
                <a:solidFill>
                  <a:schemeClr val="accent3"/>
                </a:solidFill>
              </a:rPr>
              <a:t>KNOWLEDGE</a:t>
            </a:r>
          </a:p>
        </p:txBody>
      </p:sp>
      <p:sp>
        <p:nvSpPr>
          <p:cNvPr id="99" name="TextBox 30"/>
          <p:cNvSpPr txBox="1"/>
          <p:nvPr/>
        </p:nvSpPr>
        <p:spPr>
          <a:xfrm>
            <a:off x="-738688" y="10282598"/>
            <a:ext cx="15393236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350" b="1" dirty="0">
                <a:solidFill>
                  <a:srgbClr val="1E2328"/>
                </a:solidFill>
              </a:rPr>
              <a:t>Content Management </a:t>
            </a:r>
            <a:r>
              <a:rPr lang="en-US" sz="1350" dirty="0">
                <a:solidFill>
                  <a:srgbClr val="1E2328"/>
                </a:solidFill>
              </a:rPr>
              <a:t>e </a:t>
            </a:r>
            <a:r>
              <a:rPr lang="en-US" sz="1350" dirty="0" err="1">
                <a:solidFill>
                  <a:srgbClr val="1E2328"/>
                </a:solidFill>
              </a:rPr>
              <a:t>gestione</a:t>
            </a:r>
            <a:r>
              <a:rPr lang="en-US" sz="1350" dirty="0">
                <a:solidFill>
                  <a:srgbClr val="1E2328"/>
                </a:solidFill>
              </a:rPr>
              <a:t> </a:t>
            </a:r>
            <a:r>
              <a:rPr lang="en-US" sz="1350" dirty="0" err="1">
                <a:solidFill>
                  <a:srgbClr val="1E2328"/>
                </a:solidFill>
              </a:rPr>
              <a:t>campagne</a:t>
            </a:r>
            <a:r>
              <a:rPr lang="en-US" sz="1350" dirty="0">
                <a:solidFill>
                  <a:srgbClr val="1E2328"/>
                </a:solidFill>
              </a:rPr>
              <a:t> di nurturing: newsletter, </a:t>
            </a:r>
            <a:r>
              <a:rPr lang="en-US" sz="1350" dirty="0" err="1">
                <a:solidFill>
                  <a:srgbClr val="1E2328"/>
                </a:solidFill>
              </a:rPr>
              <a:t>sms</a:t>
            </a:r>
            <a:r>
              <a:rPr lang="en-US" sz="1350" dirty="0">
                <a:solidFill>
                  <a:srgbClr val="1E2328"/>
                </a:solidFill>
              </a:rPr>
              <a:t>, </a:t>
            </a:r>
            <a:r>
              <a:rPr lang="en-US" sz="1350" dirty="0" err="1">
                <a:solidFill>
                  <a:srgbClr val="1E2328"/>
                </a:solidFill>
              </a:rPr>
              <a:t>sondaggi</a:t>
            </a:r>
            <a:r>
              <a:rPr lang="en-US" sz="1350" dirty="0">
                <a:solidFill>
                  <a:srgbClr val="1E2328"/>
                </a:solidFill>
              </a:rPr>
              <a:t> </a:t>
            </a:r>
            <a:endParaRPr lang="it-IT" sz="1350" dirty="0">
              <a:solidFill>
                <a:srgbClr val="1E2328"/>
              </a:solidFill>
            </a:endParaRPr>
          </a:p>
        </p:txBody>
      </p:sp>
      <p:sp>
        <p:nvSpPr>
          <p:cNvPr id="105" name="Rettangolo 104"/>
          <p:cNvSpPr/>
          <p:nvPr/>
        </p:nvSpPr>
        <p:spPr>
          <a:xfrm>
            <a:off x="628432" y="2940384"/>
            <a:ext cx="1962602" cy="494664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/>
              <a:t>INTERCONNECTION OF CHANNELS</a:t>
            </a:r>
          </a:p>
        </p:txBody>
      </p:sp>
      <p:sp>
        <p:nvSpPr>
          <p:cNvPr id="106" name="Rettangolo 105"/>
          <p:cNvSpPr/>
          <p:nvPr/>
        </p:nvSpPr>
        <p:spPr>
          <a:xfrm>
            <a:off x="7000126" y="3771676"/>
            <a:ext cx="1637253" cy="48380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HUMAN CONTACT</a:t>
            </a:r>
          </a:p>
        </p:txBody>
      </p:sp>
      <p:sp>
        <p:nvSpPr>
          <p:cNvPr id="107" name="Rettangolo 106"/>
          <p:cNvSpPr/>
          <p:nvPr/>
        </p:nvSpPr>
        <p:spPr>
          <a:xfrm>
            <a:off x="6652354" y="3014108"/>
            <a:ext cx="1985025" cy="30157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INTERACTIONS</a:t>
            </a:r>
          </a:p>
        </p:txBody>
      </p:sp>
      <p:sp>
        <p:nvSpPr>
          <p:cNvPr id="108" name="Rettangolo 107"/>
          <p:cNvSpPr/>
          <p:nvPr/>
        </p:nvSpPr>
        <p:spPr>
          <a:xfrm>
            <a:off x="5163227" y="1510787"/>
            <a:ext cx="2505042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cap="small" dirty="0">
                <a:solidFill>
                  <a:schemeClr val="bg1"/>
                </a:solidFill>
              </a:rPr>
              <a:t>CREATION OF NEW TOUCHPOINTS</a:t>
            </a:r>
          </a:p>
        </p:txBody>
      </p:sp>
      <p:sp>
        <p:nvSpPr>
          <p:cNvPr id="109" name="Rettangolo 108"/>
          <p:cNvSpPr/>
          <p:nvPr/>
        </p:nvSpPr>
        <p:spPr>
          <a:xfrm>
            <a:off x="3392294" y="5893984"/>
            <a:ext cx="2711653" cy="51472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Experience PERSONALIZATION</a:t>
            </a:r>
          </a:p>
        </p:txBody>
      </p:sp>
      <p:sp>
        <p:nvSpPr>
          <p:cNvPr id="110" name="Ovale 109"/>
          <p:cNvSpPr/>
          <p:nvPr/>
        </p:nvSpPr>
        <p:spPr>
          <a:xfrm>
            <a:off x="2444735" y="2135024"/>
            <a:ext cx="4513818" cy="359220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11" name="Rettangolo 110"/>
          <p:cNvSpPr/>
          <p:nvPr/>
        </p:nvSpPr>
        <p:spPr>
          <a:xfrm>
            <a:off x="6520596" y="2419612"/>
            <a:ext cx="20929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ENGAGE </a:t>
            </a:r>
          </a:p>
        </p:txBody>
      </p:sp>
      <p:sp>
        <p:nvSpPr>
          <p:cNvPr id="112" name="Rettangolo 111"/>
          <p:cNvSpPr/>
          <p:nvPr/>
        </p:nvSpPr>
        <p:spPr>
          <a:xfrm>
            <a:off x="6197305" y="5838310"/>
            <a:ext cx="24450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RAISE AWARWENESS</a:t>
            </a:r>
          </a:p>
        </p:txBody>
      </p:sp>
      <p:pic>
        <p:nvPicPr>
          <p:cNvPr id="123" name="Immagine 1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5613" y="1527014"/>
            <a:ext cx="559935" cy="446507"/>
          </a:xfrm>
          <a:prstGeom prst="rect">
            <a:avLst/>
          </a:prstGeom>
        </p:spPr>
      </p:pic>
      <p:pic>
        <p:nvPicPr>
          <p:cNvPr id="124" name="Immagine 123"/>
          <p:cNvPicPr>
            <a:picLocks noChangeAspect="1"/>
          </p:cNvPicPr>
          <p:nvPr/>
        </p:nvPicPr>
        <p:blipFill rotWithShape="1">
          <a:blip r:embed="rId5"/>
          <a:srcRect l="72940" t="70750" r="3384" b="3438"/>
          <a:stretch/>
        </p:blipFill>
        <p:spPr>
          <a:xfrm>
            <a:off x="1475731" y="2397767"/>
            <a:ext cx="564410" cy="456133"/>
          </a:xfrm>
          <a:prstGeom prst="rect">
            <a:avLst/>
          </a:prstGeom>
        </p:spPr>
      </p:pic>
      <p:pic>
        <p:nvPicPr>
          <p:cNvPr id="126" name="Picture 2" descr="Image result for loyalty ic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840" y="4034856"/>
            <a:ext cx="440261" cy="440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Immagine 1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9791" y="2456820"/>
            <a:ext cx="505065" cy="463264"/>
          </a:xfrm>
          <a:prstGeom prst="rect">
            <a:avLst/>
          </a:prstGeom>
        </p:spPr>
      </p:pic>
      <p:pic>
        <p:nvPicPr>
          <p:cNvPr id="131" name="Immagine 130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299029" y="3377574"/>
            <a:ext cx="434786" cy="322244"/>
          </a:xfrm>
          <a:prstGeom prst="rect">
            <a:avLst/>
          </a:prstGeom>
        </p:spPr>
      </p:pic>
      <p:sp>
        <p:nvSpPr>
          <p:cNvPr id="133" name="Rettangolo 132"/>
          <p:cNvSpPr/>
          <p:nvPr/>
        </p:nvSpPr>
        <p:spPr>
          <a:xfrm>
            <a:off x="1709880" y="1691772"/>
            <a:ext cx="15288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ACQUIRE</a:t>
            </a:r>
          </a:p>
        </p:txBody>
      </p:sp>
      <p:sp>
        <p:nvSpPr>
          <p:cNvPr id="134" name="Rettangolo 133"/>
          <p:cNvSpPr/>
          <p:nvPr/>
        </p:nvSpPr>
        <p:spPr>
          <a:xfrm>
            <a:off x="1138574" y="4463789"/>
            <a:ext cx="11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RETAIN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806"/>
          <a:stretch/>
        </p:blipFill>
        <p:spPr bwMode="auto">
          <a:xfrm>
            <a:off x="5766457" y="190996"/>
            <a:ext cx="1950244" cy="80873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Segnaposto numero diapositiva 12">
            <a:extLst>
              <a:ext uri="{FF2B5EF4-FFF2-40B4-BE49-F238E27FC236}">
                <a16:creationId xmlns:a16="http://schemas.microsoft.com/office/drawing/2014/main" id="{F6CCF768-EB8E-4BFD-AD06-A3FFA8C362D8}"/>
              </a:ext>
            </a:extLst>
          </p:cNvPr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78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6018A951-1D46-4557-A3DF-435A69D2D314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30" name="Group 1">
            <a:extLst>
              <a:ext uri="{FF2B5EF4-FFF2-40B4-BE49-F238E27FC236}">
                <a16:creationId xmlns:a16="http://schemas.microsoft.com/office/drawing/2014/main" id="{04D85C6C-8B56-486A-9361-6C399964DCE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31" name="Group 2">
              <a:extLst>
                <a:ext uri="{FF2B5EF4-FFF2-40B4-BE49-F238E27FC236}">
                  <a16:creationId xmlns:a16="http://schemas.microsoft.com/office/drawing/2014/main" id="{416C7594-0697-4CCF-9496-3E0FD6B10C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2" name="Freeform 3">
                <a:extLst>
                  <a:ext uri="{FF2B5EF4-FFF2-40B4-BE49-F238E27FC236}">
                    <a16:creationId xmlns:a16="http://schemas.microsoft.com/office/drawing/2014/main" id="{FF318FBD-DDBD-4A1F-BBBC-8B86719E3E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33" name="Titolo 1">
            <a:extLst>
              <a:ext uri="{FF2B5EF4-FFF2-40B4-BE49-F238E27FC236}">
                <a16:creationId xmlns:a16="http://schemas.microsoft.com/office/drawing/2014/main" id="{B65EE357-947D-4C49-9C68-02CAE020A980}"/>
              </a:ext>
            </a:extLst>
          </p:cNvPr>
          <p:cNvSpPr txBox="1">
            <a:spLocks/>
          </p:cNvSpPr>
          <p:nvPr/>
        </p:nvSpPr>
        <p:spPr>
          <a:xfrm>
            <a:off x="145572" y="131088"/>
            <a:ext cx="8588243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The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Case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54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/>
      <p:bldP spid="26" grpId="0"/>
      <p:bldP spid="105" grpId="0" animBg="1"/>
      <p:bldP spid="106" grpId="0" animBg="1"/>
      <p:bldP spid="107" grpId="0" animBg="1"/>
      <p:bldP spid="108" grpId="0" animBg="1"/>
      <p:bldP spid="109" grpId="0" animBg="1"/>
      <p:bldP spid="111" grpId="0"/>
      <p:bldP spid="112" grpId="0"/>
      <p:bldP spid="133" grpId="0"/>
      <p:bldP spid="134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51"/>
          <p:cNvGrpSpPr/>
          <p:nvPr/>
        </p:nvGrpSpPr>
        <p:grpSpPr>
          <a:xfrm>
            <a:off x="450095" y="4804399"/>
            <a:ext cx="8193995" cy="1861345"/>
            <a:chOff x="250513" y="5043869"/>
            <a:chExt cx="10925326" cy="2481792"/>
          </a:xfrm>
        </p:grpSpPr>
        <p:sp>
          <p:nvSpPr>
            <p:cNvPr id="7" name="Rettangolo 42"/>
            <p:cNvSpPr/>
            <p:nvPr/>
          </p:nvSpPr>
          <p:spPr>
            <a:xfrm>
              <a:off x="8569803" y="5588110"/>
              <a:ext cx="2606036" cy="184885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17472" indent="-117472">
                <a:buFont typeface="Arial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Helvetica Neue" panose="020B0604020202020204"/>
                </a:rPr>
                <a:t>Home temperature control with the position of the tenants</a:t>
              </a:r>
            </a:p>
            <a:p>
              <a:pPr marL="117472" indent="-117472">
                <a:buFont typeface="Arial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Helvetica Neue" panose="020B0604020202020204"/>
                </a:rPr>
                <a:t>Smart thermostat </a:t>
              </a:r>
              <a:r>
                <a:rPr lang="en-US" sz="1400" dirty="0" err="1">
                  <a:solidFill>
                    <a:schemeClr val="tx1"/>
                  </a:solidFill>
                  <a:latin typeface="Helvetica Neue" panose="020B0604020202020204"/>
                </a:rPr>
                <a:t>Tado</a:t>
              </a:r>
              <a:r>
                <a:rPr lang="en-US" sz="1400" dirty="0">
                  <a:solidFill>
                    <a:schemeClr val="tx1"/>
                  </a:solidFill>
                  <a:latin typeface="Helvetica Neue" panose="020B0604020202020204"/>
                </a:rPr>
                <a:t> ...</a:t>
              </a:r>
              <a:endParaRPr lang="it-IT" sz="1400" dirty="0">
                <a:solidFill>
                  <a:schemeClr val="tx1"/>
                </a:solidFill>
                <a:latin typeface="Helvetica Neue" panose="020B0604020202020204"/>
              </a:endParaRPr>
            </a:p>
          </p:txBody>
        </p:sp>
        <p:sp>
          <p:nvSpPr>
            <p:cNvPr id="8" name="Rettangolo 42"/>
            <p:cNvSpPr/>
            <p:nvPr/>
          </p:nvSpPr>
          <p:spPr>
            <a:xfrm>
              <a:off x="810541" y="5467573"/>
              <a:ext cx="2810648" cy="205808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Remote </a:t>
              </a:r>
              <a:r>
                <a:rPr lang="it-IT" sz="1400" dirty="0" err="1">
                  <a:latin typeface="Helvetica Neue" panose="020B0604020202020204"/>
                </a:rPr>
                <a:t>hermosthat</a:t>
              </a:r>
              <a:r>
                <a:rPr lang="it-IT" sz="1400" dirty="0">
                  <a:latin typeface="Helvetica Neue" panose="020B0604020202020204"/>
                </a:rPr>
                <a:t> Prices</a:t>
              </a: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Best smart </a:t>
              </a:r>
              <a:r>
                <a:rPr lang="it-IT" sz="1400" dirty="0" err="1">
                  <a:latin typeface="Helvetica Neue" panose="020B0604020202020204"/>
                </a:rPr>
                <a:t>thermosthat</a:t>
              </a:r>
              <a:endParaRPr lang="it-IT" sz="1400" dirty="0">
                <a:latin typeface="Helvetica Neue" panose="020B0604020202020204"/>
              </a:endParaRPr>
            </a:p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How to set </a:t>
              </a:r>
              <a:r>
                <a:rPr lang="it-IT" sz="1400" dirty="0" err="1">
                  <a:latin typeface="Helvetica Neue" panose="020B0604020202020204"/>
                </a:rPr>
                <a:t>thermosthat</a:t>
              </a:r>
              <a:r>
                <a:rPr lang="it-IT" sz="1400" dirty="0">
                  <a:latin typeface="Helvetica Neue" panose="020B0604020202020204"/>
                </a:rPr>
                <a:t> by remote…</a:t>
              </a:r>
            </a:p>
          </p:txBody>
        </p:sp>
        <p:cxnSp>
          <p:nvCxnSpPr>
            <p:cNvPr id="9" name="Straight Arrow Connector 5"/>
            <p:cNvCxnSpPr/>
            <p:nvPr/>
          </p:nvCxnSpPr>
          <p:spPr>
            <a:xfrm flipH="1">
              <a:off x="1869729" y="5286233"/>
              <a:ext cx="245748" cy="23625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7"/>
            <p:cNvCxnSpPr>
              <a:cxnSpLocks/>
              <a:stCxn id="21" idx="2"/>
            </p:cNvCxnSpPr>
            <p:nvPr/>
          </p:nvCxnSpPr>
          <p:spPr>
            <a:xfrm>
              <a:off x="9913762" y="5296884"/>
              <a:ext cx="133281" cy="414808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9"/>
            <p:cNvCxnSpPr>
              <a:cxnSpLocks/>
              <a:endCxn id="6" idx="0"/>
            </p:cNvCxnSpPr>
            <p:nvPr/>
          </p:nvCxnSpPr>
          <p:spPr>
            <a:xfrm>
              <a:off x="4849002" y="5475434"/>
              <a:ext cx="1252385" cy="236257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Elbow Connector 11"/>
            <p:cNvCxnSpPr>
              <a:cxnSpLocks/>
              <a:endCxn id="6" idx="0"/>
            </p:cNvCxnSpPr>
            <p:nvPr/>
          </p:nvCxnSpPr>
          <p:spPr>
            <a:xfrm rot="10800000" flipV="1">
              <a:off x="6101387" y="5475433"/>
              <a:ext cx="1014848" cy="236259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34"/>
            <p:cNvSpPr/>
            <p:nvPr/>
          </p:nvSpPr>
          <p:spPr>
            <a:xfrm rot="16200000">
              <a:off x="-216609" y="5510991"/>
              <a:ext cx="1385650" cy="4514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latin typeface="Helvetica Neue" panose="020B0604020202020204"/>
                </a:rPr>
                <a:t>QUERY</a:t>
              </a:r>
              <a:endParaRPr lang="en-US" sz="1600" b="1" dirty="0">
                <a:latin typeface="Helvetica Neue" panose="020B0604020202020204"/>
              </a:endParaRPr>
            </a:p>
          </p:txBody>
        </p:sp>
        <p:sp>
          <p:nvSpPr>
            <p:cNvPr id="6" name="Rettangolo 42"/>
            <p:cNvSpPr/>
            <p:nvPr/>
          </p:nvSpPr>
          <p:spPr>
            <a:xfrm>
              <a:off x="3681192" y="5711691"/>
              <a:ext cx="4840391" cy="151851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Remote </a:t>
              </a:r>
              <a:r>
                <a:rPr lang="it-IT" sz="1400" dirty="0" err="1">
                  <a:latin typeface="Helvetica Neue" panose="020B0604020202020204"/>
                </a:rPr>
                <a:t>thermostat</a:t>
              </a:r>
              <a:r>
                <a:rPr lang="it-IT" sz="1400" dirty="0">
                  <a:latin typeface="Helvetica Neue" panose="020B0604020202020204"/>
                </a:rPr>
                <a:t> 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" panose="020B0604020202020204"/>
                </a:rPr>
                <a:t>app</a:t>
              </a: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Remote Control </a:t>
              </a:r>
              <a:r>
                <a:rPr lang="it-IT" sz="1400" dirty="0" err="1">
                  <a:latin typeface="Helvetica Neue" panose="020B0604020202020204"/>
                </a:rPr>
                <a:t>Programmable</a:t>
              </a:r>
              <a:r>
                <a:rPr lang="it-IT" sz="1400" dirty="0">
                  <a:latin typeface="Helvetica Neue" panose="020B0604020202020204"/>
                </a:rPr>
                <a:t> </a:t>
              </a:r>
              <a:r>
                <a:rPr lang="it-IT" sz="1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" panose="020B0604020202020204"/>
                </a:rPr>
                <a:t>Smart </a:t>
              </a:r>
              <a:r>
                <a:rPr lang="it-IT" sz="1400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 Neue" panose="020B0604020202020204"/>
                </a:rPr>
                <a:t>thermostat</a:t>
              </a:r>
              <a:r>
                <a:rPr lang="it-IT" sz="1400" dirty="0">
                  <a:latin typeface="Helvetica Neue" panose="020B0604020202020204"/>
                </a:rPr>
                <a:t> with </a:t>
              </a:r>
              <a:r>
                <a:rPr lang="it-IT" sz="1400" dirty="0" err="1">
                  <a:latin typeface="Helvetica Neue" panose="020B0604020202020204"/>
                </a:rPr>
                <a:t>applications</a:t>
              </a:r>
              <a:endParaRPr lang="it-IT" sz="1400" dirty="0">
                <a:latin typeface="Helvetica Neue" panose="020B0604020202020204"/>
              </a:endParaRPr>
            </a:p>
            <a:p>
              <a:pPr marL="128588" indent="-128588">
                <a:buFont typeface="Arial" panose="020B0604020202020204" pitchFamily="34" charset="0"/>
                <a:buChar char="•"/>
              </a:pPr>
              <a:r>
                <a:rPr lang="it-IT" sz="1400" dirty="0">
                  <a:latin typeface="Helvetica Neue" panose="020B0604020202020204"/>
                </a:rPr>
                <a:t>Waste </a:t>
              </a:r>
              <a:r>
                <a:rPr lang="it-IT" sz="1400" dirty="0" err="1">
                  <a:latin typeface="Helvetica Neue" panose="020B0604020202020204"/>
                </a:rPr>
                <a:t>reduction</a:t>
              </a:r>
              <a:endParaRPr lang="it-IT" sz="1400" dirty="0">
                <a:latin typeface="Helvetica Neue" panose="020B0604020202020204"/>
              </a:endParaRPr>
            </a:p>
          </p:txBody>
        </p:sp>
      </p:grpSp>
      <p:sp>
        <p:nvSpPr>
          <p:cNvPr id="14" name="Figura a mano libera: forma 47"/>
          <p:cNvSpPr/>
          <p:nvPr/>
        </p:nvSpPr>
        <p:spPr>
          <a:xfrm>
            <a:off x="916460" y="1347047"/>
            <a:ext cx="2430270" cy="648000"/>
          </a:xfrm>
          <a:custGeom>
            <a:avLst/>
            <a:gdLst>
              <a:gd name="connsiteX0" fmla="*/ 0 w 2740845"/>
              <a:gd name="connsiteY0" fmla="*/ 0 h 1096338"/>
              <a:gd name="connsiteX1" fmla="*/ 2192676 w 2740845"/>
              <a:gd name="connsiteY1" fmla="*/ 0 h 1096338"/>
              <a:gd name="connsiteX2" fmla="*/ 2740845 w 2740845"/>
              <a:gd name="connsiteY2" fmla="*/ 548169 h 1096338"/>
              <a:gd name="connsiteX3" fmla="*/ 2192676 w 2740845"/>
              <a:gd name="connsiteY3" fmla="*/ 1096338 h 1096338"/>
              <a:gd name="connsiteX4" fmla="*/ 0 w 2740845"/>
              <a:gd name="connsiteY4" fmla="*/ 1096338 h 1096338"/>
              <a:gd name="connsiteX5" fmla="*/ 548169 w 2740845"/>
              <a:gd name="connsiteY5" fmla="*/ 548169 h 1096338"/>
              <a:gd name="connsiteX6" fmla="*/ 0 w 2740845"/>
              <a:gd name="connsiteY6" fmla="*/ 0 h 10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845" h="1096338">
                <a:moveTo>
                  <a:pt x="0" y="0"/>
                </a:moveTo>
                <a:lnTo>
                  <a:pt x="2192676" y="0"/>
                </a:lnTo>
                <a:lnTo>
                  <a:pt x="2740845" y="548169"/>
                </a:lnTo>
                <a:lnTo>
                  <a:pt x="2192676" y="1096338"/>
                </a:lnTo>
                <a:lnTo>
                  <a:pt x="0" y="1096338"/>
                </a:lnTo>
                <a:lnTo>
                  <a:pt x="548169" y="548169"/>
                </a:lnTo>
                <a:lnTo>
                  <a:pt x="0" y="0"/>
                </a:lnTo>
                <a:close/>
              </a:path>
            </a:pathLst>
          </a:custGeom>
          <a:solidFill>
            <a:srgbClr val="005CA8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68" tIns="11502" rIns="217065" bIns="11502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INFORMATIONAL RESEARCH</a:t>
            </a:r>
          </a:p>
        </p:txBody>
      </p:sp>
      <p:sp>
        <p:nvSpPr>
          <p:cNvPr id="15" name="Figura a mano libera: forma 48"/>
          <p:cNvSpPr/>
          <p:nvPr/>
        </p:nvSpPr>
        <p:spPr>
          <a:xfrm>
            <a:off x="2868246" y="1336714"/>
            <a:ext cx="2133237" cy="648000"/>
          </a:xfrm>
          <a:custGeom>
            <a:avLst/>
            <a:gdLst>
              <a:gd name="connsiteX0" fmla="*/ 0 w 2740845"/>
              <a:gd name="connsiteY0" fmla="*/ 0 h 1096338"/>
              <a:gd name="connsiteX1" fmla="*/ 2192676 w 2740845"/>
              <a:gd name="connsiteY1" fmla="*/ 0 h 1096338"/>
              <a:gd name="connsiteX2" fmla="*/ 2740845 w 2740845"/>
              <a:gd name="connsiteY2" fmla="*/ 548169 h 1096338"/>
              <a:gd name="connsiteX3" fmla="*/ 2192676 w 2740845"/>
              <a:gd name="connsiteY3" fmla="*/ 1096338 h 1096338"/>
              <a:gd name="connsiteX4" fmla="*/ 0 w 2740845"/>
              <a:gd name="connsiteY4" fmla="*/ 1096338 h 1096338"/>
              <a:gd name="connsiteX5" fmla="*/ 548169 w 2740845"/>
              <a:gd name="connsiteY5" fmla="*/ 548169 h 1096338"/>
              <a:gd name="connsiteX6" fmla="*/ 0 w 2740845"/>
              <a:gd name="connsiteY6" fmla="*/ 0 h 10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845" h="1096338">
                <a:moveTo>
                  <a:pt x="0" y="0"/>
                </a:moveTo>
                <a:lnTo>
                  <a:pt x="2192676" y="0"/>
                </a:lnTo>
                <a:lnTo>
                  <a:pt x="2740845" y="548169"/>
                </a:lnTo>
                <a:lnTo>
                  <a:pt x="2192676" y="1096338"/>
                </a:lnTo>
                <a:lnTo>
                  <a:pt x="0" y="1096338"/>
                </a:lnTo>
                <a:lnTo>
                  <a:pt x="548169" y="54816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1055251"/>
              <a:satOff val="14325"/>
              <a:lumOff val="850"/>
              <a:alphaOff val="0"/>
            </a:schemeClr>
          </a:fillRef>
          <a:effectRef idx="1">
            <a:schemeClr val="accent4">
              <a:hueOff val="-1055251"/>
              <a:satOff val="14325"/>
              <a:lumOff val="85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68" tIns="11502" rIns="217065" bIns="11502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COMPOSITIONAL RESEARCH</a:t>
            </a:r>
          </a:p>
        </p:txBody>
      </p:sp>
      <p:sp>
        <p:nvSpPr>
          <p:cNvPr id="16" name="Figura a mano libera: forma 49"/>
          <p:cNvSpPr/>
          <p:nvPr/>
        </p:nvSpPr>
        <p:spPr>
          <a:xfrm>
            <a:off x="4525634" y="1320853"/>
            <a:ext cx="2427635" cy="648000"/>
          </a:xfrm>
          <a:custGeom>
            <a:avLst/>
            <a:gdLst>
              <a:gd name="connsiteX0" fmla="*/ 0 w 2740845"/>
              <a:gd name="connsiteY0" fmla="*/ 0 h 1096338"/>
              <a:gd name="connsiteX1" fmla="*/ 2192676 w 2740845"/>
              <a:gd name="connsiteY1" fmla="*/ 0 h 1096338"/>
              <a:gd name="connsiteX2" fmla="*/ 2740845 w 2740845"/>
              <a:gd name="connsiteY2" fmla="*/ 548169 h 1096338"/>
              <a:gd name="connsiteX3" fmla="*/ 2192676 w 2740845"/>
              <a:gd name="connsiteY3" fmla="*/ 1096338 h 1096338"/>
              <a:gd name="connsiteX4" fmla="*/ 0 w 2740845"/>
              <a:gd name="connsiteY4" fmla="*/ 1096338 h 1096338"/>
              <a:gd name="connsiteX5" fmla="*/ 548169 w 2740845"/>
              <a:gd name="connsiteY5" fmla="*/ 548169 h 1096338"/>
              <a:gd name="connsiteX6" fmla="*/ 0 w 2740845"/>
              <a:gd name="connsiteY6" fmla="*/ 0 h 10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845" h="1096338">
                <a:moveTo>
                  <a:pt x="0" y="0"/>
                </a:moveTo>
                <a:lnTo>
                  <a:pt x="2192676" y="0"/>
                </a:lnTo>
                <a:lnTo>
                  <a:pt x="2740845" y="548169"/>
                </a:lnTo>
                <a:lnTo>
                  <a:pt x="2192676" y="1096338"/>
                </a:lnTo>
                <a:lnTo>
                  <a:pt x="0" y="1096338"/>
                </a:lnTo>
                <a:lnTo>
                  <a:pt x="548169" y="548169"/>
                </a:lnTo>
                <a:lnTo>
                  <a:pt x="0" y="0"/>
                </a:lnTo>
                <a:close/>
              </a:path>
            </a:pathLst>
          </a:custGeom>
          <a:solidFill>
            <a:srgbClr val="FFCB00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2110502"/>
              <a:satOff val="28650"/>
              <a:lumOff val="1699"/>
              <a:alphaOff val="0"/>
            </a:schemeClr>
          </a:fillRef>
          <a:effectRef idx="1">
            <a:schemeClr val="accent4">
              <a:hueOff val="-2110502"/>
              <a:satOff val="28650"/>
              <a:lumOff val="169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68" tIns="11502" rIns="217065" bIns="11502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BRANDED </a:t>
            </a:r>
          </a:p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RESEARCH</a:t>
            </a:r>
          </a:p>
        </p:txBody>
      </p:sp>
      <p:sp>
        <p:nvSpPr>
          <p:cNvPr id="17" name="Figura a mano libera: forma 50"/>
          <p:cNvSpPr/>
          <p:nvPr/>
        </p:nvSpPr>
        <p:spPr>
          <a:xfrm>
            <a:off x="6568845" y="1347047"/>
            <a:ext cx="2133237" cy="648000"/>
          </a:xfrm>
          <a:custGeom>
            <a:avLst/>
            <a:gdLst>
              <a:gd name="connsiteX0" fmla="*/ 0 w 2740845"/>
              <a:gd name="connsiteY0" fmla="*/ 0 h 1096338"/>
              <a:gd name="connsiteX1" fmla="*/ 2192676 w 2740845"/>
              <a:gd name="connsiteY1" fmla="*/ 0 h 1096338"/>
              <a:gd name="connsiteX2" fmla="*/ 2740845 w 2740845"/>
              <a:gd name="connsiteY2" fmla="*/ 548169 h 1096338"/>
              <a:gd name="connsiteX3" fmla="*/ 2192676 w 2740845"/>
              <a:gd name="connsiteY3" fmla="*/ 1096338 h 1096338"/>
              <a:gd name="connsiteX4" fmla="*/ 0 w 2740845"/>
              <a:gd name="connsiteY4" fmla="*/ 1096338 h 1096338"/>
              <a:gd name="connsiteX5" fmla="*/ 548169 w 2740845"/>
              <a:gd name="connsiteY5" fmla="*/ 548169 h 1096338"/>
              <a:gd name="connsiteX6" fmla="*/ 0 w 2740845"/>
              <a:gd name="connsiteY6" fmla="*/ 0 h 1096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0845" h="1096338">
                <a:moveTo>
                  <a:pt x="0" y="0"/>
                </a:moveTo>
                <a:lnTo>
                  <a:pt x="2192676" y="0"/>
                </a:lnTo>
                <a:lnTo>
                  <a:pt x="2740845" y="548169"/>
                </a:lnTo>
                <a:lnTo>
                  <a:pt x="2192676" y="1096338"/>
                </a:lnTo>
                <a:lnTo>
                  <a:pt x="0" y="1096338"/>
                </a:lnTo>
                <a:lnTo>
                  <a:pt x="548169" y="548169"/>
                </a:lnTo>
                <a:lnTo>
                  <a:pt x="0" y="0"/>
                </a:lnTo>
                <a:close/>
              </a:path>
            </a:pathLst>
          </a:custGeom>
          <a:solidFill>
            <a:srgbClr val="76B72A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-3165753"/>
              <a:satOff val="42975"/>
              <a:lumOff val="2549"/>
              <a:alphaOff val="0"/>
            </a:schemeClr>
          </a:fillRef>
          <a:effectRef idx="1">
            <a:schemeClr val="accent4">
              <a:hueOff val="-3165753"/>
              <a:satOff val="42975"/>
              <a:lumOff val="2549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0068" tIns="11502" rIns="217065" bIns="11502" numCol="1" spcCol="1270" anchor="ctr" anchorCtr="0">
            <a:noAutofit/>
          </a:bodyPr>
          <a:lstStyle/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EXPERT </a:t>
            </a:r>
          </a:p>
          <a:p>
            <a:pPr algn="ctr" defTabSz="766763">
              <a:lnSpc>
                <a:spcPct val="90000"/>
              </a:lnSpc>
              <a:spcAft>
                <a:spcPct val="35000"/>
              </a:spcAft>
            </a:pPr>
            <a:r>
              <a:rPr lang="en-US" sz="1600" b="1" dirty="0"/>
              <a:t>RESEARCH</a:t>
            </a:r>
          </a:p>
        </p:txBody>
      </p:sp>
      <p:sp>
        <p:nvSpPr>
          <p:cNvPr id="18" name="Rectangle 3"/>
          <p:cNvSpPr/>
          <p:nvPr/>
        </p:nvSpPr>
        <p:spPr>
          <a:xfrm>
            <a:off x="882556" y="2053043"/>
            <a:ext cx="2154892" cy="2941117"/>
          </a:xfrm>
          <a:prstGeom prst="rect">
            <a:avLst/>
          </a:prstGeom>
          <a:solidFill>
            <a:srgbClr val="005CA8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Helvetica"/>
                <a:cs typeface="Helvetica"/>
              </a:rPr>
              <a:t>First approach to </a:t>
            </a:r>
            <a:r>
              <a:rPr lang="it-IT" sz="1600" dirty="0" err="1">
                <a:solidFill>
                  <a:schemeClr val="bg1"/>
                </a:solidFill>
                <a:latin typeface="Helvetica"/>
                <a:cs typeface="Helvetica"/>
              </a:rPr>
              <a:t>research</a:t>
            </a:r>
            <a:endParaRPr lang="it-IT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endParaRPr lang="it-IT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Helvetica"/>
                <a:cs typeface="Helvetica"/>
              </a:rPr>
              <a:t>Basic</a:t>
            </a:r>
            <a:r>
              <a:rPr lang="it-IT" sz="1600" dirty="0">
                <a:solidFill>
                  <a:schemeClr val="bg1"/>
                </a:solidFill>
                <a:latin typeface="Helvetica"/>
                <a:cs typeface="Helvetica"/>
              </a:rPr>
              <a:t> need</a:t>
            </a:r>
          </a:p>
          <a:p>
            <a:pPr algn="ctr"/>
            <a:endParaRPr lang="it-IT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Helvetica"/>
                <a:cs typeface="Helvetica"/>
              </a:rPr>
              <a:t>Generic informational sources</a:t>
            </a:r>
          </a:p>
          <a:p>
            <a:pPr algn="ctr"/>
            <a:endParaRPr lang="it-IT" sz="1600" dirty="0">
              <a:solidFill>
                <a:schemeClr val="bg1"/>
              </a:solidFill>
              <a:latin typeface="Helvetica"/>
              <a:cs typeface="Helvetica"/>
            </a:endParaRP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Helvetica"/>
                <a:cs typeface="Helvetica"/>
              </a:rPr>
              <a:t>Mix </a:t>
            </a:r>
            <a:r>
              <a:rPr lang="it-IT" sz="1600" b="1" u="sng" dirty="0">
                <a:solidFill>
                  <a:schemeClr val="bg1"/>
                </a:solidFill>
                <a:latin typeface="Helvetica"/>
                <a:cs typeface="Helvetica"/>
              </a:rPr>
              <a:t>online-offline </a:t>
            </a:r>
          </a:p>
          <a:p>
            <a:pPr algn="ctr"/>
            <a:r>
              <a:rPr lang="it-IT" sz="1600" dirty="0">
                <a:solidFill>
                  <a:schemeClr val="bg1"/>
                </a:solidFill>
                <a:latin typeface="Helvetica"/>
                <a:cs typeface="Helvetica"/>
              </a:rPr>
              <a:t>Query on use, consumption &amp; performance.</a:t>
            </a:r>
            <a:endParaRPr lang="en-US" sz="1600" dirty="0">
              <a:solidFill>
                <a:schemeClr val="bg1"/>
              </a:solidFill>
              <a:latin typeface="Helvetica"/>
              <a:ea typeface="MS Mincho"/>
              <a:cs typeface="Helvetica"/>
            </a:endParaRPr>
          </a:p>
        </p:txBody>
      </p:sp>
      <p:sp>
        <p:nvSpPr>
          <p:cNvPr id="19" name="Rectangle 15"/>
          <p:cNvSpPr/>
          <p:nvPr/>
        </p:nvSpPr>
        <p:spPr>
          <a:xfrm>
            <a:off x="2995855" y="2048239"/>
            <a:ext cx="1928624" cy="294111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Informative posts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for users with </a:t>
            </a:r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MS Mincho"/>
                <a:cs typeface="Helvetica"/>
              </a:rPr>
              <a:t>a given need</a:t>
            </a:r>
            <a:endParaRPr lang="en-US" sz="1600" b="1" dirty="0">
              <a:solidFill>
                <a:schemeClr val="bg1"/>
              </a:solidFill>
              <a:latin typeface="Helvetica"/>
              <a:ea typeface="MS Mincho"/>
              <a:cs typeface="Helvetica"/>
            </a:endParaRPr>
          </a:p>
          <a:p>
            <a:pPr algn="ctr"/>
            <a:endParaRPr lang="en-US" sz="1600" dirty="0">
              <a:solidFill>
                <a:schemeClr val="bg1"/>
              </a:solidFill>
              <a:latin typeface="Helvetica"/>
              <a:ea typeface="MS Mincho"/>
              <a:cs typeface="Helvetica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First i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MS Mincho"/>
                <a:cs typeface="Helvetica"/>
              </a:rPr>
              <a:t>dentification </a:t>
            </a:r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of the</a:t>
            </a:r>
            <a:r>
              <a:rPr lang="en-US" sz="1600" b="1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 kind of product </a:t>
            </a:r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they may be interested in</a:t>
            </a:r>
          </a:p>
        </p:txBody>
      </p:sp>
      <p:sp>
        <p:nvSpPr>
          <p:cNvPr id="20" name="Rectangle 16"/>
          <p:cNvSpPr/>
          <p:nvPr/>
        </p:nvSpPr>
        <p:spPr>
          <a:xfrm>
            <a:off x="4871915" y="2058571"/>
            <a:ext cx="1835402" cy="29355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 Neue" panose="020B0604020202020204"/>
                <a:ea typeface="MS Mincho"/>
                <a:cs typeface="Times New Roman"/>
              </a:rPr>
              <a:t>Users </a:t>
            </a:r>
            <a:r>
              <a:rPr lang="en-US" sz="1600" b="1" u="sng" dirty="0">
                <a:solidFill>
                  <a:schemeClr val="bg1"/>
                </a:solidFill>
                <a:latin typeface="Helvetica Neue" panose="020B0604020202020204"/>
                <a:ea typeface="MS Mincho"/>
                <a:cs typeface="Times New Roman"/>
              </a:rPr>
              <a:t>not satisfied </a:t>
            </a:r>
            <a:r>
              <a:rPr lang="en-US" sz="1600" dirty="0">
                <a:solidFill>
                  <a:schemeClr val="bg1"/>
                </a:solidFill>
                <a:latin typeface="Helvetica Neue" panose="020B0604020202020204"/>
                <a:ea typeface="MS Mincho"/>
                <a:cs typeface="Times New Roman"/>
              </a:rPr>
              <a:t>with a brand or in search for a brand not yet tested.</a:t>
            </a:r>
          </a:p>
        </p:txBody>
      </p:sp>
      <p:sp>
        <p:nvSpPr>
          <p:cNvPr id="21" name="Rectangle 17"/>
          <p:cNvSpPr/>
          <p:nvPr/>
        </p:nvSpPr>
        <p:spPr>
          <a:xfrm>
            <a:off x="6733220" y="2053489"/>
            <a:ext cx="1928624" cy="2940671"/>
          </a:xfrm>
          <a:prstGeom prst="rect">
            <a:avLst/>
          </a:prstGeom>
          <a:solidFill>
            <a:srgbClr val="76B72A"/>
          </a:soli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Online search for users with an </a:t>
            </a:r>
            <a:r>
              <a:rPr lang="en-US" sz="1600" b="1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advanced state of knowledge</a:t>
            </a:r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, looking for </a:t>
            </a:r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  <a:ea typeface="MS Mincho"/>
                <a:cs typeface="Helvetica"/>
              </a:rPr>
              <a:t>specific </a:t>
            </a:r>
            <a:r>
              <a:rPr lang="en-US" sz="1600" dirty="0">
                <a:solidFill>
                  <a:schemeClr val="bg1"/>
                </a:solidFill>
                <a:latin typeface="Helvetica"/>
                <a:ea typeface="MS Mincho"/>
                <a:cs typeface="Helvetica"/>
              </a:rPr>
              <a:t>products for their needs.</a:t>
            </a:r>
          </a:p>
        </p:txBody>
      </p:sp>
      <p:sp>
        <p:nvSpPr>
          <p:cNvPr id="22" name="Rectangle 35"/>
          <p:cNvSpPr/>
          <p:nvPr/>
        </p:nvSpPr>
        <p:spPr>
          <a:xfrm rot="16200000">
            <a:off x="-103187" y="3006493"/>
            <a:ext cx="14322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latin typeface="Helvetica Neue" panose="020B0604020202020204"/>
              </a:rPr>
              <a:t>TYPOLOGY</a:t>
            </a:r>
            <a:endParaRPr lang="en-US" sz="1600" b="1" dirty="0">
              <a:latin typeface="Helvetica Neue" panose="020B0604020202020204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922" y="739167"/>
            <a:ext cx="1974148" cy="54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itolo 1">
            <a:extLst>
              <a:ext uri="{FF2B5EF4-FFF2-40B4-BE49-F238E27FC236}">
                <a16:creationId xmlns:a16="http://schemas.microsoft.com/office/drawing/2014/main" id="{7706E834-6A7F-4B2C-A97C-BE60017D5844}"/>
              </a:ext>
            </a:extLst>
          </p:cNvPr>
          <p:cNvSpPr txBox="1">
            <a:spLocks/>
          </p:cNvSpPr>
          <p:nvPr/>
        </p:nvSpPr>
        <p:spPr>
          <a:xfrm>
            <a:off x="145572" y="131088"/>
            <a:ext cx="8588243" cy="79107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Smart Home: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Analysis of the Journey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4" name="Segnaposto numero diapositiva 12">
            <a:extLst>
              <a:ext uri="{FF2B5EF4-FFF2-40B4-BE49-F238E27FC236}">
                <a16:creationId xmlns:a16="http://schemas.microsoft.com/office/drawing/2014/main" id="{356C5445-6862-4B6C-B9D8-F28447CFB46A}"/>
              </a:ext>
            </a:extLst>
          </p:cNvPr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79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26" name="Group 1">
            <a:extLst>
              <a:ext uri="{FF2B5EF4-FFF2-40B4-BE49-F238E27FC236}">
                <a16:creationId xmlns:a16="http://schemas.microsoft.com/office/drawing/2014/main" id="{757DB591-FD7F-414D-BFF2-A944382F54C5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27" name="Group 2">
              <a:extLst>
                <a:ext uri="{FF2B5EF4-FFF2-40B4-BE49-F238E27FC236}">
                  <a16:creationId xmlns:a16="http://schemas.microsoft.com/office/drawing/2014/main" id="{30B3A610-8A28-4530-90CF-35209B3BFA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8" name="Freeform 3">
                <a:extLst>
                  <a:ext uri="{FF2B5EF4-FFF2-40B4-BE49-F238E27FC236}">
                    <a16:creationId xmlns:a16="http://schemas.microsoft.com/office/drawing/2014/main" id="{1CE1EDA5-1D36-4869-A6C4-AB7A04770A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774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8650" y="-13494"/>
            <a:ext cx="7886700" cy="994172"/>
          </a:xfrm>
        </p:spPr>
        <p:txBody>
          <a:bodyPr>
            <a:normAutofit/>
          </a:bodyPr>
          <a:lstStyle/>
          <a:p>
            <a:pPr algn="ctr"/>
            <a:r>
              <a:rPr lang="it-IT" b="1" dirty="0">
                <a:solidFill>
                  <a:schemeClr val="bg1">
                    <a:lumMod val="65000"/>
                  </a:schemeClr>
                </a:solidFill>
              </a:rPr>
              <a:t>Service-</a:t>
            </a:r>
            <a:r>
              <a:rPr lang="it-IT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dominant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Logic</a:t>
            </a:r>
            <a:r>
              <a:rPr lang="it-IT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(SDL)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0653" y="1186888"/>
            <a:ext cx="7886700" cy="1983142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founders</a:t>
            </a:r>
            <a:r>
              <a:rPr lang="it-IT" sz="2400" dirty="0"/>
              <a:t>: Stephen L. Vargo &amp; Robert F. </a:t>
            </a:r>
            <a:r>
              <a:rPr lang="it-IT" sz="2400" dirty="0" err="1"/>
              <a:t>Lusch</a:t>
            </a:r>
            <a:endParaRPr lang="it-IT" sz="2400" dirty="0"/>
          </a:p>
          <a:p>
            <a:pPr marL="0" indent="0" algn="just">
              <a:buNone/>
            </a:pP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</a:t>
            </a:r>
            <a:r>
              <a:rPr lang="it-IT" sz="2400" b="1" dirty="0"/>
              <a:t>:</a:t>
            </a:r>
            <a:r>
              <a:rPr lang="it-IT" sz="2400" dirty="0"/>
              <a:t> to </a:t>
            </a:r>
            <a:r>
              <a:rPr lang="it-IT" sz="2400" dirty="0" err="1"/>
              <a:t>overcome</a:t>
            </a:r>
            <a:r>
              <a:rPr lang="it-IT" sz="2400" dirty="0"/>
              <a:t> the </a:t>
            </a:r>
            <a:r>
              <a:rPr lang="it-IT" sz="2400" dirty="0" err="1"/>
              <a:t>old</a:t>
            </a:r>
            <a:r>
              <a:rPr lang="it-IT" sz="2400" dirty="0"/>
              <a:t> </a:t>
            </a:r>
            <a:r>
              <a:rPr lang="it-IT" sz="2400" dirty="0" err="1"/>
              <a:t>manifacturing</a:t>
            </a:r>
            <a:r>
              <a:rPr lang="it-IT" sz="2400" dirty="0"/>
              <a:t> </a:t>
            </a:r>
            <a:r>
              <a:rPr lang="it-IT" sz="2400" dirty="0" err="1"/>
              <a:t>logic</a:t>
            </a:r>
            <a:r>
              <a:rPr lang="it-IT" sz="2400" dirty="0"/>
              <a:t> and introduce a new </a:t>
            </a:r>
            <a:r>
              <a:rPr lang="it-IT" sz="2400" dirty="0" err="1"/>
              <a:t>perspective</a:t>
            </a:r>
            <a:r>
              <a:rPr lang="it-IT" sz="2400" dirty="0"/>
              <a:t> </a:t>
            </a:r>
            <a:r>
              <a:rPr lang="it-IT" sz="2400" dirty="0" err="1"/>
              <a:t>centred</a:t>
            </a:r>
            <a:r>
              <a:rPr lang="it-IT" sz="2400" dirty="0"/>
              <a:t> on service </a:t>
            </a:r>
            <a:r>
              <a:rPr lang="it-IT" sz="2400" dirty="0" err="1"/>
              <a:t>which</a:t>
            </a:r>
            <a:r>
              <a:rPr lang="it-IT" sz="2400" dirty="0"/>
              <a:t> </a:t>
            </a:r>
            <a:r>
              <a:rPr lang="it-IT" sz="2400" dirty="0" err="1"/>
              <a:t>emphasizes</a:t>
            </a:r>
            <a:r>
              <a:rPr lang="it-IT" sz="2400" dirty="0"/>
              <a:t> the </a:t>
            </a:r>
            <a:r>
              <a:rPr lang="it-IT" sz="2400" u="sng" dirty="0" err="1"/>
              <a:t>relational</a:t>
            </a:r>
            <a:r>
              <a:rPr lang="it-IT" sz="2400" u="sng" dirty="0"/>
              <a:t> nature </a:t>
            </a:r>
            <a:r>
              <a:rPr lang="it-IT" sz="2400" dirty="0"/>
              <a:t>of delivery and the </a:t>
            </a:r>
            <a:r>
              <a:rPr lang="it-IT" sz="2400" u="sng" dirty="0" err="1"/>
              <a:t>authonomy</a:t>
            </a:r>
            <a:r>
              <a:rPr lang="it-IT" sz="2400" u="sng" dirty="0"/>
              <a:t> of service </a:t>
            </a:r>
            <a:r>
              <a:rPr lang="it-IT" sz="2400" dirty="0" err="1"/>
              <a:t>as</a:t>
            </a:r>
            <a:r>
              <a:rPr lang="it-IT" sz="2400" dirty="0"/>
              <a:t> the </a:t>
            </a:r>
            <a:r>
              <a:rPr lang="it-IT" sz="2400" dirty="0" err="1"/>
              <a:t>basis</a:t>
            </a:r>
            <a:r>
              <a:rPr lang="it-IT" sz="2400" dirty="0"/>
              <a:t> of </a:t>
            </a:r>
            <a:r>
              <a:rPr lang="it-IT" sz="2400" dirty="0" err="1"/>
              <a:t>exchange</a:t>
            </a:r>
            <a:r>
              <a:rPr lang="it-IT" sz="2400" dirty="0"/>
              <a:t>.</a:t>
            </a:r>
            <a:endParaRPr lang="it-IT" sz="2400" b="1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  <a:p>
            <a:pPr marL="0" indent="0" algn="just">
              <a:buNone/>
            </a:pPr>
            <a:endParaRPr lang="it-IT" sz="2400" dirty="0"/>
          </a:p>
        </p:txBody>
      </p:sp>
      <p:sp>
        <p:nvSpPr>
          <p:cNvPr id="31" name="Rettangolo 30"/>
          <p:cNvSpPr/>
          <p:nvPr/>
        </p:nvSpPr>
        <p:spPr>
          <a:xfrm>
            <a:off x="3321693" y="3497465"/>
            <a:ext cx="5270775" cy="616070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t-IT" sz="2000" dirty="0"/>
              <a:t>New </a:t>
            </a:r>
            <a:r>
              <a:rPr lang="it-IT" sz="2000" dirty="0" err="1"/>
              <a:t>definition</a:t>
            </a:r>
            <a:r>
              <a:rPr lang="it-IT" sz="2000" dirty="0">
                <a:sym typeface="Wingdings" panose="05000000000000000000" pitchFamily="2" charset="2"/>
              </a:rPr>
              <a:t>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platform</a:t>
            </a:r>
            <a:r>
              <a:rPr lang="it-IT" sz="2000" dirty="0"/>
              <a:t> to </a:t>
            </a:r>
            <a:r>
              <a:rPr lang="it-IT" sz="2000" dirty="0" err="1"/>
              <a:t>exchange</a:t>
            </a:r>
            <a:r>
              <a:rPr lang="it-IT" sz="2000" dirty="0"/>
              <a:t> products</a:t>
            </a:r>
          </a:p>
        </p:txBody>
      </p:sp>
      <p:sp>
        <p:nvSpPr>
          <p:cNvPr id="32" name="Rettangolo 31"/>
          <p:cNvSpPr/>
          <p:nvPr/>
        </p:nvSpPr>
        <p:spPr>
          <a:xfrm>
            <a:off x="725725" y="3502463"/>
            <a:ext cx="250812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</a:t>
            </a:r>
          </a:p>
        </p:txBody>
      </p:sp>
      <p:sp>
        <p:nvSpPr>
          <p:cNvPr id="35" name="Rettangolo 34"/>
          <p:cNvSpPr/>
          <p:nvPr/>
        </p:nvSpPr>
        <p:spPr>
          <a:xfrm>
            <a:off x="3321693" y="4234654"/>
            <a:ext cx="5282210" cy="974496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it-IT" sz="2000" dirty="0" err="1"/>
              <a:t>Redefinition</a:t>
            </a:r>
            <a:r>
              <a:rPr lang="it-IT" sz="2000" dirty="0"/>
              <a:t> of </a:t>
            </a:r>
            <a:r>
              <a:rPr lang="it-IT" sz="2000" dirty="0" err="1"/>
              <a:t>value</a:t>
            </a:r>
            <a:r>
              <a:rPr lang="it-IT" sz="2000" dirty="0"/>
              <a:t> </a:t>
            </a:r>
            <a:r>
              <a:rPr lang="it-IT" sz="2000" dirty="0" err="1"/>
              <a:t>exchange</a:t>
            </a:r>
            <a:r>
              <a:rPr lang="it-IT" sz="2000" dirty="0"/>
              <a:t> </a:t>
            </a:r>
            <a:r>
              <a:rPr lang="it-IT" sz="2000" dirty="0" err="1"/>
              <a:t>process</a:t>
            </a:r>
            <a:r>
              <a:rPr lang="it-IT" sz="2000" dirty="0"/>
              <a:t> in </a:t>
            </a:r>
            <a:r>
              <a:rPr lang="it-IT" sz="2000" dirty="0" err="1"/>
              <a:t>order</a:t>
            </a:r>
            <a:r>
              <a:rPr lang="it-IT" sz="2000" dirty="0"/>
              <a:t> to propose the concept of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co- </a:t>
            </a:r>
            <a:r>
              <a:rPr lang="it-IT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/>
              <a:t>and to </a:t>
            </a:r>
            <a:r>
              <a:rPr lang="it-IT" sz="2000" dirty="0" err="1"/>
              <a:t>higlight</a:t>
            </a:r>
            <a:r>
              <a:rPr lang="it-IT" sz="2000" dirty="0"/>
              <a:t> the </a:t>
            </a:r>
            <a:r>
              <a:rPr lang="it-IT" sz="2000" dirty="0" err="1"/>
              <a:t>preeminence</a:t>
            </a:r>
            <a:r>
              <a:rPr lang="it-IT" sz="2000" dirty="0"/>
              <a:t> of </a:t>
            </a:r>
            <a:r>
              <a:rPr lang="it-IT" sz="2000" dirty="0" err="1"/>
              <a:t>customer’s</a:t>
            </a:r>
            <a:r>
              <a:rPr lang="it-IT" sz="2000" dirty="0"/>
              <a:t> </a:t>
            </a:r>
            <a:r>
              <a:rPr lang="it-IT" sz="2000" dirty="0" err="1"/>
              <a:t>role</a:t>
            </a:r>
            <a:endParaRPr lang="it-IT" sz="2000" dirty="0"/>
          </a:p>
        </p:txBody>
      </p:sp>
      <p:sp>
        <p:nvSpPr>
          <p:cNvPr id="36" name="Rettangolo 35"/>
          <p:cNvSpPr/>
          <p:nvPr/>
        </p:nvSpPr>
        <p:spPr>
          <a:xfrm>
            <a:off x="725725" y="4223098"/>
            <a:ext cx="2520122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</a:p>
        </p:txBody>
      </p:sp>
      <p:sp>
        <p:nvSpPr>
          <p:cNvPr id="39" name="Rettangolo 38"/>
          <p:cNvSpPr/>
          <p:nvPr/>
        </p:nvSpPr>
        <p:spPr>
          <a:xfrm>
            <a:off x="725725" y="5662842"/>
            <a:ext cx="250812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ORGANIZATIONAL MODEL</a:t>
            </a:r>
          </a:p>
        </p:txBody>
      </p:sp>
      <p:sp>
        <p:nvSpPr>
          <p:cNvPr id="40" name="Rettangolo 39"/>
          <p:cNvSpPr/>
          <p:nvPr/>
        </p:nvSpPr>
        <p:spPr>
          <a:xfrm>
            <a:off x="3333128" y="5661312"/>
            <a:ext cx="5270775" cy="707886"/>
          </a:xfrm>
          <a:prstGeom prst="rect">
            <a:avLst/>
          </a:prstGeom>
          <a:ln w="3175"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it-IT" sz="2000" dirty="0" err="1"/>
              <a:t>Proposition</a:t>
            </a:r>
            <a:r>
              <a:rPr lang="it-IT" sz="2000" dirty="0"/>
              <a:t> of a new (</a:t>
            </a:r>
            <a:r>
              <a:rPr lang="it-IT" sz="2000" i="1" dirty="0"/>
              <a:t>multi-stakeholder</a:t>
            </a:r>
            <a:r>
              <a:rPr lang="it-IT" sz="2000" dirty="0"/>
              <a:t>) </a:t>
            </a:r>
            <a:r>
              <a:rPr lang="it-IT" sz="2000" dirty="0" err="1"/>
              <a:t>organizational</a:t>
            </a:r>
            <a:r>
              <a:rPr lang="it-IT" sz="2000" dirty="0"/>
              <a:t> </a:t>
            </a:r>
            <a:r>
              <a:rPr lang="it-IT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layout</a:t>
            </a:r>
            <a:r>
              <a:rPr lang="it-IT" sz="2000" dirty="0"/>
              <a:t> to </a:t>
            </a:r>
            <a:r>
              <a:rPr lang="it-IT" sz="2000" dirty="0" err="1"/>
              <a:t>foster</a:t>
            </a:r>
            <a:r>
              <a:rPr lang="it-IT" sz="2000" dirty="0"/>
              <a:t> </a:t>
            </a:r>
            <a:r>
              <a:rPr lang="it-IT" sz="2000" dirty="0" err="1"/>
              <a:t>value</a:t>
            </a:r>
            <a:r>
              <a:rPr lang="it-IT" sz="2000" dirty="0"/>
              <a:t> co- </a:t>
            </a:r>
            <a:r>
              <a:rPr lang="it-IT" sz="2000" dirty="0" err="1"/>
              <a:t>creation</a:t>
            </a:r>
            <a:endParaRPr lang="it-IT" sz="2000" dirty="0"/>
          </a:p>
        </p:txBody>
      </p:sp>
      <p:grpSp>
        <p:nvGrpSpPr>
          <p:cNvPr id="10" name="Group 1">
            <a:extLst>
              <a:ext uri="{FF2B5EF4-FFF2-40B4-BE49-F238E27FC236}">
                <a16:creationId xmlns:a16="http://schemas.microsoft.com/office/drawing/2014/main" id="{98788E0B-2862-4583-AC20-CA0E6B639C27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61142" y="2283385"/>
            <a:ext cx="45719" cy="8907463"/>
            <a:chOff x="0" y="0"/>
            <a:chExt cx="716" cy="16353"/>
          </a:xfrm>
        </p:grpSpPr>
        <p:grpSp>
          <p:nvGrpSpPr>
            <p:cNvPr id="11" name="Group 2">
              <a:extLst>
                <a:ext uri="{FF2B5EF4-FFF2-40B4-BE49-F238E27FC236}">
                  <a16:creationId xmlns:a16="http://schemas.microsoft.com/office/drawing/2014/main" id="{B6BE293D-FA12-4967-BCB0-FF41795393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>
                <a:extLst>
                  <a:ext uri="{FF2B5EF4-FFF2-40B4-BE49-F238E27FC236}">
                    <a16:creationId xmlns:a16="http://schemas.microsoft.com/office/drawing/2014/main" id="{C8410B49-16AE-4F1B-A7DC-0B4791EA15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 sz="2400"/>
              </a:p>
            </p:txBody>
          </p:sp>
        </p:grpSp>
      </p:grp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2841E475-F7CE-496E-8B77-E8855B6D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813" y="6260881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b="1" smtClean="0">
                <a:solidFill>
                  <a:schemeClr val="tx1"/>
                </a:solidFill>
              </a:rPr>
              <a:pPr/>
              <a:t>8</a:t>
            </a:fld>
            <a:endParaRPr lang="it-IT" sz="1800" b="1" dirty="0">
              <a:solidFill>
                <a:schemeClr val="tx1"/>
              </a:solidFill>
            </a:endParaRPr>
          </a:p>
        </p:txBody>
      </p:sp>
      <p:sp>
        <p:nvSpPr>
          <p:cNvPr id="7" name="AutoShape 4" descr="Value - Free people icons">
            <a:extLst>
              <a:ext uri="{FF2B5EF4-FFF2-40B4-BE49-F238E27FC236}">
                <a16:creationId xmlns:a16="http://schemas.microsoft.com/office/drawing/2014/main" id="{320A96C5-3E95-4C8F-8A5B-E11050E601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9" name="AutoShape 6" descr="Value free icon">
            <a:extLst>
              <a:ext uri="{FF2B5EF4-FFF2-40B4-BE49-F238E27FC236}">
                <a16:creationId xmlns:a16="http://schemas.microsoft.com/office/drawing/2014/main" id="{4C661F7A-18C1-4EF7-9A9E-C068AE64F1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93793" y="3357989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B1901324-6887-4AAA-A3CE-C3E499AD0B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235" t="52862" r="48332" b="28507"/>
          <a:stretch/>
        </p:blipFill>
        <p:spPr>
          <a:xfrm>
            <a:off x="1494130" y="4721902"/>
            <a:ext cx="862498" cy="90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05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  <p:bldP spid="36" grpId="0" animBg="1"/>
      <p:bldP spid="39" grpId="0" animBg="1"/>
      <p:bldP spid="40" grpId="0" animBg="1"/>
      <p:bldP spid="7" grpId="0"/>
      <p:bldP spid="9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isultato immagini per system icon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" t="7535" r="7313" b="14242"/>
          <a:stretch/>
        </p:blipFill>
        <p:spPr bwMode="auto">
          <a:xfrm>
            <a:off x="152342" y="1588570"/>
            <a:ext cx="2982801" cy="299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isultato immagini per network technology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180" y="1522422"/>
            <a:ext cx="3214964" cy="277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47476" y="2669329"/>
            <a:ext cx="119253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</a:t>
            </a:r>
          </a:p>
          <a:p>
            <a:pPr algn="ctr"/>
            <a:r>
              <a:rPr lang="it-IT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</a:t>
            </a:r>
          </a:p>
        </p:txBody>
      </p:sp>
      <p:sp>
        <p:nvSpPr>
          <p:cNvPr id="6" name="Esplosione 2 5"/>
          <p:cNvSpPr/>
          <p:nvPr/>
        </p:nvSpPr>
        <p:spPr>
          <a:xfrm>
            <a:off x="2864019" y="1736621"/>
            <a:ext cx="4230504" cy="2072473"/>
          </a:xfrm>
          <a:prstGeom prst="irregularSeal2">
            <a:avLst/>
          </a:prstGeom>
          <a:solidFill>
            <a:schemeClr val="bg1"/>
          </a:solidFill>
          <a:ln>
            <a:solidFill>
              <a:srgbClr val="0000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4.0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r>
              <a:rPr lang="it-IT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&amp; Smart </a:t>
            </a:r>
            <a:r>
              <a:rPr lang="it-IT" sz="24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technologies</a:t>
            </a:r>
            <a:endParaRPr lang="en-GB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853310" y="2484662"/>
            <a:ext cx="1295354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Smart </a:t>
            </a:r>
          </a:p>
          <a:p>
            <a:pPr algn="ctr"/>
            <a:r>
              <a:rPr lang="it-IT" sz="2400" b="1" cap="small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Service Systems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755390" y="3742378"/>
            <a:ext cx="3769886" cy="19543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 err="1"/>
              <a:t>Increased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 err="1"/>
              <a:t>connectivity</a:t>
            </a:r>
            <a:r>
              <a:rPr lang="it-IT" sz="2000" dirty="0"/>
              <a:t> </a:t>
            </a:r>
          </a:p>
          <a:p>
            <a:pPr algn="ctr"/>
            <a:r>
              <a:rPr lang="it-IT" sz="2000" dirty="0"/>
              <a:t>&amp; Information </a:t>
            </a:r>
            <a:r>
              <a:rPr lang="it-IT" sz="2000" dirty="0" err="1"/>
              <a:t>sharing</a:t>
            </a:r>
            <a:endParaRPr lang="it-IT" sz="2000" dirty="0"/>
          </a:p>
          <a:p>
            <a:pPr algn="ctr"/>
            <a:endParaRPr lang="it-IT" sz="700" dirty="0"/>
          </a:p>
          <a:p>
            <a:pPr algn="ctr"/>
            <a:r>
              <a:rPr lang="it-IT" sz="2000" dirty="0"/>
              <a:t>Data </a:t>
            </a:r>
            <a:r>
              <a:rPr lang="it-IT" sz="2000" dirty="0" err="1"/>
              <a:t>collection</a:t>
            </a:r>
            <a:r>
              <a:rPr lang="it-IT" sz="2000" dirty="0"/>
              <a:t> &amp; </a:t>
            </a:r>
            <a:r>
              <a:rPr lang="it-IT" sz="2000" dirty="0" err="1"/>
              <a:t>analysis</a:t>
            </a:r>
            <a:endParaRPr lang="it-IT" sz="2000" dirty="0"/>
          </a:p>
          <a:p>
            <a:pPr algn="ctr"/>
            <a:endParaRPr lang="it-IT" sz="1400" dirty="0"/>
          </a:p>
          <a:p>
            <a:pPr algn="ctr"/>
            <a:r>
              <a:rPr lang="it-IT" sz="2000" dirty="0"/>
              <a:t>Knowledge co-</a:t>
            </a:r>
            <a:r>
              <a:rPr lang="it-IT" sz="2000" dirty="0" err="1"/>
              <a:t>creation</a:t>
            </a:r>
            <a:endParaRPr lang="it-IT" sz="2000" dirty="0"/>
          </a:p>
        </p:txBody>
      </p:sp>
      <p:sp>
        <p:nvSpPr>
          <p:cNvPr id="3" name="Freccia a destra 2"/>
          <p:cNvSpPr/>
          <p:nvPr/>
        </p:nvSpPr>
        <p:spPr>
          <a:xfrm>
            <a:off x="3135143" y="3961755"/>
            <a:ext cx="364342" cy="17511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Freccia a destra 12"/>
          <p:cNvSpPr/>
          <p:nvPr/>
        </p:nvSpPr>
        <p:spPr>
          <a:xfrm>
            <a:off x="5649003" y="3952624"/>
            <a:ext cx="423513" cy="17511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4" name="Freccia a destra 13"/>
          <p:cNvSpPr/>
          <p:nvPr/>
        </p:nvSpPr>
        <p:spPr>
          <a:xfrm rot="5400000">
            <a:off x="4493276" y="5793324"/>
            <a:ext cx="364342" cy="20355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" name="CasellaDiTesto 14"/>
          <p:cNvSpPr txBox="1"/>
          <p:nvPr/>
        </p:nvSpPr>
        <p:spPr>
          <a:xfrm>
            <a:off x="3208810" y="6093444"/>
            <a:ext cx="2822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INNOVATION OPPORTUNITIES</a:t>
            </a:r>
          </a:p>
        </p:txBody>
      </p:sp>
      <p:sp>
        <p:nvSpPr>
          <p:cNvPr id="18" name="Segnaposto numero diapositiva 12">
            <a:extLst>
              <a:ext uri="{FF2B5EF4-FFF2-40B4-BE49-F238E27FC236}">
                <a16:creationId xmlns:a16="http://schemas.microsoft.com/office/drawing/2014/main" id="{893A3568-8FE7-4C34-8C3C-9864B1ADAE66}"/>
              </a:ext>
            </a:extLst>
          </p:cNvPr>
          <p:cNvSpPr txBox="1">
            <a:spLocks/>
          </p:cNvSpPr>
          <p:nvPr/>
        </p:nvSpPr>
        <p:spPr>
          <a:xfrm>
            <a:off x="6833099" y="6280626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80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20" name="Group 1">
            <a:extLst>
              <a:ext uri="{FF2B5EF4-FFF2-40B4-BE49-F238E27FC236}">
                <a16:creationId xmlns:a16="http://schemas.microsoft.com/office/drawing/2014/main" id="{4DD1AE1E-53BC-49F6-9A3D-1DA84301B780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35487" y="2325164"/>
            <a:ext cx="73025" cy="8907463"/>
            <a:chOff x="0" y="0"/>
            <a:chExt cx="716" cy="16353"/>
          </a:xfrm>
        </p:grpSpPr>
        <p:grpSp>
          <p:nvGrpSpPr>
            <p:cNvPr id="21" name="Group 2">
              <a:extLst>
                <a:ext uri="{FF2B5EF4-FFF2-40B4-BE49-F238E27FC236}">
                  <a16:creationId xmlns:a16="http://schemas.microsoft.com/office/drawing/2014/main" id="{DCF180BF-C145-414F-8208-F520CCCFA9F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2" name="Freeform 3">
                <a:extLst>
                  <a:ext uri="{FF2B5EF4-FFF2-40B4-BE49-F238E27FC236}">
                    <a16:creationId xmlns:a16="http://schemas.microsoft.com/office/drawing/2014/main" id="{F00AB8C4-4C6D-4547-87B2-FE5B5FB457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23" name="Titolo 1">
            <a:extLst>
              <a:ext uri="{FF2B5EF4-FFF2-40B4-BE49-F238E27FC236}">
                <a16:creationId xmlns:a16="http://schemas.microsoft.com/office/drawing/2014/main" id="{901DADBD-798A-4767-8317-E522F7C4EA23}"/>
              </a:ext>
            </a:extLst>
          </p:cNvPr>
          <p:cNvSpPr txBox="1">
            <a:spLocks/>
          </p:cNvSpPr>
          <p:nvPr/>
        </p:nvSpPr>
        <p:spPr>
          <a:xfrm>
            <a:off x="625067" y="72694"/>
            <a:ext cx="8229600" cy="136713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chemeClr val="bg1">
                    <a:lumMod val="65000"/>
                  </a:schemeClr>
                </a:solidFill>
              </a:rPr>
              <a:t>Case study 2: </a:t>
            </a:r>
            <a:r>
              <a:rPr lang="en-US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Technological cluster for Aerospace </a:t>
            </a:r>
            <a:endParaRPr lang="it-IT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28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3" grpId="0" animBg="1"/>
      <p:bldP spid="13" grpId="0" animBg="1"/>
      <p:bldP spid="14" grpId="0" animBg="1"/>
      <p:bldP spid="1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880650" y="4100519"/>
            <a:ext cx="2834928" cy="552073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20526931"/>
              </a:avLst>
            </a:prstTxWarp>
            <a:spAutoFit/>
          </a:bodyPr>
          <a:lstStyle/>
          <a:p>
            <a:pPr algn="ctr"/>
            <a:r>
              <a:rPr lang="it-IT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dirty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co-</a:t>
            </a:r>
            <a:r>
              <a:rPr lang="it-IT" dirty="0" err="1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it-IT" dirty="0">
              <a:ln>
                <a:solidFill>
                  <a:schemeClr val="accent5">
                    <a:lumMod val="75000"/>
                  </a:schemeClr>
                </a:solidFill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 rot="2390745">
            <a:off x="7491869" y="2984282"/>
            <a:ext cx="893024" cy="2636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people</a:t>
            </a:r>
          </a:p>
        </p:txBody>
      </p:sp>
      <p:sp>
        <p:nvSpPr>
          <p:cNvPr id="6" name="Rettangolo 5"/>
          <p:cNvSpPr/>
          <p:nvPr/>
        </p:nvSpPr>
        <p:spPr>
          <a:xfrm rot="19271706">
            <a:off x="3668240" y="2952975"/>
            <a:ext cx="1442832" cy="23449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organizations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517854" y="3096120"/>
            <a:ext cx="1387006" cy="38220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shared</a:t>
            </a:r>
            <a:r>
              <a:rPr lang="it-IT" dirty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 information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5322043" y="2696563"/>
            <a:ext cx="5678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it-IT" b="1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</a:t>
            </a:r>
          </a:p>
        </p:txBody>
      </p:sp>
      <p:sp>
        <p:nvSpPr>
          <p:cNvPr id="9" name="Arco 8"/>
          <p:cNvSpPr/>
          <p:nvPr/>
        </p:nvSpPr>
        <p:spPr>
          <a:xfrm rot="19593008">
            <a:off x="6544125" y="2936878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 rot="19187877">
            <a:off x="4176969" y="3058076"/>
            <a:ext cx="14240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</a:p>
        </p:txBody>
      </p:sp>
      <p:sp>
        <p:nvSpPr>
          <p:cNvPr id="11" name="Arco 10"/>
          <p:cNvSpPr/>
          <p:nvPr/>
        </p:nvSpPr>
        <p:spPr>
          <a:xfrm rot="19701371">
            <a:off x="5005195" y="2899634"/>
            <a:ext cx="851588" cy="1031711"/>
          </a:xfrm>
          <a:prstGeom prst="arc">
            <a:avLst>
              <a:gd name="adj1" fmla="val 16200000"/>
              <a:gd name="adj2" fmla="val 2082139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309441" y="2348055"/>
            <a:ext cx="1810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communication</a:t>
            </a:r>
            <a:endParaRPr lang="it-IT" dirty="0">
              <a:ln>
                <a:solidFill>
                  <a:srgbClr val="FF0000"/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Arco 12"/>
          <p:cNvSpPr/>
          <p:nvPr/>
        </p:nvSpPr>
        <p:spPr>
          <a:xfrm rot="7997851">
            <a:off x="6752506" y="2663563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4" name="Arco 13"/>
          <p:cNvSpPr/>
          <p:nvPr/>
        </p:nvSpPr>
        <p:spPr>
          <a:xfrm rot="8902248">
            <a:off x="4639608" y="2604004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5" name="CasellaDiTesto 14"/>
          <p:cNvSpPr txBox="1"/>
          <p:nvPr/>
        </p:nvSpPr>
        <p:spPr>
          <a:xfrm rot="2567310">
            <a:off x="7167280" y="3168749"/>
            <a:ext cx="118447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549998" y="3930946"/>
            <a:ext cx="138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computation</a:t>
            </a:r>
            <a:endParaRPr lang="it-IT" dirty="0">
              <a:ln>
                <a:solidFill>
                  <a:srgbClr val="FF000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Connettore 2 16"/>
          <p:cNvCxnSpPr/>
          <p:nvPr/>
        </p:nvCxnSpPr>
        <p:spPr>
          <a:xfrm flipH="1">
            <a:off x="6184783" y="2681148"/>
            <a:ext cx="5108" cy="422479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 rot="397969">
            <a:off x="4223050" y="3422148"/>
            <a:ext cx="1637500" cy="4143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2888700"/>
              </a:avLst>
            </a:prstTxWarp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688025" y="2579621"/>
            <a:ext cx="2376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e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c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h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n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l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o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g</a:t>
            </a:r>
          </a:p>
          <a:p>
            <a:pPr algn="ctr"/>
            <a:r>
              <a:rPr lang="it-IT" cap="small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y</a:t>
            </a:r>
          </a:p>
        </p:txBody>
      </p:sp>
      <p:cxnSp>
        <p:nvCxnSpPr>
          <p:cNvPr id="20" name="Connettore 2 19"/>
          <p:cNvCxnSpPr/>
          <p:nvPr/>
        </p:nvCxnSpPr>
        <p:spPr>
          <a:xfrm flipH="1">
            <a:off x="6189835" y="3478650"/>
            <a:ext cx="6836" cy="449338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Ovale 20"/>
          <p:cNvSpPr/>
          <p:nvPr/>
        </p:nvSpPr>
        <p:spPr>
          <a:xfrm>
            <a:off x="3622071" y="2249697"/>
            <a:ext cx="5240748" cy="2507341"/>
          </a:xfrm>
          <a:prstGeom prst="ellipse">
            <a:avLst/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22" name="Ovale 21"/>
          <p:cNvSpPr/>
          <p:nvPr/>
        </p:nvSpPr>
        <p:spPr>
          <a:xfrm>
            <a:off x="307748" y="1985432"/>
            <a:ext cx="2263681" cy="12339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23" name="Rettangolo 22"/>
          <p:cNvSpPr/>
          <p:nvPr/>
        </p:nvSpPr>
        <p:spPr>
          <a:xfrm>
            <a:off x="2547137" y="2378200"/>
            <a:ext cx="914980" cy="2962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</a:t>
            </a:r>
          </a:p>
        </p:txBody>
      </p:sp>
      <p:sp>
        <p:nvSpPr>
          <p:cNvPr id="24" name="Rettangolo 23"/>
          <p:cNvSpPr/>
          <p:nvPr/>
        </p:nvSpPr>
        <p:spPr>
          <a:xfrm>
            <a:off x="268936" y="2441814"/>
            <a:ext cx="1633094" cy="179900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organizations</a:t>
            </a:r>
            <a:endParaRPr lang="it-IT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ttangolo 24"/>
          <p:cNvSpPr/>
          <p:nvPr/>
        </p:nvSpPr>
        <p:spPr>
          <a:xfrm>
            <a:off x="1497888" y="2469221"/>
            <a:ext cx="1455579" cy="3822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err="1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shared</a:t>
            </a:r>
            <a:r>
              <a:rPr lang="it-IT" sz="2000" dirty="0">
                <a:ln>
                  <a:solidFill>
                    <a:srgbClr val="FF0000"/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information</a:t>
            </a:r>
          </a:p>
        </p:txBody>
      </p:sp>
      <p:sp>
        <p:nvSpPr>
          <p:cNvPr id="26" name="Arco 25"/>
          <p:cNvSpPr/>
          <p:nvPr/>
        </p:nvSpPr>
        <p:spPr>
          <a:xfrm rot="19593008">
            <a:off x="1836150" y="2188590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7" name="Ovale 26"/>
          <p:cNvSpPr/>
          <p:nvPr/>
        </p:nvSpPr>
        <p:spPr>
          <a:xfrm>
            <a:off x="1856144" y="1971626"/>
            <a:ext cx="1865182" cy="123390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28" name="Arco 27"/>
          <p:cNvSpPr/>
          <p:nvPr/>
        </p:nvSpPr>
        <p:spPr>
          <a:xfrm rot="8477174">
            <a:off x="1693060" y="2023624"/>
            <a:ext cx="851588" cy="1031711"/>
          </a:xfrm>
          <a:prstGeom prst="arc">
            <a:avLst>
              <a:gd name="adj1" fmla="val 16200000"/>
              <a:gd name="adj2" fmla="val 19675854"/>
            </a:avLst>
          </a:prstGeom>
          <a:ln w="381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199338" y="1661921"/>
            <a:ext cx="1533230" cy="3333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it-IT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Rettangolo 29"/>
          <p:cNvSpPr/>
          <p:nvPr/>
        </p:nvSpPr>
        <p:spPr>
          <a:xfrm>
            <a:off x="951484" y="3355509"/>
            <a:ext cx="2497674" cy="26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value</a:t>
            </a:r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co-</a:t>
            </a:r>
            <a:r>
              <a:rPr lang="it-IT" sz="2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creation</a:t>
            </a:r>
            <a:endParaRPr lang="it-IT" sz="2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Rettangolo 30"/>
          <p:cNvSpPr/>
          <p:nvPr/>
        </p:nvSpPr>
        <p:spPr>
          <a:xfrm>
            <a:off x="1349905" y="2966122"/>
            <a:ext cx="1702131" cy="343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err="1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</a:t>
            </a:r>
            <a:endParaRPr lang="it-IT" sz="20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4701303" y="3231329"/>
            <a:ext cx="824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6798591" y="3255528"/>
            <a:ext cx="907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6791225" y="2709567"/>
            <a:ext cx="775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801334" y="2606375"/>
            <a:ext cx="88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Ovale 35"/>
          <p:cNvSpPr/>
          <p:nvPr/>
        </p:nvSpPr>
        <p:spPr>
          <a:xfrm>
            <a:off x="3835147" y="2651061"/>
            <a:ext cx="2804687" cy="13060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7" name="Ovale 36"/>
          <p:cNvSpPr/>
          <p:nvPr/>
        </p:nvSpPr>
        <p:spPr>
          <a:xfrm>
            <a:off x="5734087" y="2651061"/>
            <a:ext cx="2804687" cy="130603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38" name="CasellaDiTesto 37"/>
          <p:cNvSpPr txBox="1"/>
          <p:nvPr/>
        </p:nvSpPr>
        <p:spPr>
          <a:xfrm rot="21266109">
            <a:off x="6642620" y="3464291"/>
            <a:ext cx="1637500" cy="4143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2888700"/>
              </a:avLst>
            </a:prstTxWarp>
            <a:spAutoFit/>
          </a:bodyPr>
          <a:lstStyle/>
          <a:p>
            <a:r>
              <a:rPr lang="it-IT" dirty="0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dirty="0" err="1">
                <a:solidFill>
                  <a:schemeClr val="bg2">
                    <a:lumMod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endParaRPr lang="it-IT" dirty="0">
              <a:solidFill>
                <a:schemeClr val="bg2">
                  <a:lumMod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Freccia a destra 38"/>
          <p:cNvSpPr/>
          <p:nvPr/>
        </p:nvSpPr>
        <p:spPr>
          <a:xfrm>
            <a:off x="3365042" y="2974097"/>
            <a:ext cx="513499" cy="143022"/>
          </a:xfrm>
          <a:prstGeom prst="rightArrow">
            <a:avLst/>
          </a:prstGeom>
          <a:solidFill>
            <a:schemeClr val="bg2"/>
          </a:solidFill>
          <a:ln w="28575">
            <a:solidFill>
              <a:srgbClr val="002060"/>
            </a:solidFill>
            <a:prstDash val="sysDash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40" name="Freccia a destra 39"/>
          <p:cNvSpPr/>
          <p:nvPr/>
        </p:nvSpPr>
        <p:spPr>
          <a:xfrm>
            <a:off x="3287118" y="2734038"/>
            <a:ext cx="513499" cy="143022"/>
          </a:xfrm>
          <a:prstGeom prst="rightArrow">
            <a:avLst/>
          </a:prstGeom>
          <a:solidFill>
            <a:schemeClr val="bg2"/>
          </a:solidFill>
          <a:ln w="28575">
            <a:solidFill>
              <a:srgbClr val="002060"/>
            </a:solidFill>
            <a:prstDash val="sysDash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41" name="Arco 40"/>
          <p:cNvSpPr/>
          <p:nvPr/>
        </p:nvSpPr>
        <p:spPr>
          <a:xfrm rot="10800000">
            <a:off x="619485" y="1874590"/>
            <a:ext cx="3142413" cy="1421957"/>
          </a:xfrm>
          <a:prstGeom prst="arc">
            <a:avLst>
              <a:gd name="adj1" fmla="val 11850327"/>
              <a:gd name="adj2" fmla="val 20456599"/>
            </a:avLst>
          </a:prstGeom>
          <a:ln w="6350">
            <a:prstDash val="lgDash"/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2000" dirty="0"/>
          </a:p>
        </p:txBody>
      </p:sp>
      <p:sp>
        <p:nvSpPr>
          <p:cNvPr id="42" name="Titolo 1"/>
          <p:cNvSpPr>
            <a:spLocks noGrp="1"/>
          </p:cNvSpPr>
          <p:nvPr>
            <p:ph type="ctrTitle"/>
          </p:nvPr>
        </p:nvSpPr>
        <p:spPr>
          <a:xfrm>
            <a:off x="408956" y="473678"/>
            <a:ext cx="5556353" cy="458680"/>
          </a:xfrm>
        </p:spPr>
        <p:txBody>
          <a:bodyPr>
            <a:noAutofit/>
          </a:bodyPr>
          <a:lstStyle/>
          <a:p>
            <a:pPr algn="l"/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From service systems….</a:t>
            </a:r>
            <a:endParaRPr lang="en-GB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3" name="Titolo 1"/>
          <p:cNvSpPr txBox="1">
            <a:spLocks/>
          </p:cNvSpPr>
          <p:nvPr/>
        </p:nvSpPr>
        <p:spPr>
          <a:xfrm>
            <a:off x="3502077" y="5552986"/>
            <a:ext cx="5240748" cy="374774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it-IT" sz="3300" b="1" dirty="0">
                <a:solidFill>
                  <a:schemeClr val="accent6"/>
                </a:solidFill>
              </a:rPr>
              <a:t>…to smart service systems</a:t>
            </a:r>
            <a:endParaRPr lang="en-GB" sz="3300" b="1" dirty="0">
              <a:solidFill>
                <a:schemeClr val="accent6"/>
              </a:solidFill>
            </a:endParaRPr>
          </a:p>
        </p:txBody>
      </p:sp>
      <p:sp>
        <p:nvSpPr>
          <p:cNvPr id="45" name="Rettangolo 44"/>
          <p:cNvSpPr/>
          <p:nvPr/>
        </p:nvSpPr>
        <p:spPr>
          <a:xfrm>
            <a:off x="6428961" y="5900344"/>
            <a:ext cx="2273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/>
              <a:t>Lim et al. (2016) </a:t>
            </a:r>
          </a:p>
          <a:p>
            <a:pPr algn="r"/>
            <a:r>
              <a:rPr lang="en-GB" dirty="0"/>
              <a:t>Lim and </a:t>
            </a:r>
            <a:r>
              <a:rPr lang="en-GB" dirty="0" err="1"/>
              <a:t>maglio</a:t>
            </a:r>
            <a:r>
              <a:rPr lang="en-GB" dirty="0"/>
              <a:t> (2019)</a:t>
            </a:r>
            <a:endParaRPr lang="it-IT" dirty="0"/>
          </a:p>
        </p:txBody>
      </p:sp>
      <p:sp>
        <p:nvSpPr>
          <p:cNvPr id="46" name="Rettangolo 45"/>
          <p:cNvSpPr/>
          <p:nvPr/>
        </p:nvSpPr>
        <p:spPr>
          <a:xfrm>
            <a:off x="452097" y="1156280"/>
            <a:ext cx="31035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err="1"/>
              <a:t>Spohrer</a:t>
            </a:r>
            <a:r>
              <a:rPr lang="en-GB" dirty="0"/>
              <a:t> et al. (2007, 2008)</a:t>
            </a:r>
            <a:endParaRPr lang="it-IT" dirty="0"/>
          </a:p>
        </p:txBody>
      </p:sp>
      <p:sp>
        <p:nvSpPr>
          <p:cNvPr id="44" name="Segnaposto numero diapositiva 12">
            <a:extLst>
              <a:ext uri="{FF2B5EF4-FFF2-40B4-BE49-F238E27FC236}">
                <a16:creationId xmlns:a16="http://schemas.microsoft.com/office/drawing/2014/main" id="{0E5931C7-55A8-4E12-BEE6-9118F73E05E4}"/>
              </a:ext>
            </a:extLst>
          </p:cNvPr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81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47" name="Rettangolo 46">
            <a:extLst>
              <a:ext uri="{FF2B5EF4-FFF2-40B4-BE49-F238E27FC236}">
                <a16:creationId xmlns:a16="http://schemas.microsoft.com/office/drawing/2014/main" id="{D564A1AB-F742-46D0-AE96-EE21EF217D5B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48" name="Group 1">
            <a:extLst>
              <a:ext uri="{FF2B5EF4-FFF2-40B4-BE49-F238E27FC236}">
                <a16:creationId xmlns:a16="http://schemas.microsoft.com/office/drawing/2014/main" id="{203BC187-5683-4648-9B35-6282B118E144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49" name="Group 2">
              <a:extLst>
                <a:ext uri="{FF2B5EF4-FFF2-40B4-BE49-F238E27FC236}">
                  <a16:creationId xmlns:a16="http://schemas.microsoft.com/office/drawing/2014/main" id="{2F961C72-30CF-41C2-9C0C-8AEFDD61398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50" name="Freeform 3">
                <a:extLst>
                  <a:ext uri="{FF2B5EF4-FFF2-40B4-BE49-F238E27FC236}">
                    <a16:creationId xmlns:a16="http://schemas.microsoft.com/office/drawing/2014/main" id="{29A9CE00-59E9-497B-8573-55C3E8F4B4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97212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14" grpId="0" animBg="1"/>
      <p:bldP spid="15" grpId="0"/>
      <p:bldP spid="16" grpId="0"/>
      <p:bldP spid="18" grpId="0"/>
      <p:bldP spid="19" grpId="0"/>
      <p:bldP spid="21" grpId="0" animBg="1"/>
      <p:bldP spid="22" grpId="0" animBg="1"/>
      <p:bldP spid="23" grpId="0"/>
      <p:bldP spid="24" grpId="0"/>
      <p:bldP spid="25" grpId="0"/>
      <p:bldP spid="26" grpId="0" animBg="1"/>
      <p:bldP spid="27" grpId="0" animBg="1"/>
      <p:bldP spid="28" grpId="0" animBg="1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/>
      <p:bldP spid="39" grpId="0" animBg="1"/>
      <p:bldP spid="40" grpId="0" animBg="1"/>
      <p:bldP spid="41" grpId="0" animBg="1"/>
      <p:bldP spid="43" grpId="0"/>
      <p:bldP spid="45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ccia a destra 3"/>
          <p:cNvSpPr/>
          <p:nvPr/>
        </p:nvSpPr>
        <p:spPr>
          <a:xfrm rot="5400000">
            <a:off x="4842302" y="4337516"/>
            <a:ext cx="265580" cy="9991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5" name="Ovale 4"/>
          <p:cNvSpPr/>
          <p:nvPr/>
        </p:nvSpPr>
        <p:spPr>
          <a:xfrm>
            <a:off x="2299579" y="2718806"/>
            <a:ext cx="3329980" cy="1589448"/>
          </a:xfrm>
          <a:prstGeom prst="ellipse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" name="Rettangolo 5"/>
          <p:cNvSpPr/>
          <p:nvPr/>
        </p:nvSpPr>
        <p:spPr>
          <a:xfrm rot="2005457">
            <a:off x="6175965" y="3180955"/>
            <a:ext cx="863150" cy="3249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People</a:t>
            </a:r>
          </a:p>
        </p:txBody>
      </p:sp>
      <p:sp>
        <p:nvSpPr>
          <p:cNvPr id="7" name="Rettangolo 6"/>
          <p:cNvSpPr/>
          <p:nvPr/>
        </p:nvSpPr>
        <p:spPr>
          <a:xfrm rot="19137566">
            <a:off x="2219646" y="3091927"/>
            <a:ext cx="1531687" cy="3568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3">
                    <a:lumMod val="75000"/>
                  </a:schemeClr>
                </a:solidFill>
              </a:rPr>
              <a:t>Organizations</a:t>
            </a:r>
          </a:p>
        </p:txBody>
      </p:sp>
      <p:sp>
        <p:nvSpPr>
          <p:cNvPr id="8" name="Rettangolo 7"/>
          <p:cNvSpPr/>
          <p:nvPr/>
        </p:nvSpPr>
        <p:spPr>
          <a:xfrm>
            <a:off x="4308329" y="3286499"/>
            <a:ext cx="1316500" cy="5350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ln>
                  <a:solidFill>
                    <a:schemeClr val="accent6"/>
                  </a:solidFill>
                </a:ln>
                <a:solidFill>
                  <a:schemeClr val="accent2"/>
                </a:solidFill>
              </a:rPr>
              <a:t>Shared</a:t>
            </a:r>
            <a:r>
              <a:rPr lang="it-IT" dirty="0">
                <a:ln>
                  <a:solidFill>
                    <a:schemeClr val="accent6"/>
                  </a:solidFill>
                </a:ln>
                <a:solidFill>
                  <a:schemeClr val="accent2"/>
                </a:solidFill>
              </a:rPr>
              <a:t> information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4063313" y="3321285"/>
            <a:ext cx="237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T</a:t>
            </a:r>
          </a:p>
          <a:p>
            <a:r>
              <a:rPr lang="it-IT" sz="1400" b="1" dirty="0"/>
              <a:t>E</a:t>
            </a:r>
          </a:p>
          <a:p>
            <a:r>
              <a:rPr lang="it-IT" sz="1400" b="1" dirty="0"/>
              <a:t>C</a:t>
            </a:r>
          </a:p>
          <a:p>
            <a:r>
              <a:rPr lang="it-IT" sz="1400" b="1" dirty="0"/>
              <a:t>H</a:t>
            </a:r>
          </a:p>
          <a:p>
            <a:r>
              <a:rPr lang="it-IT" sz="1400" b="1" dirty="0"/>
              <a:t>N</a:t>
            </a:r>
          </a:p>
          <a:p>
            <a:r>
              <a:rPr lang="it-IT" sz="1400" b="1" dirty="0"/>
              <a:t>O</a:t>
            </a:r>
          </a:p>
          <a:p>
            <a:r>
              <a:rPr lang="it-IT" sz="1400" b="1" dirty="0"/>
              <a:t>L</a:t>
            </a:r>
          </a:p>
          <a:p>
            <a:r>
              <a:rPr lang="it-IT" sz="1400" b="1" dirty="0"/>
              <a:t>O</a:t>
            </a:r>
          </a:p>
          <a:p>
            <a:r>
              <a:rPr lang="it-IT" sz="1400" b="1" dirty="0"/>
              <a:t>G</a:t>
            </a:r>
          </a:p>
          <a:p>
            <a:r>
              <a:rPr lang="it-IT" sz="1400" b="1" dirty="0"/>
              <a:t>Y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5582270" y="3278582"/>
            <a:ext cx="19815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/>
              <a:t>T</a:t>
            </a:r>
          </a:p>
          <a:p>
            <a:r>
              <a:rPr lang="it-IT" sz="1400" b="1" dirty="0"/>
              <a:t>E</a:t>
            </a:r>
          </a:p>
          <a:p>
            <a:r>
              <a:rPr lang="it-IT" sz="1400" b="1" dirty="0"/>
              <a:t>C</a:t>
            </a:r>
          </a:p>
          <a:p>
            <a:r>
              <a:rPr lang="it-IT" sz="1400" b="1" dirty="0"/>
              <a:t>H</a:t>
            </a:r>
          </a:p>
          <a:p>
            <a:r>
              <a:rPr lang="it-IT" sz="1400" b="1" dirty="0"/>
              <a:t>N</a:t>
            </a:r>
          </a:p>
          <a:p>
            <a:r>
              <a:rPr lang="it-IT" sz="1400" b="1" dirty="0"/>
              <a:t>O</a:t>
            </a:r>
          </a:p>
          <a:p>
            <a:r>
              <a:rPr lang="it-IT" sz="1400" b="1" dirty="0"/>
              <a:t>L</a:t>
            </a:r>
          </a:p>
          <a:p>
            <a:r>
              <a:rPr lang="it-IT" sz="1400" b="1" dirty="0"/>
              <a:t>O</a:t>
            </a:r>
          </a:p>
          <a:p>
            <a:r>
              <a:rPr lang="it-IT" sz="1400" b="1" dirty="0"/>
              <a:t>G</a:t>
            </a:r>
          </a:p>
          <a:p>
            <a:r>
              <a:rPr lang="it-IT" sz="1400" b="1" dirty="0"/>
              <a:t>Y</a:t>
            </a:r>
          </a:p>
        </p:txBody>
      </p:sp>
      <p:sp>
        <p:nvSpPr>
          <p:cNvPr id="11" name="Arco 10"/>
          <p:cNvSpPr/>
          <p:nvPr/>
        </p:nvSpPr>
        <p:spPr>
          <a:xfrm rot="19701371">
            <a:off x="3578006" y="3103651"/>
            <a:ext cx="990672" cy="1031711"/>
          </a:xfrm>
          <a:prstGeom prst="arc">
            <a:avLst>
              <a:gd name="adj1" fmla="val 16200000"/>
              <a:gd name="adj2" fmla="val 20821394"/>
            </a:avLst>
          </a:prstGeom>
          <a:ln w="635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295854" y="3955515"/>
            <a:ext cx="138633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</a:rPr>
              <a:t>COMPUTATION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942321" y="2642683"/>
            <a:ext cx="1998311" cy="2334652"/>
          </a:xfrm>
          <a:prstGeom prst="rect">
            <a:avLst/>
          </a:prstGeom>
          <a:noFill/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b="1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1050" b="1" cap="small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4437698" y="4566423"/>
            <a:ext cx="1154060" cy="2525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rgbClr val="367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KNOWLEDGE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4225656" y="2913215"/>
            <a:ext cx="152167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5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COMMUNICATION 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203408" y="1998442"/>
            <a:ext cx="16153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cap="sm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</a:t>
            </a:r>
            <a:r>
              <a:rPr lang="it-IT" b="1" cap="sm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b="1" cap="small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architecture</a:t>
            </a:r>
            <a:endParaRPr lang="it-IT" b="1" cap="small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Freccia a destra 21"/>
          <p:cNvSpPr/>
          <p:nvPr/>
        </p:nvSpPr>
        <p:spPr>
          <a:xfrm rot="19722552">
            <a:off x="4203960" y="2364725"/>
            <a:ext cx="265580" cy="9991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3" name="Freccia a destra 22"/>
          <p:cNvSpPr/>
          <p:nvPr/>
        </p:nvSpPr>
        <p:spPr>
          <a:xfrm rot="12434232">
            <a:off x="5618009" y="2374346"/>
            <a:ext cx="265580" cy="99914"/>
          </a:xfrm>
          <a:prstGeom prst="rightArrow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24" name="Rettangolo 23"/>
          <p:cNvSpPr/>
          <p:nvPr/>
        </p:nvSpPr>
        <p:spPr>
          <a:xfrm rot="19457977">
            <a:off x="2012194" y="2860234"/>
            <a:ext cx="1293559" cy="496897"/>
          </a:xfrm>
          <a:prstGeom prst="rect">
            <a:avLst/>
          </a:prstGeom>
          <a:noFill/>
        </p:spPr>
        <p:txBody>
          <a:bodyPr spcFirstLastPara="1" wrap="none" lIns="68580" tIns="34290" rIns="68580" bIns="34290" numCol="1">
            <a:prstTxWarp prst="textArchUp">
              <a:avLst>
                <a:gd name="adj" fmla="val 11017370"/>
              </a:avLst>
            </a:prstTxWarp>
            <a:spAutoFit/>
          </a:bodyPr>
          <a:lstStyle/>
          <a:p>
            <a:pPr algn="ctr"/>
            <a:r>
              <a:rPr lang="it-IT" dirty="0" err="1">
                <a:solidFill>
                  <a:srgbClr val="36759C"/>
                </a:solidFill>
              </a:rPr>
              <a:t>Continuous</a:t>
            </a:r>
            <a:r>
              <a:rPr lang="it-IT" dirty="0">
                <a:solidFill>
                  <a:srgbClr val="36759C"/>
                </a:solidFill>
              </a:rPr>
              <a:t> </a:t>
            </a:r>
          </a:p>
          <a:p>
            <a:pPr algn="ctr"/>
            <a:r>
              <a:rPr lang="it-IT" dirty="0" err="1">
                <a:solidFill>
                  <a:srgbClr val="36759C"/>
                </a:solidFill>
              </a:rPr>
              <a:t>improvement</a:t>
            </a:r>
            <a:endParaRPr lang="it-IT" dirty="0">
              <a:solidFill>
                <a:srgbClr val="36759C"/>
              </a:solidFill>
            </a:endParaRPr>
          </a:p>
        </p:txBody>
      </p:sp>
      <p:cxnSp>
        <p:nvCxnSpPr>
          <p:cNvPr id="25" name="Connettore 2 24"/>
          <p:cNvCxnSpPr/>
          <p:nvPr/>
        </p:nvCxnSpPr>
        <p:spPr>
          <a:xfrm>
            <a:off x="4965046" y="3144486"/>
            <a:ext cx="3337" cy="22378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ttangolo 26"/>
          <p:cNvSpPr/>
          <p:nvPr/>
        </p:nvSpPr>
        <p:spPr>
          <a:xfrm>
            <a:off x="4526117" y="2670346"/>
            <a:ext cx="813365" cy="25250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b="1" dirty="0">
                <a:solidFill>
                  <a:srgbClr val="367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</a:t>
            </a:r>
          </a:p>
        </p:txBody>
      </p:sp>
      <p:cxnSp>
        <p:nvCxnSpPr>
          <p:cNvPr id="30" name="Connettore 2 29"/>
          <p:cNvCxnSpPr/>
          <p:nvPr/>
        </p:nvCxnSpPr>
        <p:spPr>
          <a:xfrm>
            <a:off x="4973051" y="3758083"/>
            <a:ext cx="3337" cy="223780"/>
          </a:xfrm>
          <a:prstGeom prst="straightConnector1">
            <a:avLst/>
          </a:prstGeom>
          <a:ln>
            <a:solidFill>
              <a:schemeClr val="bg2">
                <a:lumMod val="5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Arco 30"/>
          <p:cNvSpPr/>
          <p:nvPr/>
        </p:nvSpPr>
        <p:spPr>
          <a:xfrm rot="19701371">
            <a:off x="5373529" y="3179808"/>
            <a:ext cx="990672" cy="1031711"/>
          </a:xfrm>
          <a:prstGeom prst="arc">
            <a:avLst>
              <a:gd name="adj1" fmla="val 16200000"/>
              <a:gd name="adj2" fmla="val 20821394"/>
            </a:avLst>
          </a:prstGeom>
          <a:ln w="31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2" name="Arco 31"/>
          <p:cNvSpPr/>
          <p:nvPr/>
        </p:nvSpPr>
        <p:spPr>
          <a:xfrm rot="8512085">
            <a:off x="3482852" y="3009005"/>
            <a:ext cx="990672" cy="1031711"/>
          </a:xfrm>
          <a:prstGeom prst="arc">
            <a:avLst>
              <a:gd name="adj1" fmla="val 16200000"/>
              <a:gd name="adj2" fmla="val 20821394"/>
            </a:avLst>
          </a:prstGeom>
          <a:ln w="31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3" name="Arco 32"/>
          <p:cNvSpPr/>
          <p:nvPr/>
        </p:nvSpPr>
        <p:spPr>
          <a:xfrm rot="8551782">
            <a:off x="5412482" y="2991500"/>
            <a:ext cx="990672" cy="1031711"/>
          </a:xfrm>
          <a:prstGeom prst="arc">
            <a:avLst>
              <a:gd name="adj1" fmla="val 16200000"/>
              <a:gd name="adj2" fmla="val 20821394"/>
            </a:avLst>
          </a:prstGeom>
          <a:ln w="3175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34" name="Rettangolo 33"/>
          <p:cNvSpPr/>
          <p:nvPr/>
        </p:nvSpPr>
        <p:spPr>
          <a:xfrm>
            <a:off x="57260" y="2847117"/>
            <a:ext cx="194925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dirty="0"/>
              <a:t>The interactions organizations-people (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  <a:r>
              <a:rPr lang="en-US" sz="2000" dirty="0"/>
              <a:t>) are strengthened and intensified…</a:t>
            </a:r>
            <a:endParaRPr lang="en-US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Rettangolo 34"/>
          <p:cNvSpPr/>
          <p:nvPr/>
        </p:nvSpPr>
        <p:spPr>
          <a:xfrm>
            <a:off x="1874761" y="755912"/>
            <a:ext cx="630698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..</a:t>
            </a:r>
            <a:r>
              <a:rPr lang="en-US" sz="2000" dirty="0"/>
              <a:t>thanks to the proliferation of technological channels (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things) </a:t>
            </a:r>
            <a:r>
              <a:rPr lang="en-GB" sz="2000" dirty="0"/>
              <a:t>that compose an 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infrastructure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in which information is exchanged and shared in an immediate and transparent way (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  <a:r>
              <a:rPr lang="en-US" sz="2000" dirty="0"/>
              <a:t>)…</a:t>
            </a:r>
            <a:endParaRPr lang="en-GB" sz="2000" dirty="0"/>
          </a:p>
        </p:txBody>
      </p:sp>
      <p:sp>
        <p:nvSpPr>
          <p:cNvPr id="36" name="Rettangolo 35"/>
          <p:cNvSpPr/>
          <p:nvPr/>
        </p:nvSpPr>
        <p:spPr>
          <a:xfrm>
            <a:off x="7075716" y="2856295"/>
            <a:ext cx="21177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/>
              <a:t>..and which fosters </a:t>
            </a:r>
          </a:p>
          <a:p>
            <a:pPr algn="ctr"/>
            <a:r>
              <a:rPr lang="en-GB" sz="2000" dirty="0"/>
              <a:t>continuous 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collection </a:t>
            </a:r>
            <a:r>
              <a:rPr lang="en-GB" sz="2000" dirty="0"/>
              <a:t>&amp; incorporation, resources combination…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4695742" y="5298040"/>
            <a:ext cx="3838059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…that, </a:t>
            </a:r>
            <a:r>
              <a:rPr lang="en-US" sz="2000" dirty="0"/>
              <a:t>through the application of analytics (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computation</a:t>
            </a:r>
            <a:r>
              <a:rPr lang="en-US" sz="2000" dirty="0"/>
              <a:t>), </a:t>
            </a:r>
            <a:r>
              <a:rPr lang="en-GB" sz="2000" dirty="0"/>
              <a:t>facilitate the transformation of information into</a:t>
            </a:r>
            <a:r>
              <a:rPr lang="en-GB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knowledge</a:t>
            </a:r>
            <a:r>
              <a:rPr lang="en-US" sz="2000" dirty="0"/>
              <a:t>, and new value…</a:t>
            </a:r>
            <a:endParaRPr lang="en-GB" sz="2000" dirty="0"/>
          </a:p>
        </p:txBody>
      </p:sp>
      <p:sp>
        <p:nvSpPr>
          <p:cNvPr id="38" name="Rettangolo arrotondato 37"/>
          <p:cNvSpPr/>
          <p:nvPr/>
        </p:nvSpPr>
        <p:spPr>
          <a:xfrm>
            <a:off x="704410" y="2526342"/>
            <a:ext cx="732012" cy="339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P1</a:t>
            </a:r>
          </a:p>
        </p:txBody>
      </p:sp>
      <p:sp>
        <p:nvSpPr>
          <p:cNvPr id="39" name="Rettangolo arrotondato 38"/>
          <p:cNvSpPr/>
          <p:nvPr/>
        </p:nvSpPr>
        <p:spPr>
          <a:xfrm>
            <a:off x="1062157" y="962973"/>
            <a:ext cx="748530" cy="3058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P2</a:t>
            </a:r>
          </a:p>
        </p:txBody>
      </p:sp>
      <p:sp>
        <p:nvSpPr>
          <p:cNvPr id="40" name="Rettangolo arrotondato 39"/>
          <p:cNvSpPr/>
          <p:nvPr/>
        </p:nvSpPr>
        <p:spPr>
          <a:xfrm>
            <a:off x="7815736" y="2526342"/>
            <a:ext cx="732012" cy="33902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P3</a:t>
            </a:r>
          </a:p>
        </p:txBody>
      </p:sp>
      <p:sp>
        <p:nvSpPr>
          <p:cNvPr id="41" name="Rettangolo arrotondato 40"/>
          <p:cNvSpPr/>
          <p:nvPr/>
        </p:nvSpPr>
        <p:spPr>
          <a:xfrm>
            <a:off x="6200280" y="4855374"/>
            <a:ext cx="721829" cy="360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P4</a:t>
            </a:r>
          </a:p>
        </p:txBody>
      </p:sp>
      <p:sp>
        <p:nvSpPr>
          <p:cNvPr id="42" name="Rettangolo 41"/>
          <p:cNvSpPr/>
          <p:nvPr/>
        </p:nvSpPr>
        <p:spPr>
          <a:xfrm>
            <a:off x="1070416" y="4999217"/>
            <a:ext cx="32093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2000" dirty="0"/>
              <a:t>…“accumulated” new value and knowledge can enhance </a:t>
            </a:r>
            <a:r>
              <a:rPr lang="en-GB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continuous improvement</a:t>
            </a:r>
            <a:r>
              <a:rPr lang="en-GB" sz="2000" dirty="0"/>
              <a:t>. </a:t>
            </a:r>
            <a:endParaRPr lang="it-IT" sz="2000" dirty="0"/>
          </a:p>
        </p:txBody>
      </p:sp>
      <p:sp>
        <p:nvSpPr>
          <p:cNvPr id="43" name="Rettangolo arrotondato 42"/>
          <p:cNvSpPr/>
          <p:nvPr/>
        </p:nvSpPr>
        <p:spPr>
          <a:xfrm>
            <a:off x="2282006" y="4665216"/>
            <a:ext cx="721829" cy="36050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P5</a:t>
            </a:r>
          </a:p>
        </p:txBody>
      </p:sp>
      <p:sp>
        <p:nvSpPr>
          <p:cNvPr id="64" name="Ovale 63"/>
          <p:cNvSpPr/>
          <p:nvPr/>
        </p:nvSpPr>
        <p:spPr>
          <a:xfrm>
            <a:off x="4242794" y="2753484"/>
            <a:ext cx="2968064" cy="149665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68" name="CasellaDiTesto 67"/>
          <p:cNvSpPr txBox="1"/>
          <p:nvPr/>
        </p:nvSpPr>
        <p:spPr>
          <a:xfrm rot="19187877">
            <a:off x="2594933" y="3277495"/>
            <a:ext cx="142403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n>
                  <a:solidFill>
                    <a:schemeClr val="tx2">
                      <a:lumMod val="60000"/>
                      <a:lumOff val="40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</a:t>
            </a:r>
          </a:p>
        </p:txBody>
      </p:sp>
      <p:sp>
        <p:nvSpPr>
          <p:cNvPr id="74" name="CasellaDiTesto 73"/>
          <p:cNvSpPr txBox="1"/>
          <p:nvPr/>
        </p:nvSpPr>
        <p:spPr>
          <a:xfrm rot="397969">
            <a:off x="2881945" y="4017856"/>
            <a:ext cx="1637500" cy="152828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prstTxWarp prst="textArchDown">
              <a:avLst>
                <a:gd name="adj" fmla="val 2888700"/>
              </a:avLst>
            </a:prstTxWarp>
            <a:spAutoFit/>
          </a:bodyPr>
          <a:lstStyle/>
          <a:p>
            <a:r>
              <a:rPr lang="it-IT" sz="135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135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endParaRPr lang="it-IT" sz="135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3070331" y="3529429"/>
            <a:ext cx="8737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sz="2000" cap="small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5924977" y="3611301"/>
            <a:ext cx="869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cap="small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760666" y="3296303"/>
            <a:ext cx="793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cap="small" dirty="0">
              <a:solidFill>
                <a:schemeClr val="bg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CasellaDiTesto 78"/>
          <p:cNvSpPr txBox="1"/>
          <p:nvPr/>
        </p:nvSpPr>
        <p:spPr>
          <a:xfrm>
            <a:off x="3453576" y="3111637"/>
            <a:ext cx="816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cap="small" dirty="0" err="1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Things</a:t>
            </a:r>
            <a:endParaRPr lang="it-IT" cap="small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2" name="CasellaDiTesto 81"/>
          <p:cNvSpPr txBox="1"/>
          <p:nvPr/>
        </p:nvSpPr>
        <p:spPr>
          <a:xfrm rot="20378707">
            <a:off x="5552738" y="3680121"/>
            <a:ext cx="1637500" cy="4143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prstTxWarp prst="textArchDown">
              <a:avLst>
                <a:gd name="adj" fmla="val 2888700"/>
              </a:avLst>
            </a:prstTxWarp>
            <a:spAutoFit/>
          </a:bodyPr>
          <a:lstStyle/>
          <a:p>
            <a:r>
              <a:rPr lang="it-IT" sz="1350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1350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  <a:endParaRPr lang="it-IT" sz="1350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itolo 1">
            <a:extLst>
              <a:ext uri="{FF2B5EF4-FFF2-40B4-BE49-F238E27FC236}">
                <a16:creationId xmlns:a16="http://schemas.microsoft.com/office/drawing/2014/main" id="{A8111D68-8484-4A77-97B8-10A4D9A9F3A3}"/>
              </a:ext>
            </a:extLst>
          </p:cNvPr>
          <p:cNvSpPr txBox="1">
            <a:spLocks/>
          </p:cNvSpPr>
          <p:nvPr/>
        </p:nvSpPr>
        <p:spPr>
          <a:xfrm>
            <a:off x="907196" y="95552"/>
            <a:ext cx="7475412" cy="4586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Reinterpreting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service systems </a:t>
            </a:r>
            <a:endParaRPr lang="en-GB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5" name="Segnaposto numero diapositiva 12">
            <a:extLst>
              <a:ext uri="{FF2B5EF4-FFF2-40B4-BE49-F238E27FC236}">
                <a16:creationId xmlns:a16="http://schemas.microsoft.com/office/drawing/2014/main" id="{4587F3B9-A082-4A31-878C-6C7561A24350}"/>
              </a:ext>
            </a:extLst>
          </p:cNvPr>
          <p:cNvSpPr txBox="1">
            <a:spLocks/>
          </p:cNvSpPr>
          <p:nvPr/>
        </p:nvSpPr>
        <p:spPr>
          <a:xfrm>
            <a:off x="6761355" y="6332095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82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47" name="Group 1">
            <a:extLst>
              <a:ext uri="{FF2B5EF4-FFF2-40B4-BE49-F238E27FC236}">
                <a16:creationId xmlns:a16="http://schemas.microsoft.com/office/drawing/2014/main" id="{F07A57D2-2AB5-462B-AC84-839B5374E2F6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92881" y="2268772"/>
            <a:ext cx="73025" cy="8907463"/>
            <a:chOff x="0" y="0"/>
            <a:chExt cx="716" cy="16353"/>
          </a:xfrm>
        </p:grpSpPr>
        <p:grpSp>
          <p:nvGrpSpPr>
            <p:cNvPr id="48" name="Group 2">
              <a:extLst>
                <a:ext uri="{FF2B5EF4-FFF2-40B4-BE49-F238E27FC236}">
                  <a16:creationId xmlns:a16="http://schemas.microsoft.com/office/drawing/2014/main" id="{C1C657F3-96F7-4AB0-9EF1-2C466CC5ABC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49" name="Freeform 3">
                <a:extLst>
                  <a:ext uri="{FF2B5EF4-FFF2-40B4-BE49-F238E27FC236}">
                    <a16:creationId xmlns:a16="http://schemas.microsoft.com/office/drawing/2014/main" id="{D6573862-9F45-4985-9912-0BBFAA8833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5040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21" grpId="0"/>
      <p:bldP spid="22" grpId="0" animBg="1"/>
      <p:bldP spid="23" grpId="0" animBg="1"/>
      <p:bldP spid="24" grpId="0"/>
      <p:bldP spid="27" grpId="0" animBg="1"/>
      <p:bldP spid="34" grpId="0"/>
      <p:bldP spid="35" grpId="0"/>
      <p:bldP spid="36" grpId="0"/>
      <p:bldP spid="37" grpId="0"/>
      <p:bldP spid="38" grpId="0" animBg="1"/>
      <p:bldP spid="39" grpId="0" animBg="1"/>
      <p:bldP spid="40" grpId="0" animBg="1"/>
      <p:bldP spid="41" grpId="0" animBg="1"/>
      <p:bldP spid="42" grpId="0"/>
      <p:bldP spid="43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8" descr="Risultati immagini per TELESPAZIO"/>
          <p:cNvSpPr>
            <a:spLocks noChangeAspect="1" noChangeArrowheads="1"/>
          </p:cNvSpPr>
          <p:nvPr/>
        </p:nvSpPr>
        <p:spPr bwMode="auto">
          <a:xfrm>
            <a:off x="3030728" y="835001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050"/>
          </a:p>
        </p:txBody>
      </p:sp>
      <p:sp>
        <p:nvSpPr>
          <p:cNvPr id="166" name="AutoShape 2" descr="Risultato immagini per spin-off icon"/>
          <p:cNvSpPr>
            <a:spLocks noChangeAspect="1" noChangeArrowheads="1"/>
          </p:cNvSpPr>
          <p:nvPr/>
        </p:nvSpPr>
        <p:spPr bwMode="auto">
          <a:xfrm>
            <a:off x="-360041" y="-577939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1350"/>
          </a:p>
        </p:txBody>
      </p:sp>
      <p:sp>
        <p:nvSpPr>
          <p:cNvPr id="51" name="Segnaposto numero diapositiva 12">
            <a:extLst>
              <a:ext uri="{FF2B5EF4-FFF2-40B4-BE49-F238E27FC236}">
                <a16:creationId xmlns:a16="http://schemas.microsoft.com/office/drawing/2014/main" id="{2A7903D8-977B-4D46-AB9B-667FEA7F8D4A}"/>
              </a:ext>
            </a:extLst>
          </p:cNvPr>
          <p:cNvSpPr txBox="1">
            <a:spLocks/>
          </p:cNvSpPr>
          <p:nvPr/>
        </p:nvSpPr>
        <p:spPr>
          <a:xfrm>
            <a:off x="7061152" y="6427181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83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B2CB452A-C561-4F66-92E2-C3BC5CF49A0F}"/>
              </a:ext>
            </a:extLst>
          </p:cNvPr>
          <p:cNvSpPr/>
          <p:nvPr/>
        </p:nvSpPr>
        <p:spPr>
          <a:xfrm>
            <a:off x="3276214" y="6449326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53" name="Group 1">
            <a:extLst>
              <a:ext uri="{FF2B5EF4-FFF2-40B4-BE49-F238E27FC236}">
                <a16:creationId xmlns:a16="http://schemas.microsoft.com/office/drawing/2014/main" id="{887314E2-8035-4863-8CF1-779124C36EF1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53519" y="2319867"/>
            <a:ext cx="73025" cy="8907463"/>
            <a:chOff x="0" y="0"/>
            <a:chExt cx="716" cy="16353"/>
          </a:xfrm>
        </p:grpSpPr>
        <p:grpSp>
          <p:nvGrpSpPr>
            <p:cNvPr id="54" name="Group 2">
              <a:extLst>
                <a:ext uri="{FF2B5EF4-FFF2-40B4-BE49-F238E27FC236}">
                  <a16:creationId xmlns:a16="http://schemas.microsoft.com/office/drawing/2014/main" id="{07EB2646-3062-48C3-BEE4-2FA9895CAC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55" name="Freeform 3">
                <a:extLst>
                  <a:ext uri="{FF2B5EF4-FFF2-40B4-BE49-F238E27FC236}">
                    <a16:creationId xmlns:a16="http://schemas.microsoft.com/office/drawing/2014/main" id="{4382DA69-B9D3-4FFC-A041-6DAE8E1F4F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56" name="Titolo 1">
            <a:extLst>
              <a:ext uri="{FF2B5EF4-FFF2-40B4-BE49-F238E27FC236}">
                <a16:creationId xmlns:a16="http://schemas.microsoft.com/office/drawing/2014/main" id="{FB29D82F-8B8B-4B26-A1FB-29B70C9B3EC2}"/>
              </a:ext>
            </a:extLst>
          </p:cNvPr>
          <p:cNvSpPr txBox="1">
            <a:spLocks/>
          </p:cNvSpPr>
          <p:nvPr/>
        </p:nvSpPr>
        <p:spPr>
          <a:xfrm>
            <a:off x="3055" y="-217302"/>
            <a:ext cx="9116580" cy="116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National cluster for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aerospace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technology</a:t>
            </a:r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n-GB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E9BC725E-F311-407A-AEAB-905188781B16}"/>
              </a:ext>
            </a:extLst>
          </p:cNvPr>
          <p:cNvCxnSpPr>
            <a:cxnSpLocks/>
            <a:stCxn id="92" idx="2"/>
          </p:cNvCxnSpPr>
          <p:nvPr/>
        </p:nvCxnSpPr>
        <p:spPr>
          <a:xfrm flipH="1">
            <a:off x="8295273" y="1693612"/>
            <a:ext cx="47702" cy="394491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0BFE303C-E49F-4ED3-8CBD-6E77A060E128}"/>
              </a:ext>
            </a:extLst>
          </p:cNvPr>
          <p:cNvCxnSpPr>
            <a:cxnSpLocks/>
          </p:cNvCxnSpPr>
          <p:nvPr/>
        </p:nvCxnSpPr>
        <p:spPr>
          <a:xfrm>
            <a:off x="3203013" y="4675216"/>
            <a:ext cx="3043046" cy="12106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9DE42DC4-AB38-4EEF-A35C-85B25B96EE54}"/>
              </a:ext>
            </a:extLst>
          </p:cNvPr>
          <p:cNvCxnSpPr>
            <a:cxnSpLocks/>
          </p:cNvCxnSpPr>
          <p:nvPr/>
        </p:nvCxnSpPr>
        <p:spPr>
          <a:xfrm>
            <a:off x="3134835" y="3748467"/>
            <a:ext cx="3107201" cy="22795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2" name="Immagine 61">
            <a:extLst>
              <a:ext uri="{FF2B5EF4-FFF2-40B4-BE49-F238E27FC236}">
                <a16:creationId xmlns:a16="http://schemas.microsoft.com/office/drawing/2014/main" id="{B5C20069-B76B-4FEB-8B3A-9870E6C51D4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520588" y="3228309"/>
            <a:ext cx="2746278" cy="1820966"/>
          </a:xfrm>
          <a:prstGeom prst="rect">
            <a:avLst/>
          </a:prstGeom>
        </p:spPr>
      </p:pic>
      <p:sp>
        <p:nvSpPr>
          <p:cNvPr id="63" name="Rettangolo 62">
            <a:extLst>
              <a:ext uri="{FF2B5EF4-FFF2-40B4-BE49-F238E27FC236}">
                <a16:creationId xmlns:a16="http://schemas.microsoft.com/office/drawing/2014/main" id="{9B21D68D-90A2-40DB-B9F1-2D9E0824C68D}"/>
              </a:ext>
            </a:extLst>
          </p:cNvPr>
          <p:cNvSpPr/>
          <p:nvPr/>
        </p:nvSpPr>
        <p:spPr>
          <a:xfrm>
            <a:off x="6311479" y="5640804"/>
            <a:ext cx="2251512" cy="614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                    </a:t>
            </a:r>
            <a:r>
              <a:rPr lang="it-IT" dirty="0" err="1">
                <a:solidFill>
                  <a:schemeClr val="tx1"/>
                </a:solidFill>
              </a:rPr>
              <a:t>Citizens</a:t>
            </a:r>
            <a:r>
              <a:rPr lang="it-IT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4" name="Rettangolo 63">
            <a:extLst>
              <a:ext uri="{FF2B5EF4-FFF2-40B4-BE49-F238E27FC236}">
                <a16:creationId xmlns:a16="http://schemas.microsoft.com/office/drawing/2014/main" id="{086E434F-97FC-46BA-971E-8109729E4D3E}"/>
              </a:ext>
            </a:extLst>
          </p:cNvPr>
          <p:cNvSpPr/>
          <p:nvPr/>
        </p:nvSpPr>
        <p:spPr>
          <a:xfrm>
            <a:off x="3342936" y="3045843"/>
            <a:ext cx="3279954" cy="2232712"/>
          </a:xfrm>
          <a:prstGeom prst="rect">
            <a:avLst/>
          </a:prstGeom>
          <a:noFill/>
          <a:ln w="38100">
            <a:solidFill>
              <a:schemeClr val="accent5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000" b="1" cap="smal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4000" b="1" cap="smal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4000" b="1" cap="smal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4000" b="1" cap="small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5" name="Connettore 2 64">
            <a:extLst>
              <a:ext uri="{FF2B5EF4-FFF2-40B4-BE49-F238E27FC236}">
                <a16:creationId xmlns:a16="http://schemas.microsoft.com/office/drawing/2014/main" id="{0AE4E27E-DD6B-4BC0-9D18-8AAD62EF449A}"/>
              </a:ext>
            </a:extLst>
          </p:cNvPr>
          <p:cNvCxnSpPr>
            <a:stCxn id="66" idx="0"/>
            <a:endCxn id="72" idx="3"/>
          </p:cNvCxnSpPr>
          <p:nvPr/>
        </p:nvCxnSpPr>
        <p:spPr>
          <a:xfrm flipH="1" flipV="1">
            <a:off x="1257634" y="2784471"/>
            <a:ext cx="1038708" cy="764117"/>
          </a:xfrm>
          <a:prstGeom prst="straightConnector1">
            <a:avLst/>
          </a:prstGeom>
          <a:ln w="31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tangolo 65">
            <a:extLst>
              <a:ext uri="{FF2B5EF4-FFF2-40B4-BE49-F238E27FC236}">
                <a16:creationId xmlns:a16="http://schemas.microsoft.com/office/drawing/2014/main" id="{B346B8DF-9FCD-4FF9-B07D-96DE615E44C9}"/>
              </a:ext>
            </a:extLst>
          </p:cNvPr>
          <p:cNvSpPr/>
          <p:nvPr/>
        </p:nvSpPr>
        <p:spPr>
          <a:xfrm>
            <a:off x="1457608" y="3548588"/>
            <a:ext cx="1677468" cy="3766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Suppliers</a:t>
            </a:r>
          </a:p>
        </p:txBody>
      </p:sp>
      <p:sp>
        <p:nvSpPr>
          <p:cNvPr id="68" name="Rettangolo 67">
            <a:extLst>
              <a:ext uri="{FF2B5EF4-FFF2-40B4-BE49-F238E27FC236}">
                <a16:creationId xmlns:a16="http://schemas.microsoft.com/office/drawing/2014/main" id="{81C9A655-7466-45A1-9ABD-945086D53F99}"/>
              </a:ext>
            </a:extLst>
          </p:cNvPr>
          <p:cNvSpPr/>
          <p:nvPr/>
        </p:nvSpPr>
        <p:spPr>
          <a:xfrm>
            <a:off x="3784206" y="1171812"/>
            <a:ext cx="2841672" cy="4007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Complementary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suppliers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9" name="Rettangolo 68">
            <a:extLst>
              <a:ext uri="{FF2B5EF4-FFF2-40B4-BE49-F238E27FC236}">
                <a16:creationId xmlns:a16="http://schemas.microsoft.com/office/drawing/2014/main" id="{0100C6E3-BA10-4AEF-8FFC-F154B996EFEA}"/>
              </a:ext>
            </a:extLst>
          </p:cNvPr>
          <p:cNvSpPr/>
          <p:nvPr/>
        </p:nvSpPr>
        <p:spPr>
          <a:xfrm>
            <a:off x="1463352" y="2617640"/>
            <a:ext cx="1660481" cy="33515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Sub-</a:t>
            </a:r>
            <a:r>
              <a:rPr lang="it-IT" dirty="0" err="1">
                <a:solidFill>
                  <a:schemeClr val="tx1"/>
                </a:solidFill>
              </a:rPr>
              <a:t>suppliers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0" name="Connettore 2 69">
            <a:extLst>
              <a:ext uri="{FF2B5EF4-FFF2-40B4-BE49-F238E27FC236}">
                <a16:creationId xmlns:a16="http://schemas.microsoft.com/office/drawing/2014/main" id="{3ABE9ED3-B708-4BC7-88EF-22286C9C4349}"/>
              </a:ext>
            </a:extLst>
          </p:cNvPr>
          <p:cNvCxnSpPr>
            <a:stCxn id="69" idx="2"/>
            <a:endCxn id="66" idx="0"/>
          </p:cNvCxnSpPr>
          <p:nvPr/>
        </p:nvCxnSpPr>
        <p:spPr>
          <a:xfrm>
            <a:off x="2293593" y="2952795"/>
            <a:ext cx="2749" cy="59579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ttore 2 70">
            <a:extLst>
              <a:ext uri="{FF2B5EF4-FFF2-40B4-BE49-F238E27FC236}">
                <a16:creationId xmlns:a16="http://schemas.microsoft.com/office/drawing/2014/main" id="{21730D63-7851-4EC8-86E5-29C77A2BBE5D}"/>
              </a:ext>
            </a:extLst>
          </p:cNvPr>
          <p:cNvCxnSpPr>
            <a:endCxn id="69" idx="0"/>
          </p:cNvCxnSpPr>
          <p:nvPr/>
        </p:nvCxnSpPr>
        <p:spPr>
          <a:xfrm flipH="1">
            <a:off x="2293593" y="1449972"/>
            <a:ext cx="1097864" cy="116766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ttangolo 71">
            <a:extLst>
              <a:ext uri="{FF2B5EF4-FFF2-40B4-BE49-F238E27FC236}">
                <a16:creationId xmlns:a16="http://schemas.microsoft.com/office/drawing/2014/main" id="{61FDB475-A939-4493-9E15-D65B112530F4}"/>
              </a:ext>
            </a:extLst>
          </p:cNvPr>
          <p:cNvSpPr/>
          <p:nvPr/>
        </p:nvSpPr>
        <p:spPr>
          <a:xfrm>
            <a:off x="170481" y="2598730"/>
            <a:ext cx="1087153" cy="37148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Spin-off</a:t>
            </a:r>
            <a:endParaRPr lang="it-IT" sz="1400" dirty="0">
              <a:solidFill>
                <a:schemeClr val="tx1"/>
              </a:solidFill>
            </a:endParaRPr>
          </a:p>
        </p:txBody>
      </p:sp>
      <p:cxnSp>
        <p:nvCxnSpPr>
          <p:cNvPr id="73" name="Connettore 2 72">
            <a:extLst>
              <a:ext uri="{FF2B5EF4-FFF2-40B4-BE49-F238E27FC236}">
                <a16:creationId xmlns:a16="http://schemas.microsoft.com/office/drawing/2014/main" id="{57A16228-040F-4CE9-839D-E2FFFE27CECA}"/>
              </a:ext>
            </a:extLst>
          </p:cNvPr>
          <p:cNvCxnSpPr>
            <a:stCxn id="72" idx="3"/>
            <a:endCxn id="69" idx="1"/>
          </p:cNvCxnSpPr>
          <p:nvPr/>
        </p:nvCxnSpPr>
        <p:spPr>
          <a:xfrm>
            <a:off x="1257634" y="2784471"/>
            <a:ext cx="205718" cy="74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Rettangolo 73">
            <a:extLst>
              <a:ext uri="{FF2B5EF4-FFF2-40B4-BE49-F238E27FC236}">
                <a16:creationId xmlns:a16="http://schemas.microsoft.com/office/drawing/2014/main" id="{29E954ED-ABA4-436C-8A35-016C3665E47F}"/>
              </a:ext>
            </a:extLst>
          </p:cNvPr>
          <p:cNvSpPr/>
          <p:nvPr/>
        </p:nvSpPr>
        <p:spPr>
          <a:xfrm>
            <a:off x="6464035" y="5783751"/>
            <a:ext cx="1036668" cy="42740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Users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5" name="Rettangolo 74">
            <a:extLst>
              <a:ext uri="{FF2B5EF4-FFF2-40B4-BE49-F238E27FC236}">
                <a16:creationId xmlns:a16="http://schemas.microsoft.com/office/drawing/2014/main" id="{553217B8-A993-44F9-BD6F-D8408E6791B9}"/>
              </a:ext>
            </a:extLst>
          </p:cNvPr>
          <p:cNvSpPr/>
          <p:nvPr/>
        </p:nvSpPr>
        <p:spPr>
          <a:xfrm>
            <a:off x="1400488" y="5720014"/>
            <a:ext cx="1816417" cy="4204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Mobility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industry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6" name="Rettangolo 75">
            <a:extLst>
              <a:ext uri="{FF2B5EF4-FFF2-40B4-BE49-F238E27FC236}">
                <a16:creationId xmlns:a16="http://schemas.microsoft.com/office/drawing/2014/main" id="{CE67A987-B4F8-4221-AE95-AA300DEFDA68}"/>
              </a:ext>
            </a:extLst>
          </p:cNvPr>
          <p:cNvSpPr/>
          <p:nvPr/>
        </p:nvSpPr>
        <p:spPr>
          <a:xfrm>
            <a:off x="1387760" y="4301851"/>
            <a:ext cx="1815494" cy="7235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Aerospace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industry</a:t>
            </a:r>
            <a:endParaRPr lang="it-IT" dirty="0">
              <a:solidFill>
                <a:schemeClr val="tx1"/>
              </a:solidFill>
            </a:endParaRPr>
          </a:p>
        </p:txBody>
      </p:sp>
      <p:cxnSp>
        <p:nvCxnSpPr>
          <p:cNvPr id="77" name="Connettore 2 76">
            <a:extLst>
              <a:ext uri="{FF2B5EF4-FFF2-40B4-BE49-F238E27FC236}">
                <a16:creationId xmlns:a16="http://schemas.microsoft.com/office/drawing/2014/main" id="{625EE309-680B-450C-8F94-D21EF9361C36}"/>
              </a:ext>
            </a:extLst>
          </p:cNvPr>
          <p:cNvCxnSpPr>
            <a:endCxn id="76" idx="2"/>
          </p:cNvCxnSpPr>
          <p:nvPr/>
        </p:nvCxnSpPr>
        <p:spPr>
          <a:xfrm flipV="1">
            <a:off x="2295045" y="5025438"/>
            <a:ext cx="462" cy="6799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ttore 2 77">
            <a:extLst>
              <a:ext uri="{FF2B5EF4-FFF2-40B4-BE49-F238E27FC236}">
                <a16:creationId xmlns:a16="http://schemas.microsoft.com/office/drawing/2014/main" id="{8A70B6FE-E9F2-4641-82FE-14DEF8369A63}"/>
              </a:ext>
            </a:extLst>
          </p:cNvPr>
          <p:cNvCxnSpPr/>
          <p:nvPr/>
        </p:nvCxnSpPr>
        <p:spPr>
          <a:xfrm flipH="1">
            <a:off x="3227050" y="5939952"/>
            <a:ext cx="3043046" cy="1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>
            <a:extLst>
              <a:ext uri="{FF2B5EF4-FFF2-40B4-BE49-F238E27FC236}">
                <a16:creationId xmlns:a16="http://schemas.microsoft.com/office/drawing/2014/main" id="{725A685C-1207-42D0-850D-341AD70143B3}"/>
              </a:ext>
            </a:extLst>
          </p:cNvPr>
          <p:cNvCxnSpPr>
            <a:stCxn id="76" idx="0"/>
            <a:endCxn id="66" idx="2"/>
          </p:cNvCxnSpPr>
          <p:nvPr/>
        </p:nvCxnSpPr>
        <p:spPr>
          <a:xfrm flipV="1">
            <a:off x="2295507" y="3925203"/>
            <a:ext cx="835" cy="37664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ttangolo 79">
            <a:extLst>
              <a:ext uri="{FF2B5EF4-FFF2-40B4-BE49-F238E27FC236}">
                <a16:creationId xmlns:a16="http://schemas.microsoft.com/office/drawing/2014/main" id="{A45E92FB-B11F-4204-B1CD-6E6B84B7B586}"/>
              </a:ext>
            </a:extLst>
          </p:cNvPr>
          <p:cNvSpPr/>
          <p:nvPr/>
        </p:nvSpPr>
        <p:spPr>
          <a:xfrm>
            <a:off x="4022526" y="3450875"/>
            <a:ext cx="881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Umbria</a:t>
            </a:r>
          </a:p>
        </p:txBody>
      </p:sp>
      <p:sp>
        <p:nvSpPr>
          <p:cNvPr id="81" name="Rettangolo 80">
            <a:extLst>
              <a:ext uri="{FF2B5EF4-FFF2-40B4-BE49-F238E27FC236}">
                <a16:creationId xmlns:a16="http://schemas.microsoft.com/office/drawing/2014/main" id="{51A84FE8-EB76-408C-89D6-B30388A12BE2}"/>
              </a:ext>
            </a:extLst>
          </p:cNvPr>
          <p:cNvSpPr/>
          <p:nvPr/>
        </p:nvSpPr>
        <p:spPr>
          <a:xfrm>
            <a:off x="4270996" y="4242630"/>
            <a:ext cx="9066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DTA </a:t>
            </a:r>
          </a:p>
          <a:p>
            <a:pPr algn="ctr"/>
            <a:r>
              <a:rPr lang="it-IT" dirty="0"/>
              <a:t>Apulia</a:t>
            </a:r>
          </a:p>
        </p:txBody>
      </p:sp>
      <p:sp>
        <p:nvSpPr>
          <p:cNvPr id="82" name="Rettangolo 81">
            <a:extLst>
              <a:ext uri="{FF2B5EF4-FFF2-40B4-BE49-F238E27FC236}">
                <a16:creationId xmlns:a16="http://schemas.microsoft.com/office/drawing/2014/main" id="{C819EE00-97E0-4BF0-8944-9C849549BE58}"/>
              </a:ext>
            </a:extLst>
          </p:cNvPr>
          <p:cNvSpPr/>
          <p:nvPr/>
        </p:nvSpPr>
        <p:spPr>
          <a:xfrm>
            <a:off x="4402015" y="3798842"/>
            <a:ext cx="2952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DAC </a:t>
            </a:r>
          </a:p>
          <a:p>
            <a:pPr algn="ctr"/>
            <a:r>
              <a:rPr lang="it-IT" dirty="0"/>
              <a:t>Campania</a:t>
            </a:r>
          </a:p>
        </p:txBody>
      </p:sp>
      <p:sp>
        <p:nvSpPr>
          <p:cNvPr id="83" name="Rettangolo 82">
            <a:extLst>
              <a:ext uri="{FF2B5EF4-FFF2-40B4-BE49-F238E27FC236}">
                <a16:creationId xmlns:a16="http://schemas.microsoft.com/office/drawing/2014/main" id="{2C820F10-1A6F-494E-97AB-5E4D6FD3CAE4}"/>
              </a:ext>
            </a:extLst>
          </p:cNvPr>
          <p:cNvSpPr/>
          <p:nvPr/>
        </p:nvSpPr>
        <p:spPr>
          <a:xfrm>
            <a:off x="3367934" y="3216685"/>
            <a:ext cx="11834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Lombardia</a:t>
            </a:r>
          </a:p>
        </p:txBody>
      </p:sp>
      <p:sp>
        <p:nvSpPr>
          <p:cNvPr id="84" name="Rettangolo 83">
            <a:extLst>
              <a:ext uri="{FF2B5EF4-FFF2-40B4-BE49-F238E27FC236}">
                <a16:creationId xmlns:a16="http://schemas.microsoft.com/office/drawing/2014/main" id="{E97D36D0-6BA3-402C-B0D8-8C8BA92E553A}"/>
              </a:ext>
            </a:extLst>
          </p:cNvPr>
          <p:cNvSpPr/>
          <p:nvPr/>
        </p:nvSpPr>
        <p:spPr>
          <a:xfrm>
            <a:off x="5262099" y="3356157"/>
            <a:ext cx="18887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 err="1"/>
              <a:t>Sardinia</a:t>
            </a:r>
            <a:endParaRPr lang="it-IT" dirty="0"/>
          </a:p>
        </p:txBody>
      </p:sp>
      <p:sp>
        <p:nvSpPr>
          <p:cNvPr id="85" name="Rettangolo 84">
            <a:extLst>
              <a:ext uri="{FF2B5EF4-FFF2-40B4-BE49-F238E27FC236}">
                <a16:creationId xmlns:a16="http://schemas.microsoft.com/office/drawing/2014/main" id="{3918D26F-B4E2-4A36-BEBD-CBACE4852E40}"/>
              </a:ext>
            </a:extLst>
          </p:cNvPr>
          <p:cNvSpPr/>
          <p:nvPr/>
        </p:nvSpPr>
        <p:spPr>
          <a:xfrm>
            <a:off x="4342171" y="4329804"/>
            <a:ext cx="27189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Emilia Romagna</a:t>
            </a:r>
          </a:p>
        </p:txBody>
      </p:sp>
      <p:sp>
        <p:nvSpPr>
          <p:cNvPr id="86" name="Rettangolo 85">
            <a:extLst>
              <a:ext uri="{FF2B5EF4-FFF2-40B4-BE49-F238E27FC236}">
                <a16:creationId xmlns:a16="http://schemas.microsoft.com/office/drawing/2014/main" id="{2313BFFE-C7E3-4665-BE15-82DE319325B8}"/>
              </a:ext>
            </a:extLst>
          </p:cNvPr>
          <p:cNvSpPr/>
          <p:nvPr/>
        </p:nvSpPr>
        <p:spPr>
          <a:xfrm>
            <a:off x="3223537" y="4315855"/>
            <a:ext cx="1175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Basilicata</a:t>
            </a:r>
          </a:p>
        </p:txBody>
      </p:sp>
      <p:sp>
        <p:nvSpPr>
          <p:cNvPr id="87" name="Rettangolo 86">
            <a:extLst>
              <a:ext uri="{FF2B5EF4-FFF2-40B4-BE49-F238E27FC236}">
                <a16:creationId xmlns:a16="http://schemas.microsoft.com/office/drawing/2014/main" id="{FD0EDCAF-3961-453E-A4CA-069EFD91B236}"/>
              </a:ext>
            </a:extLst>
          </p:cNvPr>
          <p:cNvSpPr/>
          <p:nvPr/>
        </p:nvSpPr>
        <p:spPr>
          <a:xfrm>
            <a:off x="3894327" y="3907169"/>
            <a:ext cx="993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dirty="0"/>
              <a:t>Abruzzo </a:t>
            </a:r>
          </a:p>
        </p:txBody>
      </p:sp>
      <p:sp>
        <p:nvSpPr>
          <p:cNvPr id="88" name="Rettangolo 87">
            <a:extLst>
              <a:ext uri="{FF2B5EF4-FFF2-40B4-BE49-F238E27FC236}">
                <a16:creationId xmlns:a16="http://schemas.microsoft.com/office/drawing/2014/main" id="{4778F655-A365-4FBA-9877-ACCD8126F8BB}"/>
              </a:ext>
            </a:extLst>
          </p:cNvPr>
          <p:cNvSpPr/>
          <p:nvPr/>
        </p:nvSpPr>
        <p:spPr>
          <a:xfrm>
            <a:off x="4978290" y="3152511"/>
            <a:ext cx="7091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DTA </a:t>
            </a:r>
          </a:p>
          <a:p>
            <a:pPr algn="ctr"/>
            <a:r>
              <a:rPr lang="it-IT" dirty="0"/>
              <a:t>Lazio </a:t>
            </a:r>
          </a:p>
        </p:txBody>
      </p:sp>
      <p:sp>
        <p:nvSpPr>
          <p:cNvPr id="90" name="Rettangolo 89">
            <a:extLst>
              <a:ext uri="{FF2B5EF4-FFF2-40B4-BE49-F238E27FC236}">
                <a16:creationId xmlns:a16="http://schemas.microsoft.com/office/drawing/2014/main" id="{1EA5B149-56A8-48DD-A7DC-866EA2B88A43}"/>
              </a:ext>
            </a:extLst>
          </p:cNvPr>
          <p:cNvSpPr/>
          <p:nvPr/>
        </p:nvSpPr>
        <p:spPr>
          <a:xfrm>
            <a:off x="6647335" y="3165605"/>
            <a:ext cx="1288646" cy="4899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Accademic</a:t>
            </a:r>
            <a:r>
              <a:rPr lang="it-IT" dirty="0">
                <a:solidFill>
                  <a:schemeClr val="tx1"/>
                </a:solidFill>
              </a:rPr>
              <a:t> Spin-off </a:t>
            </a:r>
          </a:p>
        </p:txBody>
      </p:sp>
      <p:cxnSp>
        <p:nvCxnSpPr>
          <p:cNvPr id="91" name="Connettore 2 90">
            <a:extLst>
              <a:ext uri="{FF2B5EF4-FFF2-40B4-BE49-F238E27FC236}">
                <a16:creationId xmlns:a16="http://schemas.microsoft.com/office/drawing/2014/main" id="{3B6C1431-E8D8-43F8-A449-24F0AAE6E6D0}"/>
              </a:ext>
            </a:extLst>
          </p:cNvPr>
          <p:cNvCxnSpPr>
            <a:cxnSpLocks/>
          </p:cNvCxnSpPr>
          <p:nvPr/>
        </p:nvCxnSpPr>
        <p:spPr>
          <a:xfrm flipH="1">
            <a:off x="7813990" y="2786717"/>
            <a:ext cx="543711" cy="36387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tangolo 91">
            <a:extLst>
              <a:ext uri="{FF2B5EF4-FFF2-40B4-BE49-F238E27FC236}">
                <a16:creationId xmlns:a16="http://schemas.microsoft.com/office/drawing/2014/main" id="{2463B716-1959-491C-8E47-CF4285D419AF}"/>
              </a:ext>
            </a:extLst>
          </p:cNvPr>
          <p:cNvSpPr/>
          <p:nvPr/>
        </p:nvSpPr>
        <p:spPr>
          <a:xfrm>
            <a:off x="7556728" y="1073993"/>
            <a:ext cx="1572493" cy="61961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Public Administration</a:t>
            </a:r>
          </a:p>
        </p:txBody>
      </p:sp>
      <p:cxnSp>
        <p:nvCxnSpPr>
          <p:cNvPr id="93" name="Connettore 2 92">
            <a:extLst>
              <a:ext uri="{FF2B5EF4-FFF2-40B4-BE49-F238E27FC236}">
                <a16:creationId xmlns:a16="http://schemas.microsoft.com/office/drawing/2014/main" id="{F90820E1-A135-42B3-B3F8-7044C9DDE951}"/>
              </a:ext>
            </a:extLst>
          </p:cNvPr>
          <p:cNvCxnSpPr>
            <a:cxnSpLocks/>
            <a:stCxn id="92" idx="2"/>
            <a:endCxn id="97" idx="0"/>
          </p:cNvCxnSpPr>
          <p:nvPr/>
        </p:nvCxnSpPr>
        <p:spPr>
          <a:xfrm>
            <a:off x="8342975" y="1693612"/>
            <a:ext cx="2540" cy="2387641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2 93">
            <a:extLst>
              <a:ext uri="{FF2B5EF4-FFF2-40B4-BE49-F238E27FC236}">
                <a16:creationId xmlns:a16="http://schemas.microsoft.com/office/drawing/2014/main" id="{95CFCCF3-21B1-4059-B912-28AFC385BF4C}"/>
              </a:ext>
            </a:extLst>
          </p:cNvPr>
          <p:cNvCxnSpPr>
            <a:cxnSpLocks/>
            <a:stCxn id="92" idx="2"/>
          </p:cNvCxnSpPr>
          <p:nvPr/>
        </p:nvCxnSpPr>
        <p:spPr>
          <a:xfrm>
            <a:off x="8342975" y="1693612"/>
            <a:ext cx="200406" cy="508094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Rettangolo 94">
            <a:extLst>
              <a:ext uri="{FF2B5EF4-FFF2-40B4-BE49-F238E27FC236}">
                <a16:creationId xmlns:a16="http://schemas.microsoft.com/office/drawing/2014/main" id="{062A0B14-3301-4D6F-8539-2C3826D4D5AD}"/>
              </a:ext>
            </a:extLst>
          </p:cNvPr>
          <p:cNvSpPr/>
          <p:nvPr/>
        </p:nvSpPr>
        <p:spPr>
          <a:xfrm>
            <a:off x="6654833" y="4486629"/>
            <a:ext cx="1249106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Research Centers</a:t>
            </a:r>
          </a:p>
        </p:txBody>
      </p:sp>
      <p:sp>
        <p:nvSpPr>
          <p:cNvPr id="97" name="Rettangolo 96">
            <a:extLst>
              <a:ext uri="{FF2B5EF4-FFF2-40B4-BE49-F238E27FC236}">
                <a16:creationId xmlns:a16="http://schemas.microsoft.com/office/drawing/2014/main" id="{721E76B7-1F6F-486F-AE16-97236E0F4D04}"/>
              </a:ext>
            </a:extLst>
          </p:cNvPr>
          <p:cNvSpPr/>
          <p:nvPr/>
        </p:nvSpPr>
        <p:spPr>
          <a:xfrm>
            <a:off x="7591381" y="4081253"/>
            <a:ext cx="1508267" cy="56064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Non-profit </a:t>
            </a:r>
            <a:r>
              <a:rPr lang="it-IT" dirty="0" err="1">
                <a:solidFill>
                  <a:schemeClr val="tx1"/>
                </a:solidFill>
              </a:rPr>
              <a:t>organizations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98" name="CasellaDiTesto 97">
            <a:extLst>
              <a:ext uri="{FF2B5EF4-FFF2-40B4-BE49-F238E27FC236}">
                <a16:creationId xmlns:a16="http://schemas.microsoft.com/office/drawing/2014/main" id="{5DBD7C2F-4066-442B-A62E-46ED399E9864}"/>
              </a:ext>
            </a:extLst>
          </p:cNvPr>
          <p:cNvSpPr txBox="1"/>
          <p:nvPr/>
        </p:nvSpPr>
        <p:spPr>
          <a:xfrm>
            <a:off x="6811718" y="2373359"/>
            <a:ext cx="6139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S2S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cxnSp>
        <p:nvCxnSpPr>
          <p:cNvPr id="99" name="Connettore 2 98">
            <a:extLst>
              <a:ext uri="{FF2B5EF4-FFF2-40B4-BE49-F238E27FC236}">
                <a16:creationId xmlns:a16="http://schemas.microsoft.com/office/drawing/2014/main" id="{475A8DC8-0BF3-4028-ABAC-07EF965DADDE}"/>
              </a:ext>
            </a:extLst>
          </p:cNvPr>
          <p:cNvCxnSpPr>
            <a:cxnSpLocks/>
            <a:stCxn id="97" idx="0"/>
            <a:endCxn id="90" idx="2"/>
          </p:cNvCxnSpPr>
          <p:nvPr/>
        </p:nvCxnSpPr>
        <p:spPr>
          <a:xfrm flipH="1" flipV="1">
            <a:off x="7291658" y="3655551"/>
            <a:ext cx="1053857" cy="4257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onnettore 2 99">
            <a:extLst>
              <a:ext uri="{FF2B5EF4-FFF2-40B4-BE49-F238E27FC236}">
                <a16:creationId xmlns:a16="http://schemas.microsoft.com/office/drawing/2014/main" id="{07B27D15-A3FB-4716-9F89-9B647C1C430F}"/>
              </a:ext>
            </a:extLst>
          </p:cNvPr>
          <p:cNvCxnSpPr>
            <a:cxnSpLocks/>
            <a:stCxn id="90" idx="2"/>
            <a:endCxn id="95" idx="0"/>
          </p:cNvCxnSpPr>
          <p:nvPr/>
        </p:nvCxnSpPr>
        <p:spPr>
          <a:xfrm flipH="1">
            <a:off x="7279386" y="3655551"/>
            <a:ext cx="12272" cy="83107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CasellaDiTesto 100">
            <a:extLst>
              <a:ext uri="{FF2B5EF4-FFF2-40B4-BE49-F238E27FC236}">
                <a16:creationId xmlns:a16="http://schemas.microsoft.com/office/drawing/2014/main" id="{D3EE1A1D-E260-45AF-9A2F-1175351654A9}"/>
              </a:ext>
            </a:extLst>
          </p:cNvPr>
          <p:cNvSpPr txBox="1"/>
          <p:nvPr/>
        </p:nvSpPr>
        <p:spPr>
          <a:xfrm>
            <a:off x="2478599" y="1603857"/>
            <a:ext cx="6139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B2B</a:t>
            </a:r>
          </a:p>
        </p:txBody>
      </p:sp>
      <p:sp>
        <p:nvSpPr>
          <p:cNvPr id="102" name="CasellaDiTesto 101">
            <a:extLst>
              <a:ext uri="{FF2B5EF4-FFF2-40B4-BE49-F238E27FC236}">
                <a16:creationId xmlns:a16="http://schemas.microsoft.com/office/drawing/2014/main" id="{5DE9B7CB-DE8B-484C-A9ED-04A30AB0E874}"/>
              </a:ext>
            </a:extLst>
          </p:cNvPr>
          <p:cNvSpPr txBox="1"/>
          <p:nvPr/>
        </p:nvSpPr>
        <p:spPr>
          <a:xfrm>
            <a:off x="4796671" y="6086956"/>
            <a:ext cx="6139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B2C</a:t>
            </a:r>
          </a:p>
        </p:txBody>
      </p:sp>
      <p:sp>
        <p:nvSpPr>
          <p:cNvPr id="103" name="CasellaDiTesto 102">
            <a:extLst>
              <a:ext uri="{FF2B5EF4-FFF2-40B4-BE49-F238E27FC236}">
                <a16:creationId xmlns:a16="http://schemas.microsoft.com/office/drawing/2014/main" id="{45635D3B-7DE5-4460-A491-CFDE01169C9E}"/>
              </a:ext>
            </a:extLst>
          </p:cNvPr>
          <p:cNvSpPr txBox="1"/>
          <p:nvPr/>
        </p:nvSpPr>
        <p:spPr>
          <a:xfrm>
            <a:off x="8068229" y="5238413"/>
            <a:ext cx="69522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S2S </a:t>
            </a:r>
          </a:p>
        </p:txBody>
      </p:sp>
      <p:cxnSp>
        <p:nvCxnSpPr>
          <p:cNvPr id="104" name="Connettore 2 103">
            <a:extLst>
              <a:ext uri="{FF2B5EF4-FFF2-40B4-BE49-F238E27FC236}">
                <a16:creationId xmlns:a16="http://schemas.microsoft.com/office/drawing/2014/main" id="{C26B64D2-192D-4461-802A-7F30605F243B}"/>
              </a:ext>
            </a:extLst>
          </p:cNvPr>
          <p:cNvCxnSpPr>
            <a:cxnSpLocks/>
            <a:stCxn id="97" idx="2"/>
            <a:endCxn id="63" idx="0"/>
          </p:cNvCxnSpPr>
          <p:nvPr/>
        </p:nvCxnSpPr>
        <p:spPr>
          <a:xfrm flipH="1">
            <a:off x="7437235" y="4641898"/>
            <a:ext cx="908280" cy="9989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CasellaDiTesto 104">
            <a:extLst>
              <a:ext uri="{FF2B5EF4-FFF2-40B4-BE49-F238E27FC236}">
                <a16:creationId xmlns:a16="http://schemas.microsoft.com/office/drawing/2014/main" id="{68A3E4DC-FCE8-4FC3-8B57-4D427E9F3EC5}"/>
              </a:ext>
            </a:extLst>
          </p:cNvPr>
          <p:cNvSpPr txBox="1"/>
          <p:nvPr/>
        </p:nvSpPr>
        <p:spPr>
          <a:xfrm>
            <a:off x="6852031" y="5357286"/>
            <a:ext cx="6139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C2C</a:t>
            </a:r>
          </a:p>
        </p:txBody>
      </p:sp>
      <p:sp>
        <p:nvSpPr>
          <p:cNvPr id="106" name="Rettangolo 105">
            <a:extLst>
              <a:ext uri="{FF2B5EF4-FFF2-40B4-BE49-F238E27FC236}">
                <a16:creationId xmlns:a16="http://schemas.microsoft.com/office/drawing/2014/main" id="{8B4DEDA1-2DD5-441C-9607-821FCB9CDD9C}"/>
              </a:ext>
            </a:extLst>
          </p:cNvPr>
          <p:cNvSpPr/>
          <p:nvPr/>
        </p:nvSpPr>
        <p:spPr>
          <a:xfrm>
            <a:off x="4032862" y="2849018"/>
            <a:ext cx="1888778" cy="35013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Regional</a:t>
            </a:r>
            <a:r>
              <a:rPr lang="it-IT" dirty="0">
                <a:solidFill>
                  <a:schemeClr val="tx1"/>
                </a:solidFill>
              </a:rPr>
              <a:t> clusters</a:t>
            </a:r>
          </a:p>
        </p:txBody>
      </p:sp>
      <p:sp>
        <p:nvSpPr>
          <p:cNvPr id="107" name="Rettangolo 106">
            <a:extLst>
              <a:ext uri="{FF2B5EF4-FFF2-40B4-BE49-F238E27FC236}">
                <a16:creationId xmlns:a16="http://schemas.microsoft.com/office/drawing/2014/main" id="{5EA3C0FA-2C60-4331-BD66-ECF45943D8FB}"/>
              </a:ext>
            </a:extLst>
          </p:cNvPr>
          <p:cNvSpPr/>
          <p:nvPr/>
        </p:nvSpPr>
        <p:spPr>
          <a:xfrm>
            <a:off x="67775" y="1044676"/>
            <a:ext cx="6573603" cy="2865678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108" name="Rettangolo 107">
            <a:extLst>
              <a:ext uri="{FF2B5EF4-FFF2-40B4-BE49-F238E27FC236}">
                <a16:creationId xmlns:a16="http://schemas.microsoft.com/office/drawing/2014/main" id="{4F19CEF4-18DA-4F1C-A8DA-FBFF7F606306}"/>
              </a:ext>
            </a:extLst>
          </p:cNvPr>
          <p:cNvSpPr/>
          <p:nvPr/>
        </p:nvSpPr>
        <p:spPr>
          <a:xfrm>
            <a:off x="82344" y="3936774"/>
            <a:ext cx="4768278" cy="2820285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109" name="Rettangolo 108">
            <a:extLst>
              <a:ext uri="{FF2B5EF4-FFF2-40B4-BE49-F238E27FC236}">
                <a16:creationId xmlns:a16="http://schemas.microsoft.com/office/drawing/2014/main" id="{09135618-65B8-49DE-BB51-3500358F5A46}"/>
              </a:ext>
            </a:extLst>
          </p:cNvPr>
          <p:cNvSpPr/>
          <p:nvPr/>
        </p:nvSpPr>
        <p:spPr>
          <a:xfrm>
            <a:off x="3428338" y="5207230"/>
            <a:ext cx="5382554" cy="153347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sp>
        <p:nvSpPr>
          <p:cNvPr id="110" name="Rettangolo 109">
            <a:extLst>
              <a:ext uri="{FF2B5EF4-FFF2-40B4-BE49-F238E27FC236}">
                <a16:creationId xmlns:a16="http://schemas.microsoft.com/office/drawing/2014/main" id="{5B7147FC-6C21-499F-9AA0-E5EE00EE878A}"/>
              </a:ext>
            </a:extLst>
          </p:cNvPr>
          <p:cNvSpPr/>
          <p:nvPr/>
        </p:nvSpPr>
        <p:spPr>
          <a:xfrm>
            <a:off x="4845103" y="1046477"/>
            <a:ext cx="4274532" cy="4176629"/>
          </a:xfrm>
          <a:prstGeom prst="rect">
            <a:avLst/>
          </a:prstGeom>
          <a:noFill/>
          <a:ln>
            <a:solidFill>
              <a:srgbClr val="2125C3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400" dirty="0"/>
          </a:p>
        </p:txBody>
      </p:sp>
      <p:pic>
        <p:nvPicPr>
          <p:cNvPr id="111" name="Immagine 110">
            <a:extLst>
              <a:ext uri="{FF2B5EF4-FFF2-40B4-BE49-F238E27FC236}">
                <a16:creationId xmlns:a16="http://schemas.microsoft.com/office/drawing/2014/main" id="{2E0FDD37-BDFA-41BC-86EA-E4FDC7868E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t="3133" r="26851" b="31974"/>
          <a:stretch/>
        </p:blipFill>
        <p:spPr>
          <a:xfrm>
            <a:off x="905976" y="1529754"/>
            <a:ext cx="558704" cy="534659"/>
          </a:xfrm>
          <a:prstGeom prst="rect">
            <a:avLst/>
          </a:prstGeom>
        </p:spPr>
      </p:pic>
      <p:pic>
        <p:nvPicPr>
          <p:cNvPr id="112" name="Immagine 111">
            <a:extLst>
              <a:ext uri="{FF2B5EF4-FFF2-40B4-BE49-F238E27FC236}">
                <a16:creationId xmlns:a16="http://schemas.microsoft.com/office/drawing/2014/main" id="{9D47C55C-41F1-485D-9FAE-49418FF15DC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697" t="13591" r="43212" b="74682"/>
          <a:stretch/>
        </p:blipFill>
        <p:spPr>
          <a:xfrm>
            <a:off x="587718" y="5656090"/>
            <a:ext cx="580881" cy="555064"/>
          </a:xfrm>
          <a:prstGeom prst="rect">
            <a:avLst/>
          </a:prstGeom>
        </p:spPr>
      </p:pic>
      <p:pic>
        <p:nvPicPr>
          <p:cNvPr id="113" name="Immagine 112">
            <a:extLst>
              <a:ext uri="{FF2B5EF4-FFF2-40B4-BE49-F238E27FC236}">
                <a16:creationId xmlns:a16="http://schemas.microsoft.com/office/drawing/2014/main" id="{95907FD2-F3B6-4D73-9985-AB442570D6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b="21527"/>
          <a:stretch/>
        </p:blipFill>
        <p:spPr>
          <a:xfrm>
            <a:off x="3578551" y="1882647"/>
            <a:ext cx="2789939" cy="80691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4" name="Rettangolo 113">
            <a:extLst>
              <a:ext uri="{FF2B5EF4-FFF2-40B4-BE49-F238E27FC236}">
                <a16:creationId xmlns:a16="http://schemas.microsoft.com/office/drawing/2014/main" id="{5A743090-1E84-43E7-8B28-8C51C9352018}"/>
              </a:ext>
            </a:extLst>
          </p:cNvPr>
          <p:cNvSpPr/>
          <p:nvPr/>
        </p:nvSpPr>
        <p:spPr>
          <a:xfrm>
            <a:off x="130883" y="1130874"/>
            <a:ext cx="2102256" cy="30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</a:t>
            </a:r>
            <a:r>
              <a:rPr lang="it-IT" sz="2400" b="1" dirty="0" err="1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</a:p>
        </p:txBody>
      </p:sp>
      <p:pic>
        <p:nvPicPr>
          <p:cNvPr id="115" name="Immagine 114">
            <a:extLst>
              <a:ext uri="{FF2B5EF4-FFF2-40B4-BE49-F238E27FC236}">
                <a16:creationId xmlns:a16="http://schemas.microsoft.com/office/drawing/2014/main" id="{B46AF979-771A-4C7F-9970-94C7B702989C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437087" y="2805176"/>
            <a:ext cx="560252" cy="560252"/>
          </a:xfrm>
          <a:prstGeom prst="rect">
            <a:avLst/>
          </a:prstGeom>
        </p:spPr>
      </p:pic>
      <p:pic>
        <p:nvPicPr>
          <p:cNvPr id="116" name="Immagine 115">
            <a:extLst>
              <a:ext uri="{FF2B5EF4-FFF2-40B4-BE49-F238E27FC236}">
                <a16:creationId xmlns:a16="http://schemas.microsoft.com/office/drawing/2014/main" id="{B17583BB-BF76-4D20-93C6-02ABC764DA0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85835" t="25545" r="-721" b="59889"/>
          <a:stretch/>
        </p:blipFill>
        <p:spPr>
          <a:xfrm>
            <a:off x="6731803" y="3765997"/>
            <a:ext cx="513567" cy="513567"/>
          </a:xfrm>
          <a:prstGeom prst="rect">
            <a:avLst/>
          </a:prstGeom>
        </p:spPr>
      </p:pic>
      <p:cxnSp>
        <p:nvCxnSpPr>
          <p:cNvPr id="117" name="Connettore 2 116">
            <a:extLst>
              <a:ext uri="{FF2B5EF4-FFF2-40B4-BE49-F238E27FC236}">
                <a16:creationId xmlns:a16="http://schemas.microsoft.com/office/drawing/2014/main" id="{69D36CBE-3EB4-40C2-940C-7936607C7747}"/>
              </a:ext>
            </a:extLst>
          </p:cNvPr>
          <p:cNvCxnSpPr>
            <a:stCxn id="68" idx="3"/>
          </p:cNvCxnSpPr>
          <p:nvPr/>
        </p:nvCxnSpPr>
        <p:spPr>
          <a:xfrm flipV="1">
            <a:off x="6625878" y="1369858"/>
            <a:ext cx="914637" cy="2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8" name="CasellaDiTesto 117">
            <a:extLst>
              <a:ext uri="{FF2B5EF4-FFF2-40B4-BE49-F238E27FC236}">
                <a16:creationId xmlns:a16="http://schemas.microsoft.com/office/drawing/2014/main" id="{5A2DEF04-8626-4935-80A5-CB7DF4692EA9}"/>
              </a:ext>
            </a:extLst>
          </p:cNvPr>
          <p:cNvSpPr txBox="1"/>
          <p:nvPr/>
        </p:nvSpPr>
        <p:spPr>
          <a:xfrm>
            <a:off x="6754163" y="1169803"/>
            <a:ext cx="61397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B2S</a:t>
            </a:r>
          </a:p>
        </p:txBody>
      </p:sp>
      <p:sp>
        <p:nvSpPr>
          <p:cNvPr id="119" name="Rettangolo 118">
            <a:extLst>
              <a:ext uri="{FF2B5EF4-FFF2-40B4-BE49-F238E27FC236}">
                <a16:creationId xmlns:a16="http://schemas.microsoft.com/office/drawing/2014/main" id="{8F02C04C-ED1B-4A4B-B068-239E66C5784D}"/>
              </a:ext>
            </a:extLst>
          </p:cNvPr>
          <p:cNvSpPr/>
          <p:nvPr/>
        </p:nvSpPr>
        <p:spPr>
          <a:xfrm>
            <a:off x="130883" y="6393536"/>
            <a:ext cx="2102256" cy="30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</a:t>
            </a:r>
            <a:r>
              <a:rPr lang="it-IT" sz="2400" b="1" dirty="0" err="1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</a:t>
            </a:r>
          </a:p>
        </p:txBody>
      </p:sp>
      <p:sp>
        <p:nvSpPr>
          <p:cNvPr id="120" name="Rettangolo 119">
            <a:extLst>
              <a:ext uri="{FF2B5EF4-FFF2-40B4-BE49-F238E27FC236}">
                <a16:creationId xmlns:a16="http://schemas.microsoft.com/office/drawing/2014/main" id="{9EB77CE1-E3A1-4F7B-B111-1BCE9660854E}"/>
              </a:ext>
            </a:extLst>
          </p:cNvPr>
          <p:cNvSpPr/>
          <p:nvPr/>
        </p:nvSpPr>
        <p:spPr>
          <a:xfrm>
            <a:off x="7026965" y="701539"/>
            <a:ext cx="2102256" cy="30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</a:t>
            </a:r>
            <a:r>
              <a:rPr lang="it-IT" sz="2400" b="1" dirty="0" err="1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4</a:t>
            </a:r>
          </a:p>
        </p:txBody>
      </p:sp>
      <p:sp>
        <p:nvSpPr>
          <p:cNvPr id="121" name="Rettangolo 120">
            <a:extLst>
              <a:ext uri="{FF2B5EF4-FFF2-40B4-BE49-F238E27FC236}">
                <a16:creationId xmlns:a16="http://schemas.microsoft.com/office/drawing/2014/main" id="{AE7BF2CC-FA90-4FD8-834B-D6D5E23C1148}"/>
              </a:ext>
            </a:extLst>
          </p:cNvPr>
          <p:cNvSpPr/>
          <p:nvPr/>
        </p:nvSpPr>
        <p:spPr>
          <a:xfrm>
            <a:off x="6414881" y="6418737"/>
            <a:ext cx="2102256" cy="30304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sub-</a:t>
            </a:r>
            <a:r>
              <a:rPr lang="it-IT" sz="2400" b="1" dirty="0" err="1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</p:txBody>
      </p:sp>
      <p:pic>
        <p:nvPicPr>
          <p:cNvPr id="122" name="Immagine 121">
            <a:extLst>
              <a:ext uri="{FF2B5EF4-FFF2-40B4-BE49-F238E27FC236}">
                <a16:creationId xmlns:a16="http://schemas.microsoft.com/office/drawing/2014/main" id="{4C5E6791-C918-4F5C-BB32-A3ADFECB92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6685" t="19261" r="11644" b="11698"/>
          <a:stretch/>
        </p:blipFill>
        <p:spPr>
          <a:xfrm>
            <a:off x="8424760" y="4644833"/>
            <a:ext cx="537026" cy="517319"/>
          </a:xfrm>
          <a:prstGeom prst="rect">
            <a:avLst/>
          </a:prstGeom>
        </p:spPr>
      </p:pic>
      <p:pic>
        <p:nvPicPr>
          <p:cNvPr id="123" name="Picture 4" descr="Risultato immagini per citizen icon">
            <a:extLst>
              <a:ext uri="{FF2B5EF4-FFF2-40B4-BE49-F238E27FC236}">
                <a16:creationId xmlns:a16="http://schemas.microsoft.com/office/drawing/2014/main" id="{3210C1E4-9CAF-4699-8903-14F191F2C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519" r="1837" b="13894"/>
          <a:stretch/>
        </p:blipFill>
        <p:spPr bwMode="auto">
          <a:xfrm>
            <a:off x="5533411" y="6043379"/>
            <a:ext cx="783877" cy="563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Immagine 123">
            <a:extLst>
              <a:ext uri="{FF2B5EF4-FFF2-40B4-BE49-F238E27FC236}">
                <a16:creationId xmlns:a16="http://schemas.microsoft.com/office/drawing/2014/main" id="{31ACDC88-CFEA-4A8D-9397-DEBC14D252B0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52031" y="1708143"/>
            <a:ext cx="615106" cy="615106"/>
          </a:xfrm>
          <a:prstGeom prst="rect">
            <a:avLst/>
          </a:prstGeom>
        </p:spPr>
      </p:pic>
      <p:sp>
        <p:nvSpPr>
          <p:cNvPr id="89" name="Rettangolo 88">
            <a:extLst>
              <a:ext uri="{FF2B5EF4-FFF2-40B4-BE49-F238E27FC236}">
                <a16:creationId xmlns:a16="http://schemas.microsoft.com/office/drawing/2014/main" id="{A092F6BD-4C10-4A2B-9A17-25F461A3EBE6}"/>
              </a:ext>
            </a:extLst>
          </p:cNvPr>
          <p:cNvSpPr/>
          <p:nvPr/>
        </p:nvSpPr>
        <p:spPr>
          <a:xfrm>
            <a:off x="7730048" y="2200985"/>
            <a:ext cx="1310201" cy="5707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Universities</a:t>
            </a: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63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63" grpId="0" animBg="1"/>
      <p:bldP spid="64" grpId="0" animBg="1"/>
      <p:bldP spid="66" grpId="0" animBg="1"/>
      <p:bldP spid="68" grpId="0" animBg="1"/>
      <p:bldP spid="69" grpId="0" animBg="1"/>
      <p:bldP spid="72" grpId="0" animBg="1"/>
      <p:bldP spid="74" grpId="0" animBg="1"/>
      <p:bldP spid="75" grpId="0" animBg="1"/>
      <p:bldP spid="76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90" grpId="0" animBg="1"/>
      <p:bldP spid="92" grpId="0" animBg="1"/>
      <p:bldP spid="95" grpId="0" animBg="1"/>
      <p:bldP spid="97" grpId="0" animBg="1"/>
      <p:bldP spid="98" grpId="0" animBg="1"/>
      <p:bldP spid="101" grpId="0" animBg="1"/>
      <p:bldP spid="102" grpId="0" animBg="1"/>
      <p:bldP spid="103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4" grpId="0" animBg="1"/>
      <p:bldP spid="118" grpId="0" animBg="1"/>
      <p:bldP spid="119" grpId="0" animBg="1"/>
      <p:bldP spid="120" grpId="0" animBg="1"/>
      <p:bldP spid="121" grpId="0" animBg="1"/>
      <p:bldP spid="89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ttangolo 110"/>
          <p:cNvSpPr/>
          <p:nvPr/>
        </p:nvSpPr>
        <p:spPr>
          <a:xfrm>
            <a:off x="205114" y="2103536"/>
            <a:ext cx="4029179" cy="45290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cxnSp>
        <p:nvCxnSpPr>
          <p:cNvPr id="67" name="Connettore 2 66"/>
          <p:cNvCxnSpPr>
            <a:cxnSpLocks/>
            <a:stCxn id="8" idx="1"/>
            <a:endCxn id="21" idx="3"/>
          </p:cNvCxnSpPr>
          <p:nvPr/>
        </p:nvCxnSpPr>
        <p:spPr>
          <a:xfrm flipH="1" flipV="1">
            <a:off x="1605263" y="3184260"/>
            <a:ext cx="1932837" cy="1403618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4202834" y="1333616"/>
            <a:ext cx="4800026" cy="465603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cxnSp>
        <p:nvCxnSpPr>
          <p:cNvPr id="7" name="Connettore 2 6"/>
          <p:cNvCxnSpPr>
            <a:cxnSpLocks/>
            <a:stCxn id="27" idx="5"/>
            <a:endCxn id="10" idx="1"/>
          </p:cNvCxnSpPr>
          <p:nvPr/>
        </p:nvCxnSpPr>
        <p:spPr>
          <a:xfrm>
            <a:off x="2718989" y="2383781"/>
            <a:ext cx="834633" cy="77629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ttangolo 7"/>
          <p:cNvSpPr/>
          <p:nvPr/>
        </p:nvSpPr>
        <p:spPr>
          <a:xfrm>
            <a:off x="3538100" y="4371104"/>
            <a:ext cx="1387355" cy="433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Suppliers</a:t>
            </a:r>
          </a:p>
        </p:txBody>
      </p:sp>
      <p:sp>
        <p:nvSpPr>
          <p:cNvPr id="9" name="Rettangolo 8"/>
          <p:cNvSpPr/>
          <p:nvPr/>
        </p:nvSpPr>
        <p:spPr>
          <a:xfrm>
            <a:off x="5050098" y="2041276"/>
            <a:ext cx="2272812" cy="710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Complementary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suppliers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3553622" y="2606493"/>
            <a:ext cx="1325992" cy="110716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Sub-</a:t>
            </a:r>
            <a:r>
              <a:rPr lang="it-IT" sz="2400" dirty="0" err="1">
                <a:solidFill>
                  <a:schemeClr val="tx1"/>
                </a:solidFill>
              </a:rPr>
              <a:t>suppliers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14" name="Connettore 2 13"/>
          <p:cNvCxnSpPr>
            <a:cxnSpLocks/>
            <a:stCxn id="10" idx="2"/>
            <a:endCxn id="8" idx="0"/>
          </p:cNvCxnSpPr>
          <p:nvPr/>
        </p:nvCxnSpPr>
        <p:spPr>
          <a:xfrm>
            <a:off x="4216618" y="3713654"/>
            <a:ext cx="15160" cy="65745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>
            <a:cxnSpLocks/>
            <a:endCxn id="10" idx="0"/>
          </p:cNvCxnSpPr>
          <p:nvPr/>
        </p:nvCxnSpPr>
        <p:spPr>
          <a:xfrm flipH="1">
            <a:off x="4216618" y="2586536"/>
            <a:ext cx="783084" cy="1995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/>
          <p:cNvSpPr/>
          <p:nvPr/>
        </p:nvSpPr>
        <p:spPr>
          <a:xfrm>
            <a:off x="699576" y="2820026"/>
            <a:ext cx="905687" cy="72846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Spin-off</a:t>
            </a:r>
          </a:p>
        </p:txBody>
      </p:sp>
      <p:cxnSp>
        <p:nvCxnSpPr>
          <p:cNvPr id="22" name="Connettore 2 21"/>
          <p:cNvCxnSpPr>
            <a:cxnSpLocks/>
            <a:stCxn id="28" idx="6"/>
            <a:endCxn id="10" idx="1"/>
          </p:cNvCxnSpPr>
          <p:nvPr/>
        </p:nvCxnSpPr>
        <p:spPr>
          <a:xfrm>
            <a:off x="2568349" y="2613086"/>
            <a:ext cx="985273" cy="546988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>
            <a:cxnSpLocks/>
            <a:stCxn id="30" idx="6"/>
            <a:endCxn id="10" idx="1"/>
          </p:cNvCxnSpPr>
          <p:nvPr/>
        </p:nvCxnSpPr>
        <p:spPr>
          <a:xfrm flipV="1">
            <a:off x="2622379" y="3160074"/>
            <a:ext cx="931243" cy="17943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/>
          <p:cNvCxnSpPr>
            <a:cxnSpLocks/>
            <a:stCxn id="21" idx="3"/>
            <a:endCxn id="10" idx="1"/>
          </p:cNvCxnSpPr>
          <p:nvPr/>
        </p:nvCxnSpPr>
        <p:spPr>
          <a:xfrm flipV="1">
            <a:off x="1605263" y="3160074"/>
            <a:ext cx="1948359" cy="2418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>
            <a:cxnSpLocks/>
            <a:stCxn id="29" idx="6"/>
            <a:endCxn id="10" idx="1"/>
          </p:cNvCxnSpPr>
          <p:nvPr/>
        </p:nvCxnSpPr>
        <p:spPr>
          <a:xfrm>
            <a:off x="2553308" y="2961041"/>
            <a:ext cx="1000314" cy="19903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AutoShape 8" descr="Risultati immagini per TELESPAZIO"/>
          <p:cNvSpPr>
            <a:spLocks noChangeAspect="1" noChangeArrowheads="1"/>
          </p:cNvSpPr>
          <p:nvPr/>
        </p:nvSpPr>
        <p:spPr bwMode="auto">
          <a:xfrm>
            <a:off x="3604489" y="1464418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sp>
        <p:nvSpPr>
          <p:cNvPr id="27" name="Ovale 26"/>
          <p:cNvSpPr/>
          <p:nvPr/>
        </p:nvSpPr>
        <p:spPr>
          <a:xfrm>
            <a:off x="2497788" y="2171796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8" name="Ovale 27"/>
          <p:cNvSpPr/>
          <p:nvPr/>
        </p:nvSpPr>
        <p:spPr>
          <a:xfrm>
            <a:off x="2309196" y="2488908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9" name="Ovale 28"/>
          <p:cNvSpPr/>
          <p:nvPr/>
        </p:nvSpPr>
        <p:spPr>
          <a:xfrm>
            <a:off x="2294155" y="2836863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/>
          </a:p>
        </p:txBody>
      </p:sp>
      <p:sp>
        <p:nvSpPr>
          <p:cNvPr id="30" name="Ovale 29"/>
          <p:cNvSpPr/>
          <p:nvPr/>
        </p:nvSpPr>
        <p:spPr>
          <a:xfrm>
            <a:off x="2363226" y="3215335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31" name="Connettore 2 30"/>
          <p:cNvCxnSpPr>
            <a:cxnSpLocks/>
            <a:stCxn id="33" idx="6"/>
            <a:endCxn id="10" idx="1"/>
          </p:cNvCxnSpPr>
          <p:nvPr/>
        </p:nvCxnSpPr>
        <p:spPr>
          <a:xfrm flipV="1">
            <a:off x="2711986" y="3160074"/>
            <a:ext cx="841636" cy="5479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2 31"/>
          <p:cNvCxnSpPr>
            <a:cxnSpLocks/>
            <a:stCxn id="39" idx="7"/>
            <a:endCxn id="10" idx="1"/>
          </p:cNvCxnSpPr>
          <p:nvPr/>
        </p:nvCxnSpPr>
        <p:spPr>
          <a:xfrm flipV="1">
            <a:off x="2859418" y="3160074"/>
            <a:ext cx="694204" cy="82021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Ovale 32"/>
          <p:cNvSpPr/>
          <p:nvPr/>
        </p:nvSpPr>
        <p:spPr>
          <a:xfrm>
            <a:off x="2452833" y="3583798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34" name="Ovale 33"/>
          <p:cNvSpPr/>
          <p:nvPr/>
        </p:nvSpPr>
        <p:spPr>
          <a:xfrm>
            <a:off x="537376" y="4013853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37" name="Connettore 2 36"/>
          <p:cNvCxnSpPr/>
          <p:nvPr/>
        </p:nvCxnSpPr>
        <p:spPr>
          <a:xfrm flipH="1">
            <a:off x="691553" y="3554620"/>
            <a:ext cx="468770" cy="45372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2 37"/>
          <p:cNvCxnSpPr/>
          <p:nvPr/>
        </p:nvCxnSpPr>
        <p:spPr>
          <a:xfrm>
            <a:off x="1277686" y="3545551"/>
            <a:ext cx="396701" cy="48429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e 38"/>
          <p:cNvSpPr/>
          <p:nvPr/>
        </p:nvSpPr>
        <p:spPr>
          <a:xfrm>
            <a:off x="2638217" y="3943918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0" name="Ovale 39"/>
          <p:cNvSpPr/>
          <p:nvPr/>
        </p:nvSpPr>
        <p:spPr>
          <a:xfrm>
            <a:off x="1062673" y="4142780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1" name="Ovale 40"/>
          <p:cNvSpPr/>
          <p:nvPr/>
        </p:nvSpPr>
        <p:spPr>
          <a:xfrm>
            <a:off x="1622668" y="4012936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2" name="Ovale 41"/>
          <p:cNvSpPr/>
          <p:nvPr/>
        </p:nvSpPr>
        <p:spPr>
          <a:xfrm rot="8199943">
            <a:off x="4099672" y="5049447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3" name="Ovale 42"/>
          <p:cNvSpPr/>
          <p:nvPr/>
        </p:nvSpPr>
        <p:spPr>
          <a:xfrm rot="8199943">
            <a:off x="4963509" y="4727126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4" name="Ovale 43"/>
          <p:cNvSpPr/>
          <p:nvPr/>
        </p:nvSpPr>
        <p:spPr>
          <a:xfrm rot="8199943">
            <a:off x="4553064" y="5686228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5" name="Ovale 44"/>
          <p:cNvSpPr/>
          <p:nvPr/>
        </p:nvSpPr>
        <p:spPr>
          <a:xfrm rot="8199943">
            <a:off x="8216560" y="1916207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47" name="Ovale 46"/>
          <p:cNvSpPr/>
          <p:nvPr/>
        </p:nvSpPr>
        <p:spPr>
          <a:xfrm rot="8199943">
            <a:off x="8107917" y="2973660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48" name="Connettore 2 47"/>
          <p:cNvCxnSpPr/>
          <p:nvPr/>
        </p:nvCxnSpPr>
        <p:spPr>
          <a:xfrm flipV="1">
            <a:off x="7337250" y="1834079"/>
            <a:ext cx="725298" cy="58762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 flipV="1">
            <a:off x="7339200" y="2103209"/>
            <a:ext cx="879575" cy="33506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>
            <a:cxnSpLocks/>
            <a:endCxn id="47" idx="4"/>
          </p:cNvCxnSpPr>
          <p:nvPr/>
        </p:nvCxnSpPr>
        <p:spPr>
          <a:xfrm>
            <a:off x="7380709" y="2454003"/>
            <a:ext cx="771567" cy="55351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2 50"/>
          <p:cNvCxnSpPr>
            <a:endCxn id="52" idx="5"/>
          </p:cNvCxnSpPr>
          <p:nvPr/>
        </p:nvCxnSpPr>
        <p:spPr>
          <a:xfrm flipV="1">
            <a:off x="7367327" y="2428119"/>
            <a:ext cx="949889" cy="37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e 51"/>
          <p:cNvSpPr/>
          <p:nvPr/>
        </p:nvSpPr>
        <p:spPr>
          <a:xfrm rot="8199943">
            <a:off x="8314541" y="2304932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53" name="Connettore 2 52"/>
          <p:cNvCxnSpPr>
            <a:stCxn id="44" idx="4"/>
            <a:endCxn id="42" idx="0"/>
          </p:cNvCxnSpPr>
          <p:nvPr/>
        </p:nvCxnSpPr>
        <p:spPr>
          <a:xfrm flipH="1" flipV="1">
            <a:off x="4314466" y="5263948"/>
            <a:ext cx="282957" cy="45613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/>
          <p:cNvCxnSpPr>
            <a:stCxn id="43" idx="6"/>
            <a:endCxn id="44" idx="3"/>
          </p:cNvCxnSpPr>
          <p:nvPr/>
        </p:nvCxnSpPr>
        <p:spPr>
          <a:xfrm flipH="1">
            <a:off x="4689026" y="4940225"/>
            <a:ext cx="309810" cy="74343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2 54"/>
          <p:cNvCxnSpPr/>
          <p:nvPr/>
        </p:nvCxnSpPr>
        <p:spPr>
          <a:xfrm>
            <a:off x="7357250" y="2437528"/>
            <a:ext cx="895421" cy="307724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2 55"/>
          <p:cNvCxnSpPr/>
          <p:nvPr/>
        </p:nvCxnSpPr>
        <p:spPr>
          <a:xfrm flipH="1">
            <a:off x="1211885" y="3541093"/>
            <a:ext cx="955" cy="60850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ttore 2 56"/>
          <p:cNvCxnSpPr>
            <a:stCxn id="42" idx="2"/>
          </p:cNvCxnSpPr>
          <p:nvPr/>
        </p:nvCxnSpPr>
        <p:spPr>
          <a:xfrm flipV="1">
            <a:off x="4323496" y="4901983"/>
            <a:ext cx="660437" cy="1827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Ovale 57"/>
          <p:cNvSpPr/>
          <p:nvPr/>
        </p:nvSpPr>
        <p:spPr>
          <a:xfrm rot="8199943">
            <a:off x="8037094" y="1664822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66" name="Connettore 2 65"/>
          <p:cNvCxnSpPr>
            <a:cxnSpLocks/>
            <a:stCxn id="43" idx="2"/>
            <a:endCxn id="9" idx="2"/>
          </p:cNvCxnSpPr>
          <p:nvPr/>
        </p:nvCxnSpPr>
        <p:spPr>
          <a:xfrm flipV="1">
            <a:off x="5187335" y="2751717"/>
            <a:ext cx="999169" cy="20106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CasellaDiTesto 75"/>
          <p:cNvSpPr txBox="1"/>
          <p:nvPr/>
        </p:nvSpPr>
        <p:spPr>
          <a:xfrm>
            <a:off x="5093085" y="5791841"/>
            <a:ext cx="315076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Knowledge &amp;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7" name="CasellaDiTesto 76"/>
          <p:cNvSpPr txBox="1"/>
          <p:nvPr/>
        </p:nvSpPr>
        <p:spPr>
          <a:xfrm>
            <a:off x="946064" y="4679581"/>
            <a:ext cx="2228108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78" name="CasellaDiTesto 77"/>
          <p:cNvSpPr txBox="1"/>
          <p:nvPr/>
        </p:nvSpPr>
        <p:spPr>
          <a:xfrm>
            <a:off x="5756080" y="4902885"/>
            <a:ext cx="172104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" name="CasellaDiTesto 79"/>
          <p:cNvSpPr txBox="1"/>
          <p:nvPr/>
        </p:nvSpPr>
        <p:spPr>
          <a:xfrm>
            <a:off x="1831630" y="5392874"/>
            <a:ext cx="2273150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251420" y="4298119"/>
            <a:ext cx="368571" cy="23083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89" name="Freccia a destra 88"/>
          <p:cNvSpPr/>
          <p:nvPr/>
        </p:nvSpPr>
        <p:spPr>
          <a:xfrm>
            <a:off x="4935905" y="5298716"/>
            <a:ext cx="831273" cy="2169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00" name="Connettore 2 99"/>
          <p:cNvCxnSpPr>
            <a:cxnSpLocks/>
            <a:stCxn id="8" idx="2"/>
            <a:endCxn id="42" idx="3"/>
          </p:cNvCxnSpPr>
          <p:nvPr/>
        </p:nvCxnSpPr>
        <p:spPr>
          <a:xfrm>
            <a:off x="4231778" y="4804651"/>
            <a:ext cx="3857" cy="24222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8545965" y="3980289"/>
            <a:ext cx="334655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09" name="Ovale 108"/>
          <p:cNvSpPr/>
          <p:nvPr/>
        </p:nvSpPr>
        <p:spPr>
          <a:xfrm rot="8199943">
            <a:off x="8270401" y="2633856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54" name="Freccia a destra 153"/>
          <p:cNvSpPr/>
          <p:nvPr/>
        </p:nvSpPr>
        <p:spPr>
          <a:xfrm>
            <a:off x="3103054" y="4819936"/>
            <a:ext cx="831273" cy="2169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64" name="Rettangolo 163"/>
          <p:cNvSpPr/>
          <p:nvPr/>
        </p:nvSpPr>
        <p:spPr>
          <a:xfrm>
            <a:off x="205114" y="1657709"/>
            <a:ext cx="1583363" cy="35730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endParaRPr lang="it-IT" sz="2400" b="1" dirty="0">
              <a:ln w="3175"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5" name="Rettangolo 164"/>
          <p:cNvSpPr/>
          <p:nvPr/>
        </p:nvSpPr>
        <p:spPr>
          <a:xfrm>
            <a:off x="7477122" y="867179"/>
            <a:ext cx="1540820" cy="3866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ln w="31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</a:t>
            </a:r>
          </a:p>
        </p:txBody>
      </p:sp>
      <p:sp>
        <p:nvSpPr>
          <p:cNvPr id="166" name="AutoShape 2" descr="Risultato immagini per spin-off icon"/>
          <p:cNvSpPr>
            <a:spLocks noChangeAspect="1" noChangeArrowheads="1"/>
          </p:cNvSpPr>
          <p:nvPr/>
        </p:nvSpPr>
        <p:spPr bwMode="auto">
          <a:xfrm>
            <a:off x="142070" y="94934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2400"/>
          </a:p>
        </p:txBody>
      </p:sp>
      <p:pic>
        <p:nvPicPr>
          <p:cNvPr id="167" name="Immagine 166"/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39279" y="2141291"/>
            <a:ext cx="645844" cy="645844"/>
          </a:xfrm>
          <a:prstGeom prst="rect">
            <a:avLst/>
          </a:prstGeom>
        </p:spPr>
      </p:pic>
      <p:pic>
        <p:nvPicPr>
          <p:cNvPr id="168" name="Immagine 167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" t="79412" r="80279" b="1502"/>
          <a:stretch/>
        </p:blipFill>
        <p:spPr>
          <a:xfrm>
            <a:off x="3949144" y="3766898"/>
            <a:ext cx="469262" cy="454178"/>
          </a:xfrm>
          <a:prstGeom prst="rect">
            <a:avLst/>
          </a:prstGeom>
        </p:spPr>
      </p:pic>
      <p:pic>
        <p:nvPicPr>
          <p:cNvPr id="169" name="Immagine 168"/>
          <p:cNvPicPr>
            <a:picLocks noChangeAspect="1"/>
          </p:cNvPicPr>
          <p:nvPr/>
        </p:nvPicPr>
        <p:blipFill rotWithShape="1"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r="26615" b="33285"/>
          <a:stretch/>
        </p:blipFill>
        <p:spPr>
          <a:xfrm>
            <a:off x="4307719" y="2007462"/>
            <a:ext cx="558702" cy="546988"/>
          </a:xfrm>
          <a:prstGeom prst="rect">
            <a:avLst/>
          </a:prstGeom>
        </p:spPr>
      </p:pic>
      <p:pic>
        <p:nvPicPr>
          <p:cNvPr id="171" name="Immagine 170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3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51085" t="35428" r="34729" b="42572"/>
          <a:stretch/>
        </p:blipFill>
        <p:spPr>
          <a:xfrm>
            <a:off x="6259896" y="1375120"/>
            <a:ext cx="693734" cy="583771"/>
          </a:xfrm>
          <a:prstGeom prst="rect">
            <a:avLst/>
          </a:prstGeom>
        </p:spPr>
      </p:pic>
      <p:sp>
        <p:nvSpPr>
          <p:cNvPr id="64" name="Segnaposto numero diapositiva 12">
            <a:extLst>
              <a:ext uri="{FF2B5EF4-FFF2-40B4-BE49-F238E27FC236}">
                <a16:creationId xmlns:a16="http://schemas.microsoft.com/office/drawing/2014/main" id="{42461055-06AE-4B8F-B54C-A1C5AEA174CD}"/>
              </a:ext>
            </a:extLst>
          </p:cNvPr>
          <p:cNvSpPr txBox="1">
            <a:spLocks/>
          </p:cNvSpPr>
          <p:nvPr/>
        </p:nvSpPr>
        <p:spPr>
          <a:xfrm>
            <a:off x="6916149" y="6416777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84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68" name="Group 1">
            <a:extLst>
              <a:ext uri="{FF2B5EF4-FFF2-40B4-BE49-F238E27FC236}">
                <a16:creationId xmlns:a16="http://schemas.microsoft.com/office/drawing/2014/main" id="{96868FB6-C423-4020-86A9-BA362D1BB9DA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71647" y="2332115"/>
            <a:ext cx="73025" cy="8907463"/>
            <a:chOff x="0" y="0"/>
            <a:chExt cx="716" cy="16353"/>
          </a:xfrm>
        </p:grpSpPr>
        <p:grpSp>
          <p:nvGrpSpPr>
            <p:cNvPr id="69" name="Group 2">
              <a:extLst>
                <a:ext uri="{FF2B5EF4-FFF2-40B4-BE49-F238E27FC236}">
                  <a16:creationId xmlns:a16="http://schemas.microsoft.com/office/drawing/2014/main" id="{5579D787-FD1E-4A03-AE7B-9908200C3C8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70" name="Freeform 3">
                <a:extLst>
                  <a:ext uri="{FF2B5EF4-FFF2-40B4-BE49-F238E27FC236}">
                    <a16:creationId xmlns:a16="http://schemas.microsoft.com/office/drawing/2014/main" id="{E1ECB796-5176-4C66-9C17-470524313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71" name="Titolo 1">
            <a:extLst>
              <a:ext uri="{FF2B5EF4-FFF2-40B4-BE49-F238E27FC236}">
                <a16:creationId xmlns:a16="http://schemas.microsoft.com/office/drawing/2014/main" id="{17522C02-FD0D-4D64-B78D-8048505809C7}"/>
              </a:ext>
            </a:extLst>
          </p:cNvPr>
          <p:cNvSpPr txBox="1">
            <a:spLocks/>
          </p:cNvSpPr>
          <p:nvPr/>
        </p:nvSpPr>
        <p:spPr>
          <a:xfrm>
            <a:off x="1043381" y="-104518"/>
            <a:ext cx="7475412" cy="116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Stakeholders 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Mapping</a:t>
            </a:r>
            <a:endParaRPr lang="en-GB" sz="4000" b="1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433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5" grpId="0" animBg="1"/>
      <p:bldP spid="8" grpId="0" animBg="1"/>
      <p:bldP spid="9" grpId="0" animBg="1"/>
      <p:bldP spid="10" grpId="0" animBg="1"/>
      <p:bldP spid="21" grpId="0" animBg="1"/>
      <p:bldP spid="26" grpId="0"/>
      <p:bldP spid="27" grpId="0" animBg="1"/>
      <p:bldP spid="28" grpId="0" animBg="1"/>
      <p:bldP spid="29" grpId="0" animBg="1"/>
      <p:bldP spid="30" grpId="0" animBg="1"/>
      <p:bldP spid="33" grpId="0" animBg="1"/>
      <p:bldP spid="34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7" grpId="0" animBg="1"/>
      <p:bldP spid="52" grpId="0" animBg="1"/>
      <p:bldP spid="58" grpId="0" animBg="1"/>
      <p:bldP spid="76" grpId="0" animBg="1"/>
      <p:bldP spid="77" grpId="0" animBg="1"/>
      <p:bldP spid="78" grpId="0" animBg="1"/>
      <p:bldP spid="80" grpId="0" animBg="1"/>
      <p:bldP spid="87" grpId="0" animBg="1"/>
      <p:bldP spid="89" grpId="0" animBg="1"/>
      <p:bldP spid="108" grpId="0" animBg="1"/>
      <p:bldP spid="109" grpId="0" animBg="1"/>
      <p:bldP spid="154" grpId="0" animBg="1"/>
      <p:bldP spid="164" grpId="0" animBg="1"/>
      <p:bldP spid="16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325972" y="1162585"/>
            <a:ext cx="8633163" cy="49206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200" dirty="0"/>
          </a:p>
        </p:txBody>
      </p:sp>
      <p:sp>
        <p:nvSpPr>
          <p:cNvPr id="26" name="AutoShape 8" descr="Risultati immagini per TELESPAZIO"/>
          <p:cNvSpPr>
            <a:spLocks noChangeAspect="1" noChangeArrowheads="1"/>
          </p:cNvSpPr>
          <p:nvPr/>
        </p:nvSpPr>
        <p:spPr bwMode="auto">
          <a:xfrm>
            <a:off x="4740711" y="1395839"/>
            <a:ext cx="27922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2200"/>
          </a:p>
        </p:txBody>
      </p:sp>
      <p:sp>
        <p:nvSpPr>
          <p:cNvPr id="59" name="AutoShape 2" descr="Blue – Engineering &amp; Design"/>
          <p:cNvSpPr>
            <a:spLocks noChangeAspect="1" noChangeArrowheads="1"/>
          </p:cNvSpPr>
          <p:nvPr/>
        </p:nvSpPr>
        <p:spPr bwMode="auto">
          <a:xfrm>
            <a:off x="4855011" y="1510139"/>
            <a:ext cx="27922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2200"/>
          </a:p>
        </p:txBody>
      </p:sp>
      <p:sp>
        <p:nvSpPr>
          <p:cNvPr id="63" name="AutoShape 10" descr="Risultati immagini per regione puglia"/>
          <p:cNvSpPr>
            <a:spLocks noChangeAspect="1" noChangeArrowheads="1"/>
          </p:cNvSpPr>
          <p:nvPr/>
        </p:nvSpPr>
        <p:spPr bwMode="auto">
          <a:xfrm>
            <a:off x="4969311" y="1624439"/>
            <a:ext cx="279224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t-IT" sz="2200"/>
          </a:p>
        </p:txBody>
      </p:sp>
      <p:sp>
        <p:nvSpPr>
          <p:cNvPr id="72" name="Rettangolo 71"/>
          <p:cNvSpPr/>
          <p:nvPr/>
        </p:nvSpPr>
        <p:spPr>
          <a:xfrm>
            <a:off x="4710663" y="2915064"/>
            <a:ext cx="416452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200" b="1" dirty="0">
                <a:latin typeface="Calibri  "/>
                <a:ea typeface="Calibri" panose="020F0502020204030204" pitchFamily="34" charset="0"/>
              </a:rPr>
              <a:t> 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en-GB" sz="2200" dirty="0">
                <a:ea typeface="Calibri" panose="020F0502020204030204" pitchFamily="34" charset="0"/>
              </a:rPr>
              <a:t>Financial &amp; material </a:t>
            </a:r>
          </a:p>
          <a:p>
            <a:pPr marL="214313" indent="-214313" algn="r">
              <a:buFont typeface="Arial" panose="020B0604020202020204" pitchFamily="34" charset="0"/>
              <a:buChar char="•"/>
            </a:pPr>
            <a:r>
              <a:rPr lang="en-GB" sz="2200" dirty="0">
                <a:ea typeface="Calibri" panose="020F0502020204030204" pitchFamily="34" charset="0"/>
              </a:rPr>
              <a:t>Technological &amp; informational</a:t>
            </a:r>
            <a:endParaRPr lang="it-IT" sz="2200" dirty="0"/>
          </a:p>
        </p:txBody>
      </p:sp>
      <p:sp>
        <p:nvSpPr>
          <p:cNvPr id="77" name="CasellaDiTesto 76"/>
          <p:cNvSpPr txBox="1"/>
          <p:nvPr/>
        </p:nvSpPr>
        <p:spPr>
          <a:xfrm>
            <a:off x="6083066" y="2778615"/>
            <a:ext cx="272152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Resources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0" name="CasellaDiTesto 79"/>
          <p:cNvSpPr txBox="1"/>
          <p:nvPr/>
        </p:nvSpPr>
        <p:spPr>
          <a:xfrm>
            <a:off x="838436" y="3611262"/>
            <a:ext cx="249502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</a:t>
            </a:r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endParaRPr lang="it-IT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1" name="Rettangolo 80"/>
          <p:cNvSpPr/>
          <p:nvPr/>
        </p:nvSpPr>
        <p:spPr>
          <a:xfrm>
            <a:off x="813881" y="4013957"/>
            <a:ext cx="7657343" cy="2016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E-manufacturing</a:t>
            </a: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e-procurement</a:t>
            </a: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 and Digitalization of supply chain through:</a:t>
            </a:r>
          </a:p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Internet of things, augmented reality, wearable devices; </a:t>
            </a:r>
          </a:p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Integrated Management systems: SOA web-based architecture based on learning based algorithms.</a:t>
            </a:r>
            <a:endParaRPr lang="it-IT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CasellaDiTesto 81"/>
          <p:cNvSpPr txBox="1"/>
          <p:nvPr/>
        </p:nvSpPr>
        <p:spPr>
          <a:xfrm>
            <a:off x="813881" y="1235710"/>
            <a:ext cx="2534136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Activities</a:t>
            </a:r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84" name="Rettangolo 83"/>
          <p:cNvSpPr/>
          <p:nvPr/>
        </p:nvSpPr>
        <p:spPr>
          <a:xfrm>
            <a:off x="3333454" y="1187570"/>
            <a:ext cx="5392632" cy="162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1)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new</a:t>
            </a: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 co-created solutions for supply chain competitiveness (sub-suppliers); </a:t>
            </a:r>
          </a:p>
          <a:p>
            <a:pPr algn="just">
              <a:lnSpc>
                <a:spcPct val="115000"/>
              </a:lnSpc>
            </a:pP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en-GB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smart maintenance </a:t>
            </a:r>
            <a:r>
              <a:rPr lang="en-GB" sz="2200" dirty="0">
                <a:ea typeface="Calibri" panose="020F0502020204030204" pitchFamily="34" charset="0"/>
                <a:cs typeface="Times New Roman" panose="02020603050405020304" pitchFamily="18" charset="0"/>
              </a:rPr>
              <a:t>for the digitalization of supply chain (complementary suppliers).</a:t>
            </a:r>
            <a:endParaRPr lang="it-IT" sz="22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7" name="CasellaDiTesto 86"/>
          <p:cNvSpPr txBox="1"/>
          <p:nvPr/>
        </p:nvSpPr>
        <p:spPr>
          <a:xfrm>
            <a:off x="325972" y="1703048"/>
            <a:ext cx="409923" cy="212365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4" name="Segnaposto numero diapositiva 12">
            <a:extLst>
              <a:ext uri="{FF2B5EF4-FFF2-40B4-BE49-F238E27FC236}">
                <a16:creationId xmlns:a16="http://schemas.microsoft.com/office/drawing/2014/main" id="{1652E120-CF24-49DF-8679-C74424E9A95A}"/>
              </a:ext>
            </a:extLst>
          </p:cNvPr>
          <p:cNvSpPr txBox="1">
            <a:spLocks/>
          </p:cNvSpPr>
          <p:nvPr/>
        </p:nvSpPr>
        <p:spPr>
          <a:xfrm>
            <a:off x="6843871" y="6287469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85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111BD3B-3F4D-4EFB-8C40-78894960044B}"/>
              </a:ext>
            </a:extLst>
          </p:cNvPr>
          <p:cNvSpPr/>
          <p:nvPr/>
        </p:nvSpPr>
        <p:spPr>
          <a:xfrm>
            <a:off x="3347864" y="6408712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grpSp>
        <p:nvGrpSpPr>
          <p:cNvPr id="16" name="Group 1">
            <a:extLst>
              <a:ext uri="{FF2B5EF4-FFF2-40B4-BE49-F238E27FC236}">
                <a16:creationId xmlns:a16="http://schemas.microsoft.com/office/drawing/2014/main" id="{D13D5110-4DA2-4ADC-AE35-15D68E7F18BD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525169" y="2279253"/>
            <a:ext cx="73025" cy="8907463"/>
            <a:chOff x="0" y="0"/>
            <a:chExt cx="716" cy="16353"/>
          </a:xfrm>
        </p:grpSpPr>
        <p:grpSp>
          <p:nvGrpSpPr>
            <p:cNvPr id="17" name="Group 2">
              <a:extLst>
                <a:ext uri="{FF2B5EF4-FFF2-40B4-BE49-F238E27FC236}">
                  <a16:creationId xmlns:a16="http://schemas.microsoft.com/office/drawing/2014/main" id="{22E2DF76-B64F-49B3-ABDB-3CAA07D253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8" name="Freeform 3">
                <a:extLst>
                  <a:ext uri="{FF2B5EF4-FFF2-40B4-BE49-F238E27FC236}">
                    <a16:creationId xmlns:a16="http://schemas.microsoft.com/office/drawing/2014/main" id="{5DE7E0C0-E0BC-434D-A47D-B44B1981FD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19" name="Titolo 1">
            <a:extLst>
              <a:ext uri="{FF2B5EF4-FFF2-40B4-BE49-F238E27FC236}">
                <a16:creationId xmlns:a16="http://schemas.microsoft.com/office/drawing/2014/main" id="{8EF21A79-A412-4868-9A4A-37695B2C5ADB}"/>
              </a:ext>
            </a:extLst>
          </p:cNvPr>
          <p:cNvSpPr txBox="1">
            <a:spLocks/>
          </p:cNvSpPr>
          <p:nvPr/>
        </p:nvSpPr>
        <p:spPr>
          <a:xfrm>
            <a:off x="912022" y="-21336"/>
            <a:ext cx="7475412" cy="116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>
                <a:solidFill>
                  <a:schemeClr val="bg1">
                    <a:lumMod val="65000"/>
                  </a:schemeClr>
                </a:solidFill>
              </a:rPr>
              <a:t>Structural</a:t>
            </a:r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analysis</a:t>
            </a:r>
            <a:endParaRPr lang="en-GB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User Icon - Member Icon Png, Transparent Png - kindpng">
            <a:extLst>
              <a:ext uri="{FF2B5EF4-FFF2-40B4-BE49-F238E27FC236}">
                <a16:creationId xmlns:a16="http://schemas.microsoft.com/office/drawing/2014/main" id="{23AE86AE-FF49-4187-90D4-1B340E85B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654" y="2279785"/>
            <a:ext cx="524979" cy="549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11E9B5E-7B2E-47AA-A731-B59D26557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210" y="2216374"/>
            <a:ext cx="612808" cy="612808"/>
          </a:xfrm>
          <a:prstGeom prst="rect">
            <a:avLst/>
          </a:prstGeom>
        </p:spPr>
      </p:pic>
      <p:pic>
        <p:nvPicPr>
          <p:cNvPr id="2052" name="Picture 4" descr="Risultati immagini per resource icon">
            <a:extLst>
              <a:ext uri="{FF2B5EF4-FFF2-40B4-BE49-F238E27FC236}">
                <a16:creationId xmlns:a16="http://schemas.microsoft.com/office/drawing/2014/main" id="{82E4D402-3F3E-4995-87C7-699534ED1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769" y="2787961"/>
            <a:ext cx="612808" cy="61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0AB8B45-B178-4023-B343-DA6DAE3A90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548" y="3607231"/>
            <a:ext cx="522388" cy="52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08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6" grpId="0"/>
      <p:bldP spid="59" grpId="0"/>
      <p:bldP spid="63" grpId="0"/>
      <p:bldP spid="72" grpId="0"/>
      <p:bldP spid="77" grpId="0" animBg="1"/>
      <p:bldP spid="80" grpId="0" animBg="1"/>
      <p:bldP spid="81" grpId="0"/>
      <p:bldP spid="82" grpId="0" animBg="1"/>
      <p:bldP spid="84" grpId="0"/>
      <p:bldP spid="8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asellaDiTesto 74"/>
          <p:cNvSpPr txBox="1"/>
          <p:nvPr/>
        </p:nvSpPr>
        <p:spPr>
          <a:xfrm>
            <a:off x="990897" y="1033116"/>
            <a:ext cx="4715601" cy="41549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Rettangolo 67"/>
          <p:cNvSpPr/>
          <p:nvPr/>
        </p:nvSpPr>
        <p:spPr>
          <a:xfrm>
            <a:off x="3501615" y="4081100"/>
            <a:ext cx="1979879" cy="101057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Coordinator Broker </a:t>
            </a:r>
          </a:p>
        </p:txBody>
      </p:sp>
      <p:sp>
        <p:nvSpPr>
          <p:cNvPr id="70" name="Rettangolo 69"/>
          <p:cNvSpPr/>
          <p:nvPr/>
        </p:nvSpPr>
        <p:spPr>
          <a:xfrm>
            <a:off x="1051644" y="1168273"/>
            <a:ext cx="2181779" cy="7325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Representative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brokers </a:t>
            </a:r>
          </a:p>
        </p:txBody>
      </p:sp>
      <p:sp>
        <p:nvSpPr>
          <p:cNvPr id="71" name="Rettangolo 70"/>
          <p:cNvSpPr/>
          <p:nvPr/>
        </p:nvSpPr>
        <p:spPr>
          <a:xfrm>
            <a:off x="5727875" y="1973331"/>
            <a:ext cx="31450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</a:rPr>
              <a:t>productive and process competencies;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</a:rPr>
              <a:t>technological, managerial and relational skills. </a:t>
            </a:r>
            <a:endParaRPr lang="it-IT" sz="2000" dirty="0"/>
          </a:p>
        </p:txBody>
      </p:sp>
      <p:sp>
        <p:nvSpPr>
          <p:cNvPr id="74" name="Freccia a destra 73"/>
          <p:cNvSpPr/>
          <p:nvPr/>
        </p:nvSpPr>
        <p:spPr>
          <a:xfrm>
            <a:off x="4875225" y="1431473"/>
            <a:ext cx="831273" cy="216989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6" name="CasellaDiTesto 75"/>
          <p:cNvSpPr txBox="1"/>
          <p:nvPr/>
        </p:nvSpPr>
        <p:spPr>
          <a:xfrm>
            <a:off x="5775966" y="1091820"/>
            <a:ext cx="311882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Improved</a:t>
            </a:r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Knowledge &amp;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Skills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8" name="CasellaDiTesto 77"/>
          <p:cNvSpPr txBox="1"/>
          <p:nvPr/>
        </p:nvSpPr>
        <p:spPr>
          <a:xfrm>
            <a:off x="5824348" y="3995692"/>
            <a:ext cx="314502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</a:t>
            </a:r>
            <a:r>
              <a:rPr lang="it-IT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5701960" y="4457357"/>
            <a:ext cx="3267413" cy="2195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Integrated methodology and data orientation based on real time data analysis and feedback for prompt execution of actions and problem solving</a:t>
            </a:r>
            <a:endParaRPr lang="it-IT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90" name="Connettore 2 89"/>
          <p:cNvCxnSpPr>
            <a:cxnSpLocks/>
            <a:stCxn id="92" idx="1"/>
            <a:endCxn id="97" idx="3"/>
          </p:cNvCxnSpPr>
          <p:nvPr/>
        </p:nvCxnSpPr>
        <p:spPr>
          <a:xfrm flipH="1" flipV="1">
            <a:off x="969520" y="3126861"/>
            <a:ext cx="811510" cy="1171013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Rettangolo 91"/>
          <p:cNvSpPr/>
          <p:nvPr/>
        </p:nvSpPr>
        <p:spPr>
          <a:xfrm>
            <a:off x="1781030" y="4081100"/>
            <a:ext cx="1407712" cy="433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Suppliers</a:t>
            </a:r>
          </a:p>
        </p:txBody>
      </p:sp>
      <p:sp>
        <p:nvSpPr>
          <p:cNvPr id="93" name="Rettangolo 92"/>
          <p:cNvSpPr/>
          <p:nvPr/>
        </p:nvSpPr>
        <p:spPr>
          <a:xfrm>
            <a:off x="3329309" y="1752833"/>
            <a:ext cx="2181779" cy="71044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 err="1">
                <a:solidFill>
                  <a:schemeClr val="tx1"/>
                </a:solidFill>
              </a:rPr>
              <a:t>Complementary</a:t>
            </a:r>
            <a:r>
              <a:rPr lang="it-IT" sz="2400" dirty="0">
                <a:solidFill>
                  <a:schemeClr val="tx1"/>
                </a:solidFill>
              </a:rPr>
              <a:t> </a:t>
            </a:r>
            <a:r>
              <a:rPr lang="it-IT" sz="2400" dirty="0" err="1">
                <a:solidFill>
                  <a:schemeClr val="tx1"/>
                </a:solidFill>
              </a:rPr>
              <a:t>suppliers</a:t>
            </a:r>
            <a:endParaRPr lang="it-IT" sz="2400" dirty="0">
              <a:solidFill>
                <a:schemeClr val="tx1"/>
              </a:solidFill>
            </a:endParaRPr>
          </a:p>
        </p:txBody>
      </p:sp>
      <p:sp>
        <p:nvSpPr>
          <p:cNvPr id="94" name="Rettangolo 93"/>
          <p:cNvSpPr/>
          <p:nvPr/>
        </p:nvSpPr>
        <p:spPr>
          <a:xfrm>
            <a:off x="1747761" y="2463274"/>
            <a:ext cx="1474249" cy="62529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Sub-</a:t>
            </a:r>
            <a:r>
              <a:rPr lang="it-IT" sz="2400" dirty="0" err="1">
                <a:solidFill>
                  <a:schemeClr val="tx1"/>
                </a:solidFill>
              </a:rPr>
              <a:t>suppliers</a:t>
            </a:r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95" name="Connettore 2 94"/>
          <p:cNvCxnSpPr>
            <a:cxnSpLocks/>
            <a:stCxn id="94" idx="2"/>
            <a:endCxn id="92" idx="0"/>
          </p:cNvCxnSpPr>
          <p:nvPr/>
        </p:nvCxnSpPr>
        <p:spPr>
          <a:xfrm>
            <a:off x="2484886" y="3088570"/>
            <a:ext cx="0" cy="99253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2 95"/>
          <p:cNvCxnSpPr>
            <a:cxnSpLocks/>
          </p:cNvCxnSpPr>
          <p:nvPr/>
        </p:nvCxnSpPr>
        <p:spPr>
          <a:xfrm flipH="1">
            <a:off x="2525300" y="1832599"/>
            <a:ext cx="823398" cy="693570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ttangolo 96"/>
          <p:cNvSpPr/>
          <p:nvPr/>
        </p:nvSpPr>
        <p:spPr>
          <a:xfrm>
            <a:off x="63833" y="2740228"/>
            <a:ext cx="905687" cy="7732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chemeClr val="tx1"/>
                </a:solidFill>
              </a:rPr>
              <a:t>Spin-off</a:t>
            </a:r>
          </a:p>
        </p:txBody>
      </p:sp>
      <p:cxnSp>
        <p:nvCxnSpPr>
          <p:cNvPr id="100" name="Connettore 2 99"/>
          <p:cNvCxnSpPr>
            <a:cxnSpLocks/>
            <a:stCxn id="97" idx="3"/>
            <a:endCxn id="94" idx="1"/>
          </p:cNvCxnSpPr>
          <p:nvPr/>
        </p:nvCxnSpPr>
        <p:spPr>
          <a:xfrm flipV="1">
            <a:off x="969520" y="2775922"/>
            <a:ext cx="778241" cy="350939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Ovale 114"/>
          <p:cNvSpPr/>
          <p:nvPr/>
        </p:nvSpPr>
        <p:spPr>
          <a:xfrm rot="8199943">
            <a:off x="2377543" y="4746677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16" name="Ovale 115"/>
          <p:cNvSpPr/>
          <p:nvPr/>
        </p:nvSpPr>
        <p:spPr>
          <a:xfrm rot="8199943">
            <a:off x="3242722" y="4438683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117" name="Ovale 116"/>
          <p:cNvSpPr/>
          <p:nvPr/>
        </p:nvSpPr>
        <p:spPr>
          <a:xfrm rot="8199943">
            <a:off x="2832277" y="5397784"/>
            <a:ext cx="259153" cy="24835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18" name="Connettore 2 117"/>
          <p:cNvCxnSpPr>
            <a:stCxn id="117" idx="4"/>
            <a:endCxn id="115" idx="0"/>
          </p:cNvCxnSpPr>
          <p:nvPr/>
        </p:nvCxnSpPr>
        <p:spPr>
          <a:xfrm flipH="1" flipV="1">
            <a:off x="2592337" y="4961178"/>
            <a:ext cx="284298" cy="47046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Connettore 2 120"/>
          <p:cNvCxnSpPr>
            <a:stCxn id="115" idx="2"/>
          </p:cNvCxnSpPr>
          <p:nvPr/>
        </p:nvCxnSpPr>
        <p:spPr>
          <a:xfrm flipV="1">
            <a:off x="2601368" y="4599212"/>
            <a:ext cx="660437" cy="18272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Connettore 2 121"/>
          <p:cNvCxnSpPr>
            <a:cxnSpLocks/>
            <a:stCxn id="116" idx="2"/>
            <a:endCxn id="93" idx="2"/>
          </p:cNvCxnSpPr>
          <p:nvPr/>
        </p:nvCxnSpPr>
        <p:spPr>
          <a:xfrm flipV="1">
            <a:off x="3466548" y="2463274"/>
            <a:ext cx="953651" cy="2010665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CasellaDiTesto 123"/>
          <p:cNvSpPr txBox="1"/>
          <p:nvPr/>
        </p:nvSpPr>
        <p:spPr>
          <a:xfrm>
            <a:off x="52771" y="5004625"/>
            <a:ext cx="187488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</a:t>
            </a:r>
            <a:r>
              <a:rPr lang="it-IT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tools</a:t>
            </a:r>
            <a:endParaRPr lang="it-IT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5" name="CasellaDiTesto 124"/>
          <p:cNvSpPr txBox="1"/>
          <p:nvPr/>
        </p:nvSpPr>
        <p:spPr>
          <a:xfrm>
            <a:off x="5105213" y="2470868"/>
            <a:ext cx="368571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</a:t>
            </a:r>
          </a:p>
        </p:txBody>
      </p:sp>
      <p:sp>
        <p:nvSpPr>
          <p:cNvPr id="126" name="Freccia a destra 125"/>
          <p:cNvSpPr/>
          <p:nvPr/>
        </p:nvSpPr>
        <p:spPr>
          <a:xfrm>
            <a:off x="5535399" y="3748550"/>
            <a:ext cx="831273" cy="21698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27" name="Connettore 2 126"/>
          <p:cNvCxnSpPr>
            <a:cxnSpLocks/>
            <a:stCxn id="92" idx="2"/>
            <a:endCxn id="115" idx="3"/>
          </p:cNvCxnSpPr>
          <p:nvPr/>
        </p:nvCxnSpPr>
        <p:spPr>
          <a:xfrm>
            <a:off x="2484886" y="4514647"/>
            <a:ext cx="28620" cy="22946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numero diapositiva 12">
            <a:extLst>
              <a:ext uri="{FF2B5EF4-FFF2-40B4-BE49-F238E27FC236}">
                <a16:creationId xmlns:a16="http://schemas.microsoft.com/office/drawing/2014/main" id="{DEAF4EB4-0FC4-4DAE-A567-4595203BF2C2}"/>
              </a:ext>
            </a:extLst>
          </p:cNvPr>
          <p:cNvSpPr txBox="1">
            <a:spLocks/>
          </p:cNvSpPr>
          <p:nvPr/>
        </p:nvSpPr>
        <p:spPr>
          <a:xfrm>
            <a:off x="6860682" y="6387548"/>
            <a:ext cx="2133600" cy="365125"/>
          </a:xfrm>
          <a:prstGeom prst="rect">
            <a:avLst/>
          </a:prstGeom>
        </p:spPr>
        <p:txBody>
          <a:bodyPr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C4D296E4-FE67-40D7-A4DD-824427C4DE0A}" type="slidenum">
              <a:rPr lang="it-IT" b="1">
                <a:latin typeface="Berlin Sans FB" panose="020E0602020502020306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86</a:t>
            </a:fld>
            <a:endParaRPr lang="it-IT" b="1" dirty="0">
              <a:latin typeface="Berlin Sans FB" panose="020E0602020502020306" pitchFamily="34" charset="0"/>
            </a:endParaRPr>
          </a:p>
        </p:txBody>
      </p:sp>
      <p:grpSp>
        <p:nvGrpSpPr>
          <p:cNvPr id="32" name="Group 1">
            <a:extLst>
              <a:ext uri="{FF2B5EF4-FFF2-40B4-BE49-F238E27FC236}">
                <a16:creationId xmlns:a16="http://schemas.microsoft.com/office/drawing/2014/main" id="{A6622B05-9F67-4901-BEF3-F4802061872F}"/>
              </a:ext>
            </a:extLst>
          </p:cNvPr>
          <p:cNvGrpSpPr>
            <a:grpSpLocks/>
          </p:cNvGrpSpPr>
          <p:nvPr/>
        </p:nvGrpSpPr>
        <p:grpSpPr bwMode="auto">
          <a:xfrm rot="5400000">
            <a:off x="4479129" y="2335454"/>
            <a:ext cx="73025" cy="8907463"/>
            <a:chOff x="0" y="0"/>
            <a:chExt cx="716" cy="16353"/>
          </a:xfrm>
        </p:grpSpPr>
        <p:grpSp>
          <p:nvGrpSpPr>
            <p:cNvPr id="33" name="Group 2">
              <a:extLst>
                <a:ext uri="{FF2B5EF4-FFF2-40B4-BE49-F238E27FC236}">
                  <a16:creationId xmlns:a16="http://schemas.microsoft.com/office/drawing/2014/main" id="{ECE019CB-5BAD-44A4-9FB4-E558D13A0D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34" name="Freeform 3">
                <a:extLst>
                  <a:ext uri="{FF2B5EF4-FFF2-40B4-BE49-F238E27FC236}">
                    <a16:creationId xmlns:a16="http://schemas.microsoft.com/office/drawing/2014/main" id="{04833DF9-0636-444A-A585-79AAC26445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>
                  <a:latin typeface="Berlin Sans FB" panose="020E0602020502020306" pitchFamily="34" charset="0"/>
                </a:endParaRPr>
              </a:p>
            </p:txBody>
          </p:sp>
        </p:grpSp>
      </p:grpSp>
      <p:sp>
        <p:nvSpPr>
          <p:cNvPr id="35" name="Titolo 1">
            <a:extLst>
              <a:ext uri="{FF2B5EF4-FFF2-40B4-BE49-F238E27FC236}">
                <a16:creationId xmlns:a16="http://schemas.microsoft.com/office/drawing/2014/main" id="{C4852356-EC18-4B3A-B09B-BDC3C0EA2765}"/>
              </a:ext>
            </a:extLst>
          </p:cNvPr>
          <p:cNvSpPr txBox="1">
            <a:spLocks/>
          </p:cNvSpPr>
          <p:nvPr/>
        </p:nvSpPr>
        <p:spPr>
          <a:xfrm>
            <a:off x="990897" y="-34542"/>
            <a:ext cx="7475412" cy="11650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bg1">
                    <a:lumMod val="65000"/>
                  </a:schemeClr>
                </a:solidFill>
              </a:rPr>
              <a:t>Systems </a:t>
            </a:r>
            <a:r>
              <a:rPr lang="it-IT" sz="4000" b="1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analysis</a:t>
            </a:r>
            <a:endParaRPr lang="en-GB" sz="4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9" name="Rettangolo 68"/>
          <p:cNvSpPr/>
          <p:nvPr/>
        </p:nvSpPr>
        <p:spPr>
          <a:xfrm>
            <a:off x="1846412" y="3329393"/>
            <a:ext cx="1286138" cy="32541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BRIDGE</a:t>
            </a:r>
          </a:p>
        </p:txBody>
      </p:sp>
    </p:spTree>
    <p:extLst>
      <p:ext uri="{BB962C8B-B14F-4D97-AF65-F5344CB8AC3E}">
        <p14:creationId xmlns:p14="http://schemas.microsoft.com/office/powerpoint/2010/main" val="3867633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0" grpId="0" animBg="1"/>
      <p:bldP spid="71" grpId="0"/>
      <p:bldP spid="74" grpId="0" animBg="1"/>
      <p:bldP spid="76" grpId="0" animBg="1"/>
      <p:bldP spid="78" grpId="0" animBg="1"/>
      <p:bldP spid="79" grpId="0"/>
      <p:bldP spid="124" grpId="0" animBg="1"/>
      <p:bldP spid="125" grpId="0" animBg="1"/>
      <p:bldP spid="126" grpId="0" animBg="1"/>
      <p:bldP spid="69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5046737" y="4474928"/>
            <a:ext cx="39181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2400" dirty="0">
                <a:solidFill>
                  <a:schemeClr val="bg1">
                    <a:lumMod val="65000"/>
                  </a:schemeClr>
                </a:solidFill>
                <a:latin typeface="Tw Cen MT"/>
                <a:cs typeface="+mn-cs"/>
              </a:rPr>
              <a:t>Mara Grimaldi</a:t>
            </a:r>
          </a:p>
          <a:p>
            <a:pPr algn="ctr">
              <a:defRPr/>
            </a:pPr>
            <a:r>
              <a:rPr lang="it-IT" sz="2400" b="1" dirty="0">
                <a:solidFill>
                  <a:schemeClr val="bg1">
                    <a:lumMod val="65000"/>
                  </a:schemeClr>
                </a:solidFill>
                <a:latin typeface="Tw Cen MT"/>
              </a:rPr>
              <a:t>margrimaldi</a:t>
            </a:r>
            <a:r>
              <a:rPr lang="it-IT" sz="2400" b="1" dirty="0">
                <a:solidFill>
                  <a:schemeClr val="bg1">
                    <a:lumMod val="65000"/>
                  </a:schemeClr>
                </a:solidFill>
                <a:latin typeface="Tw Cen MT"/>
                <a:cs typeface="+mn-cs"/>
              </a:rPr>
              <a:t>@unisa.it</a:t>
            </a:r>
            <a:endParaRPr lang="it-IT" sz="24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25847"/>
            <a:ext cx="3153916" cy="983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"/>
          <p:cNvGrpSpPr>
            <a:grpSpLocks/>
          </p:cNvGrpSpPr>
          <p:nvPr/>
        </p:nvGrpSpPr>
        <p:grpSpPr bwMode="auto">
          <a:xfrm rot="5400000">
            <a:off x="4452938" y="2179637"/>
            <a:ext cx="217488" cy="8907463"/>
            <a:chOff x="0" y="0"/>
            <a:chExt cx="716" cy="16353"/>
          </a:xfrm>
        </p:grpSpPr>
        <p:grpSp>
          <p:nvGrpSpPr>
            <p:cNvPr id="25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26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5305" y="2276872"/>
            <a:ext cx="3024187" cy="173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9" descr="ASVSA Associazione per la ricerca sui Sistemi Vitali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525"/>
          <a:stretch/>
        </p:blipFill>
        <p:spPr bwMode="auto">
          <a:xfrm>
            <a:off x="827584" y="4617263"/>
            <a:ext cx="3009900" cy="539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Connettore 1 28"/>
          <p:cNvCxnSpPr/>
          <p:nvPr/>
        </p:nvCxnSpPr>
        <p:spPr>
          <a:xfrm>
            <a:off x="669578" y="2132856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669132" y="4221088"/>
            <a:ext cx="3455938" cy="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3" name="Sottotitolo 2"/>
          <p:cNvSpPr>
            <a:spLocks noGrp="1"/>
          </p:cNvSpPr>
          <p:nvPr>
            <p:ph type="subTitle" idx="1"/>
          </p:nvPr>
        </p:nvSpPr>
        <p:spPr>
          <a:xfrm>
            <a:off x="5277644" y="1147569"/>
            <a:ext cx="3456384" cy="2160240"/>
          </a:xfrm>
        </p:spPr>
        <p:txBody>
          <a:bodyPr>
            <a:normAutofit/>
          </a:bodyPr>
          <a:lstStyle/>
          <a:p>
            <a:r>
              <a:rPr lang="it-IT" b="1" dirty="0"/>
              <a:t>THANK YOU.</a:t>
            </a:r>
          </a:p>
          <a:p>
            <a:endParaRPr lang="it-IT" sz="1200" dirty="0"/>
          </a:p>
          <a:p>
            <a:r>
              <a:rPr lang="it-IT" dirty="0" err="1"/>
              <a:t>Questions</a:t>
            </a:r>
            <a:r>
              <a:rPr lang="it-IT" dirty="0"/>
              <a:t>? </a:t>
            </a:r>
            <a:r>
              <a:rPr lang="it-IT" dirty="0" err="1"/>
              <a:t>Comments</a:t>
            </a:r>
            <a:r>
              <a:rPr lang="it-IT" dirty="0"/>
              <a:t>?</a:t>
            </a:r>
            <a:endParaRPr lang="it-IT" sz="1800" dirty="0"/>
          </a:p>
        </p:txBody>
      </p:sp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87</a:t>
            </a:fld>
            <a:endParaRPr lang="it-IT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B6E4879F-4917-4F15-BE39-4BFFA7DFF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87" y="1200579"/>
            <a:ext cx="1704611" cy="785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36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 err="1">
                <a:solidFill>
                  <a:schemeClr val="bg1">
                    <a:lumMod val="65000"/>
                  </a:schemeClr>
                </a:solidFill>
              </a:rPr>
              <a:t>Goods-services</a:t>
            </a:r>
            <a:r>
              <a:rPr lang="it-IT" sz="54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it-IT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Continuum</a:t>
            </a:r>
            <a:r>
              <a:rPr lang="it-IT" sz="5400" b="1" dirty="0"/>
              <a:t> </a:t>
            </a:r>
          </a:p>
        </p:txBody>
      </p:sp>
      <p:sp>
        <p:nvSpPr>
          <p:cNvPr id="7" name="Rettangolo 6"/>
          <p:cNvSpPr/>
          <p:nvPr/>
        </p:nvSpPr>
        <p:spPr>
          <a:xfrm>
            <a:off x="3347864" y="6381328"/>
            <a:ext cx="2376264" cy="4046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oup 1"/>
          <p:cNvGrpSpPr>
            <a:grpSpLocks/>
          </p:cNvGrpSpPr>
          <p:nvPr/>
        </p:nvGrpSpPr>
        <p:grpSpPr bwMode="auto">
          <a:xfrm rot="5400000">
            <a:off x="4525169" y="2251869"/>
            <a:ext cx="73025" cy="8907463"/>
            <a:chOff x="0" y="0"/>
            <a:chExt cx="716" cy="16353"/>
          </a:xfrm>
        </p:grpSpPr>
        <p:grpSp>
          <p:nvGrpSpPr>
            <p:cNvPr id="11" name="Group 2"/>
            <p:cNvGrpSpPr>
              <a:grpSpLocks/>
            </p:cNvGrpSpPr>
            <p:nvPr/>
          </p:nvGrpSpPr>
          <p:grpSpPr bwMode="auto">
            <a:xfrm>
              <a:off x="0" y="0"/>
              <a:ext cx="716" cy="16353"/>
              <a:chOff x="0" y="0"/>
              <a:chExt cx="716" cy="16353"/>
            </a:xfrm>
          </p:grpSpPr>
          <p:sp>
            <p:nvSpPr>
              <p:cNvPr id="12" name="Freeform 3"/>
              <p:cNvSpPr>
                <a:spLocks/>
              </p:cNvSpPr>
              <p:nvPr/>
            </p:nvSpPr>
            <p:spPr bwMode="auto">
              <a:xfrm>
                <a:off x="0" y="0"/>
                <a:ext cx="716" cy="16353"/>
              </a:xfrm>
              <a:custGeom>
                <a:avLst/>
                <a:gdLst>
                  <a:gd name="T0" fmla="*/ 716 w 716"/>
                  <a:gd name="T1" fmla="*/ 16352 h 16353"/>
                  <a:gd name="T2" fmla="*/ 0 w 716"/>
                  <a:gd name="T3" fmla="*/ 16352 h 16353"/>
                  <a:gd name="T4" fmla="*/ 0 w 716"/>
                  <a:gd name="T5" fmla="*/ 0 h 16353"/>
                  <a:gd name="T6" fmla="*/ 716 w 716"/>
                  <a:gd name="T7" fmla="*/ 0 h 16353"/>
                  <a:gd name="T8" fmla="*/ 716 w 716"/>
                  <a:gd name="T9" fmla="*/ 16352 h 1635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16"/>
                  <a:gd name="T16" fmla="*/ 0 h 16353"/>
                  <a:gd name="T17" fmla="*/ 716 w 716"/>
                  <a:gd name="T18" fmla="*/ 16353 h 16353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16" h="16353">
                    <a:moveTo>
                      <a:pt x="716" y="16352"/>
                    </a:moveTo>
                    <a:lnTo>
                      <a:pt x="0" y="16352"/>
                    </a:lnTo>
                    <a:lnTo>
                      <a:pt x="0" y="0"/>
                    </a:lnTo>
                    <a:lnTo>
                      <a:pt x="716" y="0"/>
                    </a:lnTo>
                    <a:lnTo>
                      <a:pt x="716" y="16352"/>
                    </a:lnTo>
                    <a:close/>
                  </a:path>
                </a:pathLst>
              </a:custGeom>
              <a:solidFill>
                <a:srgbClr val="F294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</p:grpSp>
      <p:sp>
        <p:nvSpPr>
          <p:cNvPr id="13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6902896" y="6165304"/>
            <a:ext cx="2133600" cy="365125"/>
          </a:xfrm>
        </p:spPr>
        <p:txBody>
          <a:bodyPr/>
          <a:lstStyle/>
          <a:p>
            <a:fld id="{B007B441-5312-499D-93C3-6E37886527FA}" type="slidenum">
              <a:rPr lang="it-IT" sz="1800" smtClean="0">
                <a:solidFill>
                  <a:schemeClr val="tx1"/>
                </a:solidFill>
              </a:rPr>
              <a:pPr/>
              <a:t>9</a:t>
            </a:fld>
            <a:endParaRPr lang="it-IT" sz="1800" dirty="0">
              <a:solidFill>
                <a:schemeClr val="tx1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9" y="1844824"/>
            <a:ext cx="8787494" cy="370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90774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1.2|25|2.5|1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1.9|5.2|22.5|10.8|24|8.6|15.3|20.7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9.4|1.9|28.2|140.4|6.4|8.6|140.1|1.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9107</TotalTime>
  <Words>6887</Words>
  <Application>Microsoft Office PowerPoint</Application>
  <PresentationFormat>Presentazione su schermo (4:3)</PresentationFormat>
  <Paragraphs>1352</Paragraphs>
  <Slides>87</Slides>
  <Notes>63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87</vt:i4>
      </vt:variant>
    </vt:vector>
  </HeadingPairs>
  <TitlesOfParts>
    <vt:vector size="102" baseType="lpstr">
      <vt:lpstr>Arial</vt:lpstr>
      <vt:lpstr>Berlin Sans FB</vt:lpstr>
      <vt:lpstr>Berlin Sans FB Demi</vt:lpstr>
      <vt:lpstr>Bradley Hand ITC</vt:lpstr>
      <vt:lpstr>Calibri</vt:lpstr>
      <vt:lpstr>Calibri  </vt:lpstr>
      <vt:lpstr>Cambria</vt:lpstr>
      <vt:lpstr>Helvetica</vt:lpstr>
      <vt:lpstr>Helvetica Neue</vt:lpstr>
      <vt:lpstr>Times New Roman</vt:lpstr>
      <vt:lpstr>Tw Cen MT</vt:lpstr>
      <vt:lpstr>Wingdings</vt:lpstr>
      <vt:lpstr>Wingdings 3</vt:lpstr>
      <vt:lpstr>Tema di Office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Story of S-D Logic</vt:lpstr>
      <vt:lpstr>S-D logic: main insights and originality </vt:lpstr>
      <vt:lpstr>Service- dominant Logic (SDL)</vt:lpstr>
      <vt:lpstr>Goods-services Continuum </vt:lpstr>
      <vt:lpstr>S-D logic mindset </vt:lpstr>
      <vt:lpstr>It’s all about service!</vt:lpstr>
      <vt:lpstr>Presentazione standard di PowerPoint</vt:lpstr>
      <vt:lpstr>The evolution of S-D Logic</vt:lpstr>
      <vt:lpstr>Presentazione standard di PowerPoint</vt:lpstr>
      <vt:lpstr>Axioms &amp; Foundational Premises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Main Insights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Key References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From service systems….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notaro</dc:creator>
  <cp:lastModifiedBy>Mara Grimaldi</cp:lastModifiedBy>
  <cp:revision>408</cp:revision>
  <dcterms:created xsi:type="dcterms:W3CDTF">2012-02-05T12:11:23Z</dcterms:created>
  <dcterms:modified xsi:type="dcterms:W3CDTF">2020-05-05T18:33:37Z</dcterms:modified>
</cp:coreProperties>
</file>