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6" r:id="rId4"/>
    <p:sldId id="279" r:id="rId5"/>
    <p:sldId id="273" r:id="rId6"/>
    <p:sldId id="290" r:id="rId7"/>
    <p:sldId id="274" r:id="rId8"/>
    <p:sldId id="261" r:id="rId9"/>
    <p:sldId id="287" r:id="rId10"/>
    <p:sldId id="288" r:id="rId11"/>
    <p:sldId id="286" r:id="rId12"/>
    <p:sldId id="285" r:id="rId13"/>
    <p:sldId id="262" r:id="rId14"/>
    <p:sldId id="263" r:id="rId15"/>
    <p:sldId id="264" r:id="rId16"/>
    <p:sldId id="265" r:id="rId17"/>
    <p:sldId id="266" r:id="rId18"/>
    <p:sldId id="267" r:id="rId19"/>
    <p:sldId id="268" r:id="rId20"/>
    <p:sldId id="269" r:id="rId21"/>
    <p:sldId id="270" r:id="rId22"/>
    <p:sldId id="271" r:id="rId23"/>
    <p:sldId id="272" r:id="rId24"/>
    <p:sldId id="280" r:id="rId25"/>
    <p:sldId id="281" r:id="rId26"/>
    <p:sldId id="296" r:id="rId27"/>
    <p:sldId id="292" r:id="rId28"/>
    <p:sldId id="293" r:id="rId29"/>
    <p:sldId id="294" r:id="rId30"/>
    <p:sldId id="289" r:id="rId31"/>
    <p:sldId id="295" r:id="rId32"/>
    <p:sldId id="282" r:id="rId33"/>
    <p:sldId id="291" r:id="rId34"/>
    <p:sldId id="283" r:id="rId35"/>
    <p:sldId id="284" r:id="rId36"/>
    <p:sldId id="278" r:id="rId37"/>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4660"/>
  </p:normalViewPr>
  <p:slideViewPr>
    <p:cSldViewPr>
      <p:cViewPr varScale="1">
        <p:scale>
          <a:sx n="112" d="100"/>
          <a:sy n="112" d="100"/>
        </p:scale>
        <p:origin x="-183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sk-SK"/>
          </a:p>
        </p:txBody>
      </p:sp>
      <p:sp>
        <p:nvSpPr>
          <p:cNvPr id="4" name="Zástupný symbol pro datum 3"/>
          <p:cNvSpPr>
            <a:spLocks noGrp="1"/>
          </p:cNvSpPr>
          <p:nvPr>
            <p:ph type="dt" sz="half" idx="10"/>
          </p:nvPr>
        </p:nvSpPr>
        <p:spPr/>
        <p:txBody>
          <a:bodyPr/>
          <a:lstStyle/>
          <a:p>
            <a:fld id="{22577B19-D747-40CA-8904-4F28D20A9DF0}" type="datetimeFigureOut">
              <a:rPr lang="sk-SK" smtClean="0"/>
              <a:t>18. 3. 2020</a:t>
            </a:fld>
            <a:endParaRPr lang="sk-SK" dirty="0"/>
          </a:p>
        </p:txBody>
      </p:sp>
      <p:sp>
        <p:nvSpPr>
          <p:cNvPr id="5" name="Zástupný symbol pro zápatí 4"/>
          <p:cNvSpPr>
            <a:spLocks noGrp="1"/>
          </p:cNvSpPr>
          <p:nvPr>
            <p:ph type="ftr" sz="quarter" idx="11"/>
          </p:nvPr>
        </p:nvSpPr>
        <p:spPr/>
        <p:txBody>
          <a:bodyPr/>
          <a:lstStyle/>
          <a:p>
            <a:endParaRPr lang="sk-SK" dirty="0"/>
          </a:p>
        </p:txBody>
      </p:sp>
      <p:sp>
        <p:nvSpPr>
          <p:cNvPr id="6" name="Zástupný symbol pro číslo snímku 5"/>
          <p:cNvSpPr>
            <a:spLocks noGrp="1"/>
          </p:cNvSpPr>
          <p:nvPr>
            <p:ph type="sldNum" sz="quarter" idx="12"/>
          </p:nvPr>
        </p:nvSpPr>
        <p:spPr/>
        <p:txBody>
          <a:bodyPr/>
          <a:lstStyle/>
          <a:p>
            <a:fld id="{85F10B25-236C-4103-825C-68B2B9C2BDE6}" type="slidenum">
              <a:rPr lang="sk-SK" smtClean="0"/>
              <a:t>‹#›</a:t>
            </a:fld>
            <a:endParaRPr lang="sk-SK" dirty="0"/>
          </a:p>
        </p:txBody>
      </p:sp>
    </p:spTree>
    <p:extLst>
      <p:ext uri="{BB962C8B-B14F-4D97-AF65-F5344CB8AC3E}">
        <p14:creationId xmlns:p14="http://schemas.microsoft.com/office/powerpoint/2010/main" val="3799329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sk-SK"/>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p>
            <a:fld id="{22577B19-D747-40CA-8904-4F28D20A9DF0}" type="datetimeFigureOut">
              <a:rPr lang="sk-SK" smtClean="0"/>
              <a:t>18. 3. 2020</a:t>
            </a:fld>
            <a:endParaRPr lang="sk-SK" dirty="0"/>
          </a:p>
        </p:txBody>
      </p:sp>
      <p:sp>
        <p:nvSpPr>
          <p:cNvPr id="5" name="Zástupný symbol pro zápatí 4"/>
          <p:cNvSpPr>
            <a:spLocks noGrp="1"/>
          </p:cNvSpPr>
          <p:nvPr>
            <p:ph type="ftr" sz="quarter" idx="11"/>
          </p:nvPr>
        </p:nvSpPr>
        <p:spPr/>
        <p:txBody>
          <a:bodyPr/>
          <a:lstStyle/>
          <a:p>
            <a:endParaRPr lang="sk-SK" dirty="0"/>
          </a:p>
        </p:txBody>
      </p:sp>
      <p:sp>
        <p:nvSpPr>
          <p:cNvPr id="6" name="Zástupný symbol pro číslo snímku 5"/>
          <p:cNvSpPr>
            <a:spLocks noGrp="1"/>
          </p:cNvSpPr>
          <p:nvPr>
            <p:ph type="sldNum" sz="quarter" idx="12"/>
          </p:nvPr>
        </p:nvSpPr>
        <p:spPr/>
        <p:txBody>
          <a:bodyPr/>
          <a:lstStyle/>
          <a:p>
            <a:fld id="{85F10B25-236C-4103-825C-68B2B9C2BDE6}" type="slidenum">
              <a:rPr lang="sk-SK" smtClean="0"/>
              <a:t>‹#›</a:t>
            </a:fld>
            <a:endParaRPr lang="sk-SK" dirty="0"/>
          </a:p>
        </p:txBody>
      </p:sp>
    </p:spTree>
    <p:extLst>
      <p:ext uri="{BB962C8B-B14F-4D97-AF65-F5344CB8AC3E}">
        <p14:creationId xmlns:p14="http://schemas.microsoft.com/office/powerpoint/2010/main" val="1065923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sk-SK"/>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p>
            <a:fld id="{22577B19-D747-40CA-8904-4F28D20A9DF0}" type="datetimeFigureOut">
              <a:rPr lang="sk-SK" smtClean="0"/>
              <a:t>18. 3. 2020</a:t>
            </a:fld>
            <a:endParaRPr lang="sk-SK" dirty="0"/>
          </a:p>
        </p:txBody>
      </p:sp>
      <p:sp>
        <p:nvSpPr>
          <p:cNvPr id="5" name="Zástupný symbol pro zápatí 4"/>
          <p:cNvSpPr>
            <a:spLocks noGrp="1"/>
          </p:cNvSpPr>
          <p:nvPr>
            <p:ph type="ftr" sz="quarter" idx="11"/>
          </p:nvPr>
        </p:nvSpPr>
        <p:spPr/>
        <p:txBody>
          <a:bodyPr/>
          <a:lstStyle/>
          <a:p>
            <a:endParaRPr lang="sk-SK" dirty="0"/>
          </a:p>
        </p:txBody>
      </p:sp>
      <p:sp>
        <p:nvSpPr>
          <p:cNvPr id="6" name="Zástupný symbol pro číslo snímku 5"/>
          <p:cNvSpPr>
            <a:spLocks noGrp="1"/>
          </p:cNvSpPr>
          <p:nvPr>
            <p:ph type="sldNum" sz="quarter" idx="12"/>
          </p:nvPr>
        </p:nvSpPr>
        <p:spPr/>
        <p:txBody>
          <a:bodyPr/>
          <a:lstStyle/>
          <a:p>
            <a:fld id="{85F10B25-236C-4103-825C-68B2B9C2BDE6}" type="slidenum">
              <a:rPr lang="sk-SK" smtClean="0"/>
              <a:t>‹#›</a:t>
            </a:fld>
            <a:endParaRPr lang="sk-SK" dirty="0"/>
          </a:p>
        </p:txBody>
      </p:sp>
    </p:spTree>
    <p:extLst>
      <p:ext uri="{BB962C8B-B14F-4D97-AF65-F5344CB8AC3E}">
        <p14:creationId xmlns:p14="http://schemas.microsoft.com/office/powerpoint/2010/main" val="286998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sk-SK"/>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p>
            <a:fld id="{22577B19-D747-40CA-8904-4F28D20A9DF0}" type="datetimeFigureOut">
              <a:rPr lang="sk-SK" smtClean="0"/>
              <a:t>18. 3. 2020</a:t>
            </a:fld>
            <a:endParaRPr lang="sk-SK" dirty="0"/>
          </a:p>
        </p:txBody>
      </p:sp>
      <p:sp>
        <p:nvSpPr>
          <p:cNvPr id="5" name="Zástupný symbol pro zápatí 4"/>
          <p:cNvSpPr>
            <a:spLocks noGrp="1"/>
          </p:cNvSpPr>
          <p:nvPr>
            <p:ph type="ftr" sz="quarter" idx="11"/>
          </p:nvPr>
        </p:nvSpPr>
        <p:spPr/>
        <p:txBody>
          <a:bodyPr/>
          <a:lstStyle/>
          <a:p>
            <a:endParaRPr lang="sk-SK" dirty="0"/>
          </a:p>
        </p:txBody>
      </p:sp>
      <p:sp>
        <p:nvSpPr>
          <p:cNvPr id="6" name="Zástupný symbol pro číslo snímku 5"/>
          <p:cNvSpPr>
            <a:spLocks noGrp="1"/>
          </p:cNvSpPr>
          <p:nvPr>
            <p:ph type="sldNum" sz="quarter" idx="12"/>
          </p:nvPr>
        </p:nvSpPr>
        <p:spPr/>
        <p:txBody>
          <a:bodyPr/>
          <a:lstStyle/>
          <a:p>
            <a:fld id="{85F10B25-236C-4103-825C-68B2B9C2BDE6}" type="slidenum">
              <a:rPr lang="sk-SK" smtClean="0"/>
              <a:t>‹#›</a:t>
            </a:fld>
            <a:endParaRPr lang="sk-SK" dirty="0"/>
          </a:p>
        </p:txBody>
      </p:sp>
    </p:spTree>
    <p:extLst>
      <p:ext uri="{BB962C8B-B14F-4D97-AF65-F5344CB8AC3E}">
        <p14:creationId xmlns:p14="http://schemas.microsoft.com/office/powerpoint/2010/main" val="2950490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sk-SK"/>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22577B19-D747-40CA-8904-4F28D20A9DF0}" type="datetimeFigureOut">
              <a:rPr lang="sk-SK" smtClean="0"/>
              <a:t>18. 3. 2020</a:t>
            </a:fld>
            <a:endParaRPr lang="sk-SK" dirty="0"/>
          </a:p>
        </p:txBody>
      </p:sp>
      <p:sp>
        <p:nvSpPr>
          <p:cNvPr id="5" name="Zástupný symbol pro zápatí 4"/>
          <p:cNvSpPr>
            <a:spLocks noGrp="1"/>
          </p:cNvSpPr>
          <p:nvPr>
            <p:ph type="ftr" sz="quarter" idx="11"/>
          </p:nvPr>
        </p:nvSpPr>
        <p:spPr/>
        <p:txBody>
          <a:bodyPr/>
          <a:lstStyle/>
          <a:p>
            <a:endParaRPr lang="sk-SK" dirty="0"/>
          </a:p>
        </p:txBody>
      </p:sp>
      <p:sp>
        <p:nvSpPr>
          <p:cNvPr id="6" name="Zástupný symbol pro číslo snímku 5"/>
          <p:cNvSpPr>
            <a:spLocks noGrp="1"/>
          </p:cNvSpPr>
          <p:nvPr>
            <p:ph type="sldNum" sz="quarter" idx="12"/>
          </p:nvPr>
        </p:nvSpPr>
        <p:spPr/>
        <p:txBody>
          <a:bodyPr/>
          <a:lstStyle/>
          <a:p>
            <a:fld id="{85F10B25-236C-4103-825C-68B2B9C2BDE6}" type="slidenum">
              <a:rPr lang="sk-SK" smtClean="0"/>
              <a:t>‹#›</a:t>
            </a:fld>
            <a:endParaRPr lang="sk-SK" dirty="0"/>
          </a:p>
        </p:txBody>
      </p:sp>
    </p:spTree>
    <p:extLst>
      <p:ext uri="{BB962C8B-B14F-4D97-AF65-F5344CB8AC3E}">
        <p14:creationId xmlns:p14="http://schemas.microsoft.com/office/powerpoint/2010/main" val="4210002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sk-SK"/>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5" name="Zástupný symbol pro datum 4"/>
          <p:cNvSpPr>
            <a:spLocks noGrp="1"/>
          </p:cNvSpPr>
          <p:nvPr>
            <p:ph type="dt" sz="half" idx="10"/>
          </p:nvPr>
        </p:nvSpPr>
        <p:spPr/>
        <p:txBody>
          <a:bodyPr/>
          <a:lstStyle/>
          <a:p>
            <a:fld id="{22577B19-D747-40CA-8904-4F28D20A9DF0}" type="datetimeFigureOut">
              <a:rPr lang="sk-SK" smtClean="0"/>
              <a:t>18. 3. 2020</a:t>
            </a:fld>
            <a:endParaRPr lang="sk-SK" dirty="0"/>
          </a:p>
        </p:txBody>
      </p:sp>
      <p:sp>
        <p:nvSpPr>
          <p:cNvPr id="6" name="Zástupný symbol pro zápatí 5"/>
          <p:cNvSpPr>
            <a:spLocks noGrp="1"/>
          </p:cNvSpPr>
          <p:nvPr>
            <p:ph type="ftr" sz="quarter" idx="11"/>
          </p:nvPr>
        </p:nvSpPr>
        <p:spPr/>
        <p:txBody>
          <a:bodyPr/>
          <a:lstStyle/>
          <a:p>
            <a:endParaRPr lang="sk-SK" dirty="0"/>
          </a:p>
        </p:txBody>
      </p:sp>
      <p:sp>
        <p:nvSpPr>
          <p:cNvPr id="7" name="Zástupný symbol pro číslo snímku 6"/>
          <p:cNvSpPr>
            <a:spLocks noGrp="1"/>
          </p:cNvSpPr>
          <p:nvPr>
            <p:ph type="sldNum" sz="quarter" idx="12"/>
          </p:nvPr>
        </p:nvSpPr>
        <p:spPr/>
        <p:txBody>
          <a:bodyPr/>
          <a:lstStyle/>
          <a:p>
            <a:fld id="{85F10B25-236C-4103-825C-68B2B9C2BDE6}" type="slidenum">
              <a:rPr lang="sk-SK" smtClean="0"/>
              <a:t>‹#›</a:t>
            </a:fld>
            <a:endParaRPr lang="sk-SK" dirty="0"/>
          </a:p>
        </p:txBody>
      </p:sp>
    </p:spTree>
    <p:extLst>
      <p:ext uri="{BB962C8B-B14F-4D97-AF65-F5344CB8AC3E}">
        <p14:creationId xmlns:p14="http://schemas.microsoft.com/office/powerpoint/2010/main" val="180360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sk-SK"/>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7" name="Zástupný symbol pro datum 6"/>
          <p:cNvSpPr>
            <a:spLocks noGrp="1"/>
          </p:cNvSpPr>
          <p:nvPr>
            <p:ph type="dt" sz="half" idx="10"/>
          </p:nvPr>
        </p:nvSpPr>
        <p:spPr/>
        <p:txBody>
          <a:bodyPr/>
          <a:lstStyle/>
          <a:p>
            <a:fld id="{22577B19-D747-40CA-8904-4F28D20A9DF0}" type="datetimeFigureOut">
              <a:rPr lang="sk-SK" smtClean="0"/>
              <a:t>18. 3. 2020</a:t>
            </a:fld>
            <a:endParaRPr lang="sk-SK" dirty="0"/>
          </a:p>
        </p:txBody>
      </p:sp>
      <p:sp>
        <p:nvSpPr>
          <p:cNvPr id="8" name="Zástupný symbol pro zápatí 7"/>
          <p:cNvSpPr>
            <a:spLocks noGrp="1"/>
          </p:cNvSpPr>
          <p:nvPr>
            <p:ph type="ftr" sz="quarter" idx="11"/>
          </p:nvPr>
        </p:nvSpPr>
        <p:spPr/>
        <p:txBody>
          <a:bodyPr/>
          <a:lstStyle/>
          <a:p>
            <a:endParaRPr lang="sk-SK" dirty="0"/>
          </a:p>
        </p:txBody>
      </p:sp>
      <p:sp>
        <p:nvSpPr>
          <p:cNvPr id="9" name="Zástupný symbol pro číslo snímku 8"/>
          <p:cNvSpPr>
            <a:spLocks noGrp="1"/>
          </p:cNvSpPr>
          <p:nvPr>
            <p:ph type="sldNum" sz="quarter" idx="12"/>
          </p:nvPr>
        </p:nvSpPr>
        <p:spPr/>
        <p:txBody>
          <a:bodyPr/>
          <a:lstStyle/>
          <a:p>
            <a:fld id="{85F10B25-236C-4103-825C-68B2B9C2BDE6}" type="slidenum">
              <a:rPr lang="sk-SK" smtClean="0"/>
              <a:t>‹#›</a:t>
            </a:fld>
            <a:endParaRPr lang="sk-SK" dirty="0"/>
          </a:p>
        </p:txBody>
      </p:sp>
    </p:spTree>
    <p:extLst>
      <p:ext uri="{BB962C8B-B14F-4D97-AF65-F5344CB8AC3E}">
        <p14:creationId xmlns:p14="http://schemas.microsoft.com/office/powerpoint/2010/main" val="1177627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sk-SK"/>
          </a:p>
        </p:txBody>
      </p:sp>
      <p:sp>
        <p:nvSpPr>
          <p:cNvPr id="3" name="Zástupný symbol pro datum 2"/>
          <p:cNvSpPr>
            <a:spLocks noGrp="1"/>
          </p:cNvSpPr>
          <p:nvPr>
            <p:ph type="dt" sz="half" idx="10"/>
          </p:nvPr>
        </p:nvSpPr>
        <p:spPr/>
        <p:txBody>
          <a:bodyPr/>
          <a:lstStyle/>
          <a:p>
            <a:fld id="{22577B19-D747-40CA-8904-4F28D20A9DF0}" type="datetimeFigureOut">
              <a:rPr lang="sk-SK" smtClean="0"/>
              <a:t>18. 3. 2020</a:t>
            </a:fld>
            <a:endParaRPr lang="sk-SK" dirty="0"/>
          </a:p>
        </p:txBody>
      </p:sp>
      <p:sp>
        <p:nvSpPr>
          <p:cNvPr id="4" name="Zástupný symbol pro zápatí 3"/>
          <p:cNvSpPr>
            <a:spLocks noGrp="1"/>
          </p:cNvSpPr>
          <p:nvPr>
            <p:ph type="ftr" sz="quarter" idx="11"/>
          </p:nvPr>
        </p:nvSpPr>
        <p:spPr/>
        <p:txBody>
          <a:bodyPr/>
          <a:lstStyle/>
          <a:p>
            <a:endParaRPr lang="sk-SK" dirty="0"/>
          </a:p>
        </p:txBody>
      </p:sp>
      <p:sp>
        <p:nvSpPr>
          <p:cNvPr id="5" name="Zástupný symbol pro číslo snímku 4"/>
          <p:cNvSpPr>
            <a:spLocks noGrp="1"/>
          </p:cNvSpPr>
          <p:nvPr>
            <p:ph type="sldNum" sz="quarter" idx="12"/>
          </p:nvPr>
        </p:nvSpPr>
        <p:spPr/>
        <p:txBody>
          <a:bodyPr/>
          <a:lstStyle/>
          <a:p>
            <a:fld id="{85F10B25-236C-4103-825C-68B2B9C2BDE6}" type="slidenum">
              <a:rPr lang="sk-SK" smtClean="0"/>
              <a:t>‹#›</a:t>
            </a:fld>
            <a:endParaRPr lang="sk-SK" dirty="0"/>
          </a:p>
        </p:txBody>
      </p:sp>
    </p:spTree>
    <p:extLst>
      <p:ext uri="{BB962C8B-B14F-4D97-AF65-F5344CB8AC3E}">
        <p14:creationId xmlns:p14="http://schemas.microsoft.com/office/powerpoint/2010/main" val="379789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2577B19-D747-40CA-8904-4F28D20A9DF0}" type="datetimeFigureOut">
              <a:rPr lang="sk-SK" smtClean="0"/>
              <a:t>18. 3. 2020</a:t>
            </a:fld>
            <a:endParaRPr lang="sk-SK" dirty="0"/>
          </a:p>
        </p:txBody>
      </p:sp>
      <p:sp>
        <p:nvSpPr>
          <p:cNvPr id="3" name="Zástupný symbol pro zápatí 2"/>
          <p:cNvSpPr>
            <a:spLocks noGrp="1"/>
          </p:cNvSpPr>
          <p:nvPr>
            <p:ph type="ftr" sz="quarter" idx="11"/>
          </p:nvPr>
        </p:nvSpPr>
        <p:spPr/>
        <p:txBody>
          <a:bodyPr/>
          <a:lstStyle/>
          <a:p>
            <a:endParaRPr lang="sk-SK" dirty="0"/>
          </a:p>
        </p:txBody>
      </p:sp>
      <p:sp>
        <p:nvSpPr>
          <p:cNvPr id="4" name="Zástupný symbol pro číslo snímku 3"/>
          <p:cNvSpPr>
            <a:spLocks noGrp="1"/>
          </p:cNvSpPr>
          <p:nvPr>
            <p:ph type="sldNum" sz="quarter" idx="12"/>
          </p:nvPr>
        </p:nvSpPr>
        <p:spPr/>
        <p:txBody>
          <a:bodyPr/>
          <a:lstStyle/>
          <a:p>
            <a:fld id="{85F10B25-236C-4103-825C-68B2B9C2BDE6}" type="slidenum">
              <a:rPr lang="sk-SK" smtClean="0"/>
              <a:t>‹#›</a:t>
            </a:fld>
            <a:endParaRPr lang="sk-SK" dirty="0"/>
          </a:p>
        </p:txBody>
      </p:sp>
    </p:spTree>
    <p:extLst>
      <p:ext uri="{BB962C8B-B14F-4D97-AF65-F5344CB8AC3E}">
        <p14:creationId xmlns:p14="http://schemas.microsoft.com/office/powerpoint/2010/main" val="3768903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sk-SK"/>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2577B19-D747-40CA-8904-4F28D20A9DF0}" type="datetimeFigureOut">
              <a:rPr lang="sk-SK" smtClean="0"/>
              <a:t>18. 3. 2020</a:t>
            </a:fld>
            <a:endParaRPr lang="sk-SK" dirty="0"/>
          </a:p>
        </p:txBody>
      </p:sp>
      <p:sp>
        <p:nvSpPr>
          <p:cNvPr id="6" name="Zástupný symbol pro zápatí 5"/>
          <p:cNvSpPr>
            <a:spLocks noGrp="1"/>
          </p:cNvSpPr>
          <p:nvPr>
            <p:ph type="ftr" sz="quarter" idx="11"/>
          </p:nvPr>
        </p:nvSpPr>
        <p:spPr/>
        <p:txBody>
          <a:bodyPr/>
          <a:lstStyle/>
          <a:p>
            <a:endParaRPr lang="sk-SK" dirty="0"/>
          </a:p>
        </p:txBody>
      </p:sp>
      <p:sp>
        <p:nvSpPr>
          <p:cNvPr id="7" name="Zástupný symbol pro číslo snímku 6"/>
          <p:cNvSpPr>
            <a:spLocks noGrp="1"/>
          </p:cNvSpPr>
          <p:nvPr>
            <p:ph type="sldNum" sz="quarter" idx="12"/>
          </p:nvPr>
        </p:nvSpPr>
        <p:spPr/>
        <p:txBody>
          <a:bodyPr/>
          <a:lstStyle/>
          <a:p>
            <a:fld id="{85F10B25-236C-4103-825C-68B2B9C2BDE6}" type="slidenum">
              <a:rPr lang="sk-SK" smtClean="0"/>
              <a:t>‹#›</a:t>
            </a:fld>
            <a:endParaRPr lang="sk-SK" dirty="0"/>
          </a:p>
        </p:txBody>
      </p:sp>
    </p:spTree>
    <p:extLst>
      <p:ext uri="{BB962C8B-B14F-4D97-AF65-F5344CB8AC3E}">
        <p14:creationId xmlns:p14="http://schemas.microsoft.com/office/powerpoint/2010/main" val="1205410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sk-SK"/>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2577B19-D747-40CA-8904-4F28D20A9DF0}" type="datetimeFigureOut">
              <a:rPr lang="sk-SK" smtClean="0"/>
              <a:t>18. 3. 2020</a:t>
            </a:fld>
            <a:endParaRPr lang="sk-SK" dirty="0"/>
          </a:p>
        </p:txBody>
      </p:sp>
      <p:sp>
        <p:nvSpPr>
          <p:cNvPr id="6" name="Zástupný symbol pro zápatí 5"/>
          <p:cNvSpPr>
            <a:spLocks noGrp="1"/>
          </p:cNvSpPr>
          <p:nvPr>
            <p:ph type="ftr" sz="quarter" idx="11"/>
          </p:nvPr>
        </p:nvSpPr>
        <p:spPr/>
        <p:txBody>
          <a:bodyPr/>
          <a:lstStyle/>
          <a:p>
            <a:endParaRPr lang="sk-SK" dirty="0"/>
          </a:p>
        </p:txBody>
      </p:sp>
      <p:sp>
        <p:nvSpPr>
          <p:cNvPr id="7" name="Zástupný symbol pro číslo snímku 6"/>
          <p:cNvSpPr>
            <a:spLocks noGrp="1"/>
          </p:cNvSpPr>
          <p:nvPr>
            <p:ph type="sldNum" sz="quarter" idx="12"/>
          </p:nvPr>
        </p:nvSpPr>
        <p:spPr/>
        <p:txBody>
          <a:bodyPr/>
          <a:lstStyle/>
          <a:p>
            <a:fld id="{85F10B25-236C-4103-825C-68B2B9C2BDE6}" type="slidenum">
              <a:rPr lang="sk-SK" smtClean="0"/>
              <a:t>‹#›</a:t>
            </a:fld>
            <a:endParaRPr lang="sk-SK" dirty="0"/>
          </a:p>
        </p:txBody>
      </p:sp>
    </p:spTree>
    <p:extLst>
      <p:ext uri="{BB962C8B-B14F-4D97-AF65-F5344CB8AC3E}">
        <p14:creationId xmlns:p14="http://schemas.microsoft.com/office/powerpoint/2010/main" val="298593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sk-SK"/>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77B19-D747-40CA-8904-4F28D20A9DF0}" type="datetimeFigureOut">
              <a:rPr lang="sk-SK" smtClean="0"/>
              <a:t>18. 3. 2020</a:t>
            </a:fld>
            <a:endParaRPr lang="sk-SK" dirty="0"/>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dirty="0"/>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10B25-236C-4103-825C-68B2B9C2BDE6}" type="slidenum">
              <a:rPr lang="sk-SK" smtClean="0"/>
              <a:t>‹#›</a:t>
            </a:fld>
            <a:endParaRPr lang="sk-SK" dirty="0"/>
          </a:p>
        </p:txBody>
      </p:sp>
    </p:spTree>
    <p:extLst>
      <p:ext uri="{BB962C8B-B14F-4D97-AF65-F5344CB8AC3E}">
        <p14:creationId xmlns:p14="http://schemas.microsoft.com/office/powerpoint/2010/main" val="1406726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mediaqueri.e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cssgridgarden.com/" TargetMode="External"/><Relationship Id="rId3" Type="http://schemas.openxmlformats.org/officeDocument/2006/relationships/hyperlink" Target="https://css3test.com/" TargetMode="External"/><Relationship Id="rId7" Type="http://schemas.openxmlformats.org/officeDocument/2006/relationships/hyperlink" Target="https://flexboxfroggy.com/" TargetMode="External"/><Relationship Id="rId2" Type="http://schemas.openxmlformats.org/officeDocument/2006/relationships/hyperlink" Target="https://www.w3.org/Style/CSS/specs.en.html" TargetMode="External"/><Relationship Id="rId1" Type="http://schemas.openxmlformats.org/officeDocument/2006/relationships/slideLayout" Target="../slideLayouts/slideLayout2.xml"/><Relationship Id="rId6" Type="http://schemas.openxmlformats.org/officeDocument/2006/relationships/hyperlink" Target="https://flukeout.github.io/" TargetMode="External"/><Relationship Id="rId5" Type="http://schemas.openxmlformats.org/officeDocument/2006/relationships/hyperlink" Target="http://css3pie.com/" TargetMode="External"/><Relationship Id="rId4" Type="http://schemas.openxmlformats.org/officeDocument/2006/relationships/hyperlink" Target="https://css3generator.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2775" y="3942362"/>
            <a:ext cx="7772400" cy="566758"/>
          </a:xfrm>
        </p:spPr>
        <p:txBody>
          <a:bodyPr>
            <a:noAutofit/>
          </a:bodyPr>
          <a:lstStyle/>
          <a:p>
            <a:r>
              <a:rPr lang="en-US" sz="5400" dirty="0" smtClean="0"/>
              <a:t>CSS[3] Fundamentals</a:t>
            </a:r>
            <a:endParaRPr lang="sk-SK" sz="5400" dirty="0"/>
          </a:p>
        </p:txBody>
      </p:sp>
      <p:sp>
        <p:nvSpPr>
          <p:cNvPr id="3" name="Podnadpis 2"/>
          <p:cNvSpPr>
            <a:spLocks noGrp="1"/>
          </p:cNvSpPr>
          <p:nvPr>
            <p:ph type="subTitle" idx="1"/>
          </p:nvPr>
        </p:nvSpPr>
        <p:spPr>
          <a:xfrm>
            <a:off x="1298575" y="5559622"/>
            <a:ext cx="6400800" cy="675704"/>
          </a:xfrm>
        </p:spPr>
        <p:txBody>
          <a:bodyPr>
            <a:normAutofit/>
          </a:bodyPr>
          <a:lstStyle/>
          <a:p>
            <a:r>
              <a:rPr lang="en-US" sz="2000" dirty="0" smtClean="0"/>
              <a:t>PV219, Spring 2020</a:t>
            </a:r>
            <a:endParaRPr lang="sk-SK" sz="2000" dirty="0"/>
          </a:p>
        </p:txBody>
      </p:sp>
      <p:sp>
        <p:nvSpPr>
          <p:cNvPr id="4" name="AutoShape 2" descr="https://upload.wikimedia.org/wikipedia/commons/d/d5/CSS3_logo_and_wordmark.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5" name="AutoShape 4" descr="https://upload.wikimedia.org/wikipedia/commons/d/d5/CSS3_logo_and_wordmark.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
        <p:nvSpPr>
          <p:cNvPr id="6" name="AutoShape 6" descr="https://upload.wikimedia.org/wikipedia/commons/d/d5/CSS3_logo_and_wordmark.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pic>
        <p:nvPicPr>
          <p:cNvPr id="3080" name="Picture 8" descr="CSS3 logo and wordmark.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585735"/>
            <a:ext cx="1812222" cy="2555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99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Basic – Box </a:t>
            </a:r>
            <a:r>
              <a:rPr lang="en-US" dirty="0" smtClean="0"/>
              <a:t>Model</a:t>
            </a:r>
            <a:endParaRPr lang="sk-SK" dirty="0"/>
          </a:p>
        </p:txBody>
      </p:sp>
      <p:sp>
        <p:nvSpPr>
          <p:cNvPr id="8" name="Zástupný symbol pro obsah 2"/>
          <p:cNvSpPr>
            <a:spLocks noGrp="1"/>
          </p:cNvSpPr>
          <p:nvPr>
            <p:ph idx="1"/>
          </p:nvPr>
        </p:nvSpPr>
        <p:spPr>
          <a:xfrm>
            <a:off x="457200" y="1600200"/>
            <a:ext cx="8229600" cy="4525963"/>
          </a:xfrm>
        </p:spPr>
        <p:txBody>
          <a:bodyPr/>
          <a:lstStyle/>
          <a:p>
            <a:pPr marL="0" indent="0">
              <a:buNone/>
            </a:pPr>
            <a:r>
              <a:rPr lang="sk-SK" sz="2800" dirty="0" smtClean="0">
                <a:latin typeface="Consolas" panose="020B0609020204030204" pitchFamily="49" charset="0"/>
              </a:rPr>
              <a:t>.</a:t>
            </a:r>
            <a:r>
              <a:rPr lang="sk-SK" sz="2800" dirty="0">
                <a:latin typeface="Consolas" panose="020B0609020204030204" pitchFamily="49" charset="0"/>
              </a:rPr>
              <a:t>box { </a:t>
            </a:r>
            <a:r>
              <a:rPr lang="sk-SK" sz="2800" dirty="0" err="1">
                <a:latin typeface="Consolas" panose="020B0609020204030204" pitchFamily="49" charset="0"/>
              </a:rPr>
              <a:t>box-sizing</a:t>
            </a:r>
            <a:r>
              <a:rPr lang="sk-SK" sz="2800" dirty="0">
                <a:latin typeface="Consolas" panose="020B0609020204030204" pitchFamily="49" charset="0"/>
              </a:rPr>
              <a:t>: </a:t>
            </a:r>
            <a:r>
              <a:rPr lang="sk-SK" sz="2800" dirty="0" err="1">
                <a:latin typeface="Consolas" panose="020B0609020204030204" pitchFamily="49" charset="0"/>
              </a:rPr>
              <a:t>border-box</a:t>
            </a:r>
            <a:r>
              <a:rPr lang="sk-SK" sz="2800" dirty="0">
                <a:latin typeface="Consolas" panose="020B0609020204030204" pitchFamily="49" charset="0"/>
              </a:rPr>
              <a:t>; </a:t>
            </a:r>
            <a:r>
              <a:rPr lang="sk-SK" sz="2800" dirty="0" smtClean="0">
                <a:latin typeface="Consolas" panose="020B0609020204030204" pitchFamily="49" charset="0"/>
              </a:rPr>
              <a:t>}</a:t>
            </a:r>
            <a:endParaRPr lang="en-US" sz="2800" dirty="0" smtClean="0">
              <a:latin typeface="Consolas" panose="020B0609020204030204" pitchFamily="49" charset="0"/>
            </a:endParaRP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Final dimension: width = 350px, height = 150px</a:t>
            </a:r>
            <a:endParaRPr lang="sk-SK" dirty="0"/>
          </a:p>
        </p:txBody>
      </p:sp>
      <p:pic>
        <p:nvPicPr>
          <p:cNvPr id="3078" name="Picture 6" descr="Showing the size of the box when the alternate box model is being u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23" y="2276872"/>
            <a:ext cx="5020741" cy="2738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57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_RH disk\Downloads\735010_598616670164515_123630564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836712"/>
            <a:ext cx="6167783" cy="5126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293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Selectors</a:t>
            </a:r>
            <a:endParaRPr lang="sk-SK" dirty="0"/>
          </a:p>
        </p:txBody>
      </p:sp>
      <p:sp>
        <p:nvSpPr>
          <p:cNvPr id="3" name="Zástupný symbol pro obsah 2"/>
          <p:cNvSpPr>
            <a:spLocks noGrp="1"/>
          </p:cNvSpPr>
          <p:nvPr>
            <p:ph idx="1"/>
          </p:nvPr>
        </p:nvSpPr>
        <p:spPr/>
        <p:txBody>
          <a:bodyPr/>
          <a:lstStyle/>
          <a:p>
            <a:pPr marL="0" indent="0">
              <a:buNone/>
            </a:pPr>
            <a:r>
              <a:rPr lang="en-US" dirty="0"/>
              <a:t>A CSS selector is a </a:t>
            </a:r>
            <a:r>
              <a:rPr lang="en-US" b="1" dirty="0"/>
              <a:t>pattern to match the elements</a:t>
            </a:r>
            <a:r>
              <a:rPr lang="en-US" dirty="0"/>
              <a:t> on a web page. The style rules associated with that selector will be applied to the elements that match the selector pattern.</a:t>
            </a:r>
            <a:endParaRPr lang="sk-SK" dirty="0"/>
          </a:p>
        </p:txBody>
      </p:sp>
    </p:spTree>
    <p:extLst>
      <p:ext uri="{BB962C8B-B14F-4D97-AF65-F5344CB8AC3E}">
        <p14:creationId xmlns:p14="http://schemas.microsoft.com/office/powerpoint/2010/main" val="2536970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smtClean="0"/>
              <a:t>Universal Selector</a:t>
            </a:r>
            <a:endParaRPr lang="sk-SK" dirty="0"/>
          </a:p>
        </p:txBody>
      </p:sp>
      <p:sp>
        <p:nvSpPr>
          <p:cNvPr id="3" name="Zástupný symbol pro obsah 2"/>
          <p:cNvSpPr>
            <a:spLocks noGrp="1"/>
          </p:cNvSpPr>
          <p:nvPr>
            <p:ph idx="1"/>
          </p:nvPr>
        </p:nvSpPr>
        <p:spPr/>
        <p:txBody>
          <a:bodyPr>
            <a:normAutofit fontScale="85000" lnSpcReduction="10000"/>
          </a:bodyPr>
          <a:lstStyle/>
          <a:p>
            <a:pPr marL="0" indent="0" fontAlgn="base">
              <a:buNone/>
            </a:pPr>
            <a:r>
              <a:rPr lang="en-US" dirty="0" smtClean="0"/>
              <a:t>The </a:t>
            </a:r>
            <a:r>
              <a:rPr lang="en-US" dirty="0"/>
              <a:t>universal selector, denoted by an asterisk (</a:t>
            </a:r>
            <a:r>
              <a:rPr lang="en-US" dirty="0">
                <a:latin typeface="Consolas" panose="020B0609020204030204" pitchFamily="49" charset="0"/>
              </a:rPr>
              <a:t>*</a:t>
            </a:r>
            <a:r>
              <a:rPr lang="en-US" dirty="0"/>
              <a:t>), </a:t>
            </a:r>
            <a:r>
              <a:rPr lang="en-US" b="1" dirty="0"/>
              <a:t>matches</a:t>
            </a:r>
            <a:r>
              <a:rPr lang="en-US" dirty="0"/>
              <a:t> </a:t>
            </a:r>
            <a:r>
              <a:rPr lang="en-US" b="1" dirty="0"/>
              <a:t>every single element</a:t>
            </a:r>
            <a:r>
              <a:rPr lang="en-US" dirty="0"/>
              <a:t> on the </a:t>
            </a:r>
            <a:r>
              <a:rPr lang="en-US" dirty="0" smtClean="0"/>
              <a:t>page. It  </a:t>
            </a:r>
            <a:r>
              <a:rPr lang="en-US" dirty="0"/>
              <a:t>may be omitted if other conditions exist on the element. </a:t>
            </a:r>
          </a:p>
          <a:p>
            <a:pPr>
              <a:buFont typeface="Arial" charset="0"/>
              <a:buChar char="•"/>
            </a:pPr>
            <a:endParaRPr lang="en-US" dirty="0" smtClean="0">
              <a:latin typeface="Consolas" panose="020B0609020204030204" pitchFamily="49" charset="0"/>
            </a:endParaRPr>
          </a:p>
          <a:p>
            <a:pPr marL="0" indent="0">
              <a:buNone/>
            </a:pPr>
            <a:r>
              <a:rPr lang="en-US" dirty="0" smtClean="0">
                <a:latin typeface="Consolas" panose="020B0609020204030204" pitchFamily="49" charset="0"/>
              </a:rPr>
              <a:t>* { </a:t>
            </a:r>
            <a:r>
              <a:rPr lang="en-US" dirty="0">
                <a:latin typeface="Consolas" panose="020B0609020204030204" pitchFamily="49" charset="0"/>
              </a:rPr>
              <a:t>margin: 0; padding: 0; </a:t>
            </a:r>
            <a:r>
              <a:rPr lang="en-US" dirty="0" smtClean="0">
                <a:latin typeface="Consolas" panose="020B0609020204030204" pitchFamily="49" charset="0"/>
              </a:rPr>
              <a:t>}</a:t>
            </a:r>
          </a:p>
          <a:p>
            <a:pPr>
              <a:buFont typeface="Arial" charset="0"/>
              <a:buChar char="•"/>
            </a:pPr>
            <a:endParaRPr lang="en-US" dirty="0" smtClean="0">
              <a:latin typeface="Consolas" panose="020B0609020204030204" pitchFamily="49" charset="0"/>
            </a:endParaRPr>
          </a:p>
          <a:p>
            <a:pPr>
              <a:buFont typeface="Arial" charset="0"/>
              <a:buChar char="•"/>
            </a:pPr>
            <a:endParaRPr lang="en-US" dirty="0">
              <a:latin typeface="Consolas" panose="020B0609020204030204" pitchFamily="49" charset="0"/>
            </a:endParaRPr>
          </a:p>
          <a:p>
            <a:pPr marL="0" indent="0">
              <a:buNone/>
            </a:pPr>
            <a:r>
              <a:rPr lang="en-US" sz="2600" b="1" dirty="0"/>
              <a:t>Note:</a:t>
            </a:r>
            <a:r>
              <a:rPr lang="en-US" sz="2600" dirty="0"/>
              <a:t> It is recommended </a:t>
            </a:r>
            <a:r>
              <a:rPr lang="en-US" sz="2600" i="1" dirty="0"/>
              <a:t>not to use</a:t>
            </a:r>
            <a:r>
              <a:rPr lang="en-US" sz="2600" dirty="0"/>
              <a:t> the universal selector </a:t>
            </a:r>
            <a:r>
              <a:rPr lang="en-US" sz="2600" dirty="0" smtClean="0"/>
              <a:t> too </a:t>
            </a:r>
            <a:r>
              <a:rPr lang="en-US" sz="2600" dirty="0"/>
              <a:t>often in a production environment, since this selector matches every element on a web page that puts too much of unnecessary pressure on the browsers. Use element type or class selector instead.</a:t>
            </a:r>
            <a:endParaRPr lang="en-US" sz="2600" dirty="0">
              <a:latin typeface="Consolas" panose="020B0609020204030204" pitchFamily="49" charset="0"/>
            </a:endParaRPr>
          </a:p>
          <a:p>
            <a:endParaRPr lang="sk-SK" dirty="0"/>
          </a:p>
        </p:txBody>
      </p:sp>
    </p:spTree>
    <p:extLst>
      <p:ext uri="{BB962C8B-B14F-4D97-AF65-F5344CB8AC3E}">
        <p14:creationId xmlns:p14="http://schemas.microsoft.com/office/powerpoint/2010/main" val="2093352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fontAlgn="base"/>
            <a:r>
              <a:rPr lang="sk-SK" b="1" dirty="0"/>
              <a:t>Element Type </a:t>
            </a:r>
            <a:r>
              <a:rPr lang="sk-SK" b="1" dirty="0" err="1"/>
              <a:t>Selectors</a:t>
            </a:r>
            <a:endParaRPr lang="sk-SK" b="1" dirty="0"/>
          </a:p>
        </p:txBody>
      </p:sp>
      <p:sp>
        <p:nvSpPr>
          <p:cNvPr id="3" name="Zástupný symbol pro obsah 2"/>
          <p:cNvSpPr>
            <a:spLocks noGrp="1"/>
          </p:cNvSpPr>
          <p:nvPr>
            <p:ph idx="1"/>
          </p:nvPr>
        </p:nvSpPr>
        <p:spPr/>
        <p:txBody>
          <a:bodyPr>
            <a:normAutofit/>
          </a:bodyPr>
          <a:lstStyle/>
          <a:p>
            <a:pPr marL="0" indent="0" fontAlgn="base">
              <a:buNone/>
            </a:pPr>
            <a:r>
              <a:rPr lang="en-US" sz="2800" dirty="0"/>
              <a:t>An element type selector </a:t>
            </a:r>
            <a:r>
              <a:rPr lang="en-US" sz="2800" b="1" dirty="0"/>
              <a:t>matches</a:t>
            </a:r>
            <a:r>
              <a:rPr lang="en-US" sz="2800" dirty="0"/>
              <a:t> </a:t>
            </a:r>
            <a:r>
              <a:rPr lang="en-US" sz="2800" b="1" dirty="0"/>
              <a:t>all instance of the element</a:t>
            </a:r>
            <a:r>
              <a:rPr lang="en-US" sz="2800" dirty="0"/>
              <a:t> in the document with the corresponding element type name. Let's try out an example to see how it actually works</a:t>
            </a:r>
            <a:r>
              <a:rPr lang="en-US" sz="2800" dirty="0" smtClean="0"/>
              <a:t>:</a:t>
            </a:r>
          </a:p>
          <a:p>
            <a:pPr marL="0" indent="0" fontAlgn="base">
              <a:buNone/>
            </a:pPr>
            <a:endParaRPr lang="en-US" dirty="0"/>
          </a:p>
          <a:p>
            <a:pPr marL="0" indent="0">
              <a:buNone/>
            </a:pPr>
            <a:r>
              <a:rPr lang="sk-SK" dirty="0" smtClean="0">
                <a:latin typeface="Consolas" panose="020B0609020204030204" pitchFamily="49" charset="0"/>
              </a:rPr>
              <a:t>p </a:t>
            </a:r>
            <a:r>
              <a:rPr lang="sk-SK" dirty="0">
                <a:latin typeface="Consolas" panose="020B0609020204030204" pitchFamily="49" charset="0"/>
              </a:rPr>
              <a:t>{ </a:t>
            </a:r>
            <a:r>
              <a:rPr lang="sk-SK" dirty="0" err="1">
                <a:latin typeface="Consolas" panose="020B0609020204030204" pitchFamily="49" charset="0"/>
              </a:rPr>
              <a:t>color</a:t>
            </a:r>
            <a:r>
              <a:rPr lang="sk-SK" dirty="0">
                <a:latin typeface="Consolas" panose="020B0609020204030204" pitchFamily="49" charset="0"/>
              </a:rPr>
              <a:t>: </a:t>
            </a:r>
            <a:r>
              <a:rPr lang="sk-SK" dirty="0" err="1">
                <a:latin typeface="Consolas" panose="020B0609020204030204" pitchFamily="49" charset="0"/>
              </a:rPr>
              <a:t>blue</a:t>
            </a:r>
            <a:r>
              <a:rPr lang="sk-SK" dirty="0">
                <a:latin typeface="Consolas" panose="020B0609020204030204" pitchFamily="49" charset="0"/>
              </a:rPr>
              <a:t>; </a:t>
            </a:r>
            <a:r>
              <a:rPr lang="sk-SK" dirty="0" smtClean="0">
                <a:latin typeface="Consolas" panose="020B0609020204030204" pitchFamily="49" charset="0"/>
              </a:rPr>
              <a:t>}</a:t>
            </a:r>
            <a:endParaRPr lang="en-US" dirty="0">
              <a:latin typeface="Consolas" panose="020B0609020204030204" pitchFamily="49" charset="0"/>
            </a:endParaRPr>
          </a:p>
          <a:p>
            <a:endParaRPr lang="sk-SK" dirty="0"/>
          </a:p>
        </p:txBody>
      </p:sp>
    </p:spTree>
    <p:extLst>
      <p:ext uri="{BB962C8B-B14F-4D97-AF65-F5344CB8AC3E}">
        <p14:creationId xmlns:p14="http://schemas.microsoft.com/office/powerpoint/2010/main" val="730732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fontAlgn="base"/>
            <a:r>
              <a:rPr lang="sk-SK" b="1" dirty="0"/>
              <a:t>Id </a:t>
            </a:r>
            <a:r>
              <a:rPr lang="sk-SK" b="1" dirty="0" err="1"/>
              <a:t>Selectors</a:t>
            </a:r>
            <a:endParaRPr lang="sk-SK" b="1" dirty="0"/>
          </a:p>
        </p:txBody>
      </p:sp>
      <p:sp>
        <p:nvSpPr>
          <p:cNvPr id="3" name="Zástupný symbol pro obsah 2"/>
          <p:cNvSpPr>
            <a:spLocks noGrp="1"/>
          </p:cNvSpPr>
          <p:nvPr>
            <p:ph idx="1"/>
          </p:nvPr>
        </p:nvSpPr>
        <p:spPr/>
        <p:txBody>
          <a:bodyPr>
            <a:normAutofit lnSpcReduction="10000"/>
          </a:bodyPr>
          <a:lstStyle/>
          <a:p>
            <a:pPr marL="0" indent="0" fontAlgn="base">
              <a:buNone/>
            </a:pPr>
            <a:r>
              <a:rPr lang="en-US" sz="3000" dirty="0"/>
              <a:t>The id selector is used to define style rules for a </a:t>
            </a:r>
            <a:r>
              <a:rPr lang="en-US" sz="3000" b="1" i="1" dirty="0"/>
              <a:t>single</a:t>
            </a:r>
            <a:r>
              <a:rPr lang="en-US" sz="3000" b="1" dirty="0"/>
              <a:t> or </a:t>
            </a:r>
            <a:r>
              <a:rPr lang="en-US" sz="3000" b="1" i="1" dirty="0"/>
              <a:t>unique</a:t>
            </a:r>
            <a:r>
              <a:rPr lang="en-US" sz="3000" dirty="0"/>
              <a:t> element.</a:t>
            </a:r>
          </a:p>
          <a:p>
            <a:pPr marL="0" indent="0" fontAlgn="base">
              <a:buNone/>
            </a:pPr>
            <a:r>
              <a:rPr lang="en-US" sz="3000" dirty="0"/>
              <a:t>The id selector is defined with a hash sign (</a:t>
            </a:r>
            <a:r>
              <a:rPr lang="en-US" sz="3000" dirty="0">
                <a:latin typeface="Consolas" panose="020B0609020204030204" pitchFamily="49" charset="0"/>
              </a:rPr>
              <a:t>#</a:t>
            </a:r>
            <a:r>
              <a:rPr lang="en-US" sz="3000" dirty="0"/>
              <a:t>) immediately followed by the id value.</a:t>
            </a:r>
          </a:p>
          <a:p>
            <a:pPr marL="0" indent="0" fontAlgn="base">
              <a:buNone/>
            </a:pPr>
            <a:endParaRPr lang="en-US" dirty="0"/>
          </a:p>
          <a:p>
            <a:pPr marL="0" indent="0">
              <a:buNone/>
            </a:pPr>
            <a:r>
              <a:rPr lang="sk-SK" dirty="0">
                <a:latin typeface="Consolas" panose="020B0609020204030204" pitchFamily="49" charset="0"/>
              </a:rPr>
              <a:t>#</a:t>
            </a:r>
            <a:r>
              <a:rPr lang="sk-SK" dirty="0" err="1">
                <a:latin typeface="Consolas" panose="020B0609020204030204" pitchFamily="49" charset="0"/>
              </a:rPr>
              <a:t>error</a:t>
            </a:r>
            <a:r>
              <a:rPr lang="sk-SK" dirty="0">
                <a:latin typeface="Consolas" panose="020B0609020204030204" pitchFamily="49" charset="0"/>
              </a:rPr>
              <a:t> { </a:t>
            </a:r>
            <a:r>
              <a:rPr lang="sk-SK" dirty="0" err="1">
                <a:latin typeface="Consolas" panose="020B0609020204030204" pitchFamily="49" charset="0"/>
              </a:rPr>
              <a:t>color</a:t>
            </a:r>
            <a:r>
              <a:rPr lang="sk-SK" dirty="0">
                <a:latin typeface="Consolas" panose="020B0609020204030204" pitchFamily="49" charset="0"/>
              </a:rPr>
              <a:t>: </a:t>
            </a:r>
            <a:r>
              <a:rPr lang="sk-SK" dirty="0" err="1">
                <a:latin typeface="Consolas" panose="020B0609020204030204" pitchFamily="49" charset="0"/>
              </a:rPr>
              <a:t>red</a:t>
            </a:r>
            <a:r>
              <a:rPr lang="sk-SK" dirty="0">
                <a:latin typeface="Consolas" panose="020B0609020204030204" pitchFamily="49" charset="0"/>
              </a:rPr>
              <a:t>; }</a:t>
            </a:r>
            <a:endParaRPr lang="en-US" dirty="0">
              <a:latin typeface="Consolas" panose="020B0609020204030204" pitchFamily="49" charset="0"/>
            </a:endParaRPr>
          </a:p>
          <a:p>
            <a:pPr marL="0" indent="0">
              <a:buNone/>
            </a:pPr>
            <a:endParaRPr lang="en-US" dirty="0" smtClean="0"/>
          </a:p>
          <a:p>
            <a:pPr marL="0" indent="0">
              <a:buNone/>
            </a:pPr>
            <a:r>
              <a:rPr lang="en-US" sz="2200" b="1" dirty="0"/>
              <a:t>Note:</a:t>
            </a:r>
            <a:r>
              <a:rPr lang="en-US" sz="2200" dirty="0"/>
              <a:t> The value of an id attribute must be unique within a given document — meaning no two elements in your HTML document can share the same id value.</a:t>
            </a:r>
            <a:endParaRPr lang="sk-SK" sz="2200" dirty="0"/>
          </a:p>
        </p:txBody>
      </p:sp>
    </p:spTree>
    <p:extLst>
      <p:ext uri="{BB962C8B-B14F-4D97-AF65-F5344CB8AC3E}">
        <p14:creationId xmlns:p14="http://schemas.microsoft.com/office/powerpoint/2010/main" val="2597630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fontAlgn="base"/>
            <a:r>
              <a:rPr lang="sk-SK" b="1" dirty="0" err="1"/>
              <a:t>Class</a:t>
            </a:r>
            <a:r>
              <a:rPr lang="sk-SK" b="1" dirty="0"/>
              <a:t> </a:t>
            </a:r>
            <a:r>
              <a:rPr lang="sk-SK" b="1" dirty="0" err="1"/>
              <a:t>Selectors</a:t>
            </a:r>
            <a:endParaRPr lang="sk-SK" b="1" dirty="0"/>
          </a:p>
        </p:txBody>
      </p:sp>
      <p:sp>
        <p:nvSpPr>
          <p:cNvPr id="3" name="Zástupný symbol pro obsah 2"/>
          <p:cNvSpPr>
            <a:spLocks noGrp="1"/>
          </p:cNvSpPr>
          <p:nvPr>
            <p:ph idx="1"/>
          </p:nvPr>
        </p:nvSpPr>
        <p:spPr/>
        <p:txBody>
          <a:bodyPr>
            <a:normAutofit fontScale="92500" lnSpcReduction="10000"/>
          </a:bodyPr>
          <a:lstStyle/>
          <a:p>
            <a:pPr marL="0" indent="0" fontAlgn="base">
              <a:buNone/>
            </a:pPr>
            <a:r>
              <a:rPr lang="en-US" sz="3000" dirty="0"/>
              <a:t>The class selectors can be used to select any HTML </a:t>
            </a:r>
            <a:r>
              <a:rPr lang="en-US" sz="3000" b="1" dirty="0"/>
              <a:t>element that has a class attribute</a:t>
            </a:r>
            <a:r>
              <a:rPr lang="en-US" sz="3000" dirty="0"/>
              <a:t>. All the elements having that class will be formatted according to the defined rule.</a:t>
            </a:r>
          </a:p>
          <a:p>
            <a:pPr marL="0" indent="0" fontAlgn="base">
              <a:buNone/>
            </a:pPr>
            <a:endParaRPr lang="en-US" sz="3000" dirty="0" smtClean="0"/>
          </a:p>
          <a:p>
            <a:pPr marL="0" indent="0" fontAlgn="base">
              <a:buNone/>
            </a:pPr>
            <a:r>
              <a:rPr lang="en-US" sz="3000" dirty="0" smtClean="0"/>
              <a:t>The </a:t>
            </a:r>
            <a:r>
              <a:rPr lang="en-US" sz="3000" dirty="0"/>
              <a:t>class selector is defined with a period sign (</a:t>
            </a:r>
            <a:r>
              <a:rPr lang="en-US" sz="3000" dirty="0">
                <a:latin typeface="Consolas" panose="020B0609020204030204" pitchFamily="49" charset="0"/>
              </a:rPr>
              <a:t>.</a:t>
            </a:r>
            <a:r>
              <a:rPr lang="en-US" sz="3000" dirty="0"/>
              <a:t>) immediately followed by the class value.</a:t>
            </a:r>
          </a:p>
          <a:p>
            <a:pPr marL="0" indent="0" fontAlgn="base">
              <a:buNone/>
            </a:pPr>
            <a:endParaRPr lang="en-US" dirty="0"/>
          </a:p>
          <a:p>
            <a:pPr marL="0" indent="0">
              <a:buNone/>
            </a:pPr>
            <a:r>
              <a:rPr lang="sk-SK" dirty="0">
                <a:latin typeface="Consolas" panose="020B0609020204030204" pitchFamily="49" charset="0"/>
              </a:rPr>
              <a:t>.</a:t>
            </a:r>
            <a:r>
              <a:rPr lang="sk-SK" dirty="0" err="1">
                <a:latin typeface="Consolas" panose="020B0609020204030204" pitchFamily="49" charset="0"/>
              </a:rPr>
              <a:t>blue</a:t>
            </a:r>
            <a:r>
              <a:rPr lang="sk-SK" dirty="0">
                <a:latin typeface="Consolas" panose="020B0609020204030204" pitchFamily="49" charset="0"/>
              </a:rPr>
              <a:t> { </a:t>
            </a:r>
            <a:r>
              <a:rPr lang="sk-SK" dirty="0" err="1">
                <a:latin typeface="Consolas" panose="020B0609020204030204" pitchFamily="49" charset="0"/>
              </a:rPr>
              <a:t>color</a:t>
            </a:r>
            <a:r>
              <a:rPr lang="sk-SK" dirty="0">
                <a:latin typeface="Consolas" panose="020B0609020204030204" pitchFamily="49" charset="0"/>
              </a:rPr>
              <a:t>: </a:t>
            </a:r>
            <a:r>
              <a:rPr lang="sk-SK" dirty="0" err="1">
                <a:latin typeface="Consolas" panose="020B0609020204030204" pitchFamily="49" charset="0"/>
              </a:rPr>
              <a:t>blue</a:t>
            </a:r>
            <a:r>
              <a:rPr lang="sk-SK" dirty="0">
                <a:latin typeface="Consolas" panose="020B0609020204030204" pitchFamily="49" charset="0"/>
              </a:rPr>
              <a:t>; </a:t>
            </a:r>
            <a:r>
              <a:rPr lang="sk-SK" dirty="0" smtClean="0">
                <a:latin typeface="Consolas" panose="020B0609020204030204" pitchFamily="49" charset="0"/>
              </a:rPr>
              <a:t>}</a:t>
            </a:r>
            <a:endParaRPr lang="en-US" dirty="0" smtClean="0">
              <a:latin typeface="Consolas" panose="020B0609020204030204" pitchFamily="49" charset="0"/>
            </a:endParaRPr>
          </a:p>
          <a:p>
            <a:pPr marL="0" indent="0">
              <a:buNone/>
            </a:pPr>
            <a:r>
              <a:rPr lang="sk-SK" dirty="0" err="1">
                <a:latin typeface="Consolas" panose="020B0609020204030204" pitchFamily="49" charset="0"/>
              </a:rPr>
              <a:t>p.blue</a:t>
            </a:r>
            <a:r>
              <a:rPr lang="sk-SK" dirty="0">
                <a:latin typeface="Consolas" panose="020B0609020204030204" pitchFamily="49" charset="0"/>
              </a:rPr>
              <a:t> { </a:t>
            </a:r>
            <a:r>
              <a:rPr lang="sk-SK" dirty="0" err="1">
                <a:latin typeface="Consolas" panose="020B0609020204030204" pitchFamily="49" charset="0"/>
              </a:rPr>
              <a:t>color</a:t>
            </a:r>
            <a:r>
              <a:rPr lang="sk-SK" dirty="0">
                <a:latin typeface="Consolas" panose="020B0609020204030204" pitchFamily="49" charset="0"/>
              </a:rPr>
              <a:t>: </a:t>
            </a:r>
            <a:r>
              <a:rPr lang="sk-SK" dirty="0" err="1">
                <a:latin typeface="Consolas" panose="020B0609020204030204" pitchFamily="49" charset="0"/>
              </a:rPr>
              <a:t>blue</a:t>
            </a:r>
            <a:r>
              <a:rPr lang="sk-SK" dirty="0">
                <a:latin typeface="Consolas" panose="020B0609020204030204" pitchFamily="49" charset="0"/>
              </a:rPr>
              <a:t>; </a:t>
            </a:r>
            <a:r>
              <a:rPr lang="sk-SK" dirty="0" smtClean="0">
                <a:latin typeface="Consolas" panose="020B0609020204030204" pitchFamily="49" charset="0"/>
              </a:rPr>
              <a:t>}</a:t>
            </a:r>
            <a:endParaRPr lang="en-US" dirty="0" smtClean="0">
              <a:latin typeface="Consolas" panose="020B0609020204030204" pitchFamily="49" charset="0"/>
            </a:endParaRPr>
          </a:p>
        </p:txBody>
      </p:sp>
    </p:spTree>
    <p:extLst>
      <p:ext uri="{BB962C8B-B14F-4D97-AF65-F5344CB8AC3E}">
        <p14:creationId xmlns:p14="http://schemas.microsoft.com/office/powerpoint/2010/main" val="1769779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fontAlgn="base"/>
            <a:r>
              <a:rPr lang="sk-SK" b="1" dirty="0" err="1"/>
              <a:t>Descendant</a:t>
            </a:r>
            <a:r>
              <a:rPr lang="sk-SK" b="1" dirty="0"/>
              <a:t> </a:t>
            </a:r>
            <a:r>
              <a:rPr lang="sk-SK" b="1" dirty="0" err="1"/>
              <a:t>Selectors</a:t>
            </a:r>
            <a:endParaRPr lang="sk-SK" b="1" dirty="0"/>
          </a:p>
        </p:txBody>
      </p:sp>
      <p:sp>
        <p:nvSpPr>
          <p:cNvPr id="3" name="Zástupný symbol pro obsah 2"/>
          <p:cNvSpPr>
            <a:spLocks noGrp="1"/>
          </p:cNvSpPr>
          <p:nvPr>
            <p:ph idx="1"/>
          </p:nvPr>
        </p:nvSpPr>
        <p:spPr/>
        <p:txBody>
          <a:bodyPr>
            <a:normAutofit fontScale="92500"/>
          </a:bodyPr>
          <a:lstStyle/>
          <a:p>
            <a:pPr marL="0" indent="0" fontAlgn="base">
              <a:buNone/>
            </a:pPr>
            <a:r>
              <a:rPr lang="en-US" dirty="0"/>
              <a:t>You can use these selectors when you need to select an element that is the </a:t>
            </a:r>
            <a:r>
              <a:rPr lang="en-US" b="1" dirty="0"/>
              <a:t>descendant of another element</a:t>
            </a:r>
            <a:r>
              <a:rPr lang="en-US" dirty="0"/>
              <a:t>, for example, if you want to target only those anchors that are contained within an unordered list, rather than targeting all anchor elements</a:t>
            </a:r>
            <a:r>
              <a:rPr lang="en-US" dirty="0" smtClean="0"/>
              <a:t>.</a:t>
            </a:r>
          </a:p>
          <a:p>
            <a:pPr marL="0" indent="0" fontAlgn="base">
              <a:buNone/>
            </a:pPr>
            <a:endParaRPr lang="en-US" dirty="0"/>
          </a:p>
          <a:p>
            <a:pPr marL="0" indent="0">
              <a:buNone/>
            </a:pPr>
            <a:r>
              <a:rPr lang="sk-SK" sz="3000" dirty="0" err="1">
                <a:latin typeface="Consolas" panose="020B0609020204030204" pitchFamily="49" charset="0"/>
              </a:rPr>
              <a:t>ul.menu</a:t>
            </a:r>
            <a:r>
              <a:rPr lang="sk-SK" sz="3000" dirty="0">
                <a:latin typeface="Consolas" panose="020B0609020204030204" pitchFamily="49" charset="0"/>
              </a:rPr>
              <a:t> </a:t>
            </a:r>
            <a:r>
              <a:rPr lang="sk-SK" sz="3000" dirty="0" err="1">
                <a:latin typeface="Consolas" panose="020B0609020204030204" pitchFamily="49" charset="0"/>
              </a:rPr>
              <a:t>li</a:t>
            </a:r>
            <a:r>
              <a:rPr lang="sk-SK" sz="3000" dirty="0">
                <a:latin typeface="Consolas" panose="020B0609020204030204" pitchFamily="49" charset="0"/>
              </a:rPr>
              <a:t> a { </a:t>
            </a:r>
            <a:r>
              <a:rPr lang="sk-SK" sz="3000" dirty="0" err="1">
                <a:latin typeface="Consolas" panose="020B0609020204030204" pitchFamily="49" charset="0"/>
              </a:rPr>
              <a:t>text-decoration</a:t>
            </a:r>
            <a:r>
              <a:rPr lang="sk-SK" sz="3000" dirty="0">
                <a:latin typeface="Consolas" panose="020B0609020204030204" pitchFamily="49" charset="0"/>
              </a:rPr>
              <a:t>: </a:t>
            </a:r>
            <a:r>
              <a:rPr lang="sk-SK" sz="3000" dirty="0" err="1">
                <a:latin typeface="Consolas" panose="020B0609020204030204" pitchFamily="49" charset="0"/>
              </a:rPr>
              <a:t>none</a:t>
            </a:r>
            <a:r>
              <a:rPr lang="sk-SK" sz="3000" dirty="0">
                <a:latin typeface="Consolas" panose="020B0609020204030204" pitchFamily="49" charset="0"/>
              </a:rPr>
              <a:t>; </a:t>
            </a:r>
            <a:r>
              <a:rPr lang="sk-SK" sz="3000" dirty="0" smtClean="0">
                <a:latin typeface="Consolas" panose="020B0609020204030204" pitchFamily="49" charset="0"/>
              </a:rPr>
              <a:t>}</a:t>
            </a:r>
            <a:endParaRPr lang="en-US" sz="3000" dirty="0" smtClean="0">
              <a:latin typeface="Consolas" panose="020B0609020204030204" pitchFamily="49" charset="0"/>
            </a:endParaRPr>
          </a:p>
          <a:p>
            <a:pPr marL="0" indent="0">
              <a:buNone/>
            </a:pPr>
            <a:r>
              <a:rPr lang="sk-SK" sz="3000" dirty="0" smtClean="0">
                <a:latin typeface="Consolas" panose="020B0609020204030204" pitchFamily="49" charset="0"/>
              </a:rPr>
              <a:t>h1 </a:t>
            </a:r>
            <a:r>
              <a:rPr lang="sk-SK" sz="3000" dirty="0" err="1">
                <a:latin typeface="Consolas" panose="020B0609020204030204" pitchFamily="49" charset="0"/>
              </a:rPr>
              <a:t>em</a:t>
            </a:r>
            <a:r>
              <a:rPr lang="sk-SK" sz="3000" dirty="0">
                <a:latin typeface="Consolas" panose="020B0609020204030204" pitchFamily="49" charset="0"/>
              </a:rPr>
              <a:t> { </a:t>
            </a:r>
            <a:r>
              <a:rPr lang="sk-SK" sz="3000" dirty="0" err="1">
                <a:latin typeface="Consolas" panose="020B0609020204030204" pitchFamily="49" charset="0"/>
              </a:rPr>
              <a:t>color</a:t>
            </a:r>
            <a:r>
              <a:rPr lang="sk-SK" sz="3000" dirty="0">
                <a:latin typeface="Consolas" panose="020B0609020204030204" pitchFamily="49" charset="0"/>
              </a:rPr>
              <a:t>: </a:t>
            </a:r>
            <a:r>
              <a:rPr lang="sk-SK" sz="3000" dirty="0" err="1">
                <a:latin typeface="Consolas" panose="020B0609020204030204" pitchFamily="49" charset="0"/>
              </a:rPr>
              <a:t>green</a:t>
            </a:r>
            <a:r>
              <a:rPr lang="sk-SK" sz="3000" dirty="0">
                <a:latin typeface="Consolas" panose="020B0609020204030204" pitchFamily="49" charset="0"/>
              </a:rPr>
              <a:t>; }</a:t>
            </a:r>
            <a:endParaRPr lang="en-US" sz="3000" dirty="0" smtClean="0">
              <a:latin typeface="Consolas" panose="020B0609020204030204" pitchFamily="49" charset="0"/>
            </a:endParaRPr>
          </a:p>
        </p:txBody>
      </p:sp>
    </p:spTree>
    <p:extLst>
      <p:ext uri="{BB962C8B-B14F-4D97-AF65-F5344CB8AC3E}">
        <p14:creationId xmlns:p14="http://schemas.microsoft.com/office/powerpoint/2010/main" val="526162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fontAlgn="base"/>
            <a:r>
              <a:rPr lang="sk-SK" b="1" dirty="0" err="1"/>
              <a:t>Child</a:t>
            </a:r>
            <a:r>
              <a:rPr lang="sk-SK" b="1" dirty="0"/>
              <a:t> </a:t>
            </a:r>
            <a:r>
              <a:rPr lang="sk-SK" b="1" dirty="0" err="1"/>
              <a:t>Selectors</a:t>
            </a:r>
            <a:endParaRPr lang="sk-SK" b="1" dirty="0"/>
          </a:p>
        </p:txBody>
      </p:sp>
      <p:sp>
        <p:nvSpPr>
          <p:cNvPr id="3" name="Zástupný symbol pro obsah 2"/>
          <p:cNvSpPr>
            <a:spLocks noGrp="1"/>
          </p:cNvSpPr>
          <p:nvPr>
            <p:ph idx="1"/>
          </p:nvPr>
        </p:nvSpPr>
        <p:spPr/>
        <p:txBody>
          <a:bodyPr>
            <a:normAutofit fontScale="85000" lnSpcReduction="10000"/>
          </a:bodyPr>
          <a:lstStyle/>
          <a:p>
            <a:pPr marL="0" indent="0" fontAlgn="base">
              <a:buNone/>
            </a:pPr>
            <a:r>
              <a:rPr lang="en-US" dirty="0"/>
              <a:t>A child selector is used to select only those elements that are the direct children of some element.</a:t>
            </a:r>
          </a:p>
          <a:p>
            <a:pPr marL="0" indent="0" fontAlgn="base">
              <a:buNone/>
            </a:pPr>
            <a:endParaRPr lang="en-US" dirty="0" smtClean="0"/>
          </a:p>
          <a:p>
            <a:pPr marL="0" indent="0" fontAlgn="base">
              <a:buNone/>
            </a:pPr>
            <a:r>
              <a:rPr lang="en-US" dirty="0" smtClean="0"/>
              <a:t>A </a:t>
            </a:r>
            <a:r>
              <a:rPr lang="en-US" dirty="0"/>
              <a:t>child selector is made up of two or more selectors separated by a greater than symbol (</a:t>
            </a:r>
            <a:r>
              <a:rPr lang="en-US" dirty="0">
                <a:latin typeface="Consolas" panose="020B0609020204030204" pitchFamily="49" charset="0"/>
              </a:rPr>
              <a:t>&gt;</a:t>
            </a:r>
            <a:r>
              <a:rPr lang="en-US" dirty="0"/>
              <a:t>). You can use this selector, for instance, to select the first level of list elements inside a nested list that has more than one level. </a:t>
            </a:r>
            <a:endParaRPr lang="en-US" dirty="0" smtClean="0"/>
          </a:p>
          <a:p>
            <a:pPr marL="0" indent="0" fontAlgn="base">
              <a:buNone/>
            </a:pPr>
            <a:endParaRPr lang="en-US" dirty="0"/>
          </a:p>
          <a:p>
            <a:pPr marL="0" indent="0">
              <a:buNone/>
            </a:pPr>
            <a:r>
              <a:rPr lang="sk-SK" sz="2800" dirty="0" err="1">
                <a:latin typeface="Consolas" panose="020B0609020204030204" pitchFamily="49" charset="0"/>
              </a:rPr>
              <a:t>ul</a:t>
            </a:r>
            <a:r>
              <a:rPr lang="sk-SK" sz="2800" dirty="0">
                <a:latin typeface="Consolas" panose="020B0609020204030204" pitchFamily="49" charset="0"/>
              </a:rPr>
              <a:t> &gt; </a:t>
            </a:r>
            <a:r>
              <a:rPr lang="sk-SK" sz="2800" dirty="0" err="1">
                <a:latin typeface="Consolas" panose="020B0609020204030204" pitchFamily="49" charset="0"/>
              </a:rPr>
              <a:t>li</a:t>
            </a:r>
            <a:r>
              <a:rPr lang="sk-SK" sz="2800" dirty="0">
                <a:latin typeface="Consolas" panose="020B0609020204030204" pitchFamily="49" charset="0"/>
              </a:rPr>
              <a:t> { </a:t>
            </a:r>
            <a:r>
              <a:rPr lang="sk-SK" sz="2800" dirty="0" err="1">
                <a:latin typeface="Consolas" panose="020B0609020204030204" pitchFamily="49" charset="0"/>
              </a:rPr>
              <a:t>list-style</a:t>
            </a:r>
            <a:r>
              <a:rPr lang="sk-SK" sz="2800" dirty="0">
                <a:latin typeface="Consolas" panose="020B0609020204030204" pitchFamily="49" charset="0"/>
              </a:rPr>
              <a:t>: </a:t>
            </a:r>
            <a:r>
              <a:rPr lang="sk-SK" sz="2800" dirty="0" err="1">
                <a:latin typeface="Consolas" panose="020B0609020204030204" pitchFamily="49" charset="0"/>
              </a:rPr>
              <a:t>square</a:t>
            </a:r>
            <a:r>
              <a:rPr lang="sk-SK" sz="2800" dirty="0">
                <a:latin typeface="Consolas" panose="020B0609020204030204" pitchFamily="49" charset="0"/>
              </a:rPr>
              <a:t>; </a:t>
            </a:r>
            <a:r>
              <a:rPr lang="sk-SK" sz="2800" dirty="0" smtClean="0">
                <a:latin typeface="Consolas" panose="020B0609020204030204" pitchFamily="49" charset="0"/>
              </a:rPr>
              <a:t>}</a:t>
            </a:r>
            <a:endParaRPr lang="en-US" sz="2800" dirty="0" smtClean="0">
              <a:latin typeface="Consolas" panose="020B0609020204030204" pitchFamily="49" charset="0"/>
            </a:endParaRPr>
          </a:p>
          <a:p>
            <a:pPr marL="0" indent="0">
              <a:buNone/>
            </a:pPr>
            <a:r>
              <a:rPr lang="sk-SK" sz="2800" dirty="0" err="1" smtClean="0">
                <a:latin typeface="Consolas" panose="020B0609020204030204" pitchFamily="49" charset="0"/>
              </a:rPr>
              <a:t>ul</a:t>
            </a:r>
            <a:r>
              <a:rPr lang="sk-SK" sz="2800" dirty="0" smtClean="0">
                <a:latin typeface="Consolas" panose="020B0609020204030204" pitchFamily="49" charset="0"/>
              </a:rPr>
              <a:t> </a:t>
            </a:r>
            <a:r>
              <a:rPr lang="sk-SK" sz="2800" dirty="0">
                <a:latin typeface="Consolas" panose="020B0609020204030204" pitchFamily="49" charset="0"/>
              </a:rPr>
              <a:t>&gt; </a:t>
            </a:r>
            <a:r>
              <a:rPr lang="sk-SK" sz="2800" dirty="0" err="1">
                <a:latin typeface="Consolas" panose="020B0609020204030204" pitchFamily="49" charset="0"/>
              </a:rPr>
              <a:t>li</a:t>
            </a:r>
            <a:r>
              <a:rPr lang="sk-SK" sz="2800" dirty="0">
                <a:latin typeface="Consolas" panose="020B0609020204030204" pitchFamily="49" charset="0"/>
              </a:rPr>
              <a:t> </a:t>
            </a:r>
            <a:r>
              <a:rPr lang="sk-SK" sz="2800" dirty="0" err="1">
                <a:latin typeface="Consolas" panose="020B0609020204030204" pitchFamily="49" charset="0"/>
              </a:rPr>
              <a:t>ol</a:t>
            </a:r>
            <a:r>
              <a:rPr lang="sk-SK" sz="2800" dirty="0">
                <a:latin typeface="Consolas" panose="020B0609020204030204" pitchFamily="49" charset="0"/>
              </a:rPr>
              <a:t> { </a:t>
            </a:r>
            <a:r>
              <a:rPr lang="sk-SK" sz="2800" dirty="0" err="1">
                <a:latin typeface="Consolas" panose="020B0609020204030204" pitchFamily="49" charset="0"/>
              </a:rPr>
              <a:t>list-style</a:t>
            </a:r>
            <a:r>
              <a:rPr lang="sk-SK" sz="2800" dirty="0">
                <a:latin typeface="Consolas" panose="020B0609020204030204" pitchFamily="49" charset="0"/>
              </a:rPr>
              <a:t>: </a:t>
            </a:r>
            <a:r>
              <a:rPr lang="sk-SK" sz="2800" dirty="0" err="1">
                <a:latin typeface="Consolas" panose="020B0609020204030204" pitchFamily="49" charset="0"/>
              </a:rPr>
              <a:t>none</a:t>
            </a:r>
            <a:r>
              <a:rPr lang="sk-SK" sz="2800" dirty="0">
                <a:latin typeface="Consolas" panose="020B0609020204030204" pitchFamily="49" charset="0"/>
              </a:rPr>
              <a:t>; }</a:t>
            </a:r>
            <a:endParaRPr lang="en-US" sz="3300" dirty="0" smtClean="0">
              <a:latin typeface="Consolas" panose="020B0609020204030204" pitchFamily="49" charset="0"/>
            </a:endParaRPr>
          </a:p>
        </p:txBody>
      </p:sp>
    </p:spTree>
    <p:extLst>
      <p:ext uri="{BB962C8B-B14F-4D97-AF65-F5344CB8AC3E}">
        <p14:creationId xmlns:p14="http://schemas.microsoft.com/office/powerpoint/2010/main" val="420418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err="1"/>
              <a:t>Adjacent</a:t>
            </a:r>
            <a:r>
              <a:rPr lang="sk-SK" b="1" dirty="0"/>
              <a:t> </a:t>
            </a:r>
            <a:r>
              <a:rPr lang="sk-SK" b="1" dirty="0" err="1"/>
              <a:t>Sibling</a:t>
            </a:r>
            <a:r>
              <a:rPr lang="sk-SK" b="1" dirty="0"/>
              <a:t> </a:t>
            </a:r>
            <a:r>
              <a:rPr lang="sk-SK" b="1" dirty="0" err="1" smtClean="0"/>
              <a:t>Selectors</a:t>
            </a:r>
            <a:endParaRPr lang="sk-SK" dirty="0"/>
          </a:p>
        </p:txBody>
      </p:sp>
      <p:sp>
        <p:nvSpPr>
          <p:cNvPr id="3" name="Zástupný symbol pro obsah 2"/>
          <p:cNvSpPr>
            <a:spLocks noGrp="1"/>
          </p:cNvSpPr>
          <p:nvPr>
            <p:ph idx="1"/>
          </p:nvPr>
        </p:nvSpPr>
        <p:spPr/>
        <p:txBody>
          <a:bodyPr>
            <a:normAutofit/>
          </a:bodyPr>
          <a:lstStyle/>
          <a:p>
            <a:pPr marL="0" indent="0">
              <a:buNone/>
            </a:pPr>
            <a:r>
              <a:rPr lang="en-US" sz="2800" dirty="0"/>
              <a:t>The adjacent sibling selectors can be used to </a:t>
            </a:r>
            <a:r>
              <a:rPr lang="en-US" sz="2800" b="1" dirty="0"/>
              <a:t>select sibling elements</a:t>
            </a:r>
            <a:r>
              <a:rPr lang="en-US" sz="2800" dirty="0"/>
              <a:t> (i.e. elements at the same level). This selector has the syntax like: </a:t>
            </a:r>
            <a:r>
              <a:rPr lang="en-US" sz="2800" dirty="0">
                <a:latin typeface="Consolas" panose="020B0609020204030204" pitchFamily="49" charset="0"/>
              </a:rPr>
              <a:t>E1 + </a:t>
            </a:r>
            <a:r>
              <a:rPr lang="en-US" sz="2800" dirty="0" smtClean="0">
                <a:latin typeface="Consolas" panose="020B0609020204030204" pitchFamily="49" charset="0"/>
              </a:rPr>
              <a:t>E2</a:t>
            </a:r>
            <a:r>
              <a:rPr lang="en-US" sz="2800" dirty="0"/>
              <a:t>, where E2 is the target of the selector</a:t>
            </a:r>
            <a:r>
              <a:rPr lang="en-US" sz="2800" dirty="0" smtClean="0"/>
              <a:t>.</a:t>
            </a:r>
          </a:p>
          <a:p>
            <a:pPr marL="0" indent="0">
              <a:buNone/>
            </a:pPr>
            <a:endParaRPr lang="en-US" dirty="0" smtClean="0"/>
          </a:p>
          <a:p>
            <a:pPr marL="0" indent="0">
              <a:buNone/>
            </a:pPr>
            <a:r>
              <a:rPr lang="sk-SK" sz="2400" dirty="0" smtClean="0">
                <a:latin typeface="Consolas" panose="020B0609020204030204" pitchFamily="49" charset="0"/>
              </a:rPr>
              <a:t>h1 </a:t>
            </a:r>
            <a:r>
              <a:rPr lang="sk-SK" sz="2400" dirty="0">
                <a:latin typeface="Consolas" panose="020B0609020204030204" pitchFamily="49" charset="0"/>
              </a:rPr>
              <a:t>+ p { </a:t>
            </a:r>
            <a:r>
              <a:rPr lang="sk-SK" sz="2400" dirty="0" err="1">
                <a:latin typeface="Consolas" panose="020B0609020204030204" pitchFamily="49" charset="0"/>
              </a:rPr>
              <a:t>color</a:t>
            </a:r>
            <a:r>
              <a:rPr lang="sk-SK" sz="2400" dirty="0">
                <a:latin typeface="Consolas" panose="020B0609020204030204" pitchFamily="49" charset="0"/>
              </a:rPr>
              <a:t>: </a:t>
            </a:r>
            <a:r>
              <a:rPr lang="sk-SK" sz="2400" dirty="0" err="1">
                <a:latin typeface="Consolas" panose="020B0609020204030204" pitchFamily="49" charset="0"/>
              </a:rPr>
              <a:t>blue</a:t>
            </a:r>
            <a:r>
              <a:rPr lang="sk-SK" sz="2400" dirty="0">
                <a:latin typeface="Consolas" panose="020B0609020204030204" pitchFamily="49" charset="0"/>
              </a:rPr>
              <a:t>; </a:t>
            </a:r>
            <a:r>
              <a:rPr lang="sk-SK" sz="2400" dirty="0" err="1">
                <a:latin typeface="Consolas" panose="020B0609020204030204" pitchFamily="49" charset="0"/>
              </a:rPr>
              <a:t>font-size</a:t>
            </a:r>
            <a:r>
              <a:rPr lang="sk-SK" sz="2400" dirty="0">
                <a:latin typeface="Consolas" panose="020B0609020204030204" pitchFamily="49" charset="0"/>
              </a:rPr>
              <a:t>: 18px; </a:t>
            </a:r>
            <a:r>
              <a:rPr lang="sk-SK" sz="2400" dirty="0" smtClean="0">
                <a:latin typeface="Consolas" panose="020B0609020204030204" pitchFamily="49" charset="0"/>
              </a:rPr>
              <a:t>}</a:t>
            </a:r>
            <a:endParaRPr lang="en-US" sz="2400" dirty="0" smtClean="0">
              <a:latin typeface="Consolas" panose="020B0609020204030204" pitchFamily="49" charset="0"/>
            </a:endParaRPr>
          </a:p>
          <a:p>
            <a:pPr marL="0" indent="0">
              <a:buNone/>
            </a:pPr>
            <a:r>
              <a:rPr lang="sk-SK" sz="2400" dirty="0" err="1" smtClean="0">
                <a:latin typeface="Consolas" panose="020B0609020204030204" pitchFamily="49" charset="0"/>
              </a:rPr>
              <a:t>ul.task</a:t>
            </a:r>
            <a:r>
              <a:rPr lang="sk-SK" sz="2400" dirty="0" smtClean="0">
                <a:latin typeface="Consolas" panose="020B0609020204030204" pitchFamily="49" charset="0"/>
              </a:rPr>
              <a:t> </a:t>
            </a:r>
            <a:r>
              <a:rPr lang="sk-SK" sz="2400" dirty="0">
                <a:latin typeface="Consolas" panose="020B0609020204030204" pitchFamily="49" charset="0"/>
              </a:rPr>
              <a:t>+ p { </a:t>
            </a:r>
            <a:r>
              <a:rPr lang="sk-SK" sz="2400" dirty="0" err="1">
                <a:latin typeface="Consolas" panose="020B0609020204030204" pitchFamily="49" charset="0"/>
              </a:rPr>
              <a:t>color</a:t>
            </a:r>
            <a:r>
              <a:rPr lang="sk-SK" sz="2400" dirty="0">
                <a:latin typeface="Consolas" panose="020B0609020204030204" pitchFamily="49" charset="0"/>
              </a:rPr>
              <a:t>: #f0f; </a:t>
            </a:r>
            <a:r>
              <a:rPr lang="sk-SK" sz="2400" dirty="0" err="1">
                <a:latin typeface="Consolas" panose="020B0609020204030204" pitchFamily="49" charset="0"/>
              </a:rPr>
              <a:t>text-indent</a:t>
            </a:r>
            <a:r>
              <a:rPr lang="sk-SK" sz="2400" dirty="0">
                <a:latin typeface="Consolas" panose="020B0609020204030204" pitchFamily="49" charset="0"/>
              </a:rPr>
              <a:t>: 30px; }</a:t>
            </a:r>
          </a:p>
        </p:txBody>
      </p:sp>
    </p:spTree>
    <p:extLst>
      <p:ext uri="{BB962C8B-B14F-4D97-AF65-F5344CB8AC3E}">
        <p14:creationId xmlns:p14="http://schemas.microsoft.com/office/powerpoint/2010/main" val="3609265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US" dirty="0" smtClean="0"/>
              <a:t>Agenda</a:t>
            </a:r>
            <a:endParaRPr lang="sk-SK" dirty="0"/>
          </a:p>
        </p:txBody>
      </p:sp>
      <p:sp>
        <p:nvSpPr>
          <p:cNvPr id="5" name="Zástupný symbol pro obsah 4"/>
          <p:cNvSpPr>
            <a:spLocks noGrp="1"/>
          </p:cNvSpPr>
          <p:nvPr>
            <p:ph idx="1"/>
          </p:nvPr>
        </p:nvSpPr>
        <p:spPr/>
        <p:txBody>
          <a:bodyPr/>
          <a:lstStyle/>
          <a:p>
            <a:r>
              <a:rPr lang="en-US" dirty="0" smtClean="0"/>
              <a:t>History</a:t>
            </a:r>
          </a:p>
          <a:p>
            <a:r>
              <a:rPr lang="en-US" dirty="0" smtClean="0"/>
              <a:t>What is New</a:t>
            </a:r>
            <a:endParaRPr lang="en-US" dirty="0" smtClean="0"/>
          </a:p>
          <a:p>
            <a:r>
              <a:rPr lang="en-US" dirty="0" smtClean="0"/>
              <a:t>Basics (Syntax, Shorthand, Box Model)</a:t>
            </a:r>
            <a:endParaRPr lang="en-US" dirty="0" smtClean="0"/>
          </a:p>
          <a:p>
            <a:r>
              <a:rPr lang="en-US" dirty="0" smtClean="0"/>
              <a:t>Selectors</a:t>
            </a:r>
          </a:p>
          <a:p>
            <a:r>
              <a:rPr lang="en-US" dirty="0" smtClean="0"/>
              <a:t>Examples</a:t>
            </a:r>
            <a:endParaRPr lang="en-US" dirty="0" smtClean="0"/>
          </a:p>
        </p:txBody>
      </p:sp>
    </p:spTree>
    <p:extLst>
      <p:ext uri="{BB962C8B-B14F-4D97-AF65-F5344CB8AC3E}">
        <p14:creationId xmlns:p14="http://schemas.microsoft.com/office/powerpoint/2010/main" val="2887994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fontAlgn="base"/>
            <a:r>
              <a:rPr lang="sk-SK" b="1" dirty="0" err="1"/>
              <a:t>General</a:t>
            </a:r>
            <a:r>
              <a:rPr lang="sk-SK" b="1" dirty="0"/>
              <a:t> </a:t>
            </a:r>
            <a:r>
              <a:rPr lang="sk-SK" b="1" dirty="0" err="1"/>
              <a:t>Sibling</a:t>
            </a:r>
            <a:r>
              <a:rPr lang="sk-SK" b="1" dirty="0"/>
              <a:t> </a:t>
            </a:r>
            <a:r>
              <a:rPr lang="sk-SK" b="1" dirty="0" err="1"/>
              <a:t>Selectors</a:t>
            </a:r>
            <a:endParaRPr lang="sk-SK" b="1" dirty="0"/>
          </a:p>
        </p:txBody>
      </p:sp>
      <p:sp>
        <p:nvSpPr>
          <p:cNvPr id="3" name="Zástupný symbol pro obsah 2"/>
          <p:cNvSpPr>
            <a:spLocks noGrp="1"/>
          </p:cNvSpPr>
          <p:nvPr>
            <p:ph idx="1"/>
          </p:nvPr>
        </p:nvSpPr>
        <p:spPr/>
        <p:txBody>
          <a:bodyPr>
            <a:normAutofit/>
          </a:bodyPr>
          <a:lstStyle/>
          <a:p>
            <a:pPr marL="0" indent="0">
              <a:buNone/>
            </a:pPr>
            <a:r>
              <a:rPr lang="en-US" dirty="0"/>
              <a:t>The general sibling selector is similar to the adjacent sibling selector (</a:t>
            </a:r>
            <a:r>
              <a:rPr lang="en-US" dirty="0">
                <a:latin typeface="Consolas" panose="020B0609020204030204" pitchFamily="49" charset="0"/>
              </a:rPr>
              <a:t>E1 + E2</a:t>
            </a:r>
            <a:r>
              <a:rPr lang="en-US" dirty="0"/>
              <a:t>), but it </a:t>
            </a:r>
            <a:r>
              <a:rPr lang="en-US" b="1" dirty="0"/>
              <a:t>is less strict</a:t>
            </a:r>
            <a:r>
              <a:rPr lang="en-US" dirty="0"/>
              <a:t>. A general sibling selector is made up of two simple selectors separated by the tilde (</a:t>
            </a:r>
            <a:r>
              <a:rPr lang="en-US" dirty="0" smtClean="0">
                <a:latin typeface="Consolas" panose="020B0609020204030204" pitchFamily="49" charset="0"/>
              </a:rPr>
              <a:t>∼</a:t>
            </a:r>
            <a:r>
              <a:rPr lang="en-US" dirty="0"/>
              <a:t>) character. It can be written like: </a:t>
            </a:r>
            <a:r>
              <a:rPr lang="en-US" dirty="0">
                <a:latin typeface="Consolas" panose="020B0609020204030204" pitchFamily="49" charset="0"/>
              </a:rPr>
              <a:t>E1 ∼ E2</a:t>
            </a:r>
            <a:r>
              <a:rPr lang="en-US" dirty="0"/>
              <a:t>, where E2 is the target of the selector</a:t>
            </a:r>
            <a:r>
              <a:rPr lang="en-US" dirty="0" smtClean="0"/>
              <a:t>.</a:t>
            </a:r>
          </a:p>
          <a:p>
            <a:pPr marL="0" indent="0">
              <a:buNone/>
            </a:pPr>
            <a:endParaRPr lang="en-US" dirty="0" smtClean="0"/>
          </a:p>
          <a:p>
            <a:pPr marL="0" indent="0">
              <a:buNone/>
            </a:pPr>
            <a:r>
              <a:rPr lang="sk-SK" sz="2400" dirty="0">
                <a:latin typeface="Consolas" panose="020B0609020204030204" pitchFamily="49" charset="0"/>
              </a:rPr>
              <a:t>h1 ∼ p { </a:t>
            </a:r>
            <a:r>
              <a:rPr lang="sk-SK" sz="2400" dirty="0" err="1">
                <a:latin typeface="Consolas" panose="020B0609020204030204" pitchFamily="49" charset="0"/>
              </a:rPr>
              <a:t>color</a:t>
            </a:r>
            <a:r>
              <a:rPr lang="sk-SK" sz="2400" dirty="0">
                <a:latin typeface="Consolas" panose="020B0609020204030204" pitchFamily="49" charset="0"/>
              </a:rPr>
              <a:t>: </a:t>
            </a:r>
            <a:r>
              <a:rPr lang="sk-SK" sz="2400" dirty="0" err="1">
                <a:latin typeface="Consolas" panose="020B0609020204030204" pitchFamily="49" charset="0"/>
              </a:rPr>
              <a:t>blue</a:t>
            </a:r>
            <a:r>
              <a:rPr lang="sk-SK" sz="2400" dirty="0">
                <a:latin typeface="Consolas" panose="020B0609020204030204" pitchFamily="49" charset="0"/>
              </a:rPr>
              <a:t>; </a:t>
            </a:r>
            <a:r>
              <a:rPr lang="sk-SK" sz="2400" dirty="0" err="1">
                <a:latin typeface="Consolas" panose="020B0609020204030204" pitchFamily="49" charset="0"/>
              </a:rPr>
              <a:t>font-size</a:t>
            </a:r>
            <a:r>
              <a:rPr lang="sk-SK" sz="2400" dirty="0">
                <a:latin typeface="Consolas" panose="020B0609020204030204" pitchFamily="49" charset="0"/>
              </a:rPr>
              <a:t>: 18px; </a:t>
            </a:r>
            <a:r>
              <a:rPr lang="sk-SK" sz="2400" dirty="0" smtClean="0">
                <a:latin typeface="Consolas" panose="020B0609020204030204" pitchFamily="49" charset="0"/>
              </a:rPr>
              <a:t>}</a:t>
            </a:r>
            <a:endParaRPr lang="en-US" sz="2400" dirty="0" smtClean="0">
              <a:latin typeface="Consolas" panose="020B0609020204030204" pitchFamily="49" charset="0"/>
            </a:endParaRPr>
          </a:p>
          <a:p>
            <a:pPr marL="0" indent="0">
              <a:buNone/>
            </a:pPr>
            <a:r>
              <a:rPr lang="sk-SK" sz="2400" dirty="0" err="1" smtClean="0">
                <a:latin typeface="Consolas" panose="020B0609020204030204" pitchFamily="49" charset="0"/>
              </a:rPr>
              <a:t>ul.task</a:t>
            </a:r>
            <a:r>
              <a:rPr lang="sk-SK" sz="2400" dirty="0" smtClean="0">
                <a:latin typeface="Consolas" panose="020B0609020204030204" pitchFamily="49" charset="0"/>
              </a:rPr>
              <a:t> </a:t>
            </a:r>
            <a:r>
              <a:rPr lang="sk-SK" sz="2400" dirty="0">
                <a:latin typeface="Consolas" panose="020B0609020204030204" pitchFamily="49" charset="0"/>
              </a:rPr>
              <a:t>∼ p { </a:t>
            </a:r>
            <a:r>
              <a:rPr lang="sk-SK" sz="2400" dirty="0" err="1">
                <a:latin typeface="Consolas" panose="020B0609020204030204" pitchFamily="49" charset="0"/>
              </a:rPr>
              <a:t>color</a:t>
            </a:r>
            <a:r>
              <a:rPr lang="sk-SK" sz="2400" dirty="0">
                <a:latin typeface="Consolas" panose="020B0609020204030204" pitchFamily="49" charset="0"/>
              </a:rPr>
              <a:t>: #f0f; </a:t>
            </a:r>
            <a:r>
              <a:rPr lang="sk-SK" sz="2400" dirty="0" err="1">
                <a:latin typeface="Consolas" panose="020B0609020204030204" pitchFamily="49" charset="0"/>
              </a:rPr>
              <a:t>text-indent</a:t>
            </a:r>
            <a:r>
              <a:rPr lang="sk-SK" sz="2400" dirty="0">
                <a:latin typeface="Consolas" panose="020B0609020204030204" pitchFamily="49" charset="0"/>
              </a:rPr>
              <a:t>: 30px; }</a:t>
            </a:r>
          </a:p>
        </p:txBody>
      </p:sp>
    </p:spTree>
    <p:extLst>
      <p:ext uri="{BB962C8B-B14F-4D97-AF65-F5344CB8AC3E}">
        <p14:creationId xmlns:p14="http://schemas.microsoft.com/office/powerpoint/2010/main" val="73707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fontAlgn="base"/>
            <a:r>
              <a:rPr lang="en-US" b="1" dirty="0" smtClean="0"/>
              <a:t>Attributes</a:t>
            </a:r>
            <a:r>
              <a:rPr lang="sk-SK" b="1" dirty="0" smtClean="0"/>
              <a:t> </a:t>
            </a:r>
            <a:r>
              <a:rPr lang="sk-SK" b="1" dirty="0" err="1"/>
              <a:t>Selectors</a:t>
            </a:r>
            <a:endParaRPr lang="sk-SK" b="1" dirty="0"/>
          </a:p>
        </p:txBody>
      </p:sp>
      <p:sp>
        <p:nvSpPr>
          <p:cNvPr id="3" name="Zástupný symbol pro obsah 2"/>
          <p:cNvSpPr>
            <a:spLocks noGrp="1"/>
          </p:cNvSpPr>
          <p:nvPr>
            <p:ph idx="1"/>
          </p:nvPr>
        </p:nvSpPr>
        <p:spPr/>
        <p:txBody>
          <a:bodyPr>
            <a:normAutofit fontScale="92500" lnSpcReduction="20000"/>
          </a:bodyPr>
          <a:lstStyle/>
          <a:p>
            <a:pPr marL="0" indent="0">
              <a:buNone/>
            </a:pPr>
            <a:r>
              <a:rPr lang="en-US" sz="3000" dirty="0"/>
              <a:t>The CSS attribute selectors provides an easy and powerful way to apply the styles on HTML elements based on the </a:t>
            </a:r>
            <a:r>
              <a:rPr lang="en-US" sz="3000" b="1" dirty="0"/>
              <a:t>presence of a particular attribute</a:t>
            </a:r>
            <a:r>
              <a:rPr lang="en-US" sz="3000" dirty="0"/>
              <a:t> or attribute value.</a:t>
            </a:r>
          </a:p>
          <a:p>
            <a:pPr marL="0" indent="0">
              <a:buNone/>
            </a:pPr>
            <a:endParaRPr lang="en-US" sz="2000" dirty="0" smtClean="0">
              <a:latin typeface="Consolas" panose="020B0609020204030204" pitchFamily="49" charset="0"/>
            </a:endParaRPr>
          </a:p>
          <a:p>
            <a:pPr marL="0" indent="0">
              <a:buNone/>
            </a:pPr>
            <a:r>
              <a:rPr lang="sk-SK" sz="2200" dirty="0" smtClean="0">
                <a:latin typeface="Consolas" panose="020B0609020204030204" pitchFamily="49" charset="0"/>
              </a:rPr>
              <a:t>[</a:t>
            </a:r>
            <a:r>
              <a:rPr lang="sk-SK" sz="2200" dirty="0" err="1">
                <a:latin typeface="Consolas" panose="020B0609020204030204" pitchFamily="49" charset="0"/>
              </a:rPr>
              <a:t>title</a:t>
            </a:r>
            <a:r>
              <a:rPr lang="sk-SK" sz="2200" dirty="0">
                <a:latin typeface="Consolas" panose="020B0609020204030204" pitchFamily="49" charset="0"/>
              </a:rPr>
              <a:t>] { </a:t>
            </a:r>
            <a:r>
              <a:rPr lang="sk-SK" sz="2200" dirty="0" err="1">
                <a:latin typeface="Consolas" panose="020B0609020204030204" pitchFamily="49" charset="0"/>
              </a:rPr>
              <a:t>color</a:t>
            </a:r>
            <a:r>
              <a:rPr lang="sk-SK" sz="2200" dirty="0">
                <a:latin typeface="Consolas" panose="020B0609020204030204" pitchFamily="49" charset="0"/>
              </a:rPr>
              <a:t>: </a:t>
            </a:r>
            <a:r>
              <a:rPr lang="sk-SK" sz="2200" dirty="0" err="1">
                <a:latin typeface="Consolas" panose="020B0609020204030204" pitchFamily="49" charset="0"/>
              </a:rPr>
              <a:t>blue</a:t>
            </a:r>
            <a:r>
              <a:rPr lang="sk-SK" sz="2200" dirty="0">
                <a:latin typeface="Consolas" panose="020B0609020204030204" pitchFamily="49" charset="0"/>
              </a:rPr>
              <a:t>; </a:t>
            </a:r>
            <a:r>
              <a:rPr lang="sk-SK" sz="2200" dirty="0" smtClean="0">
                <a:latin typeface="Consolas" panose="020B0609020204030204" pitchFamily="49" charset="0"/>
              </a:rPr>
              <a:t>}</a:t>
            </a:r>
            <a:endParaRPr lang="en-US" sz="2200" dirty="0" smtClean="0">
              <a:latin typeface="Consolas" panose="020B0609020204030204" pitchFamily="49" charset="0"/>
            </a:endParaRPr>
          </a:p>
          <a:p>
            <a:pPr marL="0" indent="0">
              <a:buNone/>
            </a:pPr>
            <a:r>
              <a:rPr lang="en-US" sz="2200" dirty="0" smtClean="0">
                <a:latin typeface="Consolas" panose="020B0609020204030204" pitchFamily="49" charset="0"/>
              </a:rPr>
              <a:t>a</a:t>
            </a:r>
            <a:r>
              <a:rPr lang="sk-SK" sz="2200" dirty="0" err="1" smtClean="0">
                <a:latin typeface="Consolas" panose="020B0609020204030204" pitchFamily="49" charset="0"/>
              </a:rPr>
              <a:t>bbr</a:t>
            </a:r>
            <a:r>
              <a:rPr lang="sk-SK" sz="2200" dirty="0" smtClean="0">
                <a:latin typeface="Consolas" panose="020B0609020204030204" pitchFamily="49" charset="0"/>
              </a:rPr>
              <a:t>[</a:t>
            </a:r>
            <a:r>
              <a:rPr lang="sk-SK" sz="2200" dirty="0" err="1" smtClean="0">
                <a:latin typeface="Consolas" panose="020B0609020204030204" pitchFamily="49" charset="0"/>
              </a:rPr>
              <a:t>title</a:t>
            </a:r>
            <a:r>
              <a:rPr lang="sk-SK" sz="2200" dirty="0" smtClean="0">
                <a:latin typeface="Consolas" panose="020B0609020204030204" pitchFamily="49" charset="0"/>
              </a:rPr>
              <a:t>]</a:t>
            </a:r>
            <a:r>
              <a:rPr lang="en-US" sz="2200" dirty="0" smtClean="0">
                <a:latin typeface="Consolas" panose="020B0609020204030204" pitchFamily="49" charset="0"/>
              </a:rPr>
              <a:t> </a:t>
            </a:r>
            <a:r>
              <a:rPr lang="sk-SK" sz="2200" dirty="0" smtClean="0">
                <a:latin typeface="Consolas" panose="020B0609020204030204" pitchFamily="49" charset="0"/>
              </a:rPr>
              <a:t>{ </a:t>
            </a:r>
            <a:r>
              <a:rPr lang="sk-SK" sz="2200" dirty="0" err="1" smtClean="0">
                <a:latin typeface="Consolas" panose="020B0609020204030204" pitchFamily="49" charset="0"/>
              </a:rPr>
              <a:t>color</a:t>
            </a:r>
            <a:r>
              <a:rPr lang="sk-SK" sz="2200" dirty="0" smtClean="0">
                <a:latin typeface="Consolas" panose="020B0609020204030204" pitchFamily="49" charset="0"/>
              </a:rPr>
              <a:t>: </a:t>
            </a:r>
            <a:r>
              <a:rPr lang="en-US" sz="2200" dirty="0" smtClean="0">
                <a:latin typeface="Consolas" panose="020B0609020204030204" pitchFamily="49" charset="0"/>
              </a:rPr>
              <a:t>red</a:t>
            </a:r>
            <a:r>
              <a:rPr lang="sk-SK" sz="2200" dirty="0" smtClean="0">
                <a:latin typeface="Consolas" panose="020B0609020204030204" pitchFamily="49" charset="0"/>
              </a:rPr>
              <a:t>; }</a:t>
            </a:r>
            <a:endParaRPr lang="en-US" sz="2200" dirty="0" smtClean="0">
              <a:latin typeface="Consolas" panose="020B0609020204030204" pitchFamily="49" charset="0"/>
            </a:endParaRPr>
          </a:p>
          <a:p>
            <a:pPr marL="0" indent="0">
              <a:buNone/>
            </a:pPr>
            <a:r>
              <a:rPr lang="sk-SK" sz="2200" dirty="0" err="1">
                <a:latin typeface="Consolas" panose="020B0609020204030204" pitchFamily="49" charset="0"/>
              </a:rPr>
              <a:t>input</a:t>
            </a:r>
            <a:r>
              <a:rPr lang="sk-SK" sz="2200" dirty="0">
                <a:latin typeface="Consolas" panose="020B0609020204030204" pitchFamily="49" charset="0"/>
              </a:rPr>
              <a:t>[</a:t>
            </a:r>
            <a:r>
              <a:rPr lang="sk-SK" sz="2200" dirty="0" err="1">
                <a:latin typeface="Consolas" panose="020B0609020204030204" pitchFamily="49" charset="0"/>
              </a:rPr>
              <a:t>type="submit</a:t>
            </a:r>
            <a:r>
              <a:rPr lang="sk-SK" sz="2200" dirty="0">
                <a:latin typeface="Consolas" panose="020B0609020204030204" pitchFamily="49" charset="0"/>
              </a:rPr>
              <a:t>"] { </a:t>
            </a:r>
            <a:r>
              <a:rPr lang="sk-SK" sz="2200" dirty="0" err="1">
                <a:latin typeface="Consolas" panose="020B0609020204030204" pitchFamily="49" charset="0"/>
              </a:rPr>
              <a:t>border</a:t>
            </a:r>
            <a:r>
              <a:rPr lang="sk-SK" sz="2200" dirty="0">
                <a:latin typeface="Consolas" panose="020B0609020204030204" pitchFamily="49" charset="0"/>
              </a:rPr>
              <a:t>: 1px </a:t>
            </a:r>
            <a:r>
              <a:rPr lang="sk-SK" sz="2200" dirty="0" err="1">
                <a:latin typeface="Consolas" panose="020B0609020204030204" pitchFamily="49" charset="0"/>
              </a:rPr>
              <a:t>solid</a:t>
            </a:r>
            <a:r>
              <a:rPr lang="sk-SK" sz="2200" dirty="0">
                <a:latin typeface="Consolas" panose="020B0609020204030204" pitchFamily="49" charset="0"/>
              </a:rPr>
              <a:t> </a:t>
            </a:r>
            <a:r>
              <a:rPr lang="sk-SK" sz="2200" dirty="0" err="1">
                <a:latin typeface="Consolas" panose="020B0609020204030204" pitchFamily="49" charset="0"/>
              </a:rPr>
              <a:t>green</a:t>
            </a:r>
            <a:r>
              <a:rPr lang="sk-SK" sz="2200" dirty="0">
                <a:latin typeface="Consolas" panose="020B0609020204030204" pitchFamily="49" charset="0"/>
              </a:rPr>
              <a:t>; </a:t>
            </a:r>
            <a:r>
              <a:rPr lang="sk-SK" sz="2200" dirty="0" smtClean="0">
                <a:latin typeface="Consolas" panose="020B0609020204030204" pitchFamily="49" charset="0"/>
              </a:rPr>
              <a:t>}</a:t>
            </a:r>
            <a:endParaRPr lang="en-US" sz="2200" dirty="0" smtClean="0">
              <a:latin typeface="Consolas" panose="020B0609020204030204" pitchFamily="49" charset="0"/>
            </a:endParaRPr>
          </a:p>
          <a:p>
            <a:pPr marL="0" indent="0">
              <a:buNone/>
            </a:pPr>
            <a:endParaRPr lang="en-US" sz="2200" dirty="0" smtClean="0">
              <a:latin typeface="Consolas" panose="020B0609020204030204" pitchFamily="49" charset="0"/>
            </a:endParaRPr>
          </a:p>
          <a:p>
            <a:pPr marL="0" indent="0">
              <a:buNone/>
            </a:pPr>
            <a:r>
              <a:rPr lang="sk-SK" sz="2200" dirty="0" smtClean="0">
                <a:latin typeface="Consolas" panose="020B0609020204030204" pitchFamily="49" charset="0"/>
              </a:rPr>
              <a:t>[</a:t>
            </a:r>
            <a:r>
              <a:rPr lang="sk-SK" sz="2200" dirty="0" err="1">
                <a:latin typeface="Consolas" panose="020B0609020204030204" pitchFamily="49" charset="0"/>
              </a:rPr>
              <a:t>class~="warning</a:t>
            </a:r>
            <a:r>
              <a:rPr lang="sk-SK" sz="2200" dirty="0" smtClean="0">
                <a:latin typeface="Consolas" panose="020B0609020204030204" pitchFamily="49" charset="0"/>
              </a:rPr>
              <a:t>"]</a:t>
            </a:r>
            <a:r>
              <a:rPr lang="en-US" sz="2200" dirty="0" smtClean="0">
                <a:latin typeface="Consolas" panose="020B0609020204030204" pitchFamily="49" charset="0"/>
              </a:rPr>
              <a:t>,</a:t>
            </a:r>
          </a:p>
          <a:p>
            <a:pPr marL="0" indent="0">
              <a:buNone/>
            </a:pPr>
            <a:r>
              <a:rPr lang="sk-SK" sz="2200" dirty="0" smtClean="0">
                <a:latin typeface="Consolas" panose="020B0609020204030204" pitchFamily="49" charset="0"/>
              </a:rPr>
              <a:t>[</a:t>
            </a:r>
            <a:r>
              <a:rPr lang="sk-SK" sz="2200" dirty="0" err="1" smtClean="0">
                <a:latin typeface="Consolas" panose="020B0609020204030204" pitchFamily="49" charset="0"/>
              </a:rPr>
              <a:t>class</a:t>
            </a:r>
            <a:r>
              <a:rPr lang="sk-SK" sz="2200" dirty="0">
                <a:latin typeface="Consolas" panose="020B0609020204030204" pitchFamily="49" charset="0"/>
              </a:rPr>
              <a:t>*="</a:t>
            </a:r>
            <a:r>
              <a:rPr lang="en-US" sz="2200" dirty="0" smtClean="0">
                <a:latin typeface="Consolas" panose="020B0609020204030204" pitchFamily="49" charset="0"/>
              </a:rPr>
              <a:t>error</a:t>
            </a:r>
            <a:r>
              <a:rPr lang="sk-SK" sz="2200" dirty="0" smtClean="0">
                <a:latin typeface="Consolas" panose="020B0609020204030204" pitchFamily="49" charset="0"/>
              </a:rPr>
              <a:t>"]</a:t>
            </a:r>
            <a:endParaRPr lang="en-US" sz="2200" dirty="0" smtClean="0">
              <a:latin typeface="Consolas" panose="020B0609020204030204" pitchFamily="49" charset="0"/>
            </a:endParaRPr>
          </a:p>
          <a:p>
            <a:pPr marL="0" indent="0">
              <a:buNone/>
            </a:pPr>
            <a:r>
              <a:rPr lang="sk-SK" sz="2200" dirty="0" smtClean="0">
                <a:latin typeface="Consolas" panose="020B0609020204030204" pitchFamily="49" charset="0"/>
              </a:rPr>
              <a:t>[</a:t>
            </a:r>
            <a:r>
              <a:rPr lang="sk-SK" sz="2200" dirty="0" err="1">
                <a:latin typeface="Consolas" panose="020B0609020204030204" pitchFamily="49" charset="0"/>
              </a:rPr>
              <a:t>lang|=en</a:t>
            </a:r>
            <a:r>
              <a:rPr lang="sk-SK" sz="2200" dirty="0" smtClean="0">
                <a:latin typeface="Consolas" panose="020B0609020204030204" pitchFamily="49" charset="0"/>
              </a:rPr>
              <a:t>]</a:t>
            </a:r>
            <a:r>
              <a:rPr lang="en-US" sz="2200" dirty="0" smtClean="0">
                <a:latin typeface="Consolas" panose="020B0609020204030204" pitchFamily="49" charset="0"/>
              </a:rPr>
              <a:t>,</a:t>
            </a:r>
          </a:p>
          <a:p>
            <a:pPr marL="0" indent="0">
              <a:buNone/>
            </a:pPr>
            <a:r>
              <a:rPr lang="sk-SK" sz="2200" dirty="0" smtClean="0">
                <a:latin typeface="Consolas" panose="020B0609020204030204" pitchFamily="49" charset="0"/>
              </a:rPr>
              <a:t>a[</a:t>
            </a:r>
            <a:r>
              <a:rPr lang="sk-SK" sz="2200" dirty="0" err="1" smtClean="0">
                <a:latin typeface="Consolas" panose="020B0609020204030204" pitchFamily="49" charset="0"/>
              </a:rPr>
              <a:t>href</a:t>
            </a:r>
            <a:r>
              <a:rPr lang="sk-SK" sz="2200" dirty="0" err="1">
                <a:latin typeface="Consolas" panose="020B0609020204030204" pitchFamily="49" charset="0"/>
              </a:rPr>
              <a:t>^="http</a:t>
            </a:r>
            <a:r>
              <a:rPr lang="sk-SK" sz="2200" dirty="0" smtClean="0">
                <a:latin typeface="Consolas" panose="020B0609020204030204" pitchFamily="49" charset="0"/>
              </a:rPr>
              <a:t>://"]</a:t>
            </a:r>
            <a:r>
              <a:rPr lang="en-US" sz="2200" dirty="0" smtClean="0">
                <a:latin typeface="Consolas" panose="020B0609020204030204" pitchFamily="49" charset="0"/>
              </a:rPr>
              <a:t>,</a:t>
            </a:r>
          </a:p>
          <a:p>
            <a:pPr marL="0" indent="0">
              <a:buNone/>
            </a:pPr>
            <a:r>
              <a:rPr lang="sk-SK" sz="2200" dirty="0" smtClean="0">
                <a:latin typeface="Consolas" panose="020B0609020204030204" pitchFamily="49" charset="0"/>
              </a:rPr>
              <a:t>a[</a:t>
            </a:r>
            <a:r>
              <a:rPr lang="sk-SK" sz="2200" dirty="0" err="1" smtClean="0">
                <a:latin typeface="Consolas" panose="020B0609020204030204" pitchFamily="49" charset="0"/>
              </a:rPr>
              <a:t>href</a:t>
            </a:r>
            <a:r>
              <a:rPr lang="sk-SK" sz="2200" dirty="0" err="1">
                <a:latin typeface="Consolas" panose="020B0609020204030204" pitchFamily="49" charset="0"/>
              </a:rPr>
              <a:t>$=".pdf</a:t>
            </a:r>
            <a:r>
              <a:rPr lang="sk-SK" sz="2200" dirty="0" smtClean="0">
                <a:latin typeface="Consolas" panose="020B0609020204030204" pitchFamily="49" charset="0"/>
              </a:rPr>
              <a:t>"]</a:t>
            </a:r>
            <a:r>
              <a:rPr lang="en-US" sz="2200" dirty="0" smtClean="0">
                <a:latin typeface="Consolas" panose="020B0609020204030204" pitchFamily="49" charset="0"/>
              </a:rPr>
              <a:t> { color: green; }</a:t>
            </a:r>
          </a:p>
        </p:txBody>
      </p:sp>
    </p:spTree>
    <p:extLst>
      <p:ext uri="{BB962C8B-B14F-4D97-AF65-F5344CB8AC3E}">
        <p14:creationId xmlns:p14="http://schemas.microsoft.com/office/powerpoint/2010/main" val="1845354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fontAlgn="base"/>
            <a:r>
              <a:rPr lang="sk-SK" b="1" dirty="0" err="1" smtClean="0"/>
              <a:t>Pseudo-classes</a:t>
            </a:r>
            <a:r>
              <a:rPr lang="en-US" b="1" dirty="0" smtClean="0"/>
              <a:t> </a:t>
            </a:r>
            <a:r>
              <a:rPr lang="sk-SK" b="1" dirty="0" err="1" smtClean="0"/>
              <a:t>Selectors</a:t>
            </a:r>
            <a:endParaRPr lang="sk-SK" b="1" dirty="0"/>
          </a:p>
        </p:txBody>
      </p:sp>
      <p:sp>
        <p:nvSpPr>
          <p:cNvPr id="3" name="Zástupný symbol pro obsah 2"/>
          <p:cNvSpPr>
            <a:spLocks noGrp="1"/>
          </p:cNvSpPr>
          <p:nvPr>
            <p:ph idx="1"/>
          </p:nvPr>
        </p:nvSpPr>
        <p:spPr>
          <a:xfrm>
            <a:off x="457200" y="1600200"/>
            <a:ext cx="8435280" cy="4525963"/>
          </a:xfrm>
        </p:spPr>
        <p:txBody>
          <a:bodyPr>
            <a:normAutofit fontScale="92500"/>
          </a:bodyPr>
          <a:lstStyle/>
          <a:p>
            <a:pPr marL="0" indent="0" fontAlgn="base">
              <a:buNone/>
            </a:pPr>
            <a:r>
              <a:rPr lang="en-US" sz="2800" dirty="0" smtClean="0"/>
              <a:t>The </a:t>
            </a:r>
            <a:r>
              <a:rPr lang="en-US" sz="2800" dirty="0"/>
              <a:t>pseudo-classes allow you to style the </a:t>
            </a:r>
            <a:r>
              <a:rPr lang="en-US" sz="2800" b="1" dirty="0"/>
              <a:t>dynamic states of an element</a:t>
            </a:r>
            <a:r>
              <a:rPr lang="en-US" sz="2800" dirty="0"/>
              <a:t> such as hover, active and focus state, as well as elements that are existing in the document tree but can't be targeted via the use of other selectors without adding any IDs or classes to </a:t>
            </a:r>
            <a:r>
              <a:rPr lang="en-US" sz="2800" dirty="0" smtClean="0"/>
              <a:t>them. A </a:t>
            </a:r>
            <a:r>
              <a:rPr lang="en-US" sz="2800" dirty="0"/>
              <a:t>pseudo-class starts with a colon </a:t>
            </a:r>
            <a:r>
              <a:rPr lang="en-US" sz="2800" dirty="0" smtClean="0"/>
              <a:t>(</a:t>
            </a:r>
            <a:r>
              <a:rPr lang="en-US" sz="2800" dirty="0" smtClean="0">
                <a:latin typeface="Consolas" panose="020B0609020204030204" pitchFamily="49" charset="0"/>
              </a:rPr>
              <a:t>:</a:t>
            </a:r>
            <a:r>
              <a:rPr lang="en-US" sz="2800" dirty="0" smtClean="0"/>
              <a:t>).</a:t>
            </a:r>
          </a:p>
          <a:p>
            <a:pPr marL="0" indent="0" fontAlgn="base">
              <a:buNone/>
            </a:pPr>
            <a:endParaRPr lang="en-US" sz="2800" dirty="0"/>
          </a:p>
          <a:p>
            <a:pPr marL="0" indent="0" fontAlgn="base">
              <a:buNone/>
            </a:pPr>
            <a:r>
              <a:rPr lang="sk-SK" sz="2700" dirty="0">
                <a:latin typeface="Consolas" panose="020B0609020204030204" pitchFamily="49" charset="0"/>
              </a:rPr>
              <a:t>a:visited { </a:t>
            </a:r>
            <a:r>
              <a:rPr lang="sk-SK" sz="2700" dirty="0" err="1">
                <a:latin typeface="Consolas" panose="020B0609020204030204" pitchFamily="49" charset="0"/>
              </a:rPr>
              <a:t>text-decoration</a:t>
            </a:r>
            <a:r>
              <a:rPr lang="sk-SK" sz="2700" dirty="0">
                <a:latin typeface="Consolas" panose="020B0609020204030204" pitchFamily="49" charset="0"/>
              </a:rPr>
              <a:t>: </a:t>
            </a:r>
            <a:r>
              <a:rPr lang="sk-SK" sz="2700" dirty="0" err="1">
                <a:latin typeface="Consolas" panose="020B0609020204030204" pitchFamily="49" charset="0"/>
              </a:rPr>
              <a:t>none</a:t>
            </a:r>
            <a:r>
              <a:rPr lang="sk-SK" sz="2700" dirty="0">
                <a:latin typeface="Consolas" panose="020B0609020204030204" pitchFamily="49" charset="0"/>
              </a:rPr>
              <a:t>; </a:t>
            </a:r>
            <a:r>
              <a:rPr lang="sk-SK" sz="2700" dirty="0" smtClean="0">
                <a:latin typeface="Consolas" panose="020B0609020204030204" pitchFamily="49" charset="0"/>
              </a:rPr>
              <a:t>}</a:t>
            </a:r>
            <a:endParaRPr lang="en-US" sz="2700" dirty="0" smtClean="0">
              <a:latin typeface="Consolas" panose="020B0609020204030204" pitchFamily="49" charset="0"/>
            </a:endParaRPr>
          </a:p>
          <a:p>
            <a:pPr marL="0" indent="0" fontAlgn="base">
              <a:buNone/>
            </a:pPr>
            <a:r>
              <a:rPr lang="sk-SK" sz="2700" dirty="0" err="1">
                <a:latin typeface="Consolas" panose="020B0609020204030204" pitchFamily="49" charset="0"/>
              </a:rPr>
              <a:t>ol</a:t>
            </a:r>
            <a:r>
              <a:rPr lang="sk-SK" sz="2700" dirty="0">
                <a:latin typeface="Consolas" panose="020B0609020204030204" pitchFamily="49" charset="0"/>
              </a:rPr>
              <a:t> </a:t>
            </a:r>
            <a:r>
              <a:rPr lang="sk-SK" sz="2700" dirty="0" err="1">
                <a:latin typeface="Consolas" panose="020B0609020204030204" pitchFamily="49" charset="0"/>
              </a:rPr>
              <a:t>li:first-child</a:t>
            </a:r>
            <a:r>
              <a:rPr lang="sk-SK" sz="2700" dirty="0">
                <a:latin typeface="Consolas" panose="020B0609020204030204" pitchFamily="49" charset="0"/>
              </a:rPr>
              <a:t> { </a:t>
            </a:r>
            <a:r>
              <a:rPr lang="sk-SK" sz="2700" dirty="0" err="1">
                <a:latin typeface="Consolas" panose="020B0609020204030204" pitchFamily="49" charset="0"/>
              </a:rPr>
              <a:t>border-top</a:t>
            </a:r>
            <a:r>
              <a:rPr lang="sk-SK" sz="2700" dirty="0">
                <a:latin typeface="Consolas" panose="020B0609020204030204" pitchFamily="49" charset="0"/>
              </a:rPr>
              <a:t>: </a:t>
            </a:r>
            <a:r>
              <a:rPr lang="sk-SK" sz="2700" dirty="0" err="1">
                <a:latin typeface="Consolas" panose="020B0609020204030204" pitchFamily="49" charset="0"/>
              </a:rPr>
              <a:t>none</a:t>
            </a:r>
            <a:r>
              <a:rPr lang="sk-SK" sz="2700" dirty="0">
                <a:latin typeface="Consolas" panose="020B0609020204030204" pitchFamily="49" charset="0"/>
              </a:rPr>
              <a:t>; </a:t>
            </a:r>
            <a:r>
              <a:rPr lang="sk-SK" sz="2700" dirty="0" smtClean="0">
                <a:latin typeface="Consolas" panose="020B0609020204030204" pitchFamily="49" charset="0"/>
              </a:rPr>
              <a:t>}</a:t>
            </a:r>
            <a:endParaRPr lang="en-US" sz="2700" dirty="0" smtClean="0">
              <a:latin typeface="Consolas" panose="020B0609020204030204" pitchFamily="49" charset="0"/>
            </a:endParaRPr>
          </a:p>
          <a:p>
            <a:pPr marL="0" indent="0" fontAlgn="base">
              <a:buNone/>
            </a:pPr>
            <a:r>
              <a:rPr lang="en-US" sz="2700" dirty="0">
                <a:latin typeface="Consolas" panose="020B0609020204030204" pitchFamily="49" charset="0"/>
              </a:rPr>
              <a:t>table </a:t>
            </a:r>
            <a:r>
              <a:rPr lang="en-US" sz="2700" dirty="0" err="1">
                <a:latin typeface="Consolas" panose="020B0609020204030204" pitchFamily="49" charset="0"/>
              </a:rPr>
              <a:t>tr:nth-child</a:t>
            </a:r>
            <a:r>
              <a:rPr lang="en-US" sz="2700" dirty="0">
                <a:latin typeface="Consolas" panose="020B0609020204030204" pitchFamily="49" charset="0"/>
              </a:rPr>
              <a:t>(2n) td { background: </a:t>
            </a:r>
            <a:r>
              <a:rPr lang="en-US" sz="2700" dirty="0" smtClean="0">
                <a:latin typeface="Consolas" panose="020B0609020204030204" pitchFamily="49" charset="0"/>
              </a:rPr>
              <a:t>#</a:t>
            </a:r>
            <a:r>
              <a:rPr lang="en-US" sz="2700" dirty="0" err="1" smtClean="0">
                <a:latin typeface="Consolas" panose="020B0609020204030204" pitchFamily="49" charset="0"/>
              </a:rPr>
              <a:t>eee</a:t>
            </a:r>
            <a:r>
              <a:rPr lang="en-US" sz="2700" dirty="0" smtClean="0">
                <a:latin typeface="Consolas" panose="020B0609020204030204" pitchFamily="49" charset="0"/>
              </a:rPr>
              <a:t>; </a:t>
            </a:r>
            <a:r>
              <a:rPr lang="en-US" sz="2700" dirty="0" smtClean="0">
                <a:latin typeface="Consolas" panose="020B0609020204030204" pitchFamily="49" charset="0"/>
              </a:rPr>
              <a:t>}</a:t>
            </a:r>
          </a:p>
          <a:p>
            <a:pPr marL="0" indent="0" fontAlgn="base">
              <a:buNone/>
            </a:pPr>
            <a:r>
              <a:rPr lang="sk-SK" sz="2700" dirty="0" smtClean="0">
                <a:latin typeface="Consolas" panose="020B0609020204030204" pitchFamily="49" charset="0"/>
              </a:rPr>
              <a:t>q</a:t>
            </a:r>
            <a:r>
              <a:rPr lang="en-US" sz="2700" dirty="0" smtClean="0">
                <a:latin typeface="Consolas" panose="020B0609020204030204" pitchFamily="49" charset="0"/>
              </a:rPr>
              <a:t>.red</a:t>
            </a:r>
            <a:r>
              <a:rPr lang="sk-SK" sz="2700" dirty="0" smtClean="0">
                <a:latin typeface="Consolas" panose="020B0609020204030204" pitchFamily="49" charset="0"/>
              </a:rPr>
              <a:t>:</a:t>
            </a:r>
            <a:r>
              <a:rPr lang="sk-SK" sz="2700" dirty="0" err="1" smtClean="0">
                <a:latin typeface="Consolas" panose="020B0609020204030204" pitchFamily="49" charset="0"/>
              </a:rPr>
              <a:t>lang</a:t>
            </a:r>
            <a:r>
              <a:rPr lang="sk-SK" sz="2700" dirty="0" smtClean="0">
                <a:latin typeface="Consolas" panose="020B0609020204030204" pitchFamily="49" charset="0"/>
              </a:rPr>
              <a:t>(</a:t>
            </a:r>
            <a:r>
              <a:rPr lang="en-US" sz="2700" dirty="0" err="1" smtClean="0">
                <a:latin typeface="Consolas" panose="020B0609020204030204" pitchFamily="49" charset="0"/>
              </a:rPr>
              <a:t>cs</a:t>
            </a:r>
            <a:r>
              <a:rPr lang="sk-SK" sz="2700" dirty="0" smtClean="0">
                <a:latin typeface="Consolas" panose="020B0609020204030204" pitchFamily="49" charset="0"/>
              </a:rPr>
              <a:t>) </a:t>
            </a:r>
            <a:r>
              <a:rPr lang="sk-SK" sz="2700" dirty="0">
                <a:latin typeface="Consolas" panose="020B0609020204030204" pitchFamily="49" charset="0"/>
              </a:rPr>
              <a:t>{ </a:t>
            </a:r>
            <a:r>
              <a:rPr lang="sk-SK" sz="2700" dirty="0" err="1">
                <a:latin typeface="Consolas" panose="020B0609020204030204" pitchFamily="49" charset="0"/>
              </a:rPr>
              <a:t>quotes</a:t>
            </a:r>
            <a:r>
              <a:rPr lang="sk-SK" sz="2700" dirty="0">
                <a:latin typeface="Consolas" panose="020B0609020204030204" pitchFamily="49" charset="0"/>
              </a:rPr>
              <a:t>: "~" "~"; }</a:t>
            </a:r>
            <a:endParaRPr lang="en-US" sz="2700" dirty="0">
              <a:latin typeface="Consolas" panose="020B0609020204030204" pitchFamily="49" charset="0"/>
            </a:endParaRPr>
          </a:p>
          <a:p>
            <a:pPr marL="0" indent="0">
              <a:buNone/>
            </a:pPr>
            <a:endParaRPr lang="en-US" sz="2000" dirty="0" smtClean="0">
              <a:latin typeface="Consolas" panose="020B0609020204030204" pitchFamily="49" charset="0"/>
            </a:endParaRPr>
          </a:p>
          <a:p>
            <a:pPr marL="0" indent="0">
              <a:buNone/>
            </a:pPr>
            <a:endParaRPr lang="en-US" sz="2000" dirty="0" smtClean="0">
              <a:latin typeface="Consolas" panose="020B0609020204030204" pitchFamily="49" charset="0"/>
            </a:endParaRPr>
          </a:p>
        </p:txBody>
      </p:sp>
    </p:spTree>
    <p:extLst>
      <p:ext uri="{BB962C8B-B14F-4D97-AF65-F5344CB8AC3E}">
        <p14:creationId xmlns:p14="http://schemas.microsoft.com/office/powerpoint/2010/main" val="1823162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fontAlgn="base"/>
            <a:r>
              <a:rPr lang="en-US" b="1" dirty="0" smtClean="0"/>
              <a:t>List of </a:t>
            </a:r>
            <a:r>
              <a:rPr lang="sk-SK" b="1" dirty="0" err="1" smtClean="0"/>
              <a:t>Pseudo</a:t>
            </a:r>
            <a:r>
              <a:rPr lang="sk-SK" b="1" dirty="0" smtClean="0"/>
              <a:t>-</a:t>
            </a:r>
            <a:r>
              <a:rPr lang="en-US" b="1" dirty="0" smtClean="0"/>
              <a:t>classes</a:t>
            </a:r>
            <a:endParaRPr lang="sk-SK" b="1" dirty="0"/>
          </a:p>
        </p:txBody>
      </p:sp>
      <p:sp>
        <p:nvSpPr>
          <p:cNvPr id="3" name="Zástupný symbol pro obsah 2"/>
          <p:cNvSpPr>
            <a:spLocks noGrp="1"/>
          </p:cNvSpPr>
          <p:nvPr>
            <p:ph idx="1"/>
          </p:nvPr>
        </p:nvSpPr>
        <p:spPr>
          <a:xfrm>
            <a:off x="457200" y="1600200"/>
            <a:ext cx="3250704" cy="4525963"/>
          </a:xfrm>
        </p:spPr>
        <p:txBody>
          <a:bodyPr>
            <a:normAutofit/>
          </a:bodyPr>
          <a:lstStyle/>
          <a:p>
            <a:r>
              <a:rPr lang="sk-SK" sz="2400" dirty="0"/>
              <a:t>:</a:t>
            </a:r>
            <a:r>
              <a:rPr lang="sk-SK" sz="2400" dirty="0" err="1" smtClean="0"/>
              <a:t>link</a:t>
            </a:r>
            <a:endParaRPr lang="en-US" sz="2400" dirty="0" smtClean="0"/>
          </a:p>
          <a:p>
            <a:r>
              <a:rPr lang="sk-SK" sz="2400" dirty="0" smtClean="0"/>
              <a:t>:</a:t>
            </a:r>
            <a:r>
              <a:rPr lang="sk-SK" sz="2400" dirty="0" err="1" smtClean="0"/>
              <a:t>visited</a:t>
            </a:r>
            <a:endParaRPr lang="en-US" sz="2400" dirty="0" smtClean="0"/>
          </a:p>
          <a:p>
            <a:r>
              <a:rPr lang="sk-SK" sz="2400" dirty="0" smtClean="0"/>
              <a:t>:</a:t>
            </a:r>
            <a:r>
              <a:rPr lang="sk-SK" sz="2400" dirty="0" err="1" smtClean="0"/>
              <a:t>hover</a:t>
            </a:r>
            <a:endParaRPr lang="en-US" sz="2400" dirty="0" smtClean="0"/>
          </a:p>
          <a:p>
            <a:r>
              <a:rPr lang="sk-SK" sz="2400" dirty="0" smtClean="0"/>
              <a:t>:</a:t>
            </a:r>
            <a:r>
              <a:rPr lang="sk-SK" sz="2400" dirty="0" err="1" smtClean="0"/>
              <a:t>active</a:t>
            </a:r>
            <a:endParaRPr lang="en-US" sz="2400" dirty="0" smtClean="0"/>
          </a:p>
          <a:p>
            <a:r>
              <a:rPr lang="sk-SK" sz="2400" dirty="0" smtClean="0"/>
              <a:t>:</a:t>
            </a:r>
            <a:r>
              <a:rPr lang="sk-SK" sz="2400" dirty="0" err="1" smtClean="0"/>
              <a:t>focus</a:t>
            </a:r>
            <a:endParaRPr lang="en-US" sz="2400" dirty="0" smtClean="0"/>
          </a:p>
          <a:p>
            <a:r>
              <a:rPr lang="sk-SK" sz="2400" dirty="0" smtClean="0"/>
              <a:t>:</a:t>
            </a:r>
            <a:r>
              <a:rPr lang="sk-SK" sz="2400" dirty="0" err="1" smtClean="0"/>
              <a:t>enabled</a:t>
            </a:r>
            <a:endParaRPr lang="en-US" sz="2400" dirty="0" smtClean="0"/>
          </a:p>
          <a:p>
            <a:r>
              <a:rPr lang="sk-SK" sz="2400" dirty="0" smtClean="0"/>
              <a:t>:</a:t>
            </a:r>
            <a:r>
              <a:rPr lang="sk-SK" sz="2400" dirty="0" err="1" smtClean="0"/>
              <a:t>disabled</a:t>
            </a:r>
            <a:endParaRPr lang="en-US" sz="2400" dirty="0" smtClean="0"/>
          </a:p>
          <a:p>
            <a:r>
              <a:rPr lang="sk-SK" sz="2400" dirty="0" smtClean="0"/>
              <a:t>:</a:t>
            </a:r>
            <a:r>
              <a:rPr lang="sk-SK" sz="2400" dirty="0" err="1" smtClean="0"/>
              <a:t>checked</a:t>
            </a:r>
            <a:endParaRPr lang="en-US" sz="2400" dirty="0" smtClean="0"/>
          </a:p>
          <a:p>
            <a:r>
              <a:rPr lang="sk-SK" sz="2400" dirty="0" smtClean="0"/>
              <a:t>:</a:t>
            </a:r>
            <a:r>
              <a:rPr lang="sk-SK" sz="2400" dirty="0" err="1" smtClean="0"/>
              <a:t>indeterminate</a:t>
            </a:r>
            <a:endParaRPr lang="en-US" sz="2400" dirty="0" smtClean="0"/>
          </a:p>
          <a:p>
            <a:r>
              <a:rPr lang="sk-SK" sz="2400" dirty="0" smtClean="0"/>
              <a:t>:</a:t>
            </a:r>
            <a:r>
              <a:rPr lang="sk-SK" sz="2400" dirty="0" err="1" smtClean="0"/>
              <a:t>target</a:t>
            </a:r>
            <a:endParaRPr lang="en-US" sz="2400" dirty="0" smtClean="0"/>
          </a:p>
          <a:p>
            <a:endParaRPr lang="en-US" sz="2400" dirty="0" smtClean="0"/>
          </a:p>
        </p:txBody>
      </p:sp>
      <p:sp>
        <p:nvSpPr>
          <p:cNvPr id="4" name="Zástupný symbol pro obsah 2"/>
          <p:cNvSpPr txBox="1">
            <a:spLocks/>
          </p:cNvSpPr>
          <p:nvPr/>
        </p:nvSpPr>
        <p:spPr>
          <a:xfrm>
            <a:off x="3995936" y="1628800"/>
            <a:ext cx="325070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:default</a:t>
            </a:r>
          </a:p>
          <a:p>
            <a:r>
              <a:rPr lang="en-US" sz="2400" dirty="0"/>
              <a:t>:valid</a:t>
            </a:r>
          </a:p>
          <a:p>
            <a:r>
              <a:rPr lang="en-US" sz="2400" dirty="0"/>
              <a:t>:invalid</a:t>
            </a:r>
          </a:p>
          <a:p>
            <a:r>
              <a:rPr lang="en-US" sz="2400" dirty="0"/>
              <a:t>:in-range</a:t>
            </a:r>
          </a:p>
          <a:p>
            <a:r>
              <a:rPr lang="en-US" sz="2400" dirty="0"/>
              <a:t>:out-of-range</a:t>
            </a:r>
          </a:p>
          <a:p>
            <a:r>
              <a:rPr lang="en-US" sz="2400" dirty="0"/>
              <a:t>:required</a:t>
            </a:r>
          </a:p>
          <a:p>
            <a:r>
              <a:rPr lang="en-US" sz="2400" dirty="0"/>
              <a:t>:optional</a:t>
            </a:r>
          </a:p>
          <a:p>
            <a:r>
              <a:rPr lang="en-US" sz="2400" dirty="0"/>
              <a:t>:read-only</a:t>
            </a:r>
          </a:p>
          <a:p>
            <a:r>
              <a:rPr lang="en-US" sz="2400" dirty="0"/>
              <a:t>:read-write</a:t>
            </a:r>
          </a:p>
        </p:txBody>
      </p:sp>
    </p:spTree>
    <p:extLst>
      <p:ext uri="{BB962C8B-B14F-4D97-AF65-F5344CB8AC3E}">
        <p14:creationId xmlns:p14="http://schemas.microsoft.com/office/powerpoint/2010/main" val="23868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fontAlgn="base"/>
            <a:r>
              <a:rPr lang="sk-SK" b="1" dirty="0" err="1" smtClean="0"/>
              <a:t>Pseudo</a:t>
            </a:r>
            <a:r>
              <a:rPr lang="sk-SK" b="1" dirty="0" smtClean="0"/>
              <a:t>-</a:t>
            </a:r>
            <a:r>
              <a:rPr lang="en-US" b="1" dirty="0" smtClean="0"/>
              <a:t>elements </a:t>
            </a:r>
            <a:r>
              <a:rPr lang="sk-SK" b="1" dirty="0" err="1" smtClean="0"/>
              <a:t>Selectors</a:t>
            </a:r>
            <a:endParaRPr lang="sk-SK" b="1" dirty="0"/>
          </a:p>
        </p:txBody>
      </p:sp>
      <p:sp>
        <p:nvSpPr>
          <p:cNvPr id="3" name="Zástupný symbol pro obsah 2"/>
          <p:cNvSpPr>
            <a:spLocks noGrp="1"/>
          </p:cNvSpPr>
          <p:nvPr>
            <p:ph idx="1"/>
          </p:nvPr>
        </p:nvSpPr>
        <p:spPr/>
        <p:txBody>
          <a:bodyPr>
            <a:normAutofit/>
          </a:bodyPr>
          <a:lstStyle/>
          <a:p>
            <a:pPr marL="0" indent="0">
              <a:buNone/>
            </a:pPr>
            <a:r>
              <a:rPr lang="en-US" sz="2800" dirty="0"/>
              <a:t>The </a:t>
            </a:r>
            <a:r>
              <a:rPr lang="en-US" sz="2800" dirty="0" smtClean="0"/>
              <a:t>pseudo-elements </a:t>
            </a:r>
            <a:r>
              <a:rPr lang="en-US" sz="2800" dirty="0"/>
              <a:t>allow you to style the elements or parts of the elements without adding any IDs or classes to them</a:t>
            </a:r>
            <a:r>
              <a:rPr lang="en-US" sz="2800" dirty="0" smtClean="0"/>
              <a:t>. Such elements </a:t>
            </a:r>
            <a:r>
              <a:rPr lang="en-US" sz="2800" b="1" dirty="0" smtClean="0"/>
              <a:t>aren’t </a:t>
            </a:r>
            <a:r>
              <a:rPr lang="en-US" sz="2800" b="1" dirty="0"/>
              <a:t>explicitly defined</a:t>
            </a:r>
            <a:r>
              <a:rPr lang="en-US" sz="2800" dirty="0"/>
              <a:t> by a position in the document </a:t>
            </a:r>
            <a:r>
              <a:rPr lang="en-US" sz="2800" dirty="0" smtClean="0"/>
              <a:t>tree.  A pseudo-element  starts </a:t>
            </a:r>
            <a:r>
              <a:rPr lang="en-US" sz="2800" dirty="0"/>
              <a:t>with a </a:t>
            </a:r>
            <a:r>
              <a:rPr lang="en-US" sz="2800" dirty="0" smtClean="0"/>
              <a:t>double-colon (</a:t>
            </a:r>
            <a:r>
              <a:rPr lang="en-US" sz="2800" dirty="0" smtClean="0">
                <a:latin typeface="Consolas" panose="020B0609020204030204" pitchFamily="49" charset="0"/>
              </a:rPr>
              <a:t>::</a:t>
            </a:r>
            <a:r>
              <a:rPr lang="en-US" sz="2800" dirty="0" smtClean="0"/>
              <a:t>).</a:t>
            </a:r>
            <a:endParaRPr lang="en-US" sz="2800" dirty="0"/>
          </a:p>
          <a:p>
            <a:pPr marL="0" indent="0">
              <a:buNone/>
            </a:pPr>
            <a:endParaRPr lang="en-US" sz="2000" dirty="0" smtClean="0">
              <a:latin typeface="Consolas" panose="020B0609020204030204" pitchFamily="49" charset="0"/>
            </a:endParaRPr>
          </a:p>
          <a:p>
            <a:pPr marL="0" indent="0">
              <a:buNone/>
            </a:pPr>
            <a:endParaRPr lang="en-US" sz="2000" dirty="0" smtClean="0">
              <a:latin typeface="Consolas" panose="020B0609020204030204" pitchFamily="49" charset="0"/>
            </a:endParaRPr>
          </a:p>
          <a:p>
            <a:pPr marL="0" indent="0">
              <a:buNone/>
            </a:pPr>
            <a:r>
              <a:rPr lang="sk-SK" sz="2200" dirty="0">
                <a:latin typeface="Consolas" panose="020B0609020204030204" pitchFamily="49" charset="0"/>
              </a:rPr>
              <a:t>h1::before { </a:t>
            </a:r>
            <a:r>
              <a:rPr lang="sk-SK" sz="2200" dirty="0" err="1">
                <a:latin typeface="Consolas" panose="020B0609020204030204" pitchFamily="49" charset="0"/>
              </a:rPr>
              <a:t>content</a:t>
            </a:r>
            <a:r>
              <a:rPr lang="sk-SK" sz="2200" dirty="0">
                <a:latin typeface="Consolas" panose="020B0609020204030204" pitchFamily="49" charset="0"/>
              </a:rPr>
              <a:t>: </a:t>
            </a:r>
            <a:r>
              <a:rPr lang="sk-SK" sz="2200" dirty="0" err="1">
                <a:latin typeface="Consolas" panose="020B0609020204030204" pitchFamily="49" charset="0"/>
              </a:rPr>
              <a:t>url</a:t>
            </a:r>
            <a:r>
              <a:rPr lang="sk-SK" sz="2200" dirty="0">
                <a:latin typeface="Consolas" panose="020B0609020204030204" pitchFamily="49" charset="0"/>
              </a:rPr>
              <a:t>("</a:t>
            </a:r>
            <a:r>
              <a:rPr lang="sk-SK" sz="2200" dirty="0" err="1" smtClean="0">
                <a:latin typeface="Consolas" panose="020B0609020204030204" pitchFamily="49" charset="0"/>
              </a:rPr>
              <a:t>images</a:t>
            </a:r>
            <a:r>
              <a:rPr lang="sk-SK" sz="2200" dirty="0" smtClean="0">
                <a:latin typeface="Consolas" panose="020B0609020204030204" pitchFamily="49" charset="0"/>
              </a:rPr>
              <a:t>/</a:t>
            </a:r>
            <a:r>
              <a:rPr lang="sk-SK" sz="2200" dirty="0" err="1" smtClean="0">
                <a:latin typeface="Consolas" panose="020B0609020204030204" pitchFamily="49" charset="0"/>
              </a:rPr>
              <a:t>marker.gif</a:t>
            </a:r>
            <a:r>
              <a:rPr lang="sk-SK" sz="2200" dirty="0">
                <a:latin typeface="Consolas" panose="020B0609020204030204" pitchFamily="49" charset="0"/>
              </a:rPr>
              <a:t>"); </a:t>
            </a:r>
            <a:r>
              <a:rPr lang="sk-SK" sz="2200" dirty="0" smtClean="0">
                <a:latin typeface="Consolas" panose="020B0609020204030204" pitchFamily="49" charset="0"/>
              </a:rPr>
              <a:t>}</a:t>
            </a:r>
            <a:endParaRPr lang="en-US" sz="2200" dirty="0" smtClean="0">
              <a:latin typeface="Consolas" panose="020B0609020204030204" pitchFamily="49" charset="0"/>
            </a:endParaRPr>
          </a:p>
          <a:p>
            <a:pPr marL="0" indent="0">
              <a:buNone/>
            </a:pPr>
            <a:r>
              <a:rPr lang="en-US" sz="2200" dirty="0" err="1">
                <a:latin typeface="Consolas" panose="020B0609020204030204" pitchFamily="49" charset="0"/>
              </a:rPr>
              <a:t>p.article</a:t>
            </a:r>
            <a:r>
              <a:rPr lang="en-US" sz="2200" dirty="0">
                <a:latin typeface="Consolas" panose="020B0609020204030204" pitchFamily="49" charset="0"/>
              </a:rPr>
              <a:t>::first-letter </a:t>
            </a:r>
            <a:r>
              <a:rPr lang="en-US" sz="2200" dirty="0" smtClean="0">
                <a:latin typeface="Consolas" panose="020B0609020204030204" pitchFamily="49" charset="0"/>
              </a:rPr>
              <a:t>{ font-size: 2em; </a:t>
            </a:r>
            <a:r>
              <a:rPr lang="en-US" sz="2200" dirty="0">
                <a:latin typeface="Consolas" panose="020B0609020204030204" pitchFamily="49" charset="0"/>
              </a:rPr>
              <a:t>}</a:t>
            </a:r>
            <a:endParaRPr lang="en-US" sz="2200" dirty="0" smtClean="0">
              <a:latin typeface="Consolas" panose="020B0609020204030204" pitchFamily="49" charset="0"/>
            </a:endParaRPr>
          </a:p>
        </p:txBody>
      </p:sp>
    </p:spTree>
    <p:extLst>
      <p:ext uri="{BB962C8B-B14F-4D97-AF65-F5344CB8AC3E}">
        <p14:creationId xmlns:p14="http://schemas.microsoft.com/office/powerpoint/2010/main" val="566000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3073838" y="2852936"/>
            <a:ext cx="3126690" cy="1015663"/>
          </a:xfrm>
          <a:prstGeom prst="rect">
            <a:avLst/>
          </a:prstGeom>
          <a:noFill/>
        </p:spPr>
        <p:txBody>
          <a:bodyPr wrap="none" rtlCol="0">
            <a:spAutoFit/>
          </a:bodyPr>
          <a:lstStyle/>
          <a:p>
            <a:pPr algn="ctr"/>
            <a:r>
              <a:rPr lang="en-US" sz="6000" dirty="0" smtClean="0">
                <a:latin typeface="+mj-lt"/>
              </a:rPr>
              <a:t>Examples</a:t>
            </a:r>
            <a:endParaRPr lang="sk-SK" sz="6000" dirty="0">
              <a:latin typeface="+mj-lt"/>
            </a:endParaRPr>
          </a:p>
        </p:txBody>
      </p:sp>
    </p:spTree>
    <p:extLst>
      <p:ext uri="{BB962C8B-B14F-4D97-AF65-F5344CB8AC3E}">
        <p14:creationId xmlns:p14="http://schemas.microsoft.com/office/powerpoint/2010/main" val="848569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Border Radius</a:t>
            </a:r>
            <a:endParaRPr lang="sk-SK" dirty="0"/>
          </a:p>
        </p:txBody>
      </p:sp>
      <p:sp>
        <p:nvSpPr>
          <p:cNvPr id="3" name="Zástupný symbol pro obsah 2"/>
          <p:cNvSpPr>
            <a:spLocks noGrp="1"/>
          </p:cNvSpPr>
          <p:nvPr>
            <p:ph idx="1"/>
          </p:nvPr>
        </p:nvSpPr>
        <p:spPr/>
        <p:txBody>
          <a:bodyPr>
            <a:normAutofit/>
          </a:bodyPr>
          <a:lstStyle/>
          <a:p>
            <a:pPr marL="0" indent="0">
              <a:buNone/>
            </a:pPr>
            <a:r>
              <a:rPr lang="en-US" sz="2000" dirty="0" smtClean="0">
                <a:latin typeface="Consolas" panose="020B0609020204030204" pitchFamily="49" charset="0"/>
              </a:rPr>
              <a:t>#container {</a:t>
            </a:r>
          </a:p>
          <a:p>
            <a:pPr marL="0" indent="0">
              <a:buNone/>
            </a:pPr>
            <a:r>
              <a:rPr lang="en-US" sz="2000" dirty="0" smtClean="0">
                <a:latin typeface="Consolas" panose="020B0609020204030204" pitchFamily="49" charset="0"/>
              </a:rPr>
              <a:t>  </a:t>
            </a:r>
            <a:r>
              <a:rPr lang="sk-SK" sz="2000" dirty="0" err="1" smtClean="0">
                <a:latin typeface="Consolas" panose="020B0609020204030204" pitchFamily="49" charset="0"/>
              </a:rPr>
              <a:t>border-radius</a:t>
            </a:r>
            <a:r>
              <a:rPr lang="sk-SK" sz="2000" dirty="0">
                <a:latin typeface="Consolas" panose="020B0609020204030204" pitchFamily="49" charset="0"/>
              </a:rPr>
              <a:t>: 5px 10px </a:t>
            </a:r>
            <a:r>
              <a:rPr lang="sk-SK" sz="2000" dirty="0" err="1">
                <a:latin typeface="Consolas" panose="020B0609020204030204" pitchFamily="49" charset="0"/>
              </a:rPr>
              <a:t>10px</a:t>
            </a:r>
            <a:r>
              <a:rPr lang="sk-SK" sz="2000" dirty="0">
                <a:latin typeface="Consolas" panose="020B0609020204030204" pitchFamily="49" charset="0"/>
              </a:rPr>
              <a:t> </a:t>
            </a:r>
            <a:r>
              <a:rPr lang="sk-SK" sz="2000" dirty="0" err="1">
                <a:latin typeface="Consolas" panose="020B0609020204030204" pitchFamily="49" charset="0"/>
              </a:rPr>
              <a:t>10px</a:t>
            </a:r>
            <a:r>
              <a:rPr lang="sk-SK" sz="2000" dirty="0">
                <a:latin typeface="Consolas" panose="020B0609020204030204" pitchFamily="49" charset="0"/>
              </a:rPr>
              <a:t> / 10px </a:t>
            </a:r>
            <a:r>
              <a:rPr lang="sk-SK" sz="2000" dirty="0" err="1">
                <a:latin typeface="Consolas" panose="020B0609020204030204" pitchFamily="49" charset="0"/>
              </a:rPr>
              <a:t>10px</a:t>
            </a:r>
            <a:r>
              <a:rPr lang="sk-SK" sz="2000" dirty="0">
                <a:latin typeface="Consolas" panose="020B0609020204030204" pitchFamily="49" charset="0"/>
              </a:rPr>
              <a:t> 5px </a:t>
            </a:r>
            <a:r>
              <a:rPr lang="sk-SK" sz="2000" dirty="0" err="1">
                <a:latin typeface="Consolas" panose="020B0609020204030204" pitchFamily="49" charset="0"/>
              </a:rPr>
              <a:t>5px</a:t>
            </a:r>
            <a:r>
              <a:rPr lang="sk-SK" sz="2000" dirty="0">
                <a:latin typeface="Consolas" panose="020B0609020204030204" pitchFamily="49" charset="0"/>
              </a:rPr>
              <a:t>;</a:t>
            </a:r>
          </a:p>
          <a:p>
            <a:pPr marL="0" indent="0">
              <a:buNone/>
            </a:pPr>
            <a:r>
              <a:rPr lang="en-US" sz="2000" dirty="0" smtClean="0">
                <a:latin typeface="Consolas" panose="020B0609020204030204" pitchFamily="49" charset="0"/>
              </a:rPr>
              <a:t>  </a:t>
            </a:r>
            <a:r>
              <a:rPr lang="sk-SK" sz="2000" dirty="0" err="1" smtClean="0">
                <a:latin typeface="Consolas" panose="020B0609020204030204" pitchFamily="49" charset="0"/>
              </a:rPr>
              <a:t>border-radius</a:t>
            </a:r>
            <a:r>
              <a:rPr lang="sk-SK" sz="2000" dirty="0">
                <a:latin typeface="Consolas" panose="020B0609020204030204" pitchFamily="49" charset="0"/>
              </a:rPr>
              <a:t>: 5px 10px / 10px;</a:t>
            </a:r>
          </a:p>
          <a:p>
            <a:pPr marL="0" indent="0">
              <a:buNone/>
            </a:pPr>
            <a:r>
              <a:rPr lang="en-US" sz="2000" dirty="0" smtClean="0">
                <a:latin typeface="Consolas" panose="020B0609020204030204" pitchFamily="49" charset="0"/>
              </a:rPr>
              <a:t>  </a:t>
            </a:r>
            <a:r>
              <a:rPr lang="sk-SK" sz="2000" dirty="0" err="1" smtClean="0">
                <a:latin typeface="Consolas" panose="020B0609020204030204" pitchFamily="49" charset="0"/>
              </a:rPr>
              <a:t>border</a:t>
            </a:r>
            <a:r>
              <a:rPr lang="en-US" sz="2000" dirty="0" smtClean="0">
                <a:latin typeface="Consolas" panose="020B0609020204030204" pitchFamily="49" charset="0"/>
              </a:rPr>
              <a:t>-</a:t>
            </a:r>
            <a:r>
              <a:rPr lang="sk-SK" sz="2000" dirty="0" err="1" smtClean="0">
                <a:latin typeface="Consolas" panose="020B0609020204030204" pitchFamily="49" charset="0"/>
              </a:rPr>
              <a:t>radius</a:t>
            </a:r>
            <a:r>
              <a:rPr lang="sk-SK" sz="2000" dirty="0">
                <a:latin typeface="Consolas" panose="020B0609020204030204" pitchFamily="49" charset="0"/>
              </a:rPr>
              <a:t>: 10px</a:t>
            </a:r>
            <a:r>
              <a:rPr lang="sk-SK" sz="2000" dirty="0" smtClean="0">
                <a:latin typeface="Consolas" panose="020B0609020204030204" pitchFamily="49" charset="0"/>
              </a:rPr>
              <a:t>;</a:t>
            </a:r>
            <a:endParaRPr lang="en-US" sz="2000" dirty="0" smtClean="0">
              <a:latin typeface="Consolas" panose="020B0609020204030204" pitchFamily="49" charset="0"/>
            </a:endParaRPr>
          </a:p>
          <a:p>
            <a:pPr marL="0" indent="0">
              <a:buNone/>
            </a:pPr>
            <a:r>
              <a:rPr lang="en-US" sz="2000" dirty="0">
                <a:latin typeface="Consolas" panose="020B0609020204030204" pitchFamily="49" charset="0"/>
              </a:rPr>
              <a:t>}</a:t>
            </a:r>
            <a:endParaRPr lang="en-US" sz="2000" dirty="0" smtClean="0">
              <a:latin typeface="Consolas" panose="020B0609020204030204" pitchFamily="49" charset="0"/>
            </a:endParaRPr>
          </a:p>
        </p:txBody>
      </p:sp>
      <p:graphicFrame>
        <p:nvGraphicFramePr>
          <p:cNvPr id="4" name="Objekt 3"/>
          <p:cNvGraphicFramePr>
            <a:graphicFrameLocks noChangeAspect="1"/>
          </p:cNvGraphicFramePr>
          <p:nvPr>
            <p:extLst>
              <p:ext uri="{D42A27DB-BD31-4B8C-83A1-F6EECF244321}">
                <p14:modId xmlns:p14="http://schemas.microsoft.com/office/powerpoint/2010/main" val="1255637073"/>
              </p:ext>
            </p:extLst>
          </p:nvPr>
        </p:nvGraphicFramePr>
        <p:xfrm>
          <a:off x="2555776" y="3573016"/>
          <a:ext cx="3865563" cy="2667000"/>
        </p:xfrm>
        <a:graphic>
          <a:graphicData uri="http://schemas.openxmlformats.org/presentationml/2006/ole">
            <mc:AlternateContent xmlns:mc="http://schemas.openxmlformats.org/markup-compatibility/2006">
              <mc:Choice xmlns:v="urn:schemas-microsoft-com:vml" Requires="v">
                <p:oleObj spid="_x0000_s5163" name="Acrobat Document" r:id="rId3" imgW="5329800" imgH="3790440" progId="AcroExch.Document.DC">
                  <p:embed/>
                </p:oleObj>
              </mc:Choice>
              <mc:Fallback>
                <p:oleObj name="Acrobat Document" r:id="rId3" imgW="5329800" imgH="3790440" progId="AcroExch.Document.DC">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573016"/>
                        <a:ext cx="386556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48536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Opacity</a:t>
            </a:r>
            <a:endParaRPr lang="sk-SK" dirty="0"/>
          </a:p>
        </p:txBody>
      </p:sp>
      <p:sp>
        <p:nvSpPr>
          <p:cNvPr id="3" name="Zástupný symbol pro obsah 2"/>
          <p:cNvSpPr>
            <a:spLocks noGrp="1"/>
          </p:cNvSpPr>
          <p:nvPr>
            <p:ph idx="1"/>
          </p:nvPr>
        </p:nvSpPr>
        <p:spPr/>
        <p:txBody>
          <a:bodyPr>
            <a:normAutofit/>
          </a:bodyPr>
          <a:lstStyle/>
          <a:p>
            <a:pPr marL="0" indent="0">
              <a:buNone/>
            </a:pPr>
            <a:r>
              <a:rPr lang="en-US" sz="2400" dirty="0"/>
              <a:t>The </a:t>
            </a:r>
            <a:r>
              <a:rPr lang="en-US" sz="2400" dirty="0">
                <a:latin typeface="Consolas" panose="020B0609020204030204" pitchFamily="49" charset="0"/>
              </a:rPr>
              <a:t>opacity</a:t>
            </a:r>
            <a:r>
              <a:rPr lang="en-US" sz="2400" dirty="0"/>
              <a:t> property sets the opacity level for an </a:t>
            </a:r>
            <a:r>
              <a:rPr lang="en-US" sz="2400" dirty="0" smtClean="0"/>
              <a:t>element. The </a:t>
            </a:r>
            <a:r>
              <a:rPr lang="en-US" sz="2400" dirty="0"/>
              <a:t>opacity-level describes the transparency-level, where 1 is not transparent at all, 0.5 is 50% see-through, and 0 is completely transparent</a:t>
            </a:r>
            <a:r>
              <a:rPr lang="en-US" sz="2400" dirty="0" smtClean="0"/>
              <a:t>.</a:t>
            </a:r>
          </a:p>
          <a:p>
            <a:pPr marL="0" indent="0">
              <a:buNone/>
            </a:pPr>
            <a:endParaRPr lang="en-US" sz="2400" dirty="0" smtClean="0"/>
          </a:p>
          <a:p>
            <a:pPr marL="0" indent="0">
              <a:buNone/>
            </a:pPr>
            <a:r>
              <a:rPr lang="sk-SK" sz="2000" dirty="0" smtClean="0">
                <a:latin typeface="Consolas" panose="020B0609020204030204" pitchFamily="49" charset="0"/>
              </a:rPr>
              <a:t>div</a:t>
            </a:r>
            <a:r>
              <a:rPr lang="en-US" sz="2000" dirty="0" smtClean="0">
                <a:latin typeface="Consolas" panose="020B0609020204030204" pitchFamily="49" charset="0"/>
              </a:rPr>
              <a:t>.first</a:t>
            </a:r>
            <a:r>
              <a:rPr lang="sk-SK" sz="2000" dirty="0">
                <a:latin typeface="Consolas" panose="020B0609020204030204" pitchFamily="49" charset="0"/>
              </a:rPr>
              <a:t> </a:t>
            </a:r>
            <a:r>
              <a:rPr lang="sk-SK" sz="2000" dirty="0" smtClean="0">
                <a:latin typeface="Consolas" panose="020B0609020204030204" pitchFamily="49" charset="0"/>
              </a:rPr>
              <a:t>{</a:t>
            </a:r>
            <a:r>
              <a:rPr lang="en-US" sz="2000" dirty="0" smtClean="0">
                <a:latin typeface="Consolas" panose="020B0609020204030204" pitchFamily="49" charset="0"/>
              </a:rPr>
              <a:t> </a:t>
            </a:r>
            <a:r>
              <a:rPr lang="sk-SK" sz="2000" dirty="0" err="1" smtClean="0">
                <a:latin typeface="Consolas" panose="020B0609020204030204" pitchFamily="49" charset="0"/>
              </a:rPr>
              <a:t>opacity</a:t>
            </a:r>
            <a:r>
              <a:rPr lang="sk-SK" sz="2000" dirty="0">
                <a:latin typeface="Consolas" panose="020B0609020204030204" pitchFamily="49" charset="0"/>
              </a:rPr>
              <a:t>: </a:t>
            </a:r>
            <a:r>
              <a:rPr lang="sk-SK" sz="2000" dirty="0" smtClean="0">
                <a:latin typeface="Consolas" panose="020B0609020204030204" pitchFamily="49" charset="0"/>
              </a:rPr>
              <a:t>0.</a:t>
            </a:r>
            <a:r>
              <a:rPr lang="en-US" sz="2000" dirty="0" smtClean="0">
                <a:latin typeface="Consolas" panose="020B0609020204030204" pitchFamily="49" charset="0"/>
              </a:rPr>
              <a:t>2</a:t>
            </a:r>
            <a:r>
              <a:rPr lang="sk-SK" sz="2000" dirty="0" smtClean="0">
                <a:latin typeface="Consolas" panose="020B0609020204030204" pitchFamily="49" charset="0"/>
              </a:rPr>
              <a:t>;</a:t>
            </a:r>
            <a:r>
              <a:rPr lang="en-US" sz="2000" dirty="0" smtClean="0">
                <a:latin typeface="Consolas" panose="020B0609020204030204" pitchFamily="49" charset="0"/>
              </a:rPr>
              <a:t> </a:t>
            </a:r>
            <a:r>
              <a:rPr lang="sk-SK" sz="2000" dirty="0" smtClean="0">
                <a:latin typeface="Consolas" panose="020B0609020204030204" pitchFamily="49" charset="0"/>
              </a:rPr>
              <a:t>}</a:t>
            </a:r>
            <a:endParaRPr lang="en-US" sz="2000" dirty="0" smtClean="0">
              <a:latin typeface="Consolas" panose="020B0609020204030204" pitchFamily="49" charset="0"/>
            </a:endParaRPr>
          </a:p>
          <a:p>
            <a:pPr marL="0" indent="0">
              <a:buNone/>
            </a:pPr>
            <a:r>
              <a:rPr lang="en-US" sz="2000" dirty="0" err="1">
                <a:latin typeface="Consolas" panose="020B0609020204030204" pitchFamily="49" charset="0"/>
              </a:rPr>
              <a:t>div.second</a:t>
            </a:r>
            <a:r>
              <a:rPr lang="en-US" sz="2000" dirty="0">
                <a:latin typeface="Consolas" panose="020B0609020204030204" pitchFamily="49" charset="0"/>
              </a:rPr>
              <a:t> </a:t>
            </a:r>
            <a:r>
              <a:rPr lang="en-US" sz="2000" dirty="0" smtClean="0">
                <a:latin typeface="Consolas" panose="020B0609020204030204" pitchFamily="49" charset="0"/>
              </a:rPr>
              <a:t>{ background</a:t>
            </a:r>
            <a:r>
              <a:rPr lang="en-US" sz="2000" dirty="0">
                <a:latin typeface="Consolas" panose="020B0609020204030204" pitchFamily="49" charset="0"/>
              </a:rPr>
              <a:t>: </a:t>
            </a:r>
            <a:r>
              <a:rPr lang="en-US" sz="2000" dirty="0" err="1">
                <a:latin typeface="Consolas" panose="020B0609020204030204" pitchFamily="49" charset="0"/>
              </a:rPr>
              <a:t>rgba</a:t>
            </a:r>
            <a:r>
              <a:rPr lang="en-US" sz="2000" dirty="0">
                <a:latin typeface="Consolas" panose="020B0609020204030204" pitchFamily="49" charset="0"/>
              </a:rPr>
              <a:t>(76, 175, 80, </a:t>
            </a:r>
            <a:r>
              <a:rPr lang="en-US" sz="2000" dirty="0" smtClean="0">
                <a:latin typeface="Consolas" panose="020B0609020204030204" pitchFamily="49" charset="0"/>
              </a:rPr>
              <a:t>0.5); }</a:t>
            </a:r>
            <a:endParaRPr lang="en-US" sz="2000" dirty="0">
              <a:latin typeface="Consolas" panose="020B0609020204030204" pitchFamily="49" charset="0"/>
            </a:endParaRPr>
          </a:p>
          <a:p>
            <a:pPr marL="0" indent="0">
              <a:buNone/>
            </a:pPr>
            <a:endParaRPr lang="sk-SK"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4421330"/>
            <a:ext cx="8781791" cy="2536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2714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Shadows</a:t>
            </a:r>
            <a:endParaRPr lang="sk-SK" dirty="0"/>
          </a:p>
        </p:txBody>
      </p:sp>
      <p:sp>
        <p:nvSpPr>
          <p:cNvPr id="3" name="Zástupný symbol pro obsah 2"/>
          <p:cNvSpPr>
            <a:spLocks noGrp="1"/>
          </p:cNvSpPr>
          <p:nvPr>
            <p:ph idx="1"/>
          </p:nvPr>
        </p:nvSpPr>
        <p:spPr/>
        <p:txBody>
          <a:bodyPr>
            <a:normAutofit/>
          </a:bodyPr>
          <a:lstStyle/>
          <a:p>
            <a:pPr marL="0" indent="0">
              <a:buNone/>
            </a:pPr>
            <a:r>
              <a:rPr lang="en-US" sz="1800" dirty="0">
                <a:latin typeface="Consolas" panose="020B0609020204030204" pitchFamily="49" charset="0"/>
              </a:rPr>
              <a:t>h1 {</a:t>
            </a:r>
            <a:br>
              <a:rPr lang="en-US" sz="1800" dirty="0">
                <a:latin typeface="Consolas" panose="020B0609020204030204" pitchFamily="49" charset="0"/>
              </a:rPr>
            </a:br>
            <a:r>
              <a:rPr lang="en-US" sz="1800" dirty="0">
                <a:latin typeface="Consolas" panose="020B0609020204030204" pitchFamily="49" charset="0"/>
              </a:rPr>
              <a:t>  text-shadow: 2px </a:t>
            </a:r>
            <a:r>
              <a:rPr lang="en-US" sz="1800" dirty="0" err="1">
                <a:latin typeface="Consolas" panose="020B0609020204030204" pitchFamily="49" charset="0"/>
              </a:rPr>
              <a:t>2px</a:t>
            </a:r>
            <a:r>
              <a:rPr lang="en-US" sz="1800" dirty="0">
                <a:latin typeface="Consolas" panose="020B0609020204030204" pitchFamily="49" charset="0"/>
              </a:rPr>
              <a:t> 8px </a:t>
            </a:r>
            <a:r>
              <a:rPr lang="en-US" sz="1800" dirty="0" smtClean="0">
                <a:latin typeface="Consolas" panose="020B0609020204030204" pitchFamily="49" charset="0"/>
              </a:rPr>
              <a:t>#ff0000</a:t>
            </a:r>
            <a:r>
              <a:rPr lang="en-US" sz="1800" dirty="0">
                <a:latin typeface="Consolas" panose="020B0609020204030204" pitchFamily="49" charset="0"/>
              </a:rPr>
              <a:t>;</a:t>
            </a:r>
            <a:br>
              <a:rPr lang="en-US" sz="1800" dirty="0">
                <a:latin typeface="Consolas" panose="020B0609020204030204" pitchFamily="49" charset="0"/>
              </a:rPr>
            </a:br>
            <a:r>
              <a:rPr lang="en-US" sz="1800" dirty="0" smtClean="0">
                <a:latin typeface="Consolas" panose="020B0609020204030204" pitchFamily="49" charset="0"/>
              </a:rPr>
              <a:t>}</a:t>
            </a:r>
          </a:p>
          <a:p>
            <a:pPr marL="0" indent="0">
              <a:buNone/>
            </a:pPr>
            <a:endParaRPr lang="en-US" sz="1800" dirty="0" smtClean="0">
              <a:latin typeface="Consolas" panose="020B0609020204030204" pitchFamily="49" charset="0"/>
            </a:endParaRPr>
          </a:p>
          <a:p>
            <a:pPr marL="0" indent="0">
              <a:buNone/>
            </a:pPr>
            <a:endParaRPr lang="en-US" sz="1800" dirty="0">
              <a:latin typeface="Consolas" panose="020B0609020204030204" pitchFamily="49" charset="0"/>
            </a:endParaRPr>
          </a:p>
          <a:p>
            <a:pPr marL="0" indent="0">
              <a:buNone/>
            </a:pPr>
            <a:endParaRPr lang="en-US" sz="1800" dirty="0">
              <a:latin typeface="Consolas" panose="020B0609020204030204" pitchFamily="49" charset="0"/>
            </a:endParaRPr>
          </a:p>
          <a:p>
            <a:pPr marL="0" indent="0">
              <a:buNone/>
            </a:pPr>
            <a:r>
              <a:rPr lang="sk-SK" sz="1800" dirty="0" smtClean="0">
                <a:latin typeface="Consolas" panose="020B0609020204030204" pitchFamily="49" charset="0"/>
              </a:rPr>
              <a:t>#</a:t>
            </a:r>
            <a:r>
              <a:rPr lang="en-US" sz="1800" dirty="0" smtClean="0">
                <a:latin typeface="Consolas" panose="020B0609020204030204" pitchFamily="49" charset="0"/>
              </a:rPr>
              <a:t>container</a:t>
            </a:r>
            <a:r>
              <a:rPr lang="sk-SK" sz="1800" dirty="0">
                <a:latin typeface="Consolas" panose="020B0609020204030204" pitchFamily="49" charset="0"/>
              </a:rPr>
              <a:t> {</a:t>
            </a:r>
            <a:br>
              <a:rPr lang="sk-SK" sz="1800" dirty="0">
                <a:latin typeface="Consolas" panose="020B0609020204030204" pitchFamily="49" charset="0"/>
              </a:rPr>
            </a:br>
            <a:r>
              <a:rPr lang="sk-SK" sz="1800" dirty="0">
                <a:latin typeface="Consolas" panose="020B0609020204030204" pitchFamily="49" charset="0"/>
              </a:rPr>
              <a:t>  </a:t>
            </a:r>
            <a:r>
              <a:rPr lang="sk-SK" sz="1800" dirty="0" err="1">
                <a:latin typeface="Consolas" panose="020B0609020204030204" pitchFamily="49" charset="0"/>
              </a:rPr>
              <a:t>box-shadow</a:t>
            </a:r>
            <a:r>
              <a:rPr lang="sk-SK" sz="1800" dirty="0">
                <a:latin typeface="Consolas" panose="020B0609020204030204" pitchFamily="49" charset="0"/>
              </a:rPr>
              <a:t>: 5px </a:t>
            </a:r>
            <a:r>
              <a:rPr lang="sk-SK" sz="1800" dirty="0" err="1">
                <a:latin typeface="Consolas" panose="020B0609020204030204" pitchFamily="49" charset="0"/>
              </a:rPr>
              <a:t>5px</a:t>
            </a:r>
            <a:r>
              <a:rPr lang="sk-SK" sz="1800" dirty="0">
                <a:latin typeface="Consolas" panose="020B0609020204030204" pitchFamily="49" charset="0"/>
              </a:rPr>
              <a:t> </a:t>
            </a:r>
            <a:r>
              <a:rPr lang="en-US" sz="1800" dirty="0" smtClean="0">
                <a:latin typeface="Consolas" panose="020B0609020204030204" pitchFamily="49" charset="0"/>
              </a:rPr>
              <a:t>8px </a:t>
            </a:r>
            <a:r>
              <a:rPr lang="sk-SK" sz="1800" dirty="0" err="1" smtClean="0">
                <a:latin typeface="Consolas" panose="020B0609020204030204" pitchFamily="49" charset="0"/>
              </a:rPr>
              <a:t>blue</a:t>
            </a:r>
            <a:r>
              <a:rPr lang="sk-SK" sz="1800" dirty="0">
                <a:latin typeface="Consolas" panose="020B0609020204030204" pitchFamily="49" charset="0"/>
              </a:rPr>
              <a:t>, </a:t>
            </a:r>
            <a:endParaRPr lang="en-US" sz="1800" dirty="0" smtClean="0">
              <a:latin typeface="Consolas" panose="020B0609020204030204" pitchFamily="49" charset="0"/>
            </a:endParaRPr>
          </a:p>
          <a:p>
            <a:pPr marL="0" indent="0">
              <a:buNone/>
            </a:pPr>
            <a:r>
              <a:rPr lang="en-US" sz="1800" dirty="0" smtClean="0">
                <a:latin typeface="Consolas" panose="020B0609020204030204" pitchFamily="49" charset="0"/>
              </a:rPr>
              <a:t>    </a:t>
            </a:r>
            <a:r>
              <a:rPr lang="sk-SK" sz="1800" dirty="0" smtClean="0">
                <a:latin typeface="Consolas" panose="020B0609020204030204" pitchFamily="49" charset="0"/>
              </a:rPr>
              <a:t>10px </a:t>
            </a:r>
            <a:r>
              <a:rPr lang="sk-SK" sz="1800" dirty="0" err="1">
                <a:latin typeface="Consolas" panose="020B0609020204030204" pitchFamily="49" charset="0"/>
              </a:rPr>
              <a:t>10px</a:t>
            </a:r>
            <a:r>
              <a:rPr lang="sk-SK" sz="1800" dirty="0">
                <a:latin typeface="Consolas" panose="020B0609020204030204" pitchFamily="49" charset="0"/>
              </a:rPr>
              <a:t> </a:t>
            </a:r>
            <a:r>
              <a:rPr lang="en-US" sz="1800" dirty="0" smtClean="0">
                <a:latin typeface="Consolas" panose="020B0609020204030204" pitchFamily="49" charset="0"/>
              </a:rPr>
              <a:t>8px </a:t>
            </a:r>
            <a:r>
              <a:rPr lang="sk-SK" sz="1800" dirty="0" err="1" smtClean="0">
                <a:latin typeface="Consolas" panose="020B0609020204030204" pitchFamily="49" charset="0"/>
              </a:rPr>
              <a:t>red</a:t>
            </a:r>
            <a:r>
              <a:rPr lang="sk-SK" sz="1800" dirty="0">
                <a:latin typeface="Consolas" panose="020B0609020204030204" pitchFamily="49" charset="0"/>
              </a:rPr>
              <a:t>, </a:t>
            </a:r>
            <a:endParaRPr lang="en-US" sz="1800" dirty="0" smtClean="0">
              <a:latin typeface="Consolas" panose="020B0609020204030204" pitchFamily="49" charset="0"/>
            </a:endParaRPr>
          </a:p>
          <a:p>
            <a:pPr marL="0" indent="0">
              <a:buNone/>
            </a:pPr>
            <a:r>
              <a:rPr lang="en-US" sz="1800" dirty="0">
                <a:latin typeface="Consolas" panose="020B0609020204030204" pitchFamily="49" charset="0"/>
              </a:rPr>
              <a:t> </a:t>
            </a:r>
            <a:r>
              <a:rPr lang="en-US" sz="1800" dirty="0" smtClean="0">
                <a:latin typeface="Consolas" panose="020B0609020204030204" pitchFamily="49" charset="0"/>
              </a:rPr>
              <a:t>   </a:t>
            </a:r>
            <a:r>
              <a:rPr lang="sk-SK" sz="1800" dirty="0" smtClean="0">
                <a:latin typeface="Consolas" panose="020B0609020204030204" pitchFamily="49" charset="0"/>
              </a:rPr>
              <a:t>15px </a:t>
            </a:r>
            <a:r>
              <a:rPr lang="sk-SK" sz="1800" dirty="0" err="1">
                <a:latin typeface="Consolas" panose="020B0609020204030204" pitchFamily="49" charset="0"/>
              </a:rPr>
              <a:t>15px</a:t>
            </a:r>
            <a:r>
              <a:rPr lang="sk-SK" sz="1800" dirty="0">
                <a:latin typeface="Consolas" panose="020B0609020204030204" pitchFamily="49" charset="0"/>
              </a:rPr>
              <a:t> </a:t>
            </a:r>
            <a:r>
              <a:rPr lang="en-US" sz="1800" dirty="0" smtClean="0">
                <a:latin typeface="Consolas" panose="020B0609020204030204" pitchFamily="49" charset="0"/>
              </a:rPr>
              <a:t>8px </a:t>
            </a:r>
            <a:r>
              <a:rPr lang="sk-SK" sz="1800" dirty="0" err="1" smtClean="0">
                <a:latin typeface="Consolas" panose="020B0609020204030204" pitchFamily="49" charset="0"/>
              </a:rPr>
              <a:t>green</a:t>
            </a:r>
            <a:r>
              <a:rPr lang="sk-SK" sz="1800" dirty="0">
                <a:latin typeface="Consolas" panose="020B0609020204030204" pitchFamily="49" charset="0"/>
              </a:rPr>
              <a:t>;</a:t>
            </a:r>
            <a:br>
              <a:rPr lang="sk-SK" sz="1800" dirty="0">
                <a:latin typeface="Consolas" panose="020B0609020204030204" pitchFamily="49" charset="0"/>
              </a:rPr>
            </a:br>
            <a:r>
              <a:rPr lang="sk-SK" sz="1800" dirty="0">
                <a:latin typeface="Consolas" panose="020B0609020204030204" pitchFamily="49" charset="0"/>
              </a:rPr>
              <a:t>}</a:t>
            </a:r>
            <a:endParaRPr lang="sk-SK" sz="1800" dirty="0">
              <a:latin typeface="Consolas" panose="020B0609020204030204" pitchFamily="49"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501" y="5320649"/>
            <a:ext cx="8383457" cy="91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67" y="2586038"/>
            <a:ext cx="397192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174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Multiple Background Images</a:t>
            </a:r>
            <a:endParaRPr lang="sk-SK" dirty="0"/>
          </a:p>
        </p:txBody>
      </p:sp>
      <p:sp>
        <p:nvSpPr>
          <p:cNvPr id="3" name="Zástupný symbol pro obsah 2"/>
          <p:cNvSpPr>
            <a:spLocks noGrp="1"/>
          </p:cNvSpPr>
          <p:nvPr>
            <p:ph idx="1"/>
          </p:nvPr>
        </p:nvSpPr>
        <p:spPr/>
        <p:txBody>
          <a:bodyPr>
            <a:normAutofit/>
          </a:bodyPr>
          <a:lstStyle/>
          <a:p>
            <a:pPr marL="0" indent="0">
              <a:buNone/>
            </a:pPr>
            <a:r>
              <a:rPr lang="en-US" sz="1800" dirty="0">
                <a:latin typeface="Consolas" panose="020B0609020204030204" pitchFamily="49" charset="0"/>
              </a:rPr>
              <a:t>#example {</a:t>
            </a:r>
            <a:br>
              <a:rPr lang="en-US" sz="1800" dirty="0">
                <a:latin typeface="Consolas" panose="020B0609020204030204" pitchFamily="49" charset="0"/>
              </a:rPr>
            </a:br>
            <a:r>
              <a:rPr lang="en-US" sz="1800" dirty="0" smtClean="0">
                <a:latin typeface="Consolas" panose="020B0609020204030204" pitchFamily="49" charset="0"/>
              </a:rPr>
              <a:t>  width</a:t>
            </a:r>
            <a:r>
              <a:rPr lang="en-US" sz="1800" dirty="0">
                <a:latin typeface="Consolas" panose="020B0609020204030204" pitchFamily="49" charset="0"/>
              </a:rPr>
              <a:t>: 500px;</a:t>
            </a:r>
            <a:br>
              <a:rPr lang="en-US" sz="1800" dirty="0">
                <a:latin typeface="Consolas" panose="020B0609020204030204" pitchFamily="49" charset="0"/>
              </a:rPr>
            </a:br>
            <a:r>
              <a:rPr lang="en-US" sz="1800" dirty="0" smtClean="0">
                <a:latin typeface="Consolas" panose="020B0609020204030204" pitchFamily="49" charset="0"/>
              </a:rPr>
              <a:t>  height</a:t>
            </a:r>
            <a:r>
              <a:rPr lang="en-US" sz="1800" dirty="0">
                <a:latin typeface="Consolas" panose="020B0609020204030204" pitchFamily="49" charset="0"/>
              </a:rPr>
              <a:t>: 250px;</a:t>
            </a:r>
            <a:br>
              <a:rPr lang="en-US" sz="1800" dirty="0">
                <a:latin typeface="Consolas" panose="020B0609020204030204" pitchFamily="49" charset="0"/>
              </a:rPr>
            </a:br>
            <a:r>
              <a:rPr lang="en-US" sz="1800" dirty="0" smtClean="0">
                <a:latin typeface="Consolas" panose="020B0609020204030204" pitchFamily="49" charset="0"/>
              </a:rPr>
              <a:t>  background-image</a:t>
            </a:r>
            <a:r>
              <a:rPr lang="en-US" sz="1800" dirty="0">
                <a:latin typeface="Consolas" panose="020B0609020204030204" pitchFamily="49" charset="0"/>
              </a:rPr>
              <a:t>: </a:t>
            </a:r>
            <a:r>
              <a:rPr lang="en-US" sz="1800" dirty="0" err="1" smtClean="0">
                <a:latin typeface="Consolas" panose="020B0609020204030204" pitchFamily="49" charset="0"/>
              </a:rPr>
              <a:t>url</a:t>
            </a:r>
            <a:r>
              <a:rPr lang="en-US" sz="1800" dirty="0" smtClean="0">
                <a:latin typeface="Consolas" panose="020B0609020204030204" pitchFamily="49" charset="0"/>
              </a:rPr>
              <a:t>(</a:t>
            </a:r>
            <a:r>
              <a:rPr lang="sk-SK" sz="1800" dirty="0">
                <a:latin typeface="Consolas" panose="020B0609020204030204" pitchFamily="49" charset="0"/>
              </a:rPr>
              <a:t>"</a:t>
            </a:r>
            <a:r>
              <a:rPr lang="en-US" sz="1800" dirty="0" smtClean="0">
                <a:latin typeface="Consolas" panose="020B0609020204030204" pitchFamily="49" charset="0"/>
              </a:rPr>
              <a:t>decoration.png</a:t>
            </a:r>
            <a:r>
              <a:rPr lang="sk-SK" sz="1800" dirty="0">
                <a:latin typeface="Consolas" panose="020B0609020204030204" pitchFamily="49" charset="0"/>
              </a:rPr>
              <a:t>"</a:t>
            </a:r>
            <a:r>
              <a:rPr lang="en-US" sz="1800" dirty="0" smtClean="0">
                <a:latin typeface="Consolas" panose="020B0609020204030204" pitchFamily="49" charset="0"/>
              </a:rPr>
              <a:t>), </a:t>
            </a:r>
            <a:r>
              <a:rPr lang="en-US" sz="1800" dirty="0" err="1">
                <a:latin typeface="Consolas" panose="020B0609020204030204" pitchFamily="49" charset="0"/>
              </a:rPr>
              <a:t>url</a:t>
            </a:r>
            <a:r>
              <a:rPr lang="en-US" sz="1800" dirty="0" smtClean="0">
                <a:latin typeface="Consolas" panose="020B0609020204030204" pitchFamily="49" charset="0"/>
              </a:rPr>
              <a:t>(</a:t>
            </a:r>
            <a:r>
              <a:rPr lang="sk-SK" sz="1800" dirty="0">
                <a:latin typeface="Consolas" panose="020B0609020204030204" pitchFamily="49" charset="0"/>
              </a:rPr>
              <a:t>"</a:t>
            </a:r>
            <a:r>
              <a:rPr lang="en-US" sz="1800" dirty="0" smtClean="0">
                <a:latin typeface="Consolas" panose="020B0609020204030204" pitchFamily="49" charset="0"/>
              </a:rPr>
              <a:t>ribbon.png</a:t>
            </a:r>
            <a:r>
              <a:rPr lang="sk-SK" sz="1800" dirty="0">
                <a:latin typeface="Consolas" panose="020B0609020204030204" pitchFamily="49" charset="0"/>
              </a:rPr>
              <a:t>"</a:t>
            </a:r>
            <a:r>
              <a:rPr lang="en-US" sz="1800" dirty="0" smtClean="0">
                <a:latin typeface="Consolas" panose="020B0609020204030204" pitchFamily="49" charset="0"/>
              </a:rPr>
              <a:t>), </a:t>
            </a:r>
          </a:p>
          <a:p>
            <a:pPr marL="0" indent="0">
              <a:buNone/>
            </a:pPr>
            <a:r>
              <a:rPr lang="en-US" sz="1800" dirty="0">
                <a:latin typeface="Consolas" panose="020B0609020204030204" pitchFamily="49" charset="0"/>
              </a:rPr>
              <a:t> </a:t>
            </a:r>
            <a:r>
              <a:rPr lang="en-US" sz="1800" dirty="0" smtClean="0">
                <a:latin typeface="Consolas" panose="020B0609020204030204" pitchFamily="49" charset="0"/>
              </a:rPr>
              <a:t>   </a:t>
            </a:r>
            <a:r>
              <a:rPr lang="en-US" sz="1800" dirty="0" err="1" smtClean="0">
                <a:latin typeface="Consolas" panose="020B0609020204030204" pitchFamily="49" charset="0"/>
              </a:rPr>
              <a:t>url</a:t>
            </a:r>
            <a:r>
              <a:rPr lang="en-US" sz="1800" dirty="0" smtClean="0">
                <a:latin typeface="Consolas" panose="020B0609020204030204" pitchFamily="49" charset="0"/>
              </a:rPr>
              <a:t>(</a:t>
            </a:r>
            <a:r>
              <a:rPr lang="sk-SK" sz="1800" dirty="0">
                <a:latin typeface="Consolas" panose="020B0609020204030204" pitchFamily="49" charset="0"/>
              </a:rPr>
              <a:t>"</a:t>
            </a:r>
            <a:r>
              <a:rPr lang="en-US" sz="1800" dirty="0" smtClean="0">
                <a:latin typeface="Consolas" panose="020B0609020204030204" pitchFamily="49" charset="0"/>
              </a:rPr>
              <a:t>old_paper.jpg</a:t>
            </a:r>
            <a:r>
              <a:rPr lang="sk-SK" sz="1800" dirty="0">
                <a:latin typeface="Consolas" panose="020B0609020204030204" pitchFamily="49" charset="0"/>
              </a:rPr>
              <a:t>"</a:t>
            </a:r>
            <a:r>
              <a:rPr lang="en-US" sz="1800" dirty="0" smtClean="0">
                <a:latin typeface="Consolas" panose="020B0609020204030204" pitchFamily="49" charset="0"/>
              </a:rPr>
              <a:t>);</a:t>
            </a:r>
            <a:r>
              <a:rPr lang="en-US" sz="1800" dirty="0">
                <a:latin typeface="Consolas" panose="020B0609020204030204" pitchFamily="49" charset="0"/>
              </a:rPr>
              <a:t/>
            </a:r>
            <a:br>
              <a:rPr lang="en-US" sz="1800" dirty="0">
                <a:latin typeface="Consolas" panose="020B0609020204030204" pitchFamily="49" charset="0"/>
              </a:rPr>
            </a:br>
            <a:r>
              <a:rPr lang="en-US" sz="1800" dirty="0" smtClean="0">
                <a:latin typeface="Consolas" panose="020B0609020204030204" pitchFamily="49" charset="0"/>
              </a:rPr>
              <a:t>  background-repeat</a:t>
            </a:r>
            <a:r>
              <a:rPr lang="en-US" sz="1800" dirty="0">
                <a:latin typeface="Consolas" panose="020B0609020204030204" pitchFamily="49" charset="0"/>
              </a:rPr>
              <a:t>: no-repeat;</a:t>
            </a:r>
            <a:br>
              <a:rPr lang="en-US" sz="1800" dirty="0">
                <a:latin typeface="Consolas" panose="020B0609020204030204" pitchFamily="49" charset="0"/>
              </a:rPr>
            </a:br>
            <a:r>
              <a:rPr lang="en-US" sz="1800" dirty="0" smtClean="0">
                <a:latin typeface="Consolas" panose="020B0609020204030204" pitchFamily="49" charset="0"/>
              </a:rPr>
              <a:t>  background-position</a:t>
            </a:r>
            <a:r>
              <a:rPr lang="en-US" sz="1800" dirty="0">
                <a:latin typeface="Consolas" panose="020B0609020204030204" pitchFamily="49" charset="0"/>
              </a:rPr>
              <a:t>: left top, right bottom, left top;</a:t>
            </a:r>
            <a:br>
              <a:rPr lang="en-US" sz="1800" dirty="0">
                <a:latin typeface="Consolas" panose="020B0609020204030204" pitchFamily="49" charset="0"/>
              </a:rPr>
            </a:br>
            <a:r>
              <a:rPr lang="en-US" sz="1800" dirty="0">
                <a:latin typeface="Consolas" panose="020B0609020204030204" pitchFamily="49" charset="0"/>
              </a:rPr>
              <a:t>}</a:t>
            </a:r>
          </a:p>
          <a:p>
            <a:pPr marL="0" indent="0">
              <a:buNone/>
            </a:pPr>
            <a:endParaRPr lang="sk-SK" sz="2800" dirty="0"/>
          </a:p>
        </p:txBody>
      </p:sp>
      <p:pic>
        <p:nvPicPr>
          <p:cNvPr id="4" name="Picture 4"/>
          <p:cNvPicPr>
            <a:picLocks noChangeAspect="1" noChangeArrowheads="1"/>
          </p:cNvPicPr>
          <p:nvPr/>
        </p:nvPicPr>
        <p:blipFill>
          <a:blip r:embed="rId2"/>
          <a:srcRect l="14423" t="17949" r="45192" b="48206"/>
          <a:stretch>
            <a:fillRect/>
          </a:stretch>
        </p:blipFill>
        <p:spPr bwMode="auto">
          <a:xfrm>
            <a:off x="1979712" y="3933056"/>
            <a:ext cx="5093568" cy="2652900"/>
          </a:xfrm>
          <a:prstGeom prst="rect">
            <a:avLst/>
          </a:prstGeom>
          <a:noFill/>
          <a:ln w="9525">
            <a:noFill/>
            <a:miter lim="800000"/>
            <a:headEnd/>
            <a:tailEnd/>
          </a:ln>
        </p:spPr>
      </p:pic>
    </p:spTree>
    <p:extLst>
      <p:ext uri="{BB962C8B-B14F-4D97-AF65-F5344CB8AC3E}">
        <p14:creationId xmlns:p14="http://schemas.microsoft.com/office/powerpoint/2010/main" val="1689104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History</a:t>
            </a:r>
            <a:endParaRPr lang="sk-SK" dirty="0"/>
          </a:p>
        </p:txBody>
      </p:sp>
      <p:sp>
        <p:nvSpPr>
          <p:cNvPr id="3" name="Zástupný symbol pro obsah 2"/>
          <p:cNvSpPr>
            <a:spLocks noGrp="1"/>
          </p:cNvSpPr>
          <p:nvPr>
            <p:ph idx="1"/>
          </p:nvPr>
        </p:nvSpPr>
        <p:spPr/>
        <p:txBody>
          <a:bodyPr>
            <a:normAutofit/>
          </a:bodyPr>
          <a:lstStyle/>
          <a:p>
            <a:r>
              <a:rPr lang="en-US" dirty="0" smtClean="0"/>
              <a:t>CSS initially </a:t>
            </a:r>
            <a:r>
              <a:rPr lang="en-US" dirty="0"/>
              <a:t>released in December 1996</a:t>
            </a:r>
          </a:p>
          <a:p>
            <a:r>
              <a:rPr lang="en-US" dirty="0" smtClean="0"/>
              <a:t>CSS2 </a:t>
            </a:r>
            <a:r>
              <a:rPr lang="en-US" dirty="0"/>
              <a:t>which was released in 1998 became a recommendation </a:t>
            </a:r>
            <a:r>
              <a:rPr lang="en-US" dirty="0" smtClean="0"/>
              <a:t>June 7</a:t>
            </a:r>
            <a:r>
              <a:rPr lang="en-US" baseline="30000" dirty="0" smtClean="0"/>
              <a:t>th</a:t>
            </a:r>
            <a:r>
              <a:rPr lang="en-US" dirty="0" smtClean="0"/>
              <a:t> 2011</a:t>
            </a:r>
            <a:endParaRPr lang="en-US" dirty="0"/>
          </a:p>
          <a:p>
            <a:r>
              <a:rPr lang="en-US" dirty="0" smtClean="0"/>
              <a:t>CSS3 </a:t>
            </a:r>
            <a:r>
              <a:rPr lang="en-US" dirty="0"/>
              <a:t>was published in June 1999</a:t>
            </a:r>
            <a:endParaRPr lang="en-US" dirty="0"/>
          </a:p>
        </p:txBody>
      </p:sp>
    </p:spTree>
    <p:extLst>
      <p:ext uri="{BB962C8B-B14F-4D97-AF65-F5344CB8AC3E}">
        <p14:creationId xmlns:p14="http://schemas.microsoft.com/office/powerpoint/2010/main" val="1507454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Multi-column Layout</a:t>
            </a:r>
            <a:endParaRPr lang="sk-SK" dirty="0"/>
          </a:p>
        </p:txBody>
      </p:sp>
      <p:sp>
        <p:nvSpPr>
          <p:cNvPr id="3" name="Zástupný symbol pro obsah 2"/>
          <p:cNvSpPr>
            <a:spLocks noGrp="1"/>
          </p:cNvSpPr>
          <p:nvPr>
            <p:ph idx="1"/>
          </p:nvPr>
        </p:nvSpPr>
        <p:spPr/>
        <p:txBody>
          <a:bodyPr>
            <a:normAutofit/>
          </a:bodyPr>
          <a:lstStyle/>
          <a:p>
            <a:pPr marL="0" indent="0">
              <a:buNone/>
            </a:pPr>
            <a:r>
              <a:rPr lang="en-US" sz="2000" dirty="0"/>
              <a:t>The </a:t>
            </a:r>
            <a:r>
              <a:rPr lang="en-US" sz="2000" dirty="0">
                <a:latin typeface="Consolas" panose="020B0609020204030204" pitchFamily="49" charset="0"/>
              </a:rPr>
              <a:t>column-count</a:t>
            </a:r>
            <a:r>
              <a:rPr lang="en-US" sz="2000" dirty="0"/>
              <a:t> property specifies the number of columns an element should be divided into</a:t>
            </a:r>
            <a:r>
              <a:rPr lang="en-US" sz="2000" dirty="0" smtClean="0"/>
              <a:t>.</a:t>
            </a:r>
          </a:p>
          <a:p>
            <a:pPr marL="0" indent="0">
              <a:buNone/>
            </a:pPr>
            <a:endParaRPr lang="en-US" sz="2000" dirty="0" smtClean="0">
              <a:latin typeface="Consolas" panose="020B0609020204030204" pitchFamily="49" charset="0"/>
            </a:endParaRPr>
          </a:p>
          <a:p>
            <a:pPr marL="0" indent="0">
              <a:buNone/>
            </a:pPr>
            <a:r>
              <a:rPr lang="sk-SK" sz="2000" dirty="0" smtClean="0">
                <a:latin typeface="Consolas" panose="020B0609020204030204" pitchFamily="49" charset="0"/>
              </a:rPr>
              <a:t>.</a:t>
            </a:r>
            <a:r>
              <a:rPr lang="sk-SK" sz="2000" dirty="0" err="1">
                <a:latin typeface="Consolas" panose="020B0609020204030204" pitchFamily="49" charset="0"/>
              </a:rPr>
              <a:t>newspaper</a:t>
            </a:r>
            <a:r>
              <a:rPr lang="sk-SK" sz="2000" dirty="0">
                <a:latin typeface="Consolas" panose="020B0609020204030204" pitchFamily="49" charset="0"/>
              </a:rPr>
              <a:t> {</a:t>
            </a:r>
          </a:p>
          <a:p>
            <a:pPr marL="0" indent="0">
              <a:buNone/>
            </a:pPr>
            <a:r>
              <a:rPr lang="sk-SK" sz="2000" dirty="0">
                <a:latin typeface="Consolas" panose="020B0609020204030204" pitchFamily="49" charset="0"/>
              </a:rPr>
              <a:t>  </a:t>
            </a:r>
            <a:r>
              <a:rPr lang="sk-SK" sz="2000" dirty="0" err="1">
                <a:latin typeface="Consolas" panose="020B0609020204030204" pitchFamily="49" charset="0"/>
              </a:rPr>
              <a:t>column-count</a:t>
            </a:r>
            <a:r>
              <a:rPr lang="sk-SK" sz="2000" dirty="0">
                <a:latin typeface="Consolas" panose="020B0609020204030204" pitchFamily="49" charset="0"/>
              </a:rPr>
              <a:t>: 3;</a:t>
            </a:r>
          </a:p>
          <a:p>
            <a:pPr marL="0" indent="0">
              <a:buNone/>
            </a:pPr>
            <a:r>
              <a:rPr lang="sk-SK" sz="2000" dirty="0">
                <a:latin typeface="Consolas" panose="020B0609020204030204" pitchFamily="49" charset="0"/>
              </a:rPr>
              <a:t>  </a:t>
            </a:r>
            <a:r>
              <a:rPr lang="sk-SK" sz="2000" dirty="0" err="1">
                <a:latin typeface="Consolas" panose="020B0609020204030204" pitchFamily="49" charset="0"/>
              </a:rPr>
              <a:t>column-gap</a:t>
            </a:r>
            <a:r>
              <a:rPr lang="sk-SK" sz="2000" dirty="0">
                <a:latin typeface="Consolas" panose="020B0609020204030204" pitchFamily="49" charset="0"/>
              </a:rPr>
              <a:t>: 40px;</a:t>
            </a:r>
          </a:p>
          <a:p>
            <a:pPr marL="0" indent="0">
              <a:buNone/>
            </a:pPr>
            <a:r>
              <a:rPr lang="sk-SK" sz="2000" dirty="0">
                <a:latin typeface="Consolas" panose="020B0609020204030204" pitchFamily="49" charset="0"/>
              </a:rPr>
              <a:t>  </a:t>
            </a:r>
            <a:r>
              <a:rPr lang="sk-SK" sz="2000" dirty="0" err="1">
                <a:latin typeface="Consolas" panose="020B0609020204030204" pitchFamily="49" charset="0"/>
              </a:rPr>
              <a:t>column-rule</a:t>
            </a:r>
            <a:r>
              <a:rPr lang="sk-SK" sz="2000" dirty="0">
                <a:latin typeface="Consolas" panose="020B0609020204030204" pitchFamily="49" charset="0"/>
              </a:rPr>
              <a:t>: 4px </a:t>
            </a:r>
            <a:r>
              <a:rPr lang="sk-SK" sz="2000" dirty="0" err="1">
                <a:latin typeface="Consolas" panose="020B0609020204030204" pitchFamily="49" charset="0"/>
              </a:rPr>
              <a:t>double</a:t>
            </a:r>
            <a:r>
              <a:rPr lang="sk-SK" sz="2000" dirty="0">
                <a:latin typeface="Consolas" panose="020B0609020204030204" pitchFamily="49" charset="0"/>
              </a:rPr>
              <a:t> #ff00ff;</a:t>
            </a:r>
          </a:p>
          <a:p>
            <a:pPr marL="0" indent="0">
              <a:buNone/>
            </a:pPr>
            <a:r>
              <a:rPr lang="sk-SK" sz="2000" dirty="0">
                <a:latin typeface="Consolas" panose="020B0609020204030204" pitchFamily="49" charset="0"/>
              </a:rPr>
              <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829626"/>
            <a:ext cx="8406540" cy="1263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9568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Transform</a:t>
            </a:r>
            <a:endParaRPr lang="sk-SK" dirty="0"/>
          </a:p>
        </p:txBody>
      </p:sp>
      <p:sp>
        <p:nvSpPr>
          <p:cNvPr id="3" name="Zástupný symbol pro obsah 2"/>
          <p:cNvSpPr>
            <a:spLocks noGrp="1"/>
          </p:cNvSpPr>
          <p:nvPr>
            <p:ph idx="1"/>
          </p:nvPr>
        </p:nvSpPr>
        <p:spPr/>
        <p:txBody>
          <a:bodyPr>
            <a:normAutofit fontScale="70000" lnSpcReduction="20000"/>
          </a:bodyPr>
          <a:lstStyle/>
          <a:p>
            <a:pPr marL="0" indent="0">
              <a:buNone/>
            </a:pPr>
            <a:r>
              <a:rPr lang="en-US" sz="3800" dirty="0"/>
              <a:t>The </a:t>
            </a:r>
            <a:r>
              <a:rPr lang="en-US" sz="3800" dirty="0">
                <a:latin typeface="Consolas" panose="020B0609020204030204" pitchFamily="49" charset="0"/>
              </a:rPr>
              <a:t>transform</a:t>
            </a:r>
            <a:r>
              <a:rPr lang="en-US" sz="3800" dirty="0"/>
              <a:t> property applies a 2D or 3D transformation to an element. This property allows you to rotate, scale, move, skew, etc., elements</a:t>
            </a:r>
            <a:r>
              <a:rPr lang="en-US" sz="3800" dirty="0" smtClean="0"/>
              <a:t>.</a:t>
            </a:r>
          </a:p>
          <a:p>
            <a:pPr marL="0" indent="0">
              <a:buNone/>
            </a:pPr>
            <a:endParaRPr lang="en-US" dirty="0"/>
          </a:p>
          <a:p>
            <a:pPr marL="0" indent="0">
              <a:buNone/>
            </a:pPr>
            <a:r>
              <a:rPr lang="sk-SK" dirty="0" err="1">
                <a:latin typeface="Consolas" panose="020B0609020204030204" pitchFamily="49" charset="0"/>
              </a:rPr>
              <a:t>div.a</a:t>
            </a:r>
            <a:r>
              <a:rPr lang="sk-SK" dirty="0">
                <a:latin typeface="Consolas" panose="020B0609020204030204" pitchFamily="49" charset="0"/>
              </a:rPr>
              <a:t> {</a:t>
            </a:r>
            <a:br>
              <a:rPr lang="sk-SK" dirty="0">
                <a:latin typeface="Consolas" panose="020B0609020204030204" pitchFamily="49" charset="0"/>
              </a:rPr>
            </a:br>
            <a:r>
              <a:rPr lang="sk-SK" dirty="0">
                <a:latin typeface="Consolas" panose="020B0609020204030204" pitchFamily="49" charset="0"/>
              </a:rPr>
              <a:t>  </a:t>
            </a:r>
            <a:r>
              <a:rPr lang="sk-SK" dirty="0" err="1">
                <a:latin typeface="Consolas" panose="020B0609020204030204" pitchFamily="49" charset="0"/>
              </a:rPr>
              <a:t>transform</a:t>
            </a:r>
            <a:r>
              <a:rPr lang="sk-SK" dirty="0">
                <a:latin typeface="Consolas" panose="020B0609020204030204" pitchFamily="49" charset="0"/>
              </a:rPr>
              <a:t>: rotate(20deg);</a:t>
            </a:r>
            <a:br>
              <a:rPr lang="sk-SK" dirty="0">
                <a:latin typeface="Consolas" panose="020B0609020204030204" pitchFamily="49" charset="0"/>
              </a:rPr>
            </a:br>
            <a:r>
              <a:rPr lang="sk-SK" dirty="0">
                <a:latin typeface="Consolas" panose="020B0609020204030204" pitchFamily="49" charset="0"/>
              </a:rPr>
              <a:t>}</a:t>
            </a:r>
            <a:r>
              <a:rPr lang="sk-SK" dirty="0">
                <a:latin typeface="Consolas" panose="020B0609020204030204" pitchFamily="49" charset="0"/>
              </a:rPr>
              <a:t/>
            </a:r>
            <a:br>
              <a:rPr lang="sk-SK" dirty="0">
                <a:latin typeface="Consolas" panose="020B0609020204030204" pitchFamily="49" charset="0"/>
              </a:rPr>
            </a:br>
            <a:r>
              <a:rPr lang="sk-SK" dirty="0">
                <a:latin typeface="Consolas" panose="020B0609020204030204" pitchFamily="49" charset="0"/>
              </a:rPr>
              <a:t/>
            </a:r>
            <a:br>
              <a:rPr lang="sk-SK" dirty="0">
                <a:latin typeface="Consolas" panose="020B0609020204030204" pitchFamily="49" charset="0"/>
              </a:rPr>
            </a:br>
            <a:r>
              <a:rPr lang="sk-SK" dirty="0" err="1">
                <a:latin typeface="Consolas" panose="020B0609020204030204" pitchFamily="49" charset="0"/>
              </a:rPr>
              <a:t>div.b</a:t>
            </a:r>
            <a:r>
              <a:rPr lang="sk-SK" dirty="0">
                <a:latin typeface="Consolas" panose="020B0609020204030204" pitchFamily="49" charset="0"/>
              </a:rPr>
              <a:t> {</a:t>
            </a:r>
            <a:br>
              <a:rPr lang="sk-SK" dirty="0">
                <a:latin typeface="Consolas" panose="020B0609020204030204" pitchFamily="49" charset="0"/>
              </a:rPr>
            </a:br>
            <a:r>
              <a:rPr lang="sk-SK" dirty="0">
                <a:latin typeface="Consolas" panose="020B0609020204030204" pitchFamily="49" charset="0"/>
              </a:rPr>
              <a:t>  </a:t>
            </a:r>
            <a:r>
              <a:rPr lang="sk-SK" dirty="0" err="1">
                <a:latin typeface="Consolas" panose="020B0609020204030204" pitchFamily="49" charset="0"/>
              </a:rPr>
              <a:t>transform</a:t>
            </a:r>
            <a:r>
              <a:rPr lang="sk-SK" dirty="0">
                <a:latin typeface="Consolas" panose="020B0609020204030204" pitchFamily="49" charset="0"/>
              </a:rPr>
              <a:t>: skewY(20deg);</a:t>
            </a:r>
            <a:br>
              <a:rPr lang="sk-SK" dirty="0">
                <a:latin typeface="Consolas" panose="020B0609020204030204" pitchFamily="49" charset="0"/>
              </a:rPr>
            </a:br>
            <a:r>
              <a:rPr lang="sk-SK" dirty="0">
                <a:latin typeface="Consolas" panose="020B0609020204030204" pitchFamily="49" charset="0"/>
              </a:rPr>
              <a:t>}</a:t>
            </a:r>
            <a:r>
              <a:rPr lang="sk-SK" dirty="0">
                <a:latin typeface="Consolas" panose="020B0609020204030204" pitchFamily="49" charset="0"/>
              </a:rPr>
              <a:t/>
            </a:r>
            <a:br>
              <a:rPr lang="sk-SK" dirty="0">
                <a:latin typeface="Consolas" panose="020B0609020204030204" pitchFamily="49" charset="0"/>
              </a:rPr>
            </a:br>
            <a:r>
              <a:rPr lang="sk-SK" dirty="0">
                <a:latin typeface="Consolas" panose="020B0609020204030204" pitchFamily="49" charset="0"/>
              </a:rPr>
              <a:t/>
            </a:r>
            <a:br>
              <a:rPr lang="sk-SK" dirty="0">
                <a:latin typeface="Consolas" panose="020B0609020204030204" pitchFamily="49" charset="0"/>
              </a:rPr>
            </a:br>
            <a:r>
              <a:rPr lang="sk-SK" dirty="0" err="1">
                <a:latin typeface="Consolas" panose="020B0609020204030204" pitchFamily="49" charset="0"/>
              </a:rPr>
              <a:t>div.c</a:t>
            </a:r>
            <a:r>
              <a:rPr lang="sk-SK" dirty="0">
                <a:latin typeface="Consolas" panose="020B0609020204030204" pitchFamily="49" charset="0"/>
              </a:rPr>
              <a:t> {</a:t>
            </a:r>
            <a:br>
              <a:rPr lang="sk-SK" dirty="0">
                <a:latin typeface="Consolas" panose="020B0609020204030204" pitchFamily="49" charset="0"/>
              </a:rPr>
            </a:br>
            <a:r>
              <a:rPr lang="sk-SK" dirty="0">
                <a:latin typeface="Consolas" panose="020B0609020204030204" pitchFamily="49" charset="0"/>
              </a:rPr>
              <a:t>  </a:t>
            </a:r>
            <a:r>
              <a:rPr lang="sk-SK" dirty="0" err="1">
                <a:latin typeface="Consolas" panose="020B0609020204030204" pitchFamily="49" charset="0"/>
              </a:rPr>
              <a:t>transform</a:t>
            </a:r>
            <a:r>
              <a:rPr lang="sk-SK" dirty="0">
                <a:latin typeface="Consolas" panose="020B0609020204030204" pitchFamily="49" charset="0"/>
              </a:rPr>
              <a:t>: scaleY(1.5);</a:t>
            </a:r>
            <a:br>
              <a:rPr lang="sk-SK" dirty="0">
                <a:latin typeface="Consolas" panose="020B0609020204030204" pitchFamily="49" charset="0"/>
              </a:rPr>
            </a:br>
            <a:r>
              <a:rPr lang="sk-SK" dirty="0">
                <a:latin typeface="Consolas" panose="020B0609020204030204" pitchFamily="49" charset="0"/>
              </a:rPr>
              <a:t>}</a:t>
            </a:r>
            <a:endParaRPr lang="sk-SK" dirty="0">
              <a:latin typeface="Consolas" panose="020B0609020204030204" pitchFamily="49"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852936"/>
            <a:ext cx="3349128"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7402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Transition</a:t>
            </a:r>
            <a:endParaRPr lang="sk-SK" dirty="0"/>
          </a:p>
        </p:txBody>
      </p:sp>
      <p:sp>
        <p:nvSpPr>
          <p:cNvPr id="3" name="Zástupný symbol pro obsah 2"/>
          <p:cNvSpPr>
            <a:spLocks noGrp="1"/>
          </p:cNvSpPr>
          <p:nvPr>
            <p:ph idx="1"/>
          </p:nvPr>
        </p:nvSpPr>
        <p:spPr/>
        <p:txBody>
          <a:bodyPr>
            <a:normAutofit/>
          </a:bodyPr>
          <a:lstStyle/>
          <a:p>
            <a:pPr marL="0" indent="0">
              <a:buNone/>
            </a:pPr>
            <a:r>
              <a:rPr lang="en-US" sz="2400" dirty="0"/>
              <a:t>When an </a:t>
            </a:r>
            <a:r>
              <a:rPr lang="en-US" sz="2400" dirty="0">
                <a:latin typeface="Consolas" panose="020B0609020204030204" pitchFamily="49" charset="0"/>
              </a:rPr>
              <a:t>&lt;input type="text"&gt;</a:t>
            </a:r>
            <a:r>
              <a:rPr lang="en-US" sz="2400" dirty="0"/>
              <a:t> gets focus, gradually change the width from 100px to 250px</a:t>
            </a:r>
            <a:r>
              <a:rPr lang="en-US" sz="2400" dirty="0" smtClean="0"/>
              <a:t>:</a:t>
            </a:r>
          </a:p>
          <a:p>
            <a:pPr marL="0" indent="0">
              <a:buNone/>
            </a:pPr>
            <a:endParaRPr lang="en-US" dirty="0"/>
          </a:p>
          <a:p>
            <a:pPr marL="0" indent="0">
              <a:buNone/>
            </a:pPr>
            <a:r>
              <a:rPr lang="sk-SK" sz="2200" dirty="0" err="1">
                <a:latin typeface="Consolas" panose="020B0609020204030204" pitchFamily="49" charset="0"/>
              </a:rPr>
              <a:t>input</a:t>
            </a:r>
            <a:r>
              <a:rPr lang="sk-SK" sz="2200" dirty="0">
                <a:latin typeface="Consolas" panose="020B0609020204030204" pitchFamily="49" charset="0"/>
              </a:rPr>
              <a:t>[</a:t>
            </a:r>
            <a:r>
              <a:rPr lang="sk-SK" sz="2200" dirty="0" err="1">
                <a:latin typeface="Consolas" panose="020B0609020204030204" pitchFamily="49" charset="0"/>
              </a:rPr>
              <a:t>type=text</a:t>
            </a:r>
            <a:r>
              <a:rPr lang="sk-SK" sz="2200" dirty="0">
                <a:latin typeface="Consolas" panose="020B0609020204030204" pitchFamily="49" charset="0"/>
              </a:rPr>
              <a:t>] {</a:t>
            </a:r>
            <a:br>
              <a:rPr lang="sk-SK" sz="2200" dirty="0">
                <a:latin typeface="Consolas" panose="020B0609020204030204" pitchFamily="49" charset="0"/>
              </a:rPr>
            </a:br>
            <a:r>
              <a:rPr lang="sk-SK" sz="2200" dirty="0">
                <a:latin typeface="Consolas" panose="020B0609020204030204" pitchFamily="49" charset="0"/>
              </a:rPr>
              <a:t>  </a:t>
            </a:r>
            <a:r>
              <a:rPr lang="sk-SK" sz="2200" dirty="0" err="1">
                <a:latin typeface="Consolas" panose="020B0609020204030204" pitchFamily="49" charset="0"/>
              </a:rPr>
              <a:t>width</a:t>
            </a:r>
            <a:r>
              <a:rPr lang="sk-SK" sz="2200" dirty="0">
                <a:latin typeface="Consolas" panose="020B0609020204030204" pitchFamily="49" charset="0"/>
              </a:rPr>
              <a:t>: 100px;</a:t>
            </a:r>
            <a:br>
              <a:rPr lang="sk-SK" sz="2200" dirty="0">
                <a:latin typeface="Consolas" panose="020B0609020204030204" pitchFamily="49" charset="0"/>
              </a:rPr>
            </a:br>
            <a:r>
              <a:rPr lang="sk-SK" sz="2200" dirty="0">
                <a:latin typeface="Consolas" panose="020B0609020204030204" pitchFamily="49" charset="0"/>
              </a:rPr>
              <a:t>  </a:t>
            </a:r>
            <a:r>
              <a:rPr lang="sk-SK" sz="2200" dirty="0" err="1">
                <a:latin typeface="Consolas" panose="020B0609020204030204" pitchFamily="49" charset="0"/>
              </a:rPr>
              <a:t>transition</a:t>
            </a:r>
            <a:r>
              <a:rPr lang="sk-SK" sz="2200" dirty="0">
                <a:latin typeface="Consolas" panose="020B0609020204030204" pitchFamily="49" charset="0"/>
              </a:rPr>
              <a:t>: </a:t>
            </a:r>
            <a:r>
              <a:rPr lang="sk-SK" sz="2200" dirty="0" err="1">
                <a:latin typeface="Consolas" panose="020B0609020204030204" pitchFamily="49" charset="0"/>
              </a:rPr>
              <a:t>width</a:t>
            </a:r>
            <a:r>
              <a:rPr lang="sk-SK" sz="2200" dirty="0">
                <a:latin typeface="Consolas" panose="020B0609020204030204" pitchFamily="49" charset="0"/>
              </a:rPr>
              <a:t> .35s </a:t>
            </a:r>
            <a:r>
              <a:rPr lang="sk-SK" sz="2200" dirty="0" err="1">
                <a:latin typeface="Consolas" panose="020B0609020204030204" pitchFamily="49" charset="0"/>
              </a:rPr>
              <a:t>ease-in-out</a:t>
            </a:r>
            <a:r>
              <a:rPr lang="sk-SK" sz="2200" dirty="0">
                <a:latin typeface="Consolas" panose="020B0609020204030204" pitchFamily="49" charset="0"/>
              </a:rPr>
              <a:t>;</a:t>
            </a:r>
            <a:br>
              <a:rPr lang="sk-SK" sz="2200" dirty="0">
                <a:latin typeface="Consolas" panose="020B0609020204030204" pitchFamily="49" charset="0"/>
              </a:rPr>
            </a:br>
            <a:r>
              <a:rPr lang="sk-SK" sz="2200" dirty="0">
                <a:latin typeface="Consolas" panose="020B0609020204030204" pitchFamily="49" charset="0"/>
              </a:rPr>
              <a:t>}</a:t>
            </a:r>
            <a:r>
              <a:rPr lang="sk-SK" sz="2200" dirty="0">
                <a:latin typeface="Consolas" panose="020B0609020204030204" pitchFamily="49" charset="0"/>
              </a:rPr>
              <a:t/>
            </a:r>
            <a:br>
              <a:rPr lang="sk-SK" sz="2200" dirty="0">
                <a:latin typeface="Consolas" panose="020B0609020204030204" pitchFamily="49" charset="0"/>
              </a:rPr>
            </a:br>
            <a:r>
              <a:rPr lang="sk-SK" sz="2200" dirty="0">
                <a:latin typeface="Consolas" panose="020B0609020204030204" pitchFamily="49" charset="0"/>
              </a:rPr>
              <a:t/>
            </a:r>
            <a:br>
              <a:rPr lang="sk-SK" sz="2200" dirty="0">
                <a:latin typeface="Consolas" panose="020B0609020204030204" pitchFamily="49" charset="0"/>
              </a:rPr>
            </a:br>
            <a:r>
              <a:rPr lang="sk-SK" sz="2200" dirty="0" err="1">
                <a:latin typeface="Consolas" panose="020B0609020204030204" pitchFamily="49" charset="0"/>
              </a:rPr>
              <a:t>input</a:t>
            </a:r>
            <a:r>
              <a:rPr lang="sk-SK" sz="2200" dirty="0">
                <a:latin typeface="Consolas" panose="020B0609020204030204" pitchFamily="49" charset="0"/>
              </a:rPr>
              <a:t>[</a:t>
            </a:r>
            <a:r>
              <a:rPr lang="sk-SK" sz="2200" dirty="0" err="1">
                <a:latin typeface="Consolas" panose="020B0609020204030204" pitchFamily="49" charset="0"/>
              </a:rPr>
              <a:t>type=text</a:t>
            </a:r>
            <a:r>
              <a:rPr lang="sk-SK" sz="2200" dirty="0">
                <a:latin typeface="Consolas" panose="020B0609020204030204" pitchFamily="49" charset="0"/>
              </a:rPr>
              <a:t>]:</a:t>
            </a:r>
            <a:r>
              <a:rPr lang="sk-SK" sz="2200" dirty="0" err="1">
                <a:latin typeface="Consolas" panose="020B0609020204030204" pitchFamily="49" charset="0"/>
              </a:rPr>
              <a:t>focus</a:t>
            </a:r>
            <a:r>
              <a:rPr lang="sk-SK" sz="2200" dirty="0">
                <a:latin typeface="Consolas" panose="020B0609020204030204" pitchFamily="49" charset="0"/>
              </a:rPr>
              <a:t> {</a:t>
            </a:r>
            <a:br>
              <a:rPr lang="sk-SK" sz="2200" dirty="0">
                <a:latin typeface="Consolas" panose="020B0609020204030204" pitchFamily="49" charset="0"/>
              </a:rPr>
            </a:br>
            <a:r>
              <a:rPr lang="sk-SK" sz="2200" dirty="0">
                <a:latin typeface="Consolas" panose="020B0609020204030204" pitchFamily="49" charset="0"/>
              </a:rPr>
              <a:t>  </a:t>
            </a:r>
            <a:r>
              <a:rPr lang="sk-SK" sz="2200" dirty="0" err="1">
                <a:latin typeface="Consolas" panose="020B0609020204030204" pitchFamily="49" charset="0"/>
              </a:rPr>
              <a:t>width</a:t>
            </a:r>
            <a:r>
              <a:rPr lang="sk-SK" sz="2200" dirty="0">
                <a:latin typeface="Consolas" panose="020B0609020204030204" pitchFamily="49" charset="0"/>
              </a:rPr>
              <a:t>: 250px;</a:t>
            </a:r>
            <a:br>
              <a:rPr lang="sk-SK" sz="2200" dirty="0">
                <a:latin typeface="Consolas" panose="020B0609020204030204" pitchFamily="49" charset="0"/>
              </a:rPr>
            </a:br>
            <a:r>
              <a:rPr lang="sk-SK" sz="2200" dirty="0">
                <a:latin typeface="Consolas" panose="020B0609020204030204" pitchFamily="49" charset="0"/>
              </a:rPr>
              <a:t>}</a:t>
            </a:r>
            <a:endParaRPr lang="sk-SK" sz="2200" dirty="0">
              <a:latin typeface="Consolas" panose="020B0609020204030204" pitchFamily="49"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949280"/>
            <a:ext cx="206692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se šipkou 4"/>
          <p:cNvCxnSpPr/>
          <p:nvPr/>
        </p:nvCxnSpPr>
        <p:spPr>
          <a:xfrm>
            <a:off x="2606477" y="6239792"/>
            <a:ext cx="88540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837" y="5963369"/>
            <a:ext cx="380047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7008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Media Query</a:t>
            </a:r>
            <a:endParaRPr lang="sk-SK" dirty="0"/>
          </a:p>
        </p:txBody>
      </p:sp>
      <p:sp>
        <p:nvSpPr>
          <p:cNvPr id="3" name="Zástupný symbol pro obsah 2"/>
          <p:cNvSpPr>
            <a:spLocks noGrp="1"/>
          </p:cNvSpPr>
          <p:nvPr>
            <p:ph idx="1"/>
          </p:nvPr>
        </p:nvSpPr>
        <p:spPr/>
        <p:txBody>
          <a:bodyPr>
            <a:normAutofit fontScale="77500" lnSpcReduction="20000"/>
          </a:bodyPr>
          <a:lstStyle/>
          <a:p>
            <a:pPr marL="0" indent="0">
              <a:buNone/>
            </a:pPr>
            <a:r>
              <a:rPr lang="en-US" dirty="0"/>
              <a:t>The </a:t>
            </a:r>
            <a:r>
              <a:rPr lang="en-US" dirty="0" smtClean="0"/>
              <a:t>Media </a:t>
            </a:r>
            <a:r>
              <a:rPr lang="en-US" dirty="0"/>
              <a:t>Queries Module specifies methods to enable web developers to scope a style sheet to a set of </a:t>
            </a:r>
            <a:r>
              <a:rPr lang="en-US" b="1" dirty="0"/>
              <a:t>precise device </a:t>
            </a:r>
            <a:r>
              <a:rPr lang="en-US" b="1" dirty="0" smtClean="0"/>
              <a:t>capabilities</a:t>
            </a:r>
            <a:r>
              <a:rPr lang="en-US" dirty="0" smtClean="0"/>
              <a:t>.</a:t>
            </a:r>
            <a:endParaRPr lang="en-US" dirty="0"/>
          </a:p>
          <a:p>
            <a:endParaRPr lang="en-US" dirty="0"/>
          </a:p>
          <a:p>
            <a:pPr marL="0" indent="0">
              <a:buNone/>
            </a:pPr>
            <a:r>
              <a:rPr lang="en-US" dirty="0"/>
              <a:t>Media </a:t>
            </a:r>
            <a:r>
              <a:rPr lang="en-US" dirty="0" smtClean="0"/>
              <a:t>types:</a:t>
            </a:r>
            <a:endParaRPr lang="en-US" dirty="0"/>
          </a:p>
          <a:p>
            <a:r>
              <a:rPr lang="en-US" dirty="0"/>
              <a:t>Desktop browser, screen, </a:t>
            </a:r>
            <a:r>
              <a:rPr lang="en-US" dirty="0" smtClean="0"/>
              <a:t>print, braille</a:t>
            </a:r>
            <a:endParaRPr lang="en-US" dirty="0"/>
          </a:p>
          <a:p>
            <a:r>
              <a:rPr lang="en-US" dirty="0"/>
              <a:t>Mobile browser</a:t>
            </a:r>
          </a:p>
          <a:p>
            <a:r>
              <a:rPr lang="en-US" dirty="0"/>
              <a:t>Tablet</a:t>
            </a:r>
          </a:p>
          <a:p>
            <a:r>
              <a:rPr lang="en-US" dirty="0"/>
              <a:t>Television</a:t>
            </a:r>
          </a:p>
          <a:p>
            <a:r>
              <a:rPr lang="en-US" dirty="0"/>
              <a:t>Game </a:t>
            </a:r>
            <a:r>
              <a:rPr lang="en-US" dirty="0" smtClean="0"/>
              <a:t>console</a:t>
            </a:r>
          </a:p>
          <a:p>
            <a:pPr marL="0" indent="0">
              <a:buNone/>
            </a:pPr>
            <a:endParaRPr lang="en-US" dirty="0" smtClean="0"/>
          </a:p>
          <a:p>
            <a:pPr marL="0" indent="0">
              <a:buNone/>
            </a:pPr>
            <a:r>
              <a:rPr lang="en-US" dirty="0" smtClean="0"/>
              <a:t>Examples: </a:t>
            </a:r>
            <a:r>
              <a:rPr lang="sk-SK" dirty="0" smtClean="0">
                <a:hlinkClick r:id="rId2"/>
              </a:rPr>
              <a:t>https</a:t>
            </a:r>
            <a:r>
              <a:rPr lang="sk-SK" dirty="0">
                <a:hlinkClick r:id="rId2"/>
              </a:rPr>
              <a:t>://mediaqueri.es/</a:t>
            </a:r>
            <a:endParaRPr lang="sk-SK" dirty="0"/>
          </a:p>
        </p:txBody>
      </p:sp>
    </p:spTree>
    <p:extLst>
      <p:ext uri="{BB962C8B-B14F-4D97-AF65-F5344CB8AC3E}">
        <p14:creationId xmlns:p14="http://schemas.microsoft.com/office/powerpoint/2010/main" val="3073317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Media Query</a:t>
            </a:r>
            <a:endParaRPr lang="sk-SK" dirty="0"/>
          </a:p>
        </p:txBody>
      </p:sp>
      <p:sp>
        <p:nvSpPr>
          <p:cNvPr id="3" name="Zástupný symbol pro obsah 2"/>
          <p:cNvSpPr>
            <a:spLocks noGrp="1"/>
          </p:cNvSpPr>
          <p:nvPr>
            <p:ph idx="1"/>
          </p:nvPr>
        </p:nvSpPr>
        <p:spPr/>
        <p:txBody>
          <a:bodyPr>
            <a:noAutofit/>
          </a:bodyPr>
          <a:lstStyle/>
          <a:p>
            <a:pPr marL="0" indent="0">
              <a:buNone/>
            </a:pPr>
            <a:r>
              <a:rPr lang="sk-SK" sz="1800" dirty="0" smtClean="0">
                <a:latin typeface="Consolas" panose="020B0609020204030204" pitchFamily="49" charset="0"/>
              </a:rPr>
              <a:t>@</a:t>
            </a:r>
            <a:r>
              <a:rPr lang="sk-SK" sz="1800" dirty="0" err="1" smtClean="0">
                <a:latin typeface="Consolas" panose="020B0609020204030204" pitchFamily="49" charset="0"/>
              </a:rPr>
              <a:t>media</a:t>
            </a:r>
            <a:r>
              <a:rPr lang="sk-SK" sz="1800" dirty="0" smtClean="0">
                <a:latin typeface="Consolas" panose="020B0609020204030204" pitchFamily="49" charset="0"/>
              </a:rPr>
              <a:t> </a:t>
            </a:r>
            <a:r>
              <a:rPr lang="sk-SK" sz="1800" dirty="0" err="1" smtClean="0">
                <a:latin typeface="Consolas" panose="020B0609020204030204" pitchFamily="49" charset="0"/>
              </a:rPr>
              <a:t>screen</a:t>
            </a:r>
            <a:r>
              <a:rPr lang="sk-SK" sz="1800" dirty="0" smtClean="0">
                <a:latin typeface="Consolas" panose="020B0609020204030204" pitchFamily="49" charset="0"/>
              </a:rPr>
              <a:t> and (</a:t>
            </a:r>
            <a:r>
              <a:rPr lang="sk-SK" sz="1800" dirty="0" err="1" smtClean="0">
                <a:latin typeface="Consolas" panose="020B0609020204030204" pitchFamily="49" charset="0"/>
              </a:rPr>
              <a:t>max-width</a:t>
            </a:r>
            <a:r>
              <a:rPr lang="sk-SK" sz="1800" dirty="0" smtClean="0">
                <a:latin typeface="Consolas" panose="020B0609020204030204" pitchFamily="49" charset="0"/>
              </a:rPr>
              <a:t>: 600px) {</a:t>
            </a:r>
          </a:p>
          <a:p>
            <a:pPr marL="0" indent="0">
              <a:buNone/>
            </a:pPr>
            <a:r>
              <a:rPr lang="en-US" sz="1800" dirty="0" smtClean="0">
                <a:latin typeface="Consolas" panose="020B0609020204030204" pitchFamily="49" charset="0"/>
              </a:rPr>
              <a:t>  </a:t>
            </a:r>
            <a:r>
              <a:rPr lang="sk-SK" sz="1800" dirty="0" smtClean="0">
                <a:latin typeface="Consolas" panose="020B0609020204030204" pitchFamily="49" charset="0"/>
              </a:rPr>
              <a:t>body {</a:t>
            </a:r>
          </a:p>
          <a:p>
            <a:pPr marL="0" indent="0">
              <a:buNone/>
            </a:pPr>
            <a:r>
              <a:rPr lang="en-US" sz="1800" dirty="0" smtClean="0">
                <a:latin typeface="Consolas" panose="020B0609020204030204" pitchFamily="49" charset="0"/>
              </a:rPr>
              <a:t>    </a:t>
            </a:r>
            <a:r>
              <a:rPr lang="sk-SK" sz="1800" dirty="0" err="1" smtClean="0">
                <a:latin typeface="Consolas" panose="020B0609020204030204" pitchFamily="49" charset="0"/>
              </a:rPr>
              <a:t>font-size</a:t>
            </a:r>
            <a:r>
              <a:rPr lang="sk-SK" sz="1800" dirty="0" smtClean="0">
                <a:latin typeface="Consolas" panose="020B0609020204030204" pitchFamily="49" charset="0"/>
              </a:rPr>
              <a:t>: 80%;</a:t>
            </a:r>
          </a:p>
          <a:p>
            <a:pPr marL="0" indent="0">
              <a:buNone/>
            </a:pPr>
            <a:r>
              <a:rPr lang="en-US" sz="1800" dirty="0" smtClean="0">
                <a:latin typeface="Consolas" panose="020B0609020204030204" pitchFamily="49" charset="0"/>
              </a:rPr>
              <a:t>  </a:t>
            </a:r>
            <a:r>
              <a:rPr lang="sk-SK" sz="1800" dirty="0" smtClean="0">
                <a:latin typeface="Consolas" panose="020B0609020204030204" pitchFamily="49" charset="0"/>
              </a:rPr>
              <a:t>}</a:t>
            </a:r>
          </a:p>
          <a:p>
            <a:pPr marL="0" indent="0">
              <a:buNone/>
            </a:pPr>
            <a:r>
              <a:rPr lang="sk-SK" sz="1800" dirty="0" smtClean="0">
                <a:latin typeface="Consolas" panose="020B0609020204030204" pitchFamily="49" charset="0"/>
              </a:rPr>
              <a:t>}</a:t>
            </a:r>
            <a:endParaRPr lang="en-US" sz="1800" dirty="0" smtClean="0">
              <a:latin typeface="Consolas" panose="020B0609020204030204" pitchFamily="49" charset="0"/>
            </a:endParaRPr>
          </a:p>
          <a:p>
            <a:pPr marL="0" indent="0">
              <a:buNone/>
            </a:pPr>
            <a:endParaRPr lang="sk-SK" sz="1800" dirty="0" smtClean="0">
              <a:latin typeface="Consolas" panose="020B0609020204030204" pitchFamily="49" charset="0"/>
            </a:endParaRPr>
          </a:p>
          <a:p>
            <a:pPr marL="0" indent="0">
              <a:buNone/>
            </a:pPr>
            <a:r>
              <a:rPr lang="sk-SK" sz="1800" dirty="0" smtClean="0">
                <a:latin typeface="Consolas" panose="020B0609020204030204" pitchFamily="49" charset="0"/>
              </a:rPr>
              <a:t>@</a:t>
            </a:r>
            <a:r>
              <a:rPr lang="sk-SK" sz="1800" dirty="0" err="1" smtClean="0">
                <a:latin typeface="Consolas" panose="020B0609020204030204" pitchFamily="49" charset="0"/>
              </a:rPr>
              <a:t>media</a:t>
            </a:r>
            <a:r>
              <a:rPr lang="sk-SK" sz="1800" dirty="0" smtClean="0">
                <a:latin typeface="Consolas" panose="020B0609020204030204" pitchFamily="49" charset="0"/>
              </a:rPr>
              <a:t> </a:t>
            </a:r>
            <a:r>
              <a:rPr lang="sk-SK" sz="1800" dirty="0" err="1" smtClean="0">
                <a:latin typeface="Consolas" panose="020B0609020204030204" pitchFamily="49" charset="0"/>
              </a:rPr>
              <a:t>screen</a:t>
            </a:r>
            <a:r>
              <a:rPr lang="sk-SK" sz="1800" dirty="0" smtClean="0">
                <a:latin typeface="Consolas" panose="020B0609020204030204" pitchFamily="49" charset="0"/>
              </a:rPr>
              <a:t> and (</a:t>
            </a:r>
            <a:r>
              <a:rPr lang="sk-SK" sz="1800" dirty="0" err="1" smtClean="0">
                <a:latin typeface="Consolas" panose="020B0609020204030204" pitchFamily="49" charset="0"/>
              </a:rPr>
              <a:t>min-width</a:t>
            </a:r>
            <a:r>
              <a:rPr lang="sk-SK" sz="1800" dirty="0" smtClean="0">
                <a:latin typeface="Consolas" panose="020B0609020204030204" pitchFamily="49" charset="0"/>
              </a:rPr>
              <a:t>:</a:t>
            </a:r>
            <a:r>
              <a:rPr lang="en-US" sz="1800" dirty="0" smtClean="0">
                <a:latin typeface="Consolas" panose="020B0609020204030204" pitchFamily="49" charset="0"/>
              </a:rPr>
              <a:t> </a:t>
            </a:r>
            <a:r>
              <a:rPr lang="sk-SK" sz="1800" dirty="0" smtClean="0">
                <a:latin typeface="Consolas" panose="020B0609020204030204" pitchFamily="49" charset="0"/>
              </a:rPr>
              <a:t>320px) and (</a:t>
            </a:r>
            <a:r>
              <a:rPr lang="sk-SK" sz="1800" dirty="0" err="1" smtClean="0">
                <a:latin typeface="Consolas" panose="020B0609020204030204" pitchFamily="49" charset="0"/>
              </a:rPr>
              <a:t>max-width</a:t>
            </a:r>
            <a:r>
              <a:rPr lang="sk-SK" sz="1800" dirty="0" smtClean="0">
                <a:latin typeface="Consolas" panose="020B0609020204030204" pitchFamily="49" charset="0"/>
              </a:rPr>
              <a:t>:</a:t>
            </a:r>
            <a:r>
              <a:rPr lang="en-US" sz="1800" dirty="0" smtClean="0">
                <a:latin typeface="Consolas" panose="020B0609020204030204" pitchFamily="49" charset="0"/>
              </a:rPr>
              <a:t> </a:t>
            </a:r>
            <a:r>
              <a:rPr lang="sk-SK" sz="1800" dirty="0" smtClean="0">
                <a:latin typeface="Consolas" panose="020B0609020204030204" pitchFamily="49" charset="0"/>
              </a:rPr>
              <a:t>480px) {}</a:t>
            </a:r>
          </a:p>
          <a:p>
            <a:pPr marL="0" indent="0">
              <a:buNone/>
            </a:pPr>
            <a:r>
              <a:rPr lang="sk-SK" sz="1800" dirty="0" smtClean="0">
                <a:latin typeface="Consolas" panose="020B0609020204030204" pitchFamily="49" charset="0"/>
              </a:rPr>
              <a:t>@</a:t>
            </a:r>
            <a:r>
              <a:rPr lang="sk-SK" sz="1800" dirty="0" err="1" smtClean="0">
                <a:latin typeface="Consolas" panose="020B0609020204030204" pitchFamily="49" charset="0"/>
              </a:rPr>
              <a:t>media</a:t>
            </a:r>
            <a:r>
              <a:rPr lang="sk-SK" sz="1800" dirty="0" smtClean="0">
                <a:latin typeface="Consolas" panose="020B0609020204030204" pitchFamily="49" charset="0"/>
              </a:rPr>
              <a:t> </a:t>
            </a:r>
            <a:r>
              <a:rPr lang="sk-SK" sz="1800" dirty="0" err="1" smtClean="0">
                <a:latin typeface="Consolas" panose="020B0609020204030204" pitchFamily="49" charset="0"/>
              </a:rPr>
              <a:t>not</a:t>
            </a:r>
            <a:r>
              <a:rPr lang="sk-SK" sz="1800" dirty="0" smtClean="0">
                <a:latin typeface="Consolas" panose="020B0609020204030204" pitchFamily="49" charset="0"/>
              </a:rPr>
              <a:t> </a:t>
            </a:r>
            <a:r>
              <a:rPr lang="sk-SK" sz="1800" dirty="0" err="1" smtClean="0">
                <a:latin typeface="Consolas" panose="020B0609020204030204" pitchFamily="49" charset="0"/>
              </a:rPr>
              <a:t>print</a:t>
            </a:r>
            <a:r>
              <a:rPr lang="sk-SK" sz="1800" dirty="0" smtClean="0">
                <a:latin typeface="Consolas" panose="020B0609020204030204" pitchFamily="49" charset="0"/>
              </a:rPr>
              <a:t> and (</a:t>
            </a:r>
            <a:r>
              <a:rPr lang="sk-SK" sz="1800" dirty="0" err="1" smtClean="0">
                <a:latin typeface="Consolas" panose="020B0609020204030204" pitchFamily="49" charset="0"/>
              </a:rPr>
              <a:t>max-width</a:t>
            </a:r>
            <a:r>
              <a:rPr lang="sk-SK" sz="1800" dirty="0" smtClean="0">
                <a:latin typeface="Consolas" panose="020B0609020204030204" pitchFamily="49" charset="0"/>
              </a:rPr>
              <a:t>:</a:t>
            </a:r>
            <a:r>
              <a:rPr lang="en-US" sz="1800" dirty="0" smtClean="0">
                <a:latin typeface="Consolas" panose="020B0609020204030204" pitchFamily="49" charset="0"/>
              </a:rPr>
              <a:t> </a:t>
            </a:r>
            <a:r>
              <a:rPr lang="sk-SK" sz="1800" dirty="0" smtClean="0">
                <a:latin typeface="Consolas" panose="020B0609020204030204" pitchFamily="49" charset="0"/>
              </a:rPr>
              <a:t>600px) {}</a:t>
            </a:r>
            <a:endParaRPr lang="en-US" sz="1800" dirty="0" smtClean="0">
              <a:latin typeface="Consolas" panose="020B0609020204030204" pitchFamily="49" charset="0"/>
            </a:endParaRPr>
          </a:p>
          <a:p>
            <a:pPr marL="0" indent="0">
              <a:buNone/>
            </a:pPr>
            <a:endParaRPr lang="en-US" sz="1800" dirty="0">
              <a:latin typeface="Consolas" panose="020B0609020204030204" pitchFamily="49" charset="0"/>
            </a:endParaRPr>
          </a:p>
          <a:p>
            <a:pPr marL="0" indent="0">
              <a:buNone/>
            </a:pPr>
            <a:r>
              <a:rPr lang="en-US" sz="2400" dirty="0" smtClean="0"/>
              <a:t>Media properties are:</a:t>
            </a:r>
          </a:p>
          <a:p>
            <a:pPr marL="0" indent="0">
              <a:buNone/>
            </a:pPr>
            <a:r>
              <a:rPr lang="sk-SK" sz="1800" dirty="0" smtClean="0">
                <a:latin typeface="Consolas" panose="020B0609020204030204" pitchFamily="49" charset="0"/>
              </a:rPr>
              <a:t>min/</a:t>
            </a:r>
            <a:r>
              <a:rPr lang="sk-SK" sz="1800" dirty="0" err="1" smtClean="0">
                <a:latin typeface="Consolas" panose="020B0609020204030204" pitchFamily="49" charset="0"/>
              </a:rPr>
              <a:t>max-width</a:t>
            </a:r>
            <a:r>
              <a:rPr lang="sk-SK" sz="1800" dirty="0" smtClean="0">
                <a:latin typeface="Consolas" panose="020B0609020204030204" pitchFamily="49" charset="0"/>
              </a:rPr>
              <a:t>, min/</a:t>
            </a:r>
            <a:r>
              <a:rPr lang="sk-SK" sz="1800" dirty="0" err="1" smtClean="0">
                <a:latin typeface="Consolas" panose="020B0609020204030204" pitchFamily="49" charset="0"/>
              </a:rPr>
              <a:t>max-height</a:t>
            </a:r>
            <a:r>
              <a:rPr lang="sk-SK" sz="1800" dirty="0" smtClean="0">
                <a:latin typeface="Consolas" panose="020B0609020204030204" pitchFamily="49" charset="0"/>
              </a:rPr>
              <a:t>, </a:t>
            </a:r>
            <a:r>
              <a:rPr lang="sk-SK" sz="1800" dirty="0" err="1" smtClean="0">
                <a:latin typeface="Consolas" panose="020B0609020204030204" pitchFamily="49" charset="0"/>
              </a:rPr>
              <a:t>device-width</a:t>
            </a:r>
            <a:r>
              <a:rPr lang="sk-SK" sz="1800" dirty="0" smtClean="0">
                <a:latin typeface="Consolas" panose="020B0609020204030204" pitchFamily="49" charset="0"/>
              </a:rPr>
              <a:t>, </a:t>
            </a:r>
            <a:r>
              <a:rPr lang="sk-SK" sz="1800" dirty="0" err="1" smtClean="0">
                <a:latin typeface="Consolas" panose="020B0609020204030204" pitchFamily="49" charset="0"/>
              </a:rPr>
              <a:t>device-height</a:t>
            </a:r>
            <a:r>
              <a:rPr lang="sk-SK" sz="1800" dirty="0" smtClean="0">
                <a:latin typeface="Consolas" panose="020B0609020204030204" pitchFamily="49" charset="0"/>
              </a:rPr>
              <a:t>, </a:t>
            </a:r>
            <a:r>
              <a:rPr lang="sk-SK" sz="1800" dirty="0" err="1" smtClean="0">
                <a:latin typeface="Consolas" panose="020B0609020204030204" pitchFamily="49" charset="0"/>
              </a:rPr>
              <a:t>orientation</a:t>
            </a:r>
            <a:r>
              <a:rPr lang="sk-SK" sz="1800" dirty="0" smtClean="0">
                <a:latin typeface="Consolas" panose="020B0609020204030204" pitchFamily="49" charset="0"/>
              </a:rPr>
              <a:t>, </a:t>
            </a:r>
            <a:r>
              <a:rPr lang="sk-SK" sz="1800" dirty="0" err="1" smtClean="0">
                <a:latin typeface="Consolas" panose="020B0609020204030204" pitchFamily="49" charset="0"/>
              </a:rPr>
              <a:t>aspect-ratio</a:t>
            </a:r>
            <a:r>
              <a:rPr lang="sk-SK" sz="1800" dirty="0" smtClean="0">
                <a:latin typeface="Consolas" panose="020B0609020204030204" pitchFamily="49" charset="0"/>
              </a:rPr>
              <a:t>, </a:t>
            </a:r>
            <a:r>
              <a:rPr lang="sk-SK" sz="1800" dirty="0" err="1" smtClean="0">
                <a:latin typeface="Consolas" panose="020B0609020204030204" pitchFamily="49" charset="0"/>
              </a:rPr>
              <a:t>device-aspect-ratio</a:t>
            </a:r>
            <a:r>
              <a:rPr lang="sk-SK" sz="1800" dirty="0" smtClean="0">
                <a:latin typeface="Consolas" panose="020B0609020204030204" pitchFamily="49" charset="0"/>
              </a:rPr>
              <a:t>, </a:t>
            </a:r>
            <a:r>
              <a:rPr lang="sk-SK" sz="1800" dirty="0" err="1" smtClean="0">
                <a:latin typeface="Consolas" panose="020B0609020204030204" pitchFamily="49" charset="0"/>
              </a:rPr>
              <a:t>color</a:t>
            </a:r>
            <a:r>
              <a:rPr lang="sk-SK" sz="1800" dirty="0" smtClean="0">
                <a:latin typeface="Consolas" panose="020B0609020204030204" pitchFamily="49" charset="0"/>
              </a:rPr>
              <a:t>, </a:t>
            </a:r>
            <a:r>
              <a:rPr lang="sk-SK" sz="1800" dirty="0" err="1" smtClean="0">
                <a:latin typeface="Consolas" panose="020B0609020204030204" pitchFamily="49" charset="0"/>
              </a:rPr>
              <a:t>color-index</a:t>
            </a:r>
            <a:r>
              <a:rPr lang="sk-SK" sz="1800" dirty="0" smtClean="0">
                <a:latin typeface="Consolas" panose="020B0609020204030204" pitchFamily="49" charset="0"/>
              </a:rPr>
              <a:t>, </a:t>
            </a:r>
            <a:r>
              <a:rPr lang="sk-SK" sz="1800" dirty="0" err="1" smtClean="0">
                <a:latin typeface="Consolas" panose="020B0609020204030204" pitchFamily="49" charset="0"/>
              </a:rPr>
              <a:t>monochrome</a:t>
            </a:r>
            <a:r>
              <a:rPr lang="sk-SK" sz="1800" dirty="0" smtClean="0">
                <a:latin typeface="Consolas" panose="020B0609020204030204" pitchFamily="49" charset="0"/>
              </a:rPr>
              <a:t>, </a:t>
            </a:r>
            <a:r>
              <a:rPr lang="sk-SK" sz="1800" dirty="0" err="1" smtClean="0">
                <a:latin typeface="Consolas" panose="020B0609020204030204" pitchFamily="49" charset="0"/>
              </a:rPr>
              <a:t>resolution</a:t>
            </a:r>
            <a:endParaRPr lang="sk-SK" sz="1800" dirty="0">
              <a:latin typeface="Consolas" panose="020B0609020204030204" pitchFamily="49" charset="0"/>
            </a:endParaRPr>
          </a:p>
        </p:txBody>
      </p:sp>
    </p:spTree>
    <p:extLst>
      <p:ext uri="{BB962C8B-B14F-4D97-AF65-F5344CB8AC3E}">
        <p14:creationId xmlns:p14="http://schemas.microsoft.com/office/powerpoint/2010/main" val="2425258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Debugging CSS</a:t>
            </a:r>
            <a:endParaRPr lang="sk-SK" dirty="0"/>
          </a:p>
        </p:txBody>
      </p:sp>
      <p:pic>
        <p:nvPicPr>
          <p:cNvPr id="2050" name="Picture 2" descr="The example page for this tutorial with DevTools op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239520"/>
            <a:ext cx="7992888" cy="535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043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References and Tools</a:t>
            </a:r>
            <a:endParaRPr lang="sk-SK" dirty="0"/>
          </a:p>
        </p:txBody>
      </p:sp>
      <p:sp>
        <p:nvSpPr>
          <p:cNvPr id="3" name="Zástupný symbol pro obsah 2"/>
          <p:cNvSpPr>
            <a:spLocks noGrp="1"/>
          </p:cNvSpPr>
          <p:nvPr>
            <p:ph idx="1"/>
          </p:nvPr>
        </p:nvSpPr>
        <p:spPr/>
        <p:txBody>
          <a:bodyPr>
            <a:normAutofit lnSpcReduction="10000"/>
          </a:bodyPr>
          <a:lstStyle/>
          <a:p>
            <a:r>
              <a:rPr lang="sk-SK" dirty="0">
                <a:hlinkClick r:id="rId2"/>
              </a:rPr>
              <a:t>https://</a:t>
            </a:r>
            <a:r>
              <a:rPr lang="sk-SK" dirty="0" smtClean="0">
                <a:hlinkClick r:id="rId2"/>
              </a:rPr>
              <a:t>www.w3.org/Style/CSS/specs.en.html</a:t>
            </a:r>
            <a:endParaRPr lang="en-US" dirty="0" smtClean="0"/>
          </a:p>
          <a:p>
            <a:r>
              <a:rPr lang="sk-SK" dirty="0">
                <a:hlinkClick r:id="rId3"/>
              </a:rPr>
              <a:t>https://css3test.com</a:t>
            </a:r>
            <a:r>
              <a:rPr lang="sk-SK" dirty="0" smtClean="0">
                <a:hlinkClick r:id="rId3"/>
              </a:rPr>
              <a:t>/</a:t>
            </a:r>
            <a:endParaRPr lang="en-US" dirty="0" smtClean="0"/>
          </a:p>
          <a:p>
            <a:r>
              <a:rPr lang="sk-SK" dirty="0">
                <a:hlinkClick r:id="rId4"/>
              </a:rPr>
              <a:t>https://css3generator.com</a:t>
            </a:r>
            <a:r>
              <a:rPr lang="sk-SK" dirty="0" smtClean="0">
                <a:hlinkClick r:id="rId4"/>
              </a:rPr>
              <a:t>/</a:t>
            </a:r>
            <a:endParaRPr lang="en-US" dirty="0" smtClean="0"/>
          </a:p>
          <a:p>
            <a:r>
              <a:rPr lang="sk-SK" dirty="0">
                <a:hlinkClick r:id="rId5"/>
              </a:rPr>
              <a:t>http://css3pie.com</a:t>
            </a:r>
            <a:r>
              <a:rPr lang="sk-SK" dirty="0" smtClean="0">
                <a:hlinkClick r:id="rId5"/>
              </a:rPr>
              <a:t>/</a:t>
            </a:r>
            <a:endParaRPr lang="en-US" dirty="0" smtClean="0"/>
          </a:p>
          <a:p>
            <a:endParaRPr lang="en-US" dirty="0"/>
          </a:p>
          <a:p>
            <a:r>
              <a:rPr lang="sk-SK" dirty="0">
                <a:hlinkClick r:id="rId6"/>
              </a:rPr>
              <a:t>https://flukeout.github.io/</a:t>
            </a:r>
            <a:endParaRPr lang="en-US" dirty="0" smtClean="0">
              <a:hlinkClick r:id="rId7"/>
            </a:endParaRPr>
          </a:p>
          <a:p>
            <a:r>
              <a:rPr lang="sk-SK" dirty="0" smtClean="0">
                <a:hlinkClick r:id="rId7"/>
              </a:rPr>
              <a:t>https</a:t>
            </a:r>
            <a:r>
              <a:rPr lang="sk-SK" dirty="0">
                <a:hlinkClick r:id="rId7"/>
              </a:rPr>
              <a:t>://flexboxfroggy.com</a:t>
            </a:r>
            <a:r>
              <a:rPr lang="sk-SK" dirty="0" smtClean="0">
                <a:hlinkClick r:id="rId7"/>
              </a:rPr>
              <a:t>/</a:t>
            </a:r>
            <a:endParaRPr lang="en-US" dirty="0" smtClean="0"/>
          </a:p>
          <a:p>
            <a:r>
              <a:rPr lang="sk-SK" dirty="0">
                <a:hlinkClick r:id="rId8"/>
              </a:rPr>
              <a:t>https://cssgridgarden.com/</a:t>
            </a:r>
            <a:endParaRPr lang="sk-SK" dirty="0"/>
          </a:p>
        </p:txBody>
      </p:sp>
    </p:spTree>
    <p:extLst>
      <p:ext uri="{BB962C8B-B14F-4D97-AF65-F5344CB8AC3E}">
        <p14:creationId xmlns:p14="http://schemas.microsoft.com/office/powerpoint/2010/main" val="2314110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What is New in CSS3</a:t>
            </a:r>
            <a:endParaRPr lang="sk-SK" dirty="0"/>
          </a:p>
        </p:txBody>
      </p:sp>
      <p:sp>
        <p:nvSpPr>
          <p:cNvPr id="3" name="Zástupný symbol pro obsah 2"/>
          <p:cNvSpPr>
            <a:spLocks noGrp="1"/>
          </p:cNvSpPr>
          <p:nvPr>
            <p:ph idx="1"/>
          </p:nvPr>
        </p:nvSpPr>
        <p:spPr>
          <a:xfrm>
            <a:off x="457200" y="1600200"/>
            <a:ext cx="3754760" cy="4525963"/>
          </a:xfrm>
        </p:spPr>
        <p:txBody>
          <a:bodyPr>
            <a:normAutofit/>
          </a:bodyPr>
          <a:lstStyle/>
          <a:p>
            <a:r>
              <a:rPr lang="en-US" sz="2400" dirty="0"/>
              <a:t>2D Transforms</a:t>
            </a:r>
          </a:p>
          <a:p>
            <a:r>
              <a:rPr lang="en-US" sz="2400" dirty="0"/>
              <a:t>Backgrounds &amp; Borders</a:t>
            </a:r>
          </a:p>
          <a:p>
            <a:r>
              <a:rPr lang="en-US" sz="2400" dirty="0"/>
              <a:t>Color</a:t>
            </a:r>
          </a:p>
          <a:p>
            <a:r>
              <a:rPr lang="en-US" sz="2400" dirty="0"/>
              <a:t>Values and Units</a:t>
            </a:r>
          </a:p>
          <a:p>
            <a:r>
              <a:rPr lang="en-US" sz="2400" dirty="0"/>
              <a:t>Selectors</a:t>
            </a:r>
          </a:p>
          <a:p>
            <a:r>
              <a:rPr lang="en-US" sz="2400" dirty="0"/>
              <a:t>Web Fonts</a:t>
            </a:r>
          </a:p>
          <a:p>
            <a:r>
              <a:rPr lang="en-US" sz="2400" b="1" dirty="0"/>
              <a:t>Media Queries</a:t>
            </a:r>
          </a:p>
          <a:p>
            <a:r>
              <a:rPr lang="en-US" sz="2400" dirty="0"/>
              <a:t>Namespaces</a:t>
            </a:r>
          </a:p>
          <a:p>
            <a:r>
              <a:rPr lang="en-US" sz="2400" dirty="0"/>
              <a:t>3D Transforms</a:t>
            </a:r>
          </a:p>
          <a:p>
            <a:r>
              <a:rPr lang="en-US" sz="2400" dirty="0" smtClean="0"/>
              <a:t>Animations</a:t>
            </a:r>
            <a:endParaRPr lang="en-US" sz="2400" dirty="0"/>
          </a:p>
        </p:txBody>
      </p:sp>
      <p:sp>
        <p:nvSpPr>
          <p:cNvPr id="4" name="Zástupný symbol pro obsah 2"/>
          <p:cNvSpPr txBox="1">
            <a:spLocks/>
          </p:cNvSpPr>
          <p:nvPr/>
        </p:nvSpPr>
        <p:spPr>
          <a:xfrm>
            <a:off x="4417640" y="1594932"/>
            <a:ext cx="454684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Gradient</a:t>
            </a:r>
          </a:p>
          <a:p>
            <a:r>
              <a:rPr lang="en-US" sz="2400" b="1" dirty="0"/>
              <a:t>CSS Exclusions (Floats)</a:t>
            </a:r>
          </a:p>
          <a:p>
            <a:r>
              <a:rPr lang="en-US" sz="2400" b="1" dirty="0"/>
              <a:t>Flexible Box (“Flexbox”) Layout</a:t>
            </a:r>
          </a:p>
          <a:p>
            <a:r>
              <a:rPr lang="en-US" sz="2400" b="1" dirty="0"/>
              <a:t>Grid Layout</a:t>
            </a:r>
          </a:p>
          <a:p>
            <a:r>
              <a:rPr lang="en-US" sz="2400" b="1" dirty="0"/>
              <a:t>Multi-column Layout</a:t>
            </a:r>
          </a:p>
          <a:p>
            <a:r>
              <a:rPr lang="en-US" sz="2400" dirty="0"/>
              <a:t>Region</a:t>
            </a:r>
          </a:p>
          <a:p>
            <a:r>
              <a:rPr lang="en-US" sz="2400" dirty="0"/>
              <a:t>SVG Filter Effects</a:t>
            </a:r>
          </a:p>
          <a:p>
            <a:r>
              <a:rPr lang="en-US" sz="2400" dirty="0"/>
              <a:t>Text Shadow</a:t>
            </a:r>
          </a:p>
          <a:p>
            <a:r>
              <a:rPr lang="en-US" sz="2400" dirty="0"/>
              <a:t>Transitions</a:t>
            </a:r>
          </a:p>
        </p:txBody>
      </p:sp>
    </p:spTree>
    <p:extLst>
      <p:ext uri="{BB962C8B-B14F-4D97-AF65-F5344CB8AC3E}">
        <p14:creationId xmlns:p14="http://schemas.microsoft.com/office/powerpoint/2010/main" val="3975975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Basics – Syntax</a:t>
            </a:r>
            <a:endParaRPr lang="sk-SK" dirty="0"/>
          </a:p>
        </p:txBody>
      </p:sp>
      <p:sp>
        <p:nvSpPr>
          <p:cNvPr id="3" name="Zástupný symbol pro obsah 2"/>
          <p:cNvSpPr>
            <a:spLocks noGrp="1"/>
          </p:cNvSpPr>
          <p:nvPr>
            <p:ph idx="1"/>
          </p:nvPr>
        </p:nvSpPr>
        <p:spPr/>
        <p:txBody>
          <a:bodyPr>
            <a:normAutofit/>
          </a:bodyPr>
          <a:lstStyle/>
          <a:p>
            <a:pPr marL="0" indent="0" fontAlgn="base">
              <a:buNone/>
            </a:pPr>
            <a:r>
              <a:rPr lang="en-US" sz="2400" dirty="0" smtClean="0"/>
              <a:t>A </a:t>
            </a:r>
            <a:r>
              <a:rPr lang="en-US" sz="2400" dirty="0"/>
              <a:t>CSS stylesheet consists of a set of rules that are interpreted by the web browser and then applied to the corresponding elements such as paragraphs, headings, etc. in the document</a:t>
            </a:r>
            <a:r>
              <a:rPr lang="en-US" sz="2400" dirty="0" smtClean="0"/>
              <a:t>.</a:t>
            </a:r>
          </a:p>
          <a:p>
            <a:pPr marL="0" indent="0" fontAlgn="base">
              <a:buNone/>
            </a:pPr>
            <a:endParaRPr lang="en-US" sz="2400" dirty="0"/>
          </a:p>
          <a:p>
            <a:pPr marL="0" indent="0" fontAlgn="base">
              <a:buNone/>
            </a:pPr>
            <a:r>
              <a:rPr lang="en-US" sz="2400" dirty="0"/>
              <a:t>A CSS rule have two main parts, a selector and one or more declarations</a:t>
            </a:r>
            <a:r>
              <a:rPr lang="en-US" sz="2400" dirty="0" smtClean="0"/>
              <a:t>:</a:t>
            </a:r>
            <a:endParaRPr lang="en-US" sz="2400" dirty="0"/>
          </a:p>
        </p:txBody>
      </p:sp>
      <p:pic>
        <p:nvPicPr>
          <p:cNvPr id="2050" name="Picture 2" descr="CSS Selector Syntax 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365104"/>
            <a:ext cx="5334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927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ruhová šipka 4"/>
          <p:cNvSpPr/>
          <p:nvPr/>
        </p:nvSpPr>
        <p:spPr>
          <a:xfrm rot="13270526">
            <a:off x="4455706" y="1368490"/>
            <a:ext cx="4576314" cy="4576314"/>
          </a:xfrm>
          <a:prstGeom prst="circularArrow">
            <a:avLst>
              <a:gd name="adj1" fmla="val 1694"/>
              <a:gd name="adj2" fmla="val 1248048"/>
              <a:gd name="adj3" fmla="val 20194499"/>
              <a:gd name="adj4" fmla="val 2894720"/>
              <a:gd name="adj5" fmla="val 564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chemeClr val="tx1"/>
              </a:solidFill>
            </a:endParaRPr>
          </a:p>
        </p:txBody>
      </p:sp>
      <p:sp>
        <p:nvSpPr>
          <p:cNvPr id="2" name="Nadpis 1"/>
          <p:cNvSpPr>
            <a:spLocks noGrp="1"/>
          </p:cNvSpPr>
          <p:nvPr>
            <p:ph type="title"/>
          </p:nvPr>
        </p:nvSpPr>
        <p:spPr/>
        <p:txBody>
          <a:bodyPr/>
          <a:lstStyle/>
          <a:p>
            <a:r>
              <a:rPr lang="en-US" dirty="0" smtClean="0"/>
              <a:t>Basics – </a:t>
            </a:r>
            <a:r>
              <a:rPr lang="en-US" dirty="0" smtClean="0"/>
              <a:t>Shorthand</a:t>
            </a:r>
            <a:endParaRPr lang="sk-SK" dirty="0"/>
          </a:p>
        </p:txBody>
      </p:sp>
      <p:sp>
        <p:nvSpPr>
          <p:cNvPr id="3" name="Zástupný symbol pro obsah 2"/>
          <p:cNvSpPr>
            <a:spLocks noGrp="1"/>
          </p:cNvSpPr>
          <p:nvPr>
            <p:ph idx="1"/>
          </p:nvPr>
        </p:nvSpPr>
        <p:spPr>
          <a:xfrm>
            <a:off x="457200" y="1600200"/>
            <a:ext cx="5266928" cy="4525963"/>
          </a:xfrm>
        </p:spPr>
        <p:txBody>
          <a:bodyPr>
            <a:normAutofit fontScale="85000" lnSpcReduction="20000"/>
          </a:bodyPr>
          <a:lstStyle/>
          <a:p>
            <a:pPr marL="0" indent="0" fontAlgn="base">
              <a:buNone/>
            </a:pPr>
            <a:r>
              <a:rPr lang="en-US" sz="2400" dirty="0">
                <a:latin typeface="Consolas" panose="020B0609020204030204" pitchFamily="49" charset="0"/>
              </a:rPr>
              <a:t>#container {</a:t>
            </a:r>
            <a:br>
              <a:rPr lang="en-US" sz="2400" dirty="0">
                <a:latin typeface="Consolas" panose="020B0609020204030204" pitchFamily="49" charset="0"/>
              </a:rPr>
            </a:br>
            <a:r>
              <a:rPr lang="en-US" sz="2400" dirty="0" smtClean="0">
                <a:latin typeface="Consolas" panose="020B0609020204030204" pitchFamily="49" charset="0"/>
              </a:rPr>
              <a:t>  margin-top</a:t>
            </a:r>
            <a:r>
              <a:rPr lang="en-US" sz="2400" dirty="0">
                <a:latin typeface="Consolas" panose="020B0609020204030204" pitchFamily="49" charset="0"/>
              </a:rPr>
              <a:t>: 0;</a:t>
            </a:r>
            <a:br>
              <a:rPr lang="en-US" sz="2400" dirty="0">
                <a:latin typeface="Consolas" panose="020B0609020204030204" pitchFamily="49" charset="0"/>
              </a:rPr>
            </a:br>
            <a:r>
              <a:rPr lang="en-US" sz="2400" dirty="0" smtClean="0">
                <a:latin typeface="Consolas" panose="020B0609020204030204" pitchFamily="49" charset="0"/>
              </a:rPr>
              <a:t>  margin-right</a:t>
            </a:r>
            <a:r>
              <a:rPr lang="en-US" sz="2400" dirty="0">
                <a:latin typeface="Consolas" panose="020B0609020204030204" pitchFamily="49" charset="0"/>
              </a:rPr>
              <a:t>: 5px;</a:t>
            </a:r>
            <a:br>
              <a:rPr lang="en-US" sz="2400" dirty="0">
                <a:latin typeface="Consolas" panose="020B0609020204030204" pitchFamily="49" charset="0"/>
              </a:rPr>
            </a:br>
            <a:r>
              <a:rPr lang="en-US" sz="2400" dirty="0" smtClean="0">
                <a:latin typeface="Consolas" panose="020B0609020204030204" pitchFamily="49" charset="0"/>
              </a:rPr>
              <a:t>  margin-bottom</a:t>
            </a:r>
            <a:r>
              <a:rPr lang="en-US" sz="2400" dirty="0">
                <a:latin typeface="Consolas" panose="020B0609020204030204" pitchFamily="49" charset="0"/>
              </a:rPr>
              <a:t>: 6px;</a:t>
            </a:r>
            <a:br>
              <a:rPr lang="en-US" sz="2400" dirty="0">
                <a:latin typeface="Consolas" panose="020B0609020204030204" pitchFamily="49" charset="0"/>
              </a:rPr>
            </a:br>
            <a:r>
              <a:rPr lang="en-US" sz="2400" dirty="0" smtClean="0">
                <a:latin typeface="Consolas" panose="020B0609020204030204" pitchFamily="49" charset="0"/>
              </a:rPr>
              <a:t>  margin-left</a:t>
            </a:r>
            <a:r>
              <a:rPr lang="en-US" sz="2400" dirty="0">
                <a:latin typeface="Consolas" panose="020B0609020204030204" pitchFamily="49" charset="0"/>
              </a:rPr>
              <a:t>: 5px;</a:t>
            </a:r>
            <a:br>
              <a:rPr lang="en-US" sz="2400" dirty="0">
                <a:latin typeface="Consolas" panose="020B0609020204030204" pitchFamily="49" charset="0"/>
              </a:rPr>
            </a:br>
            <a:r>
              <a:rPr lang="en-US" sz="2400" dirty="0" smtClean="0">
                <a:latin typeface="Consolas" panose="020B0609020204030204" pitchFamily="49" charset="0"/>
              </a:rPr>
              <a:t>  padding-top</a:t>
            </a:r>
            <a:r>
              <a:rPr lang="en-US" sz="2400" dirty="0">
                <a:latin typeface="Consolas" panose="020B0609020204030204" pitchFamily="49" charset="0"/>
              </a:rPr>
              <a:t>: 20px;</a:t>
            </a:r>
            <a:br>
              <a:rPr lang="en-US" sz="2400" dirty="0">
                <a:latin typeface="Consolas" panose="020B0609020204030204" pitchFamily="49" charset="0"/>
              </a:rPr>
            </a:br>
            <a:r>
              <a:rPr lang="en-US" sz="2400" dirty="0" smtClean="0">
                <a:latin typeface="Consolas" panose="020B0609020204030204" pitchFamily="49" charset="0"/>
              </a:rPr>
              <a:t>  padding-right</a:t>
            </a:r>
            <a:r>
              <a:rPr lang="en-US" sz="2400" dirty="0">
                <a:latin typeface="Consolas" panose="020B0609020204030204" pitchFamily="49" charset="0"/>
              </a:rPr>
              <a:t>: 10px;</a:t>
            </a:r>
            <a:br>
              <a:rPr lang="en-US" sz="2400" dirty="0">
                <a:latin typeface="Consolas" panose="020B0609020204030204" pitchFamily="49" charset="0"/>
              </a:rPr>
            </a:br>
            <a:r>
              <a:rPr lang="en-US" sz="2400" dirty="0" smtClean="0">
                <a:latin typeface="Consolas" panose="020B0609020204030204" pitchFamily="49" charset="0"/>
              </a:rPr>
              <a:t>  padding-bottom</a:t>
            </a:r>
            <a:r>
              <a:rPr lang="en-US" sz="2400" dirty="0">
                <a:latin typeface="Consolas" panose="020B0609020204030204" pitchFamily="49" charset="0"/>
              </a:rPr>
              <a:t>: 30px;</a:t>
            </a:r>
            <a:br>
              <a:rPr lang="en-US" sz="2400" dirty="0">
                <a:latin typeface="Consolas" panose="020B0609020204030204" pitchFamily="49" charset="0"/>
              </a:rPr>
            </a:br>
            <a:r>
              <a:rPr lang="en-US" sz="2400" dirty="0" smtClean="0">
                <a:latin typeface="Consolas" panose="020B0609020204030204" pitchFamily="49" charset="0"/>
              </a:rPr>
              <a:t>  padding-left</a:t>
            </a:r>
            <a:r>
              <a:rPr lang="en-US" sz="2400" dirty="0">
                <a:latin typeface="Consolas" panose="020B0609020204030204" pitchFamily="49" charset="0"/>
              </a:rPr>
              <a:t>: 12px;</a:t>
            </a:r>
            <a:br>
              <a:rPr lang="en-US" sz="2400" dirty="0">
                <a:latin typeface="Consolas" panose="020B0609020204030204" pitchFamily="49" charset="0"/>
              </a:rPr>
            </a:br>
            <a:r>
              <a:rPr lang="en-US" sz="2400" dirty="0" smtClean="0">
                <a:latin typeface="Consolas" panose="020B0609020204030204" pitchFamily="49" charset="0"/>
              </a:rPr>
              <a:t>}</a:t>
            </a:r>
          </a:p>
          <a:p>
            <a:pPr marL="0" indent="0" fontAlgn="base">
              <a:buNone/>
            </a:pPr>
            <a:endParaRPr lang="en-US" sz="2400" dirty="0" smtClean="0">
              <a:latin typeface="Consolas" panose="020B0609020204030204" pitchFamily="49" charset="0"/>
            </a:endParaRPr>
          </a:p>
          <a:p>
            <a:pPr marL="0" indent="0" fontAlgn="base">
              <a:buNone/>
            </a:pPr>
            <a:r>
              <a:rPr lang="en-US" sz="2400" dirty="0" smtClean="0">
                <a:latin typeface="Consolas" panose="020B0609020204030204" pitchFamily="49" charset="0"/>
              </a:rPr>
              <a:t>vs. </a:t>
            </a:r>
          </a:p>
          <a:p>
            <a:pPr marL="0" indent="0" fontAlgn="base">
              <a:buNone/>
            </a:pPr>
            <a:endParaRPr lang="en-US" sz="2400" dirty="0">
              <a:latin typeface="Consolas" panose="020B0609020204030204" pitchFamily="49" charset="0"/>
            </a:endParaRPr>
          </a:p>
          <a:p>
            <a:pPr marL="0" indent="0" fontAlgn="base">
              <a:buNone/>
            </a:pPr>
            <a:r>
              <a:rPr lang="en-US" sz="2400" dirty="0">
                <a:latin typeface="Consolas" panose="020B0609020204030204" pitchFamily="49" charset="0"/>
              </a:rPr>
              <a:t>#container {</a:t>
            </a:r>
            <a:br>
              <a:rPr lang="en-US" sz="2400" dirty="0">
                <a:latin typeface="Consolas" panose="020B0609020204030204" pitchFamily="49" charset="0"/>
              </a:rPr>
            </a:br>
            <a:r>
              <a:rPr lang="en-US" sz="2400" dirty="0" smtClean="0">
                <a:latin typeface="Consolas" panose="020B0609020204030204" pitchFamily="49" charset="0"/>
              </a:rPr>
              <a:t>  padding</a:t>
            </a:r>
            <a:r>
              <a:rPr lang="en-US" sz="2400" dirty="0">
                <a:latin typeface="Consolas" panose="020B0609020204030204" pitchFamily="49" charset="0"/>
              </a:rPr>
              <a:t>: 20px 10px 30px 12px;</a:t>
            </a:r>
            <a:br>
              <a:rPr lang="en-US" sz="2400" dirty="0">
                <a:latin typeface="Consolas" panose="020B0609020204030204" pitchFamily="49" charset="0"/>
              </a:rPr>
            </a:br>
            <a:r>
              <a:rPr lang="en-US" sz="2400" dirty="0" smtClean="0">
                <a:latin typeface="Consolas" panose="020B0609020204030204" pitchFamily="49" charset="0"/>
              </a:rPr>
              <a:t>  margin</a:t>
            </a:r>
            <a:r>
              <a:rPr lang="en-US" sz="2400" dirty="0">
                <a:latin typeface="Consolas" panose="020B0609020204030204" pitchFamily="49" charset="0"/>
              </a:rPr>
              <a:t>: 0px 5px 6px 5px;</a:t>
            </a:r>
            <a:br>
              <a:rPr lang="en-US" sz="2400" dirty="0">
                <a:latin typeface="Consolas" panose="020B0609020204030204" pitchFamily="49" charset="0"/>
              </a:rPr>
            </a:br>
            <a:r>
              <a:rPr lang="en-US" sz="2400" dirty="0">
                <a:latin typeface="Consolas" panose="020B0609020204030204" pitchFamily="49" charset="0"/>
              </a:rPr>
              <a:t>}</a:t>
            </a:r>
          </a:p>
          <a:p>
            <a:pPr marL="0" indent="0" fontAlgn="base">
              <a:buNone/>
            </a:pPr>
            <a:endParaRPr lang="en-US" sz="2400" dirty="0">
              <a:latin typeface="Consolas" panose="020B0609020204030204" pitchFamily="49" charset="0"/>
            </a:endParaRPr>
          </a:p>
          <a:p>
            <a:pPr marL="0" indent="0" fontAlgn="base">
              <a:buNone/>
            </a:pPr>
            <a:endParaRPr lang="en-US" sz="2400" dirty="0">
              <a:latin typeface="Consolas" panose="020B0609020204030204" pitchFamily="49" charset="0"/>
            </a:endParaRPr>
          </a:p>
        </p:txBody>
      </p:sp>
      <p:pic>
        <p:nvPicPr>
          <p:cNvPr id="6" name="Picture 2" descr="Diagram of the box model"/>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2040" y="2852937"/>
            <a:ext cx="3888432" cy="2144356"/>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6492700" y="3132460"/>
            <a:ext cx="418704" cy="369332"/>
          </a:xfrm>
          <a:prstGeom prst="rect">
            <a:avLst/>
          </a:prstGeom>
          <a:noFill/>
        </p:spPr>
        <p:txBody>
          <a:bodyPr wrap="none" rtlCol="0">
            <a:spAutoFit/>
          </a:bodyPr>
          <a:lstStyle/>
          <a:p>
            <a:r>
              <a:rPr lang="en-US" dirty="0" smtClean="0"/>
              <a:t>20</a:t>
            </a:r>
            <a:endParaRPr lang="sk-SK" dirty="0"/>
          </a:p>
        </p:txBody>
      </p:sp>
      <p:sp>
        <p:nvSpPr>
          <p:cNvPr id="8" name="TextovéPole 7"/>
          <p:cNvSpPr txBox="1"/>
          <p:nvPr/>
        </p:nvSpPr>
        <p:spPr>
          <a:xfrm>
            <a:off x="6516216" y="4339704"/>
            <a:ext cx="418704" cy="369332"/>
          </a:xfrm>
          <a:prstGeom prst="rect">
            <a:avLst/>
          </a:prstGeom>
          <a:noFill/>
        </p:spPr>
        <p:txBody>
          <a:bodyPr wrap="none" rtlCol="0">
            <a:spAutoFit/>
          </a:bodyPr>
          <a:lstStyle/>
          <a:p>
            <a:r>
              <a:rPr lang="en-US" dirty="0" smtClean="0"/>
              <a:t>30</a:t>
            </a:r>
            <a:endParaRPr lang="sk-SK" dirty="0"/>
          </a:p>
        </p:txBody>
      </p:sp>
      <p:sp>
        <p:nvSpPr>
          <p:cNvPr id="9" name="TextovéPole 8"/>
          <p:cNvSpPr txBox="1"/>
          <p:nvPr/>
        </p:nvSpPr>
        <p:spPr>
          <a:xfrm>
            <a:off x="7812360" y="3789040"/>
            <a:ext cx="418704" cy="369332"/>
          </a:xfrm>
          <a:prstGeom prst="rect">
            <a:avLst/>
          </a:prstGeom>
          <a:noFill/>
        </p:spPr>
        <p:txBody>
          <a:bodyPr wrap="none" rtlCol="0">
            <a:spAutoFit/>
          </a:bodyPr>
          <a:lstStyle/>
          <a:p>
            <a:r>
              <a:rPr lang="en-US" dirty="0" smtClean="0"/>
              <a:t>10</a:t>
            </a:r>
            <a:endParaRPr lang="sk-SK" dirty="0"/>
          </a:p>
        </p:txBody>
      </p:sp>
      <p:sp>
        <p:nvSpPr>
          <p:cNvPr id="11" name="TextovéPole 10"/>
          <p:cNvSpPr txBox="1"/>
          <p:nvPr/>
        </p:nvSpPr>
        <p:spPr>
          <a:xfrm>
            <a:off x="5208016" y="3788132"/>
            <a:ext cx="418704" cy="369332"/>
          </a:xfrm>
          <a:prstGeom prst="rect">
            <a:avLst/>
          </a:prstGeom>
          <a:noFill/>
        </p:spPr>
        <p:txBody>
          <a:bodyPr wrap="none" rtlCol="0">
            <a:spAutoFit/>
          </a:bodyPr>
          <a:lstStyle/>
          <a:p>
            <a:r>
              <a:rPr lang="en-US" dirty="0" smtClean="0"/>
              <a:t>12</a:t>
            </a:r>
            <a:endParaRPr lang="sk-SK" dirty="0"/>
          </a:p>
        </p:txBody>
      </p:sp>
      <p:sp>
        <p:nvSpPr>
          <p:cNvPr id="12" name="TextovéPole 11"/>
          <p:cNvSpPr txBox="1"/>
          <p:nvPr/>
        </p:nvSpPr>
        <p:spPr>
          <a:xfrm>
            <a:off x="5689724" y="2852936"/>
            <a:ext cx="301686" cy="369332"/>
          </a:xfrm>
          <a:prstGeom prst="rect">
            <a:avLst/>
          </a:prstGeom>
          <a:noFill/>
        </p:spPr>
        <p:txBody>
          <a:bodyPr wrap="none" rtlCol="0">
            <a:spAutoFit/>
          </a:bodyPr>
          <a:lstStyle/>
          <a:p>
            <a:r>
              <a:rPr lang="en-US" dirty="0" smtClean="0"/>
              <a:t>0</a:t>
            </a:r>
            <a:endParaRPr lang="sk-SK" dirty="0"/>
          </a:p>
        </p:txBody>
      </p:sp>
      <p:sp>
        <p:nvSpPr>
          <p:cNvPr id="13" name="TextovéPole 12"/>
          <p:cNvSpPr txBox="1"/>
          <p:nvPr/>
        </p:nvSpPr>
        <p:spPr>
          <a:xfrm>
            <a:off x="8180264" y="4204196"/>
            <a:ext cx="301686" cy="369332"/>
          </a:xfrm>
          <a:prstGeom prst="rect">
            <a:avLst/>
          </a:prstGeom>
          <a:noFill/>
        </p:spPr>
        <p:txBody>
          <a:bodyPr wrap="none" rtlCol="0">
            <a:spAutoFit/>
          </a:bodyPr>
          <a:lstStyle/>
          <a:p>
            <a:r>
              <a:rPr lang="en-US" dirty="0" smtClean="0"/>
              <a:t>5</a:t>
            </a:r>
            <a:endParaRPr lang="sk-SK" dirty="0"/>
          </a:p>
        </p:txBody>
      </p:sp>
      <p:sp>
        <p:nvSpPr>
          <p:cNvPr id="14" name="TextovéPole 13"/>
          <p:cNvSpPr txBox="1"/>
          <p:nvPr/>
        </p:nvSpPr>
        <p:spPr>
          <a:xfrm>
            <a:off x="4978648" y="3317279"/>
            <a:ext cx="301686" cy="369332"/>
          </a:xfrm>
          <a:prstGeom prst="rect">
            <a:avLst/>
          </a:prstGeom>
          <a:noFill/>
        </p:spPr>
        <p:txBody>
          <a:bodyPr wrap="none" rtlCol="0">
            <a:spAutoFit/>
          </a:bodyPr>
          <a:lstStyle/>
          <a:p>
            <a:r>
              <a:rPr lang="en-US" dirty="0" smtClean="0"/>
              <a:t>5</a:t>
            </a:r>
            <a:endParaRPr lang="sk-SK" dirty="0"/>
          </a:p>
        </p:txBody>
      </p:sp>
      <p:sp>
        <p:nvSpPr>
          <p:cNvPr id="15" name="TextovéPole 14"/>
          <p:cNvSpPr txBox="1"/>
          <p:nvPr/>
        </p:nvSpPr>
        <p:spPr>
          <a:xfrm>
            <a:off x="5839010" y="4618444"/>
            <a:ext cx="301686" cy="369332"/>
          </a:xfrm>
          <a:prstGeom prst="rect">
            <a:avLst/>
          </a:prstGeom>
          <a:noFill/>
        </p:spPr>
        <p:txBody>
          <a:bodyPr wrap="none" rtlCol="0">
            <a:spAutoFit/>
          </a:bodyPr>
          <a:lstStyle/>
          <a:p>
            <a:r>
              <a:rPr lang="en-US" dirty="0" smtClean="0"/>
              <a:t>6</a:t>
            </a:r>
            <a:endParaRPr lang="sk-SK" dirty="0"/>
          </a:p>
        </p:txBody>
      </p:sp>
      <p:sp>
        <p:nvSpPr>
          <p:cNvPr id="10" name="Ovál 9"/>
          <p:cNvSpPr/>
          <p:nvPr/>
        </p:nvSpPr>
        <p:spPr>
          <a:xfrm>
            <a:off x="6432585" y="1412776"/>
            <a:ext cx="443671" cy="443671"/>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476982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mtClean="0"/>
              <a:t>Basics – Others</a:t>
            </a:r>
            <a:endParaRPr lang="sk-SK" dirty="0"/>
          </a:p>
        </p:txBody>
      </p:sp>
      <p:sp>
        <p:nvSpPr>
          <p:cNvPr id="3" name="Zástupný symbol pro obsah 2"/>
          <p:cNvSpPr>
            <a:spLocks noGrp="1"/>
          </p:cNvSpPr>
          <p:nvPr>
            <p:ph idx="1"/>
          </p:nvPr>
        </p:nvSpPr>
        <p:spPr/>
        <p:txBody>
          <a:bodyPr>
            <a:normAutofit/>
          </a:bodyPr>
          <a:lstStyle/>
          <a:p>
            <a:pPr marL="0" indent="0" fontAlgn="base">
              <a:buNone/>
            </a:pPr>
            <a:r>
              <a:rPr lang="en-US" sz="2400" dirty="0" smtClean="0"/>
              <a:t>CSS </a:t>
            </a:r>
            <a:r>
              <a:rPr lang="en-US" sz="2400" dirty="0"/>
              <a:t>property names and many values are </a:t>
            </a:r>
            <a:r>
              <a:rPr lang="en-US" sz="2400" b="1" dirty="0"/>
              <a:t>not case-sensitive</a:t>
            </a:r>
            <a:r>
              <a:rPr lang="en-US" sz="2400" dirty="0"/>
              <a:t>. Whereas, CSS selectors are usually case-sensitive, for instance, the class selector </a:t>
            </a:r>
            <a:r>
              <a:rPr lang="en-US" sz="2400" dirty="0" smtClean="0">
                <a:latin typeface="Consolas" panose="020B0609020204030204" pitchFamily="49" charset="0"/>
              </a:rPr>
              <a:t>.</a:t>
            </a:r>
            <a:r>
              <a:rPr lang="en-US" sz="2400" dirty="0" err="1" smtClean="0">
                <a:latin typeface="Consolas" panose="020B0609020204030204" pitchFamily="49" charset="0"/>
              </a:rPr>
              <a:t>maincontent</a:t>
            </a:r>
            <a:r>
              <a:rPr lang="en-US" sz="2400" dirty="0"/>
              <a:t> is not the same as </a:t>
            </a:r>
            <a:r>
              <a:rPr lang="en-US" sz="2400" dirty="0" smtClean="0">
                <a:latin typeface="Consolas" panose="020B0609020204030204" pitchFamily="49" charset="0"/>
              </a:rPr>
              <a:t>.</a:t>
            </a:r>
            <a:r>
              <a:rPr lang="en-US" sz="2400" dirty="0" err="1" smtClean="0">
                <a:latin typeface="Consolas" panose="020B0609020204030204" pitchFamily="49" charset="0"/>
              </a:rPr>
              <a:t>mainContent</a:t>
            </a:r>
            <a:r>
              <a:rPr lang="en-US" sz="2400" dirty="0" smtClean="0"/>
              <a:t>.</a:t>
            </a:r>
          </a:p>
          <a:p>
            <a:pPr marL="0" indent="0" fontAlgn="base">
              <a:buNone/>
            </a:pPr>
            <a:endParaRPr lang="en-US" sz="2400" dirty="0"/>
          </a:p>
          <a:p>
            <a:pPr marL="0" indent="0" fontAlgn="base">
              <a:buNone/>
            </a:pPr>
            <a:r>
              <a:rPr lang="en-US" sz="2400" dirty="0" smtClean="0"/>
              <a:t>A CSS </a:t>
            </a:r>
            <a:r>
              <a:rPr lang="en-US" sz="2400" b="1" dirty="0" smtClean="0"/>
              <a:t>comment</a:t>
            </a:r>
            <a:r>
              <a:rPr lang="en-US" sz="2400" dirty="0" smtClean="0"/>
              <a:t> begins with</a:t>
            </a:r>
            <a:r>
              <a:rPr lang="en-US" sz="2400" dirty="0" smtClean="0">
                <a:latin typeface="Consolas" panose="020B0609020204030204" pitchFamily="49" charset="0"/>
              </a:rPr>
              <a:t> /*</a:t>
            </a:r>
            <a:r>
              <a:rPr lang="en-US" sz="2400" dirty="0" smtClean="0"/>
              <a:t>, and ends with </a:t>
            </a:r>
            <a:r>
              <a:rPr lang="en-US" sz="2400" dirty="0" smtClean="0">
                <a:latin typeface="Consolas" panose="020B0609020204030204" pitchFamily="49" charset="0"/>
              </a:rPr>
              <a:t>*/</a:t>
            </a:r>
          </a:p>
          <a:p>
            <a:pPr marL="0" indent="0" fontAlgn="base">
              <a:buNone/>
            </a:pPr>
            <a:endParaRPr lang="en-US" sz="2400" dirty="0">
              <a:latin typeface="Consolas" panose="020B0609020204030204" pitchFamily="49" charset="0"/>
            </a:endParaRPr>
          </a:p>
          <a:p>
            <a:pPr marL="0" indent="0" fontAlgn="base">
              <a:buNone/>
            </a:pPr>
            <a:r>
              <a:rPr lang="en-US" sz="2400" dirty="0" smtClean="0"/>
              <a:t>CSS </a:t>
            </a:r>
            <a:r>
              <a:rPr lang="en-US" sz="2400" b="1" dirty="0" smtClean="0"/>
              <a:t>units</a:t>
            </a:r>
            <a:r>
              <a:rPr lang="en-US" sz="2400" dirty="0" smtClean="0"/>
              <a:t> are:</a:t>
            </a:r>
          </a:p>
          <a:p>
            <a:pPr marL="809625" lvl="1" indent="-266700" algn="just">
              <a:buFont typeface="Arial" panose="020B0604020202020204" pitchFamily="34" charset="0"/>
              <a:buChar char="•"/>
            </a:pPr>
            <a:r>
              <a:rPr lang="en-US" dirty="0" smtClean="0"/>
              <a:t>cm, mm, Q, in, pc, </a:t>
            </a:r>
            <a:r>
              <a:rPr lang="en-US" dirty="0" err="1" smtClean="0"/>
              <a:t>pt</a:t>
            </a:r>
            <a:r>
              <a:rPr lang="en-US" dirty="0" smtClean="0"/>
              <a:t>, </a:t>
            </a:r>
            <a:r>
              <a:rPr lang="en-US" dirty="0" err="1" smtClean="0"/>
              <a:t>px</a:t>
            </a:r>
            <a:r>
              <a:rPr lang="en-US" dirty="0" smtClean="0"/>
              <a:t> (absolute)</a:t>
            </a:r>
          </a:p>
          <a:p>
            <a:pPr marL="809625" lvl="1" indent="-266700" algn="just">
              <a:buFont typeface="Arial" panose="020B0604020202020204" pitchFamily="34" charset="0"/>
              <a:buChar char="•"/>
            </a:pPr>
            <a:r>
              <a:rPr lang="en-US" dirty="0" smtClean="0"/>
              <a:t>[r]</a:t>
            </a:r>
            <a:r>
              <a:rPr lang="en-US" dirty="0" err="1" smtClean="0"/>
              <a:t>em</a:t>
            </a:r>
            <a:r>
              <a:rPr lang="en-US" dirty="0" smtClean="0"/>
              <a:t>, ex, </a:t>
            </a:r>
            <a:r>
              <a:rPr lang="en-US" dirty="0" err="1" smtClean="0"/>
              <a:t>ch</a:t>
            </a:r>
            <a:r>
              <a:rPr lang="en-US" dirty="0" smtClean="0"/>
              <a:t>, re, </a:t>
            </a:r>
            <a:r>
              <a:rPr lang="en-US" dirty="0" err="1" smtClean="0"/>
              <a:t>lh</a:t>
            </a:r>
            <a:r>
              <a:rPr lang="en-US" dirty="0" smtClean="0"/>
              <a:t>, </a:t>
            </a:r>
            <a:r>
              <a:rPr lang="en-US" dirty="0" err="1" smtClean="0"/>
              <a:t>vw</a:t>
            </a:r>
            <a:r>
              <a:rPr lang="en-US" dirty="0" smtClean="0"/>
              <a:t>, </a:t>
            </a:r>
            <a:r>
              <a:rPr lang="en-US" dirty="0" err="1" smtClean="0"/>
              <a:t>vh</a:t>
            </a:r>
            <a:r>
              <a:rPr lang="en-US" dirty="0" smtClean="0"/>
              <a:t>, </a:t>
            </a:r>
            <a:r>
              <a:rPr lang="en-US" dirty="0" err="1" smtClean="0"/>
              <a:t>vmin</a:t>
            </a:r>
            <a:r>
              <a:rPr lang="en-US" dirty="0" smtClean="0"/>
              <a:t>, </a:t>
            </a:r>
            <a:r>
              <a:rPr lang="en-US" dirty="0" err="1" smtClean="0"/>
              <a:t>vmax</a:t>
            </a:r>
            <a:r>
              <a:rPr lang="en-US" dirty="0" smtClean="0"/>
              <a:t> (relative)</a:t>
            </a:r>
          </a:p>
          <a:p>
            <a:pPr marL="0" indent="0" fontAlgn="base">
              <a:buNone/>
            </a:pPr>
            <a:endParaRPr lang="en-US" sz="2400" dirty="0" smtClean="0"/>
          </a:p>
          <a:p>
            <a:pPr marL="0" indent="0" fontAlgn="base">
              <a:buNone/>
            </a:pPr>
            <a:endParaRPr lang="en-US" sz="2400" dirty="0"/>
          </a:p>
        </p:txBody>
      </p:sp>
    </p:spTree>
    <p:extLst>
      <p:ext uri="{BB962C8B-B14F-4D97-AF65-F5344CB8AC3E}">
        <p14:creationId xmlns:p14="http://schemas.microsoft.com/office/powerpoint/2010/main" val="1778520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Basic – Box Model</a:t>
            </a:r>
            <a:endParaRPr lang="sk-SK" dirty="0"/>
          </a:p>
        </p:txBody>
      </p:sp>
      <p:sp>
        <p:nvSpPr>
          <p:cNvPr id="3" name="Zástupný symbol pro obsah 2"/>
          <p:cNvSpPr>
            <a:spLocks noGrp="1"/>
          </p:cNvSpPr>
          <p:nvPr>
            <p:ph idx="1"/>
          </p:nvPr>
        </p:nvSpPr>
        <p:spPr/>
        <p:txBody>
          <a:bodyPr>
            <a:normAutofit/>
          </a:bodyPr>
          <a:lstStyle/>
          <a:p>
            <a:pPr marL="0" indent="0">
              <a:buNone/>
            </a:pPr>
            <a:r>
              <a:rPr lang="en-US" sz="2800" dirty="0"/>
              <a:t>The full CSS box model applies to </a:t>
            </a:r>
            <a:r>
              <a:rPr lang="en-US" sz="2800" b="1" dirty="0"/>
              <a:t>block </a:t>
            </a:r>
            <a:r>
              <a:rPr lang="en-US" sz="2800" b="1" dirty="0" smtClean="0"/>
              <a:t>boxes; </a:t>
            </a:r>
            <a:r>
              <a:rPr lang="en-US" sz="2800" b="1" dirty="0"/>
              <a:t>inline boxes</a:t>
            </a:r>
            <a:r>
              <a:rPr lang="en-US" sz="2800" dirty="0"/>
              <a:t> only use some of the behavior defined in the box model. The model defines how the different parts of a </a:t>
            </a:r>
            <a:r>
              <a:rPr lang="en-US" sz="2800" dirty="0" smtClean="0"/>
              <a:t>box – margin</a:t>
            </a:r>
            <a:r>
              <a:rPr lang="en-US" sz="2800" dirty="0"/>
              <a:t>, border, padding, and content </a:t>
            </a:r>
            <a:r>
              <a:rPr lang="en-US" sz="2800" dirty="0"/>
              <a:t>–</a:t>
            </a:r>
            <a:r>
              <a:rPr lang="en-US" sz="2800" dirty="0" smtClean="0"/>
              <a:t> </a:t>
            </a:r>
            <a:r>
              <a:rPr lang="en-US" sz="2800" dirty="0"/>
              <a:t>work together to create a box that you can see on the page.</a:t>
            </a:r>
            <a:endParaRPr lang="sk-SK" sz="2800" dirty="0"/>
          </a:p>
        </p:txBody>
      </p:sp>
      <p:pic>
        <p:nvPicPr>
          <p:cNvPr id="4" name="Picture 2" descr="Diagram of the box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696" y="3883868"/>
            <a:ext cx="51816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017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Basic – Box </a:t>
            </a:r>
            <a:r>
              <a:rPr lang="en-US" dirty="0" smtClean="0"/>
              <a:t>Model</a:t>
            </a:r>
            <a:endParaRPr lang="sk-SK" dirty="0"/>
          </a:p>
        </p:txBody>
      </p:sp>
      <p:pic>
        <p:nvPicPr>
          <p:cNvPr id="3076" name="Picture 4" descr="Showing the size of the box when the standard box model is being u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23" y="2996952"/>
            <a:ext cx="4800533" cy="2880320"/>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ro obsah 2"/>
          <p:cNvSpPr>
            <a:spLocks noGrp="1"/>
          </p:cNvSpPr>
          <p:nvPr>
            <p:ph idx="1"/>
          </p:nvPr>
        </p:nvSpPr>
        <p:spPr>
          <a:xfrm>
            <a:off x="457200" y="1600200"/>
            <a:ext cx="8229600" cy="4781128"/>
          </a:xfrm>
        </p:spPr>
        <p:txBody>
          <a:bodyPr>
            <a:noAutofit/>
          </a:bodyPr>
          <a:lstStyle/>
          <a:p>
            <a:pPr marL="0" indent="0">
              <a:buNone/>
            </a:pPr>
            <a:r>
              <a:rPr lang="sk-SK" sz="2800" dirty="0">
                <a:latin typeface="Consolas" panose="020B0609020204030204" pitchFamily="49" charset="0"/>
              </a:rPr>
              <a:t>.box</a:t>
            </a:r>
            <a:r>
              <a:rPr lang="sk-SK" sz="2800" dirty="0">
                <a:latin typeface="Consolas" panose="020B0609020204030204" pitchFamily="49" charset="0"/>
              </a:rPr>
              <a:t> </a:t>
            </a:r>
            <a:r>
              <a:rPr lang="sk-SK" sz="2800" dirty="0">
                <a:latin typeface="Consolas" panose="020B0609020204030204" pitchFamily="49" charset="0"/>
              </a:rPr>
              <a:t>{</a:t>
            </a:r>
            <a:r>
              <a:rPr lang="sk-SK" sz="2800" dirty="0">
                <a:latin typeface="Consolas" panose="020B0609020204030204" pitchFamily="49" charset="0"/>
              </a:rPr>
              <a:t> </a:t>
            </a:r>
            <a:r>
              <a:rPr lang="sk-SK" sz="2800" dirty="0" err="1">
                <a:latin typeface="Consolas" panose="020B0609020204030204" pitchFamily="49" charset="0"/>
              </a:rPr>
              <a:t>width</a:t>
            </a:r>
            <a:r>
              <a:rPr lang="sk-SK" sz="2800" dirty="0">
                <a:latin typeface="Consolas" panose="020B0609020204030204" pitchFamily="49" charset="0"/>
              </a:rPr>
              <a:t>:</a:t>
            </a:r>
            <a:r>
              <a:rPr lang="sk-SK" sz="2800" dirty="0">
                <a:latin typeface="Consolas" panose="020B0609020204030204" pitchFamily="49" charset="0"/>
              </a:rPr>
              <a:t> </a:t>
            </a:r>
            <a:r>
              <a:rPr lang="sk-SK" sz="2800" dirty="0">
                <a:latin typeface="Consolas" panose="020B0609020204030204" pitchFamily="49" charset="0"/>
              </a:rPr>
              <a:t>350</a:t>
            </a:r>
            <a:r>
              <a:rPr lang="sk-SK" sz="2800" dirty="0">
                <a:latin typeface="Consolas" panose="020B0609020204030204" pitchFamily="49" charset="0"/>
              </a:rPr>
              <a:t>px</a:t>
            </a:r>
            <a:r>
              <a:rPr lang="sk-SK" sz="2800" dirty="0">
                <a:latin typeface="Consolas" panose="020B0609020204030204" pitchFamily="49" charset="0"/>
              </a:rPr>
              <a:t>;</a:t>
            </a:r>
            <a:r>
              <a:rPr lang="sk-SK" sz="2800" dirty="0">
                <a:latin typeface="Consolas" panose="020B0609020204030204" pitchFamily="49" charset="0"/>
              </a:rPr>
              <a:t> </a:t>
            </a:r>
            <a:r>
              <a:rPr lang="sk-SK" sz="2800" dirty="0" err="1">
                <a:latin typeface="Consolas" panose="020B0609020204030204" pitchFamily="49" charset="0"/>
              </a:rPr>
              <a:t>height</a:t>
            </a:r>
            <a:r>
              <a:rPr lang="sk-SK" sz="2800" dirty="0">
                <a:latin typeface="Consolas" panose="020B0609020204030204" pitchFamily="49" charset="0"/>
              </a:rPr>
              <a:t>:</a:t>
            </a:r>
            <a:r>
              <a:rPr lang="sk-SK" sz="2800" dirty="0">
                <a:latin typeface="Consolas" panose="020B0609020204030204" pitchFamily="49" charset="0"/>
              </a:rPr>
              <a:t> </a:t>
            </a:r>
            <a:r>
              <a:rPr lang="sk-SK" sz="2800" dirty="0">
                <a:latin typeface="Consolas" panose="020B0609020204030204" pitchFamily="49" charset="0"/>
              </a:rPr>
              <a:t>150</a:t>
            </a:r>
            <a:r>
              <a:rPr lang="sk-SK" sz="2800" dirty="0">
                <a:latin typeface="Consolas" panose="020B0609020204030204" pitchFamily="49" charset="0"/>
              </a:rPr>
              <a:t>px</a:t>
            </a:r>
            <a:r>
              <a:rPr lang="sk-SK" sz="2800" dirty="0">
                <a:latin typeface="Consolas" panose="020B0609020204030204" pitchFamily="49" charset="0"/>
              </a:rPr>
              <a:t>;</a:t>
            </a:r>
            <a:r>
              <a:rPr lang="sk-SK" sz="2800" dirty="0">
                <a:latin typeface="Consolas" panose="020B0609020204030204" pitchFamily="49" charset="0"/>
              </a:rPr>
              <a:t> </a:t>
            </a:r>
            <a:r>
              <a:rPr lang="sk-SK" sz="2800" dirty="0" err="1">
                <a:latin typeface="Consolas" panose="020B0609020204030204" pitchFamily="49" charset="0"/>
              </a:rPr>
              <a:t>margin</a:t>
            </a:r>
            <a:r>
              <a:rPr lang="sk-SK" sz="2800" dirty="0">
                <a:latin typeface="Consolas" panose="020B0609020204030204" pitchFamily="49" charset="0"/>
              </a:rPr>
              <a:t>:</a:t>
            </a:r>
            <a:r>
              <a:rPr lang="sk-SK" sz="2800" dirty="0">
                <a:latin typeface="Consolas" panose="020B0609020204030204" pitchFamily="49" charset="0"/>
              </a:rPr>
              <a:t> </a:t>
            </a:r>
            <a:r>
              <a:rPr lang="sk-SK" sz="2800" dirty="0">
                <a:latin typeface="Consolas" panose="020B0609020204030204" pitchFamily="49" charset="0"/>
              </a:rPr>
              <a:t>10</a:t>
            </a:r>
            <a:r>
              <a:rPr lang="sk-SK" sz="2800" dirty="0">
                <a:latin typeface="Consolas" panose="020B0609020204030204" pitchFamily="49" charset="0"/>
              </a:rPr>
              <a:t>px</a:t>
            </a:r>
            <a:r>
              <a:rPr lang="sk-SK" sz="2800" dirty="0">
                <a:latin typeface="Consolas" panose="020B0609020204030204" pitchFamily="49" charset="0"/>
              </a:rPr>
              <a:t>;</a:t>
            </a:r>
            <a:r>
              <a:rPr lang="sk-SK" sz="2800" dirty="0">
                <a:latin typeface="Consolas" panose="020B0609020204030204" pitchFamily="49" charset="0"/>
              </a:rPr>
              <a:t> </a:t>
            </a:r>
            <a:r>
              <a:rPr lang="sk-SK" sz="2800" dirty="0" err="1">
                <a:latin typeface="Consolas" panose="020B0609020204030204" pitchFamily="49" charset="0"/>
              </a:rPr>
              <a:t>padding</a:t>
            </a:r>
            <a:r>
              <a:rPr lang="sk-SK" sz="2800" dirty="0">
                <a:latin typeface="Consolas" panose="020B0609020204030204" pitchFamily="49" charset="0"/>
              </a:rPr>
              <a:t>:</a:t>
            </a:r>
            <a:r>
              <a:rPr lang="sk-SK" sz="2800" dirty="0">
                <a:latin typeface="Consolas" panose="020B0609020204030204" pitchFamily="49" charset="0"/>
              </a:rPr>
              <a:t> </a:t>
            </a:r>
            <a:r>
              <a:rPr lang="sk-SK" sz="2800" dirty="0">
                <a:latin typeface="Consolas" panose="020B0609020204030204" pitchFamily="49" charset="0"/>
              </a:rPr>
              <a:t>25</a:t>
            </a:r>
            <a:r>
              <a:rPr lang="sk-SK" sz="2800" dirty="0">
                <a:latin typeface="Consolas" panose="020B0609020204030204" pitchFamily="49" charset="0"/>
              </a:rPr>
              <a:t>px</a:t>
            </a:r>
            <a:r>
              <a:rPr lang="sk-SK" sz="2800" dirty="0">
                <a:latin typeface="Consolas" panose="020B0609020204030204" pitchFamily="49" charset="0"/>
              </a:rPr>
              <a:t>;</a:t>
            </a:r>
            <a:r>
              <a:rPr lang="sk-SK" sz="2800" dirty="0">
                <a:latin typeface="Consolas" panose="020B0609020204030204" pitchFamily="49" charset="0"/>
              </a:rPr>
              <a:t> </a:t>
            </a:r>
            <a:r>
              <a:rPr lang="sk-SK" sz="2800" dirty="0" err="1">
                <a:latin typeface="Consolas" panose="020B0609020204030204" pitchFamily="49" charset="0"/>
              </a:rPr>
              <a:t>border</a:t>
            </a:r>
            <a:r>
              <a:rPr lang="sk-SK" sz="2800" dirty="0">
                <a:latin typeface="Consolas" panose="020B0609020204030204" pitchFamily="49" charset="0"/>
              </a:rPr>
              <a:t>:</a:t>
            </a:r>
            <a:r>
              <a:rPr lang="sk-SK" sz="2800" dirty="0">
                <a:latin typeface="Consolas" panose="020B0609020204030204" pitchFamily="49" charset="0"/>
              </a:rPr>
              <a:t> </a:t>
            </a:r>
            <a:r>
              <a:rPr lang="sk-SK" sz="2800" dirty="0">
                <a:latin typeface="Consolas" panose="020B0609020204030204" pitchFamily="49" charset="0"/>
              </a:rPr>
              <a:t>5</a:t>
            </a:r>
            <a:r>
              <a:rPr lang="sk-SK" sz="2800" dirty="0">
                <a:latin typeface="Consolas" panose="020B0609020204030204" pitchFamily="49" charset="0"/>
              </a:rPr>
              <a:t>px </a:t>
            </a:r>
            <a:r>
              <a:rPr lang="sk-SK" sz="2800" dirty="0" err="1">
                <a:latin typeface="Consolas" panose="020B0609020204030204" pitchFamily="49" charset="0"/>
              </a:rPr>
              <a:t>solid</a:t>
            </a:r>
            <a:r>
              <a:rPr lang="sk-SK" sz="2800" dirty="0">
                <a:latin typeface="Consolas" panose="020B0609020204030204" pitchFamily="49" charset="0"/>
              </a:rPr>
              <a:t> </a:t>
            </a:r>
            <a:r>
              <a:rPr lang="sk-SK" sz="2800" dirty="0" err="1">
                <a:latin typeface="Consolas" panose="020B0609020204030204" pitchFamily="49" charset="0"/>
              </a:rPr>
              <a:t>black</a:t>
            </a:r>
            <a:r>
              <a:rPr lang="sk-SK" sz="2800" dirty="0">
                <a:latin typeface="Consolas" panose="020B0609020204030204" pitchFamily="49" charset="0"/>
              </a:rPr>
              <a:t>;</a:t>
            </a:r>
            <a:r>
              <a:rPr lang="sk-SK" sz="2800" dirty="0">
                <a:latin typeface="Consolas" panose="020B0609020204030204" pitchFamily="49" charset="0"/>
              </a:rPr>
              <a:t> </a:t>
            </a:r>
            <a:r>
              <a:rPr lang="sk-SK" sz="2800" dirty="0" smtClean="0">
                <a:latin typeface="Consolas" panose="020B0609020204030204" pitchFamily="49" charset="0"/>
              </a:rPr>
              <a:t>}</a:t>
            </a:r>
            <a:endParaRPr lang="en-US" sz="2800" dirty="0" smtClean="0">
              <a:latin typeface="Consolas" panose="020B0609020204030204" pitchFamily="49" charset="0"/>
            </a:endParaRPr>
          </a:p>
          <a:p>
            <a:pPr marL="0" indent="0">
              <a:buNone/>
            </a:pPr>
            <a:endParaRPr lang="en-US" dirty="0">
              <a:latin typeface="Consolas" panose="020B0609020204030204" pitchFamily="49" charset="0"/>
            </a:endParaRPr>
          </a:p>
          <a:p>
            <a:pPr marL="0" indent="0">
              <a:buNone/>
            </a:pPr>
            <a:endParaRPr lang="en-US" dirty="0" smtClean="0">
              <a:latin typeface="Consolas" panose="020B0609020204030204" pitchFamily="49" charset="0"/>
            </a:endParaRPr>
          </a:p>
          <a:p>
            <a:pPr marL="0" indent="0">
              <a:buNone/>
            </a:pPr>
            <a:endParaRPr lang="en-US" dirty="0">
              <a:latin typeface="Consolas" panose="020B0609020204030204" pitchFamily="49" charset="0"/>
            </a:endParaRPr>
          </a:p>
          <a:p>
            <a:pPr marL="0" indent="0">
              <a:buNone/>
            </a:pPr>
            <a:endParaRPr lang="en-US" dirty="0" smtClean="0">
              <a:latin typeface="Consolas" panose="020B0609020204030204" pitchFamily="49" charset="0"/>
            </a:endParaRPr>
          </a:p>
          <a:p>
            <a:pPr marL="0" indent="0">
              <a:buNone/>
            </a:pPr>
            <a:endParaRPr lang="en-US" dirty="0" smtClean="0"/>
          </a:p>
          <a:p>
            <a:pPr marL="0" indent="0">
              <a:buNone/>
            </a:pPr>
            <a:r>
              <a:rPr lang="en-US" dirty="0" smtClean="0"/>
              <a:t>Final </a:t>
            </a:r>
            <a:r>
              <a:rPr lang="en-US" dirty="0"/>
              <a:t>dimension: width = </a:t>
            </a:r>
            <a:r>
              <a:rPr lang="en-US" dirty="0" smtClean="0"/>
              <a:t>410px</a:t>
            </a:r>
            <a:r>
              <a:rPr lang="en-US" dirty="0"/>
              <a:t>, height = </a:t>
            </a:r>
            <a:r>
              <a:rPr lang="en-US" dirty="0" smtClean="0"/>
              <a:t>210px</a:t>
            </a:r>
            <a:endParaRPr lang="sk-SK" dirty="0"/>
          </a:p>
          <a:p>
            <a:pPr marL="0" indent="0">
              <a:buNone/>
            </a:pPr>
            <a:endParaRPr lang="en-US" dirty="0" smtClean="0">
              <a:latin typeface="Consolas" panose="020B0609020204030204" pitchFamily="49" charset="0"/>
            </a:endParaRPr>
          </a:p>
        </p:txBody>
      </p:sp>
    </p:spTree>
    <p:extLst>
      <p:ext uri="{BB962C8B-B14F-4D97-AF65-F5344CB8AC3E}">
        <p14:creationId xmlns:p14="http://schemas.microsoft.com/office/powerpoint/2010/main" val="2414301215"/>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1300</Words>
  <Application>Microsoft Office PowerPoint</Application>
  <PresentationFormat>Předvádění na obrazovce (4:3)</PresentationFormat>
  <Paragraphs>242</Paragraphs>
  <Slides>36</Slides>
  <Notes>0</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36</vt:i4>
      </vt:variant>
    </vt:vector>
  </HeadingPairs>
  <TitlesOfParts>
    <vt:vector size="38" baseType="lpstr">
      <vt:lpstr>Motiv systému Office</vt:lpstr>
      <vt:lpstr>Acrobat Document</vt:lpstr>
      <vt:lpstr>CSS[3] Fundamentals</vt:lpstr>
      <vt:lpstr>Agenda</vt:lpstr>
      <vt:lpstr>History</vt:lpstr>
      <vt:lpstr>What is New in CSS3</vt:lpstr>
      <vt:lpstr>Basics – Syntax</vt:lpstr>
      <vt:lpstr>Basics – Shorthand</vt:lpstr>
      <vt:lpstr>Basics – Others</vt:lpstr>
      <vt:lpstr>Basic – Box Model</vt:lpstr>
      <vt:lpstr>Basic – Box Model</vt:lpstr>
      <vt:lpstr>Basic – Box Model</vt:lpstr>
      <vt:lpstr>Prezentace aplikace PowerPoint</vt:lpstr>
      <vt:lpstr>Selectors</vt:lpstr>
      <vt:lpstr>Universal Selector</vt:lpstr>
      <vt:lpstr>Element Type Selectors</vt:lpstr>
      <vt:lpstr>Id Selectors</vt:lpstr>
      <vt:lpstr>Class Selectors</vt:lpstr>
      <vt:lpstr>Descendant Selectors</vt:lpstr>
      <vt:lpstr>Child Selectors</vt:lpstr>
      <vt:lpstr>Adjacent Sibling Selectors</vt:lpstr>
      <vt:lpstr>General Sibling Selectors</vt:lpstr>
      <vt:lpstr>Attributes Selectors</vt:lpstr>
      <vt:lpstr>Pseudo-classes Selectors</vt:lpstr>
      <vt:lpstr>List of Pseudo-classes</vt:lpstr>
      <vt:lpstr>Pseudo-elements Selectors</vt:lpstr>
      <vt:lpstr>Prezentace aplikace PowerPoint</vt:lpstr>
      <vt:lpstr>Border Radius</vt:lpstr>
      <vt:lpstr>Opacity</vt:lpstr>
      <vt:lpstr>Shadows</vt:lpstr>
      <vt:lpstr>Multiple Background Images</vt:lpstr>
      <vt:lpstr>Multi-column Layout</vt:lpstr>
      <vt:lpstr>Transform</vt:lpstr>
      <vt:lpstr>Transition</vt:lpstr>
      <vt:lpstr>Media Query</vt:lpstr>
      <vt:lpstr>Media Query</vt:lpstr>
      <vt:lpstr>Debugging CSS</vt:lpstr>
      <vt:lpstr>References and Tools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Fedor</dc:creator>
  <cp:lastModifiedBy>Fedor</cp:lastModifiedBy>
  <cp:revision>122</cp:revision>
  <dcterms:created xsi:type="dcterms:W3CDTF">2020-03-18T00:08:06Z</dcterms:created>
  <dcterms:modified xsi:type="dcterms:W3CDTF">2020-03-18T03:32:53Z</dcterms:modified>
</cp:coreProperties>
</file>