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3" autoAdjust="0"/>
  </p:normalViewPr>
  <p:slideViewPr>
    <p:cSldViewPr>
      <p:cViewPr varScale="1">
        <p:scale>
          <a:sx n="150" d="100"/>
          <a:sy n="150" d="100"/>
        </p:scale>
        <p:origin x="199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0C48A-9972-4BE6-8214-AC518509A66D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3000A-DAB8-466C-BFF8-7592F62C45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9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MD5</a:t>
            </a:r>
            <a:r>
              <a:rPr lang="en-US" baseline="0" dirty="0"/>
              <a:t> collisions – </a:t>
            </a:r>
            <a:r>
              <a:rPr lang="en-US" baseline="0" dirty="0" err="1"/>
              <a:t>Vlastimil</a:t>
            </a:r>
            <a:r>
              <a:rPr lang="en-US" baseline="0" dirty="0"/>
              <a:t> </a:t>
            </a:r>
            <a:r>
              <a:rPr lang="en-US" baseline="0" dirty="0" err="1"/>
              <a:t>Klima</a:t>
            </a:r>
            <a:r>
              <a:rPr lang="en-US" baseline="0" dirty="0"/>
              <a:t> z mat-</a:t>
            </a:r>
            <a:r>
              <a:rPr lang="en-US" baseline="0" dirty="0" err="1"/>
              <a:t>fyzu</a:t>
            </a:r>
            <a:r>
              <a:rPr lang="en-US" baseline="0" dirty="0"/>
              <a:t>, 2005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000A-DAB8-466C-BFF8-7592F62C45F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42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100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581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615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318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333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368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334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78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546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964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84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D7F41-7880-4B12-9E5D-EC28C0E91330}" type="datetimeFigureOut">
              <a:rPr lang="sk-SK" smtClean="0"/>
              <a:t>25. 2. 2020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980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stackexchange.com/questions/47576/do-simple-linux-servers-really-need-a-non-root-user-for-security-reasons" TargetMode="External"/><Relationship Id="rId2" Type="http://schemas.openxmlformats.org/officeDocument/2006/relationships/hyperlink" Target="https://en.wikipedia.org/wiki/Principle_of_least_privileg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offline.html" TargetMode="External"/><Relationship Id="rId2" Type="http://schemas.openxmlformats.org/officeDocument/2006/relationships/hyperlink" Target="http://www.mnot.net/cache_doc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ckoverflow.com/questions/1574168/gzip-vs-deflate-zlib-revisited" TargetMode="External"/><Relationship Id="rId4" Type="http://schemas.openxmlformats.org/officeDocument/2006/relationships/hyperlink" Target="http://developer.yahoo.com/performance/rules.html#gzi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listapart.com/articles/sprit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yahoo.com/yslow/" TargetMode="External"/><Relationship Id="rId2" Type="http://schemas.openxmlformats.org/officeDocument/2006/relationships/hyperlink" Target="http://developer.yahoo.com/performan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s.google.com/speed/pagespeed/insights_extensions" TargetMode="External"/><Relationship Id="rId4" Type="http://schemas.openxmlformats.org/officeDocument/2006/relationships/hyperlink" Target="https://developers.google.com/speed/docs/best-practices/rules_intr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yahoo.com/yui/compressor/" TargetMode="External"/><Relationship Id="rId2" Type="http://schemas.openxmlformats.org/officeDocument/2006/relationships/hyperlink" Target="http://developers.google.com/closure/compil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thiasbynens.be/notes/rel-shortcut-ico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xhtml1/" TargetMode="External"/><Relationship Id="rId7" Type="http://schemas.openxmlformats.org/officeDocument/2006/relationships/hyperlink" Target="http://validator.w3.org/" TargetMode="External"/><Relationship Id="rId2" Type="http://schemas.openxmlformats.org/officeDocument/2006/relationships/hyperlink" Target="http://www.ietf.org/rfc/rfc2616.t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.org/TR/" TargetMode="External"/><Relationship Id="rId5" Type="http://schemas.openxmlformats.org/officeDocument/2006/relationships/hyperlink" Target="http://www.w3.org/TR/CSS2/" TargetMode="External"/><Relationship Id="rId4" Type="http://schemas.openxmlformats.org/officeDocument/2006/relationships/hyperlink" Target="http://www.w3.org/TR/REC-html40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noscript.ne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67531/is-it-ok-to-use-a-css-reset-stylesheet" TargetMode="External"/><Relationship Id="rId2" Type="http://schemas.openxmlformats.org/officeDocument/2006/relationships/hyperlink" Target="http://www.bigoakinc.com/blog/when-to-use-a-301-vs-302-redirec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elopers.google.com/speed/libraries/devguide" TargetMode="External"/><Relationship Id="rId4" Type="http://schemas.openxmlformats.org/officeDocument/2006/relationships/hyperlink" Target="http://necolas.github.com/normalize.css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owsershots.org/" TargetMode="External"/><Relationship Id="rId3" Type="http://schemas.openxmlformats.org/officeDocument/2006/relationships/hyperlink" Target="http://firefox.com/" TargetMode="External"/><Relationship Id="rId7" Type="http://schemas.openxmlformats.org/officeDocument/2006/relationships/hyperlink" Target="http://en.wikipedia.org/wiki/Internet_Explorer" TargetMode="External"/><Relationship Id="rId2" Type="http://schemas.openxmlformats.org/officeDocument/2006/relationships/hyperlink" Target="http://en.wikipedia.org/wiki/Gecko_(layout_engin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ra.com/" TargetMode="External"/><Relationship Id="rId5" Type="http://schemas.openxmlformats.org/officeDocument/2006/relationships/hyperlink" Target="http://www.google.com/chrome" TargetMode="External"/><Relationship Id="rId4" Type="http://schemas.openxmlformats.org/officeDocument/2006/relationships/hyperlink" Target="http://www.apple.com/safari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ercurial.selenic.com/" TargetMode="External"/><Relationship Id="rId2" Type="http://schemas.openxmlformats.org/officeDocument/2006/relationships/hyperlink" Target="http://subversion.apach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leniumhq.org/" TargetMode="External"/><Relationship Id="rId4" Type="http://schemas.openxmlformats.org/officeDocument/2006/relationships/hyperlink" Target="http://git-scm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logging.apache.org/log4net/" TargetMode="External"/><Relationship Id="rId2" Type="http://schemas.openxmlformats.org/officeDocument/2006/relationships/hyperlink" Target="http://logging.apache.org/log4j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g4r.rubyforge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tion508.gov/" TargetMode="External"/><Relationship Id="rId2" Type="http://schemas.openxmlformats.org/officeDocument/2006/relationships/hyperlink" Target="http://www.w3.org/WA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TR/WCAG20/" TargetMode="External"/><Relationship Id="rId4" Type="http://schemas.openxmlformats.org/officeDocument/2006/relationships/hyperlink" Target="http://www.w3.org/WAI/intro/ari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inghorror.com/blog/archives/001228.html" TargetMode="External"/><Relationship Id="rId2" Type="http://schemas.openxmlformats.org/officeDocument/2006/relationships/hyperlink" Target="http://en.wikipedia.org/wiki/Nofollo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raceful_degradation" TargetMode="External"/><Relationship Id="rId2" Type="http://schemas.openxmlformats.org/officeDocument/2006/relationships/hyperlink" Target="http://en.wikipedia.org/wiki/Progressive_enhanc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nsible.com/dmmt.html" TargetMode="External"/><Relationship Id="rId4" Type="http://schemas.openxmlformats.org/officeDocument/2006/relationships/hyperlink" Target="http://en.wikipedia.org/wiki/Post/Redirect/Ge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QL_injection" TargetMode="External"/><Relationship Id="rId2" Type="http://schemas.openxmlformats.org/officeDocument/2006/relationships/hyperlink" Target="http://www.owasp.org/index.php/Category:OWASP_Guide_Proje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stackexchange.com/q/21263/39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t.slashdot.org/comments.pl?sid=1987632&amp;cid=35149842" TargetMode="External"/><Relationship Id="rId4" Type="http://schemas.openxmlformats.org/officeDocument/2006/relationships/hyperlink" Target="http://www.tarsnap.com/scrypt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zilla.org/projects/security/pki/nss/ssl/draft302.txt" TargetMode="External"/><Relationship Id="rId2" Type="http://schemas.openxmlformats.org/officeDocument/2006/relationships/hyperlink" Target="http://stackoverflow.com/questions/1581610/how-can-i-store-my-users-passwords-safely/1581919#158191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gdpr.org/" TargetMode="External"/><Relationship Id="rId4" Type="http://schemas.openxmlformats.org/officeDocument/2006/relationships/hyperlink" Target="http://en.wikipedia.org/wiki/Http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oss-site_scripting" TargetMode="External"/><Relationship Id="rId7" Type="http://schemas.openxmlformats.org/officeDocument/2006/relationships/hyperlink" Target="http://amzn.com/0470170778" TargetMode="External"/><Relationship Id="rId2" Type="http://schemas.openxmlformats.org/officeDocument/2006/relationships/hyperlink" Target="http://en.wikipedia.org/wiki/Session_hijacking#Preven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.google.com/p/browsersec/wiki/Main" TargetMode="External"/><Relationship Id="rId5" Type="http://schemas.openxmlformats.org/officeDocument/2006/relationships/hyperlink" Target="http://en.wikipedia.org/wiki/Clickjacking" TargetMode="External"/><Relationship Id="rId4" Type="http://schemas.openxmlformats.org/officeDocument/2006/relationships/hyperlink" Target="http://en.wikipedia.org/wiki/Cross-site_request_forge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Essential Skills in Web Development 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PV219, spring 2020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5121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 </a:t>
            </a:r>
            <a:r>
              <a:rPr lang="en-US" dirty="0">
                <a:hlinkClick r:id="rId2"/>
              </a:rPr>
              <a:t>The principal of least/minimal privilege</a:t>
            </a:r>
            <a:r>
              <a:rPr lang="en-US" dirty="0"/>
              <a:t>. Try to run your app server </a:t>
            </a:r>
            <a:r>
              <a:rPr lang="en-US" dirty="0">
                <a:hlinkClick r:id="rId3"/>
              </a:rPr>
              <a:t>as non-root</a:t>
            </a:r>
            <a:r>
              <a:rPr lang="en-US" dirty="0"/>
              <a:t>.</a:t>
            </a:r>
          </a:p>
          <a:p>
            <a:r>
              <a:rPr lang="en-US" dirty="0"/>
              <a:t>Keep your system(s) up to date with the latest patches.</a:t>
            </a:r>
          </a:p>
          <a:p>
            <a:r>
              <a:rPr lang="en-US" dirty="0"/>
              <a:t>Make sure your database connection information is secured.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262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caching if necessary, understand and use </a:t>
            </a:r>
            <a:r>
              <a:rPr lang="en-US" dirty="0">
                <a:hlinkClick r:id="rId2"/>
              </a:rPr>
              <a:t>HTTP caching</a:t>
            </a:r>
            <a:r>
              <a:rPr lang="en-US" dirty="0"/>
              <a:t> properly as well as </a:t>
            </a:r>
            <a:r>
              <a:rPr lang="en-US" dirty="0">
                <a:hlinkClick r:id="rId3"/>
              </a:rPr>
              <a:t>HTML5 Manifest</a:t>
            </a:r>
            <a:r>
              <a:rPr lang="en-US" dirty="0"/>
              <a:t>.</a:t>
            </a:r>
          </a:p>
          <a:p>
            <a:r>
              <a:rPr lang="en-US" dirty="0"/>
              <a:t>Optimize images – i.e. don't use a 20 Kb image for a repeating background.</a:t>
            </a:r>
          </a:p>
          <a:p>
            <a:r>
              <a:rPr lang="en-US" dirty="0"/>
              <a:t>Learn how to </a:t>
            </a:r>
            <a:r>
              <a:rPr lang="en-US" dirty="0" err="1">
                <a:hlinkClick r:id="rId4"/>
              </a:rPr>
              <a:t>gzip</a:t>
            </a:r>
            <a:r>
              <a:rPr lang="en-US" dirty="0">
                <a:hlinkClick r:id="rId4"/>
              </a:rPr>
              <a:t>/deflate content</a:t>
            </a:r>
            <a:r>
              <a:rPr lang="en-US" dirty="0"/>
              <a:t> (</a:t>
            </a:r>
            <a:r>
              <a:rPr lang="en-US" dirty="0">
                <a:hlinkClick r:id="rId5"/>
              </a:rPr>
              <a:t>deflate is better</a:t>
            </a:r>
            <a:r>
              <a:rPr lang="en-US" dirty="0"/>
              <a:t>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Combine/concatenate multiple stylesheets or multiple script files to reduce number of browser connections and improve </a:t>
            </a:r>
            <a:r>
              <a:rPr lang="en-US" dirty="0" err="1"/>
              <a:t>gzip</a:t>
            </a:r>
            <a:r>
              <a:rPr lang="en-US" dirty="0"/>
              <a:t> ability to compress duplications between files.</a:t>
            </a:r>
          </a:p>
          <a:p>
            <a:r>
              <a:rPr lang="en-US" dirty="0"/>
              <a:t>Use </a:t>
            </a:r>
            <a:r>
              <a:rPr lang="en-US" dirty="0">
                <a:hlinkClick r:id="rId2"/>
              </a:rPr>
              <a:t>CSS Image Sprites</a:t>
            </a:r>
            <a:r>
              <a:rPr lang="en-US" dirty="0"/>
              <a:t> for small related images like toolbars (because of next point)</a:t>
            </a:r>
          </a:p>
          <a:p>
            <a:r>
              <a:rPr lang="en-US" dirty="0"/>
              <a:t>Minimize the total number of HTTP requests required for a browser to render the page.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81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Yahoo Exceptional Performance</a:t>
            </a:r>
            <a:r>
              <a:rPr lang="en-US" dirty="0"/>
              <a:t> – lots of great guidelines, including improving front-end performance and their </a:t>
            </a:r>
            <a:r>
              <a:rPr lang="en-US" dirty="0" err="1">
                <a:hlinkClick r:id="rId3"/>
              </a:rPr>
              <a:t>YSlow</a:t>
            </a:r>
            <a:r>
              <a:rPr lang="en-US" dirty="0"/>
              <a:t> tool (requires Firefox, Safari, Chrome or Opera). </a:t>
            </a:r>
          </a:p>
          <a:p>
            <a:r>
              <a:rPr lang="en-US" dirty="0">
                <a:hlinkClick r:id="rId4"/>
              </a:rPr>
              <a:t>Google page speed</a:t>
            </a:r>
            <a:r>
              <a:rPr lang="en-US" dirty="0"/>
              <a:t> (use with </a:t>
            </a:r>
            <a:r>
              <a:rPr lang="en-US" dirty="0">
                <a:hlinkClick r:id="rId5"/>
              </a:rPr>
              <a:t>browser extension</a:t>
            </a:r>
            <a:r>
              <a:rPr lang="en-US" dirty="0"/>
              <a:t>) – a tool for performance profiling, and it optimizes your images too.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Utilize </a:t>
            </a:r>
            <a:r>
              <a:rPr lang="en-US" dirty="0">
                <a:hlinkClick r:id="rId2"/>
              </a:rPr>
              <a:t>Google Closure Compiler</a:t>
            </a:r>
            <a:r>
              <a:rPr lang="en-US" dirty="0"/>
              <a:t> for JavaScript and </a:t>
            </a:r>
            <a:r>
              <a:rPr lang="en-US" dirty="0">
                <a:hlinkClick r:id="rId3"/>
              </a:rPr>
              <a:t>other </a:t>
            </a:r>
            <a:r>
              <a:rPr lang="en-US" dirty="0" err="1">
                <a:hlinkClick r:id="rId3"/>
              </a:rPr>
              <a:t>minification</a:t>
            </a:r>
            <a:r>
              <a:rPr lang="en-US" dirty="0">
                <a:hlinkClick r:id="rId3"/>
              </a:rPr>
              <a:t> tools</a:t>
            </a:r>
            <a:r>
              <a:rPr lang="en-US" dirty="0"/>
              <a:t>.</a:t>
            </a:r>
          </a:p>
          <a:p>
            <a:r>
              <a:rPr lang="en-US" dirty="0"/>
              <a:t>Make sure there’s a </a:t>
            </a:r>
            <a:r>
              <a:rPr lang="en-US" i="1" dirty="0"/>
              <a:t>favicon.ico</a:t>
            </a:r>
            <a:r>
              <a:rPr lang="en-US" dirty="0"/>
              <a:t> file in the root of the site, i.e. /favicon.ico. </a:t>
            </a:r>
            <a:r>
              <a:rPr lang="en-US" u="sng" dirty="0">
                <a:hlinkClick r:id="rId4"/>
              </a:rPr>
              <a:t>Browsers will automatically request it</a:t>
            </a:r>
            <a:r>
              <a:rPr lang="en-US" dirty="0"/>
              <a:t>, even if the icon isn’t mentioned in the HTML at all. </a:t>
            </a:r>
          </a:p>
          <a:p>
            <a:r>
              <a:rPr lang="en-US" dirty="0"/>
              <a:t>If you don’t have a /favicon.ico, this will result in a lot of 404s, draining your server’s bandwidth.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 </a:t>
            </a:r>
            <a:r>
              <a:rPr lang="en-US" dirty="0">
                <a:hlinkClick r:id="rId2"/>
              </a:rPr>
              <a:t>HTTP</a:t>
            </a:r>
            <a:r>
              <a:rPr lang="en-US" dirty="0"/>
              <a:t> and things like GET, POST, sessions, cookies, and what it means to be "stateless".</a:t>
            </a:r>
          </a:p>
          <a:p>
            <a:r>
              <a:rPr lang="en-US" dirty="0"/>
              <a:t>Write your </a:t>
            </a:r>
            <a:r>
              <a:rPr lang="en-US" dirty="0">
                <a:hlinkClick r:id="rId3"/>
              </a:rPr>
              <a:t>XHTML</a:t>
            </a:r>
            <a:r>
              <a:rPr lang="en-US" dirty="0"/>
              <a:t>/</a:t>
            </a:r>
            <a:r>
              <a:rPr lang="en-US" dirty="0">
                <a:hlinkClick r:id="rId4"/>
              </a:rPr>
              <a:t>HTML</a:t>
            </a:r>
            <a:r>
              <a:rPr lang="en-US" dirty="0"/>
              <a:t> and </a:t>
            </a:r>
            <a:r>
              <a:rPr lang="en-US" dirty="0">
                <a:hlinkClick r:id="rId5"/>
              </a:rPr>
              <a:t>CSS</a:t>
            </a:r>
            <a:r>
              <a:rPr lang="en-US" dirty="0"/>
              <a:t> according to the </a:t>
            </a:r>
            <a:r>
              <a:rPr lang="en-US" dirty="0">
                <a:hlinkClick r:id="rId6"/>
              </a:rPr>
              <a:t>W3C specifications</a:t>
            </a:r>
            <a:r>
              <a:rPr lang="en-US" dirty="0"/>
              <a:t> and make sure they </a:t>
            </a:r>
            <a:r>
              <a:rPr lang="en-US" dirty="0">
                <a:hlinkClick r:id="rId7"/>
              </a:rPr>
              <a:t>validate</a:t>
            </a:r>
            <a:r>
              <a:rPr lang="en-US" dirty="0"/>
              <a:t>. </a:t>
            </a:r>
          </a:p>
          <a:p>
            <a:r>
              <a:rPr lang="en-US" dirty="0"/>
              <a:t>Understand how JavaScript is processed in the browser.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how the JavaScript sandbox works, especially if you intend to use iframes.</a:t>
            </a:r>
          </a:p>
          <a:p>
            <a:r>
              <a:rPr lang="en-US" dirty="0"/>
              <a:t>JavaScript can and will be disabled, and that AJAX is therefore an extension, not a baseline. </a:t>
            </a:r>
          </a:p>
          <a:p>
            <a:r>
              <a:rPr lang="en-US" dirty="0" err="1">
                <a:hlinkClick r:id="rId2"/>
              </a:rPr>
              <a:t>NoScript</a:t>
            </a:r>
            <a:r>
              <a:rPr lang="en-US" dirty="0"/>
              <a:t> is becoming more popular, mobile devices may not work as expected, and Google won't run most of your JavaScript when indexing the site.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the </a:t>
            </a:r>
            <a:r>
              <a:rPr lang="en-US" dirty="0">
                <a:hlinkClick r:id="rId2"/>
              </a:rPr>
              <a:t>difference between 301 and 302 redirects</a:t>
            </a:r>
            <a:r>
              <a:rPr lang="en-US" dirty="0"/>
              <a:t> (this is also an SEO issue).</a:t>
            </a:r>
          </a:p>
          <a:p>
            <a:r>
              <a:rPr lang="en-US" dirty="0"/>
              <a:t>Consider using a </a:t>
            </a:r>
            <a:r>
              <a:rPr lang="en-US" dirty="0">
                <a:hlinkClick r:id="rId3"/>
              </a:rPr>
              <a:t>Reset Style Sheet</a:t>
            </a:r>
            <a:r>
              <a:rPr lang="en-US" dirty="0"/>
              <a:t> or </a:t>
            </a:r>
            <a:r>
              <a:rPr lang="en-US" dirty="0">
                <a:hlinkClick r:id="rId4"/>
              </a:rPr>
              <a:t>normalize.css</a:t>
            </a:r>
            <a:r>
              <a:rPr lang="en-US" dirty="0"/>
              <a:t>.</a:t>
            </a:r>
          </a:p>
          <a:p>
            <a:r>
              <a:rPr lang="en-US" dirty="0"/>
              <a:t>Consider using a service such as the </a:t>
            </a:r>
            <a:r>
              <a:rPr lang="en-US" dirty="0">
                <a:hlinkClick r:id="rId5"/>
              </a:rPr>
              <a:t>Google Libraries API</a:t>
            </a:r>
            <a:r>
              <a:rPr lang="en-US" dirty="0"/>
              <a:t> to load frameworks.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you'll spend 20 % of your time coding and 80 % of it maintaining, so code accordingly.</a:t>
            </a:r>
          </a:p>
          <a:p>
            <a:r>
              <a:rPr lang="en-US" dirty="0"/>
              <a:t>Set up a good error reporting solution.</a:t>
            </a:r>
          </a:p>
          <a:p>
            <a:r>
              <a:rPr lang="en-US" dirty="0"/>
              <a:t>Have a system for people to contact you with suggestions and criticisms.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how the application works for future support staff and people performing maintenance.</a:t>
            </a:r>
          </a:p>
          <a:p>
            <a:r>
              <a:rPr lang="en-US" dirty="0"/>
              <a:t>Make frequent backups! (And make sure those backups are functional).</a:t>
            </a:r>
          </a:p>
          <a:p>
            <a:r>
              <a:rPr lang="en-US" dirty="0"/>
              <a:t>Have a restore strategy, not just a backup strategy.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Browsers implement standards inconsistently, make sure your site works reasonably well across all major browsers.</a:t>
            </a:r>
          </a:p>
          <a:p>
            <a:r>
              <a:rPr lang="en-US" dirty="0"/>
              <a:t>At a minimum test against a recent </a:t>
            </a:r>
            <a:r>
              <a:rPr lang="en-US" dirty="0">
                <a:hlinkClick r:id="rId2"/>
              </a:rPr>
              <a:t>Gecko</a:t>
            </a:r>
            <a:r>
              <a:rPr lang="en-US" dirty="0"/>
              <a:t> engine (</a:t>
            </a:r>
            <a:r>
              <a:rPr lang="en-US" dirty="0">
                <a:hlinkClick r:id="rId3"/>
              </a:rPr>
              <a:t>Firefox</a:t>
            </a:r>
            <a:r>
              <a:rPr lang="en-US" dirty="0"/>
              <a:t>), a </a:t>
            </a:r>
            <a:r>
              <a:rPr lang="en-US" dirty="0" err="1"/>
              <a:t>WebKit</a:t>
            </a:r>
            <a:r>
              <a:rPr lang="en-US" dirty="0"/>
              <a:t> engine (</a:t>
            </a:r>
            <a:r>
              <a:rPr lang="en-US" dirty="0">
                <a:hlinkClick r:id="rId4"/>
              </a:rPr>
              <a:t>Safari</a:t>
            </a:r>
            <a:r>
              <a:rPr lang="en-US" dirty="0"/>
              <a:t> and some mobile browsers), </a:t>
            </a:r>
            <a:r>
              <a:rPr lang="en-US" dirty="0">
                <a:hlinkClick r:id="rId5"/>
              </a:rPr>
              <a:t>Chrome</a:t>
            </a:r>
            <a:r>
              <a:rPr lang="en-US" dirty="0"/>
              <a:t> (= </a:t>
            </a:r>
            <a:r>
              <a:rPr lang="en-US" dirty="0">
                <a:hlinkClick r:id="rId6"/>
              </a:rPr>
              <a:t>Opera</a:t>
            </a:r>
            <a:r>
              <a:rPr lang="en-US" dirty="0"/>
              <a:t>), and your supported </a:t>
            </a:r>
            <a:r>
              <a:rPr lang="en-US" dirty="0">
                <a:hlinkClick r:id="rId7"/>
              </a:rPr>
              <a:t>IE browsers</a:t>
            </a:r>
            <a:r>
              <a:rPr lang="en-US" dirty="0"/>
              <a:t>. </a:t>
            </a:r>
          </a:p>
          <a:p>
            <a:r>
              <a:rPr lang="en-US" dirty="0"/>
              <a:t>Also consider how </a:t>
            </a:r>
            <a:r>
              <a:rPr lang="en-US" dirty="0">
                <a:hlinkClick r:id="rId8"/>
              </a:rPr>
              <a:t>browsers render your site</a:t>
            </a:r>
            <a:r>
              <a:rPr lang="en-US" dirty="0"/>
              <a:t> in different operating systems.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3087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version control system to store your files, such as </a:t>
            </a:r>
            <a:r>
              <a:rPr lang="en-US" dirty="0">
                <a:hlinkClick r:id="rId2"/>
              </a:rPr>
              <a:t>Subversion</a:t>
            </a:r>
            <a:r>
              <a:rPr lang="en-US" dirty="0"/>
              <a:t>, </a:t>
            </a:r>
            <a:r>
              <a:rPr lang="en-US" dirty="0">
                <a:hlinkClick r:id="rId3"/>
              </a:rPr>
              <a:t>Mercurial</a:t>
            </a:r>
            <a:r>
              <a:rPr lang="en-US" dirty="0"/>
              <a:t> or </a:t>
            </a:r>
            <a:r>
              <a:rPr lang="en-US" dirty="0" err="1">
                <a:hlinkClick r:id="rId4"/>
              </a:rPr>
              <a:t>Git</a:t>
            </a:r>
            <a:r>
              <a:rPr lang="en-US" dirty="0"/>
              <a:t>.</a:t>
            </a:r>
          </a:p>
          <a:p>
            <a:r>
              <a:rPr lang="en-US" dirty="0"/>
              <a:t>Don't forget to do your Acceptance Testing. </a:t>
            </a:r>
          </a:p>
          <a:p>
            <a:r>
              <a:rPr lang="en-US" dirty="0"/>
              <a:t>Frameworks like </a:t>
            </a:r>
            <a:r>
              <a:rPr lang="en-US" dirty="0">
                <a:hlinkClick r:id="rId5"/>
              </a:rPr>
              <a:t>Selenium</a:t>
            </a:r>
            <a:r>
              <a:rPr lang="en-US" dirty="0"/>
              <a:t> can help.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Make sure you have sufficient logging in place using frameworks such as </a:t>
            </a:r>
            <a:r>
              <a:rPr lang="en-US" dirty="0">
                <a:hlinkClick r:id="rId2"/>
              </a:rPr>
              <a:t>log4j</a:t>
            </a:r>
            <a:r>
              <a:rPr lang="en-US" dirty="0"/>
              <a:t>, </a:t>
            </a:r>
            <a:r>
              <a:rPr lang="en-US" dirty="0">
                <a:hlinkClick r:id="rId3"/>
              </a:rPr>
              <a:t>log4net</a:t>
            </a:r>
            <a:r>
              <a:rPr lang="en-US" dirty="0"/>
              <a:t> or </a:t>
            </a:r>
            <a:r>
              <a:rPr lang="en-US" dirty="0">
                <a:hlinkClick r:id="rId4"/>
              </a:rPr>
              <a:t>log4r</a:t>
            </a:r>
            <a:r>
              <a:rPr lang="en-US" dirty="0"/>
              <a:t>. </a:t>
            </a:r>
          </a:p>
          <a:p>
            <a:r>
              <a:rPr lang="en-US" dirty="0"/>
              <a:t>If something goes wrong on your live site, you'll need a way of finding out what.</a:t>
            </a:r>
          </a:p>
          <a:p>
            <a:r>
              <a:rPr lang="en-US" dirty="0"/>
              <a:t>When logging make sure you capture both handled exceptions, and unhandled exceptions. Report/analyze the log output, as it'll show you where the key issues are in your site.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how people might use the site other than from the major browsers: </a:t>
            </a:r>
            <a:r>
              <a:rPr lang="en-US" i="1" dirty="0"/>
              <a:t>cell phones</a:t>
            </a:r>
            <a:r>
              <a:rPr lang="en-US" dirty="0"/>
              <a:t>, </a:t>
            </a:r>
            <a:r>
              <a:rPr lang="en-US" i="1" dirty="0"/>
              <a:t>screen readers</a:t>
            </a:r>
            <a:r>
              <a:rPr lang="en-US" dirty="0"/>
              <a:t> and </a:t>
            </a:r>
            <a:r>
              <a:rPr lang="en-US" i="1" dirty="0"/>
              <a:t>search engines</a:t>
            </a:r>
            <a:r>
              <a:rPr lang="en-US" dirty="0"/>
              <a:t>, for example.</a:t>
            </a:r>
          </a:p>
          <a:p>
            <a:r>
              <a:rPr lang="en-US" dirty="0"/>
              <a:t>Some accessibility info: </a:t>
            </a:r>
            <a:r>
              <a:rPr lang="en-US" dirty="0">
                <a:hlinkClick r:id="rId2"/>
              </a:rPr>
              <a:t>WAI</a:t>
            </a:r>
            <a:r>
              <a:rPr lang="en-US" dirty="0"/>
              <a:t> and </a:t>
            </a:r>
            <a:r>
              <a:rPr lang="en-US" dirty="0">
                <a:hlinkClick r:id="rId3"/>
              </a:rPr>
              <a:t>Section508</a:t>
            </a:r>
            <a:r>
              <a:rPr lang="en-US" dirty="0"/>
              <a:t>.</a:t>
            </a:r>
          </a:p>
          <a:p>
            <a:r>
              <a:rPr lang="en-US" dirty="0"/>
              <a:t>It should be a </a:t>
            </a:r>
            <a:r>
              <a:rPr lang="en-US" dirty="0">
                <a:hlinkClick r:id="rId3"/>
              </a:rPr>
              <a:t>legal requirement</a:t>
            </a:r>
            <a:r>
              <a:rPr lang="en-US" dirty="0"/>
              <a:t>. Utilize: </a:t>
            </a:r>
            <a:r>
              <a:rPr lang="en-US" dirty="0">
                <a:hlinkClick r:id="rId4"/>
              </a:rPr>
              <a:t>WAI-ARIA</a:t>
            </a:r>
            <a:r>
              <a:rPr lang="en-US" dirty="0"/>
              <a:t> and </a:t>
            </a:r>
            <a:r>
              <a:rPr lang="en-US" dirty="0">
                <a:hlinkClick r:id="rId5"/>
              </a:rPr>
              <a:t>WCAG 2</a:t>
            </a:r>
            <a:r>
              <a:rPr lang="en-US" dirty="0"/>
              <a:t> .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5425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Don't display unfriendly errors directly to the user.</a:t>
            </a:r>
          </a:p>
          <a:p>
            <a:r>
              <a:rPr lang="en-US" dirty="0"/>
              <a:t>Add the attribute </a:t>
            </a:r>
            <a:r>
              <a:rPr lang="en-US" i="1" dirty="0" err="1"/>
              <a:t>rel</a:t>
            </a:r>
            <a:r>
              <a:rPr lang="en-US" i="1" dirty="0"/>
              <a:t>="</a:t>
            </a:r>
            <a:r>
              <a:rPr lang="en-US" i="1" dirty="0" err="1"/>
              <a:t>nofollow</a:t>
            </a:r>
            <a:r>
              <a:rPr lang="en-US" i="1" dirty="0"/>
              <a:t>"</a:t>
            </a:r>
            <a:r>
              <a:rPr lang="en-US" dirty="0"/>
              <a:t> to user-generated links </a:t>
            </a:r>
            <a:r>
              <a:rPr lang="en-US" dirty="0">
                <a:hlinkClick r:id="rId2"/>
              </a:rPr>
              <a:t>to avoid spam</a:t>
            </a:r>
            <a:r>
              <a:rPr lang="en-US" dirty="0"/>
              <a:t>.</a:t>
            </a:r>
          </a:p>
          <a:p>
            <a:r>
              <a:rPr lang="en-US" dirty="0">
                <a:hlinkClick r:id="rId3"/>
              </a:rPr>
              <a:t>Build well-considered limits into your site</a:t>
            </a:r>
            <a:r>
              <a:rPr lang="en-US" dirty="0"/>
              <a:t> -  This also belongs under Security.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691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how to do </a:t>
            </a:r>
            <a:r>
              <a:rPr lang="en-US" dirty="0">
                <a:hlinkClick r:id="rId2"/>
              </a:rPr>
              <a:t>progressive enhancement</a:t>
            </a:r>
            <a:r>
              <a:rPr lang="en-US" dirty="0"/>
              <a:t> or </a:t>
            </a:r>
            <a:r>
              <a:rPr lang="sk-SK" dirty="0" err="1">
                <a:hlinkClick r:id="rId3" tooltip="Graceful degradation"/>
              </a:rPr>
              <a:t>graceful</a:t>
            </a:r>
            <a:r>
              <a:rPr lang="sk-SK" dirty="0">
                <a:hlinkClick r:id="rId3" tooltip="Graceful degradation"/>
              </a:rPr>
              <a:t> </a:t>
            </a:r>
            <a:r>
              <a:rPr lang="sk-SK" dirty="0" err="1">
                <a:hlinkClick r:id="rId3" tooltip="Graceful degradation"/>
              </a:rPr>
              <a:t>degradation</a:t>
            </a:r>
            <a:r>
              <a:rPr lang="en-US" dirty="0"/>
              <a:t>.</a:t>
            </a:r>
          </a:p>
          <a:p>
            <a:r>
              <a:rPr lang="en-US" dirty="0">
                <a:hlinkClick r:id="rId4"/>
              </a:rPr>
              <a:t>Redirect after a POST</a:t>
            </a:r>
            <a:r>
              <a:rPr lang="en-US" dirty="0"/>
              <a:t> if that POST was successful, to prevent a refresh from submitting again.</a:t>
            </a:r>
          </a:p>
          <a:p>
            <a:r>
              <a:rPr lang="en-US" dirty="0">
                <a:hlinkClick r:id="rId5"/>
              </a:rPr>
              <a:t>Don't make me think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744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 lot to digest but the </a:t>
            </a:r>
            <a:r>
              <a:rPr lang="en-US" dirty="0">
                <a:hlinkClick r:id="rId2"/>
              </a:rPr>
              <a:t>OWASP development guide</a:t>
            </a:r>
            <a:r>
              <a:rPr lang="en-US" dirty="0"/>
              <a:t> covers Web Site security from top to bottom.</a:t>
            </a:r>
          </a:p>
          <a:p>
            <a:r>
              <a:rPr lang="en-US" dirty="0"/>
              <a:t>Know about Injection especially </a:t>
            </a:r>
            <a:r>
              <a:rPr lang="en-US" dirty="0">
                <a:hlinkClick r:id="rId3"/>
              </a:rPr>
              <a:t>SQL injection</a:t>
            </a:r>
            <a:r>
              <a:rPr lang="en-US" dirty="0"/>
              <a:t> and how to prevent it.</a:t>
            </a:r>
          </a:p>
          <a:p>
            <a:r>
              <a:rPr lang="en-US" dirty="0"/>
              <a:t>Never trust </a:t>
            </a:r>
            <a:r>
              <a:rPr lang="en-US" i="1" dirty="0"/>
              <a:t>user input</a:t>
            </a:r>
            <a:r>
              <a:rPr lang="en-US" dirty="0"/>
              <a:t>, nor anything else that comes in the request (which includes cookies and hidden form field values!).</a:t>
            </a:r>
          </a:p>
        </p:txBody>
      </p:sp>
    </p:spTree>
    <p:extLst>
      <p:ext uri="{BB962C8B-B14F-4D97-AF65-F5344CB8AC3E}">
        <p14:creationId xmlns:p14="http://schemas.microsoft.com/office/powerpoint/2010/main" val="368780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Hash passwords using </a:t>
            </a:r>
            <a:r>
              <a:rPr lang="en-US" dirty="0">
                <a:hlinkClick r:id="rId3"/>
              </a:rPr>
              <a:t>salt</a:t>
            </a:r>
            <a:r>
              <a:rPr lang="en-US" dirty="0"/>
              <a:t> and use different salts for your rows to prevent rainbow attacks.</a:t>
            </a:r>
          </a:p>
          <a:p>
            <a:r>
              <a:rPr lang="en-US" dirty="0"/>
              <a:t>Use a slow hashing algorithm, such as </a:t>
            </a:r>
            <a:r>
              <a:rPr lang="en-US" i="1" dirty="0" err="1"/>
              <a:t>bcrypt</a:t>
            </a:r>
            <a:r>
              <a:rPr lang="en-US" dirty="0"/>
              <a:t> (time tested) or </a:t>
            </a:r>
            <a:r>
              <a:rPr lang="en-US" i="1" dirty="0" err="1"/>
              <a:t>scrypt</a:t>
            </a:r>
            <a:r>
              <a:rPr lang="en-US" dirty="0"/>
              <a:t> (even stronger, but newer) (</a:t>
            </a:r>
            <a:r>
              <a:rPr lang="en-US" dirty="0">
                <a:hlinkClick r:id="rId4"/>
              </a:rPr>
              <a:t>1</a:t>
            </a:r>
            <a:r>
              <a:rPr lang="en-US" dirty="0"/>
              <a:t>, </a:t>
            </a:r>
            <a:r>
              <a:rPr lang="en-US" dirty="0">
                <a:hlinkClick r:id="rId5"/>
              </a:rPr>
              <a:t>2</a:t>
            </a:r>
            <a:r>
              <a:rPr lang="en-US" dirty="0"/>
              <a:t>), for storing passwords.</a:t>
            </a:r>
          </a:p>
          <a:p>
            <a:r>
              <a:rPr lang="en-US" i="1" dirty="0"/>
              <a:t>Avoid</a:t>
            </a:r>
            <a:r>
              <a:rPr lang="en-US" dirty="0"/>
              <a:t> using MD5 or SHA family directly.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348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Don't try to come up with your own fancy authentication system</a:t>
            </a:r>
            <a:r>
              <a:rPr lang="en-US" dirty="0"/>
              <a:t>. It's such an easy thing to get wrong in subtle and untestable ways and you wouldn't even know it until </a:t>
            </a:r>
            <a:r>
              <a:rPr lang="en-US" i="1" dirty="0"/>
              <a:t>after </a:t>
            </a:r>
            <a:r>
              <a:rPr lang="en-US" dirty="0"/>
              <a:t>you're hacked.</a:t>
            </a:r>
          </a:p>
          <a:p>
            <a:r>
              <a:rPr lang="en-US" dirty="0"/>
              <a:t>Use </a:t>
            </a:r>
            <a:r>
              <a:rPr lang="en-US" dirty="0">
                <a:hlinkClick r:id="rId3"/>
              </a:rPr>
              <a:t>SSL</a:t>
            </a:r>
            <a:r>
              <a:rPr lang="en-US" dirty="0"/>
              <a:t>/</a:t>
            </a:r>
            <a:r>
              <a:rPr lang="en-US" dirty="0">
                <a:hlinkClick r:id="rId4"/>
              </a:rPr>
              <a:t>HTTPS</a:t>
            </a:r>
            <a:r>
              <a:rPr lang="en-US" dirty="0"/>
              <a:t> for login and any pages where sensitive data is entered (like credit card info).</a:t>
            </a:r>
          </a:p>
          <a:p>
            <a:r>
              <a:rPr lang="cs-CZ" dirty="0"/>
              <a:t>EU General Data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(</a:t>
            </a:r>
            <a:r>
              <a:rPr lang="cs-CZ" dirty="0">
                <a:hlinkClick r:id="rId5"/>
              </a:rPr>
              <a:t>GDPR</a:t>
            </a:r>
            <a:r>
              <a:rPr lang="cs-CZ" dirty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2625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sk-SK" dirty="0" err="1">
                <a:hlinkClick r:id="rId2"/>
              </a:rPr>
              <a:t>Prevent</a:t>
            </a:r>
            <a:r>
              <a:rPr lang="sk-SK" dirty="0">
                <a:hlinkClick r:id="rId2"/>
              </a:rPr>
              <a:t> </a:t>
            </a:r>
            <a:r>
              <a:rPr lang="sk-SK" dirty="0" err="1">
                <a:hlinkClick r:id="rId2"/>
              </a:rPr>
              <a:t>session</a:t>
            </a:r>
            <a:r>
              <a:rPr lang="sk-SK" dirty="0">
                <a:hlinkClick r:id="rId2"/>
              </a:rPr>
              <a:t> </a:t>
            </a:r>
            <a:r>
              <a:rPr lang="sk-SK" dirty="0" err="1">
                <a:hlinkClick r:id="rId2"/>
              </a:rPr>
              <a:t>hijacking</a:t>
            </a:r>
            <a:r>
              <a:rPr lang="sk-SK" dirty="0"/>
              <a:t>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3"/>
              </a:rPr>
              <a:t>cross</a:t>
            </a:r>
            <a:r>
              <a:rPr lang="sk-SK" dirty="0">
                <a:hlinkClick r:id="rId3"/>
              </a:rPr>
              <a:t> site </a:t>
            </a:r>
            <a:r>
              <a:rPr lang="sk-SK" dirty="0" err="1">
                <a:hlinkClick r:id="rId3"/>
              </a:rPr>
              <a:t>scripting</a:t>
            </a:r>
            <a:r>
              <a:rPr lang="sk-SK" dirty="0"/>
              <a:t> (XSS).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4"/>
              </a:rPr>
              <a:t>cross</a:t>
            </a:r>
            <a:r>
              <a:rPr lang="sk-SK" dirty="0">
                <a:hlinkClick r:id="rId4"/>
              </a:rPr>
              <a:t> site </a:t>
            </a:r>
            <a:r>
              <a:rPr lang="sk-SK" dirty="0" err="1">
                <a:hlinkClick r:id="rId4"/>
              </a:rPr>
              <a:t>request</a:t>
            </a:r>
            <a:r>
              <a:rPr lang="sk-SK" dirty="0">
                <a:hlinkClick r:id="rId4"/>
              </a:rPr>
              <a:t> </a:t>
            </a:r>
            <a:r>
              <a:rPr lang="sk-SK" dirty="0" err="1">
                <a:hlinkClick r:id="rId4"/>
              </a:rPr>
              <a:t>forgeries</a:t>
            </a:r>
            <a:r>
              <a:rPr lang="sk-SK" dirty="0"/>
              <a:t> (CSRF).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5"/>
              </a:rPr>
              <a:t>Clickjacking</a:t>
            </a:r>
            <a:r>
              <a:rPr lang="sk-SK" dirty="0"/>
              <a:t>.</a:t>
            </a:r>
          </a:p>
          <a:p>
            <a:endParaRPr lang="en-US" dirty="0"/>
          </a:p>
          <a:p>
            <a:r>
              <a:rPr lang="en-US" dirty="0"/>
              <a:t>Read </a:t>
            </a:r>
            <a:r>
              <a:rPr lang="en-US" dirty="0">
                <a:hlinkClick r:id="rId6"/>
              </a:rPr>
              <a:t>The Google Browser Security Handbook</a:t>
            </a:r>
            <a:r>
              <a:rPr lang="en-US" dirty="0"/>
              <a:t>.</a:t>
            </a:r>
          </a:p>
          <a:p>
            <a:r>
              <a:rPr lang="en-US" dirty="0"/>
              <a:t>Read </a:t>
            </a:r>
            <a:r>
              <a:rPr lang="en-US" dirty="0">
                <a:hlinkClick r:id="rId7"/>
              </a:rPr>
              <a:t>The Web Application Hacker's Handbook</a:t>
            </a:r>
            <a:r>
              <a:rPr lang="en-US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815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</TotalTime>
  <Words>364</Words>
  <Application>Microsoft Office PowerPoint</Application>
  <PresentationFormat>On-screen Show (4:3)</PresentationFormat>
  <Paragraphs>88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Essential Skills in Web Development </vt:lpstr>
      <vt:lpstr>Interface and User Experience</vt:lpstr>
      <vt:lpstr>Interface and User Experience</vt:lpstr>
      <vt:lpstr>Interface and User Experience</vt:lpstr>
      <vt:lpstr>Interface and User Experience</vt:lpstr>
      <vt:lpstr>Security</vt:lpstr>
      <vt:lpstr>Security</vt:lpstr>
      <vt:lpstr>Security</vt:lpstr>
      <vt:lpstr>Security</vt:lpstr>
      <vt:lpstr>Security</vt:lpstr>
      <vt:lpstr>Performance</vt:lpstr>
      <vt:lpstr>Performance</vt:lpstr>
      <vt:lpstr>Performance</vt:lpstr>
      <vt:lpstr>Performance</vt:lpstr>
      <vt:lpstr>Technology</vt:lpstr>
      <vt:lpstr>Technology</vt:lpstr>
      <vt:lpstr>Technology</vt:lpstr>
      <vt:lpstr>Bug fixing</vt:lpstr>
      <vt:lpstr>Bug fixing</vt:lpstr>
      <vt:lpstr>Bug fixing</vt:lpstr>
      <vt:lpstr>Bug fixing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Fedor</dc:creator>
  <cp:lastModifiedBy>Tirsel, Fedor</cp:lastModifiedBy>
  <cp:revision>51</cp:revision>
  <dcterms:created xsi:type="dcterms:W3CDTF">2017-04-02T23:18:29Z</dcterms:created>
  <dcterms:modified xsi:type="dcterms:W3CDTF">2020-02-25T16:35:33Z</dcterms:modified>
</cp:coreProperties>
</file>