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8"/>
  </p:notesMasterIdLst>
  <p:handoutMasterIdLst>
    <p:handoutMasterId r:id="rId39"/>
  </p:handoutMasterIdLst>
  <p:sldIdLst>
    <p:sldId id="812" r:id="rId3"/>
    <p:sldId id="903" r:id="rId4"/>
    <p:sldId id="871" r:id="rId5"/>
    <p:sldId id="908" r:id="rId6"/>
    <p:sldId id="909" r:id="rId7"/>
    <p:sldId id="910" r:id="rId8"/>
    <p:sldId id="873" r:id="rId9"/>
    <p:sldId id="874" r:id="rId10"/>
    <p:sldId id="911" r:id="rId11"/>
    <p:sldId id="912" r:id="rId12"/>
    <p:sldId id="913" r:id="rId13"/>
    <p:sldId id="875" r:id="rId14"/>
    <p:sldId id="877" r:id="rId15"/>
    <p:sldId id="500" r:id="rId16"/>
    <p:sldId id="786" r:id="rId17"/>
    <p:sldId id="791" r:id="rId18"/>
    <p:sldId id="906" r:id="rId19"/>
    <p:sldId id="917" r:id="rId20"/>
    <p:sldId id="918" r:id="rId21"/>
    <p:sldId id="919" r:id="rId22"/>
    <p:sldId id="920" r:id="rId23"/>
    <p:sldId id="921" r:id="rId24"/>
    <p:sldId id="922" r:id="rId25"/>
    <p:sldId id="923" r:id="rId26"/>
    <p:sldId id="924" r:id="rId27"/>
    <p:sldId id="928" r:id="rId28"/>
    <p:sldId id="925" r:id="rId29"/>
    <p:sldId id="926" r:id="rId30"/>
    <p:sldId id="927" r:id="rId31"/>
    <p:sldId id="882" r:id="rId32"/>
    <p:sldId id="883" r:id="rId33"/>
    <p:sldId id="884" r:id="rId34"/>
    <p:sldId id="885" r:id="rId35"/>
    <p:sldId id="914" r:id="rId36"/>
    <p:sldId id="915" r:id="rId3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63" autoAdjust="0"/>
    <p:restoredTop sz="89277" autoAdjust="0"/>
  </p:normalViewPr>
  <p:slideViewPr>
    <p:cSldViewPr snapToGrid="0">
      <p:cViewPr>
        <p:scale>
          <a:sx n="90" d="100"/>
          <a:sy n="90" d="100"/>
        </p:scale>
        <p:origin x="66" y="252"/>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25.xml"/><Relationship Id="rId13" Type="http://schemas.openxmlformats.org/officeDocument/2006/relationships/slide" Target="slides/slide34.xml"/><Relationship Id="rId3" Type="http://schemas.openxmlformats.org/officeDocument/2006/relationships/slide" Target="slides/slide19.xml"/><Relationship Id="rId7" Type="http://schemas.openxmlformats.org/officeDocument/2006/relationships/slide" Target="slides/slide24.xml"/><Relationship Id="rId12" Type="http://schemas.openxmlformats.org/officeDocument/2006/relationships/slide" Target="slides/slide31.xml"/><Relationship Id="rId2" Type="http://schemas.openxmlformats.org/officeDocument/2006/relationships/slide" Target="slides/slide18.xml"/><Relationship Id="rId1" Type="http://schemas.openxmlformats.org/officeDocument/2006/relationships/slide" Target="slides/slide17.xml"/><Relationship Id="rId6" Type="http://schemas.openxmlformats.org/officeDocument/2006/relationships/slide" Target="slides/slide23.xml"/><Relationship Id="rId11" Type="http://schemas.openxmlformats.org/officeDocument/2006/relationships/slide" Target="slides/slide29.xml"/><Relationship Id="rId5" Type="http://schemas.openxmlformats.org/officeDocument/2006/relationships/slide" Target="slides/slide22.xml"/><Relationship Id="rId10" Type="http://schemas.openxmlformats.org/officeDocument/2006/relationships/slide" Target="slides/slide28.xml"/><Relationship Id="rId4" Type="http://schemas.openxmlformats.org/officeDocument/2006/relationships/slide" Target="slides/slide20.xml"/><Relationship Id="rId9" Type="http://schemas.openxmlformats.org/officeDocument/2006/relationships/slide" Target="slides/slide26.xml"/><Relationship Id="rId14"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a:t>
            </a:r>
            <a:r>
              <a:rPr lang="en-US" b="0" dirty="0" smtClean="0"/>
              <a:t>Program</a:t>
            </a:r>
            <a:endParaRPr lang="en-US" b="0" dirty="0"/>
          </a:p>
          <a:p>
            <a:pPr marL="0" indent="0" eaLnBrk="1" hangingPunct="1">
              <a:buNone/>
            </a:pPr>
            <a:r>
              <a:rPr lang="en-US" dirty="0" smtClean="0">
                <a:latin typeface="Arial" charset="0"/>
              </a:rPr>
              <a:t>Introduction to Networks v6.0</a:t>
            </a:r>
          </a:p>
          <a:p>
            <a:pPr>
              <a:buFontTx/>
              <a:buNone/>
            </a:pPr>
            <a:r>
              <a:rPr lang="en-US" sz="1300" b="0" dirty="0" smtClean="0"/>
              <a:t>Chapter 7: IP Addressing</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692464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11</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082897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12</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635279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13</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14</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Cisco Networking Academy Program</a:t>
            </a:r>
          </a:p>
          <a:p>
            <a:pPr marL="0" indent="0" eaLnBrk="1" hangingPunct="1">
              <a:buNone/>
            </a:pPr>
            <a:r>
              <a:rPr lang="en-US" dirty="0" smtClean="0">
                <a:latin typeface="Arial" charset="0"/>
              </a:rPr>
              <a:t>Introduction to Networks v6.0</a:t>
            </a:r>
          </a:p>
          <a:p>
            <a:pPr>
              <a:buFontTx/>
              <a:buNone/>
            </a:pPr>
            <a:r>
              <a:rPr lang="en-US" sz="1300" b="0" dirty="0" smtClean="0"/>
              <a:t>Chapter 7: IP Addressing</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15</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723805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16</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marL="0" indent="0" eaLnBrk="1" hangingPunct="1">
              <a:buNone/>
            </a:pPr>
            <a:r>
              <a:rPr lang="en-US" dirty="0" smtClean="0">
                <a:latin typeface="Arial" charset="0"/>
              </a:rPr>
              <a:t>Introduction to Networks v6.0</a:t>
            </a:r>
          </a:p>
          <a:p>
            <a:pPr>
              <a:buFontTx/>
              <a:buNone/>
            </a:pPr>
            <a:r>
              <a:rPr lang="en-US" sz="1300" b="0" dirty="0" smtClean="0"/>
              <a:t>Chapter 7: IP Addressing</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7.1</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IPv4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7.1.1</a:t>
            </a:r>
            <a:r>
              <a:rPr lang="en-US" baseline="0" dirty="0" smtClean="0">
                <a:latin typeface="Arial" charset="0"/>
              </a:rPr>
              <a:t> – Binary and Decimal Conversion</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7.1</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IPv4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7.1.2</a:t>
            </a:r>
            <a:r>
              <a:rPr lang="en-US" baseline="0" dirty="0" smtClean="0">
                <a:latin typeface="Arial" charset="0"/>
              </a:rPr>
              <a:t> – IPv4 Address Structure</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796772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7.1</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IPv4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7.1.3</a:t>
            </a:r>
            <a:r>
              <a:rPr lang="en-US" baseline="0" dirty="0" smtClean="0">
                <a:latin typeface="Arial" charset="0"/>
              </a:rPr>
              <a:t> – IPv4 Unicast, Broadcast, and Multicast</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616719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7.1</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IPv4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7.1.4 – Types of IPv4 Addresses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111495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21</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marL="0" indent="0" eaLnBrk="1" hangingPunct="1">
              <a:buNone/>
            </a:pPr>
            <a:r>
              <a:rPr lang="en-US" dirty="0" smtClean="0">
                <a:latin typeface="Arial" charset="0"/>
              </a:rPr>
              <a:t>Introduction to Networks v6.0</a:t>
            </a:r>
          </a:p>
          <a:p>
            <a:pPr>
              <a:buFontTx/>
              <a:buNone/>
            </a:pPr>
            <a:r>
              <a:rPr lang="en-US" sz="1300" b="0" dirty="0" smtClean="0"/>
              <a:t>Chapter 7: IP Addressing</a:t>
            </a:r>
            <a:endParaRPr lang="en-GB" b="0" dirty="0"/>
          </a:p>
        </p:txBody>
      </p:sp>
    </p:spTree>
    <p:extLst>
      <p:ext uri="{BB962C8B-B14F-4D97-AF65-F5344CB8AC3E}">
        <p14:creationId xmlns:p14="http://schemas.microsoft.com/office/powerpoint/2010/main" val="3236640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7.2</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IPv6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7.2.1</a:t>
            </a:r>
            <a:r>
              <a:rPr lang="en-US" baseline="0" dirty="0" smtClean="0">
                <a:latin typeface="Arial" charset="0"/>
              </a:rPr>
              <a:t> – IPv4 Issues</a:t>
            </a:r>
            <a:endParaRPr lang="en-US" dirty="0" smtClean="0"/>
          </a:p>
        </p:txBody>
      </p:sp>
    </p:spTree>
    <p:extLst>
      <p:ext uri="{BB962C8B-B14F-4D97-AF65-F5344CB8AC3E}">
        <p14:creationId xmlns:p14="http://schemas.microsoft.com/office/powerpoint/2010/main" val="10018240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7.2</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IPv6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7.2.2</a:t>
            </a:r>
            <a:r>
              <a:rPr lang="en-US" baseline="0" dirty="0" smtClean="0">
                <a:latin typeface="Arial" charset="0"/>
              </a:rPr>
              <a:t> – IPv6 Addressing</a:t>
            </a:r>
            <a:endParaRPr lang="en-US" dirty="0" smtClean="0"/>
          </a:p>
        </p:txBody>
      </p:sp>
    </p:spTree>
    <p:extLst>
      <p:ext uri="{BB962C8B-B14F-4D97-AF65-F5344CB8AC3E}">
        <p14:creationId xmlns:p14="http://schemas.microsoft.com/office/powerpoint/2010/main" val="3399462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7.2</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IPv6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7.2.3</a:t>
            </a:r>
            <a:r>
              <a:rPr lang="en-US" baseline="0" dirty="0" smtClean="0">
                <a:latin typeface="Arial" charset="0"/>
              </a:rPr>
              <a:t> – Types of IPv6 Addresses</a:t>
            </a:r>
            <a:endParaRPr lang="en-US" dirty="0" smtClean="0"/>
          </a:p>
        </p:txBody>
      </p:sp>
    </p:spTree>
    <p:extLst>
      <p:ext uri="{BB962C8B-B14F-4D97-AF65-F5344CB8AC3E}">
        <p14:creationId xmlns:p14="http://schemas.microsoft.com/office/powerpoint/2010/main" val="837626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7.2</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IPv6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7.2.4</a:t>
            </a:r>
            <a:r>
              <a:rPr lang="en-US" baseline="0" dirty="0" smtClean="0">
                <a:latin typeface="Arial" charset="0"/>
              </a:rPr>
              <a:t> – IPv6 Unicast Addresses</a:t>
            </a:r>
            <a:endParaRPr lang="en-US" dirty="0" smtClean="0"/>
          </a:p>
        </p:txBody>
      </p:sp>
    </p:spTree>
    <p:extLst>
      <p:ext uri="{BB962C8B-B14F-4D97-AF65-F5344CB8AC3E}">
        <p14:creationId xmlns:p14="http://schemas.microsoft.com/office/powerpoint/2010/main" val="3166242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7.2</a:t>
            </a:r>
            <a:r>
              <a:rPr lang="en-US" sz="1200" kern="1200" baseline="0" dirty="0" smtClean="0">
                <a:solidFill>
                  <a:schemeClr val="tx1"/>
                </a:solidFill>
                <a:latin typeface="Arial" charset="0"/>
                <a:ea typeface="ＭＳ Ｐゴシック" charset="0"/>
                <a:cs typeface="ＭＳ Ｐゴシック" charset="0"/>
              </a:rPr>
              <a:t> </a:t>
            </a:r>
            <a:r>
              <a:rPr lang="en-US" sz="1200" kern="1200" dirty="0" smtClean="0">
                <a:solidFill>
                  <a:schemeClr val="tx1"/>
                </a:solidFill>
                <a:latin typeface="Arial" charset="0"/>
                <a:ea typeface="ＭＳ Ｐゴシック" charset="0"/>
                <a:cs typeface="ＭＳ Ｐゴシック" charset="0"/>
              </a:rPr>
              <a:t>–</a:t>
            </a:r>
            <a:r>
              <a:rPr lang="en-US" sz="1200" kern="1200" baseline="0" dirty="0" smtClean="0">
                <a:solidFill>
                  <a:schemeClr val="tx1"/>
                </a:solidFill>
                <a:latin typeface="Arial" charset="0"/>
                <a:ea typeface="ＭＳ Ｐゴシック" charset="0"/>
                <a:cs typeface="ＭＳ Ｐゴシック" charset="0"/>
              </a:rPr>
              <a:t> </a:t>
            </a:r>
            <a:r>
              <a:rPr lang="en-US" sz="1200" kern="1200" baseline="0" dirty="0" smtClean="0">
                <a:solidFill>
                  <a:schemeClr val="tx1"/>
                </a:solidFill>
                <a:latin typeface="Arial" charset="0"/>
                <a:ea typeface="ＭＳ Ｐゴシック" charset="0"/>
                <a:cs typeface="ＭＳ Ｐゴシック" charset="0"/>
              </a:rPr>
              <a:t>IPv6 Network Addresses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7.2.5</a:t>
            </a:r>
            <a:r>
              <a:rPr lang="en-US" baseline="0" dirty="0" smtClean="0">
                <a:latin typeface="Arial" charset="0"/>
              </a:rPr>
              <a:t> – IPv6 Multicast Addresses</a:t>
            </a:r>
            <a:endParaRPr lang="en-US" dirty="0" smtClean="0"/>
          </a:p>
        </p:txBody>
      </p:sp>
    </p:spTree>
    <p:extLst>
      <p:ext uri="{BB962C8B-B14F-4D97-AF65-F5344CB8AC3E}">
        <p14:creationId xmlns:p14="http://schemas.microsoft.com/office/powerpoint/2010/main" val="10158320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27</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marL="0" indent="0" eaLnBrk="1" hangingPunct="1">
              <a:buNone/>
            </a:pPr>
            <a:r>
              <a:rPr lang="en-US" dirty="0" smtClean="0">
                <a:latin typeface="Arial" charset="0"/>
              </a:rPr>
              <a:t>Introduction to Networks v6.0</a:t>
            </a:r>
          </a:p>
          <a:p>
            <a:pPr>
              <a:buFontTx/>
              <a:buNone/>
            </a:pPr>
            <a:r>
              <a:rPr lang="en-US" sz="1300" b="0" dirty="0" smtClean="0"/>
              <a:t>Chapter 7: IP Addressing</a:t>
            </a:r>
            <a:endParaRPr lang="en-GB" b="0" dirty="0"/>
          </a:p>
        </p:txBody>
      </p:sp>
    </p:spTree>
    <p:extLst>
      <p:ext uri="{BB962C8B-B14F-4D97-AF65-F5344CB8AC3E}">
        <p14:creationId xmlns:p14="http://schemas.microsoft.com/office/powerpoint/2010/main" val="10454479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7.3</a:t>
            </a:r>
            <a:r>
              <a:rPr lang="en-US" sz="1200" kern="1200" baseline="0" dirty="0" smtClean="0">
                <a:solidFill>
                  <a:schemeClr val="tx1"/>
                </a:solidFill>
                <a:latin typeface="Arial" charset="0"/>
                <a:ea typeface="ＭＳ Ｐゴシック" charset="0"/>
                <a:cs typeface="ＭＳ Ｐゴシック" charset="0"/>
              </a:rPr>
              <a:t> – Connectivity Verification</a:t>
            </a:r>
          </a:p>
          <a:p>
            <a:pPr>
              <a:lnSpc>
                <a:spcPct val="80000"/>
              </a:lnSpc>
              <a:buFontTx/>
              <a:buNone/>
            </a:pPr>
            <a:r>
              <a:rPr lang="en-US" dirty="0" smtClean="0">
                <a:latin typeface="Arial" charset="0"/>
              </a:rPr>
              <a:t>7.3.1</a:t>
            </a:r>
            <a:r>
              <a:rPr lang="en-US" baseline="0" dirty="0" smtClean="0">
                <a:latin typeface="Arial" charset="0"/>
              </a:rPr>
              <a:t> – ICMP</a:t>
            </a:r>
            <a:endParaRPr lang="en-US" dirty="0" smtClean="0"/>
          </a:p>
        </p:txBody>
      </p:sp>
    </p:spTree>
    <p:extLst>
      <p:ext uri="{BB962C8B-B14F-4D97-AF65-F5344CB8AC3E}">
        <p14:creationId xmlns:p14="http://schemas.microsoft.com/office/powerpoint/2010/main" val="18719573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7.3</a:t>
            </a:r>
            <a:r>
              <a:rPr lang="en-US" sz="1200" kern="1200" baseline="0" dirty="0" smtClean="0">
                <a:solidFill>
                  <a:schemeClr val="tx1"/>
                </a:solidFill>
                <a:latin typeface="Arial" charset="0"/>
                <a:ea typeface="ＭＳ Ｐゴシック" charset="0"/>
                <a:cs typeface="ＭＳ Ｐゴシック" charset="0"/>
              </a:rPr>
              <a:t> – Connectivity Verification</a:t>
            </a:r>
          </a:p>
          <a:p>
            <a:pPr>
              <a:lnSpc>
                <a:spcPct val="80000"/>
              </a:lnSpc>
              <a:buFontTx/>
              <a:buNone/>
            </a:pPr>
            <a:r>
              <a:rPr lang="en-US" dirty="0" smtClean="0"/>
              <a:t>7.3.2 –</a:t>
            </a:r>
            <a:r>
              <a:rPr lang="en-US" baseline="0" dirty="0" smtClean="0"/>
              <a:t> Testing and Verification</a:t>
            </a:r>
            <a:endParaRPr lang="en-US" dirty="0" smtClean="0"/>
          </a:p>
        </p:txBody>
      </p:sp>
    </p:spTree>
    <p:extLst>
      <p:ext uri="{BB962C8B-B14F-4D97-AF65-F5344CB8AC3E}">
        <p14:creationId xmlns:p14="http://schemas.microsoft.com/office/powerpoint/2010/main" val="2601849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smtClean="0">
                <a:solidFill>
                  <a:schemeClr val="bg1"/>
                </a:solidFill>
                <a:latin typeface="Arial" charset="0"/>
                <a:ea typeface="ＭＳ Ｐゴシック" charset="0"/>
                <a:cs typeface="ＭＳ Ｐゴシック" charset="0"/>
              </a:rPr>
              <a:t>Course Planning Guide</a:t>
            </a:r>
          </a:p>
          <a:p>
            <a:pPr marL="0" indent="0" eaLnBrk="1" hangingPunct="1">
              <a:buNone/>
            </a:pPr>
            <a:r>
              <a:rPr lang="en-US" dirty="0" smtClean="0">
                <a:latin typeface="Arial" charset="0"/>
              </a:rPr>
              <a:t>Introduction to Networks v6.0</a:t>
            </a:r>
          </a:p>
          <a:p>
            <a:pPr>
              <a:buFontTx/>
              <a:buNone/>
            </a:pPr>
            <a:r>
              <a:rPr lang="en-US" sz="1300" b="0" dirty="0" smtClean="0"/>
              <a:t>Chapter 7: IP Addressing</a:t>
            </a:r>
            <a:endParaRPr lang="en-GB" b="0"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30</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marL="0" indent="0" eaLnBrk="1" hangingPunct="1">
              <a:buNone/>
            </a:pPr>
            <a:r>
              <a:rPr lang="en-US" dirty="0" smtClean="0">
                <a:latin typeface="Arial" charset="0"/>
              </a:rPr>
              <a:t>Introduction to Networks v6.0</a:t>
            </a:r>
          </a:p>
          <a:p>
            <a:pPr>
              <a:buFontTx/>
              <a:buNone/>
            </a:pPr>
            <a:r>
              <a:rPr lang="en-US" sz="1300" b="0" dirty="0" smtClean="0"/>
              <a:t>Chapter 7: IP Addressing</a:t>
            </a:r>
            <a:endParaRPr lang="en-GB" b="0" dirty="0"/>
          </a:p>
        </p:txBody>
      </p:sp>
    </p:spTree>
    <p:extLst>
      <p:ext uri="{BB962C8B-B14F-4D97-AF65-F5344CB8AC3E}">
        <p14:creationId xmlns:p14="http://schemas.microsoft.com/office/powerpoint/2010/main" val="26333652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baseline="0" dirty="0" smtClean="0">
                <a:solidFill>
                  <a:schemeClr val="tx1"/>
                </a:solidFill>
                <a:latin typeface="Arial" charset="0"/>
                <a:ea typeface="ＭＳ Ｐゴシック" charset="0"/>
                <a:cs typeface="ＭＳ Ｐゴシック" charset="0"/>
              </a:rPr>
              <a:t>7.4.1.3 </a:t>
            </a:r>
            <a:r>
              <a:rPr lang="en-US" sz="1200" kern="1200" baseline="0" dirty="0" smtClean="0">
                <a:solidFill>
                  <a:schemeClr val="tx1"/>
                </a:solidFill>
                <a:latin typeface="Arial" charset="0"/>
                <a:ea typeface="ＭＳ Ｐゴシック" charset="0"/>
                <a:cs typeface="ＭＳ Ｐゴシック" charset="0"/>
              </a:rPr>
              <a:t>- </a:t>
            </a:r>
            <a:r>
              <a:rPr lang="en-US" dirty="0" smtClean="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33</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34</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New Terms and Commands</a:t>
            </a:r>
            <a:endParaRPr lang="en-US" dirty="0"/>
          </a:p>
        </p:txBody>
      </p:sp>
    </p:spTree>
    <p:extLst>
      <p:ext uri="{BB962C8B-B14F-4D97-AF65-F5344CB8AC3E}">
        <p14:creationId xmlns:p14="http://schemas.microsoft.com/office/powerpoint/2010/main" val="9108861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35</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New Terms and Commands</a:t>
            </a:r>
            <a:endParaRPr lang="en-US" dirty="0"/>
          </a:p>
        </p:txBody>
      </p:sp>
    </p:spTree>
    <p:extLst>
      <p:ext uri="{BB962C8B-B14F-4D97-AF65-F5344CB8AC3E}">
        <p14:creationId xmlns:p14="http://schemas.microsoft.com/office/powerpoint/2010/main" val="656717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4139663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347205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112895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7</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784400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3368471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31486326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smtClean="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smtClean="0"/>
              <a:t>Click to edit Master title style</a:t>
            </a:r>
            <a:endParaRPr lang="en-US" dirty="0"/>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smtClean="0"/>
              <a:t>Click to edit Master subtitle style</a:t>
            </a:r>
            <a:endParaRPr lang="en-US" dirty="0"/>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smtClean="0"/>
              <a:t>Click to edit Master title style</a:t>
            </a:r>
            <a:endParaRPr lang="en-US"/>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rljkNMySmuM"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 Id="rId5" Type="http://schemas.openxmlformats.org/officeDocument/2006/relationships/hyperlink" Target="https://www.youtube.com/watch?v=zbkBa8Zl568" TargetMode="External"/><Relationship Id="rId4" Type="http://schemas.openxmlformats.org/officeDocument/2006/relationships/hyperlink" Target="https://www.youtube.com/watch?v=FVf-GvUVm5U"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4.xml"/><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hyperlink" Target="http://forums.cisco.com/CertCom/game/binary_game_page.htm"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smtClean="0">
                <a:latin typeface="Arial" charset="0"/>
              </a:rPr>
              <a:t>Instructor Materials</a:t>
            </a:r>
            <a:br>
              <a:rPr lang="en-US" sz="2400" dirty="0" smtClean="0">
                <a:latin typeface="Arial" charset="0"/>
              </a:rPr>
            </a:br>
            <a:r>
              <a:rPr lang="en-US" sz="2400" dirty="0" smtClean="0">
                <a:latin typeface="Arial" charset="0"/>
              </a:rPr>
              <a:t>Chapter 7: IP Addressing</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72012"/>
            <a:ext cx="4103688" cy="1061813"/>
          </a:xfrm>
        </p:spPr>
        <p:txBody>
          <a:bodyPr/>
          <a:lstStyle/>
          <a:p>
            <a:pPr eaLnBrk="1" hangingPunct="1"/>
            <a:r>
              <a:rPr lang="en-US" dirty="0">
                <a:latin typeface="Arial" charset="0"/>
              </a:rPr>
              <a:t>CCNA Routing and Switching</a:t>
            </a:r>
          </a:p>
          <a:p>
            <a:pPr eaLnBrk="1" hangingPunct="1"/>
            <a:r>
              <a:rPr lang="en-US" dirty="0">
                <a:latin typeface="Arial" charset="0"/>
              </a:rPr>
              <a:t>Introduction to Networks </a:t>
            </a:r>
            <a:r>
              <a:rPr lang="en-US" dirty="0" smtClean="0">
                <a:latin typeface="Arial" charset="0"/>
              </a:rPr>
              <a:t>v6.0</a:t>
            </a:r>
            <a:endParaRPr lang="en-US" dirty="0">
              <a:latin typeface="Arial" charset="0"/>
            </a:endParaRPr>
          </a:p>
        </p:txBody>
      </p:sp>
    </p:spTree>
    <p:extLst>
      <p:ext uri="{BB962C8B-B14F-4D97-AF65-F5344CB8AC3E}">
        <p14:creationId xmlns:p14="http://schemas.microsoft.com/office/powerpoint/2010/main" val="251526465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339952" y="1197428"/>
            <a:ext cx="8444820" cy="5334001"/>
          </a:xfrm>
        </p:spPr>
        <p:txBody>
          <a:bodyPr/>
          <a:lstStyle/>
          <a:p>
            <a:r>
              <a:rPr lang="en-US" dirty="0" smtClean="0"/>
              <a:t>Section 7.2</a:t>
            </a:r>
          </a:p>
          <a:p>
            <a:pPr lvl="1"/>
            <a:r>
              <a:rPr lang="en-US" sz="1600" dirty="0"/>
              <a:t>Explain the structure of an IPv6 address.</a:t>
            </a:r>
          </a:p>
          <a:p>
            <a:pPr lvl="2">
              <a:spcBef>
                <a:spcPts val="600"/>
              </a:spcBef>
            </a:pPr>
            <a:r>
              <a:rPr lang="en-US" sz="1600" dirty="0"/>
              <a:t>IPv6 addresses are128 bits and are represented using hexadecimal values. </a:t>
            </a:r>
          </a:p>
          <a:p>
            <a:pPr lvl="2">
              <a:spcBef>
                <a:spcPts val="600"/>
              </a:spcBef>
            </a:pPr>
            <a:r>
              <a:rPr lang="en-US" sz="1600" dirty="0"/>
              <a:t>Four bits can be represented with a single hexadecimal value. Four hex digits =</a:t>
            </a:r>
            <a:r>
              <a:rPr lang="en-US" sz="1600" dirty="0" err="1"/>
              <a:t>hextet</a:t>
            </a:r>
            <a:endParaRPr lang="en-US" sz="1600" dirty="0"/>
          </a:p>
          <a:p>
            <a:pPr lvl="2">
              <a:spcBef>
                <a:spcPts val="600"/>
              </a:spcBef>
            </a:pPr>
            <a:r>
              <a:rPr lang="en-US" sz="1600" dirty="0"/>
              <a:t>The prefix length is used to indicate the network portion of an IPv6 address can range from 0 to 128. Typical LAN prefix length /64</a:t>
            </a:r>
          </a:p>
          <a:p>
            <a:pPr lvl="1"/>
            <a:r>
              <a:rPr lang="en-US" sz="1600" dirty="0"/>
              <a:t>Encourage students to use activity 7.2.4.4 to practice representing IPv6 addresses.</a:t>
            </a:r>
          </a:p>
          <a:p>
            <a:pPr lvl="1"/>
            <a:r>
              <a:rPr lang="en-US" sz="1600" dirty="0"/>
              <a:t>Point out the important features of the IPv6 link-local address</a:t>
            </a:r>
          </a:p>
          <a:p>
            <a:pPr lvl="2">
              <a:spcBef>
                <a:spcPts val="600"/>
              </a:spcBef>
            </a:pPr>
            <a:r>
              <a:rPr lang="en-US" sz="1600" dirty="0"/>
              <a:t>Enables a device to communicate with other IPv6-enabled devices on the same link.</a:t>
            </a:r>
          </a:p>
          <a:p>
            <a:pPr lvl="2">
              <a:spcBef>
                <a:spcPts val="600"/>
              </a:spcBef>
            </a:pPr>
            <a:r>
              <a:rPr lang="en-US" sz="1600" dirty="0"/>
              <a:t>Every IPv6-enabled network interface is required to have a link-local address. </a:t>
            </a:r>
          </a:p>
          <a:p>
            <a:pPr lvl="2">
              <a:spcBef>
                <a:spcPts val="600"/>
              </a:spcBef>
            </a:pPr>
            <a:r>
              <a:rPr lang="en-US" sz="1600" dirty="0"/>
              <a:t>If not configured manually on an interface, it will be automatically created. </a:t>
            </a:r>
          </a:p>
          <a:p>
            <a:pPr lvl="2">
              <a:spcBef>
                <a:spcPts val="600"/>
              </a:spcBef>
            </a:pPr>
            <a:r>
              <a:rPr lang="en-US" sz="1600" dirty="0"/>
              <a:t>Link-local addresses are in the FE80::/10 range.</a:t>
            </a:r>
          </a:p>
          <a:p>
            <a:endParaRPr lang="en-US" dirty="0" smtClean="0"/>
          </a:p>
          <a:p>
            <a:endParaRPr lang="en-US" dirty="0" smtClean="0"/>
          </a:p>
          <a:p>
            <a:endParaRPr lang="en-US" dirty="0" smtClean="0"/>
          </a:p>
        </p:txBody>
      </p:sp>
      <p:sp>
        <p:nvSpPr>
          <p:cNvPr id="4" name="Rectangle 33"/>
          <p:cNvSpPr txBox="1">
            <a:spLocks noChangeArrowheads="1"/>
          </p:cNvSpPr>
          <p:nvPr/>
        </p:nvSpPr>
        <p:spPr bwMode="auto">
          <a:xfrm>
            <a:off x="339951" y="359228"/>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7: </a:t>
            </a:r>
            <a:r>
              <a:rPr lang="en-US" sz="3200" b="1" kern="0" dirty="0">
                <a:solidFill>
                  <a:srgbClr val="708CA1"/>
                </a:solidFill>
                <a:latin typeface="+mj-lt"/>
                <a:ea typeface="+mj-ea"/>
                <a:cs typeface="+mj-cs"/>
              </a:rPr>
              <a:t>Best Practices</a:t>
            </a:r>
          </a:p>
        </p:txBody>
      </p:sp>
    </p:spTree>
    <p:extLst>
      <p:ext uri="{BB962C8B-B14F-4D97-AF65-F5344CB8AC3E}">
        <p14:creationId xmlns:p14="http://schemas.microsoft.com/office/powerpoint/2010/main" val="10344000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339952" y="1197428"/>
            <a:ext cx="8444820" cy="5334001"/>
          </a:xfrm>
        </p:spPr>
        <p:txBody>
          <a:bodyPr/>
          <a:lstStyle/>
          <a:p>
            <a:pPr lvl="1"/>
            <a:r>
              <a:rPr lang="en-US" sz="1600" dirty="0"/>
              <a:t>Explain the parts of an IPv6 Global Unicast address and compare it to IPv4. </a:t>
            </a:r>
          </a:p>
          <a:p>
            <a:pPr lvl="2">
              <a:spcBef>
                <a:spcPts val="600"/>
              </a:spcBef>
            </a:pPr>
            <a:r>
              <a:rPr lang="en-US" sz="1600" dirty="0"/>
              <a:t>Global routing prefix the network portion of the address that is assigned by the provider, such as an ISP.</a:t>
            </a:r>
          </a:p>
          <a:p>
            <a:pPr lvl="2">
              <a:spcBef>
                <a:spcPts val="600"/>
              </a:spcBef>
            </a:pPr>
            <a:r>
              <a:rPr lang="en-US" sz="1600" dirty="0"/>
              <a:t>The Subnet ID can be used by an organization to identify subnets within its site.</a:t>
            </a:r>
          </a:p>
          <a:p>
            <a:pPr lvl="2">
              <a:spcBef>
                <a:spcPts val="600"/>
              </a:spcBef>
            </a:pPr>
            <a:r>
              <a:rPr lang="en-US" sz="1600" dirty="0"/>
              <a:t>Interface ID is equivalent to the host portion of an IPv4 address.</a:t>
            </a:r>
          </a:p>
          <a:p>
            <a:pPr lvl="1"/>
            <a:r>
              <a:rPr lang="en-US" sz="1600" dirty="0"/>
              <a:t>Learn about the basics of an IPv6 address at this </a:t>
            </a:r>
            <a:r>
              <a:rPr lang="en-US" sz="1600" dirty="0" smtClean="0"/>
              <a:t>URL.</a:t>
            </a:r>
          </a:p>
          <a:p>
            <a:pPr marL="688975" lvl="2" indent="0">
              <a:buNone/>
            </a:pPr>
            <a:r>
              <a:rPr lang="en-US" sz="1600" dirty="0" smtClean="0">
                <a:hlinkClick r:id="rId3"/>
              </a:rPr>
              <a:t>https</a:t>
            </a:r>
            <a:r>
              <a:rPr lang="en-US" sz="1600" dirty="0">
                <a:hlinkClick r:id="rId3"/>
              </a:rPr>
              <a:t>://www.youtube.com/watch?v=rljkNMySmuM</a:t>
            </a:r>
            <a:endParaRPr lang="en-US" sz="1600" dirty="0"/>
          </a:p>
          <a:p>
            <a:pPr lvl="1"/>
            <a:r>
              <a:rPr lang="en-US" sz="1600" dirty="0"/>
              <a:t>Learn about configuring IPv6 at this URL.</a:t>
            </a:r>
          </a:p>
          <a:p>
            <a:pPr marL="635000" lvl="2" indent="0">
              <a:spcBef>
                <a:spcPts val="600"/>
              </a:spcBef>
              <a:buNone/>
            </a:pPr>
            <a:r>
              <a:rPr lang="en-US" sz="1600" dirty="0">
                <a:hlinkClick r:id="rId4"/>
              </a:rPr>
              <a:t>https://www.youtube.com/watch?v=FVf-GvUVm5U</a:t>
            </a:r>
            <a:endParaRPr lang="en-US" sz="1600" dirty="0"/>
          </a:p>
          <a:p>
            <a:pPr lvl="1"/>
            <a:r>
              <a:rPr lang="en-US" sz="1600" dirty="0"/>
              <a:t>Learn about IPv6 Stateless Address </a:t>
            </a:r>
            <a:r>
              <a:rPr lang="en-US" sz="1600" dirty="0" err="1"/>
              <a:t>Autoconfiguration</a:t>
            </a:r>
            <a:r>
              <a:rPr lang="en-US" sz="1600" dirty="0"/>
              <a:t> (SLAAC) at this </a:t>
            </a:r>
            <a:r>
              <a:rPr lang="en-US" sz="1600" dirty="0" smtClean="0"/>
              <a:t>URL.</a:t>
            </a:r>
          </a:p>
          <a:p>
            <a:pPr marL="688975" lvl="2" indent="0">
              <a:buNone/>
            </a:pPr>
            <a:r>
              <a:rPr lang="en-US" sz="1600" dirty="0" smtClean="0">
                <a:hlinkClick r:id="rId5"/>
              </a:rPr>
              <a:t>https</a:t>
            </a:r>
            <a:r>
              <a:rPr lang="en-US" sz="1600" dirty="0">
                <a:hlinkClick r:id="rId5"/>
              </a:rPr>
              <a:t>://www.youtube.com/watch?v=zbkBa8Zl568</a:t>
            </a:r>
            <a:endParaRPr lang="en-US" sz="1600" dirty="0"/>
          </a:p>
          <a:p>
            <a:r>
              <a:rPr lang="en-US" dirty="0"/>
              <a:t>Section 7.3</a:t>
            </a:r>
          </a:p>
          <a:p>
            <a:pPr lvl="1"/>
            <a:r>
              <a:rPr lang="en-US" dirty="0"/>
              <a:t>Use Packet Tracer to demonstrate verifying IPv4 and IPv6 Addressing on page 7.3.2.5.</a:t>
            </a:r>
          </a:p>
          <a:p>
            <a:pPr lvl="1"/>
            <a:r>
              <a:rPr lang="en-US" dirty="0"/>
              <a:t>Use Packet Tracer to demonstrate using Ping and Traceroute to test connectivity on page 7.3.2.6.</a:t>
            </a:r>
          </a:p>
          <a:p>
            <a:endParaRPr lang="en-US" dirty="0" smtClean="0"/>
          </a:p>
          <a:p>
            <a:endParaRPr lang="en-US" dirty="0" smtClean="0"/>
          </a:p>
          <a:p>
            <a:endParaRPr lang="en-US" dirty="0" smtClean="0"/>
          </a:p>
        </p:txBody>
      </p:sp>
      <p:sp>
        <p:nvSpPr>
          <p:cNvPr id="4" name="Rectangle 33"/>
          <p:cNvSpPr txBox="1">
            <a:spLocks noChangeArrowheads="1"/>
          </p:cNvSpPr>
          <p:nvPr/>
        </p:nvSpPr>
        <p:spPr bwMode="auto">
          <a:xfrm>
            <a:off x="339951" y="359228"/>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7: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3027459276"/>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553244" y="370114"/>
            <a:ext cx="8145462" cy="838200"/>
          </a:xfrm>
        </p:spPr>
        <p:txBody>
          <a:bodyPr/>
          <a:lstStyle/>
          <a:p>
            <a:pPr eaLnBrk="1" hangingPunct="1"/>
            <a:r>
              <a:rPr lang="en-US" dirty="0" smtClean="0"/>
              <a:t>Chapter 7: </a:t>
            </a:r>
            <a:r>
              <a:rPr lang="en-US" dirty="0" smtClean="0"/>
              <a:t>Additional Help</a:t>
            </a:r>
          </a:p>
        </p:txBody>
      </p:sp>
      <p:sp>
        <p:nvSpPr>
          <p:cNvPr id="20483" name="Rectangle 34"/>
          <p:cNvSpPr>
            <a:spLocks noGrp="1" noChangeArrowheads="1"/>
          </p:cNvSpPr>
          <p:nvPr>
            <p:ph type="body" idx="4294967295"/>
          </p:nvPr>
        </p:nvSpPr>
        <p:spPr>
          <a:xfrm>
            <a:off x="553244" y="1317172"/>
            <a:ext cx="7940675" cy="3571875"/>
          </a:xfrm>
        </p:spPr>
        <p:txBody>
          <a:bodyPr/>
          <a:lstStyle/>
          <a:p>
            <a:pPr>
              <a:lnSpc>
                <a:spcPct val="85000"/>
              </a:lnSpc>
              <a:spcBef>
                <a:spcPct val="30000"/>
              </a:spcBef>
              <a:spcAft>
                <a:spcPts val="6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6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pPr eaLnBrk="1" hangingPunct="1">
              <a:lnSpc>
                <a:spcPct val="85000"/>
              </a:lnSpc>
              <a:spcBef>
                <a:spcPct val="30000"/>
              </a:spcBef>
              <a:defRPr/>
            </a:pPr>
            <a:endParaRPr lang="en-US" sz="2000" dirty="0" smtClean="0"/>
          </a:p>
        </p:txBody>
      </p:sp>
    </p:spTree>
    <p:extLst>
      <p:ext uri="{BB962C8B-B14F-4D97-AF65-F5344CB8AC3E}">
        <p14:creationId xmlns:p14="http://schemas.microsoft.com/office/powerpoint/2010/main" val="1402589301"/>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smtClean="0">
                <a:latin typeface="Arial" charset="0"/>
              </a:rPr>
              <a:t>Chapter 7: IP Addressing</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latin typeface="Arial" charset="0"/>
              </a:rPr>
              <a:t>CCNA Routing and Switching</a:t>
            </a:r>
          </a:p>
          <a:p>
            <a:pPr eaLnBrk="1" hangingPunct="1"/>
            <a:r>
              <a:rPr lang="en-US" dirty="0">
                <a:latin typeface="Arial" charset="0"/>
              </a:rPr>
              <a:t>Introduction to Networks v6.0</a:t>
            </a:r>
            <a:endParaRPr lang="en-US" dirty="0">
              <a:latin typeface="Arial" charset="0"/>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371843" y="339963"/>
            <a:ext cx="8772157" cy="838200"/>
          </a:xfrm>
        </p:spPr>
        <p:txBody>
          <a:bodyPr/>
          <a:lstStyle/>
          <a:p>
            <a:r>
              <a:rPr lang="en-US" dirty="0" smtClean="0"/>
              <a:t>Chapter 7 - Sections &amp; Objectives</a:t>
            </a:r>
            <a:endParaRPr lang="en-US" dirty="0" smtClean="0"/>
          </a:p>
        </p:txBody>
      </p:sp>
      <p:sp>
        <p:nvSpPr>
          <p:cNvPr id="4099" name="Rectangle 34"/>
          <p:cNvSpPr>
            <a:spLocks noGrp="1" noChangeArrowheads="1"/>
          </p:cNvSpPr>
          <p:nvPr>
            <p:ph idx="1"/>
          </p:nvPr>
        </p:nvSpPr>
        <p:spPr>
          <a:xfrm>
            <a:off x="371843" y="1287020"/>
            <a:ext cx="8318761" cy="5233524"/>
          </a:xfrm>
        </p:spPr>
        <p:txBody>
          <a:bodyPr>
            <a:normAutofit fontScale="92500" lnSpcReduction="20000"/>
          </a:bodyPr>
          <a:lstStyle/>
          <a:p>
            <a:r>
              <a:rPr lang="en-CA" dirty="0" smtClean="0"/>
              <a:t>7.1 IPv4 Network Addresses</a:t>
            </a:r>
            <a:endParaRPr lang="en-CA" dirty="0" smtClean="0"/>
          </a:p>
          <a:p>
            <a:pPr lvl="1"/>
            <a:r>
              <a:rPr lang="en-US" dirty="0" smtClean="0"/>
              <a:t>Convert between binary and decimal numbering systems.</a:t>
            </a:r>
          </a:p>
          <a:p>
            <a:pPr lvl="1"/>
            <a:r>
              <a:rPr lang="en-US" dirty="0" smtClean="0"/>
              <a:t>Describe the structure of an IPv4 address including the network portion, the host portion, and the subnet mask.</a:t>
            </a:r>
          </a:p>
          <a:p>
            <a:pPr lvl="1"/>
            <a:r>
              <a:rPr lang="en-US" dirty="0" smtClean="0"/>
              <a:t>Compare the characteristics and uses of the unicast, broadcast, and multicast IPv4 addresses.</a:t>
            </a:r>
          </a:p>
          <a:p>
            <a:pPr lvl="1"/>
            <a:r>
              <a:rPr lang="en-US" dirty="0" smtClean="0"/>
              <a:t>Explain public, private, and reserved IPv4 addresses.</a:t>
            </a:r>
          </a:p>
          <a:p>
            <a:r>
              <a:rPr lang="en-CA" dirty="0" smtClean="0"/>
              <a:t>7.2 IPv6 Network Addresses</a:t>
            </a:r>
          </a:p>
          <a:p>
            <a:pPr lvl="1"/>
            <a:r>
              <a:rPr lang="en-US" dirty="0" smtClean="0"/>
              <a:t>Explain </a:t>
            </a:r>
            <a:r>
              <a:rPr lang="en-US" dirty="0"/>
              <a:t>the need for IPv6 addressing.</a:t>
            </a:r>
          </a:p>
          <a:p>
            <a:pPr lvl="1"/>
            <a:r>
              <a:rPr lang="en-US" dirty="0"/>
              <a:t>Describe the representation of an IPv6 address.</a:t>
            </a:r>
          </a:p>
          <a:p>
            <a:pPr lvl="1"/>
            <a:r>
              <a:rPr lang="en-US" dirty="0"/>
              <a:t>Describe types of IPv6 network addresses.</a:t>
            </a:r>
          </a:p>
          <a:p>
            <a:pPr lvl="1"/>
            <a:r>
              <a:rPr lang="en-US" dirty="0"/>
              <a:t>Configure global unicast addresses.</a:t>
            </a:r>
          </a:p>
          <a:p>
            <a:pPr lvl="1"/>
            <a:r>
              <a:rPr lang="en-US" dirty="0"/>
              <a:t>Describe multicast addresses.</a:t>
            </a:r>
          </a:p>
          <a:p>
            <a:r>
              <a:rPr lang="en-CA" dirty="0" smtClean="0"/>
              <a:t>7.3 Connectivity Verification</a:t>
            </a:r>
          </a:p>
          <a:p>
            <a:pPr lvl="1"/>
            <a:r>
              <a:rPr lang="en-US" dirty="0"/>
              <a:t>Explain how ICMP is used to test network connectivity.</a:t>
            </a:r>
          </a:p>
          <a:p>
            <a:pPr lvl="1"/>
            <a:r>
              <a:rPr lang="en-US" dirty="0"/>
              <a:t>Use ping and traceroute utilities to test network connectivity</a:t>
            </a:r>
            <a:r>
              <a:rPr lang="en-US" dirty="0" smtClean="0"/>
              <a:t>.</a:t>
            </a:r>
            <a:endParaRPr lang="en-CA" dirty="0" smtClean="0"/>
          </a:p>
        </p:txBody>
      </p:sp>
    </p:spTree>
    <p:extLst>
      <p:ext uri="{BB962C8B-B14F-4D97-AF65-F5344CB8AC3E}">
        <p14:creationId xmlns:p14="http://schemas.microsoft.com/office/powerpoint/2010/main" val="1065710895"/>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smtClean="0"/>
              <a:t>7.1 IPv4 Network Addresses</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smtClean="0"/>
              <a:t>IPv4 Network Addresses</a:t>
            </a:r>
            <a:r>
              <a:rPr lang="en-US" dirty="0" smtClean="0"/>
              <a:t/>
            </a:r>
            <a:br>
              <a:rPr lang="en-US" dirty="0" smtClean="0"/>
            </a:br>
            <a:r>
              <a:rPr lang="en-US" dirty="0" smtClean="0"/>
              <a:t>Binary and Decimal Conversion</a:t>
            </a:r>
            <a:endParaRPr lang="en-US" dirty="0"/>
          </a:p>
        </p:txBody>
      </p:sp>
      <p:sp>
        <p:nvSpPr>
          <p:cNvPr id="2" name="Content Placeholder 1"/>
          <p:cNvSpPr>
            <a:spLocks noGrp="1"/>
          </p:cNvSpPr>
          <p:nvPr>
            <p:ph idx="1"/>
          </p:nvPr>
        </p:nvSpPr>
        <p:spPr>
          <a:xfrm>
            <a:off x="213111" y="1539502"/>
            <a:ext cx="5032658" cy="4926405"/>
          </a:xfrm>
        </p:spPr>
        <p:txBody>
          <a:bodyPr/>
          <a:lstStyle/>
          <a:p>
            <a:r>
              <a:rPr lang="en-US" dirty="0" smtClean="0"/>
              <a:t>IPv4 Addresses</a:t>
            </a:r>
            <a:endParaRPr lang="en-US" dirty="0" smtClean="0"/>
          </a:p>
          <a:p>
            <a:pPr lvl="1"/>
            <a:r>
              <a:rPr lang="en-US" dirty="0"/>
              <a:t>consists of a string of 32 bits, divided into four sections called </a:t>
            </a:r>
            <a:r>
              <a:rPr lang="en-US" i="1" dirty="0" smtClean="0"/>
              <a:t>octets</a:t>
            </a:r>
            <a:r>
              <a:rPr lang="en-US" dirty="0" smtClean="0"/>
              <a:t>.</a:t>
            </a:r>
          </a:p>
          <a:p>
            <a:pPr lvl="1"/>
            <a:r>
              <a:rPr lang="en-US" dirty="0"/>
              <a:t>Each octet contains 8 bits (or 1 byte) separated with a dot.</a:t>
            </a:r>
            <a:endParaRPr lang="en-US" dirty="0" smtClean="0"/>
          </a:p>
          <a:p>
            <a:r>
              <a:rPr lang="en-US" dirty="0" smtClean="0"/>
              <a:t>Conversion between Binary to Decimal</a:t>
            </a:r>
          </a:p>
          <a:p>
            <a:pPr lvl="1"/>
            <a:r>
              <a:rPr lang="en-US" dirty="0" smtClean="0"/>
              <a:t>Use the chart to help with conversion</a:t>
            </a:r>
          </a:p>
        </p:txBody>
      </p:sp>
      <p:pic>
        <p:nvPicPr>
          <p:cNvPr id="8" name="Picture 7"/>
          <p:cNvPicPr>
            <a:picLocks noChangeAspect="1"/>
          </p:cNvPicPr>
          <p:nvPr/>
        </p:nvPicPr>
        <p:blipFill>
          <a:blip r:embed="rId3"/>
          <a:stretch>
            <a:fillRect/>
          </a:stretch>
        </p:blipFill>
        <p:spPr>
          <a:xfrm>
            <a:off x="5119648" y="2212133"/>
            <a:ext cx="3846377" cy="1289056"/>
          </a:xfrm>
          <a:prstGeom prst="rect">
            <a:avLst/>
          </a:prstGeom>
        </p:spPr>
      </p:pic>
      <p:pic>
        <p:nvPicPr>
          <p:cNvPr id="9" name="Picture 8"/>
          <p:cNvPicPr>
            <a:picLocks noChangeAspect="1"/>
          </p:cNvPicPr>
          <p:nvPr/>
        </p:nvPicPr>
        <p:blipFill>
          <a:blip r:embed="rId4"/>
          <a:stretch>
            <a:fillRect/>
          </a:stretch>
        </p:blipFill>
        <p:spPr>
          <a:xfrm>
            <a:off x="505326" y="4705525"/>
            <a:ext cx="8412315" cy="1760382"/>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smtClean="0"/>
              <a:t>IPv4 Network Addresses</a:t>
            </a:r>
            <a:r>
              <a:rPr lang="en-US" dirty="0"/>
              <a:t/>
            </a:r>
            <a:br>
              <a:rPr lang="en-US" dirty="0"/>
            </a:br>
            <a:r>
              <a:rPr lang="en-US" dirty="0"/>
              <a:t>IPv4 Address </a:t>
            </a:r>
            <a:r>
              <a:rPr lang="en-US" dirty="0" smtClean="0"/>
              <a:t>Structure</a:t>
            </a:r>
            <a:endParaRPr lang="en-US" dirty="0"/>
          </a:p>
        </p:txBody>
      </p:sp>
      <p:sp>
        <p:nvSpPr>
          <p:cNvPr id="2" name="Content Placeholder 1"/>
          <p:cNvSpPr>
            <a:spLocks noGrp="1"/>
          </p:cNvSpPr>
          <p:nvPr>
            <p:ph idx="1"/>
          </p:nvPr>
        </p:nvSpPr>
        <p:spPr>
          <a:xfrm>
            <a:off x="232349" y="1232592"/>
            <a:ext cx="4568252" cy="5264461"/>
          </a:xfrm>
        </p:spPr>
        <p:txBody>
          <a:bodyPr>
            <a:normAutofit lnSpcReduction="10000"/>
          </a:bodyPr>
          <a:lstStyle/>
          <a:p>
            <a:r>
              <a:rPr lang="en-US" dirty="0" smtClean="0"/>
              <a:t>Network and Host Portions</a:t>
            </a:r>
            <a:endParaRPr lang="en-US" dirty="0" smtClean="0"/>
          </a:p>
          <a:p>
            <a:r>
              <a:rPr lang="en-US" dirty="0" smtClean="0"/>
              <a:t>The Subnet Mask</a:t>
            </a:r>
          </a:p>
          <a:p>
            <a:r>
              <a:rPr lang="en-US" dirty="0" smtClean="0"/>
              <a:t>Logical AND</a:t>
            </a:r>
          </a:p>
          <a:p>
            <a:pPr lvl="1"/>
            <a:r>
              <a:rPr lang="en-US" dirty="0" smtClean="0"/>
              <a:t>What is the network address for graphics?</a:t>
            </a:r>
          </a:p>
          <a:p>
            <a:r>
              <a:rPr lang="en-US" dirty="0" smtClean="0"/>
              <a:t>Prefix Length</a:t>
            </a:r>
          </a:p>
          <a:p>
            <a:pPr lvl="1"/>
            <a:r>
              <a:rPr lang="en-US" dirty="0" smtClean="0"/>
              <a:t>What is the prefix length for the graphics?</a:t>
            </a:r>
            <a:endParaRPr lang="en-US" dirty="0" smtClean="0"/>
          </a:p>
          <a:p>
            <a:r>
              <a:rPr lang="en-US" dirty="0" smtClean="0"/>
              <a:t>Network, Host, and Broadcast Addresses</a:t>
            </a:r>
          </a:p>
          <a:p>
            <a:pPr lvl="1"/>
            <a:r>
              <a:rPr lang="en-US" dirty="0" smtClean="0"/>
              <a:t>Network Address?</a:t>
            </a:r>
          </a:p>
          <a:p>
            <a:pPr lvl="1"/>
            <a:r>
              <a:rPr lang="en-US" dirty="0" smtClean="0"/>
              <a:t>Range of Valid Hosts?</a:t>
            </a:r>
          </a:p>
          <a:p>
            <a:pPr lvl="1"/>
            <a:r>
              <a:rPr lang="en-US" dirty="0" smtClean="0"/>
              <a:t>Broadcast Address?</a:t>
            </a:r>
          </a:p>
        </p:txBody>
      </p:sp>
      <p:pic>
        <p:nvPicPr>
          <p:cNvPr id="5" name="Picture 4"/>
          <p:cNvPicPr>
            <a:picLocks noChangeAspect="1"/>
          </p:cNvPicPr>
          <p:nvPr/>
        </p:nvPicPr>
        <p:blipFill>
          <a:blip r:embed="rId3"/>
          <a:stretch>
            <a:fillRect/>
          </a:stretch>
        </p:blipFill>
        <p:spPr>
          <a:xfrm>
            <a:off x="4704137" y="1705225"/>
            <a:ext cx="4358352" cy="2578017"/>
          </a:xfrm>
          <a:prstGeom prst="rect">
            <a:avLst/>
          </a:prstGeom>
        </p:spPr>
      </p:pic>
    </p:spTree>
    <p:extLst>
      <p:ext uri="{BB962C8B-B14F-4D97-AF65-F5344CB8AC3E}">
        <p14:creationId xmlns:p14="http://schemas.microsoft.com/office/powerpoint/2010/main" val="563035400"/>
      </p:ext>
    </p:extLst>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5731992" y="1231094"/>
            <a:ext cx="2492641" cy="1778311"/>
          </a:xfrm>
          <a:prstGeom prst="rect">
            <a:avLst/>
          </a:prstGeom>
        </p:spPr>
      </p:pic>
      <p:sp>
        <p:nvSpPr>
          <p:cNvPr id="21505" name="Rectangle 2"/>
          <p:cNvSpPr>
            <a:spLocks noGrp="1" noChangeArrowheads="1"/>
          </p:cNvSpPr>
          <p:nvPr>
            <p:ph type="title"/>
          </p:nvPr>
        </p:nvSpPr>
        <p:spPr/>
        <p:txBody>
          <a:bodyPr/>
          <a:lstStyle/>
          <a:p>
            <a:r>
              <a:rPr lang="en-US" sz="1800" dirty="0" smtClean="0"/>
              <a:t>IPv4 Network Addresses</a:t>
            </a:r>
            <a:r>
              <a:rPr lang="en-US" dirty="0"/>
              <a:t/>
            </a:r>
            <a:br>
              <a:rPr lang="en-US" dirty="0"/>
            </a:br>
            <a:r>
              <a:rPr lang="en-US" dirty="0"/>
              <a:t>IPv4 Unicast, Broadcast, and Multicast</a:t>
            </a:r>
            <a:endParaRPr lang="en-US" dirty="0"/>
          </a:p>
        </p:txBody>
      </p:sp>
      <p:sp>
        <p:nvSpPr>
          <p:cNvPr id="2" name="Content Placeholder 1"/>
          <p:cNvSpPr>
            <a:spLocks noGrp="1"/>
          </p:cNvSpPr>
          <p:nvPr>
            <p:ph idx="1"/>
          </p:nvPr>
        </p:nvSpPr>
        <p:spPr>
          <a:xfrm>
            <a:off x="213110" y="1232592"/>
            <a:ext cx="5706428" cy="5233315"/>
          </a:xfrm>
        </p:spPr>
        <p:txBody>
          <a:bodyPr/>
          <a:lstStyle/>
          <a:p>
            <a:r>
              <a:rPr lang="en-US" dirty="0" smtClean="0"/>
              <a:t>IPv4 Addressing Assignment to a Host</a:t>
            </a:r>
          </a:p>
          <a:p>
            <a:pPr lvl="1"/>
            <a:r>
              <a:rPr lang="en-US" dirty="0" smtClean="0"/>
              <a:t>Static – Type in manually</a:t>
            </a:r>
            <a:endParaRPr lang="en-US" dirty="0" smtClean="0"/>
          </a:p>
          <a:p>
            <a:pPr lvl="1"/>
            <a:r>
              <a:rPr lang="en-US" dirty="0" smtClean="0"/>
              <a:t>Dynamic - </a:t>
            </a:r>
            <a:r>
              <a:rPr lang="en-US" dirty="0"/>
              <a:t>Dynamic Host Configuration Protocol (DHCP</a:t>
            </a:r>
            <a:r>
              <a:rPr lang="en-US" dirty="0" smtClean="0"/>
              <a:t>)</a:t>
            </a:r>
          </a:p>
          <a:p>
            <a:r>
              <a:rPr lang="en-US" dirty="0"/>
              <a:t>IPv4 </a:t>
            </a:r>
            <a:r>
              <a:rPr lang="en-US" dirty="0" smtClean="0"/>
              <a:t>Communication</a:t>
            </a:r>
          </a:p>
          <a:p>
            <a:pPr lvl="1"/>
            <a:r>
              <a:rPr lang="en-US" dirty="0" smtClean="0"/>
              <a:t>Unicast </a:t>
            </a:r>
            <a:r>
              <a:rPr lang="en-US" dirty="0" smtClean="0"/>
              <a:t>- send packets from one host to an individual host</a:t>
            </a:r>
          </a:p>
          <a:p>
            <a:pPr lvl="1"/>
            <a:r>
              <a:rPr lang="en-US" dirty="0" smtClean="0"/>
              <a:t>Broadcast - send packets from one host to all the hosts in the network</a:t>
            </a:r>
          </a:p>
          <a:p>
            <a:pPr lvl="1"/>
            <a:r>
              <a:rPr lang="en-US" dirty="0" smtClean="0"/>
              <a:t>Multicast - send </a:t>
            </a:r>
            <a:r>
              <a:rPr lang="en-US" dirty="0"/>
              <a:t>a packet from one host to a selected group of </a:t>
            </a:r>
            <a:r>
              <a:rPr lang="en-US" dirty="0" smtClean="0"/>
              <a:t>hosts in the same or different network</a:t>
            </a:r>
          </a:p>
          <a:p>
            <a:pPr lvl="1"/>
            <a:r>
              <a:rPr lang="en-US" dirty="0" smtClean="0"/>
              <a:t>Which types of communication are the graphics on the right?</a:t>
            </a:r>
          </a:p>
        </p:txBody>
      </p:sp>
      <p:pic>
        <p:nvPicPr>
          <p:cNvPr id="4" name="Picture 3"/>
          <p:cNvPicPr>
            <a:picLocks noChangeAspect="1"/>
          </p:cNvPicPr>
          <p:nvPr/>
        </p:nvPicPr>
        <p:blipFill>
          <a:blip r:embed="rId4"/>
          <a:stretch>
            <a:fillRect/>
          </a:stretch>
        </p:blipFill>
        <p:spPr>
          <a:xfrm>
            <a:off x="6275510" y="3009405"/>
            <a:ext cx="2774934" cy="1966701"/>
          </a:xfrm>
          <a:prstGeom prst="rect">
            <a:avLst/>
          </a:prstGeom>
        </p:spPr>
      </p:pic>
      <p:pic>
        <p:nvPicPr>
          <p:cNvPr id="10" name="Picture 9"/>
          <p:cNvPicPr>
            <a:picLocks noChangeAspect="1"/>
          </p:cNvPicPr>
          <p:nvPr/>
        </p:nvPicPr>
        <p:blipFill>
          <a:blip r:embed="rId5"/>
          <a:stretch>
            <a:fillRect/>
          </a:stretch>
        </p:blipFill>
        <p:spPr>
          <a:xfrm>
            <a:off x="5154225" y="4894789"/>
            <a:ext cx="2572016" cy="1858130"/>
          </a:xfrm>
          <a:prstGeom prst="rect">
            <a:avLst/>
          </a:prstGeom>
        </p:spPr>
      </p:pic>
    </p:spTree>
    <p:extLst>
      <p:ext uri="{BB962C8B-B14F-4D97-AF65-F5344CB8AC3E}">
        <p14:creationId xmlns:p14="http://schemas.microsoft.com/office/powerpoint/2010/main" val="503411316"/>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27039" y="489854"/>
            <a:ext cx="8205331" cy="838200"/>
          </a:xfrm>
        </p:spPr>
        <p:txBody>
          <a:bodyPr/>
          <a:lstStyle/>
          <a:p>
            <a:pPr eaLnBrk="1" hangingPunct="1"/>
            <a:r>
              <a:rPr lang="en-US" dirty="0">
                <a:latin typeface="Arial" charset="0"/>
              </a:rPr>
              <a:t>Instructor </a:t>
            </a:r>
            <a:r>
              <a:rPr lang="en-US" dirty="0" smtClean="0">
                <a:latin typeface="Arial" charset="0"/>
              </a:rPr>
              <a:t>Materials </a:t>
            </a:r>
            <a:r>
              <a:rPr lang="en-US" dirty="0">
                <a:latin typeface="Arial" charset="0"/>
              </a:rPr>
              <a:t>- Chapter </a:t>
            </a:r>
            <a:r>
              <a:rPr lang="en-US" dirty="0" smtClean="0">
                <a:latin typeface="Arial" charset="0"/>
              </a:rPr>
              <a:t>7 </a:t>
            </a:r>
            <a:r>
              <a:rPr lang="en-US" dirty="0" smtClean="0">
                <a:latin typeface="Arial" charset="0"/>
              </a:rPr>
              <a:t>Planning Guide</a:t>
            </a:r>
            <a:endParaRPr lang="en-US" dirty="0" smtClean="0"/>
          </a:p>
        </p:txBody>
      </p:sp>
      <p:sp>
        <p:nvSpPr>
          <p:cNvPr id="4099" name="Rectangle 34"/>
          <p:cNvSpPr>
            <a:spLocks noGrp="1" noChangeArrowheads="1"/>
          </p:cNvSpPr>
          <p:nvPr>
            <p:ph type="body" idx="4294967295"/>
          </p:nvPr>
        </p:nvSpPr>
        <p:spPr>
          <a:xfrm>
            <a:off x="427040" y="1412840"/>
            <a:ext cx="7940675" cy="4539803"/>
          </a:xfrm>
        </p:spPr>
        <p:txBody>
          <a:bodyPr/>
          <a:lstStyle/>
          <a:p>
            <a:pPr marL="0" indent="0">
              <a:buNone/>
            </a:pPr>
            <a:r>
              <a:rPr lang="en-CA" dirty="0" smtClean="0"/>
              <a:t>This PowerPoint deck is divided in two parts:</a:t>
            </a:r>
          </a:p>
          <a:p>
            <a:pPr marL="457200" indent="-457200">
              <a:buFont typeface="+mj-lt"/>
              <a:buAutoNum type="arabicPeriod"/>
            </a:pPr>
            <a:r>
              <a:rPr lang="en-US" sz="2000" dirty="0" smtClean="0"/>
              <a:t>Instructor Planning Guide</a:t>
            </a:r>
            <a:endParaRPr lang="en-CA" sz="2000" dirty="0" smtClean="0"/>
          </a:p>
          <a:p>
            <a:pPr lvl="1">
              <a:buFont typeface="Wingdings" charset="2"/>
              <a:buChar char="§"/>
            </a:pPr>
            <a:r>
              <a:rPr lang="en-CA" sz="1600" dirty="0" smtClean="0"/>
              <a:t>Information to help you become familiar with the chapter</a:t>
            </a:r>
          </a:p>
          <a:p>
            <a:pPr lvl="1">
              <a:buFont typeface="Wingdings" charset="2"/>
              <a:buChar char="§"/>
            </a:pPr>
            <a:r>
              <a:rPr lang="en-CA" sz="1600" dirty="0" smtClean="0"/>
              <a:t>Teaching aids</a:t>
            </a:r>
          </a:p>
          <a:p>
            <a:pPr marL="457200" indent="-457200">
              <a:buFont typeface="+mj-lt"/>
              <a:buAutoNum type="arabicPeriod"/>
            </a:pPr>
            <a:r>
              <a:rPr lang="en-CA" sz="2000" dirty="0" smtClean="0"/>
              <a:t>Instructor </a:t>
            </a:r>
            <a:r>
              <a:rPr lang="en-CA" sz="2000" dirty="0"/>
              <a:t>Class Presentation</a:t>
            </a:r>
          </a:p>
          <a:p>
            <a:pPr lvl="1">
              <a:buFont typeface="Wingdings" charset="2"/>
              <a:buChar char="§"/>
            </a:pPr>
            <a:r>
              <a:rPr lang="en-CA" sz="1600" dirty="0"/>
              <a:t>Optional slides that </a:t>
            </a:r>
            <a:r>
              <a:rPr lang="en-CA" sz="1600" dirty="0" smtClean="0"/>
              <a:t>you </a:t>
            </a:r>
            <a:r>
              <a:rPr lang="en-CA" sz="1600" dirty="0"/>
              <a:t>can use </a:t>
            </a:r>
            <a:r>
              <a:rPr lang="en-CA" sz="1600" dirty="0" smtClean="0"/>
              <a:t>in the classroom</a:t>
            </a:r>
            <a:endParaRPr lang="en-CA" sz="1600" dirty="0"/>
          </a:p>
          <a:p>
            <a:pPr lvl="1">
              <a:buFont typeface="Wingdings" charset="2"/>
              <a:buChar char="§"/>
            </a:pPr>
            <a:r>
              <a:rPr lang="en-CA" sz="1600" dirty="0"/>
              <a:t>Begins on slide </a:t>
            </a:r>
            <a:r>
              <a:rPr lang="en-CA" sz="1600" dirty="0" smtClean="0"/>
              <a:t># 14</a:t>
            </a:r>
            <a:endParaRPr lang="en-CA" sz="1600" b="1" dirty="0">
              <a:solidFill>
                <a:srgbClr val="00B0F0"/>
              </a:solidFill>
            </a:endParaRPr>
          </a:p>
          <a:p>
            <a:pPr marL="0" indent="0">
              <a:buNone/>
            </a:pPr>
            <a:r>
              <a:rPr lang="en-CA" sz="2000" dirty="0" smtClean="0"/>
              <a:t>Note: Remove the Planning Guide from this presentation before sharing with anyone.</a:t>
            </a:r>
            <a:endParaRPr lang="en-CA" dirty="0" smtClean="0"/>
          </a:p>
        </p:txBody>
      </p:sp>
    </p:spTree>
    <p:extLst>
      <p:ext uri="{BB962C8B-B14F-4D97-AF65-F5344CB8AC3E}">
        <p14:creationId xmlns:p14="http://schemas.microsoft.com/office/powerpoint/2010/main" val="1045761936"/>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3868" y="1194492"/>
            <a:ext cx="8864407" cy="5396807"/>
          </a:xfrm>
        </p:spPr>
        <p:txBody>
          <a:bodyPr>
            <a:normAutofit fontScale="85000" lnSpcReduction="20000"/>
          </a:bodyPr>
          <a:lstStyle/>
          <a:p>
            <a:r>
              <a:rPr lang="en-US" dirty="0" smtClean="0"/>
              <a:t>Public and Private IPv4 Addresses</a:t>
            </a:r>
          </a:p>
          <a:p>
            <a:pPr lvl="1"/>
            <a:r>
              <a:rPr lang="en-US" dirty="0" smtClean="0"/>
              <a:t>Private addresses are not routed over the Internet</a:t>
            </a:r>
          </a:p>
          <a:p>
            <a:pPr lvl="1"/>
            <a:r>
              <a:rPr lang="en-US" dirty="0"/>
              <a:t>Private Addresses:</a:t>
            </a:r>
          </a:p>
          <a:p>
            <a:pPr lvl="2"/>
            <a:r>
              <a:rPr lang="en-US" dirty="0"/>
              <a:t>10.0.0.0/8 or 10.0.0.0 to10.255.255.255</a:t>
            </a:r>
          </a:p>
          <a:p>
            <a:pPr lvl="2"/>
            <a:r>
              <a:rPr lang="en-US" dirty="0"/>
              <a:t>172.16.0.0 /12 or 172.16.0.0 to 172.31.255.255</a:t>
            </a:r>
          </a:p>
          <a:p>
            <a:pPr lvl="2"/>
            <a:r>
              <a:rPr lang="en-US" dirty="0"/>
              <a:t>192.168.0.0 /16 or 192.168.0.0 to 192.168.255.255</a:t>
            </a:r>
          </a:p>
          <a:p>
            <a:r>
              <a:rPr lang="en-US" dirty="0" smtClean="0"/>
              <a:t>Special User IPv4 Addresses</a:t>
            </a:r>
          </a:p>
          <a:p>
            <a:pPr lvl="1"/>
            <a:r>
              <a:rPr lang="en-US" dirty="0" smtClean="0"/>
              <a:t>Loopback addresses</a:t>
            </a:r>
            <a:endParaRPr lang="en-US" dirty="0"/>
          </a:p>
          <a:p>
            <a:pPr lvl="2"/>
            <a:r>
              <a:rPr lang="en-US" dirty="0" smtClean="0"/>
              <a:t>127.0.0.0 /8 or 127.0.0.1 to 127.255.255.254</a:t>
            </a:r>
          </a:p>
          <a:p>
            <a:pPr lvl="1"/>
            <a:r>
              <a:rPr lang="en-US" dirty="0" smtClean="0"/>
              <a:t>Link-Local addresses or Automatic Private IP Addressing (APIPA) addresses</a:t>
            </a:r>
          </a:p>
          <a:p>
            <a:pPr lvl="2"/>
            <a:r>
              <a:rPr lang="en-US" dirty="0" smtClean="0"/>
              <a:t>169.254.0.0 /16 or 169.254.0.1 to 169.254.255.254</a:t>
            </a:r>
          </a:p>
          <a:p>
            <a:pPr lvl="1"/>
            <a:r>
              <a:rPr lang="en-US" dirty="0" smtClean="0"/>
              <a:t>TEST-NET addresses</a:t>
            </a:r>
          </a:p>
          <a:p>
            <a:pPr lvl="2"/>
            <a:r>
              <a:rPr lang="en-US" dirty="0" smtClean="0"/>
              <a:t>192.0.2.0/24 or 192.0.2.0 to 192.0.2.255</a:t>
            </a:r>
          </a:p>
          <a:p>
            <a:r>
              <a:rPr lang="en-US" dirty="0"/>
              <a:t>Classless </a:t>
            </a:r>
            <a:r>
              <a:rPr lang="en-US" dirty="0" smtClean="0"/>
              <a:t>Addressing</a:t>
            </a:r>
          </a:p>
          <a:p>
            <a:pPr lvl="1"/>
            <a:r>
              <a:rPr lang="en-US" dirty="0" smtClean="0"/>
              <a:t>CIDR</a:t>
            </a:r>
          </a:p>
          <a:p>
            <a:pPr lvl="1"/>
            <a:r>
              <a:rPr lang="en-US" dirty="0" smtClean="0"/>
              <a:t>Allocated IPv4 addresses based on prefix length</a:t>
            </a:r>
            <a:endParaRPr lang="en-US" dirty="0"/>
          </a:p>
          <a:p>
            <a:r>
              <a:rPr lang="en-US" dirty="0"/>
              <a:t>Assignment of IP </a:t>
            </a:r>
            <a:r>
              <a:rPr lang="en-US" dirty="0" smtClean="0"/>
              <a:t>Addresses</a:t>
            </a:r>
            <a:endParaRPr lang="en-US" dirty="0"/>
          </a:p>
        </p:txBody>
      </p:sp>
      <p:sp>
        <p:nvSpPr>
          <p:cNvPr id="21505" name="Rectangle 2"/>
          <p:cNvSpPr>
            <a:spLocks noGrp="1" noChangeArrowheads="1"/>
          </p:cNvSpPr>
          <p:nvPr>
            <p:ph type="title"/>
          </p:nvPr>
        </p:nvSpPr>
        <p:spPr>
          <a:xfrm>
            <a:off x="193868" y="356292"/>
            <a:ext cx="8772157" cy="838200"/>
          </a:xfrm>
        </p:spPr>
        <p:txBody>
          <a:bodyPr/>
          <a:lstStyle/>
          <a:p>
            <a:r>
              <a:rPr lang="en-US" sz="1800" dirty="0" smtClean="0"/>
              <a:t>IPv4 Network Addresses</a:t>
            </a:r>
            <a:br>
              <a:rPr lang="en-US" sz="1800" dirty="0" smtClean="0"/>
            </a:br>
            <a:r>
              <a:rPr lang="en-US" dirty="0" smtClean="0"/>
              <a:t>Types of IPv4 Addresses</a:t>
            </a:r>
            <a:endParaRPr lang="en-US" dirty="0"/>
          </a:p>
        </p:txBody>
      </p:sp>
      <p:pic>
        <p:nvPicPr>
          <p:cNvPr id="9" name="Picture 8"/>
          <p:cNvPicPr>
            <a:picLocks noChangeAspect="1"/>
          </p:cNvPicPr>
          <p:nvPr/>
        </p:nvPicPr>
        <p:blipFill>
          <a:blip r:embed="rId3"/>
          <a:stretch>
            <a:fillRect/>
          </a:stretch>
        </p:blipFill>
        <p:spPr>
          <a:xfrm>
            <a:off x="5486052" y="4619625"/>
            <a:ext cx="3572223" cy="1836920"/>
          </a:xfrm>
          <a:prstGeom prst="rect">
            <a:avLst/>
          </a:prstGeom>
        </p:spPr>
      </p:pic>
      <p:pic>
        <p:nvPicPr>
          <p:cNvPr id="10" name="Picture 9"/>
          <p:cNvPicPr>
            <a:picLocks noChangeAspect="1"/>
          </p:cNvPicPr>
          <p:nvPr/>
        </p:nvPicPr>
        <p:blipFill>
          <a:blip r:embed="rId4"/>
          <a:stretch>
            <a:fillRect/>
          </a:stretch>
        </p:blipFill>
        <p:spPr>
          <a:xfrm>
            <a:off x="5754065" y="914400"/>
            <a:ext cx="3304209" cy="1992658"/>
          </a:xfrm>
          <a:prstGeom prst="rect">
            <a:avLst/>
          </a:prstGeom>
        </p:spPr>
      </p:pic>
    </p:spTree>
    <p:extLst>
      <p:ext uri="{BB962C8B-B14F-4D97-AF65-F5344CB8AC3E}">
        <p14:creationId xmlns:p14="http://schemas.microsoft.com/office/powerpoint/2010/main" val="2298729470"/>
      </p:ext>
    </p:extLst>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smtClean="0"/>
              <a:t>7.2 IPv6 Network Addresses</a:t>
            </a:r>
            <a:endParaRPr lang="en-US" sz="2400" dirty="0">
              <a:solidFill>
                <a:srgbClr val="00B0F0"/>
              </a:solidFill>
            </a:endParaRPr>
          </a:p>
        </p:txBody>
      </p:sp>
    </p:spTree>
    <p:extLst>
      <p:ext uri="{BB962C8B-B14F-4D97-AF65-F5344CB8AC3E}">
        <p14:creationId xmlns:p14="http://schemas.microsoft.com/office/powerpoint/2010/main" val="3892572214"/>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smtClean="0"/>
              <a:t>IPv6 Network Addresses</a:t>
            </a:r>
            <a:r>
              <a:rPr lang="en-US" dirty="0"/>
              <a:t/>
            </a:r>
            <a:br>
              <a:rPr lang="en-US" dirty="0"/>
            </a:br>
            <a:r>
              <a:rPr lang="en-US" dirty="0"/>
              <a:t>IPv4 Issues</a:t>
            </a:r>
            <a:endParaRPr lang="en-US" dirty="0"/>
          </a:p>
        </p:txBody>
      </p:sp>
      <p:sp>
        <p:nvSpPr>
          <p:cNvPr id="2" name="Content Placeholder 1"/>
          <p:cNvSpPr>
            <a:spLocks noGrp="1"/>
          </p:cNvSpPr>
          <p:nvPr>
            <p:ph idx="1"/>
          </p:nvPr>
        </p:nvSpPr>
        <p:spPr>
          <a:xfrm>
            <a:off x="213109" y="1232592"/>
            <a:ext cx="4863715" cy="4158115"/>
          </a:xfrm>
        </p:spPr>
        <p:txBody>
          <a:bodyPr/>
          <a:lstStyle/>
          <a:p>
            <a:r>
              <a:rPr lang="en-US" dirty="0" smtClean="0"/>
              <a:t>The Need for IPv6</a:t>
            </a:r>
            <a:endParaRPr lang="en-US" dirty="0" smtClean="0"/>
          </a:p>
          <a:p>
            <a:pPr lvl="1"/>
            <a:r>
              <a:rPr lang="en-US" dirty="0" smtClean="0"/>
              <a:t>Depletion of IPv4 address space</a:t>
            </a:r>
          </a:p>
          <a:p>
            <a:pPr lvl="1"/>
            <a:r>
              <a:rPr lang="en-US" dirty="0" smtClean="0"/>
              <a:t>Internet of Everything</a:t>
            </a:r>
          </a:p>
          <a:p>
            <a:r>
              <a:rPr lang="en-US" dirty="0" smtClean="0"/>
              <a:t>IPv4 and IPv6 Coexistence</a:t>
            </a:r>
          </a:p>
          <a:p>
            <a:pPr lvl="1"/>
            <a:r>
              <a:rPr lang="en-US" dirty="0" smtClean="0"/>
              <a:t>Dual Stack – IPv4 and IPv6 on the same network</a:t>
            </a:r>
          </a:p>
          <a:p>
            <a:pPr lvl="1"/>
            <a:r>
              <a:rPr lang="en-US" dirty="0" smtClean="0"/>
              <a:t>Tunneling – IPv6 packets inside IPv4 packets</a:t>
            </a:r>
          </a:p>
          <a:p>
            <a:pPr lvl="1"/>
            <a:r>
              <a:rPr lang="en-US" dirty="0" smtClean="0"/>
              <a:t>Translation </a:t>
            </a:r>
            <a:r>
              <a:rPr lang="en-US" dirty="0"/>
              <a:t>- </a:t>
            </a:r>
            <a:r>
              <a:rPr lang="en-US" dirty="0" smtClean="0"/>
              <a:t>IPv6 </a:t>
            </a:r>
            <a:r>
              <a:rPr lang="en-US" dirty="0"/>
              <a:t>packet is translated to an IPv4 packet, and vice versa.</a:t>
            </a:r>
          </a:p>
          <a:p>
            <a:pPr lvl="1"/>
            <a:endParaRPr lang="en-US" dirty="0" smtClean="0"/>
          </a:p>
        </p:txBody>
      </p:sp>
      <p:pic>
        <p:nvPicPr>
          <p:cNvPr id="5" name="Picture 4"/>
          <p:cNvPicPr>
            <a:picLocks noChangeAspect="1"/>
          </p:cNvPicPr>
          <p:nvPr/>
        </p:nvPicPr>
        <p:blipFill>
          <a:blip r:embed="rId3"/>
          <a:stretch>
            <a:fillRect/>
          </a:stretch>
        </p:blipFill>
        <p:spPr>
          <a:xfrm>
            <a:off x="2314575" y="5176837"/>
            <a:ext cx="5105400" cy="1400175"/>
          </a:xfrm>
          <a:prstGeom prst="rect">
            <a:avLst/>
          </a:prstGeom>
        </p:spPr>
      </p:pic>
      <p:pic>
        <p:nvPicPr>
          <p:cNvPr id="6" name="Picture 5"/>
          <p:cNvPicPr>
            <a:picLocks noChangeAspect="1"/>
          </p:cNvPicPr>
          <p:nvPr/>
        </p:nvPicPr>
        <p:blipFill>
          <a:blip r:embed="rId4"/>
          <a:stretch>
            <a:fillRect/>
          </a:stretch>
        </p:blipFill>
        <p:spPr>
          <a:xfrm>
            <a:off x="5273842" y="3019425"/>
            <a:ext cx="3692181" cy="2008879"/>
          </a:xfrm>
          <a:prstGeom prst="rect">
            <a:avLst/>
          </a:prstGeom>
        </p:spPr>
      </p:pic>
      <p:pic>
        <p:nvPicPr>
          <p:cNvPr id="7" name="Picture 6"/>
          <p:cNvPicPr>
            <a:picLocks noChangeAspect="1"/>
          </p:cNvPicPr>
          <p:nvPr/>
        </p:nvPicPr>
        <p:blipFill>
          <a:blip r:embed="rId5"/>
          <a:stretch>
            <a:fillRect/>
          </a:stretch>
        </p:blipFill>
        <p:spPr>
          <a:xfrm>
            <a:off x="5664194" y="813492"/>
            <a:ext cx="3301829" cy="2205933"/>
          </a:xfrm>
          <a:prstGeom prst="rect">
            <a:avLst/>
          </a:prstGeom>
        </p:spPr>
      </p:pic>
    </p:spTree>
    <p:extLst>
      <p:ext uri="{BB962C8B-B14F-4D97-AF65-F5344CB8AC3E}">
        <p14:creationId xmlns:p14="http://schemas.microsoft.com/office/powerpoint/2010/main" val="2814058915"/>
      </p:ext>
    </p:extLst>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smtClean="0"/>
              <a:t>IPv6 Network Addresses</a:t>
            </a:r>
            <a:r>
              <a:rPr lang="en-US" dirty="0"/>
              <a:t/>
            </a:r>
            <a:br>
              <a:rPr lang="en-US" dirty="0"/>
            </a:br>
            <a:r>
              <a:rPr lang="en-US" dirty="0" smtClean="0"/>
              <a:t>IPv6 Addressing</a:t>
            </a:r>
            <a:endParaRPr lang="en-US" dirty="0"/>
          </a:p>
        </p:txBody>
      </p:sp>
      <p:sp>
        <p:nvSpPr>
          <p:cNvPr id="2" name="Content Placeholder 1"/>
          <p:cNvSpPr>
            <a:spLocks noGrp="1"/>
          </p:cNvSpPr>
          <p:nvPr>
            <p:ph idx="1"/>
          </p:nvPr>
        </p:nvSpPr>
        <p:spPr>
          <a:xfrm>
            <a:off x="213110" y="1307806"/>
            <a:ext cx="5719858" cy="5158102"/>
          </a:xfrm>
        </p:spPr>
        <p:txBody>
          <a:bodyPr>
            <a:normAutofit lnSpcReduction="10000"/>
          </a:bodyPr>
          <a:lstStyle/>
          <a:p>
            <a:r>
              <a:rPr lang="en-US" dirty="0" smtClean="0"/>
              <a:t>IPv6 Address Representation</a:t>
            </a:r>
            <a:endParaRPr lang="en-US" dirty="0" smtClean="0"/>
          </a:p>
          <a:p>
            <a:pPr lvl="1"/>
            <a:r>
              <a:rPr lang="en-US" dirty="0" smtClean="0"/>
              <a:t>x:x:x:x:x:x:x:x, where x represents 4 hexadecimal values</a:t>
            </a:r>
          </a:p>
          <a:p>
            <a:r>
              <a:rPr lang="en-US" dirty="0" smtClean="0"/>
              <a:t>Apply the rules to simply these IPv6 Addresses</a:t>
            </a:r>
          </a:p>
          <a:p>
            <a:pPr lvl="1"/>
            <a:r>
              <a:rPr lang="en-US" dirty="0" smtClean="0"/>
              <a:t>Rule 1: Omit Leading 0s</a:t>
            </a:r>
          </a:p>
          <a:p>
            <a:pPr lvl="1"/>
            <a:r>
              <a:rPr lang="en-US" dirty="0" smtClean="0"/>
              <a:t>Rule 2: Omit All 0 Segments</a:t>
            </a:r>
          </a:p>
          <a:p>
            <a:pPr marL="690563" lvl="2" indent="-233363"/>
            <a:r>
              <a:rPr lang="en-US" sz="1600" dirty="0" smtClean="0">
                <a:latin typeface="Courier New" panose="02070309020205020404" pitchFamily="49" charset="0"/>
                <a:cs typeface="Courier New" panose="02070309020205020404" pitchFamily="49" charset="0"/>
              </a:rPr>
              <a:t>2001:0DB8:0000:1133:0000:0000:0000:0200</a:t>
            </a:r>
          </a:p>
          <a:p>
            <a:pPr marL="690563" lvl="2" indent="-233363"/>
            <a:r>
              <a:rPr lang="en-US" sz="1600" dirty="0" smtClean="0">
                <a:latin typeface="Courier New" panose="02070309020205020404" pitchFamily="49" charset="0"/>
                <a:cs typeface="Courier New" panose="02070309020205020404" pitchFamily="49" charset="0"/>
              </a:rPr>
              <a:t>2001:0DB8:CAFE:0000:1111:0000:0000:0200</a:t>
            </a:r>
          </a:p>
          <a:p>
            <a:pPr marL="690563" lvl="2" indent="-233363"/>
            <a:r>
              <a:rPr lang="en-US" sz="1600" dirty="0" smtClean="0">
                <a:latin typeface="Courier New" panose="02070309020205020404" pitchFamily="49" charset="0"/>
                <a:cs typeface="Courier New" panose="02070309020205020404" pitchFamily="49" charset="0"/>
              </a:rPr>
              <a:t>2001:0DB8:000A:0000:0000:0000:0000:1000</a:t>
            </a:r>
          </a:p>
          <a:p>
            <a:pPr marL="690563" lvl="2" indent="-233363"/>
            <a:r>
              <a:rPr lang="en-US" sz="1600" dirty="0" smtClean="0">
                <a:latin typeface="Courier New" panose="02070309020205020404" pitchFamily="49" charset="0"/>
                <a:cs typeface="Courier New" panose="02070309020205020404" pitchFamily="49" charset="0"/>
              </a:rPr>
              <a:t>2001:0DB8:ACAD:1234:0000:0000:0000:0000</a:t>
            </a:r>
            <a:endParaRPr lang="en-US" sz="1600" dirty="0">
              <a:latin typeface="Courier New" panose="02070309020205020404" pitchFamily="49" charset="0"/>
              <a:cs typeface="Courier New" panose="02070309020205020404" pitchFamily="49" charset="0"/>
            </a:endParaRPr>
          </a:p>
          <a:p>
            <a:pPr marL="690563" lvl="2" indent="-233363"/>
            <a:r>
              <a:rPr lang="en-US" sz="1600" dirty="0" smtClean="0">
                <a:latin typeface="Courier New" panose="02070309020205020404" pitchFamily="49" charset="0"/>
                <a:cs typeface="Courier New" panose="02070309020205020404" pitchFamily="49" charset="0"/>
              </a:rPr>
              <a:t>2001:0DB8:0000:1111:0020:0000:ACAD:0000</a:t>
            </a:r>
            <a:endParaRPr lang="en-US" sz="1600" dirty="0">
              <a:latin typeface="Courier New" panose="02070309020205020404" pitchFamily="49" charset="0"/>
              <a:cs typeface="Courier New" panose="02070309020205020404" pitchFamily="49" charset="0"/>
            </a:endParaRPr>
          </a:p>
          <a:p>
            <a:pPr marL="690563" lvl="2" indent="-233363"/>
            <a:r>
              <a:rPr lang="en-US" sz="1600" dirty="0">
                <a:latin typeface="Courier New" panose="02070309020205020404" pitchFamily="49" charset="0"/>
                <a:cs typeface="Courier New" panose="02070309020205020404" pitchFamily="49" charset="0"/>
              </a:rPr>
              <a:t>FF02:0000:0000:0000:0000:0000:0000:0001</a:t>
            </a:r>
          </a:p>
          <a:p>
            <a:pPr marL="690563" lvl="2" indent="-233363"/>
            <a:r>
              <a:rPr lang="en-US" sz="1600" dirty="0" smtClean="0">
                <a:latin typeface="Courier New" panose="02070309020205020404" pitchFamily="49" charset="0"/>
                <a:cs typeface="Courier New" panose="02070309020205020404" pitchFamily="49" charset="0"/>
              </a:rPr>
              <a:t>FE80:0000:0000:0000:0000:0000:0000:0003</a:t>
            </a:r>
            <a:endParaRPr lang="en-US" sz="1600" dirty="0">
              <a:latin typeface="Courier New" panose="02070309020205020404" pitchFamily="49" charset="0"/>
              <a:cs typeface="Courier New" panose="02070309020205020404" pitchFamily="49" charset="0"/>
            </a:endParaRPr>
          </a:p>
          <a:p>
            <a:pPr marL="690563" lvl="2" indent="-233363"/>
            <a:r>
              <a:rPr lang="en-US" sz="1600" dirty="0" smtClean="0">
                <a:latin typeface="Courier New" panose="02070309020205020404" pitchFamily="49" charset="0"/>
                <a:cs typeface="Courier New" panose="02070309020205020404" pitchFamily="49" charset="0"/>
              </a:rPr>
              <a:t>0000:0000:0000:0000:0000:0000:0000:0000</a:t>
            </a:r>
            <a:endParaRPr lang="en-US" sz="1600" dirty="0">
              <a:latin typeface="Courier New" panose="02070309020205020404" pitchFamily="49" charset="0"/>
              <a:cs typeface="Courier New" panose="02070309020205020404" pitchFamily="49" charset="0"/>
            </a:endParaRPr>
          </a:p>
        </p:txBody>
      </p:sp>
      <p:pic>
        <p:nvPicPr>
          <p:cNvPr id="5" name="Picture 4"/>
          <p:cNvPicPr>
            <a:picLocks noChangeAspect="1"/>
          </p:cNvPicPr>
          <p:nvPr/>
        </p:nvPicPr>
        <p:blipFill>
          <a:blip r:embed="rId3"/>
          <a:stretch>
            <a:fillRect/>
          </a:stretch>
        </p:blipFill>
        <p:spPr>
          <a:xfrm>
            <a:off x="5603358" y="1307806"/>
            <a:ext cx="3362667" cy="2255448"/>
          </a:xfrm>
          <a:prstGeom prst="rect">
            <a:avLst/>
          </a:prstGeom>
        </p:spPr>
      </p:pic>
    </p:spTree>
    <p:extLst>
      <p:ext uri="{BB962C8B-B14F-4D97-AF65-F5344CB8AC3E}">
        <p14:creationId xmlns:p14="http://schemas.microsoft.com/office/powerpoint/2010/main" val="2344058695"/>
      </p:ext>
    </p:extLst>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smtClean="0"/>
              <a:t>IPv6 Network Addresses</a:t>
            </a:r>
            <a:r>
              <a:rPr lang="en-US" dirty="0"/>
              <a:t/>
            </a:r>
            <a:br>
              <a:rPr lang="en-US" dirty="0"/>
            </a:br>
            <a:r>
              <a:rPr lang="en-US" dirty="0" smtClean="0"/>
              <a:t>Types of IPv6 Addresses</a:t>
            </a:r>
            <a:endParaRPr lang="en-US" dirty="0"/>
          </a:p>
        </p:txBody>
      </p:sp>
      <p:sp>
        <p:nvSpPr>
          <p:cNvPr id="2" name="Content Placeholder 1"/>
          <p:cNvSpPr>
            <a:spLocks noGrp="1"/>
          </p:cNvSpPr>
          <p:nvPr>
            <p:ph idx="1"/>
          </p:nvPr>
        </p:nvSpPr>
        <p:spPr>
          <a:xfrm>
            <a:off x="213109" y="1232592"/>
            <a:ext cx="8733677" cy="5327696"/>
          </a:xfrm>
        </p:spPr>
        <p:txBody>
          <a:bodyPr>
            <a:normAutofit fontScale="77500" lnSpcReduction="20000"/>
          </a:bodyPr>
          <a:lstStyle/>
          <a:p>
            <a:r>
              <a:rPr lang="en-US" dirty="0" smtClean="0"/>
              <a:t>IPv6 Address Types</a:t>
            </a:r>
          </a:p>
          <a:p>
            <a:pPr lvl="1"/>
            <a:r>
              <a:rPr lang="en-US" dirty="0" smtClean="0"/>
              <a:t>Unicast</a:t>
            </a:r>
          </a:p>
          <a:p>
            <a:pPr lvl="1"/>
            <a:r>
              <a:rPr lang="en-US" dirty="0" smtClean="0"/>
              <a:t>Multicast</a:t>
            </a:r>
          </a:p>
          <a:p>
            <a:pPr lvl="1"/>
            <a:r>
              <a:rPr lang="en-US" dirty="0" err="1" smtClean="0"/>
              <a:t>Anycast</a:t>
            </a:r>
            <a:endParaRPr lang="en-US" dirty="0" smtClean="0"/>
          </a:p>
          <a:p>
            <a:r>
              <a:rPr lang="en-US" dirty="0" smtClean="0"/>
              <a:t>IPv6 Prefix Length</a:t>
            </a:r>
          </a:p>
          <a:p>
            <a:pPr lvl="1"/>
            <a:r>
              <a:rPr lang="en-US" dirty="0" smtClean="0"/>
              <a:t>Indicates the network portion</a:t>
            </a:r>
          </a:p>
          <a:p>
            <a:pPr lvl="1"/>
            <a:r>
              <a:rPr lang="en-US" dirty="0" smtClean="0"/>
              <a:t>Format: IPv6 address /prefix length</a:t>
            </a:r>
          </a:p>
          <a:p>
            <a:pPr lvl="1"/>
            <a:r>
              <a:rPr lang="en-US" dirty="0" smtClean="0"/>
              <a:t>Prefix length range from 0 to 128</a:t>
            </a:r>
          </a:p>
          <a:p>
            <a:pPr lvl="1"/>
            <a:r>
              <a:rPr lang="en-US" dirty="0" smtClean="0"/>
              <a:t>Typical length is /64</a:t>
            </a:r>
          </a:p>
          <a:p>
            <a:r>
              <a:rPr lang="en-US" dirty="0" smtClean="0"/>
              <a:t>Common Types of IPv6 Addresses</a:t>
            </a:r>
          </a:p>
          <a:p>
            <a:pPr lvl="1"/>
            <a:r>
              <a:rPr lang="en-US" dirty="0" smtClean="0"/>
              <a:t>Unicast Addresses</a:t>
            </a:r>
          </a:p>
          <a:p>
            <a:pPr marL="690563" lvl="2" indent="-233363"/>
            <a:r>
              <a:rPr lang="en-US" dirty="0" smtClean="0"/>
              <a:t>Unique, Internet routable addresses</a:t>
            </a:r>
          </a:p>
          <a:p>
            <a:pPr marL="690563" lvl="2" indent="-233363"/>
            <a:r>
              <a:rPr lang="en-US" dirty="0" smtClean="0"/>
              <a:t>Configured statically or assigned dynamically</a:t>
            </a:r>
          </a:p>
          <a:p>
            <a:pPr lvl="1"/>
            <a:r>
              <a:rPr lang="en-US" dirty="0" smtClean="0"/>
              <a:t>Link-Local Unicast Addresses</a:t>
            </a:r>
          </a:p>
          <a:p>
            <a:pPr marL="690563" lvl="2" indent="-233363"/>
            <a:r>
              <a:rPr lang="en-US" dirty="0" smtClean="0"/>
              <a:t>Communicate with other IPv6 enabled devices on the same link</a:t>
            </a:r>
          </a:p>
          <a:p>
            <a:pPr marL="690563" lvl="2" indent="-233363"/>
            <a:r>
              <a:rPr lang="en-US" dirty="0" smtClean="0"/>
              <a:t>Device creates its own link local address without DHCP server</a:t>
            </a:r>
          </a:p>
          <a:p>
            <a:pPr lvl="1"/>
            <a:r>
              <a:rPr lang="en-US" dirty="0" smtClean="0"/>
              <a:t>Unique Local </a:t>
            </a:r>
            <a:r>
              <a:rPr lang="en-US" dirty="0"/>
              <a:t>Addresses</a:t>
            </a:r>
          </a:p>
          <a:p>
            <a:pPr marL="690563" lvl="2" indent="-233363"/>
            <a:r>
              <a:rPr lang="en-US" dirty="0" smtClean="0"/>
              <a:t>Unique local unicast</a:t>
            </a:r>
          </a:p>
          <a:p>
            <a:pPr marL="690563" lvl="2" indent="-233363"/>
            <a:r>
              <a:rPr lang="en-US" dirty="0" smtClean="0"/>
              <a:t>Used for local addresses within a site or between a limited number of sites</a:t>
            </a:r>
            <a:endParaRPr lang="en-US" dirty="0"/>
          </a:p>
        </p:txBody>
      </p:sp>
      <p:pic>
        <p:nvPicPr>
          <p:cNvPr id="4" name="Picture 3"/>
          <p:cNvPicPr>
            <a:picLocks noChangeAspect="1"/>
          </p:cNvPicPr>
          <p:nvPr/>
        </p:nvPicPr>
        <p:blipFill>
          <a:blip r:embed="rId3"/>
          <a:stretch>
            <a:fillRect/>
          </a:stretch>
        </p:blipFill>
        <p:spPr>
          <a:xfrm>
            <a:off x="5228619" y="1157104"/>
            <a:ext cx="3747026" cy="1358197"/>
          </a:xfrm>
          <a:prstGeom prst="rect">
            <a:avLst/>
          </a:prstGeom>
        </p:spPr>
      </p:pic>
      <p:pic>
        <p:nvPicPr>
          <p:cNvPr id="5" name="Picture 4"/>
          <p:cNvPicPr>
            <a:picLocks noChangeAspect="1"/>
          </p:cNvPicPr>
          <p:nvPr/>
        </p:nvPicPr>
        <p:blipFill>
          <a:blip r:embed="rId4"/>
          <a:stretch>
            <a:fillRect/>
          </a:stretch>
        </p:blipFill>
        <p:spPr>
          <a:xfrm>
            <a:off x="4992274" y="2791748"/>
            <a:ext cx="3983371" cy="3109321"/>
          </a:xfrm>
          <a:prstGeom prst="rect">
            <a:avLst/>
          </a:prstGeom>
        </p:spPr>
      </p:pic>
    </p:spTree>
    <p:extLst>
      <p:ext uri="{BB962C8B-B14F-4D97-AF65-F5344CB8AC3E}">
        <p14:creationId xmlns:p14="http://schemas.microsoft.com/office/powerpoint/2010/main" val="2101967400"/>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876800" y="1329070"/>
            <a:ext cx="4267200" cy="3305175"/>
          </a:xfrm>
          <a:prstGeom prst="rect">
            <a:avLst/>
          </a:prstGeom>
        </p:spPr>
      </p:pic>
      <p:sp>
        <p:nvSpPr>
          <p:cNvPr id="21505" name="Rectangle 2"/>
          <p:cNvSpPr>
            <a:spLocks noGrp="1" noChangeArrowheads="1"/>
          </p:cNvSpPr>
          <p:nvPr>
            <p:ph type="title"/>
          </p:nvPr>
        </p:nvSpPr>
        <p:spPr/>
        <p:txBody>
          <a:bodyPr/>
          <a:lstStyle/>
          <a:p>
            <a:r>
              <a:rPr lang="en-US" sz="1800" dirty="0" smtClean="0"/>
              <a:t>IPv6 Network Addresses</a:t>
            </a:r>
            <a:r>
              <a:rPr lang="en-US" dirty="0"/>
              <a:t/>
            </a:r>
            <a:br>
              <a:rPr lang="en-US" dirty="0"/>
            </a:br>
            <a:r>
              <a:rPr lang="en-US" dirty="0">
                <a:latin typeface="Arial" charset="0"/>
              </a:rPr>
              <a:t>IPv6 Unicast Addresses</a:t>
            </a:r>
            <a:endParaRPr lang="en-US" dirty="0"/>
          </a:p>
        </p:txBody>
      </p:sp>
      <p:sp>
        <p:nvSpPr>
          <p:cNvPr id="2" name="Content Placeholder 1"/>
          <p:cNvSpPr>
            <a:spLocks noGrp="1"/>
          </p:cNvSpPr>
          <p:nvPr>
            <p:ph idx="1"/>
          </p:nvPr>
        </p:nvSpPr>
        <p:spPr>
          <a:xfrm>
            <a:off x="213110" y="1329070"/>
            <a:ext cx="5113802" cy="5136837"/>
          </a:xfrm>
        </p:spPr>
        <p:txBody>
          <a:bodyPr>
            <a:normAutofit fontScale="92500" lnSpcReduction="20000"/>
          </a:bodyPr>
          <a:lstStyle/>
          <a:p>
            <a:r>
              <a:rPr lang="en-US" dirty="0" smtClean="0"/>
              <a:t>Structure of an IPv6 Global Unicast Address</a:t>
            </a:r>
          </a:p>
          <a:p>
            <a:pPr lvl="1"/>
            <a:r>
              <a:rPr lang="en-US" dirty="0" smtClean="0"/>
              <a:t>Global Routing Prefix</a:t>
            </a:r>
          </a:p>
          <a:p>
            <a:pPr lvl="1"/>
            <a:r>
              <a:rPr lang="en-US" dirty="0" smtClean="0"/>
              <a:t>Subnet ID</a:t>
            </a:r>
          </a:p>
          <a:p>
            <a:pPr lvl="1"/>
            <a:r>
              <a:rPr lang="en-US" dirty="0" smtClean="0"/>
              <a:t>Interface ID</a:t>
            </a:r>
          </a:p>
          <a:p>
            <a:r>
              <a:rPr lang="en-US" dirty="0" smtClean="0"/>
              <a:t>Static Configuration of a Global Unicast Address</a:t>
            </a:r>
          </a:p>
          <a:p>
            <a:pPr lvl="1"/>
            <a:r>
              <a:rPr lang="en-US" b="1" dirty="0"/>
              <a:t>ipv6 address</a:t>
            </a:r>
            <a:r>
              <a:rPr lang="en-US" i="1" dirty="0"/>
              <a:t> ipv6-address/prefix-length</a:t>
            </a:r>
            <a:endParaRPr lang="en-US" dirty="0" smtClean="0"/>
          </a:p>
          <a:p>
            <a:r>
              <a:rPr lang="en-US" dirty="0" smtClean="0"/>
              <a:t>Dynamic Configuration</a:t>
            </a:r>
          </a:p>
          <a:p>
            <a:pPr lvl="1"/>
            <a:r>
              <a:rPr lang="en-US" dirty="0" smtClean="0"/>
              <a:t>SLAAC</a:t>
            </a:r>
          </a:p>
          <a:p>
            <a:pPr lvl="1"/>
            <a:r>
              <a:rPr lang="en-US" dirty="0" smtClean="0"/>
              <a:t>DHCPv6</a:t>
            </a:r>
          </a:p>
          <a:p>
            <a:r>
              <a:rPr lang="en-US" dirty="0" smtClean="0"/>
              <a:t>Link-Local Addresses</a:t>
            </a:r>
          </a:p>
          <a:p>
            <a:pPr lvl="1"/>
            <a:r>
              <a:rPr lang="en-US" dirty="0" smtClean="0"/>
              <a:t>Dynamic or Static</a:t>
            </a:r>
          </a:p>
          <a:p>
            <a:r>
              <a:rPr lang="en-US" dirty="0" smtClean="0"/>
              <a:t>Verifying IPv6 Address Configuration</a:t>
            </a:r>
          </a:p>
          <a:p>
            <a:pPr lvl="1"/>
            <a:r>
              <a:rPr lang="en-US" dirty="0" smtClean="0"/>
              <a:t>show </a:t>
            </a:r>
            <a:r>
              <a:rPr lang="en-US" dirty="0"/>
              <a:t>ipv6 interface </a:t>
            </a:r>
            <a:r>
              <a:rPr lang="en-US" dirty="0" smtClean="0"/>
              <a:t>brief</a:t>
            </a:r>
            <a:endParaRPr lang="en-US" dirty="0"/>
          </a:p>
        </p:txBody>
      </p:sp>
      <p:pic>
        <p:nvPicPr>
          <p:cNvPr id="5" name="Picture 4"/>
          <p:cNvPicPr>
            <a:picLocks noChangeAspect="1"/>
          </p:cNvPicPr>
          <p:nvPr/>
        </p:nvPicPr>
        <p:blipFill>
          <a:blip r:embed="rId4"/>
          <a:stretch>
            <a:fillRect/>
          </a:stretch>
        </p:blipFill>
        <p:spPr>
          <a:xfrm>
            <a:off x="5216412" y="4852634"/>
            <a:ext cx="3758098" cy="1368690"/>
          </a:xfrm>
          <a:prstGeom prst="rect">
            <a:avLst/>
          </a:prstGeom>
        </p:spPr>
      </p:pic>
    </p:spTree>
    <p:extLst>
      <p:ext uri="{BB962C8B-B14F-4D97-AF65-F5344CB8AC3E}">
        <p14:creationId xmlns:p14="http://schemas.microsoft.com/office/powerpoint/2010/main" val="3027938122"/>
      </p:ext>
    </p:ext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5884296" y="1232592"/>
            <a:ext cx="3081729" cy="2479490"/>
          </a:xfrm>
          <a:prstGeom prst="rect">
            <a:avLst/>
          </a:prstGeom>
        </p:spPr>
      </p:pic>
      <p:sp>
        <p:nvSpPr>
          <p:cNvPr id="21505" name="Rectangle 2"/>
          <p:cNvSpPr>
            <a:spLocks noGrp="1" noChangeArrowheads="1"/>
          </p:cNvSpPr>
          <p:nvPr>
            <p:ph type="title"/>
          </p:nvPr>
        </p:nvSpPr>
        <p:spPr/>
        <p:txBody>
          <a:bodyPr/>
          <a:lstStyle/>
          <a:p>
            <a:r>
              <a:rPr lang="en-US" sz="1800" dirty="0" smtClean="0"/>
              <a:t>IPv6 Network Addresses</a:t>
            </a:r>
            <a:r>
              <a:rPr lang="en-US" dirty="0"/>
              <a:t/>
            </a:r>
            <a:br>
              <a:rPr lang="en-US" dirty="0"/>
            </a:br>
            <a:r>
              <a:rPr lang="en-US" dirty="0">
                <a:latin typeface="Arial" charset="0"/>
              </a:rPr>
              <a:t>IPv6 </a:t>
            </a:r>
            <a:r>
              <a:rPr lang="en-US" dirty="0" smtClean="0">
                <a:latin typeface="Arial" charset="0"/>
              </a:rPr>
              <a:t>Multicast </a:t>
            </a:r>
            <a:r>
              <a:rPr lang="en-US" dirty="0">
                <a:latin typeface="Arial" charset="0"/>
              </a:rPr>
              <a:t>Addresses</a:t>
            </a:r>
            <a:endParaRPr lang="en-US" dirty="0"/>
          </a:p>
        </p:txBody>
      </p:sp>
      <p:sp>
        <p:nvSpPr>
          <p:cNvPr id="2" name="Content Placeholder 1"/>
          <p:cNvSpPr>
            <a:spLocks noGrp="1"/>
          </p:cNvSpPr>
          <p:nvPr>
            <p:ph idx="1"/>
          </p:nvPr>
        </p:nvSpPr>
        <p:spPr/>
        <p:txBody>
          <a:bodyPr>
            <a:normAutofit/>
          </a:bodyPr>
          <a:lstStyle/>
          <a:p>
            <a:r>
              <a:rPr lang="en-US" dirty="0" smtClean="0"/>
              <a:t>Assigned IPv6 Multicast Addresses</a:t>
            </a:r>
          </a:p>
          <a:p>
            <a:pPr lvl="1"/>
            <a:r>
              <a:rPr lang="en-US" dirty="0"/>
              <a:t>IPv6 multicast addresses have the prefix FF00::/8</a:t>
            </a:r>
            <a:endParaRPr lang="en-US" dirty="0" smtClean="0"/>
          </a:p>
          <a:p>
            <a:pPr marL="690563" lvl="2" indent="-233363"/>
            <a:r>
              <a:rPr lang="en-US" dirty="0" smtClean="0"/>
              <a:t>FF02::1 All-nodes multicast group</a:t>
            </a:r>
          </a:p>
          <a:p>
            <a:pPr marL="690563" lvl="2" indent="-233363"/>
            <a:r>
              <a:rPr lang="en-US" dirty="0"/>
              <a:t>FF02</a:t>
            </a:r>
            <a:r>
              <a:rPr lang="en-US" dirty="0" smtClean="0"/>
              <a:t>::2 All-routers </a:t>
            </a:r>
            <a:r>
              <a:rPr lang="en-US" dirty="0"/>
              <a:t>multicast group</a:t>
            </a:r>
          </a:p>
          <a:p>
            <a:r>
              <a:rPr lang="en-US" dirty="0" smtClean="0"/>
              <a:t>Solicited-Node IPv6 Multicast Addresses</a:t>
            </a:r>
          </a:p>
        </p:txBody>
      </p:sp>
      <p:pic>
        <p:nvPicPr>
          <p:cNvPr id="6" name="Picture 5"/>
          <p:cNvPicPr>
            <a:picLocks noChangeAspect="1"/>
          </p:cNvPicPr>
          <p:nvPr/>
        </p:nvPicPr>
        <p:blipFill>
          <a:blip r:embed="rId4"/>
          <a:stretch>
            <a:fillRect/>
          </a:stretch>
        </p:blipFill>
        <p:spPr>
          <a:xfrm>
            <a:off x="2115483" y="3874792"/>
            <a:ext cx="4928925" cy="2898025"/>
          </a:xfrm>
          <a:prstGeom prst="rect">
            <a:avLst/>
          </a:prstGeom>
        </p:spPr>
      </p:pic>
    </p:spTree>
    <p:extLst>
      <p:ext uri="{BB962C8B-B14F-4D97-AF65-F5344CB8AC3E}">
        <p14:creationId xmlns:p14="http://schemas.microsoft.com/office/powerpoint/2010/main" val="926390989"/>
      </p:ext>
    </p:extLst>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smtClean="0"/>
              <a:t>7.3 Connectivity Verification</a:t>
            </a:r>
            <a:endParaRPr lang="en-US" sz="2400" dirty="0">
              <a:solidFill>
                <a:srgbClr val="00B0F0"/>
              </a:solidFill>
            </a:endParaRPr>
          </a:p>
        </p:txBody>
      </p:sp>
    </p:spTree>
    <p:extLst>
      <p:ext uri="{BB962C8B-B14F-4D97-AF65-F5344CB8AC3E}">
        <p14:creationId xmlns:p14="http://schemas.microsoft.com/office/powerpoint/2010/main" val="3535440233"/>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852665" y="1232592"/>
            <a:ext cx="4113360" cy="2588019"/>
          </a:xfrm>
          <a:prstGeom prst="rect">
            <a:avLst/>
          </a:prstGeom>
        </p:spPr>
      </p:pic>
      <p:sp>
        <p:nvSpPr>
          <p:cNvPr id="21505" name="Rectangle 2"/>
          <p:cNvSpPr>
            <a:spLocks noGrp="1" noChangeArrowheads="1"/>
          </p:cNvSpPr>
          <p:nvPr>
            <p:ph type="title"/>
          </p:nvPr>
        </p:nvSpPr>
        <p:spPr/>
        <p:txBody>
          <a:bodyPr/>
          <a:lstStyle/>
          <a:p>
            <a:r>
              <a:rPr lang="en-US" sz="1800" dirty="0"/>
              <a:t>Connectivity Verification</a:t>
            </a:r>
            <a:r>
              <a:rPr lang="en-US" dirty="0"/>
              <a:t/>
            </a:r>
            <a:br>
              <a:rPr lang="en-US" dirty="0"/>
            </a:br>
            <a:r>
              <a:rPr lang="en-US" dirty="0" smtClean="0"/>
              <a:t>ICMP</a:t>
            </a:r>
            <a:endParaRPr lang="en-US" dirty="0"/>
          </a:p>
        </p:txBody>
      </p:sp>
      <p:sp>
        <p:nvSpPr>
          <p:cNvPr id="2" name="Content Placeholder 1"/>
          <p:cNvSpPr>
            <a:spLocks noGrp="1"/>
          </p:cNvSpPr>
          <p:nvPr>
            <p:ph idx="1"/>
          </p:nvPr>
        </p:nvSpPr>
        <p:spPr>
          <a:xfrm>
            <a:off x="213109" y="1232592"/>
            <a:ext cx="5656063" cy="5233315"/>
          </a:xfrm>
        </p:spPr>
        <p:txBody>
          <a:bodyPr>
            <a:normAutofit fontScale="92500" lnSpcReduction="10000"/>
          </a:bodyPr>
          <a:lstStyle/>
          <a:p>
            <a:r>
              <a:rPr lang="en-US" dirty="0" smtClean="0"/>
              <a:t>ICMPv4 and ICMPv6</a:t>
            </a:r>
            <a:endParaRPr lang="en-US" dirty="0" smtClean="0"/>
          </a:p>
          <a:p>
            <a:pPr lvl="1"/>
            <a:r>
              <a:rPr lang="en-US" dirty="0" smtClean="0"/>
              <a:t>Host Confirmation</a:t>
            </a:r>
          </a:p>
          <a:p>
            <a:pPr lvl="1"/>
            <a:r>
              <a:rPr lang="en-US" dirty="0" smtClean="0"/>
              <a:t>Destination or Service Unreachable</a:t>
            </a:r>
          </a:p>
          <a:p>
            <a:pPr lvl="1"/>
            <a:r>
              <a:rPr lang="en-US" dirty="0" smtClean="0"/>
              <a:t>Time Exceeded</a:t>
            </a:r>
          </a:p>
          <a:p>
            <a:pPr lvl="1"/>
            <a:r>
              <a:rPr lang="en-US" dirty="0" smtClean="0"/>
              <a:t>Router Redirection</a:t>
            </a:r>
            <a:endParaRPr lang="en-US" dirty="0" smtClean="0"/>
          </a:p>
          <a:p>
            <a:r>
              <a:rPr lang="en-US" dirty="0" smtClean="0"/>
              <a:t>ICMPv6 Router Solicitation and Router Advertisement Messages</a:t>
            </a:r>
          </a:p>
          <a:p>
            <a:pPr lvl="1"/>
            <a:r>
              <a:rPr lang="en-US" dirty="0"/>
              <a:t>Messaging between an IPv6 router and an IPv6 </a:t>
            </a:r>
            <a:r>
              <a:rPr lang="en-US" dirty="0" smtClean="0"/>
              <a:t>device:</a:t>
            </a:r>
          </a:p>
          <a:p>
            <a:pPr marL="690563" lvl="2" indent="-233363"/>
            <a:r>
              <a:rPr lang="en-US" dirty="0" smtClean="0"/>
              <a:t>Router </a:t>
            </a:r>
            <a:r>
              <a:rPr lang="en-US" dirty="0"/>
              <a:t>Solicitation (RS) message</a:t>
            </a:r>
          </a:p>
          <a:p>
            <a:pPr marL="690563" lvl="2" indent="-233363"/>
            <a:r>
              <a:rPr lang="en-US" dirty="0"/>
              <a:t>Router Advertisement (RA) message</a:t>
            </a:r>
          </a:p>
          <a:p>
            <a:pPr lvl="1"/>
            <a:r>
              <a:rPr lang="en-US" dirty="0"/>
              <a:t>Messaging between IPv6 devices: </a:t>
            </a:r>
          </a:p>
          <a:p>
            <a:pPr marL="690563" lvl="2" indent="-233363"/>
            <a:r>
              <a:rPr lang="en-US" dirty="0"/>
              <a:t>Neighbor Solicitation (NS) message</a:t>
            </a:r>
          </a:p>
          <a:p>
            <a:pPr marL="690563" lvl="2" indent="-233363"/>
            <a:r>
              <a:rPr lang="en-US" dirty="0"/>
              <a:t>Neighbor Advertisement (NA) </a:t>
            </a:r>
            <a:r>
              <a:rPr lang="en-US" dirty="0" smtClean="0"/>
              <a:t>message</a:t>
            </a:r>
            <a:endParaRPr lang="en-US" dirty="0" smtClean="0"/>
          </a:p>
          <a:p>
            <a:pPr lvl="1"/>
            <a:r>
              <a:rPr lang="en-US" dirty="0" smtClean="0"/>
              <a:t>Duplicate Address Detection (DAD)</a:t>
            </a:r>
            <a:endParaRPr lang="en-US" dirty="0" smtClean="0"/>
          </a:p>
        </p:txBody>
      </p:sp>
    </p:spTree>
    <p:extLst>
      <p:ext uri="{BB962C8B-B14F-4D97-AF65-F5344CB8AC3E}">
        <p14:creationId xmlns:p14="http://schemas.microsoft.com/office/powerpoint/2010/main" val="3998203316"/>
      </p:ext>
    </p:extLst>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sz="1800" dirty="0"/>
              <a:t>Connectivity Verification</a:t>
            </a:r>
            <a:r>
              <a:rPr lang="en-US" dirty="0"/>
              <a:t/>
            </a:r>
            <a:br>
              <a:rPr lang="en-US" dirty="0"/>
            </a:br>
            <a:r>
              <a:rPr lang="en-US" dirty="0"/>
              <a:t>Testing and Verification</a:t>
            </a:r>
            <a:endParaRPr lang="en-US" dirty="0"/>
          </a:p>
        </p:txBody>
      </p:sp>
      <p:sp>
        <p:nvSpPr>
          <p:cNvPr id="2" name="Content Placeholder 1"/>
          <p:cNvSpPr>
            <a:spLocks noGrp="1"/>
          </p:cNvSpPr>
          <p:nvPr>
            <p:ph idx="1"/>
          </p:nvPr>
        </p:nvSpPr>
        <p:spPr>
          <a:xfrm>
            <a:off x="232348" y="1232592"/>
            <a:ext cx="8733677" cy="4926405"/>
          </a:xfrm>
        </p:spPr>
        <p:txBody>
          <a:bodyPr/>
          <a:lstStyle/>
          <a:p>
            <a:r>
              <a:rPr lang="en-US" dirty="0" smtClean="0"/>
              <a:t>Ping</a:t>
            </a:r>
            <a:endParaRPr lang="en-US" dirty="0" smtClean="0"/>
          </a:p>
          <a:p>
            <a:pPr lvl="1"/>
            <a:r>
              <a:rPr lang="en-US" dirty="0" smtClean="0"/>
              <a:t>Testin</a:t>
            </a:r>
            <a:r>
              <a:rPr lang="en-US" dirty="0" smtClean="0"/>
              <a:t>g the Local Stack</a:t>
            </a:r>
          </a:p>
          <a:p>
            <a:pPr marL="690563" lvl="2" indent="-233363"/>
            <a:r>
              <a:rPr lang="en-US" dirty="0" smtClean="0"/>
              <a:t>127.0.0.1 (IPv4) or ::1 (IPv6)</a:t>
            </a:r>
          </a:p>
          <a:p>
            <a:pPr lvl="1"/>
            <a:r>
              <a:rPr lang="en-US" dirty="0" smtClean="0"/>
              <a:t>Testing Connectivity to the Local LAN</a:t>
            </a:r>
            <a:endParaRPr lang="en-US" dirty="0"/>
          </a:p>
          <a:p>
            <a:pPr lvl="1"/>
            <a:r>
              <a:rPr lang="en-US" dirty="0" smtClean="0"/>
              <a:t>Testing Connectivity to Remote</a:t>
            </a:r>
          </a:p>
          <a:p>
            <a:r>
              <a:rPr lang="en-US" dirty="0" smtClean="0"/>
              <a:t>Traceroute</a:t>
            </a:r>
          </a:p>
          <a:p>
            <a:pPr lvl="1"/>
            <a:r>
              <a:rPr lang="en-US" dirty="0" smtClean="0"/>
              <a:t>Testing the Path</a:t>
            </a:r>
          </a:p>
          <a:p>
            <a:pPr marL="690563" lvl="2" indent="-233363"/>
            <a:r>
              <a:rPr lang="en-US" dirty="0" smtClean="0"/>
              <a:t>Round Trip Time (RTT)</a:t>
            </a:r>
            <a:endParaRPr lang="en-US" dirty="0"/>
          </a:p>
          <a:p>
            <a:pPr marL="690563" lvl="2" indent="-233363"/>
            <a:r>
              <a:rPr lang="en-US" dirty="0" smtClean="0"/>
              <a:t>IPv4 TTL and IPv6 Hop Limit</a:t>
            </a:r>
            <a:endParaRPr lang="en-US" dirty="0"/>
          </a:p>
        </p:txBody>
      </p:sp>
      <p:pic>
        <p:nvPicPr>
          <p:cNvPr id="4" name="Picture 3"/>
          <p:cNvPicPr>
            <a:picLocks noChangeAspect="1"/>
          </p:cNvPicPr>
          <p:nvPr/>
        </p:nvPicPr>
        <p:blipFill>
          <a:blip r:embed="rId3"/>
          <a:stretch>
            <a:fillRect/>
          </a:stretch>
        </p:blipFill>
        <p:spPr>
          <a:xfrm>
            <a:off x="4352767" y="3288188"/>
            <a:ext cx="4613258" cy="2703147"/>
          </a:xfrm>
          <a:prstGeom prst="rect">
            <a:avLst/>
          </a:prstGeom>
        </p:spPr>
      </p:pic>
    </p:spTree>
    <p:extLst>
      <p:ext uri="{BB962C8B-B14F-4D97-AF65-F5344CB8AC3E}">
        <p14:creationId xmlns:p14="http://schemas.microsoft.com/office/powerpoint/2010/main" val="1562250157"/>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defRPr/>
            </a:pPr>
            <a:r>
              <a:rPr lang="en-US" dirty="0">
                <a:solidFill>
                  <a:schemeClr val="bg1"/>
                </a:solidFill>
              </a:rPr>
              <a:t>Introduction to Networks v6.0</a:t>
            </a:r>
          </a:p>
          <a:p>
            <a:pPr algn="l" defTabSz="814388">
              <a:lnSpc>
                <a:spcPct val="90000"/>
              </a:lnSpc>
              <a:defRPr/>
            </a:pPr>
            <a:r>
              <a:rPr lang="en-US" b="0" kern="0" dirty="0" smtClean="0">
                <a:solidFill>
                  <a:schemeClr val="bg1"/>
                </a:solidFill>
                <a:latin typeface="+mj-lt"/>
                <a:ea typeface="+mj-ea"/>
                <a:cs typeface="+mj-cs"/>
              </a:rPr>
              <a:t>Planning </a:t>
            </a:r>
            <a:r>
              <a:rPr lang="en-US" b="0" kern="0" dirty="0" smtClean="0">
                <a:solidFill>
                  <a:schemeClr val="bg1"/>
                </a:solidFill>
                <a:latin typeface="+mj-lt"/>
                <a:ea typeface="+mj-ea"/>
                <a:cs typeface="+mj-cs"/>
              </a:rPr>
              <a:t>Guide</a:t>
            </a:r>
          </a:p>
          <a:p>
            <a:pPr algn="l" defTabSz="814388">
              <a:lnSpc>
                <a:spcPct val="90000"/>
              </a:lnSpc>
              <a:defRPr/>
            </a:pPr>
            <a:r>
              <a:rPr lang="en-US" b="0" dirty="0" smtClean="0">
                <a:solidFill>
                  <a:schemeClr val="bg1"/>
                </a:solidFill>
                <a:latin typeface="Arial" pitchFamily="34" charset="0"/>
                <a:cs typeface="Arial" pitchFamily="34" charset="0"/>
              </a:rPr>
              <a:t>Chapter </a:t>
            </a:r>
            <a:r>
              <a:rPr lang="en-US" b="0" dirty="0" smtClean="0">
                <a:solidFill>
                  <a:schemeClr val="bg1"/>
                </a:solidFill>
                <a:latin typeface="Arial" pitchFamily="34" charset="0"/>
                <a:cs typeface="Arial" pitchFamily="34" charset="0"/>
              </a:rPr>
              <a:t>7: IP Addressing</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50370" y="2263775"/>
            <a:ext cx="4213989" cy="1481138"/>
          </a:xfrm>
        </p:spPr>
        <p:txBody>
          <a:bodyPr/>
          <a:lstStyle/>
          <a:p>
            <a:pPr eaLnBrk="1" hangingPunct="1"/>
            <a:r>
              <a:rPr lang="en-US" sz="2400" dirty="0" smtClean="0"/>
              <a:t>7.4 Chapter </a:t>
            </a:r>
            <a:r>
              <a:rPr lang="en-US" sz="2400" dirty="0" smtClean="0"/>
              <a:t>Summary</a:t>
            </a:r>
            <a:endParaRPr lang="en-US" sz="2400" dirty="0"/>
          </a:p>
        </p:txBody>
      </p:sp>
    </p:spTree>
    <p:extLst>
      <p:ext uri="{BB962C8B-B14F-4D97-AF65-F5344CB8AC3E}">
        <p14:creationId xmlns:p14="http://schemas.microsoft.com/office/powerpoint/2010/main" val="1818553580"/>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8" y="1539502"/>
            <a:ext cx="8600517" cy="184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dirty="0"/>
              <a:t>Explain the use of IPv4 addresses to provide connectivity in a small to medium-sized business network.</a:t>
            </a:r>
          </a:p>
          <a:p>
            <a:r>
              <a:rPr lang="en-US" sz="1600" dirty="0"/>
              <a:t>Configure IPv6 addresses to provide connectivity in small to medium-sized business networks.</a:t>
            </a:r>
          </a:p>
          <a:p>
            <a:r>
              <a:rPr lang="en-US" sz="1600" dirty="0"/>
              <a:t>Use common testing utilities to verify network connectivity.</a:t>
            </a:r>
          </a:p>
          <a:p>
            <a:endParaRPr lang="en-US" sz="1600" dirty="0"/>
          </a:p>
        </p:txBody>
      </p:sp>
      <p:sp>
        <p:nvSpPr>
          <p:cNvPr id="21505" name="Rectangle 2"/>
          <p:cNvSpPr>
            <a:spLocks noGrp="1" noChangeArrowheads="1"/>
          </p:cNvSpPr>
          <p:nvPr>
            <p:ph type="title"/>
          </p:nvPr>
        </p:nvSpPr>
        <p:spPr/>
        <p:txBody>
          <a:bodyPr/>
          <a:lstStyle/>
          <a:p>
            <a:pPr eaLnBrk="1" hangingPunct="1"/>
            <a:r>
              <a:rPr lang="en-US" sz="1800" dirty="0" smtClean="0">
                <a:latin typeface="Arial" charset="0"/>
              </a:rPr>
              <a:t>Chapter Summary</a:t>
            </a:r>
            <a:r>
              <a:rPr lang="en-US" dirty="0" smtClean="0">
                <a:latin typeface="Arial" charset="0"/>
              </a:rPr>
              <a:t/>
            </a:r>
            <a:br>
              <a:rPr lang="en-US" dirty="0" smtClean="0">
                <a:latin typeface="Arial" charset="0"/>
              </a:rPr>
            </a:br>
            <a:r>
              <a:rPr lang="en-US" dirty="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smtClean="0">
                <a:latin typeface="Arial" charset="0"/>
              </a:rPr>
              <a:t>Section </a:t>
            </a:r>
            <a:r>
              <a:rPr lang="en-US" sz="1800" dirty="0" smtClean="0">
                <a:latin typeface="Arial" charset="0"/>
              </a:rPr>
              <a:t>7.1</a:t>
            </a:r>
            <a:r>
              <a:rPr lang="en-US" dirty="0">
                <a:latin typeface="Arial" charset="0"/>
              </a:rPr>
              <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193868" y="1232592"/>
            <a:ext cx="2721476" cy="5214177"/>
          </a:xfrm>
        </p:spPr>
        <p:txBody>
          <a:bodyPr>
            <a:normAutofit lnSpcReduction="10000"/>
          </a:bodyPr>
          <a:lstStyle/>
          <a:p>
            <a:pPr fontAlgn="b"/>
            <a:r>
              <a:rPr lang="en-US" sz="1600" dirty="0" err="1"/>
              <a:t>ANDing</a:t>
            </a:r>
            <a:endParaRPr lang="en-US" sz="1600" dirty="0">
              <a:solidFill>
                <a:srgbClr val="000000"/>
              </a:solidFill>
            </a:endParaRPr>
          </a:p>
          <a:p>
            <a:pPr fontAlgn="b"/>
            <a:r>
              <a:rPr lang="en-US" sz="1600" dirty="0" smtClean="0"/>
              <a:t>Binary </a:t>
            </a:r>
            <a:r>
              <a:rPr lang="en-US" sz="1600" dirty="0"/>
              <a:t>Numbering System</a:t>
            </a:r>
          </a:p>
          <a:p>
            <a:pPr fontAlgn="b"/>
            <a:r>
              <a:rPr lang="en-US" sz="1600" dirty="0"/>
              <a:t>Broadcast</a:t>
            </a:r>
          </a:p>
          <a:p>
            <a:pPr fontAlgn="b"/>
            <a:r>
              <a:rPr lang="en-US" sz="1600" dirty="0" smtClean="0"/>
              <a:t>Broadcast </a:t>
            </a:r>
            <a:r>
              <a:rPr lang="en-US" sz="1600" dirty="0"/>
              <a:t>Address</a:t>
            </a:r>
            <a:endParaRPr lang="en-US" sz="1600" dirty="0">
              <a:solidFill>
                <a:srgbClr val="000000"/>
              </a:solidFill>
            </a:endParaRPr>
          </a:p>
          <a:p>
            <a:pPr fontAlgn="b"/>
            <a:r>
              <a:rPr lang="en-US" sz="1600" dirty="0"/>
              <a:t>Broadcast Domain</a:t>
            </a:r>
          </a:p>
          <a:p>
            <a:pPr fontAlgn="b"/>
            <a:r>
              <a:rPr lang="en-US" sz="1600" dirty="0"/>
              <a:t>Class A</a:t>
            </a:r>
          </a:p>
          <a:p>
            <a:pPr fontAlgn="b"/>
            <a:r>
              <a:rPr lang="en-US" sz="1600" dirty="0"/>
              <a:t>Class B</a:t>
            </a:r>
          </a:p>
          <a:p>
            <a:pPr fontAlgn="b"/>
            <a:r>
              <a:rPr lang="en-US" sz="1600" dirty="0"/>
              <a:t>Class C</a:t>
            </a:r>
          </a:p>
          <a:p>
            <a:pPr fontAlgn="b"/>
            <a:r>
              <a:rPr lang="en-US" sz="1600" dirty="0"/>
              <a:t>Class D</a:t>
            </a:r>
          </a:p>
          <a:p>
            <a:pPr fontAlgn="b"/>
            <a:r>
              <a:rPr lang="en-US" sz="1600" dirty="0"/>
              <a:t>Class E</a:t>
            </a:r>
          </a:p>
          <a:p>
            <a:pPr fontAlgn="b"/>
            <a:r>
              <a:rPr lang="en-US" sz="1600" dirty="0"/>
              <a:t>Classless Inter-domain Routing (CIDR)</a:t>
            </a:r>
            <a:endParaRPr lang="en-US" sz="1600" dirty="0">
              <a:solidFill>
                <a:srgbClr val="000000"/>
              </a:solidFill>
            </a:endParaRPr>
          </a:p>
          <a:p>
            <a:pPr fontAlgn="b"/>
            <a:r>
              <a:rPr lang="en-US" sz="1600" dirty="0" smtClean="0"/>
              <a:t>DHCP </a:t>
            </a:r>
            <a:r>
              <a:rPr lang="en-US" sz="1600" dirty="0"/>
              <a:t>Server</a:t>
            </a:r>
          </a:p>
          <a:p>
            <a:pPr fontAlgn="b"/>
            <a:r>
              <a:rPr lang="en-US" sz="1600" dirty="0"/>
              <a:t>DHCP Client </a:t>
            </a:r>
            <a:r>
              <a:rPr lang="en-US" sz="1600" dirty="0" smtClean="0"/>
              <a:t>Dynamic Assignment</a:t>
            </a:r>
          </a:p>
          <a:p>
            <a:pPr fontAlgn="b"/>
            <a:r>
              <a:rPr lang="en-US" sz="1600" dirty="0"/>
              <a:t>Directed Broadcast</a:t>
            </a:r>
          </a:p>
          <a:p>
            <a:pPr fontAlgn="b"/>
            <a:endParaRPr lang="en-US" sz="1600" dirty="0"/>
          </a:p>
        </p:txBody>
      </p:sp>
      <p:sp>
        <p:nvSpPr>
          <p:cNvPr id="6" name="Content Placeholder 1"/>
          <p:cNvSpPr txBox="1">
            <a:spLocks/>
          </p:cNvSpPr>
          <p:nvPr/>
        </p:nvSpPr>
        <p:spPr bwMode="auto">
          <a:xfrm>
            <a:off x="2925125" y="1232593"/>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r>
              <a:rPr lang="en-US" sz="1600" dirty="0" smtClean="0"/>
              <a:t>Dotted </a:t>
            </a:r>
            <a:r>
              <a:rPr lang="en-US" sz="1600" dirty="0"/>
              <a:t>Decimal Format</a:t>
            </a:r>
            <a:endParaRPr lang="en-US" sz="1600" dirty="0">
              <a:solidFill>
                <a:srgbClr val="000000"/>
              </a:solidFill>
            </a:endParaRPr>
          </a:p>
          <a:p>
            <a:pPr fontAlgn="b"/>
            <a:r>
              <a:rPr lang="en-US" sz="1600" dirty="0"/>
              <a:t>Dynamic Host Configuration Protocol (DHCP)</a:t>
            </a:r>
          </a:p>
          <a:p>
            <a:pPr fontAlgn="b"/>
            <a:r>
              <a:rPr lang="en-US" sz="1600" dirty="0" smtClean="0"/>
              <a:t>Host </a:t>
            </a:r>
            <a:r>
              <a:rPr lang="en-US" sz="1600" dirty="0"/>
              <a:t>Address</a:t>
            </a:r>
          </a:p>
          <a:p>
            <a:pPr fontAlgn="b"/>
            <a:r>
              <a:rPr lang="en-US" sz="1600" dirty="0"/>
              <a:t>Internet Assigned Numbers Authority (IANA)</a:t>
            </a:r>
          </a:p>
          <a:p>
            <a:pPr fontAlgn="b"/>
            <a:r>
              <a:rPr lang="en-US" sz="1600" dirty="0"/>
              <a:t>Internet Service Providers (ISPs)</a:t>
            </a:r>
            <a:endParaRPr lang="en-US" sz="1600" dirty="0">
              <a:solidFill>
                <a:srgbClr val="000000"/>
              </a:solidFill>
            </a:endParaRPr>
          </a:p>
          <a:p>
            <a:pPr fontAlgn="b"/>
            <a:r>
              <a:rPr lang="en-US" sz="1600" dirty="0" smtClean="0"/>
              <a:t>IPv4 </a:t>
            </a:r>
            <a:r>
              <a:rPr lang="en-US" sz="1600" dirty="0"/>
              <a:t>Loopback Address</a:t>
            </a:r>
          </a:p>
          <a:p>
            <a:pPr fontAlgn="b"/>
            <a:r>
              <a:rPr lang="en-US" sz="1600" dirty="0"/>
              <a:t>Limited Broadcast</a:t>
            </a:r>
            <a:endParaRPr lang="en-US" sz="1600" dirty="0">
              <a:solidFill>
                <a:srgbClr val="000000"/>
              </a:solidFill>
            </a:endParaRPr>
          </a:p>
          <a:p>
            <a:pPr fontAlgn="b"/>
            <a:r>
              <a:rPr lang="en-US" sz="1600" dirty="0" smtClean="0"/>
              <a:t>Link-local </a:t>
            </a:r>
            <a:r>
              <a:rPr lang="en-US" sz="1600" dirty="0"/>
              <a:t>Addresses</a:t>
            </a:r>
          </a:p>
          <a:p>
            <a:pPr fontAlgn="b"/>
            <a:r>
              <a:rPr lang="en-US" sz="1600" dirty="0" smtClean="0"/>
              <a:t>Multicast </a:t>
            </a:r>
            <a:r>
              <a:rPr lang="en-US" sz="1600" dirty="0"/>
              <a:t>Transmission</a:t>
            </a:r>
          </a:p>
          <a:p>
            <a:pPr fontAlgn="b"/>
            <a:r>
              <a:rPr lang="en-US" sz="1600" dirty="0"/>
              <a:t>Multicast</a:t>
            </a:r>
            <a:endParaRPr lang="en-US" sz="1600" dirty="0">
              <a:solidFill>
                <a:srgbClr val="000000"/>
              </a:solidFill>
            </a:endParaRPr>
          </a:p>
          <a:p>
            <a:pPr fontAlgn="b"/>
            <a:r>
              <a:rPr lang="en-US" sz="1600" dirty="0" smtClean="0"/>
              <a:t>Multicast </a:t>
            </a:r>
            <a:r>
              <a:rPr lang="en-US" sz="1600" dirty="0"/>
              <a:t>Addresses</a:t>
            </a:r>
            <a:endParaRPr lang="en-US" sz="1600" dirty="0">
              <a:solidFill>
                <a:srgbClr val="000000"/>
              </a:solidFill>
            </a:endParaRPr>
          </a:p>
          <a:p>
            <a:pPr fontAlgn="b"/>
            <a:r>
              <a:rPr lang="en-US" sz="1600" dirty="0"/>
              <a:t>Network Address</a:t>
            </a:r>
          </a:p>
          <a:p>
            <a:pPr fontAlgn="b"/>
            <a:endParaRPr lang="en-US" sz="1600" dirty="0">
              <a:solidFill>
                <a:schemeClr val="bg2"/>
              </a:solidFill>
            </a:endParaRPr>
          </a:p>
          <a:p>
            <a:pPr fontAlgn="b"/>
            <a:endParaRPr lang="en-US" sz="1600" dirty="0">
              <a:solidFill>
                <a:schemeClr val="bg2"/>
              </a:solidFill>
            </a:endParaRPr>
          </a:p>
        </p:txBody>
      </p:sp>
      <p:sp>
        <p:nvSpPr>
          <p:cNvPr id="8" name="Content Placeholder 1"/>
          <p:cNvSpPr txBox="1">
            <a:spLocks/>
          </p:cNvSpPr>
          <p:nvPr/>
        </p:nvSpPr>
        <p:spPr bwMode="auto">
          <a:xfrm>
            <a:off x="5773339" y="1232593"/>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r>
              <a:rPr lang="en-US" sz="1600" dirty="0"/>
              <a:t>Octet</a:t>
            </a:r>
          </a:p>
          <a:p>
            <a:pPr fontAlgn="b"/>
            <a:r>
              <a:rPr lang="en-US" sz="1600" dirty="0" smtClean="0"/>
              <a:t>Positional </a:t>
            </a:r>
            <a:r>
              <a:rPr lang="en-US" sz="1600" dirty="0"/>
              <a:t>Notation</a:t>
            </a:r>
          </a:p>
          <a:p>
            <a:pPr fontAlgn="b"/>
            <a:r>
              <a:rPr lang="en-US" sz="1600" dirty="0"/>
              <a:t>Prefix Length</a:t>
            </a:r>
          </a:p>
          <a:p>
            <a:pPr fontAlgn="b"/>
            <a:r>
              <a:rPr lang="en-US" sz="1600" dirty="0"/>
              <a:t>Private Address </a:t>
            </a:r>
          </a:p>
          <a:p>
            <a:pPr fontAlgn="b"/>
            <a:r>
              <a:rPr lang="en-US" sz="1600" dirty="0"/>
              <a:t>Public Address</a:t>
            </a:r>
          </a:p>
          <a:p>
            <a:pPr fontAlgn="b"/>
            <a:r>
              <a:rPr lang="en-US" sz="1600" dirty="0" smtClean="0"/>
              <a:t>radix</a:t>
            </a:r>
            <a:endParaRPr lang="en-US" sz="1600" dirty="0" smtClean="0">
              <a:solidFill>
                <a:srgbClr val="000000"/>
              </a:solidFill>
            </a:endParaRPr>
          </a:p>
          <a:p>
            <a:pPr fontAlgn="b"/>
            <a:r>
              <a:rPr lang="en-US" sz="1600" dirty="0"/>
              <a:t>Regional Internet Registries (RIRs)</a:t>
            </a:r>
          </a:p>
          <a:p>
            <a:pPr fontAlgn="b"/>
            <a:r>
              <a:rPr lang="en-US" sz="1600" dirty="0" smtClean="0"/>
              <a:t>RFC </a:t>
            </a:r>
            <a:r>
              <a:rPr lang="en-US" sz="1600" dirty="0"/>
              <a:t>1918</a:t>
            </a:r>
            <a:endParaRPr lang="en-US" sz="1600" dirty="0">
              <a:solidFill>
                <a:srgbClr val="000000"/>
              </a:solidFill>
            </a:endParaRPr>
          </a:p>
          <a:p>
            <a:pPr fontAlgn="b"/>
            <a:r>
              <a:rPr lang="en-US" sz="1600" dirty="0" smtClean="0"/>
              <a:t>Slash </a:t>
            </a:r>
            <a:r>
              <a:rPr lang="en-US" sz="1600" dirty="0"/>
              <a:t>Notation</a:t>
            </a:r>
            <a:endParaRPr lang="en-US" sz="1600" dirty="0">
              <a:solidFill>
                <a:srgbClr val="000000"/>
              </a:solidFill>
            </a:endParaRPr>
          </a:p>
          <a:p>
            <a:pPr fontAlgn="b"/>
            <a:r>
              <a:rPr lang="en-US" sz="1600" dirty="0" smtClean="0"/>
              <a:t>Static </a:t>
            </a:r>
            <a:r>
              <a:rPr lang="en-US" sz="1600" dirty="0"/>
              <a:t>IP Addressing</a:t>
            </a:r>
            <a:endParaRPr lang="en-US" sz="1600" dirty="0">
              <a:solidFill>
                <a:srgbClr val="000000"/>
              </a:solidFill>
            </a:endParaRPr>
          </a:p>
          <a:p>
            <a:pPr fontAlgn="b"/>
            <a:r>
              <a:rPr lang="en-US" sz="1600" dirty="0" smtClean="0"/>
              <a:t>Subnet </a:t>
            </a:r>
            <a:r>
              <a:rPr lang="en-US" sz="1600" dirty="0"/>
              <a:t>Mask</a:t>
            </a:r>
            <a:endParaRPr lang="en-US" sz="1600" dirty="0">
              <a:solidFill>
                <a:srgbClr val="000000"/>
              </a:solidFill>
            </a:endParaRPr>
          </a:p>
          <a:p>
            <a:pPr fontAlgn="b"/>
            <a:r>
              <a:rPr lang="en-US" sz="1600" dirty="0"/>
              <a:t>TEST-NET Addresses</a:t>
            </a:r>
            <a:endParaRPr lang="en-US" sz="1600" dirty="0">
              <a:solidFill>
                <a:srgbClr val="000000"/>
              </a:solidFill>
            </a:endParaRPr>
          </a:p>
          <a:p>
            <a:pPr fontAlgn="b"/>
            <a:r>
              <a:rPr lang="en-US" sz="1600" dirty="0" smtClean="0"/>
              <a:t>Unicast</a:t>
            </a:r>
            <a:endParaRPr lang="en-US" sz="1600" dirty="0"/>
          </a:p>
          <a:p>
            <a:pPr fontAlgn="b"/>
            <a:endParaRPr lang="en-US" sz="1600" dirty="0" smtClean="0"/>
          </a:p>
          <a:p>
            <a:pPr fontAlgn="b"/>
            <a:endParaRPr lang="en-US" sz="1600" dirty="0" smtClean="0"/>
          </a:p>
          <a:p>
            <a:pPr fontAlgn="b"/>
            <a:endParaRPr lang="en-US" sz="1600" dirty="0"/>
          </a:p>
        </p:txBody>
      </p:sp>
    </p:spTree>
    <p:extLst>
      <p:ext uri="{BB962C8B-B14F-4D97-AF65-F5344CB8AC3E}">
        <p14:creationId xmlns:p14="http://schemas.microsoft.com/office/powerpoint/2010/main" val="3665934622"/>
      </p:ext>
    </p:extLst>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smtClean="0">
                <a:latin typeface="Arial" charset="0"/>
              </a:rPr>
              <a:t>Section </a:t>
            </a:r>
            <a:r>
              <a:rPr lang="en-US" sz="1800" dirty="0" smtClean="0">
                <a:latin typeface="Arial" charset="0"/>
              </a:rPr>
              <a:t>7.2</a:t>
            </a:r>
            <a:r>
              <a:rPr lang="en-US" dirty="0">
                <a:latin typeface="Arial" charset="0"/>
              </a:rPr>
              <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193868" y="1232592"/>
            <a:ext cx="2721476" cy="5214177"/>
          </a:xfrm>
        </p:spPr>
        <p:txBody>
          <a:bodyPr>
            <a:normAutofit/>
          </a:bodyPr>
          <a:lstStyle/>
          <a:p>
            <a:pPr fontAlgn="b"/>
            <a:r>
              <a:rPr lang="en-US" sz="1600" dirty="0"/>
              <a:t>Address Resolution</a:t>
            </a:r>
          </a:p>
          <a:p>
            <a:pPr fontAlgn="b"/>
            <a:r>
              <a:rPr lang="en-US" sz="1600" dirty="0" smtClean="0"/>
              <a:t>Assigned </a:t>
            </a:r>
            <a:r>
              <a:rPr lang="en-US" sz="1600" dirty="0"/>
              <a:t>multicast</a:t>
            </a:r>
          </a:p>
          <a:p>
            <a:pPr fontAlgn="b"/>
            <a:r>
              <a:rPr lang="en-US" sz="1600" dirty="0"/>
              <a:t>Destination or Service Unreachable</a:t>
            </a:r>
          </a:p>
          <a:p>
            <a:pPr fontAlgn="b"/>
            <a:r>
              <a:rPr lang="en-US" sz="1600" dirty="0" smtClean="0"/>
              <a:t>Dual-stack</a:t>
            </a:r>
            <a:endParaRPr lang="en-US" sz="1600" dirty="0"/>
          </a:p>
          <a:p>
            <a:pPr fontAlgn="b"/>
            <a:r>
              <a:rPr lang="en-US" sz="1600" dirty="0"/>
              <a:t>Duplicate Address Detection</a:t>
            </a:r>
            <a:endParaRPr lang="en-US" sz="1600" dirty="0">
              <a:solidFill>
                <a:srgbClr val="000000"/>
              </a:solidFill>
            </a:endParaRPr>
          </a:p>
          <a:p>
            <a:pPr fontAlgn="b"/>
            <a:r>
              <a:rPr lang="en-US" sz="1600" dirty="0" smtClean="0"/>
              <a:t>EUI-64 </a:t>
            </a:r>
            <a:r>
              <a:rPr lang="en-US" sz="1600" dirty="0"/>
              <a:t>Process</a:t>
            </a:r>
            <a:endParaRPr lang="en-US" sz="1600" dirty="0">
              <a:solidFill>
                <a:srgbClr val="000000"/>
              </a:solidFill>
            </a:endParaRPr>
          </a:p>
          <a:p>
            <a:pPr fontAlgn="b"/>
            <a:r>
              <a:rPr lang="en-US" sz="1600" dirty="0"/>
              <a:t>FF02::1 All-nodes multicast group</a:t>
            </a:r>
          </a:p>
          <a:p>
            <a:pPr fontAlgn="b"/>
            <a:r>
              <a:rPr lang="en-US" sz="1600" dirty="0"/>
              <a:t>FF02::2 All-routers multicast group </a:t>
            </a:r>
            <a:endParaRPr lang="en-US" sz="1600" dirty="0">
              <a:solidFill>
                <a:srgbClr val="000000"/>
              </a:solidFill>
            </a:endParaRPr>
          </a:p>
          <a:p>
            <a:pPr fontAlgn="b"/>
            <a:r>
              <a:rPr lang="en-US" sz="1600" dirty="0" smtClean="0"/>
              <a:t>Global </a:t>
            </a:r>
            <a:r>
              <a:rPr lang="en-US" sz="1600" dirty="0"/>
              <a:t>Unicast Address</a:t>
            </a:r>
          </a:p>
          <a:p>
            <a:pPr fontAlgn="b"/>
            <a:r>
              <a:rPr lang="en-US" sz="1600" dirty="0" err="1" smtClean="0"/>
              <a:t>Hextet</a:t>
            </a:r>
            <a:r>
              <a:rPr lang="en-US" sz="1600" dirty="0" smtClean="0"/>
              <a:t> </a:t>
            </a:r>
            <a:endParaRPr lang="en-US" sz="1600" dirty="0">
              <a:solidFill>
                <a:srgbClr val="000000"/>
              </a:solidFill>
            </a:endParaRPr>
          </a:p>
          <a:p>
            <a:pPr fontAlgn="b"/>
            <a:r>
              <a:rPr lang="en-US" sz="1600" dirty="0"/>
              <a:t>Host confirmation</a:t>
            </a:r>
          </a:p>
          <a:p>
            <a:pPr fontAlgn="b"/>
            <a:endParaRPr lang="en-US" sz="1600" dirty="0"/>
          </a:p>
          <a:p>
            <a:pPr fontAlgn="b"/>
            <a:endParaRPr lang="en-US" sz="1600" dirty="0"/>
          </a:p>
        </p:txBody>
      </p:sp>
      <p:sp>
        <p:nvSpPr>
          <p:cNvPr id="6" name="Content Placeholder 1"/>
          <p:cNvSpPr txBox="1">
            <a:spLocks/>
          </p:cNvSpPr>
          <p:nvPr/>
        </p:nvSpPr>
        <p:spPr bwMode="auto">
          <a:xfrm>
            <a:off x="2925125" y="1232593"/>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r>
              <a:rPr lang="en-US" sz="1600" dirty="0"/>
              <a:t>ICMPv6</a:t>
            </a:r>
            <a:endParaRPr lang="en-US" sz="1600" dirty="0">
              <a:solidFill>
                <a:srgbClr val="000000"/>
              </a:solidFill>
            </a:endParaRPr>
          </a:p>
          <a:p>
            <a:pPr fontAlgn="b"/>
            <a:r>
              <a:rPr lang="en-US" sz="1600" dirty="0" smtClean="0"/>
              <a:t>IPv4 </a:t>
            </a:r>
            <a:r>
              <a:rPr lang="en-US" sz="1600" dirty="0"/>
              <a:t>Time-to-Live (TTL)</a:t>
            </a:r>
          </a:p>
          <a:p>
            <a:pPr fontAlgn="b"/>
            <a:r>
              <a:rPr lang="en-US" sz="1600" dirty="0" smtClean="0"/>
              <a:t>IPv6</a:t>
            </a:r>
            <a:endParaRPr lang="en-US" sz="1600" dirty="0"/>
          </a:p>
          <a:p>
            <a:pPr fontAlgn="b"/>
            <a:r>
              <a:rPr lang="en-US" sz="1600" dirty="0"/>
              <a:t>IPv6 </a:t>
            </a:r>
            <a:r>
              <a:rPr lang="en-US" sz="1600" dirty="0" err="1"/>
              <a:t>Anycast</a:t>
            </a:r>
            <a:endParaRPr lang="en-US" sz="1600" dirty="0">
              <a:solidFill>
                <a:srgbClr val="000000"/>
              </a:solidFill>
            </a:endParaRPr>
          </a:p>
          <a:p>
            <a:pPr fontAlgn="b"/>
            <a:r>
              <a:rPr lang="en-US" sz="1600" dirty="0"/>
              <a:t>IPv6 Hop Limit</a:t>
            </a:r>
            <a:endParaRPr lang="en-US" sz="1600" dirty="0">
              <a:solidFill>
                <a:srgbClr val="000000"/>
              </a:solidFill>
            </a:endParaRPr>
          </a:p>
          <a:p>
            <a:pPr fontAlgn="b"/>
            <a:r>
              <a:rPr lang="en-US" sz="1600" dirty="0" smtClean="0"/>
              <a:t>IPv6 </a:t>
            </a:r>
            <a:r>
              <a:rPr lang="en-US" sz="1600" dirty="0"/>
              <a:t>link-local address </a:t>
            </a:r>
            <a:endParaRPr lang="en-US" sz="1600" dirty="0">
              <a:solidFill>
                <a:srgbClr val="000000"/>
              </a:solidFill>
            </a:endParaRPr>
          </a:p>
          <a:p>
            <a:pPr fontAlgn="b"/>
            <a:r>
              <a:rPr lang="en-US" sz="1600" dirty="0"/>
              <a:t>IPv6 Loopback Address</a:t>
            </a:r>
          </a:p>
          <a:p>
            <a:pPr fontAlgn="b"/>
            <a:r>
              <a:rPr lang="en-US" sz="1600" dirty="0" smtClean="0"/>
              <a:t>IPv6 </a:t>
            </a:r>
            <a:r>
              <a:rPr lang="en-US" sz="1600" dirty="0"/>
              <a:t>Multicast</a:t>
            </a:r>
          </a:p>
          <a:p>
            <a:pPr fontAlgn="b"/>
            <a:r>
              <a:rPr lang="en-US" sz="1600" dirty="0"/>
              <a:t>IPv6 Prefix Length</a:t>
            </a:r>
            <a:endParaRPr lang="en-US" sz="1600" dirty="0">
              <a:solidFill>
                <a:srgbClr val="000000"/>
              </a:solidFill>
            </a:endParaRPr>
          </a:p>
          <a:p>
            <a:pPr fontAlgn="b"/>
            <a:r>
              <a:rPr lang="en-US" sz="1600" dirty="0"/>
              <a:t>IPv6 Unicast</a:t>
            </a:r>
          </a:p>
          <a:p>
            <a:pPr fontAlgn="b"/>
            <a:r>
              <a:rPr lang="en-US" sz="1600" dirty="0" smtClean="0"/>
              <a:t>Leading </a:t>
            </a:r>
            <a:r>
              <a:rPr lang="en-US" sz="1600" dirty="0"/>
              <a:t>Zeros</a:t>
            </a:r>
            <a:endParaRPr lang="en-US" sz="1600" dirty="0">
              <a:solidFill>
                <a:srgbClr val="000000"/>
              </a:solidFill>
            </a:endParaRPr>
          </a:p>
          <a:p>
            <a:pPr fontAlgn="b"/>
            <a:r>
              <a:rPr lang="en-US" sz="1600" dirty="0"/>
              <a:t>Link-local Address</a:t>
            </a:r>
          </a:p>
          <a:p>
            <a:pPr fontAlgn="b"/>
            <a:r>
              <a:rPr lang="en-US" sz="1600" dirty="0" smtClean="0"/>
              <a:t>Network </a:t>
            </a:r>
            <a:r>
              <a:rPr lang="en-US" sz="1600" dirty="0"/>
              <a:t>Address Translation (NAT64</a:t>
            </a:r>
            <a:r>
              <a:rPr lang="en-US" sz="1600" dirty="0" smtClean="0"/>
              <a:t>)</a:t>
            </a:r>
          </a:p>
          <a:p>
            <a:pPr fontAlgn="b"/>
            <a:endParaRPr lang="en-US" sz="1600" dirty="0">
              <a:solidFill>
                <a:srgbClr val="000000"/>
              </a:solidFill>
            </a:endParaRPr>
          </a:p>
          <a:p>
            <a:pPr fontAlgn="b"/>
            <a:endParaRPr lang="en-US" sz="1600" dirty="0">
              <a:solidFill>
                <a:schemeClr val="bg2"/>
              </a:solidFill>
            </a:endParaRPr>
          </a:p>
          <a:p>
            <a:pPr fontAlgn="b"/>
            <a:endParaRPr lang="en-US" sz="1600" dirty="0">
              <a:solidFill>
                <a:schemeClr val="bg2"/>
              </a:solidFill>
            </a:endParaRPr>
          </a:p>
        </p:txBody>
      </p:sp>
      <p:sp>
        <p:nvSpPr>
          <p:cNvPr id="8" name="Content Placeholder 1"/>
          <p:cNvSpPr txBox="1">
            <a:spLocks/>
          </p:cNvSpPr>
          <p:nvPr/>
        </p:nvSpPr>
        <p:spPr bwMode="auto">
          <a:xfrm>
            <a:off x="5773339" y="1232593"/>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r>
              <a:rPr lang="en-US" sz="1600" dirty="0"/>
              <a:t>Round Trip Time (RTT)</a:t>
            </a:r>
          </a:p>
          <a:p>
            <a:pPr fontAlgn="b"/>
            <a:r>
              <a:rPr lang="en-US" sz="1600" dirty="0" smtClean="0"/>
              <a:t>Route </a:t>
            </a:r>
            <a:r>
              <a:rPr lang="en-US" sz="1600" dirty="0"/>
              <a:t>redirection</a:t>
            </a:r>
            <a:endParaRPr lang="en-US" sz="1600" dirty="0">
              <a:solidFill>
                <a:srgbClr val="000000"/>
              </a:solidFill>
            </a:endParaRPr>
          </a:p>
          <a:p>
            <a:pPr fontAlgn="b"/>
            <a:r>
              <a:rPr lang="en-US" sz="1600" dirty="0" smtClean="0"/>
              <a:t>Router </a:t>
            </a:r>
            <a:r>
              <a:rPr lang="en-US" sz="1600" dirty="0"/>
              <a:t>Advertisement</a:t>
            </a:r>
            <a:endParaRPr lang="en-US" sz="1600" dirty="0">
              <a:solidFill>
                <a:srgbClr val="000000"/>
              </a:solidFill>
            </a:endParaRPr>
          </a:p>
          <a:p>
            <a:pPr fontAlgn="b"/>
            <a:r>
              <a:rPr lang="en-US" sz="1600" dirty="0"/>
              <a:t>Router Solicitation</a:t>
            </a:r>
          </a:p>
          <a:p>
            <a:pPr fontAlgn="b"/>
            <a:r>
              <a:rPr lang="en-US" sz="1600" b="1" dirty="0"/>
              <a:t>show ipv6 interface brief</a:t>
            </a:r>
          </a:p>
          <a:p>
            <a:pPr fontAlgn="b"/>
            <a:r>
              <a:rPr lang="en-US" sz="1600" b="1" dirty="0"/>
              <a:t>show ipv6 route</a:t>
            </a:r>
            <a:endParaRPr lang="en-US" sz="1600" b="1" dirty="0">
              <a:solidFill>
                <a:srgbClr val="000000"/>
              </a:solidFill>
            </a:endParaRPr>
          </a:p>
          <a:p>
            <a:pPr fontAlgn="b"/>
            <a:r>
              <a:rPr lang="en-US" sz="1600" dirty="0"/>
              <a:t>Solicited node multicast</a:t>
            </a:r>
          </a:p>
          <a:p>
            <a:pPr fontAlgn="b"/>
            <a:r>
              <a:rPr lang="en-US" sz="1600" dirty="0" smtClean="0"/>
              <a:t>Stateless </a:t>
            </a:r>
            <a:r>
              <a:rPr lang="en-US" sz="1600" dirty="0"/>
              <a:t>Address </a:t>
            </a:r>
            <a:r>
              <a:rPr lang="en-US" sz="1600" dirty="0" err="1"/>
              <a:t>Autoconfiguration</a:t>
            </a:r>
            <a:r>
              <a:rPr lang="en-US" sz="1600" dirty="0"/>
              <a:t> (SLAAC)</a:t>
            </a:r>
          </a:p>
          <a:p>
            <a:pPr fontAlgn="b"/>
            <a:r>
              <a:rPr lang="en-US" sz="1600" dirty="0"/>
              <a:t>Time exceeded</a:t>
            </a:r>
          </a:p>
          <a:p>
            <a:pPr fontAlgn="b"/>
            <a:r>
              <a:rPr lang="en-US" sz="1600" dirty="0" smtClean="0"/>
              <a:t>Tunneling</a:t>
            </a:r>
            <a:endParaRPr lang="en-US" sz="1600" dirty="0"/>
          </a:p>
          <a:p>
            <a:pPr fontAlgn="b"/>
            <a:r>
              <a:rPr lang="en-US" sz="1600" dirty="0" smtClean="0"/>
              <a:t>Unique </a:t>
            </a:r>
            <a:r>
              <a:rPr lang="en-US" sz="1600" dirty="0"/>
              <a:t>Local Address</a:t>
            </a:r>
            <a:endParaRPr lang="en-US" sz="1600" dirty="0">
              <a:solidFill>
                <a:srgbClr val="000000"/>
              </a:solidFill>
            </a:endParaRPr>
          </a:p>
          <a:p>
            <a:pPr fontAlgn="b"/>
            <a:r>
              <a:rPr lang="en-US" sz="1600" dirty="0"/>
              <a:t>Unspecified Address</a:t>
            </a:r>
          </a:p>
          <a:p>
            <a:pPr fontAlgn="b"/>
            <a:endParaRPr lang="en-US" sz="1600" dirty="0" smtClean="0"/>
          </a:p>
          <a:p>
            <a:pPr fontAlgn="b"/>
            <a:endParaRPr lang="en-US" sz="1600" dirty="0" smtClean="0"/>
          </a:p>
          <a:p>
            <a:pPr fontAlgn="b"/>
            <a:endParaRPr lang="en-US" sz="1600" dirty="0"/>
          </a:p>
        </p:txBody>
      </p:sp>
    </p:spTree>
    <p:extLst>
      <p:ext uri="{BB962C8B-B14F-4D97-AF65-F5344CB8AC3E}">
        <p14:creationId xmlns:p14="http://schemas.microsoft.com/office/powerpoint/2010/main" val="1159794241"/>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08791" y="307051"/>
            <a:ext cx="8145462" cy="838200"/>
          </a:xfrm>
        </p:spPr>
        <p:txBody>
          <a:bodyPr/>
          <a:lstStyle/>
          <a:p>
            <a:pPr eaLnBrk="1" hangingPunct="1"/>
            <a:r>
              <a:rPr lang="en-US" dirty="0" smtClean="0"/>
              <a:t>Chapter </a:t>
            </a:r>
            <a:r>
              <a:rPr lang="en-US" dirty="0" smtClean="0"/>
              <a:t>7: </a:t>
            </a:r>
            <a:r>
              <a:rPr lang="en-US" dirty="0" smtClean="0"/>
              <a:t>Activities</a:t>
            </a:r>
          </a:p>
        </p:txBody>
      </p:sp>
      <p:sp>
        <p:nvSpPr>
          <p:cNvPr id="6147" name="Rectangle 34"/>
          <p:cNvSpPr>
            <a:spLocks noGrp="1" noChangeArrowheads="1"/>
          </p:cNvSpPr>
          <p:nvPr>
            <p:ph type="body" idx="4294967295"/>
          </p:nvPr>
        </p:nvSpPr>
        <p:spPr>
          <a:xfrm>
            <a:off x="408791" y="1113439"/>
            <a:ext cx="7940675" cy="455849"/>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sp>
        <p:nvSpPr>
          <p:cNvPr id="6" name="Rectangle 5"/>
          <p:cNvSpPr/>
          <p:nvPr/>
        </p:nvSpPr>
        <p:spPr>
          <a:xfrm>
            <a:off x="408791" y="6232016"/>
            <a:ext cx="8145462" cy="341632"/>
          </a:xfrm>
          <a:prstGeom prst="rect">
            <a:avLst/>
          </a:prstGeom>
        </p:spPr>
        <p:txBody>
          <a:bodyPr wrap="square">
            <a:spAutoFit/>
          </a:bodyPr>
          <a:lstStyle/>
          <a:p>
            <a:pPr marL="0" indent="0" algn="l" eaLnBrk="1" hangingPunct="1">
              <a:spcBef>
                <a:spcPct val="30000"/>
              </a:spcBef>
              <a:buNone/>
            </a:pPr>
            <a:r>
              <a:rPr lang="en-US" sz="1800" dirty="0"/>
              <a:t>The password used in the Packet Tracer activities in this chapter is</a:t>
            </a:r>
            <a:r>
              <a:rPr lang="en-US" sz="1800" dirty="0" smtClean="0"/>
              <a:t>: </a:t>
            </a:r>
            <a:r>
              <a:rPr lang="en-US" sz="1800" b="1" dirty="0" smtClean="0"/>
              <a:t>PT_ccna5</a:t>
            </a:r>
            <a:endParaRPr lang="en-US" sz="1800" b="1" dirty="0">
              <a:solidFill>
                <a:srgbClr val="00B0F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657158045"/>
              </p:ext>
            </p:extLst>
          </p:nvPr>
        </p:nvGraphicFramePr>
        <p:xfrm>
          <a:off x="408791" y="1569293"/>
          <a:ext cx="8392309" cy="4653525"/>
        </p:xfrm>
        <a:graphic>
          <a:graphicData uri="http://schemas.openxmlformats.org/drawingml/2006/table">
            <a:tbl>
              <a:tblPr firstRow="1" bandRow="1">
                <a:tableStyleId>{5C22544A-7EE6-4342-B048-85BDC9FD1C3A}</a:tableStyleId>
              </a:tblPr>
              <a:tblGrid>
                <a:gridCol w="821295"/>
                <a:gridCol w="1868116"/>
                <a:gridCol w="4303059"/>
                <a:gridCol w="1399839"/>
              </a:tblGrid>
              <a:tr h="374305">
                <a:tc>
                  <a:txBody>
                    <a:bodyPr/>
                    <a:lstStyle/>
                    <a:p>
                      <a:pPr algn="ctr"/>
                      <a:r>
                        <a:rPr lang="en-US" sz="1400" dirty="0" smtClean="0"/>
                        <a:t>Page #</a:t>
                      </a:r>
                      <a:endParaRPr lang="en-US" sz="1400" dirty="0"/>
                    </a:p>
                  </a:txBody>
                  <a:tcPr anchor="ctr"/>
                </a:tc>
                <a:tc>
                  <a:txBody>
                    <a:bodyPr/>
                    <a:lstStyle/>
                    <a:p>
                      <a:pPr algn="ctr"/>
                      <a:r>
                        <a:rPr lang="en-US" sz="1400" dirty="0" smtClean="0"/>
                        <a:t>Activity Type</a:t>
                      </a:r>
                      <a:endParaRPr lang="en-US" sz="1400" dirty="0"/>
                    </a:p>
                  </a:txBody>
                  <a:tcPr anchor="ctr"/>
                </a:tc>
                <a:tc>
                  <a:txBody>
                    <a:bodyPr/>
                    <a:lstStyle/>
                    <a:p>
                      <a:pPr algn="ctr"/>
                      <a:r>
                        <a:rPr lang="en-US" sz="1400" dirty="0" smtClean="0"/>
                        <a:t>Activity Name</a:t>
                      </a:r>
                      <a:endParaRPr lang="en-US" sz="1400" dirty="0"/>
                    </a:p>
                  </a:txBody>
                  <a:tcPr anchor="ctr"/>
                </a:tc>
                <a:tc>
                  <a:txBody>
                    <a:bodyPr/>
                    <a:lstStyle/>
                    <a:p>
                      <a:pPr algn="ctr"/>
                      <a:r>
                        <a:rPr lang="en-US" sz="1400" dirty="0" smtClean="0"/>
                        <a:t>Optional? Y/N</a:t>
                      </a:r>
                      <a:endParaRPr lang="en-US" sz="1400" dirty="0"/>
                    </a:p>
                  </a:txBody>
                  <a:tcPr anchor="ctr"/>
                </a:tc>
              </a:tr>
              <a:tr h="376106">
                <a:tc>
                  <a:txBody>
                    <a:bodyPr/>
                    <a:lstStyle/>
                    <a:p>
                      <a:r>
                        <a:rPr lang="en-US" sz="1400" dirty="0" smtClean="0">
                          <a:solidFill>
                            <a:schemeClr val="tx1"/>
                          </a:solidFill>
                        </a:rPr>
                        <a:t>7.0.1.2</a:t>
                      </a:r>
                      <a:endParaRPr lang="en-US" sz="1400" dirty="0">
                        <a:solidFill>
                          <a:schemeClr val="tx1"/>
                        </a:solidFill>
                      </a:endParaRPr>
                    </a:p>
                  </a:txBody>
                  <a:tcPr/>
                </a:tc>
                <a:tc>
                  <a:txBody>
                    <a:bodyPr/>
                    <a:lstStyle/>
                    <a:p>
                      <a:r>
                        <a:rPr lang="en-US" sz="1400" dirty="0" smtClean="0">
                          <a:solidFill>
                            <a:schemeClr val="tx1"/>
                          </a:solidFill>
                        </a:rPr>
                        <a:t>Class</a:t>
                      </a:r>
                      <a:r>
                        <a:rPr lang="en-US" sz="1400" baseline="0" dirty="0" smtClean="0">
                          <a:solidFill>
                            <a:schemeClr val="tx1"/>
                          </a:solidFill>
                        </a:rPr>
                        <a:t> Activity</a:t>
                      </a:r>
                      <a:endParaRPr lang="en-US" sz="1400" dirty="0">
                        <a:solidFill>
                          <a:schemeClr val="tx1"/>
                        </a:solidFill>
                      </a:endParaRPr>
                    </a:p>
                  </a:txBody>
                  <a:tcPr/>
                </a:tc>
                <a:tc>
                  <a:txBody>
                    <a:bodyPr/>
                    <a:lstStyle/>
                    <a:p>
                      <a:r>
                        <a:rPr lang="en-US" sz="1400" dirty="0" smtClean="0">
                          <a:solidFill>
                            <a:schemeClr val="tx1"/>
                          </a:solidFill>
                        </a:rPr>
                        <a:t>Modeling the Internet of Everything (IoE)</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7.1.1.4</a:t>
                      </a:r>
                      <a:endParaRPr lang="en-US" sz="1400" dirty="0">
                        <a:solidFill>
                          <a:schemeClr val="tx1"/>
                        </a:solidFill>
                      </a:endParaRPr>
                    </a:p>
                  </a:txBody>
                  <a:tcPr/>
                </a:tc>
                <a:tc>
                  <a:txBody>
                    <a:bodyPr/>
                    <a:lstStyle/>
                    <a:p>
                      <a:r>
                        <a:rPr lang="en-US" sz="1400" dirty="0" smtClean="0">
                          <a:solidFill>
                            <a:schemeClr val="tx1"/>
                          </a:solidFill>
                        </a:rPr>
                        <a:t>Interactive</a:t>
                      </a:r>
                      <a:r>
                        <a:rPr lang="en-US" sz="1400" baseline="0" dirty="0" smtClean="0">
                          <a:solidFill>
                            <a:schemeClr val="tx1"/>
                          </a:solidFill>
                        </a:rPr>
                        <a:t> Activity</a:t>
                      </a:r>
                      <a:endParaRPr lang="en-US" sz="1400" dirty="0">
                        <a:solidFill>
                          <a:schemeClr val="tx1"/>
                        </a:solidFill>
                      </a:endParaRPr>
                    </a:p>
                  </a:txBody>
                  <a:tcPr/>
                </a:tc>
                <a:tc>
                  <a:txBody>
                    <a:bodyPr/>
                    <a:lstStyle/>
                    <a:p>
                      <a:r>
                        <a:rPr lang="en-US" sz="1400" dirty="0" smtClean="0">
                          <a:solidFill>
                            <a:schemeClr val="tx1"/>
                          </a:solidFill>
                        </a:rPr>
                        <a:t>Binary to Decimal Conversions</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7.1.1.7</a:t>
                      </a:r>
                      <a:endParaRPr lang="en-US" sz="1400" dirty="0">
                        <a:solidFill>
                          <a:schemeClr val="tx1"/>
                        </a:solidFill>
                      </a:endParaRPr>
                    </a:p>
                  </a:txBody>
                  <a:tcPr/>
                </a:tc>
                <a:tc>
                  <a:txBody>
                    <a:bodyPr/>
                    <a:lstStyle/>
                    <a:p>
                      <a:r>
                        <a:rPr lang="en-US" sz="1400" dirty="0" smtClean="0">
                          <a:solidFill>
                            <a:schemeClr val="tx1"/>
                          </a:solidFill>
                        </a:rPr>
                        <a:t>Video</a:t>
                      </a:r>
                      <a:endParaRPr lang="en-US" sz="1400" dirty="0">
                        <a:solidFill>
                          <a:schemeClr val="tx1"/>
                        </a:solidFill>
                      </a:endParaRPr>
                    </a:p>
                  </a:txBody>
                  <a:tcPr/>
                </a:tc>
                <a:tc>
                  <a:txBody>
                    <a:bodyPr/>
                    <a:lstStyle/>
                    <a:p>
                      <a:r>
                        <a:rPr lang="en-US" sz="1400" dirty="0" smtClean="0">
                          <a:solidFill>
                            <a:schemeClr val="tx1"/>
                          </a:solidFill>
                        </a:rPr>
                        <a:t>Decimal to Binary Conversions</a:t>
                      </a:r>
                      <a:endParaRPr lang="en-US" sz="1400" dirty="0">
                        <a:solidFill>
                          <a:schemeClr val="tx1"/>
                        </a:solidFill>
                      </a:endParaRPr>
                    </a:p>
                  </a:txBody>
                  <a:tcPr/>
                </a:tc>
                <a:tc>
                  <a:txBody>
                    <a:bodyPr/>
                    <a:lstStyle/>
                    <a:p>
                      <a:endParaRPr lang="en-US" sz="1400" dirty="0">
                        <a:solidFill>
                          <a:schemeClr val="tx1"/>
                        </a:solidFill>
                      </a:endParaRPr>
                    </a:p>
                  </a:txBody>
                  <a:tcPr/>
                </a:tc>
              </a:tr>
              <a:tr h="376106">
                <a:tc>
                  <a:txBody>
                    <a:bodyPr/>
                    <a:lstStyle/>
                    <a:p>
                      <a:r>
                        <a:rPr lang="en-US" sz="1400" dirty="0" smtClean="0">
                          <a:solidFill>
                            <a:schemeClr val="tx1"/>
                          </a:solidFill>
                        </a:rPr>
                        <a:t>7.1.1.8</a:t>
                      </a:r>
                      <a:endParaRPr lang="en-US" sz="1400" dirty="0">
                        <a:solidFill>
                          <a:schemeClr val="tx1"/>
                        </a:solidFill>
                      </a:endParaRPr>
                    </a:p>
                  </a:txBody>
                  <a:tcPr/>
                </a:tc>
                <a:tc>
                  <a:txBody>
                    <a:bodyPr/>
                    <a:lstStyle/>
                    <a:p>
                      <a:r>
                        <a:rPr lang="en-US" sz="1400" dirty="0" smtClean="0">
                          <a:solidFill>
                            <a:schemeClr val="tx1"/>
                          </a:solidFill>
                        </a:rPr>
                        <a:t>Interactive</a:t>
                      </a:r>
                      <a:r>
                        <a:rPr lang="en-US" sz="1400" baseline="0" dirty="0" smtClean="0">
                          <a:solidFill>
                            <a:schemeClr val="tx1"/>
                          </a:solidFill>
                        </a:rPr>
                        <a:t> Activity</a:t>
                      </a:r>
                      <a:endParaRPr lang="en-US" sz="1400" dirty="0">
                        <a:solidFill>
                          <a:schemeClr val="tx1"/>
                        </a:solidFill>
                      </a:endParaRPr>
                    </a:p>
                  </a:txBody>
                  <a:tcPr/>
                </a:tc>
                <a:tc>
                  <a:txBody>
                    <a:bodyPr/>
                    <a:lstStyle/>
                    <a:p>
                      <a:r>
                        <a:rPr lang="en-US" sz="1400" dirty="0" smtClean="0">
                          <a:solidFill>
                            <a:schemeClr val="tx1"/>
                          </a:solidFill>
                        </a:rPr>
                        <a:t>Decimal to Binary Conversions</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7.1.1.9</a:t>
                      </a:r>
                      <a:endParaRPr lang="en-US" sz="14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Interactive</a:t>
                      </a:r>
                      <a:r>
                        <a:rPr lang="en-US" sz="1400" baseline="0" dirty="0" smtClean="0">
                          <a:solidFill>
                            <a:schemeClr val="tx1"/>
                          </a:solidFill>
                        </a:rPr>
                        <a:t> Activity</a:t>
                      </a:r>
                      <a:endParaRPr lang="en-US" sz="1400" dirty="0" smtClean="0">
                        <a:solidFill>
                          <a:schemeClr val="tx1"/>
                        </a:solidFill>
                      </a:endParaRPr>
                    </a:p>
                  </a:txBody>
                  <a:tcPr/>
                </a:tc>
                <a:tc>
                  <a:txBody>
                    <a:bodyPr/>
                    <a:lstStyle/>
                    <a:p>
                      <a:r>
                        <a:rPr lang="en-US" sz="1400" dirty="0" smtClean="0">
                          <a:solidFill>
                            <a:schemeClr val="tx1"/>
                          </a:solidFill>
                        </a:rPr>
                        <a:t>Binary Game</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7.1.2.4</a:t>
                      </a:r>
                      <a:endParaRPr lang="en-US" sz="1400" dirty="0">
                        <a:solidFill>
                          <a:schemeClr val="tx1"/>
                        </a:solidFill>
                      </a:endParaRPr>
                    </a:p>
                  </a:txBody>
                  <a:tcPr/>
                </a:tc>
                <a:tc>
                  <a:txBody>
                    <a:bodyPr/>
                    <a:lstStyle/>
                    <a:p>
                      <a:r>
                        <a:rPr lang="en-US" sz="1400" dirty="0" smtClean="0">
                          <a:solidFill>
                            <a:schemeClr val="tx1"/>
                          </a:solidFill>
                        </a:rPr>
                        <a:t>Interactive Activity</a:t>
                      </a:r>
                    </a:p>
                  </a:txBody>
                  <a:tcPr/>
                </a:tc>
                <a:tc>
                  <a:txBody>
                    <a:bodyPr/>
                    <a:lstStyle/>
                    <a:p>
                      <a:r>
                        <a:rPr lang="en-US" sz="1400" dirty="0" err="1" smtClean="0">
                          <a:solidFill>
                            <a:schemeClr val="tx1"/>
                          </a:solidFill>
                        </a:rPr>
                        <a:t>ANDing</a:t>
                      </a:r>
                      <a:r>
                        <a:rPr lang="en-US" sz="1400" dirty="0" smtClean="0">
                          <a:solidFill>
                            <a:schemeClr val="tx1"/>
                          </a:solidFill>
                        </a:rPr>
                        <a:t> to Determine the Network Address</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7.1.2.7</a:t>
                      </a:r>
                      <a:endParaRPr lang="en-US" sz="1400" dirty="0">
                        <a:solidFill>
                          <a:schemeClr val="tx1"/>
                        </a:solidFill>
                      </a:endParaRPr>
                    </a:p>
                  </a:txBody>
                  <a:tcPr/>
                </a:tc>
                <a:tc>
                  <a:txBody>
                    <a:bodyPr/>
                    <a:lstStyle/>
                    <a:p>
                      <a:r>
                        <a:rPr lang="en-US" sz="1400" dirty="0" smtClean="0">
                          <a:solidFill>
                            <a:schemeClr val="tx1"/>
                          </a:solidFill>
                        </a:rPr>
                        <a:t>Video Demonstration</a:t>
                      </a:r>
                      <a:endParaRPr lang="en-US" sz="1400" dirty="0">
                        <a:solidFill>
                          <a:schemeClr val="tx1"/>
                        </a:solidFill>
                      </a:endParaRPr>
                    </a:p>
                  </a:txBody>
                  <a:tcPr/>
                </a:tc>
                <a:tc>
                  <a:txBody>
                    <a:bodyPr/>
                    <a:lstStyle/>
                    <a:p>
                      <a:r>
                        <a:rPr lang="en-US" sz="1400" dirty="0" smtClean="0">
                          <a:solidFill>
                            <a:schemeClr val="tx1"/>
                          </a:solidFill>
                        </a:rPr>
                        <a:t>Network, Host, and Broadcast Addresses</a:t>
                      </a:r>
                      <a:endParaRPr lang="en-US" sz="1400" dirty="0">
                        <a:solidFill>
                          <a:schemeClr val="tx1"/>
                        </a:solidFill>
                      </a:endParaRPr>
                    </a:p>
                  </a:txBody>
                  <a:tcPr/>
                </a:tc>
                <a:tc>
                  <a:txBody>
                    <a:bodyPr/>
                    <a:lstStyle/>
                    <a:p>
                      <a:endParaRPr lang="en-US" sz="1400" dirty="0">
                        <a:solidFill>
                          <a:schemeClr val="tx1"/>
                        </a:solidFill>
                      </a:endParaRPr>
                    </a:p>
                  </a:txBody>
                  <a:tcPr/>
                </a:tc>
              </a:tr>
              <a:tr h="376106">
                <a:tc>
                  <a:txBody>
                    <a:bodyPr/>
                    <a:lstStyle/>
                    <a:p>
                      <a:r>
                        <a:rPr lang="en-US" sz="1400" dirty="0" smtClean="0">
                          <a:solidFill>
                            <a:schemeClr val="tx1"/>
                          </a:solidFill>
                        </a:rPr>
                        <a:t>7.1.2.8</a:t>
                      </a:r>
                      <a:endParaRPr lang="en-US" sz="1400" dirty="0">
                        <a:solidFill>
                          <a:schemeClr val="tx1"/>
                        </a:solidFill>
                      </a:endParaRPr>
                    </a:p>
                  </a:txBody>
                  <a:tcPr/>
                </a:tc>
                <a:tc>
                  <a:txBody>
                    <a:bodyPr/>
                    <a:lstStyle/>
                    <a:p>
                      <a:r>
                        <a:rPr lang="en-US" sz="1400" dirty="0" smtClean="0">
                          <a:solidFill>
                            <a:schemeClr val="tx1"/>
                          </a:solidFill>
                        </a:rPr>
                        <a:t>Lab</a:t>
                      </a:r>
                      <a:endParaRPr lang="en-US" sz="1400" dirty="0">
                        <a:solidFill>
                          <a:schemeClr val="tx1"/>
                        </a:solidFill>
                      </a:endParaRPr>
                    </a:p>
                  </a:txBody>
                  <a:tcPr/>
                </a:tc>
                <a:tc>
                  <a:txBody>
                    <a:bodyPr/>
                    <a:lstStyle/>
                    <a:p>
                      <a:r>
                        <a:rPr lang="en-US" sz="1400" dirty="0" smtClean="0">
                          <a:solidFill>
                            <a:schemeClr val="tx1"/>
                          </a:solidFill>
                        </a:rPr>
                        <a:t>Using the Windows Calculator with Network Addresses</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7.1.2.9</a:t>
                      </a:r>
                      <a:endParaRPr lang="en-US" sz="1400" dirty="0">
                        <a:solidFill>
                          <a:schemeClr val="tx1"/>
                        </a:solidFill>
                      </a:endParaRPr>
                    </a:p>
                  </a:txBody>
                  <a:tcPr/>
                </a:tc>
                <a:tc>
                  <a:txBody>
                    <a:bodyPr/>
                    <a:lstStyle/>
                    <a:p>
                      <a:r>
                        <a:rPr lang="en-US" sz="1400" dirty="0" smtClean="0">
                          <a:solidFill>
                            <a:schemeClr val="tx1"/>
                          </a:solidFill>
                        </a:rPr>
                        <a:t>Lab</a:t>
                      </a:r>
                      <a:endParaRPr lang="en-US" sz="1400" dirty="0">
                        <a:solidFill>
                          <a:schemeClr val="tx1"/>
                        </a:solidFill>
                      </a:endParaRPr>
                    </a:p>
                  </a:txBody>
                  <a:tcPr/>
                </a:tc>
                <a:tc>
                  <a:txBody>
                    <a:bodyPr/>
                    <a:lstStyle/>
                    <a:p>
                      <a:r>
                        <a:rPr lang="en-US" sz="1400" dirty="0" smtClean="0">
                          <a:solidFill>
                            <a:schemeClr val="tx1"/>
                          </a:solidFill>
                        </a:rPr>
                        <a:t>Converting IPv4 Addresses to Binary</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7.1.3.7</a:t>
                      </a:r>
                      <a:endParaRPr lang="en-US" sz="1400" dirty="0">
                        <a:solidFill>
                          <a:schemeClr val="tx1"/>
                        </a:solidFill>
                      </a:endParaRPr>
                    </a:p>
                  </a:txBody>
                  <a:tcPr/>
                </a:tc>
                <a:tc>
                  <a:txBody>
                    <a:bodyPr/>
                    <a:lstStyle/>
                    <a:p>
                      <a:r>
                        <a:rPr lang="en-US" sz="1400" dirty="0" smtClean="0">
                          <a:solidFill>
                            <a:schemeClr val="tx1"/>
                          </a:solidFill>
                        </a:rPr>
                        <a:t>Interactive Activity</a:t>
                      </a:r>
                      <a:endParaRPr lang="en-US" sz="1400" dirty="0">
                        <a:solidFill>
                          <a:schemeClr val="tx1"/>
                        </a:solidFill>
                      </a:endParaRPr>
                    </a:p>
                  </a:txBody>
                  <a:tcPr/>
                </a:tc>
                <a:tc>
                  <a:txBody>
                    <a:bodyPr/>
                    <a:lstStyle/>
                    <a:p>
                      <a:r>
                        <a:rPr lang="en-US" sz="1400" dirty="0" smtClean="0">
                          <a:solidFill>
                            <a:schemeClr val="tx1"/>
                          </a:solidFill>
                        </a:rPr>
                        <a:t>Unicast, Broadcast, or Multicast</a:t>
                      </a: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7.1.3.8</a:t>
                      </a:r>
                      <a:endParaRPr lang="en-US" sz="1400" dirty="0">
                        <a:solidFill>
                          <a:schemeClr val="tx1"/>
                        </a:solidFill>
                      </a:endParaRPr>
                    </a:p>
                  </a:txBody>
                  <a:tcPr/>
                </a:tc>
                <a:tc>
                  <a:txBody>
                    <a:bodyPr/>
                    <a:lstStyle/>
                    <a:p>
                      <a:r>
                        <a:rPr lang="en-US" sz="1400" dirty="0" smtClean="0">
                          <a:solidFill>
                            <a:schemeClr val="tx1"/>
                          </a:solidFill>
                        </a:rPr>
                        <a:t>Packet Tracer</a:t>
                      </a:r>
                      <a:endParaRPr lang="en-US" sz="1400" dirty="0">
                        <a:solidFill>
                          <a:schemeClr val="tx1"/>
                        </a:solidFill>
                      </a:endParaRPr>
                    </a:p>
                  </a:txBody>
                  <a:tcPr/>
                </a:tc>
                <a:tc>
                  <a:txBody>
                    <a:bodyPr/>
                    <a:lstStyle/>
                    <a:p>
                      <a:r>
                        <a:rPr lang="en-US" sz="1400" dirty="0" smtClean="0">
                          <a:solidFill>
                            <a:schemeClr val="tx1"/>
                          </a:solidFill>
                        </a:rPr>
                        <a:t>Investigate Unicast, Broadcast, and Multicast Traffic</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bl>
          </a:graphicData>
        </a:graphic>
      </p:graphicFrame>
    </p:spTree>
    <p:extLst>
      <p:ext uri="{BB962C8B-B14F-4D97-AF65-F5344CB8AC3E}">
        <p14:creationId xmlns:p14="http://schemas.microsoft.com/office/powerpoint/2010/main" val="30980728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08791" y="307051"/>
            <a:ext cx="8145462" cy="838200"/>
          </a:xfrm>
        </p:spPr>
        <p:txBody>
          <a:bodyPr/>
          <a:lstStyle/>
          <a:p>
            <a:pPr eaLnBrk="1" hangingPunct="1"/>
            <a:r>
              <a:rPr lang="en-US" dirty="0" smtClean="0"/>
              <a:t>Chapter </a:t>
            </a:r>
            <a:r>
              <a:rPr lang="en-US" dirty="0" smtClean="0"/>
              <a:t>7: Activities (Cont.)</a:t>
            </a:r>
            <a:endParaRPr lang="en-US" dirty="0" smtClean="0"/>
          </a:p>
        </p:txBody>
      </p:sp>
      <p:sp>
        <p:nvSpPr>
          <p:cNvPr id="6147" name="Rectangle 34"/>
          <p:cNvSpPr>
            <a:spLocks noGrp="1" noChangeArrowheads="1"/>
          </p:cNvSpPr>
          <p:nvPr>
            <p:ph type="body" idx="4294967295"/>
          </p:nvPr>
        </p:nvSpPr>
        <p:spPr>
          <a:xfrm>
            <a:off x="408791" y="1113439"/>
            <a:ext cx="7940675" cy="455849"/>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sp>
        <p:nvSpPr>
          <p:cNvPr id="6" name="Rectangle 5"/>
          <p:cNvSpPr/>
          <p:nvPr/>
        </p:nvSpPr>
        <p:spPr>
          <a:xfrm>
            <a:off x="408791" y="6232016"/>
            <a:ext cx="8145462" cy="341632"/>
          </a:xfrm>
          <a:prstGeom prst="rect">
            <a:avLst/>
          </a:prstGeom>
        </p:spPr>
        <p:txBody>
          <a:bodyPr wrap="square">
            <a:spAutoFit/>
          </a:bodyPr>
          <a:lstStyle/>
          <a:p>
            <a:pPr marL="0" indent="0" algn="l" eaLnBrk="1" hangingPunct="1">
              <a:spcBef>
                <a:spcPct val="30000"/>
              </a:spcBef>
              <a:buNone/>
            </a:pPr>
            <a:r>
              <a:rPr lang="en-US" sz="1800" dirty="0"/>
              <a:t>The password used in the Packet Tracer activities in this chapter is</a:t>
            </a:r>
            <a:r>
              <a:rPr lang="en-US" sz="1800" dirty="0" smtClean="0"/>
              <a:t>: </a:t>
            </a:r>
            <a:r>
              <a:rPr lang="en-US" sz="1800" b="1" dirty="0" smtClean="0"/>
              <a:t>PT_ccna5</a:t>
            </a:r>
            <a:endParaRPr lang="en-US" sz="1800" b="1" dirty="0">
              <a:solidFill>
                <a:srgbClr val="00B0F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819361689"/>
              </p:ext>
            </p:extLst>
          </p:nvPr>
        </p:nvGraphicFramePr>
        <p:xfrm>
          <a:off x="408791" y="1569293"/>
          <a:ext cx="8392309" cy="4511471"/>
        </p:xfrm>
        <a:graphic>
          <a:graphicData uri="http://schemas.openxmlformats.org/drawingml/2006/table">
            <a:tbl>
              <a:tblPr firstRow="1" bandRow="1">
                <a:tableStyleId>{5C22544A-7EE6-4342-B048-85BDC9FD1C3A}</a:tableStyleId>
              </a:tblPr>
              <a:tblGrid>
                <a:gridCol w="821295"/>
                <a:gridCol w="1868116"/>
                <a:gridCol w="4303059"/>
                <a:gridCol w="1399839"/>
              </a:tblGrid>
              <a:tr h="374305">
                <a:tc>
                  <a:txBody>
                    <a:bodyPr/>
                    <a:lstStyle/>
                    <a:p>
                      <a:pPr algn="ctr"/>
                      <a:r>
                        <a:rPr lang="en-US" sz="1400" dirty="0" smtClean="0"/>
                        <a:t>Page #</a:t>
                      </a:r>
                      <a:endParaRPr lang="en-US" sz="1400" dirty="0"/>
                    </a:p>
                  </a:txBody>
                  <a:tcPr anchor="ctr"/>
                </a:tc>
                <a:tc>
                  <a:txBody>
                    <a:bodyPr/>
                    <a:lstStyle/>
                    <a:p>
                      <a:pPr algn="ctr"/>
                      <a:r>
                        <a:rPr lang="en-US" sz="1400" dirty="0" smtClean="0"/>
                        <a:t>Activity Type</a:t>
                      </a:r>
                      <a:endParaRPr lang="en-US" sz="1400" dirty="0"/>
                    </a:p>
                  </a:txBody>
                  <a:tcPr anchor="ctr"/>
                </a:tc>
                <a:tc>
                  <a:txBody>
                    <a:bodyPr/>
                    <a:lstStyle/>
                    <a:p>
                      <a:pPr algn="ctr"/>
                      <a:r>
                        <a:rPr lang="en-US" sz="1400" dirty="0" smtClean="0"/>
                        <a:t>Activity Name</a:t>
                      </a:r>
                      <a:endParaRPr lang="en-US" sz="1400" dirty="0"/>
                    </a:p>
                  </a:txBody>
                  <a:tcPr anchor="ctr"/>
                </a:tc>
                <a:tc>
                  <a:txBody>
                    <a:bodyPr/>
                    <a:lstStyle/>
                    <a:p>
                      <a:pPr algn="ctr"/>
                      <a:r>
                        <a:rPr lang="en-US" sz="1400" dirty="0" smtClean="0"/>
                        <a:t>Optional? Y/N</a:t>
                      </a:r>
                      <a:endParaRPr lang="en-US" sz="1400" dirty="0"/>
                    </a:p>
                  </a:txBody>
                  <a:tcPr anchor="ctr"/>
                </a:tc>
              </a:tr>
              <a:tr h="376106">
                <a:tc>
                  <a:txBody>
                    <a:bodyPr/>
                    <a:lstStyle/>
                    <a:p>
                      <a:r>
                        <a:rPr lang="en-US" sz="1400" dirty="0" smtClean="0">
                          <a:solidFill>
                            <a:schemeClr val="tx1"/>
                          </a:solidFill>
                        </a:rPr>
                        <a:t>7.1.4.2</a:t>
                      </a:r>
                      <a:endParaRPr lang="en-US" sz="1400" dirty="0">
                        <a:solidFill>
                          <a:schemeClr val="tx1"/>
                        </a:solidFill>
                      </a:endParaRPr>
                    </a:p>
                  </a:txBody>
                  <a:tcPr/>
                </a:tc>
                <a:tc>
                  <a:txBody>
                    <a:bodyPr/>
                    <a:lstStyle/>
                    <a:p>
                      <a:r>
                        <a:rPr lang="en-US" sz="1400" dirty="0" smtClean="0">
                          <a:solidFill>
                            <a:schemeClr val="tx1"/>
                          </a:solidFill>
                        </a:rPr>
                        <a:t>Interactive</a:t>
                      </a:r>
                      <a:r>
                        <a:rPr lang="en-US" sz="1400" baseline="0" dirty="0" smtClean="0">
                          <a:solidFill>
                            <a:schemeClr val="tx1"/>
                          </a:solidFill>
                        </a:rPr>
                        <a:t> Activity</a:t>
                      </a:r>
                      <a:endParaRPr lang="en-US" sz="1400" dirty="0">
                        <a:solidFill>
                          <a:schemeClr val="tx1"/>
                        </a:solidFill>
                      </a:endParaRPr>
                    </a:p>
                  </a:txBody>
                  <a:tcPr/>
                </a:tc>
                <a:tc>
                  <a:txBody>
                    <a:bodyPr/>
                    <a:lstStyle/>
                    <a:p>
                      <a:r>
                        <a:rPr lang="en-US" sz="1400" dirty="0" smtClean="0">
                          <a:solidFill>
                            <a:schemeClr val="tx1"/>
                          </a:solidFill>
                        </a:rPr>
                        <a:t>Pass or Block IPv4 Addresses</a:t>
                      </a: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7.1.4.7</a:t>
                      </a:r>
                      <a:endParaRPr lang="en-US" sz="1400" dirty="0">
                        <a:solidFill>
                          <a:schemeClr val="tx1"/>
                        </a:solidFill>
                      </a:endParaRPr>
                    </a:p>
                  </a:txBody>
                  <a:tcPr/>
                </a:tc>
                <a:tc>
                  <a:txBody>
                    <a:bodyPr/>
                    <a:lstStyle/>
                    <a:p>
                      <a:r>
                        <a:rPr lang="en-US" sz="1400" dirty="0" smtClean="0">
                          <a:solidFill>
                            <a:schemeClr val="tx1"/>
                          </a:solidFill>
                        </a:rPr>
                        <a:t>Interactive Activity</a:t>
                      </a:r>
                      <a:endParaRPr lang="en-US" sz="1400" dirty="0">
                        <a:solidFill>
                          <a:schemeClr val="tx1"/>
                        </a:solidFill>
                      </a:endParaRPr>
                    </a:p>
                  </a:txBody>
                  <a:tcPr/>
                </a:tc>
                <a:tc>
                  <a:txBody>
                    <a:bodyPr/>
                    <a:lstStyle/>
                    <a:p>
                      <a:r>
                        <a:rPr lang="en-US" sz="1400" dirty="0" smtClean="0">
                          <a:solidFill>
                            <a:schemeClr val="tx1"/>
                          </a:solidFill>
                        </a:rPr>
                        <a:t>Public or Private IPv4 Addresses</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7.1.4.9</a:t>
                      </a:r>
                      <a:endParaRPr lang="en-US" sz="1400" dirty="0">
                        <a:solidFill>
                          <a:schemeClr val="tx1"/>
                        </a:solidFill>
                      </a:endParaRPr>
                    </a:p>
                  </a:txBody>
                  <a:tcPr/>
                </a:tc>
                <a:tc>
                  <a:txBody>
                    <a:bodyPr/>
                    <a:lstStyle/>
                    <a:p>
                      <a:r>
                        <a:rPr lang="en-US" sz="1400" dirty="0" smtClean="0">
                          <a:solidFill>
                            <a:schemeClr val="tx1"/>
                          </a:solidFill>
                        </a:rPr>
                        <a:t>Lab</a:t>
                      </a:r>
                      <a:endParaRPr lang="en-US" sz="1400" dirty="0">
                        <a:solidFill>
                          <a:schemeClr val="tx1"/>
                        </a:solidFill>
                      </a:endParaRPr>
                    </a:p>
                  </a:txBody>
                  <a:tcPr/>
                </a:tc>
                <a:tc>
                  <a:txBody>
                    <a:bodyPr/>
                    <a:lstStyle/>
                    <a:p>
                      <a:r>
                        <a:rPr lang="en-US" sz="1400" dirty="0" smtClean="0">
                          <a:solidFill>
                            <a:schemeClr val="tx1"/>
                          </a:solidFill>
                        </a:rPr>
                        <a:t>Identifying IPv4 Addresses</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7.2.1.3</a:t>
                      </a:r>
                      <a:endParaRPr lang="en-US" sz="1400" dirty="0">
                        <a:solidFill>
                          <a:schemeClr val="tx1"/>
                        </a:solidFill>
                      </a:endParaRPr>
                    </a:p>
                  </a:txBody>
                  <a:tcPr/>
                </a:tc>
                <a:tc>
                  <a:txBody>
                    <a:bodyPr/>
                    <a:lstStyle/>
                    <a:p>
                      <a:r>
                        <a:rPr lang="en-US" sz="1400" dirty="0" smtClean="0">
                          <a:solidFill>
                            <a:schemeClr val="tx1"/>
                          </a:solidFill>
                        </a:rPr>
                        <a:t>Interactive Activity</a:t>
                      </a:r>
                      <a:endParaRPr lang="en-US" sz="1400" dirty="0">
                        <a:solidFill>
                          <a:schemeClr val="tx1"/>
                        </a:solidFill>
                      </a:endParaRPr>
                    </a:p>
                  </a:txBody>
                  <a:tcPr/>
                </a:tc>
                <a:tc>
                  <a:txBody>
                    <a:bodyPr/>
                    <a:lstStyle/>
                    <a:p>
                      <a:r>
                        <a:rPr lang="en-US" sz="1400" dirty="0" smtClean="0">
                          <a:solidFill>
                            <a:schemeClr val="tx1"/>
                          </a:solidFill>
                        </a:rPr>
                        <a:t>IPv4 Issues and Solutions</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7.2.2.4</a:t>
                      </a:r>
                      <a:endParaRPr lang="en-US" sz="14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Interactive</a:t>
                      </a:r>
                      <a:r>
                        <a:rPr lang="en-US" sz="1400" baseline="0" dirty="0" smtClean="0">
                          <a:solidFill>
                            <a:schemeClr val="tx1"/>
                          </a:solidFill>
                        </a:rPr>
                        <a:t> Activity</a:t>
                      </a:r>
                      <a:endParaRPr lang="en-US" sz="1400" dirty="0" smtClean="0">
                        <a:solidFill>
                          <a:schemeClr val="tx1"/>
                        </a:solidFill>
                      </a:endParaRPr>
                    </a:p>
                  </a:txBody>
                  <a:tcPr/>
                </a:tc>
                <a:tc>
                  <a:txBody>
                    <a:bodyPr/>
                    <a:lstStyle/>
                    <a:p>
                      <a:r>
                        <a:rPr lang="en-US" sz="1400" dirty="0" smtClean="0">
                          <a:solidFill>
                            <a:schemeClr val="tx1"/>
                          </a:solidFill>
                        </a:rPr>
                        <a:t>Practicing IPv6 Address Representations</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7.2.3.5</a:t>
                      </a:r>
                      <a:endParaRPr lang="en-US" sz="1400" dirty="0">
                        <a:solidFill>
                          <a:schemeClr val="tx1"/>
                        </a:solidFill>
                      </a:endParaRPr>
                    </a:p>
                  </a:txBody>
                  <a:tcPr/>
                </a:tc>
                <a:tc>
                  <a:txBody>
                    <a:bodyPr/>
                    <a:lstStyle/>
                    <a:p>
                      <a:r>
                        <a:rPr lang="en-US" sz="1400" dirty="0" smtClean="0">
                          <a:solidFill>
                            <a:schemeClr val="tx1"/>
                          </a:solidFill>
                        </a:rPr>
                        <a:t>Interactive</a:t>
                      </a:r>
                      <a:r>
                        <a:rPr lang="en-US" sz="1400" baseline="0" dirty="0" smtClean="0">
                          <a:solidFill>
                            <a:schemeClr val="tx1"/>
                          </a:solidFill>
                        </a:rPr>
                        <a:t> Activity</a:t>
                      </a:r>
                      <a:endParaRPr lang="en-US" sz="1400" dirty="0" smtClean="0">
                        <a:solidFill>
                          <a:schemeClr val="tx1"/>
                        </a:solidFill>
                      </a:endParaRPr>
                    </a:p>
                  </a:txBody>
                  <a:tcPr/>
                </a:tc>
                <a:tc>
                  <a:txBody>
                    <a:bodyPr/>
                    <a:lstStyle/>
                    <a:p>
                      <a:r>
                        <a:rPr lang="en-US" sz="1400" dirty="0" smtClean="0">
                          <a:solidFill>
                            <a:schemeClr val="tx1"/>
                          </a:solidFill>
                        </a:rPr>
                        <a:t>Identify Types of IPv6 Address</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7.2.4.2</a:t>
                      </a:r>
                      <a:endParaRPr lang="en-US" sz="1400" dirty="0">
                        <a:solidFill>
                          <a:schemeClr val="tx1"/>
                        </a:solidFill>
                      </a:endParaRPr>
                    </a:p>
                  </a:txBody>
                  <a:tcPr/>
                </a:tc>
                <a:tc>
                  <a:txBody>
                    <a:bodyPr/>
                    <a:lstStyle/>
                    <a:p>
                      <a:r>
                        <a:rPr lang="en-US" sz="1400" dirty="0" smtClean="0">
                          <a:solidFill>
                            <a:schemeClr val="tx1"/>
                          </a:solidFill>
                        </a:rPr>
                        <a:t>Syntax Checker</a:t>
                      </a:r>
                      <a:endParaRPr lang="en-US" sz="1400" dirty="0">
                        <a:solidFill>
                          <a:schemeClr val="tx1"/>
                        </a:solidFill>
                      </a:endParaRPr>
                    </a:p>
                  </a:txBody>
                  <a:tcPr/>
                </a:tc>
                <a:tc>
                  <a:txBody>
                    <a:bodyPr/>
                    <a:lstStyle/>
                    <a:p>
                      <a:r>
                        <a:rPr lang="en-US" sz="1400" dirty="0" smtClean="0">
                          <a:solidFill>
                            <a:schemeClr val="tx1"/>
                          </a:solidFill>
                        </a:rPr>
                        <a:t>Configuring IPv6 on a Router</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7.2.4.8</a:t>
                      </a:r>
                      <a:endParaRPr lang="en-US" sz="1400" dirty="0">
                        <a:solidFill>
                          <a:schemeClr val="tx1"/>
                        </a:solidFill>
                      </a:endParaRPr>
                    </a:p>
                  </a:txBody>
                  <a:tcPr/>
                </a:tc>
                <a:tc>
                  <a:txBody>
                    <a:bodyPr/>
                    <a:lstStyle/>
                    <a:p>
                      <a:r>
                        <a:rPr lang="en-US" sz="1400" dirty="0" smtClean="0">
                          <a:solidFill>
                            <a:schemeClr val="tx1"/>
                          </a:solidFill>
                        </a:rPr>
                        <a:t>Syntax</a:t>
                      </a:r>
                      <a:r>
                        <a:rPr lang="en-US" sz="1400" baseline="0" dirty="0" smtClean="0">
                          <a:solidFill>
                            <a:schemeClr val="tx1"/>
                          </a:solidFill>
                        </a:rPr>
                        <a:t> Checker</a:t>
                      </a:r>
                      <a:endParaRPr lang="en-US" sz="1400" dirty="0">
                        <a:solidFill>
                          <a:schemeClr val="tx1"/>
                        </a:solidFill>
                      </a:endParaRPr>
                    </a:p>
                  </a:txBody>
                  <a:tcPr/>
                </a:tc>
                <a:tc>
                  <a:txBody>
                    <a:bodyPr/>
                    <a:lstStyle/>
                    <a:p>
                      <a:r>
                        <a:rPr lang="en-US" sz="1400" dirty="0" smtClean="0">
                          <a:solidFill>
                            <a:schemeClr val="tx1"/>
                          </a:solidFill>
                        </a:rPr>
                        <a:t>Verifying IPv6 Address Configuration</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7.2.4.9</a:t>
                      </a:r>
                      <a:endParaRPr lang="en-US" sz="1400" dirty="0">
                        <a:solidFill>
                          <a:schemeClr val="tx1"/>
                        </a:solidFill>
                      </a:endParaRPr>
                    </a:p>
                  </a:txBody>
                  <a:tcPr/>
                </a:tc>
                <a:tc>
                  <a:txBody>
                    <a:bodyPr/>
                    <a:lstStyle/>
                    <a:p>
                      <a:r>
                        <a:rPr lang="en-US" sz="1400" dirty="0" smtClean="0">
                          <a:solidFill>
                            <a:schemeClr val="tx1"/>
                          </a:solidFill>
                        </a:rPr>
                        <a:t>Packet Tracer</a:t>
                      </a:r>
                      <a:endParaRPr lang="en-US" sz="1400" dirty="0">
                        <a:solidFill>
                          <a:schemeClr val="tx1"/>
                        </a:solidFill>
                      </a:endParaRPr>
                    </a:p>
                  </a:txBody>
                  <a:tcPr/>
                </a:tc>
                <a:tc>
                  <a:txBody>
                    <a:bodyPr/>
                    <a:lstStyle/>
                    <a:p>
                      <a:r>
                        <a:rPr lang="en-US" sz="1400" dirty="0" smtClean="0">
                          <a:solidFill>
                            <a:schemeClr val="tx1"/>
                          </a:solidFill>
                        </a:rPr>
                        <a:t>Configuring IPv6 Addressing</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7.2.5.3</a:t>
                      </a:r>
                      <a:endParaRPr lang="en-US" sz="1400" dirty="0">
                        <a:solidFill>
                          <a:schemeClr val="tx1"/>
                        </a:solidFill>
                      </a:endParaRPr>
                    </a:p>
                  </a:txBody>
                  <a:tcPr/>
                </a:tc>
                <a:tc>
                  <a:txBody>
                    <a:bodyPr/>
                    <a:lstStyle/>
                    <a:p>
                      <a:r>
                        <a:rPr lang="en-US" sz="1400" dirty="0" smtClean="0">
                          <a:solidFill>
                            <a:schemeClr val="tx1"/>
                          </a:solidFill>
                        </a:rPr>
                        <a:t>Lab</a:t>
                      </a:r>
                      <a:endParaRPr lang="en-US" sz="1400" dirty="0">
                        <a:solidFill>
                          <a:schemeClr val="tx1"/>
                        </a:solidFill>
                      </a:endParaRPr>
                    </a:p>
                  </a:txBody>
                  <a:tcPr/>
                </a:tc>
                <a:tc>
                  <a:txBody>
                    <a:bodyPr/>
                    <a:lstStyle/>
                    <a:p>
                      <a:r>
                        <a:rPr lang="en-US" sz="1400" dirty="0" smtClean="0">
                          <a:solidFill>
                            <a:schemeClr val="tx1"/>
                          </a:solidFill>
                        </a:rPr>
                        <a:t>Identifying IPv6 Addresses</a:t>
                      </a: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7.2.5.4</a:t>
                      </a:r>
                      <a:endParaRPr lang="en-US" sz="1400" dirty="0">
                        <a:solidFill>
                          <a:schemeClr val="tx1"/>
                        </a:solidFill>
                      </a:endParaRPr>
                    </a:p>
                  </a:txBody>
                  <a:tcPr/>
                </a:tc>
                <a:tc>
                  <a:txBody>
                    <a:bodyPr/>
                    <a:lstStyle/>
                    <a:p>
                      <a:r>
                        <a:rPr lang="en-US" sz="1400" dirty="0" smtClean="0">
                          <a:solidFill>
                            <a:schemeClr val="tx1"/>
                          </a:solidFill>
                        </a:rPr>
                        <a:t>Lab</a:t>
                      </a:r>
                      <a:endParaRPr lang="en-US" sz="1400" dirty="0">
                        <a:solidFill>
                          <a:schemeClr val="tx1"/>
                        </a:solidFill>
                      </a:endParaRPr>
                    </a:p>
                  </a:txBody>
                  <a:tcPr/>
                </a:tc>
                <a:tc>
                  <a:txBody>
                    <a:bodyPr/>
                    <a:lstStyle/>
                    <a:p>
                      <a:r>
                        <a:rPr lang="en-US" sz="1400" dirty="0" smtClean="0">
                          <a:solidFill>
                            <a:schemeClr val="tx1"/>
                          </a:solidFill>
                        </a:rPr>
                        <a:t>Configuring IPv6 Addresses on Network Devices</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bl>
          </a:graphicData>
        </a:graphic>
      </p:graphicFrame>
    </p:spTree>
    <p:extLst>
      <p:ext uri="{BB962C8B-B14F-4D97-AF65-F5344CB8AC3E}">
        <p14:creationId xmlns:p14="http://schemas.microsoft.com/office/powerpoint/2010/main" val="2515429653"/>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08791" y="307051"/>
            <a:ext cx="8145462" cy="838200"/>
          </a:xfrm>
        </p:spPr>
        <p:txBody>
          <a:bodyPr/>
          <a:lstStyle/>
          <a:p>
            <a:pPr eaLnBrk="1" hangingPunct="1"/>
            <a:r>
              <a:rPr lang="en-US" dirty="0" smtClean="0"/>
              <a:t>Chapter </a:t>
            </a:r>
            <a:r>
              <a:rPr lang="en-US" dirty="0" smtClean="0"/>
              <a:t>7: Activities (Cont.)</a:t>
            </a:r>
            <a:endParaRPr lang="en-US" dirty="0" smtClean="0"/>
          </a:p>
        </p:txBody>
      </p:sp>
      <p:sp>
        <p:nvSpPr>
          <p:cNvPr id="6147" name="Rectangle 34"/>
          <p:cNvSpPr>
            <a:spLocks noGrp="1" noChangeArrowheads="1"/>
          </p:cNvSpPr>
          <p:nvPr>
            <p:ph type="body" idx="4294967295"/>
          </p:nvPr>
        </p:nvSpPr>
        <p:spPr>
          <a:xfrm>
            <a:off x="408791" y="1113439"/>
            <a:ext cx="7940675" cy="455849"/>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sp>
        <p:nvSpPr>
          <p:cNvPr id="6" name="Rectangle 5"/>
          <p:cNvSpPr/>
          <p:nvPr/>
        </p:nvSpPr>
        <p:spPr>
          <a:xfrm>
            <a:off x="408791" y="6232016"/>
            <a:ext cx="8145462" cy="341632"/>
          </a:xfrm>
          <a:prstGeom prst="rect">
            <a:avLst/>
          </a:prstGeom>
        </p:spPr>
        <p:txBody>
          <a:bodyPr wrap="square">
            <a:spAutoFit/>
          </a:bodyPr>
          <a:lstStyle/>
          <a:p>
            <a:pPr marL="0" indent="0" algn="l" eaLnBrk="1" hangingPunct="1">
              <a:spcBef>
                <a:spcPct val="30000"/>
              </a:spcBef>
              <a:buNone/>
            </a:pPr>
            <a:r>
              <a:rPr lang="en-US" sz="1800" dirty="0"/>
              <a:t>The password used in the Packet Tracer activities in this chapter is</a:t>
            </a:r>
            <a:r>
              <a:rPr lang="en-US" sz="1800" dirty="0" smtClean="0"/>
              <a:t>: </a:t>
            </a:r>
            <a:r>
              <a:rPr lang="en-US" sz="1800" b="1" dirty="0" smtClean="0"/>
              <a:t>PT_ccna5</a:t>
            </a:r>
            <a:endParaRPr lang="en-US" sz="1800" b="1" dirty="0">
              <a:solidFill>
                <a:srgbClr val="00B0F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914096376"/>
              </p:ext>
            </p:extLst>
          </p:nvPr>
        </p:nvGraphicFramePr>
        <p:xfrm>
          <a:off x="408791" y="1569293"/>
          <a:ext cx="8392309" cy="3149101"/>
        </p:xfrm>
        <a:graphic>
          <a:graphicData uri="http://schemas.openxmlformats.org/drawingml/2006/table">
            <a:tbl>
              <a:tblPr firstRow="1" bandRow="1">
                <a:tableStyleId>{5C22544A-7EE6-4342-B048-85BDC9FD1C3A}</a:tableStyleId>
              </a:tblPr>
              <a:tblGrid>
                <a:gridCol w="821295"/>
                <a:gridCol w="1868116"/>
                <a:gridCol w="4303059"/>
                <a:gridCol w="1399839"/>
              </a:tblGrid>
              <a:tr h="374305">
                <a:tc>
                  <a:txBody>
                    <a:bodyPr/>
                    <a:lstStyle/>
                    <a:p>
                      <a:pPr algn="ctr"/>
                      <a:r>
                        <a:rPr lang="en-US" sz="1400" dirty="0" smtClean="0"/>
                        <a:t>Page #</a:t>
                      </a:r>
                      <a:endParaRPr lang="en-US" sz="1400" dirty="0"/>
                    </a:p>
                  </a:txBody>
                  <a:tcPr anchor="ctr"/>
                </a:tc>
                <a:tc>
                  <a:txBody>
                    <a:bodyPr/>
                    <a:lstStyle/>
                    <a:p>
                      <a:pPr algn="ctr"/>
                      <a:r>
                        <a:rPr lang="en-US" sz="1400" dirty="0" smtClean="0"/>
                        <a:t>Activity Type</a:t>
                      </a:r>
                      <a:endParaRPr lang="en-US" sz="1400" dirty="0"/>
                    </a:p>
                  </a:txBody>
                  <a:tcPr anchor="ctr"/>
                </a:tc>
                <a:tc>
                  <a:txBody>
                    <a:bodyPr/>
                    <a:lstStyle/>
                    <a:p>
                      <a:pPr algn="ctr"/>
                      <a:r>
                        <a:rPr lang="en-US" sz="1400" dirty="0" smtClean="0"/>
                        <a:t>Activity Name</a:t>
                      </a:r>
                      <a:endParaRPr lang="en-US" sz="1400" dirty="0"/>
                    </a:p>
                  </a:txBody>
                  <a:tcPr anchor="ctr"/>
                </a:tc>
                <a:tc>
                  <a:txBody>
                    <a:bodyPr/>
                    <a:lstStyle/>
                    <a:p>
                      <a:pPr algn="ctr"/>
                      <a:r>
                        <a:rPr lang="en-US" sz="1400" dirty="0" smtClean="0"/>
                        <a:t>Optional? Y/N</a:t>
                      </a:r>
                      <a:endParaRPr lang="en-US" sz="1400" dirty="0"/>
                    </a:p>
                  </a:txBody>
                  <a:tcPr anchor="ctr"/>
                </a:tc>
              </a:tr>
              <a:tr h="376106">
                <a:tc>
                  <a:txBody>
                    <a:bodyPr/>
                    <a:lstStyle/>
                    <a:p>
                      <a:r>
                        <a:rPr lang="en-US" sz="1400" dirty="0" smtClean="0">
                          <a:solidFill>
                            <a:schemeClr val="tx1"/>
                          </a:solidFill>
                        </a:rPr>
                        <a:t>7.3.2.5</a:t>
                      </a:r>
                      <a:endParaRPr lang="en-US" sz="1400" dirty="0">
                        <a:solidFill>
                          <a:schemeClr val="tx1"/>
                        </a:solidFill>
                      </a:endParaRPr>
                    </a:p>
                  </a:txBody>
                  <a:tcPr/>
                </a:tc>
                <a:tc>
                  <a:txBody>
                    <a:bodyPr/>
                    <a:lstStyle/>
                    <a:p>
                      <a:r>
                        <a:rPr lang="en-US" sz="1400" dirty="0" smtClean="0">
                          <a:solidFill>
                            <a:schemeClr val="tx1"/>
                          </a:solidFill>
                        </a:rPr>
                        <a:t>Packet Tracer</a:t>
                      </a:r>
                      <a:endParaRPr lang="en-US" sz="1400" dirty="0">
                        <a:solidFill>
                          <a:schemeClr val="tx1"/>
                        </a:solidFill>
                      </a:endParaRPr>
                    </a:p>
                  </a:txBody>
                  <a:tcPr/>
                </a:tc>
                <a:tc>
                  <a:txBody>
                    <a:bodyPr/>
                    <a:lstStyle/>
                    <a:p>
                      <a:r>
                        <a:rPr lang="en-US" sz="1400" dirty="0" smtClean="0">
                          <a:solidFill>
                            <a:schemeClr val="tx1"/>
                          </a:solidFill>
                        </a:rPr>
                        <a:t>Verifying IPv4 and IPv6 Addressing</a:t>
                      </a: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7.3.2.6</a:t>
                      </a:r>
                      <a:endParaRPr lang="en-US" sz="1400" dirty="0">
                        <a:solidFill>
                          <a:schemeClr val="tx1"/>
                        </a:solidFill>
                      </a:endParaRPr>
                    </a:p>
                  </a:txBody>
                  <a:tcPr/>
                </a:tc>
                <a:tc>
                  <a:txBody>
                    <a:bodyPr/>
                    <a:lstStyle/>
                    <a:p>
                      <a:r>
                        <a:rPr lang="en-US" sz="1400" dirty="0" smtClean="0">
                          <a:solidFill>
                            <a:schemeClr val="tx1"/>
                          </a:solidFill>
                        </a:rPr>
                        <a:t>Packet</a:t>
                      </a:r>
                      <a:r>
                        <a:rPr lang="en-US" sz="1400" baseline="0" dirty="0" smtClean="0">
                          <a:solidFill>
                            <a:schemeClr val="tx1"/>
                          </a:solidFill>
                        </a:rPr>
                        <a:t> Tracer</a:t>
                      </a:r>
                      <a:endParaRPr lang="en-US" sz="1400" dirty="0">
                        <a:solidFill>
                          <a:schemeClr val="tx1"/>
                        </a:solidFill>
                      </a:endParaRPr>
                    </a:p>
                  </a:txBody>
                  <a:tcPr/>
                </a:tc>
                <a:tc>
                  <a:txBody>
                    <a:bodyPr/>
                    <a:lstStyle/>
                    <a:p>
                      <a:r>
                        <a:rPr lang="en-US" sz="1400" dirty="0" smtClean="0">
                          <a:solidFill>
                            <a:schemeClr val="tx1"/>
                          </a:solidFill>
                        </a:rPr>
                        <a:t>Pinging and Tracing to Test the Path</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7.3.2.7</a:t>
                      </a:r>
                      <a:endParaRPr lang="en-US" sz="1400" dirty="0">
                        <a:solidFill>
                          <a:schemeClr val="tx1"/>
                        </a:solidFill>
                      </a:endParaRPr>
                    </a:p>
                  </a:txBody>
                  <a:tcPr/>
                </a:tc>
                <a:tc>
                  <a:txBody>
                    <a:bodyPr/>
                    <a:lstStyle/>
                    <a:p>
                      <a:r>
                        <a:rPr lang="en-US" sz="1400" dirty="0" smtClean="0">
                          <a:solidFill>
                            <a:schemeClr val="tx1"/>
                          </a:solidFill>
                        </a:rPr>
                        <a:t>Lab</a:t>
                      </a:r>
                      <a:endParaRPr lang="en-US" sz="1400" dirty="0">
                        <a:solidFill>
                          <a:schemeClr val="tx1"/>
                        </a:solidFill>
                      </a:endParaRPr>
                    </a:p>
                  </a:txBody>
                  <a:tcPr/>
                </a:tc>
                <a:tc>
                  <a:txBody>
                    <a:bodyPr/>
                    <a:lstStyle/>
                    <a:p>
                      <a:r>
                        <a:rPr lang="en-US" sz="1400" dirty="0" smtClean="0">
                          <a:solidFill>
                            <a:schemeClr val="tx1"/>
                          </a:solidFill>
                        </a:rPr>
                        <a:t>Testing Network Connectivity with Ping and Traceroute</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7.3.2.8</a:t>
                      </a:r>
                      <a:endParaRPr lang="en-US" sz="1400" dirty="0">
                        <a:solidFill>
                          <a:schemeClr val="tx1"/>
                        </a:solidFill>
                      </a:endParaRPr>
                    </a:p>
                  </a:txBody>
                  <a:tcPr/>
                </a:tc>
                <a:tc>
                  <a:txBody>
                    <a:bodyPr/>
                    <a:lstStyle/>
                    <a:p>
                      <a:r>
                        <a:rPr lang="en-US" sz="1400" dirty="0" smtClean="0">
                          <a:solidFill>
                            <a:schemeClr val="tx1"/>
                          </a:solidFill>
                        </a:rPr>
                        <a:t>Lab</a:t>
                      </a:r>
                      <a:endParaRPr lang="en-US" sz="1400" dirty="0">
                        <a:solidFill>
                          <a:schemeClr val="tx1"/>
                        </a:solidFill>
                      </a:endParaRPr>
                    </a:p>
                  </a:txBody>
                  <a:tcPr/>
                </a:tc>
                <a:tc>
                  <a:txBody>
                    <a:bodyPr/>
                    <a:lstStyle/>
                    <a:p>
                      <a:r>
                        <a:rPr lang="en-US" sz="1400" dirty="0" smtClean="0">
                          <a:solidFill>
                            <a:schemeClr val="tx1"/>
                          </a:solidFill>
                        </a:rPr>
                        <a:t>Mapping the Internet</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7.3.2.9</a:t>
                      </a:r>
                      <a:endParaRPr lang="en-US" sz="14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Packet</a:t>
                      </a:r>
                      <a:r>
                        <a:rPr lang="en-US" sz="1400" baseline="0" dirty="0" smtClean="0">
                          <a:solidFill>
                            <a:schemeClr val="tx1"/>
                          </a:solidFill>
                        </a:rPr>
                        <a:t> Tracer</a:t>
                      </a:r>
                      <a:endParaRPr lang="en-US" sz="1400" dirty="0" smtClean="0">
                        <a:solidFill>
                          <a:schemeClr val="tx1"/>
                        </a:solidFill>
                      </a:endParaRPr>
                    </a:p>
                  </a:txBody>
                  <a:tcPr/>
                </a:tc>
                <a:tc>
                  <a:txBody>
                    <a:bodyPr/>
                    <a:lstStyle/>
                    <a:p>
                      <a:r>
                        <a:rPr lang="en-US" sz="1400" dirty="0" smtClean="0">
                          <a:solidFill>
                            <a:schemeClr val="tx1"/>
                          </a:solidFill>
                        </a:rPr>
                        <a:t>Troubleshooting IPv4 and IPv6 Addressing</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r h="376106">
                <a:tc>
                  <a:txBody>
                    <a:bodyPr/>
                    <a:lstStyle/>
                    <a:p>
                      <a:r>
                        <a:rPr lang="en-US" sz="1400" dirty="0" smtClean="0">
                          <a:solidFill>
                            <a:schemeClr val="tx1"/>
                          </a:solidFill>
                        </a:rPr>
                        <a:t>7.4.1.1</a:t>
                      </a:r>
                      <a:endParaRPr lang="en-US" sz="1400" dirty="0">
                        <a:solidFill>
                          <a:schemeClr val="tx1"/>
                        </a:solidFill>
                      </a:endParaRPr>
                    </a:p>
                  </a:txBody>
                  <a:tcPr/>
                </a:tc>
                <a:tc>
                  <a:txBody>
                    <a:bodyPr/>
                    <a:lstStyle/>
                    <a:p>
                      <a:r>
                        <a:rPr lang="en-US" sz="1400" dirty="0" smtClean="0">
                          <a:solidFill>
                            <a:schemeClr val="tx1"/>
                          </a:solidFill>
                        </a:rPr>
                        <a:t>Class Activity</a:t>
                      </a:r>
                    </a:p>
                  </a:txBody>
                  <a:tcPr/>
                </a:tc>
                <a:tc>
                  <a:txBody>
                    <a:bodyPr/>
                    <a:lstStyle/>
                    <a:p>
                      <a:r>
                        <a:rPr lang="en-US" sz="1400" dirty="0" smtClean="0">
                          <a:solidFill>
                            <a:schemeClr val="tx1"/>
                          </a:solidFill>
                        </a:rPr>
                        <a:t>The Internet of Everything…Naturally!</a:t>
                      </a:r>
                      <a:endParaRPr lang="en-US" sz="1400" dirty="0">
                        <a:solidFill>
                          <a:schemeClr val="tx1"/>
                        </a:solidFill>
                      </a:endParaRPr>
                    </a:p>
                  </a:txBody>
                  <a:tcPr/>
                </a:tc>
                <a:tc>
                  <a:txBody>
                    <a:bodyPr/>
                    <a:lstStyle/>
                    <a:p>
                      <a:r>
                        <a:rPr lang="en-US" sz="1400" dirty="0" smtClean="0">
                          <a:solidFill>
                            <a:schemeClr val="tx1"/>
                          </a:solidFill>
                        </a:rPr>
                        <a:t>Optional</a:t>
                      </a:r>
                      <a:endParaRPr lang="en-US" sz="1400" dirty="0">
                        <a:solidFill>
                          <a:schemeClr val="tx1"/>
                        </a:solidFill>
                      </a:endParaRPr>
                    </a:p>
                  </a:txBody>
                  <a:tcPr/>
                </a:tc>
              </a:tr>
              <a:tr h="376106">
                <a:tc>
                  <a:txBody>
                    <a:bodyPr/>
                    <a:lstStyle/>
                    <a:p>
                      <a:r>
                        <a:rPr lang="en-US" sz="1400" dirty="0" smtClean="0">
                          <a:solidFill>
                            <a:schemeClr val="tx1"/>
                          </a:solidFill>
                        </a:rPr>
                        <a:t>7.4.1.2</a:t>
                      </a:r>
                      <a:endParaRPr lang="en-US" sz="1400" dirty="0">
                        <a:solidFill>
                          <a:schemeClr val="tx1"/>
                        </a:solidFill>
                      </a:endParaRPr>
                    </a:p>
                  </a:txBody>
                  <a:tcPr/>
                </a:tc>
                <a:tc>
                  <a:txBody>
                    <a:bodyPr/>
                    <a:lstStyle/>
                    <a:p>
                      <a:r>
                        <a:rPr lang="en-US" sz="1400" dirty="0" smtClean="0">
                          <a:solidFill>
                            <a:schemeClr val="tx1"/>
                          </a:solidFill>
                        </a:rPr>
                        <a:t>Packet</a:t>
                      </a:r>
                      <a:r>
                        <a:rPr lang="en-US" sz="1400" baseline="0" dirty="0" smtClean="0">
                          <a:solidFill>
                            <a:schemeClr val="tx1"/>
                          </a:solidFill>
                        </a:rPr>
                        <a:t> Tracer</a:t>
                      </a:r>
                      <a:endParaRPr lang="en-US" sz="1400" dirty="0">
                        <a:solidFill>
                          <a:schemeClr val="tx1"/>
                        </a:solidFill>
                      </a:endParaRPr>
                    </a:p>
                  </a:txBody>
                  <a:tcPr/>
                </a:tc>
                <a:tc>
                  <a:txBody>
                    <a:bodyPr/>
                    <a:lstStyle/>
                    <a:p>
                      <a:r>
                        <a:rPr lang="en-US" sz="1400" dirty="0" smtClean="0">
                          <a:solidFill>
                            <a:schemeClr val="tx1"/>
                          </a:solidFill>
                        </a:rPr>
                        <a:t>Skills Integration Challenge</a:t>
                      </a:r>
                      <a:endParaRPr lang="en-US" sz="1400" dirty="0">
                        <a:solidFill>
                          <a:schemeClr val="tx1"/>
                        </a:solidFill>
                      </a:endParaRPr>
                    </a:p>
                  </a:txBody>
                  <a:tcPr/>
                </a:tc>
                <a:tc>
                  <a:txBody>
                    <a:bodyPr/>
                    <a:lstStyle/>
                    <a:p>
                      <a:r>
                        <a:rPr lang="en-US" sz="1400" dirty="0" smtClean="0">
                          <a:solidFill>
                            <a:schemeClr val="tx1"/>
                          </a:solidFill>
                        </a:rPr>
                        <a:t>Recommended</a:t>
                      </a:r>
                      <a:endParaRPr lang="en-US" sz="1400" dirty="0">
                        <a:solidFill>
                          <a:schemeClr val="tx1"/>
                        </a:solidFill>
                      </a:endParaRPr>
                    </a:p>
                  </a:txBody>
                  <a:tcPr/>
                </a:tc>
              </a:tr>
            </a:tbl>
          </a:graphicData>
        </a:graphic>
      </p:graphicFrame>
    </p:spTree>
    <p:extLst>
      <p:ext uri="{BB962C8B-B14F-4D97-AF65-F5344CB8AC3E}">
        <p14:creationId xmlns:p14="http://schemas.microsoft.com/office/powerpoint/2010/main" val="42615998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03238" y="359228"/>
            <a:ext cx="8145462" cy="838200"/>
          </a:xfrm>
        </p:spPr>
        <p:txBody>
          <a:bodyPr/>
          <a:lstStyle/>
          <a:p>
            <a:pPr eaLnBrk="1" hangingPunct="1"/>
            <a:r>
              <a:rPr lang="en-US" dirty="0" smtClean="0"/>
              <a:t>Chapter 7: </a:t>
            </a:r>
            <a:r>
              <a:rPr lang="en-US" dirty="0" smtClean="0"/>
              <a:t>Assessment</a:t>
            </a:r>
          </a:p>
        </p:txBody>
      </p:sp>
      <p:sp>
        <p:nvSpPr>
          <p:cNvPr id="7171" name="Rectangle 34"/>
          <p:cNvSpPr>
            <a:spLocks noGrp="1" noChangeArrowheads="1"/>
          </p:cNvSpPr>
          <p:nvPr>
            <p:ph type="body" idx="4294967295"/>
          </p:nvPr>
        </p:nvSpPr>
        <p:spPr>
          <a:xfrm>
            <a:off x="493713" y="1343478"/>
            <a:ext cx="7940675" cy="3571875"/>
          </a:xfrm>
        </p:spPr>
        <p:txBody>
          <a:bodyPr/>
          <a:lstStyle/>
          <a:p>
            <a:pPr eaLnBrk="1" hangingPunct="1">
              <a:spcBef>
                <a:spcPct val="30000"/>
              </a:spcBef>
            </a:pPr>
            <a:r>
              <a:rPr lang="en-US" sz="2000" dirty="0" smtClean="0"/>
              <a:t>Students should complete Chapter </a:t>
            </a:r>
            <a:r>
              <a:rPr lang="en-US" sz="2000" dirty="0" smtClean="0"/>
              <a:t>7, </a:t>
            </a:r>
            <a:r>
              <a:rPr lang="en-US" sz="2000" dirty="0" smtClean="0"/>
              <a:t>“Assessment” after completing Chapter </a:t>
            </a:r>
            <a:r>
              <a:rPr lang="en-US" sz="2000" dirty="0" smtClean="0"/>
              <a:t>7.</a:t>
            </a:r>
            <a:endParaRPr lang="en-US" sz="2000" dirty="0" smtClean="0"/>
          </a:p>
          <a:p>
            <a:pPr eaLnBrk="1" hangingPunct="1">
              <a:spcBef>
                <a:spcPct val="30000"/>
              </a:spcBef>
            </a:pPr>
            <a:r>
              <a:rPr lang="en-US" sz="2000" dirty="0" smtClean="0"/>
              <a:t>Quizzes, labs, Packet </a:t>
            </a:r>
            <a:r>
              <a:rPr lang="en-US" sz="2000" dirty="0"/>
              <a:t>T</a:t>
            </a:r>
            <a:r>
              <a:rPr lang="en-US" sz="2000" dirty="0" smtClean="0"/>
              <a:t>racers and other activities can be used to informally assess student progress</a:t>
            </a:r>
            <a:r>
              <a:rPr lang="en-US" sz="2000" dirty="0" smtClean="0"/>
              <a:t>.</a:t>
            </a:r>
            <a:endParaRPr lang="en-US" sz="2000" dirty="0" smtClean="0"/>
          </a:p>
        </p:txBody>
      </p:sp>
    </p:spTree>
    <p:extLst>
      <p:ext uri="{BB962C8B-B14F-4D97-AF65-F5344CB8AC3E}">
        <p14:creationId xmlns:p14="http://schemas.microsoft.com/office/powerpoint/2010/main" val="3303044919"/>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339952" y="1197428"/>
            <a:ext cx="8444820" cy="5334001"/>
          </a:xfrm>
        </p:spPr>
        <p:txBody>
          <a:bodyPr/>
          <a:lstStyle/>
          <a:p>
            <a:r>
              <a:rPr lang="en-US" dirty="0" smtClean="0"/>
              <a:t>Prior to teaching Chapter 7, the instructor should:</a:t>
            </a:r>
          </a:p>
          <a:p>
            <a:pPr lvl="1"/>
            <a:r>
              <a:rPr lang="en-US" dirty="0" smtClean="0"/>
              <a:t>Complete Chapter 7, “Assessment.”</a:t>
            </a:r>
          </a:p>
          <a:p>
            <a:r>
              <a:rPr lang="en-US" dirty="0" smtClean="0"/>
              <a:t>Section 7.1</a:t>
            </a:r>
          </a:p>
          <a:p>
            <a:pPr lvl="1"/>
            <a:r>
              <a:rPr lang="en-US" dirty="0" smtClean="0"/>
              <a:t>Remind students of the positional notation-place value in decimal to help explain binary place values (see video 7.1.1.7). </a:t>
            </a:r>
          </a:p>
          <a:p>
            <a:pPr lvl="1"/>
            <a:r>
              <a:rPr lang="en-US" dirty="0" smtClean="0"/>
              <a:t>Have students create their own place values chart for binary.</a:t>
            </a:r>
          </a:p>
          <a:p>
            <a:pPr lvl="1"/>
            <a:r>
              <a:rPr lang="en-US" dirty="0" smtClean="0"/>
              <a:t>Encourage students to practice conversions until they are comfortable with the process without using calculators. By doing the conversions manually, students will learn how bits can be manipulated to produce the binary equivalent of a decimal value. No calculators are permitted during CCNA certification exams.</a:t>
            </a:r>
          </a:p>
          <a:p>
            <a:pPr lvl="1"/>
            <a:r>
              <a:rPr lang="en-US" dirty="0" smtClean="0"/>
              <a:t>Direct the students to the binary game to test their binary-decimal conversion skills.</a:t>
            </a:r>
          </a:p>
          <a:p>
            <a:pPr marL="688975" lvl="2" indent="0">
              <a:buNone/>
            </a:pPr>
            <a:r>
              <a:rPr lang="en-US" dirty="0" smtClean="0">
                <a:hlinkClick r:id="rId3"/>
              </a:rPr>
              <a:t>http://forums.cisco.com/CertCom/game/binary_game_page.htm</a:t>
            </a:r>
            <a:endParaRPr lang="en-US" dirty="0" smtClean="0"/>
          </a:p>
          <a:p>
            <a:endParaRPr lang="en-US" dirty="0" smtClean="0"/>
          </a:p>
          <a:p>
            <a:endParaRPr lang="en-US" dirty="0" smtClean="0"/>
          </a:p>
          <a:p>
            <a:endParaRPr lang="en-US" dirty="0" smtClean="0"/>
          </a:p>
        </p:txBody>
      </p:sp>
      <p:sp>
        <p:nvSpPr>
          <p:cNvPr id="4" name="Rectangle 33"/>
          <p:cNvSpPr txBox="1">
            <a:spLocks noChangeArrowheads="1"/>
          </p:cNvSpPr>
          <p:nvPr/>
        </p:nvSpPr>
        <p:spPr bwMode="auto">
          <a:xfrm>
            <a:off x="339951" y="359228"/>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7: </a:t>
            </a:r>
            <a:r>
              <a:rPr lang="en-US" sz="3200" b="1" kern="0" dirty="0">
                <a:solidFill>
                  <a:srgbClr val="708CA1"/>
                </a:solidFill>
                <a:latin typeface="+mj-lt"/>
                <a:ea typeface="+mj-ea"/>
                <a:cs typeface="+mj-cs"/>
              </a:rPr>
              <a:t>Best Practices</a:t>
            </a:r>
          </a:p>
        </p:txBody>
      </p:sp>
    </p:spTree>
    <p:extLst>
      <p:ext uri="{BB962C8B-B14F-4D97-AF65-F5344CB8AC3E}">
        <p14:creationId xmlns:p14="http://schemas.microsoft.com/office/powerpoint/2010/main" val="2804945289"/>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339951" y="1197428"/>
            <a:ext cx="8412163" cy="4926405"/>
          </a:xfrm>
        </p:spPr>
        <p:txBody>
          <a:bodyPr/>
          <a:lstStyle/>
          <a:p>
            <a:r>
              <a:rPr lang="en-US" dirty="0"/>
              <a:t>Section </a:t>
            </a:r>
            <a:r>
              <a:rPr lang="en-US" dirty="0" smtClean="0"/>
              <a:t>7.1 (Cont.)</a:t>
            </a:r>
            <a:endParaRPr lang="en-US" dirty="0"/>
          </a:p>
          <a:p>
            <a:pPr lvl="1"/>
            <a:r>
              <a:rPr lang="en-US" dirty="0" smtClean="0"/>
              <a:t>Explain the hierarchical structure of an IP address by using analogies like mailing address and phone numbers. </a:t>
            </a:r>
          </a:p>
          <a:p>
            <a:pPr lvl="1"/>
            <a:r>
              <a:rPr lang="en-US" dirty="0" smtClean="0"/>
              <a:t>Demonstrate the </a:t>
            </a:r>
            <a:r>
              <a:rPr lang="en-US" dirty="0" err="1" smtClean="0"/>
              <a:t>ANDing</a:t>
            </a:r>
            <a:r>
              <a:rPr lang="en-US" dirty="0" smtClean="0"/>
              <a:t> process. </a:t>
            </a:r>
          </a:p>
          <a:p>
            <a:pPr lvl="2"/>
            <a:r>
              <a:rPr lang="en-US" dirty="0" smtClean="0"/>
              <a:t>Recommend activity 7.1.2.4 and video 7.1.2.7.</a:t>
            </a:r>
          </a:p>
          <a:p>
            <a:pPr lvl="1"/>
            <a:r>
              <a:rPr lang="en-US" dirty="0" smtClean="0"/>
              <a:t>Students must know the private address blocks. </a:t>
            </a:r>
          </a:p>
          <a:p>
            <a:pPr lvl="2"/>
            <a:r>
              <a:rPr lang="en-US" dirty="0" smtClean="0"/>
              <a:t>Recommend they do activity 7.1.4.7.</a:t>
            </a:r>
          </a:p>
          <a:p>
            <a:pPr lvl="2"/>
            <a:r>
              <a:rPr lang="en-US" dirty="0" smtClean="0"/>
              <a:t>Discuss the addressing scheme used in their home and at your institution. </a:t>
            </a:r>
          </a:p>
          <a:p>
            <a:pPr lvl="1"/>
            <a:r>
              <a:rPr lang="en-US" dirty="0" smtClean="0"/>
              <a:t>Legacy Classful Addressing. </a:t>
            </a:r>
          </a:p>
          <a:p>
            <a:pPr lvl="2"/>
            <a:r>
              <a:rPr lang="en-US" dirty="0" smtClean="0"/>
              <a:t>Do not spend much time on this.</a:t>
            </a:r>
          </a:p>
          <a:p>
            <a:pPr lvl="2"/>
            <a:r>
              <a:rPr lang="en-US" dirty="0" smtClean="0"/>
              <a:t>It is useful to see the foundation of IPv4 addressing and the reasons for depletion of addresses.</a:t>
            </a:r>
          </a:p>
          <a:p>
            <a:endParaRPr lang="en-US" dirty="0" smtClean="0"/>
          </a:p>
          <a:p>
            <a:endParaRPr lang="en-US" dirty="0" smtClean="0"/>
          </a:p>
          <a:p>
            <a:endParaRPr lang="en-US" dirty="0" smtClean="0"/>
          </a:p>
        </p:txBody>
      </p:sp>
      <p:sp>
        <p:nvSpPr>
          <p:cNvPr id="4" name="Rectangle 33"/>
          <p:cNvSpPr txBox="1">
            <a:spLocks noChangeArrowheads="1"/>
          </p:cNvSpPr>
          <p:nvPr/>
        </p:nvSpPr>
        <p:spPr bwMode="auto">
          <a:xfrm>
            <a:off x="339951" y="359228"/>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7: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317169084"/>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24690</TotalTime>
  <Pages>28</Pages>
  <Words>2165</Words>
  <Application>Microsoft Office PowerPoint</Application>
  <PresentationFormat>On-screen Show (4:3)</PresentationFormat>
  <Paragraphs>526</Paragraphs>
  <Slides>35</Slides>
  <Notes>34</Notes>
  <HiddenSlides>14</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35</vt:i4>
      </vt:variant>
    </vt:vector>
  </HeadingPairs>
  <TitlesOfParts>
    <vt:vector size="41" baseType="lpstr">
      <vt:lpstr>ＭＳ Ｐゴシック</vt:lpstr>
      <vt:lpstr>Arial</vt:lpstr>
      <vt:lpstr>Courier New</vt:lpstr>
      <vt:lpstr>Wingdings</vt:lpstr>
      <vt:lpstr>PPT-TMPLT-WHT_C</vt:lpstr>
      <vt:lpstr>NetAcad-4F_PPT-WHT_060408</vt:lpstr>
      <vt:lpstr>Instructor Materials Chapter 7: IP Addressing</vt:lpstr>
      <vt:lpstr>Instructor Materials - Chapter 7 Planning Guide</vt:lpstr>
      <vt:lpstr>PowerPoint Presentation</vt:lpstr>
      <vt:lpstr>Chapter 7: Activities</vt:lpstr>
      <vt:lpstr>Chapter 7: Activities (Cont.)</vt:lpstr>
      <vt:lpstr>Chapter 7: Activities (Cont.)</vt:lpstr>
      <vt:lpstr>Chapter 7: Assessment</vt:lpstr>
      <vt:lpstr>PowerPoint Presentation</vt:lpstr>
      <vt:lpstr>PowerPoint Presentation</vt:lpstr>
      <vt:lpstr>PowerPoint Presentation</vt:lpstr>
      <vt:lpstr>PowerPoint Presentation</vt:lpstr>
      <vt:lpstr>Chapter 7: Additional Help</vt:lpstr>
      <vt:lpstr>PowerPoint Presentation</vt:lpstr>
      <vt:lpstr>Chapter 7: IP Addressing</vt:lpstr>
      <vt:lpstr>Chapter 7 - Sections &amp; Objectives</vt:lpstr>
      <vt:lpstr>7.1 IPv4 Network Addresses</vt:lpstr>
      <vt:lpstr>IPv4 Network Addresses Binary and Decimal Conversion</vt:lpstr>
      <vt:lpstr>IPv4 Network Addresses IPv4 Address Structure</vt:lpstr>
      <vt:lpstr>IPv4 Network Addresses IPv4 Unicast, Broadcast, and Multicast</vt:lpstr>
      <vt:lpstr>IPv4 Network Addresses Types of IPv4 Addresses</vt:lpstr>
      <vt:lpstr>7.2 IPv6 Network Addresses</vt:lpstr>
      <vt:lpstr>IPv6 Network Addresses IPv4 Issues</vt:lpstr>
      <vt:lpstr>IPv6 Network Addresses IPv6 Addressing</vt:lpstr>
      <vt:lpstr>IPv6 Network Addresses Types of IPv6 Addresses</vt:lpstr>
      <vt:lpstr>IPv6 Network Addresses IPv6 Unicast Addresses</vt:lpstr>
      <vt:lpstr>IPv6 Network Addresses IPv6 Multicast Addresses</vt:lpstr>
      <vt:lpstr>7.3 Connectivity Verification</vt:lpstr>
      <vt:lpstr>Connectivity Verification ICMP</vt:lpstr>
      <vt:lpstr>Connectivity Verification Testing and Verification</vt:lpstr>
      <vt:lpstr>7.4 Chapter Summary</vt:lpstr>
      <vt:lpstr>Chapter Summary Summary</vt:lpstr>
      <vt:lpstr>PowerPoint Presentation</vt:lpstr>
      <vt:lpstr>PowerPoint Presentation</vt:lpstr>
      <vt:lpstr>Section 7.1 New Terms and Commands</vt:lpstr>
      <vt:lpstr>Section 7.2 New Terms and Commands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Suk-yi Pennock</cp:lastModifiedBy>
  <cp:revision>923</cp:revision>
  <cp:lastPrinted>1999-01-27T00:54:54Z</cp:lastPrinted>
  <dcterms:created xsi:type="dcterms:W3CDTF">2006-10-23T15:07:30Z</dcterms:created>
  <dcterms:modified xsi:type="dcterms:W3CDTF">2016-03-08T21:35:44Z</dcterms:modified>
</cp:coreProperties>
</file>