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39"/>
  </p:notesMasterIdLst>
  <p:handoutMasterIdLst>
    <p:handoutMasterId r:id="rId40"/>
  </p:handoutMasterIdLst>
  <p:sldIdLst>
    <p:sldId id="812" r:id="rId3"/>
    <p:sldId id="903" r:id="rId4"/>
    <p:sldId id="871" r:id="rId5"/>
    <p:sldId id="904" r:id="rId6"/>
    <p:sldId id="932" r:id="rId7"/>
    <p:sldId id="964" r:id="rId8"/>
    <p:sldId id="873" r:id="rId9"/>
    <p:sldId id="874" r:id="rId10"/>
    <p:sldId id="908" r:id="rId11"/>
    <p:sldId id="965" r:id="rId12"/>
    <p:sldId id="966" r:id="rId13"/>
    <p:sldId id="875" r:id="rId14"/>
    <p:sldId id="877" r:id="rId15"/>
    <p:sldId id="500" r:id="rId16"/>
    <p:sldId id="786" r:id="rId17"/>
    <p:sldId id="791" r:id="rId18"/>
    <p:sldId id="987" r:id="rId19"/>
    <p:sldId id="993" r:id="rId20"/>
    <p:sldId id="989" r:id="rId21"/>
    <p:sldId id="994" r:id="rId22"/>
    <p:sldId id="995" r:id="rId23"/>
    <p:sldId id="996" r:id="rId24"/>
    <p:sldId id="984" r:id="rId25"/>
    <p:sldId id="988" r:id="rId26"/>
    <p:sldId id="997" r:id="rId27"/>
    <p:sldId id="990" r:id="rId28"/>
    <p:sldId id="998" r:id="rId29"/>
    <p:sldId id="999" r:id="rId30"/>
    <p:sldId id="991" r:id="rId31"/>
    <p:sldId id="1000" r:id="rId32"/>
    <p:sldId id="992" r:id="rId33"/>
    <p:sldId id="985" r:id="rId34"/>
    <p:sldId id="883" r:id="rId35"/>
    <p:sldId id="946" r:id="rId36"/>
    <p:sldId id="884" r:id="rId37"/>
    <p:sldId id="885" r:id="rId38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7" autoAdjust="0"/>
    <p:restoredTop sz="89277" autoAdjust="0"/>
  </p:normalViewPr>
  <p:slideViewPr>
    <p:cSldViewPr snapToGrid="0">
      <p:cViewPr varScale="1">
        <p:scale>
          <a:sx n="83" d="100"/>
          <a:sy n="83" d="100"/>
        </p:scale>
        <p:origin x="102" y="7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5.xml"/><Relationship Id="rId13" Type="http://schemas.openxmlformats.org/officeDocument/2006/relationships/slide" Target="slides/slide30.xml"/><Relationship Id="rId3" Type="http://schemas.openxmlformats.org/officeDocument/2006/relationships/slide" Target="slides/slide19.xml"/><Relationship Id="rId7" Type="http://schemas.openxmlformats.org/officeDocument/2006/relationships/slide" Target="slides/slide24.xml"/><Relationship Id="rId12" Type="http://schemas.openxmlformats.org/officeDocument/2006/relationships/slide" Target="slides/slide29.xml"/><Relationship Id="rId2" Type="http://schemas.openxmlformats.org/officeDocument/2006/relationships/slide" Target="slides/slide18.xml"/><Relationship Id="rId16" Type="http://schemas.openxmlformats.org/officeDocument/2006/relationships/slide" Target="slides/slide34.xml"/><Relationship Id="rId1" Type="http://schemas.openxmlformats.org/officeDocument/2006/relationships/slide" Target="slides/slide17.xml"/><Relationship Id="rId6" Type="http://schemas.openxmlformats.org/officeDocument/2006/relationships/slide" Target="slides/slide22.xml"/><Relationship Id="rId11" Type="http://schemas.openxmlformats.org/officeDocument/2006/relationships/slide" Target="slides/slide28.xml"/><Relationship Id="rId5" Type="http://schemas.openxmlformats.org/officeDocument/2006/relationships/slide" Target="slides/slide21.xml"/><Relationship Id="rId15" Type="http://schemas.openxmlformats.org/officeDocument/2006/relationships/slide" Target="slides/slide33.xml"/><Relationship Id="rId10" Type="http://schemas.openxmlformats.org/officeDocument/2006/relationships/slide" Target="slides/slide27.xml"/><Relationship Id="rId4" Type="http://schemas.openxmlformats.org/officeDocument/2006/relationships/slide" Target="slides/slide20.xml"/><Relationship Id="rId9" Type="http://schemas.openxmlformats.org/officeDocument/2006/relationships/slide" Target="slides/slide26.xml"/><Relationship Id="rId14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</a:t>
            </a:r>
            <a:r>
              <a:rPr lang="en-US" b="0" dirty="0" smtClean="0"/>
              <a:t>Program</a:t>
            </a:r>
            <a:endParaRPr lang="en-US" b="0" dirty="0"/>
          </a:p>
          <a:p>
            <a:pPr>
              <a:buFontTx/>
              <a:buNone/>
            </a:pPr>
            <a:r>
              <a:rPr lang="en-US" b="0" dirty="0" smtClean="0"/>
              <a:t>Introduction</a:t>
            </a:r>
            <a:r>
              <a:rPr lang="en-US" b="0" baseline="0" dirty="0" smtClean="0"/>
              <a:t> to Networks v6.0</a:t>
            </a:r>
            <a:endParaRPr lang="en-US" b="0" dirty="0"/>
          </a:p>
          <a:p>
            <a:pPr>
              <a:buFontTx/>
              <a:buNone/>
            </a:pPr>
            <a:r>
              <a:rPr lang="en-US" sz="1400" dirty="0" smtClean="0">
                <a:latin typeface="Arial" charset="0"/>
              </a:rPr>
              <a:t>Chapter 9: Transport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10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519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11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862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12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14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dirty="0" smtClean="0">
                <a:latin typeface="Arial" charset="0"/>
              </a:rPr>
              <a:t>Chapter 9: Transport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15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9: Transport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9.1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Transport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9.1.1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Transportation of Data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6299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9.1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Transport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9.1.1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Transportation of Data 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3025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9.1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Transport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9.1.2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TCP and UDP Overview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03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9.1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Transport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9.1.2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TCP and UDP Overview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869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9.1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Transport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9.1.2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TCP and UDP Overview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8941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9.1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Transport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9.1.2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TCP and UDP Overview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4776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9: Transport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2387556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9.2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TCP and UDP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9.2.1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TCP Communication</a:t>
            </a:r>
            <a:r>
              <a:rPr lang="en-US" baseline="0" dirty="0" smtClean="0">
                <a:latin typeface="Arial" charset="0"/>
              </a:rPr>
              <a:t> Process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2136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9.2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TCP and UDP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9.2.1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TCP Communication</a:t>
            </a:r>
            <a:r>
              <a:rPr lang="en-US" baseline="0" dirty="0" smtClean="0">
                <a:latin typeface="Arial" charset="0"/>
              </a:rPr>
              <a:t> Process </a:t>
            </a:r>
            <a:r>
              <a:rPr lang="en-US" dirty="0" smtClean="0">
                <a:latin typeface="Arial" charset="0"/>
              </a:rPr>
              <a:t>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3316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9.2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TCP and UDP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9.2.2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Reliability and Flow Control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602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9.2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TCP and UDP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9.2.2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Reliability and Flow Control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2741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9.2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TCP and UDP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9.2.2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Reliability and Flow Control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0872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9.2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TCP and UDP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9.2.3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UDP Communication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702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Introduction</a:t>
            </a:r>
            <a:r>
              <a:rPr lang="en-US" sz="800" b="0" kern="0" baseline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to Network</a:t>
            </a:r>
            <a:r>
              <a:rPr lang="en-US" sz="800" b="0" kern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Planning Guide</a:t>
            </a:r>
          </a:p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9: Transport Layer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9.2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TCP and UDP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9.2.3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UDP Communication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920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9.2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TCP and UDP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9.2.4 </a:t>
            </a:r>
            <a:r>
              <a:rPr lang="en-US" dirty="0" smtClean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TCP or UDP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1523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32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9: Transport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932009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9.3.1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dirty="0" smtClean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34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241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57119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51551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30891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8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68471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9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137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D3D3D3"/>
                </a:solidFill>
              </a:rPr>
              <a:t>Chapter 9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D3D3D3"/>
                </a:solidFill>
              </a:rPr>
              <a:t>Chapter 9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SJu5FqwEM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netacad.com/group/communities/ccna-blo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Instructor Materials</a:t>
            </a:r>
            <a:br>
              <a:rPr lang="en-US" sz="2400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Chapter 9: Transport Layer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50" y="4672012"/>
            <a:ext cx="4103688" cy="1061813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latin typeface="Arial" charset="0"/>
              </a:rPr>
              <a:t>Introduction to Networks v6.0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9: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/>
              <a:t>Section 9.2 (cont.)</a:t>
            </a:r>
          </a:p>
          <a:p>
            <a:r>
              <a:rPr lang="en-US" sz="2000" dirty="0"/>
              <a:t>Explain multiple simultaneous data conversations at the host and destination, and the need to let the upper layers know by which application the data should be handled.</a:t>
            </a:r>
          </a:p>
          <a:p>
            <a:r>
              <a:rPr lang="en-US" sz="2000" dirty="0"/>
              <a:t>Define session establishment, termination, reliability in relation to delivery, flow control, and the purpose for each. </a:t>
            </a:r>
          </a:p>
          <a:p>
            <a:r>
              <a:rPr lang="en-US" sz="2000" dirty="0"/>
              <a:t>Stress the reliability-related processes of segment tracking, acknowledgement, and retransmission.</a:t>
            </a:r>
          </a:p>
          <a:p>
            <a:r>
              <a:rPr lang="en-US" sz="2000" dirty="0"/>
              <a:t>Explain the use of port numbers to identify the correct application for each communication stream.</a:t>
            </a:r>
          </a:p>
          <a:p>
            <a:r>
              <a:rPr lang="en-US" sz="2000" dirty="0"/>
              <a:t>Students need to memorize the most commonly used port numbers.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40609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9: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/>
              <a:t>Section 9.2 (cont.) </a:t>
            </a:r>
          </a:p>
          <a:p>
            <a:r>
              <a:rPr lang="en-US" sz="2000" dirty="0"/>
              <a:t>Use Wireshark to examine FTP and TFTP captures. Complete lab 9.2.4.3 as a demonstration.</a:t>
            </a:r>
          </a:p>
          <a:p>
            <a:r>
              <a:rPr lang="en-US" sz="2000" dirty="0"/>
              <a:t>The following video is appropriate for high school students and explains the difference between TCP and UDP.</a:t>
            </a:r>
          </a:p>
          <a:p>
            <a:pPr lvl="1"/>
            <a:r>
              <a:rPr lang="en-US" u="sng" dirty="0">
                <a:hlinkClick r:id="rId3"/>
              </a:rPr>
              <a:t>https://www.youtube.com/watch?v=KSJu5FqwEMM</a:t>
            </a:r>
            <a:endParaRPr lang="en-US" dirty="0"/>
          </a:p>
          <a:p>
            <a:r>
              <a:rPr lang="en-US" sz="2000" dirty="0"/>
              <a:t>Discuss which applications and services use UDP and/or TCP. </a:t>
            </a:r>
          </a:p>
          <a:p>
            <a:r>
              <a:rPr lang="en-US" sz="2000" dirty="0"/>
              <a:t>Ask students about services and applications they use and to identify if these use UDP or TCP or both.	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410059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395786" y="35028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9: </a:t>
            </a:r>
            <a:r>
              <a:rPr lang="en-US" dirty="0" smtClean="0"/>
              <a:t>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395786" y="1260910"/>
            <a:ext cx="8200528" cy="3571875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defRPr/>
            </a:pPr>
            <a:r>
              <a:rPr lang="en-US" sz="2000" dirty="0" smtClean="0"/>
              <a:t>For additional help with teaching strategies, including lesson plans, analogies for difficult concepts, and discussion topics, visit the CCNA Community at: </a:t>
            </a:r>
            <a:r>
              <a:rPr lang="en-US" sz="2000" dirty="0" smtClean="0">
                <a:hlinkClick r:id="rId3"/>
              </a:rPr>
              <a:t>https://www.netacad.com/group/communities/community-home</a:t>
            </a:r>
            <a:endParaRPr lang="en-US" sz="2000" dirty="0" smtClean="0"/>
          </a:p>
          <a:p>
            <a:pPr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defRPr/>
            </a:pPr>
            <a:r>
              <a:rPr lang="en-US" sz="2000" dirty="0" smtClean="0"/>
              <a:t>Best practices from around the world for teaching CCNA Routing and Switching. </a:t>
            </a:r>
            <a:r>
              <a:rPr lang="en-US" sz="2000" dirty="0" smtClean="0">
                <a:hlinkClick r:id="rId4"/>
              </a:rPr>
              <a:t>https://www.netacad.com/group/communities/ccna-blog</a:t>
            </a:r>
            <a:endParaRPr lang="en-US" sz="2000" dirty="0" smtClean="0"/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If you have lesson plans or resources that you would like to share, upload them to the CCNA Community in order to help other instructors.</a:t>
            </a:r>
          </a:p>
          <a:p>
            <a:r>
              <a:rPr lang="en-US" sz="2000" dirty="0" smtClean="0"/>
              <a:t>Students can enroll in </a:t>
            </a:r>
            <a:r>
              <a:rPr lang="en-US" sz="2000" b="1" dirty="0" smtClean="0"/>
              <a:t>Packet Tracer Know How 1: Packet Tracer 101 </a:t>
            </a:r>
            <a:r>
              <a:rPr lang="en-US" sz="2000" dirty="0" smtClean="0"/>
              <a:t>(self-enroll)</a:t>
            </a:r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</a:rPr>
              <a:t>Chapter 9: Transport Layer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dirty="0"/>
              <a:t>Introduction to Networks v6.0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028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9 </a:t>
            </a:r>
            <a:r>
              <a:rPr lang="en-US" dirty="0" smtClean="0"/>
              <a:t>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337482"/>
            <a:ext cx="7940675" cy="4743578"/>
          </a:xfrm>
        </p:spPr>
        <p:txBody>
          <a:bodyPr/>
          <a:lstStyle/>
          <a:p>
            <a:pPr marL="0" indent="0">
              <a:buNone/>
            </a:pPr>
            <a:r>
              <a:rPr lang="en-CA" sz="2000" dirty="0" smtClean="0"/>
              <a:t>9.0 </a:t>
            </a:r>
            <a:r>
              <a:rPr lang="en-CA" sz="2000" dirty="0" smtClean="0"/>
              <a:t>Introduction</a:t>
            </a:r>
          </a:p>
          <a:p>
            <a:pPr marL="0" indent="0">
              <a:buNone/>
            </a:pPr>
            <a:r>
              <a:rPr lang="en-CA" sz="2000" dirty="0"/>
              <a:t>9</a:t>
            </a:r>
            <a:r>
              <a:rPr lang="en-CA" sz="2000" dirty="0" smtClean="0"/>
              <a:t>.1 </a:t>
            </a:r>
            <a:r>
              <a:rPr lang="en-CA" sz="2000" dirty="0" err="1" smtClean="0"/>
              <a:t>Subnetting</a:t>
            </a:r>
            <a:r>
              <a:rPr lang="en-CA" sz="2000" dirty="0" smtClean="0"/>
              <a:t> an IPv4 Network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the purpose of the transport layer in managing the transportation of data in end-to-end communication.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characteristics of the TCP and UDP protocols, including port numbers and their uses.</a:t>
            </a:r>
            <a:endParaRPr lang="en-US" sz="1600" dirty="0"/>
          </a:p>
          <a:p>
            <a:pPr marL="1588" indent="0">
              <a:buNone/>
            </a:pPr>
            <a:r>
              <a:rPr lang="en-CA" sz="2000" dirty="0"/>
              <a:t>9</a:t>
            </a:r>
            <a:r>
              <a:rPr lang="en-CA" sz="2000" dirty="0" smtClean="0"/>
              <a:t>.2 </a:t>
            </a:r>
            <a:r>
              <a:rPr lang="en-CA" sz="2000" dirty="0" smtClean="0"/>
              <a:t>Addressing Schemes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TCP session establishment and termination processes facilitate reliable communication.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TCP protocol data units are transmitted and acknowledged to guarantee delivery.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the UDP client processes to establish communication with a server.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Compare UDP and TCP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0" indent="0">
              <a:buNone/>
            </a:pPr>
            <a:r>
              <a:rPr lang="en-US" sz="2000" dirty="0" smtClean="0"/>
              <a:t>9</a:t>
            </a:r>
            <a:r>
              <a:rPr lang="en-US" sz="2000" dirty="0" smtClean="0"/>
              <a:t>.3 </a:t>
            </a:r>
            <a:r>
              <a:rPr lang="en-US" sz="2000" dirty="0" smtClean="0"/>
              <a:t>Summary</a:t>
            </a:r>
            <a:endParaRPr lang="en-US" sz="1600" dirty="0" smtClean="0"/>
          </a:p>
          <a:p>
            <a:pPr marL="627063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CA" sz="2400" dirty="0"/>
              <a:t>9</a:t>
            </a:r>
            <a:r>
              <a:rPr lang="en-CA" sz="2400" dirty="0" smtClean="0"/>
              <a:t>.1 Transport Layer Protocols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Transportation of Data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7970190" cy="5093780"/>
          </a:xfrm>
        </p:spPr>
        <p:txBody>
          <a:bodyPr/>
          <a:lstStyle/>
          <a:p>
            <a:r>
              <a:rPr lang="en-US" sz="2000" dirty="0" smtClean="0"/>
              <a:t>Role of the Transport Layer</a:t>
            </a:r>
            <a:endParaRPr lang="en-US" sz="2000" dirty="0" smtClean="0"/>
          </a:p>
          <a:p>
            <a:pPr lvl="1"/>
            <a:r>
              <a:rPr lang="en-US" sz="1600" dirty="0" smtClean="0"/>
              <a:t>Responsible </a:t>
            </a:r>
            <a:r>
              <a:rPr lang="en-US" sz="1600" dirty="0"/>
              <a:t>for establishing a temporary communication session between two applications and delivering data between </a:t>
            </a:r>
            <a:r>
              <a:rPr lang="en-US" sz="1600" dirty="0" smtClean="0"/>
              <a:t>them.</a:t>
            </a:r>
          </a:p>
          <a:p>
            <a:pPr lvl="1"/>
            <a:r>
              <a:rPr lang="en-US" sz="1600" dirty="0" smtClean="0"/>
              <a:t>Provides Connection-oriented</a:t>
            </a:r>
            <a:r>
              <a:rPr lang="en-US" sz="1600" dirty="0"/>
              <a:t> data stream </a:t>
            </a:r>
            <a:r>
              <a:rPr lang="en-US" sz="1600" dirty="0" smtClean="0"/>
              <a:t>support, Reliability, Flow control, Multiplexing</a:t>
            </a:r>
            <a:endParaRPr lang="en-US" sz="1600" dirty="0"/>
          </a:p>
          <a:p>
            <a:r>
              <a:rPr lang="en-US" sz="2000" dirty="0" smtClean="0"/>
              <a:t>Transport Layer Responsibilities</a:t>
            </a:r>
            <a:endParaRPr lang="en-US" sz="2000" dirty="0" smtClean="0"/>
          </a:p>
          <a:p>
            <a:pPr lvl="1"/>
            <a:r>
              <a:rPr lang="en-US" sz="1600" dirty="0" smtClean="0"/>
              <a:t>Track individual conversations.</a:t>
            </a:r>
          </a:p>
          <a:p>
            <a:pPr lvl="1"/>
            <a:r>
              <a:rPr lang="en-US" sz="1600" dirty="0"/>
              <a:t>Segment Data and Reassemble </a:t>
            </a:r>
            <a:r>
              <a:rPr lang="en-US" sz="1600" dirty="0" smtClean="0"/>
              <a:t>Segments.</a:t>
            </a:r>
          </a:p>
          <a:p>
            <a:pPr lvl="1"/>
            <a:r>
              <a:rPr lang="en-US" sz="1600" dirty="0"/>
              <a:t>Identify the </a:t>
            </a:r>
            <a:r>
              <a:rPr lang="en-US" sz="1600" dirty="0" smtClean="0"/>
              <a:t>Applications.</a:t>
            </a:r>
            <a:endParaRPr lang="en-US" sz="1600" dirty="0"/>
          </a:p>
          <a:p>
            <a:r>
              <a:rPr lang="en-US" sz="2000" dirty="0" smtClean="0"/>
              <a:t>Conversation Multiplexing</a:t>
            </a:r>
            <a:endParaRPr lang="en-US" sz="2000" dirty="0"/>
          </a:p>
          <a:p>
            <a:pPr lvl="1"/>
            <a:r>
              <a:rPr lang="en-US" sz="1600" dirty="0" smtClean="0"/>
              <a:t>Segments data into small chunks.</a:t>
            </a:r>
          </a:p>
          <a:p>
            <a:pPr lvl="1"/>
            <a:r>
              <a:rPr lang="en-US" sz="1600" dirty="0" smtClean="0"/>
              <a:t>Label data chunks according to the conversation.</a:t>
            </a:r>
            <a:endParaRPr lang="en-US" sz="1600" dirty="0"/>
          </a:p>
          <a:p>
            <a:r>
              <a:rPr lang="en-US" sz="2000" dirty="0" smtClean="0"/>
              <a:t>Transport Layer Reliability</a:t>
            </a:r>
            <a:endParaRPr lang="en-US" sz="2000" dirty="0"/>
          </a:p>
          <a:p>
            <a:pPr lvl="1"/>
            <a:r>
              <a:rPr lang="en-US" sz="1600" dirty="0" smtClean="0"/>
              <a:t>Two protocols provided: TCP and UDP.</a:t>
            </a:r>
          </a:p>
          <a:p>
            <a:pPr lvl="1"/>
            <a:r>
              <a:rPr lang="en-US" sz="1600" dirty="0" smtClean="0"/>
              <a:t>TCP supports reliability while UDP doesn’t.</a:t>
            </a:r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043702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Transportation of </a:t>
            </a:r>
            <a:r>
              <a:rPr lang="en-US" dirty="0" smtClean="0">
                <a:latin typeface="Arial" charset="0"/>
              </a:rPr>
              <a:t>Data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7970190" cy="5093780"/>
          </a:xfrm>
        </p:spPr>
        <p:txBody>
          <a:bodyPr/>
          <a:lstStyle/>
          <a:p>
            <a:r>
              <a:rPr lang="en-US" sz="2000" dirty="0" smtClean="0"/>
              <a:t>TCP</a:t>
            </a:r>
            <a:endParaRPr lang="en-US" sz="2000" dirty="0"/>
          </a:p>
          <a:p>
            <a:pPr lvl="1"/>
            <a:r>
              <a:rPr lang="en-US" sz="1600" dirty="0" smtClean="0"/>
              <a:t>Supports </a:t>
            </a:r>
            <a:r>
              <a:rPr lang="en-US" sz="1600" dirty="0"/>
              <a:t>packet delivery confirmation.</a:t>
            </a:r>
          </a:p>
          <a:p>
            <a:pPr lvl="1"/>
            <a:r>
              <a:rPr lang="en-US" sz="1600" dirty="0"/>
              <a:t>There are three basic operations that enable reliability with TCP: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Numbering and tracking data segments transmitted to a specific host from a specific application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Acknowledging received data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Retransmitting any unacknowledged</a:t>
            </a:r>
            <a:br>
              <a:rPr lang="en-US" sz="1600" dirty="0"/>
            </a:br>
            <a:r>
              <a:rPr lang="en-US" sz="1600" dirty="0"/>
              <a:t>data after a certain period of time</a:t>
            </a:r>
          </a:p>
          <a:p>
            <a:r>
              <a:rPr lang="en-US" sz="2000" dirty="0" smtClean="0"/>
              <a:t>UDP</a:t>
            </a:r>
            <a:endParaRPr lang="en-US" sz="2000" dirty="0"/>
          </a:p>
          <a:p>
            <a:pPr lvl="1"/>
            <a:r>
              <a:rPr lang="en-US" sz="1600" dirty="0"/>
              <a:t>UDP provides the </a:t>
            </a:r>
            <a:r>
              <a:rPr lang="en-US" sz="1600" dirty="0" smtClean="0"/>
              <a:t>basic functions </a:t>
            </a:r>
            <a:r>
              <a:rPr lang="en-US" sz="1600" dirty="0"/>
              <a:t>for delivering </a:t>
            </a:r>
            <a:r>
              <a:rPr lang="en-US" sz="1600" dirty="0" smtClean="0"/>
              <a:t>data segments </a:t>
            </a:r>
            <a:r>
              <a:rPr lang="en-US" sz="1600" dirty="0"/>
              <a:t>between the</a:t>
            </a:r>
            <a:br>
              <a:rPr lang="en-US" sz="1600" dirty="0"/>
            </a:br>
            <a:r>
              <a:rPr lang="en-US" sz="1600" dirty="0"/>
              <a:t>appropriate </a:t>
            </a:r>
            <a:r>
              <a:rPr lang="en-US" sz="1600" dirty="0" smtClean="0"/>
              <a:t>applications, with </a:t>
            </a:r>
            <a:r>
              <a:rPr lang="en-US" sz="1600" dirty="0"/>
              <a:t>very little overhead </a:t>
            </a:r>
            <a:r>
              <a:rPr lang="en-US" sz="1600" dirty="0" smtClean="0"/>
              <a:t>and data </a:t>
            </a:r>
            <a:r>
              <a:rPr lang="en-US" sz="1600" dirty="0"/>
              <a:t>checking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Perfect for applications that don’t require reliability.</a:t>
            </a:r>
          </a:p>
          <a:p>
            <a:r>
              <a:rPr lang="en-US" sz="2000" dirty="0" smtClean="0"/>
              <a:t>The Right Transport Layer Protocol for the Right Application</a:t>
            </a:r>
            <a:endParaRPr lang="en-US" sz="2000" dirty="0"/>
          </a:p>
          <a:p>
            <a:pPr lvl="1"/>
            <a:r>
              <a:rPr lang="en-US" sz="1600" dirty="0" smtClean="0"/>
              <a:t>TCP is better for databases, web browsers, email clients, etc.</a:t>
            </a:r>
          </a:p>
          <a:p>
            <a:pPr lvl="1"/>
            <a:r>
              <a:rPr lang="en-US" sz="1600" dirty="0" smtClean="0"/>
              <a:t>UDP is better for live audio or video streaming, VoIP, etc.</a:t>
            </a:r>
            <a:endParaRPr lang="en-US" sz="1600" dirty="0" smtClean="0"/>
          </a:p>
          <a:p>
            <a:pPr lvl="1"/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24714966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TCP and UDP </a:t>
            </a:r>
            <a:r>
              <a:rPr lang="en-US" dirty="0" smtClean="0">
                <a:latin typeface="Arial" charset="0"/>
              </a:rPr>
              <a:t>Overview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3402949" cy="5093780"/>
          </a:xfrm>
        </p:spPr>
        <p:txBody>
          <a:bodyPr/>
          <a:lstStyle/>
          <a:p>
            <a:r>
              <a:rPr lang="en-US" sz="2000" dirty="0" smtClean="0"/>
              <a:t>TCP Features</a:t>
            </a:r>
            <a:endParaRPr lang="en-US" sz="2000" dirty="0" smtClean="0"/>
          </a:p>
          <a:p>
            <a:pPr lvl="1"/>
            <a:r>
              <a:rPr lang="en-US" sz="1600" dirty="0" smtClean="0"/>
              <a:t>Establishing a session</a:t>
            </a:r>
          </a:p>
          <a:p>
            <a:pPr lvl="1"/>
            <a:r>
              <a:rPr lang="en-US" sz="1600" dirty="0" smtClean="0"/>
              <a:t>Reliable delivery</a:t>
            </a:r>
          </a:p>
          <a:p>
            <a:pPr lvl="1"/>
            <a:r>
              <a:rPr lang="en-US" sz="1600" dirty="0" smtClean="0"/>
              <a:t>Same-Order delivery</a:t>
            </a:r>
          </a:p>
          <a:p>
            <a:pPr lvl="1"/>
            <a:r>
              <a:rPr lang="en-US" sz="1600" dirty="0" smtClean="0"/>
              <a:t>Flow control</a:t>
            </a:r>
            <a:endParaRPr lang="en-US" sz="1600" dirty="0"/>
          </a:p>
          <a:p>
            <a:r>
              <a:rPr lang="en-US" sz="2000" dirty="0" smtClean="0"/>
              <a:t>TCP Header</a:t>
            </a:r>
            <a:endParaRPr lang="en-US" sz="2000" dirty="0" smtClean="0"/>
          </a:p>
          <a:p>
            <a:pPr lvl="1"/>
            <a:r>
              <a:rPr lang="en-US" sz="1600" dirty="0" smtClean="0"/>
              <a:t>TCP is a </a:t>
            </a:r>
            <a:r>
              <a:rPr lang="en-US" sz="1600" dirty="0" err="1" smtClean="0"/>
              <a:t>stateful</a:t>
            </a:r>
            <a:r>
              <a:rPr lang="en-US" sz="1600" dirty="0" smtClean="0"/>
              <a:t> protocol.</a:t>
            </a:r>
          </a:p>
          <a:p>
            <a:pPr lvl="1"/>
            <a:r>
              <a:rPr lang="en-US" sz="1600" dirty="0" smtClean="0"/>
              <a:t>TCP adds 20 bytes of overhead in the segment header.</a:t>
            </a:r>
            <a:endParaRPr lang="en-US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060" y="2610040"/>
            <a:ext cx="4958603" cy="371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6530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</a:t>
            </a:r>
            <a:r>
              <a:rPr lang="en-US" dirty="0" smtClean="0">
                <a:latin typeface="Arial" charset="0"/>
              </a:rPr>
              <a:t>Materials – </a:t>
            </a:r>
            <a:r>
              <a:rPr lang="en-US" dirty="0" smtClean="0">
                <a:latin typeface="Arial" charset="0"/>
              </a:rPr>
              <a:t>Chapter 9 </a:t>
            </a:r>
            <a:r>
              <a:rPr lang="en-US" dirty="0" smtClean="0">
                <a:latin typeface="Arial" charset="0"/>
              </a:rPr>
              <a:t>Planning Guide</a:t>
            </a:r>
            <a:endParaRPr lang="en-US" dirty="0" smtClean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32586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This PowerPoint deck is divided in two parts: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Instructor Planning Guide</a:t>
            </a:r>
            <a:endParaRPr lang="en-CA" sz="2000" dirty="0" smtClean="0"/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Information to help you become familiar with the chapter</a:t>
            </a:r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Teaching aids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Instructor </a:t>
            </a:r>
            <a:r>
              <a:rPr lang="en-CA" sz="2000" dirty="0"/>
              <a:t>Class Presentation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Optional slides that </a:t>
            </a:r>
            <a:r>
              <a:rPr lang="en-CA" sz="1600" dirty="0" smtClean="0"/>
              <a:t>you </a:t>
            </a:r>
            <a:r>
              <a:rPr lang="en-CA" sz="1600" dirty="0"/>
              <a:t>can use </a:t>
            </a:r>
            <a:r>
              <a:rPr lang="en-CA" sz="1600" dirty="0" smtClean="0"/>
              <a:t>in the classroom</a:t>
            </a:r>
            <a:endParaRPr lang="en-CA" sz="1600" dirty="0"/>
          </a:p>
          <a:p>
            <a:pPr lvl="1">
              <a:buFont typeface="Wingdings" charset="2"/>
              <a:buChar char="§"/>
            </a:pPr>
            <a:r>
              <a:rPr lang="en-CA" sz="1600" dirty="0"/>
              <a:t>Begins on slide </a:t>
            </a:r>
            <a:r>
              <a:rPr lang="en-CA" sz="1600" dirty="0" smtClean="0"/>
              <a:t># 15</a:t>
            </a:r>
            <a:endParaRPr lang="en-CA" sz="16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CA" sz="2000" dirty="0" smtClean="0"/>
              <a:t>Note: Remove the Planning Guide from this presentation before sharing with anyone.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TCP and UDP </a:t>
            </a:r>
            <a:r>
              <a:rPr lang="en-US" dirty="0" smtClean="0">
                <a:latin typeface="Arial" charset="0"/>
              </a:rPr>
              <a:t>Overview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7970190" cy="5093780"/>
          </a:xfrm>
        </p:spPr>
        <p:txBody>
          <a:bodyPr/>
          <a:lstStyle/>
          <a:p>
            <a:r>
              <a:rPr lang="en-US" sz="2000" dirty="0" smtClean="0"/>
              <a:t>UDP Features</a:t>
            </a:r>
            <a:endParaRPr lang="en-US" sz="2000" dirty="0"/>
          </a:p>
          <a:p>
            <a:pPr lvl="1"/>
            <a:r>
              <a:rPr lang="en-US" sz="1600" dirty="0" smtClean="0"/>
              <a:t>Simple and fast.</a:t>
            </a:r>
            <a:endParaRPr lang="en-US" sz="1600" dirty="0"/>
          </a:p>
          <a:p>
            <a:r>
              <a:rPr lang="en-US" sz="2000" dirty="0" smtClean="0"/>
              <a:t>UDP Header</a:t>
            </a:r>
            <a:endParaRPr lang="en-US" sz="2000" dirty="0"/>
          </a:p>
          <a:p>
            <a:pPr lvl="1"/>
            <a:r>
              <a:rPr lang="en-US" sz="1600" dirty="0"/>
              <a:t>UDP is a stateless </a:t>
            </a:r>
            <a:r>
              <a:rPr lang="en-US" sz="1600" dirty="0" smtClean="0"/>
              <a:t>protocol.</a:t>
            </a:r>
          </a:p>
          <a:p>
            <a:pPr lvl="1"/>
            <a:r>
              <a:rPr lang="en-US" sz="1600" dirty="0"/>
              <a:t>Reliability must be handled by the application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The pieces of communication in UDP are called Datagrams.</a:t>
            </a:r>
          </a:p>
          <a:p>
            <a:pPr lvl="1"/>
            <a:r>
              <a:rPr lang="en-US" sz="1600" dirty="0" smtClean="0"/>
              <a:t>UDP adds only 8 bytes of overhead.</a:t>
            </a:r>
          </a:p>
          <a:p>
            <a:pPr marL="228600" lvl="1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517" y="4119889"/>
            <a:ext cx="5562508" cy="2206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913746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571" y="4385436"/>
            <a:ext cx="3375453" cy="215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TCP and UDP </a:t>
            </a:r>
            <a:r>
              <a:rPr lang="en-US" dirty="0" smtClean="0">
                <a:latin typeface="Arial" charset="0"/>
              </a:rPr>
              <a:t>Overview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5875173" cy="5093780"/>
          </a:xfrm>
        </p:spPr>
        <p:txBody>
          <a:bodyPr/>
          <a:lstStyle/>
          <a:p>
            <a:r>
              <a:rPr lang="en-US" sz="2000" dirty="0" smtClean="0"/>
              <a:t>Multiple Separate Conversations</a:t>
            </a:r>
          </a:p>
          <a:p>
            <a:pPr lvl="1"/>
            <a:r>
              <a:rPr lang="en-US" sz="1600" dirty="0"/>
              <a:t>The transport layer </a:t>
            </a:r>
            <a:r>
              <a:rPr lang="en-US" sz="1600" dirty="0" smtClean="0"/>
              <a:t>separate sand manages </a:t>
            </a:r>
            <a:r>
              <a:rPr lang="en-US" sz="1600" dirty="0"/>
              <a:t>multiple communications </a:t>
            </a:r>
            <a:r>
              <a:rPr lang="en-US" sz="1600" dirty="0" smtClean="0"/>
              <a:t>with different </a:t>
            </a:r>
            <a:r>
              <a:rPr lang="en-US" sz="1600" dirty="0"/>
              <a:t>transport requirements.</a:t>
            </a:r>
          </a:p>
          <a:p>
            <a:pPr lvl="1"/>
            <a:r>
              <a:rPr lang="en-US" sz="1600" dirty="0"/>
              <a:t>Different applications are sending and receiving data over the </a:t>
            </a:r>
            <a:r>
              <a:rPr lang="en-US" sz="1600" dirty="0" smtClean="0"/>
              <a:t>network simultaneously</a:t>
            </a:r>
            <a:r>
              <a:rPr lang="en-US" sz="1600" dirty="0"/>
              <a:t>.</a:t>
            </a:r>
          </a:p>
          <a:p>
            <a:pPr lvl="1"/>
            <a:r>
              <a:rPr lang="en-US" sz="1600" dirty="0"/>
              <a:t>Unique header values allow TCP and UDP to manage these multiple and simultaneous conversations by identifying these applications.</a:t>
            </a:r>
          </a:p>
          <a:p>
            <a:pPr lvl="1"/>
            <a:r>
              <a:rPr lang="en-US" sz="1600" dirty="0"/>
              <a:t>These unique </a:t>
            </a:r>
            <a:r>
              <a:rPr lang="en-US" sz="1600" dirty="0" smtClean="0"/>
              <a:t>identifiers are </a:t>
            </a:r>
            <a:r>
              <a:rPr lang="en-US" sz="1600" dirty="0"/>
              <a:t>the port numbers.</a:t>
            </a:r>
          </a:p>
          <a:p>
            <a:r>
              <a:rPr lang="en-US" sz="2000" dirty="0" smtClean="0"/>
              <a:t>Port Numbers</a:t>
            </a:r>
          </a:p>
          <a:p>
            <a:pPr lvl="1"/>
            <a:r>
              <a:rPr lang="en-US" sz="1600" dirty="0" smtClean="0"/>
              <a:t>Usually seen in pairs: source port and destination port.</a:t>
            </a:r>
          </a:p>
          <a:p>
            <a:pPr lvl="1"/>
            <a:r>
              <a:rPr lang="en-US" sz="1600" dirty="0" smtClean="0"/>
              <a:t>The source port is dynamically chosen by the sender.</a:t>
            </a:r>
          </a:p>
          <a:p>
            <a:pPr lvl="1"/>
            <a:r>
              <a:rPr lang="en-US" sz="1600" dirty="0" smtClean="0"/>
              <a:t>The destination port is used to identify an application on the server (destination).</a:t>
            </a:r>
          </a:p>
          <a:p>
            <a:pPr marL="228600" lvl="1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66854282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TCP and UDP </a:t>
            </a:r>
            <a:r>
              <a:rPr lang="en-US" dirty="0" smtClean="0">
                <a:latin typeface="Arial" charset="0"/>
              </a:rPr>
              <a:t>Overview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7565076" cy="5093780"/>
          </a:xfrm>
        </p:spPr>
        <p:txBody>
          <a:bodyPr/>
          <a:lstStyle/>
          <a:p>
            <a:r>
              <a:rPr lang="en-US" sz="2000" dirty="0" smtClean="0"/>
              <a:t>Socket Pairs</a:t>
            </a:r>
          </a:p>
          <a:p>
            <a:pPr lvl="1"/>
            <a:r>
              <a:rPr lang="en-US" sz="1600" dirty="0"/>
              <a:t>The combination of the source IP address and source port number, or the destination IP address and destination port number, is known as a socket.</a:t>
            </a:r>
          </a:p>
          <a:p>
            <a:pPr lvl="1"/>
            <a:r>
              <a:rPr lang="en-US" sz="1600" dirty="0" smtClean="0"/>
              <a:t>The socket is used to identify the server and service being requested by the client.</a:t>
            </a:r>
          </a:p>
          <a:p>
            <a:pPr lvl="1"/>
            <a:r>
              <a:rPr lang="en-US" sz="1600" dirty="0" smtClean="0"/>
              <a:t>Two </a:t>
            </a:r>
            <a:r>
              <a:rPr lang="en-US" sz="1600" dirty="0"/>
              <a:t>sockets combine to form a socket pair: (192.168.1.5:1099, 192.168.1.7:80</a:t>
            </a:r>
            <a:r>
              <a:rPr lang="en-US" sz="1600" dirty="0" smtClean="0"/>
              <a:t>).</a:t>
            </a:r>
          </a:p>
          <a:p>
            <a:pPr lvl="1"/>
            <a:r>
              <a:rPr lang="en-US" sz="1600" dirty="0"/>
              <a:t>Sockets enable multiple </a:t>
            </a:r>
            <a:r>
              <a:rPr lang="en-US" sz="1600" dirty="0" smtClean="0"/>
              <a:t>processes running </a:t>
            </a:r>
            <a:r>
              <a:rPr lang="en-US" sz="1600" dirty="0"/>
              <a:t>on a client and </a:t>
            </a:r>
            <a:r>
              <a:rPr lang="en-US" sz="1600" dirty="0" smtClean="0"/>
              <a:t>multiple connections </a:t>
            </a:r>
            <a:r>
              <a:rPr lang="en-US" sz="1600" dirty="0"/>
              <a:t>to a server process </a:t>
            </a:r>
            <a:r>
              <a:rPr lang="en-US" sz="1600" dirty="0" smtClean="0"/>
              <a:t>to be </a:t>
            </a:r>
            <a:r>
              <a:rPr lang="en-US" sz="1600" dirty="0"/>
              <a:t>distinguished from each other.</a:t>
            </a:r>
          </a:p>
          <a:p>
            <a:r>
              <a:rPr lang="en-US" sz="2000" dirty="0" smtClean="0"/>
              <a:t>Port Number Groups</a:t>
            </a:r>
          </a:p>
          <a:p>
            <a:pPr lvl="1"/>
            <a:r>
              <a:rPr lang="en-US" sz="1600" dirty="0" smtClean="0"/>
              <a:t>The IANA has created three port number groups:</a:t>
            </a:r>
          </a:p>
          <a:p>
            <a:pPr lvl="1"/>
            <a:r>
              <a:rPr lang="en-US" sz="1600" dirty="0" smtClean="0"/>
              <a:t>Well-known ports (0 to 1023)</a:t>
            </a:r>
          </a:p>
          <a:p>
            <a:pPr lvl="1"/>
            <a:r>
              <a:rPr lang="en-US" sz="1600" dirty="0" smtClean="0"/>
              <a:t>Registered Ports (1024 to 49151)</a:t>
            </a:r>
          </a:p>
          <a:p>
            <a:pPr lvl="1"/>
            <a:r>
              <a:rPr lang="en-US" sz="1600" dirty="0" smtClean="0"/>
              <a:t>Private and/or Dynamic Ports (49152 to 65535)</a:t>
            </a:r>
          </a:p>
          <a:p>
            <a:r>
              <a:rPr lang="en-US" sz="2000" dirty="0" smtClean="0"/>
              <a:t>The </a:t>
            </a:r>
            <a:r>
              <a:rPr lang="en-US" sz="2000" dirty="0" err="1" smtClean="0"/>
              <a:t>netstat</a:t>
            </a:r>
            <a:r>
              <a:rPr lang="en-US" sz="2000" dirty="0" smtClean="0"/>
              <a:t> Command</a:t>
            </a:r>
          </a:p>
          <a:p>
            <a:pPr lvl="1"/>
            <a:r>
              <a:rPr lang="en-US" sz="1600" dirty="0" err="1" smtClean="0"/>
              <a:t>Netstat</a:t>
            </a:r>
            <a:r>
              <a:rPr lang="en-US" sz="1600" dirty="0" smtClean="0"/>
              <a:t> allows a user to see active connections in a host.</a:t>
            </a:r>
          </a:p>
          <a:p>
            <a:pPr lvl="1"/>
            <a:r>
              <a:rPr lang="en-US" sz="1600" dirty="0" err="1"/>
              <a:t>Netstat</a:t>
            </a:r>
            <a:r>
              <a:rPr lang="en-US" sz="1600" dirty="0"/>
              <a:t> </a:t>
            </a:r>
            <a:r>
              <a:rPr lang="en-US" sz="1600" dirty="0" smtClean="0"/>
              <a:t>also displays the process using the connection.</a:t>
            </a:r>
          </a:p>
          <a:p>
            <a:pPr marL="228600" lvl="1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527" y="3986606"/>
            <a:ext cx="3537498" cy="1817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939863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CA" sz="2400" dirty="0" smtClean="0"/>
              <a:t>9</a:t>
            </a:r>
            <a:r>
              <a:rPr lang="en-CA" sz="2400" dirty="0" smtClean="0"/>
              <a:t>.2 TCP and UDP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0534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TCP Communication </a:t>
            </a:r>
            <a:r>
              <a:rPr lang="en-US" dirty="0" smtClean="0">
                <a:latin typeface="Arial" charset="0"/>
              </a:rPr>
              <a:t>Process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7970190" cy="5093780"/>
          </a:xfrm>
        </p:spPr>
        <p:txBody>
          <a:bodyPr/>
          <a:lstStyle/>
          <a:p>
            <a:r>
              <a:rPr lang="en-US" sz="2000" dirty="0" smtClean="0"/>
              <a:t>TCP Server Processes</a:t>
            </a:r>
            <a:endParaRPr lang="en-US" sz="2000" dirty="0" smtClean="0"/>
          </a:p>
          <a:p>
            <a:pPr lvl="1"/>
            <a:r>
              <a:rPr lang="en-US" sz="1600" dirty="0"/>
              <a:t>Each application process running on the server uses a port number.</a:t>
            </a:r>
          </a:p>
          <a:p>
            <a:pPr lvl="1"/>
            <a:r>
              <a:rPr lang="en-US" sz="1600" dirty="0"/>
              <a:t>An individual server cannot have two services assigned to the same port number within the same transport layer service.</a:t>
            </a:r>
          </a:p>
          <a:p>
            <a:pPr lvl="1"/>
            <a:r>
              <a:rPr lang="en-US" sz="1600" dirty="0"/>
              <a:t>An active server application assigned to a specific port is considered to be open.</a:t>
            </a:r>
          </a:p>
          <a:p>
            <a:pPr lvl="1"/>
            <a:r>
              <a:rPr lang="en-US" sz="1600" dirty="0"/>
              <a:t>Any incoming client request addressed to an open port is accepted and processed by the server application bound to that port.</a:t>
            </a:r>
          </a:p>
          <a:p>
            <a:pPr lvl="1"/>
            <a:r>
              <a:rPr lang="en-US" sz="1600" dirty="0"/>
              <a:t>There can be many ports open simultaneously on a server, one for each active server application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2000" dirty="0" smtClean="0"/>
              <a:t>TCP Connection Establishment</a:t>
            </a:r>
            <a:endParaRPr lang="en-US" sz="2000" dirty="0" smtClean="0"/>
          </a:p>
          <a:p>
            <a:pPr lvl="1"/>
            <a:r>
              <a:rPr lang="en-US" sz="1600" dirty="0"/>
              <a:t>A TCP connection is established in three steps: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The initiating client requests a client-to-server communication session with the server.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The server acknowledges the client-to-server communication session and requests a server-to-client</a:t>
            </a:r>
            <a:br>
              <a:rPr lang="en-US" sz="1600" dirty="0"/>
            </a:br>
            <a:r>
              <a:rPr lang="en-US" sz="1600" dirty="0"/>
              <a:t>communication session.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The initiating client </a:t>
            </a:r>
            <a:r>
              <a:rPr lang="en-US" sz="1600" dirty="0" smtClean="0"/>
              <a:t>acknowledges the </a:t>
            </a:r>
            <a:r>
              <a:rPr lang="en-US" sz="1600" dirty="0"/>
              <a:t>server-to-client </a:t>
            </a:r>
            <a:r>
              <a:rPr lang="en-US" sz="1600" dirty="0" smtClean="0"/>
              <a:t>communication session.</a:t>
            </a:r>
            <a:endParaRPr lang="en-US" sz="1600" dirty="0"/>
          </a:p>
          <a:p>
            <a:pPr marL="228600" lvl="1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10139236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TCP Communication </a:t>
            </a:r>
            <a:r>
              <a:rPr lang="en-US" dirty="0" smtClean="0">
                <a:latin typeface="Arial" charset="0"/>
              </a:rPr>
              <a:t>Process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8410028" cy="5093780"/>
          </a:xfrm>
        </p:spPr>
        <p:txBody>
          <a:bodyPr/>
          <a:lstStyle/>
          <a:p>
            <a:r>
              <a:rPr lang="en-US" sz="2000" dirty="0" smtClean="0"/>
              <a:t>TCP Session Termination</a:t>
            </a:r>
            <a:endParaRPr lang="en-US" sz="2000" dirty="0"/>
          </a:p>
          <a:p>
            <a:pPr lvl="1"/>
            <a:r>
              <a:rPr lang="en-US" sz="1600" dirty="0"/>
              <a:t>The FIN TCP flag is used to terminate a TCP connection.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When the client has no more data to send in the stream, it sends a segment with the FIN flag set.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The server sends an ACK to acknowledge the receipt of the FIN to terminate the session from client to server.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The server sends a FIN to the client </a:t>
            </a:r>
            <a:r>
              <a:rPr lang="en-US" sz="1600" dirty="0" smtClean="0"/>
              <a:t>to terminate </a:t>
            </a:r>
            <a:r>
              <a:rPr lang="en-US" sz="1600" dirty="0"/>
              <a:t>the server-to-client session.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The client responds with an ACK </a:t>
            </a:r>
            <a:r>
              <a:rPr lang="en-US" sz="1600" dirty="0" smtClean="0"/>
              <a:t>to acknowledge </a:t>
            </a:r>
            <a:r>
              <a:rPr lang="en-US" sz="1600" dirty="0"/>
              <a:t>the FIN from the server.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When all segments have </a:t>
            </a:r>
            <a:r>
              <a:rPr lang="en-US" sz="1600" dirty="0" smtClean="0"/>
              <a:t>been acknowledged</a:t>
            </a:r>
            <a:r>
              <a:rPr lang="en-US" sz="1600" dirty="0"/>
              <a:t>, the session is closed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2000" dirty="0" smtClean="0"/>
              <a:t>TCP Three-way Handshake Analysis</a:t>
            </a:r>
            <a:endParaRPr lang="en-US" sz="2000" dirty="0"/>
          </a:p>
          <a:p>
            <a:pPr lvl="1"/>
            <a:r>
              <a:rPr lang="en-US" sz="1600" dirty="0"/>
              <a:t>The three-way handshake: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Establishes that the destination device is present on the network.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Verifies that the destination device has an active service and is accepting requests on the destination port number that the initiating client intends to use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Informs the destination device that the source client intends to establish a communication session on that port number.</a:t>
            </a:r>
          </a:p>
          <a:p>
            <a:pPr lvl="1"/>
            <a:endParaRPr lang="en-US" sz="1600" dirty="0"/>
          </a:p>
          <a:p>
            <a:pPr marL="228600" lvl="1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301194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Reliability and Flow </a:t>
            </a:r>
            <a:r>
              <a:rPr lang="en-US" dirty="0" smtClean="0">
                <a:latin typeface="Arial" charset="0"/>
              </a:rPr>
              <a:t>Control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5377461" cy="5093780"/>
          </a:xfrm>
        </p:spPr>
        <p:txBody>
          <a:bodyPr/>
          <a:lstStyle/>
          <a:p>
            <a:r>
              <a:rPr lang="en-US" sz="2000" dirty="0" smtClean="0"/>
              <a:t>TCP Reliability – Ordered Delivery</a:t>
            </a:r>
            <a:endParaRPr lang="en-US" sz="2000" dirty="0" smtClean="0"/>
          </a:p>
          <a:p>
            <a:pPr lvl="1"/>
            <a:r>
              <a:rPr lang="en-US" sz="1600" dirty="0"/>
              <a:t>TCP segments use sequence numbers to uniquely identify and acknowledge each segment, keep track of segment order, and indicate how to reassemble and reorder received segments.</a:t>
            </a:r>
          </a:p>
          <a:p>
            <a:pPr lvl="1"/>
            <a:r>
              <a:rPr lang="en-US" sz="1600" dirty="0"/>
              <a:t>An initial sequence number (ISN) is randomly chosen during the TCP session setup. The ISN is then incremented by the number of transmitted bytes.</a:t>
            </a:r>
          </a:p>
          <a:p>
            <a:pPr lvl="1"/>
            <a:r>
              <a:rPr lang="en-US" sz="1600" dirty="0"/>
              <a:t>The receiving TCP process </a:t>
            </a:r>
            <a:r>
              <a:rPr lang="en-US" sz="1600" dirty="0" smtClean="0"/>
              <a:t>buffers the </a:t>
            </a:r>
            <a:r>
              <a:rPr lang="en-US" sz="1600" dirty="0"/>
              <a:t>segment data until all data </a:t>
            </a:r>
            <a:r>
              <a:rPr lang="en-US" sz="1600" dirty="0" smtClean="0"/>
              <a:t>is received </a:t>
            </a:r>
            <a:r>
              <a:rPr lang="en-US" sz="1600" dirty="0"/>
              <a:t>and reassembled. </a:t>
            </a:r>
          </a:p>
          <a:p>
            <a:pPr lvl="1"/>
            <a:r>
              <a:rPr lang="en-US" sz="1600" dirty="0"/>
              <a:t>Segments received out of </a:t>
            </a:r>
            <a:r>
              <a:rPr lang="en-US" sz="1600" dirty="0" smtClean="0"/>
              <a:t>order are </a:t>
            </a:r>
            <a:r>
              <a:rPr lang="en-US" sz="1600" dirty="0"/>
              <a:t>held for later processing.</a:t>
            </a:r>
          </a:p>
          <a:p>
            <a:pPr lvl="1"/>
            <a:r>
              <a:rPr lang="en-US" sz="1600" dirty="0"/>
              <a:t>The data is delivered to </a:t>
            </a:r>
            <a:r>
              <a:rPr lang="en-US" sz="1600" dirty="0" smtClean="0"/>
              <a:t>the application </a:t>
            </a:r>
            <a:r>
              <a:rPr lang="en-US" sz="1600" dirty="0"/>
              <a:t>layer only when it </a:t>
            </a:r>
            <a:r>
              <a:rPr lang="en-US" sz="1600" dirty="0" smtClean="0"/>
              <a:t>has been </a:t>
            </a:r>
            <a:r>
              <a:rPr lang="en-US" sz="1600" dirty="0"/>
              <a:t>completely received </a:t>
            </a:r>
            <a:r>
              <a:rPr lang="en-US" sz="1600" dirty="0" smtClean="0"/>
              <a:t>and reassembled.</a:t>
            </a:r>
            <a:endParaRPr lang="en-US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121" y="3657600"/>
            <a:ext cx="3464754" cy="2705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45278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Reliability and Flow </a:t>
            </a:r>
            <a:r>
              <a:rPr lang="en-US" dirty="0" smtClean="0">
                <a:latin typeface="Arial" charset="0"/>
              </a:rPr>
              <a:t>Control </a:t>
            </a:r>
            <a:r>
              <a:rPr lang="en-US" dirty="0">
                <a:latin typeface="Arial" charset="0"/>
              </a:rPr>
              <a:t>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5875173" cy="5093780"/>
          </a:xfrm>
        </p:spPr>
        <p:txBody>
          <a:bodyPr/>
          <a:lstStyle/>
          <a:p>
            <a:r>
              <a:rPr lang="en-US" sz="2000" dirty="0" smtClean="0"/>
              <a:t>TCP Flow Control – Window Size and Acknowledgments</a:t>
            </a:r>
            <a:endParaRPr lang="en-US" sz="2000" dirty="0" smtClean="0"/>
          </a:p>
          <a:p>
            <a:pPr lvl="1"/>
            <a:r>
              <a:rPr lang="en-US" sz="1600" dirty="0"/>
              <a:t>TCP provides mechanisms for flow control.</a:t>
            </a:r>
          </a:p>
          <a:p>
            <a:pPr lvl="1"/>
            <a:r>
              <a:rPr lang="en-US" sz="1600" dirty="0"/>
              <a:t>Flow control ensures the TCP endpoints can receive and process data reliably.</a:t>
            </a:r>
          </a:p>
          <a:p>
            <a:pPr lvl="1"/>
            <a:r>
              <a:rPr lang="en-US" sz="1600" dirty="0"/>
              <a:t>TCP handles flow control by adjusting the rate of data flow between source and destination for a given session.</a:t>
            </a:r>
          </a:p>
          <a:p>
            <a:pPr lvl="1"/>
            <a:r>
              <a:rPr lang="en-US" sz="1600" dirty="0"/>
              <a:t>TCP flow control function relies on </a:t>
            </a:r>
            <a:r>
              <a:rPr lang="en-US" sz="1600" dirty="0" smtClean="0"/>
              <a:t>a 16-bit </a:t>
            </a:r>
            <a:r>
              <a:rPr lang="en-US" sz="1600" dirty="0"/>
              <a:t>TCP header field called </a:t>
            </a:r>
            <a:r>
              <a:rPr lang="en-US" sz="1600" dirty="0" smtClean="0"/>
              <a:t>the Window </a:t>
            </a:r>
            <a:r>
              <a:rPr lang="en-US" sz="1600" dirty="0"/>
              <a:t>size. The window size is </a:t>
            </a:r>
            <a:r>
              <a:rPr lang="en-US" sz="1600" dirty="0" smtClean="0"/>
              <a:t>the number </a:t>
            </a:r>
            <a:r>
              <a:rPr lang="en-US" sz="1600" dirty="0"/>
              <a:t>of bytes that the </a:t>
            </a:r>
            <a:r>
              <a:rPr lang="en-US" sz="1600" dirty="0" smtClean="0"/>
              <a:t>destination device </a:t>
            </a:r>
            <a:r>
              <a:rPr lang="en-US" sz="1600" dirty="0"/>
              <a:t>of a TCP session can </a:t>
            </a:r>
            <a:r>
              <a:rPr lang="en-US" sz="1600" dirty="0" smtClean="0"/>
              <a:t>accept and </a:t>
            </a:r>
            <a:r>
              <a:rPr lang="en-US" sz="1600" dirty="0"/>
              <a:t>process at one time.</a:t>
            </a:r>
          </a:p>
          <a:p>
            <a:pPr lvl="1"/>
            <a:r>
              <a:rPr lang="en-US" sz="1600" dirty="0"/>
              <a:t>TCP source and destination agree </a:t>
            </a:r>
            <a:r>
              <a:rPr lang="en-US" sz="1600" dirty="0" smtClean="0"/>
              <a:t>on the </a:t>
            </a:r>
            <a:r>
              <a:rPr lang="en-US" sz="1600" dirty="0"/>
              <a:t>initial window size when the </a:t>
            </a:r>
            <a:r>
              <a:rPr lang="en-US" sz="1600" dirty="0" smtClean="0"/>
              <a:t>TCP session </a:t>
            </a:r>
            <a:r>
              <a:rPr lang="en-US" sz="1600" dirty="0"/>
              <a:t>is established</a:t>
            </a:r>
          </a:p>
          <a:p>
            <a:pPr lvl="1"/>
            <a:r>
              <a:rPr lang="en-US" sz="1600" dirty="0"/>
              <a:t>TCP endpoints can adjust the </a:t>
            </a:r>
            <a:r>
              <a:rPr lang="en-US" sz="1600" dirty="0" smtClean="0"/>
              <a:t>window size </a:t>
            </a:r>
            <a:r>
              <a:rPr lang="en-US" sz="1600" dirty="0"/>
              <a:t>during a session if necessary</a:t>
            </a:r>
            <a:r>
              <a:rPr lang="en-US" sz="1600" dirty="0" smtClean="0"/>
              <a:t>.</a:t>
            </a:r>
            <a:endParaRPr lang="en-US" sz="1600" dirty="0"/>
          </a:p>
          <a:p>
            <a:pPr lvl="1"/>
            <a:endParaRPr lang="en-US" sz="1600" dirty="0" smtClean="0"/>
          </a:p>
          <a:p>
            <a:pPr marL="228600" lvl="1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110" y="4151774"/>
            <a:ext cx="3033915" cy="217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188816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Reliability and Flow </a:t>
            </a:r>
            <a:r>
              <a:rPr lang="en-US" dirty="0" smtClean="0">
                <a:latin typeface="Arial" charset="0"/>
              </a:rPr>
              <a:t>Control </a:t>
            </a:r>
            <a:r>
              <a:rPr lang="en-US" dirty="0">
                <a:latin typeface="Arial" charset="0"/>
              </a:rPr>
              <a:t>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5666828" cy="5093780"/>
          </a:xfrm>
        </p:spPr>
        <p:txBody>
          <a:bodyPr/>
          <a:lstStyle/>
          <a:p>
            <a:r>
              <a:rPr lang="en-US" sz="2000" dirty="0" smtClean="0"/>
              <a:t>TCP </a:t>
            </a:r>
            <a:r>
              <a:rPr lang="en-US" sz="2000" dirty="0"/>
              <a:t>Flow </a:t>
            </a:r>
            <a:r>
              <a:rPr lang="en-US" sz="2000" dirty="0" smtClean="0"/>
              <a:t>Control – Congestion Avoidance</a:t>
            </a:r>
          </a:p>
          <a:p>
            <a:pPr lvl="1"/>
            <a:r>
              <a:rPr lang="en-US" sz="1600" dirty="0"/>
              <a:t>Network congestion usually results in discarded packets.</a:t>
            </a:r>
          </a:p>
          <a:p>
            <a:pPr lvl="1"/>
            <a:r>
              <a:rPr lang="en-US" sz="1600" dirty="0"/>
              <a:t>Undelivered TCP segments trigger re-transmission. TCP segment retransmission can make the congestion even worse.</a:t>
            </a:r>
          </a:p>
          <a:p>
            <a:pPr lvl="1"/>
            <a:r>
              <a:rPr lang="en-US" sz="1600" dirty="0"/>
              <a:t>The source can estimate a certain level of network congestion by looking at the rate at which TCP segments are sent but not acknowledged.</a:t>
            </a:r>
          </a:p>
          <a:p>
            <a:pPr lvl="1"/>
            <a:r>
              <a:rPr lang="en-US" sz="1600" dirty="0"/>
              <a:t>The source can reduce the number </a:t>
            </a:r>
            <a:r>
              <a:rPr lang="en-US" sz="1600" dirty="0" smtClean="0"/>
              <a:t>of bytes </a:t>
            </a:r>
            <a:r>
              <a:rPr lang="en-US" sz="1600" dirty="0"/>
              <a:t>it sends before receiving an</a:t>
            </a:r>
            <a:br>
              <a:rPr lang="en-US" sz="1600" dirty="0"/>
            </a:br>
            <a:r>
              <a:rPr lang="en-US" sz="1600" dirty="0"/>
              <a:t>acknowledgement upon </a:t>
            </a:r>
            <a:r>
              <a:rPr lang="en-US" sz="1600" dirty="0" smtClean="0"/>
              <a:t>congestion detection</a:t>
            </a:r>
            <a:r>
              <a:rPr lang="en-US" sz="1600" dirty="0"/>
              <a:t>.</a:t>
            </a:r>
          </a:p>
          <a:p>
            <a:pPr lvl="1"/>
            <a:r>
              <a:rPr lang="en-US" sz="1600" dirty="0"/>
              <a:t>The source reduces the number </a:t>
            </a:r>
            <a:r>
              <a:rPr lang="en-US" sz="1600" dirty="0" smtClean="0"/>
              <a:t>of unacknowledged </a:t>
            </a:r>
            <a:r>
              <a:rPr lang="en-US" sz="1600" dirty="0"/>
              <a:t>bytes it sends and not</a:t>
            </a:r>
            <a:br>
              <a:rPr lang="en-US" sz="1600" dirty="0"/>
            </a:br>
            <a:r>
              <a:rPr lang="en-US" sz="1600" dirty="0"/>
              <a:t>the window size, which is determined </a:t>
            </a:r>
            <a:r>
              <a:rPr lang="en-US" sz="1600" dirty="0" smtClean="0"/>
              <a:t>by the </a:t>
            </a:r>
            <a:r>
              <a:rPr lang="en-US" sz="1600" dirty="0"/>
              <a:t>destination.</a:t>
            </a:r>
          </a:p>
          <a:p>
            <a:pPr lvl="1"/>
            <a:r>
              <a:rPr lang="en-US" sz="1600" dirty="0"/>
              <a:t>The destination is usually unaware of </a:t>
            </a:r>
            <a:r>
              <a:rPr lang="en-US" sz="1600" dirty="0" smtClean="0"/>
              <a:t>the network </a:t>
            </a:r>
            <a:r>
              <a:rPr lang="en-US" sz="1600" dirty="0"/>
              <a:t>congestion and sees no need </a:t>
            </a:r>
            <a:r>
              <a:rPr lang="en-US" sz="1600" dirty="0" smtClean="0"/>
              <a:t>to suggest </a:t>
            </a:r>
            <a:r>
              <a:rPr lang="en-US" sz="1600" dirty="0"/>
              <a:t>a new window size. 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marL="228600" lvl="1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182" y="4013422"/>
            <a:ext cx="2902039" cy="23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667654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UDP Communication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21017"/>
            <a:ext cx="7970190" cy="5093780"/>
          </a:xfrm>
        </p:spPr>
        <p:txBody>
          <a:bodyPr/>
          <a:lstStyle/>
          <a:p>
            <a:r>
              <a:rPr lang="en-US" sz="2000" dirty="0" smtClean="0"/>
              <a:t>UDP Low Overhead Vs. Reliability</a:t>
            </a:r>
            <a:endParaRPr lang="en-US" sz="2000" dirty="0" smtClean="0"/>
          </a:p>
          <a:p>
            <a:pPr lvl="1"/>
            <a:r>
              <a:rPr lang="en-US" sz="1600" dirty="0"/>
              <a:t>UDP has much lower overhead than TCP.</a:t>
            </a:r>
          </a:p>
          <a:p>
            <a:pPr lvl="1"/>
            <a:r>
              <a:rPr lang="en-US" sz="1600" dirty="0"/>
              <a:t>UDP is not connection-oriented and does not offer the sophisticated retransmission, sequencing, and flow control mechanisms.</a:t>
            </a:r>
          </a:p>
          <a:p>
            <a:pPr lvl="1"/>
            <a:r>
              <a:rPr lang="en-US" sz="1600" dirty="0"/>
              <a:t>Applications running UDP can still use reliability, but it must be implemented in the application layer.</a:t>
            </a:r>
          </a:p>
          <a:p>
            <a:pPr lvl="1"/>
            <a:r>
              <a:rPr lang="en-US" sz="1600" dirty="0"/>
              <a:t>However, UDP is not </a:t>
            </a:r>
            <a:r>
              <a:rPr lang="en-US" sz="1600" dirty="0" smtClean="0"/>
              <a:t>inferior.</a:t>
            </a:r>
            <a:endParaRPr lang="en-US" sz="1600" dirty="0"/>
          </a:p>
          <a:p>
            <a:r>
              <a:rPr lang="en-US" sz="2000" dirty="0" smtClean="0"/>
              <a:t>UDP Datagram Reassembly</a:t>
            </a:r>
            <a:endParaRPr lang="en-US" sz="2000" dirty="0" smtClean="0"/>
          </a:p>
          <a:p>
            <a:pPr lvl="1"/>
            <a:r>
              <a:rPr lang="en-US" sz="1600" dirty="0"/>
              <a:t>UDP simply </a:t>
            </a:r>
            <a:r>
              <a:rPr lang="en-US" sz="1600" dirty="0" smtClean="0"/>
              <a:t>reassembles the </a:t>
            </a:r>
            <a:r>
              <a:rPr lang="en-US" sz="1600" dirty="0"/>
              <a:t>data in the order in </a:t>
            </a:r>
            <a:r>
              <a:rPr lang="en-US" sz="1600" dirty="0" smtClean="0"/>
              <a:t>which it </a:t>
            </a:r>
            <a:r>
              <a:rPr lang="en-US" sz="1600" dirty="0"/>
              <a:t>was received.</a:t>
            </a:r>
          </a:p>
          <a:p>
            <a:pPr lvl="1"/>
            <a:r>
              <a:rPr lang="en-US" sz="1600" dirty="0"/>
              <a:t>The application must </a:t>
            </a:r>
            <a:r>
              <a:rPr lang="en-US" sz="1600" dirty="0" smtClean="0"/>
              <a:t>identify the </a:t>
            </a:r>
            <a:r>
              <a:rPr lang="en-US" sz="1600" dirty="0"/>
              <a:t>proper sequence, if </a:t>
            </a:r>
            <a:r>
              <a:rPr lang="en-US" sz="1600" dirty="0" smtClean="0"/>
              <a:t>necessary</a:t>
            </a:r>
            <a:r>
              <a:rPr lang="en-US" sz="1600" dirty="0"/>
              <a:t>.</a:t>
            </a:r>
            <a:endParaRPr lang="en-US" sz="1600" dirty="0" smtClean="0"/>
          </a:p>
          <a:p>
            <a:r>
              <a:rPr lang="en-US" sz="2000" dirty="0" smtClean="0"/>
              <a:t>UDP Server Processes and Requests</a:t>
            </a:r>
          </a:p>
          <a:p>
            <a:pPr lvl="1"/>
            <a:r>
              <a:rPr lang="en-US" sz="1600" dirty="0"/>
              <a:t>UDP-based server applications are also assigned well-known or registered port numbers.</a:t>
            </a:r>
          </a:p>
          <a:p>
            <a:pPr lvl="1"/>
            <a:r>
              <a:rPr lang="en-US" sz="1600" dirty="0" smtClean="0"/>
              <a:t>Requests </a:t>
            </a:r>
            <a:r>
              <a:rPr lang="en-US" sz="1600" dirty="0"/>
              <a:t>received on a specific port are forwarded to the proper application based on port numbers</a:t>
            </a:r>
            <a:r>
              <a:rPr lang="en-US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507513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to Network </a:t>
            </a: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6.0 P</a:t>
            </a: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lanning Guide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9: Transport Layer</a:t>
            </a:r>
            <a:endParaRPr lang="en-US" b="0" kern="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UDP Communication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21017"/>
            <a:ext cx="7970190" cy="5093780"/>
          </a:xfrm>
        </p:spPr>
        <p:txBody>
          <a:bodyPr/>
          <a:lstStyle/>
          <a:p>
            <a:r>
              <a:rPr lang="en-US" sz="2000" dirty="0" smtClean="0"/>
              <a:t>UDP Client Processes</a:t>
            </a:r>
            <a:endParaRPr lang="en-US" sz="2000" dirty="0"/>
          </a:p>
          <a:p>
            <a:pPr lvl="1"/>
            <a:r>
              <a:rPr lang="en-US" sz="1600" dirty="0"/>
              <a:t>UDP client-server communication is also initiated by a client application.</a:t>
            </a:r>
          </a:p>
          <a:p>
            <a:pPr lvl="1"/>
            <a:r>
              <a:rPr lang="en-US" sz="1600" dirty="0"/>
              <a:t>The UDP client process dynamically selects a port number and uses this as the source port.</a:t>
            </a:r>
          </a:p>
          <a:p>
            <a:pPr lvl="1"/>
            <a:r>
              <a:rPr lang="en-US" sz="1600" dirty="0"/>
              <a:t>The destination port is usually the well-known or registered port number assigned to the server process.</a:t>
            </a:r>
          </a:p>
          <a:p>
            <a:pPr lvl="1"/>
            <a:r>
              <a:rPr lang="en-US" sz="1600" dirty="0"/>
              <a:t>The same source-destination pair of ports is used in the header of all datagrams used in the transaction.</a:t>
            </a:r>
          </a:p>
          <a:p>
            <a:pPr lvl="1"/>
            <a:r>
              <a:rPr lang="en-US" sz="1600" dirty="0"/>
              <a:t>Data returning to the client from the server uses a flipped source and destination port numbers in the datagram header.</a:t>
            </a:r>
            <a:endParaRPr lang="en-US" sz="1600" dirty="0" smtClean="0"/>
          </a:p>
          <a:p>
            <a:endParaRPr lang="en-US" sz="16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92632448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Transport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TCP or UDP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21017"/>
            <a:ext cx="7970190" cy="5093780"/>
          </a:xfrm>
        </p:spPr>
        <p:txBody>
          <a:bodyPr/>
          <a:lstStyle/>
          <a:p>
            <a:r>
              <a:rPr lang="en-US" sz="2000" dirty="0" smtClean="0"/>
              <a:t>Applications that Use TCP</a:t>
            </a:r>
            <a:endParaRPr lang="en-US" sz="2000" dirty="0" smtClean="0"/>
          </a:p>
          <a:p>
            <a:pPr lvl="1"/>
            <a:r>
              <a:rPr lang="en-US" sz="1600" dirty="0"/>
              <a:t>TCP handles all transport layer related tasks.</a:t>
            </a:r>
          </a:p>
          <a:p>
            <a:pPr lvl="1"/>
            <a:r>
              <a:rPr lang="en-US" sz="1600" dirty="0"/>
              <a:t>This frees the application from having to manage any of these tasks.</a:t>
            </a:r>
          </a:p>
          <a:p>
            <a:pPr lvl="1"/>
            <a:r>
              <a:rPr lang="en-US" sz="1600" dirty="0"/>
              <a:t>Applications can simply send the data stream to the transport layer and use the services of TCP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2000" dirty="0"/>
              <a:t>Applications that Use </a:t>
            </a:r>
            <a:r>
              <a:rPr lang="en-US" sz="2000" dirty="0" smtClean="0"/>
              <a:t>UDP</a:t>
            </a:r>
            <a:endParaRPr lang="en-US" sz="2000" dirty="0"/>
          </a:p>
          <a:p>
            <a:pPr lvl="1"/>
            <a:r>
              <a:rPr lang="en-US" sz="1600" dirty="0"/>
              <a:t>Live video and multimedia applications - Can tolerate some data loss, but require little or no delay. Examples include VoIP and live streaming video.</a:t>
            </a:r>
          </a:p>
          <a:p>
            <a:pPr lvl="1"/>
            <a:r>
              <a:rPr lang="en-US" sz="1600" dirty="0"/>
              <a:t>Simple request and reply applications - Applications with simple transactions where a host sends a request and may or may not receive a reply. Examples include DNS and DHCP.</a:t>
            </a:r>
          </a:p>
          <a:p>
            <a:pPr lvl="1"/>
            <a:r>
              <a:rPr lang="en-US" sz="1600" dirty="0"/>
              <a:t>Applications that handle </a:t>
            </a:r>
            <a:r>
              <a:rPr lang="en-US" sz="1600" dirty="0" smtClean="0"/>
              <a:t>reliability themselves – Unidirectional communications </a:t>
            </a:r>
            <a:r>
              <a:rPr lang="en-US" sz="1600" dirty="0"/>
              <a:t>where flow </a:t>
            </a:r>
            <a:r>
              <a:rPr lang="en-US" sz="1600" dirty="0" smtClean="0"/>
              <a:t>control, error </a:t>
            </a:r>
            <a:r>
              <a:rPr lang="en-US" sz="1600" dirty="0"/>
              <a:t>detection, </a:t>
            </a:r>
            <a:r>
              <a:rPr lang="en-US" sz="1600" dirty="0" smtClean="0"/>
              <a:t>acknowledgements, and </a:t>
            </a:r>
            <a:r>
              <a:rPr lang="en-US" sz="1600" dirty="0"/>
              <a:t>error recovery is not required </a:t>
            </a:r>
            <a:r>
              <a:rPr lang="en-US" sz="1600" dirty="0" smtClean="0"/>
              <a:t>or can </a:t>
            </a:r>
            <a:r>
              <a:rPr lang="en-US" sz="1600" dirty="0"/>
              <a:t>be handled by the application. </a:t>
            </a:r>
            <a:br>
              <a:rPr lang="en-US" sz="1600" dirty="0"/>
            </a:br>
            <a:r>
              <a:rPr lang="en-US" sz="1600" dirty="0"/>
              <a:t>Examples include SNMP and </a:t>
            </a:r>
            <a:r>
              <a:rPr lang="en-US" sz="1600" dirty="0" smtClean="0"/>
              <a:t>TFTP.</a:t>
            </a:r>
          </a:p>
          <a:p>
            <a:endParaRPr lang="en-US" sz="16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0228628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CA" sz="2400" dirty="0" smtClean="0"/>
              <a:t>9</a:t>
            </a:r>
            <a:r>
              <a:rPr lang="en-CA" sz="2400" dirty="0" smtClean="0"/>
              <a:t>.3 Summary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4863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65508" y="1539502"/>
            <a:ext cx="8600517" cy="248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Implement an IPv4 addressing scheme to enable end-to-end connectivity in a small to medium-sized business network.</a:t>
            </a:r>
          </a:p>
          <a:p>
            <a:r>
              <a:rPr lang="en-US" sz="1600" dirty="0"/>
              <a:t>Given a set of requirements, implement a VLSM addressing scheme to provide connectivity to end users in a small to medium-sized network.</a:t>
            </a:r>
          </a:p>
          <a:p>
            <a:r>
              <a:rPr lang="en-US" sz="1600" dirty="0"/>
              <a:t>Explain design considerations for implementing IPv6 in a business network.</a:t>
            </a: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Chapter Summary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Summary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7609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Chapter 9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5"/>
            <a:ext cx="2721476" cy="4946358"/>
          </a:xfrm>
        </p:spPr>
        <p:txBody>
          <a:bodyPr/>
          <a:lstStyle/>
          <a:p>
            <a:pPr eaLnBrk="1" fontAlgn="b" hangingPunct="1"/>
            <a:r>
              <a:rPr lang="en-US" sz="1600" dirty="0"/>
              <a:t>Segmentation</a:t>
            </a:r>
          </a:p>
          <a:p>
            <a:pPr eaLnBrk="1" fontAlgn="b" hangingPunct="1"/>
            <a:r>
              <a:rPr lang="en-US" sz="1600" dirty="0"/>
              <a:t>Multiplexing</a:t>
            </a:r>
          </a:p>
          <a:p>
            <a:pPr eaLnBrk="1" fontAlgn="ctr" hangingPunct="1"/>
            <a:r>
              <a:rPr lang="en-US" sz="1600" dirty="0"/>
              <a:t>Transmission Control Protocol (TCP)</a:t>
            </a:r>
          </a:p>
          <a:p>
            <a:pPr eaLnBrk="1" fontAlgn="ctr" hangingPunct="1"/>
            <a:r>
              <a:rPr lang="en-US" sz="1600" dirty="0"/>
              <a:t>Flow Control</a:t>
            </a:r>
          </a:p>
          <a:p>
            <a:pPr eaLnBrk="1" fontAlgn="ctr" hangingPunct="1"/>
            <a:r>
              <a:rPr lang="en-US" sz="1600" dirty="0"/>
              <a:t>User Datagram Protocol (UDP)</a:t>
            </a:r>
          </a:p>
          <a:p>
            <a:pPr eaLnBrk="1" fontAlgn="ctr" hangingPunct="1"/>
            <a:r>
              <a:rPr lang="en-US" sz="1600" dirty="0"/>
              <a:t>Port Addressing</a:t>
            </a:r>
          </a:p>
          <a:p>
            <a:pPr eaLnBrk="1" fontAlgn="ctr" hangingPunct="1"/>
            <a:r>
              <a:rPr lang="en-US" sz="1600" dirty="0"/>
              <a:t>Socket</a:t>
            </a:r>
          </a:p>
          <a:p>
            <a:pPr eaLnBrk="1" fontAlgn="ctr" hangingPunct="1"/>
            <a:r>
              <a:rPr lang="en-US" sz="1600" dirty="0"/>
              <a:t>Three-way Handshake</a:t>
            </a:r>
          </a:p>
          <a:p>
            <a:pPr eaLnBrk="1" fontAlgn="ctr" hangingPunct="1"/>
            <a:r>
              <a:rPr lang="en-US" sz="1600" dirty="0"/>
              <a:t>Initial Sequence Number (ISN)</a:t>
            </a:r>
          </a:p>
          <a:p>
            <a:pPr eaLnBrk="1" fontAlgn="ctr" hangingPunct="1"/>
            <a:r>
              <a:rPr lang="en-US" sz="1600" dirty="0"/>
              <a:t>Sequence Numbers</a:t>
            </a:r>
          </a:p>
          <a:p>
            <a:pPr eaLnBrk="1" fontAlgn="b" hangingPunct="1"/>
            <a:r>
              <a:rPr lang="en-US" sz="1600" dirty="0"/>
              <a:t>Window Size</a:t>
            </a:r>
          </a:p>
          <a:p>
            <a:pPr eaLnBrk="1" fontAlgn="b" hangingPunct="1"/>
            <a:r>
              <a:rPr lang="en-US" sz="1600" dirty="0"/>
              <a:t>Flow Control – Congestion Avoidance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fontAlgn="b" hangingPunct="1">
              <a:buNone/>
            </a:pPr>
            <a:endParaRPr lang="en-US" sz="16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500047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5863" y="350288"/>
            <a:ext cx="8218757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9: </a:t>
            </a:r>
            <a:r>
              <a:rPr lang="en-US" dirty="0" smtClean="0"/>
              <a:t>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45863" y="1222600"/>
            <a:ext cx="8060269" cy="372982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501954"/>
              </p:ext>
            </p:extLst>
          </p:nvPr>
        </p:nvGraphicFramePr>
        <p:xfrm>
          <a:off x="445863" y="1641144"/>
          <a:ext cx="8315996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22"/>
                <a:gridCol w="1964622"/>
                <a:gridCol w="3962654"/>
                <a:gridCol w="14123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Optional?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9.0.1.2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Class 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 Need to Talk – Game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9.1.2.0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Interactive 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Compare TCP and UDP Characteristics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9.2.1.5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Video Demonstration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TCP 3-Way Handshake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9.2.1.6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Lab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Using Wireshark to Observe the TCP 3-Way Handshake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9.2.1.7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Interactive Activity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TCP Connection and Termination Process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9.2.2.2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Video Demonstration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Sequence Numbers and </a:t>
                      </a:r>
                      <a:r>
                        <a:rPr lang="en-US" sz="1400" dirty="0" err="1" smtClean="0"/>
                        <a:t>Acknowledments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9.2.2.3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Video Demonstration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Data Loss and Retransmissions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9.2.3.5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Lab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Using</a:t>
                      </a:r>
                      <a:r>
                        <a:rPr lang="en-US" sz="1400" baseline="0" dirty="0" smtClean="0"/>
                        <a:t> Wireshark to Examine a UDP DNS Capture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9.2.4.3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Lab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Using</a:t>
                      </a:r>
                      <a:r>
                        <a:rPr lang="en-US" sz="1400" baseline="0" dirty="0" smtClean="0"/>
                        <a:t> Wireshark to Examine a FTP TFTP Captures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34"/>
          <p:cNvSpPr txBox="1">
            <a:spLocks noChangeArrowheads="1"/>
          </p:cNvSpPr>
          <p:nvPr/>
        </p:nvSpPr>
        <p:spPr bwMode="auto">
          <a:xfrm>
            <a:off x="445863" y="6019643"/>
            <a:ext cx="8162663" cy="40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r>
              <a:rPr lang="en-US" sz="1600" kern="0" dirty="0" smtClean="0"/>
              <a:t>The password used in the Packet Tracer activities in this chapter is: </a:t>
            </a:r>
            <a:r>
              <a:rPr lang="en-US" sz="1600" b="1" kern="0" dirty="0" smtClean="0"/>
              <a:t>PT_ccna5</a:t>
            </a:r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119063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3070047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5863" y="350288"/>
            <a:ext cx="8218757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9: </a:t>
            </a:r>
            <a:r>
              <a:rPr lang="en-US" dirty="0" smtClean="0"/>
              <a:t>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45863" y="1222600"/>
            <a:ext cx="8060269" cy="372982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663498"/>
              </p:ext>
            </p:extLst>
          </p:nvPr>
        </p:nvGraphicFramePr>
        <p:xfrm>
          <a:off x="445863" y="1641144"/>
          <a:ext cx="831599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22"/>
                <a:gridCol w="1964622"/>
                <a:gridCol w="3962654"/>
                <a:gridCol w="14123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Optional?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9.2.4.4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Interactive Activity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TCP, UDP or Both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9.3.1.1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Class Activity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We Need</a:t>
                      </a:r>
                      <a:r>
                        <a:rPr lang="en-US" sz="1400" baseline="0" dirty="0" smtClean="0"/>
                        <a:t> to Talk, Again – Game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9.3.1.2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Packet Tracer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TCP and UDP Communications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34"/>
          <p:cNvSpPr txBox="1">
            <a:spLocks noChangeArrowheads="1"/>
          </p:cNvSpPr>
          <p:nvPr/>
        </p:nvSpPr>
        <p:spPr bwMode="auto">
          <a:xfrm>
            <a:off x="445863" y="6019643"/>
            <a:ext cx="8162663" cy="40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r>
              <a:rPr lang="en-US" sz="1600" kern="0" dirty="0" smtClean="0"/>
              <a:t>The password used in the Packet Tracer activities in this chapter is: </a:t>
            </a:r>
            <a:r>
              <a:rPr lang="en-US" sz="1600" b="1" kern="0" dirty="0" smtClean="0"/>
              <a:t>PT_ccna5</a:t>
            </a:r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119063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9460088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5863" y="350288"/>
            <a:ext cx="8218757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9: </a:t>
            </a:r>
            <a:r>
              <a:rPr lang="en-US" dirty="0" smtClean="0"/>
              <a:t>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45863" y="1222600"/>
            <a:ext cx="8060269" cy="372982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808616"/>
              </p:ext>
            </p:extLst>
          </p:nvPr>
        </p:nvGraphicFramePr>
        <p:xfrm>
          <a:off x="445863" y="1641144"/>
          <a:ext cx="831599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22"/>
                <a:gridCol w="1964622"/>
                <a:gridCol w="3962654"/>
                <a:gridCol w="14123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Optional?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8.4.1.1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Class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Can</a:t>
                      </a:r>
                      <a:r>
                        <a:rPr lang="en-US" sz="1400" baseline="0" dirty="0" smtClean="0"/>
                        <a:t> You Call Me Now?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8.4.1.2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Packet Tracer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Skills Integration 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34"/>
          <p:cNvSpPr txBox="1">
            <a:spLocks noChangeArrowheads="1"/>
          </p:cNvSpPr>
          <p:nvPr/>
        </p:nvSpPr>
        <p:spPr bwMode="auto">
          <a:xfrm>
            <a:off x="445863" y="6019643"/>
            <a:ext cx="8162663" cy="40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r>
              <a:rPr lang="en-US" sz="1600" kern="0" dirty="0" smtClean="0"/>
              <a:t>The password used in the Packet Tracer activities in this chapter is: </a:t>
            </a:r>
            <a:r>
              <a:rPr lang="en-US" sz="1600" b="1" kern="0" dirty="0" smtClean="0"/>
              <a:t>PT_ccna5</a:t>
            </a:r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119063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16846647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46113" y="340092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9: </a:t>
            </a:r>
            <a:r>
              <a:rPr lang="en-US" dirty="0" smtClean="0"/>
              <a:t>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285841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</a:t>
            </a:r>
            <a:r>
              <a:rPr lang="en-US" sz="2000" dirty="0" smtClean="0"/>
              <a:t>Chapter 9, </a:t>
            </a:r>
            <a:r>
              <a:rPr lang="en-US" sz="2000" dirty="0" smtClean="0"/>
              <a:t>“Assessment” after completing </a:t>
            </a:r>
            <a:r>
              <a:rPr lang="en-US" sz="2000" dirty="0" smtClean="0"/>
              <a:t>Chapter 9.</a:t>
            </a:r>
            <a:endParaRPr lang="en-US" sz="2000" dirty="0" smtClean="0"/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Quizzes, labs, Packet </a:t>
            </a:r>
            <a:r>
              <a:rPr lang="en-US" sz="2000" dirty="0"/>
              <a:t>T</a:t>
            </a:r>
            <a:r>
              <a:rPr lang="en-US" sz="2000" dirty="0" smtClean="0"/>
              <a:t>racers and other activities can be used to informally assess student progress.</a:t>
            </a:r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05510" y="1214404"/>
            <a:ext cx="7940675" cy="5186398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 smtClean="0"/>
              <a:t>Prior to teaching </a:t>
            </a:r>
            <a:r>
              <a:rPr lang="en-US" sz="2000" dirty="0" smtClean="0"/>
              <a:t>Chapter 9, </a:t>
            </a:r>
            <a:r>
              <a:rPr lang="en-US" sz="2000" dirty="0" smtClean="0"/>
              <a:t>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Complete </a:t>
            </a:r>
            <a:r>
              <a:rPr lang="en-US" sz="2000" dirty="0" smtClean="0"/>
              <a:t>Chapter 9, </a:t>
            </a:r>
            <a:r>
              <a:rPr lang="en-US" sz="2000" dirty="0"/>
              <a:t>“Assessment</a:t>
            </a:r>
            <a:r>
              <a:rPr lang="en-US" sz="2000" dirty="0" smtClean="0"/>
              <a:t>.”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The objectives of this chapter 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the purpose of the transport layer in managing the transportation of data in end-to-end communication.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characteristics of the TCP and UDP protocols, including port numbers and their uses.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TCP session establishment and termination processes facilitate reliable communication.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TCP protocol data units are transmitted and acknowledged to guarantee delivery.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the UDP client processes to establish communication with a server.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Compare features of UDP and TCP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20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505510" y="35115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9: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8049452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9: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/>
              <a:t>Review the OSI model and the TCP/IP protocol stack. Review the process of encapsulation to set the stage for this chapter.</a:t>
            </a:r>
          </a:p>
          <a:p>
            <a:pPr marL="0" indent="0">
              <a:buNone/>
            </a:pPr>
            <a:r>
              <a:rPr lang="en-US" sz="1800" dirty="0"/>
              <a:t>Section 9.1</a:t>
            </a:r>
          </a:p>
          <a:p>
            <a:r>
              <a:rPr lang="en-US" sz="1800" dirty="0"/>
              <a:t>Describe the segmentation and multiplexing concepts (the need to segment data for transmission).</a:t>
            </a:r>
          </a:p>
          <a:p>
            <a:r>
              <a:rPr lang="en-US" sz="1800" dirty="0"/>
              <a:t>Explain the two Transport layer protocols UDP and TCP.</a:t>
            </a:r>
          </a:p>
          <a:p>
            <a:r>
              <a:rPr lang="en-US" sz="1800" dirty="0"/>
              <a:t>Discuss the advantages/disadvantages of TCP and UDP. Discuss why developers choose an application layer protocol to use TCP or UDP.</a:t>
            </a:r>
          </a:p>
          <a:p>
            <a:pPr marL="0" indent="0">
              <a:buNone/>
            </a:pPr>
            <a:r>
              <a:rPr lang="en-US" sz="1800" dirty="0"/>
              <a:t>Section 9.2</a:t>
            </a:r>
          </a:p>
          <a:p>
            <a:r>
              <a:rPr lang="en-US" sz="1800" dirty="0"/>
              <a:t>Explain the need to identify segments using sequence numbers so they can be reassembled in the correct order at the destination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252719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27588</TotalTime>
  <Pages>28</Pages>
  <Words>2648</Words>
  <Application>Microsoft Office PowerPoint</Application>
  <PresentationFormat>On-screen Show (4:3)</PresentationFormat>
  <Paragraphs>412</Paragraphs>
  <Slides>36</Slides>
  <Notes>35</Notes>
  <HiddenSlides>13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ＭＳ Ｐゴシック</vt:lpstr>
      <vt:lpstr>Arial</vt:lpstr>
      <vt:lpstr>Wingdings</vt:lpstr>
      <vt:lpstr>PPT-TMPLT-WHT_C</vt:lpstr>
      <vt:lpstr>NetAcad-4F_PPT-WHT_060408</vt:lpstr>
      <vt:lpstr>Instructor Materials Chapter 9: Transport Layer</vt:lpstr>
      <vt:lpstr>Instructor Materials – Chapter 9 Planning Guide</vt:lpstr>
      <vt:lpstr>PowerPoint Presentation</vt:lpstr>
      <vt:lpstr>Chapter 9: Activities</vt:lpstr>
      <vt:lpstr>Chapter 9: Activities</vt:lpstr>
      <vt:lpstr>Chapter 9: Activities</vt:lpstr>
      <vt:lpstr>Chapter 9: Assessment</vt:lpstr>
      <vt:lpstr>PowerPoint Presentation</vt:lpstr>
      <vt:lpstr>PowerPoint Presentation</vt:lpstr>
      <vt:lpstr>PowerPoint Presentation</vt:lpstr>
      <vt:lpstr>PowerPoint Presentation</vt:lpstr>
      <vt:lpstr>Chapter 9: Additional Help</vt:lpstr>
      <vt:lpstr>PowerPoint Presentation</vt:lpstr>
      <vt:lpstr>Chapter 9: Transport Layer</vt:lpstr>
      <vt:lpstr>Chapter 9 - Sections &amp; Objectives</vt:lpstr>
      <vt:lpstr>9.1 Transport Layer Protocols</vt:lpstr>
      <vt:lpstr>Transport Layer Protocols Transportation of Data</vt:lpstr>
      <vt:lpstr>Transport Layer Protocols Transportation of Data (Cont.)</vt:lpstr>
      <vt:lpstr>Transport Layer Protocols TCP and UDP Overview</vt:lpstr>
      <vt:lpstr>Transport Layer Protocols TCP and UDP Overview (Cont.)</vt:lpstr>
      <vt:lpstr>Transport Layer Protocols TCP and UDP Overview (Cont.)</vt:lpstr>
      <vt:lpstr>Transport Layer Protocols TCP and UDP Overview (Cont.)</vt:lpstr>
      <vt:lpstr>9.2 TCP and UDP</vt:lpstr>
      <vt:lpstr>Transport Layer Protocols TCP Communication Process</vt:lpstr>
      <vt:lpstr>Transport Layer Protocols TCP Communication Process (Cont.)</vt:lpstr>
      <vt:lpstr>Transport Layer Protocols Reliability and Flow Control</vt:lpstr>
      <vt:lpstr>Transport Layer Protocols Reliability and Flow Control  (Cont.)</vt:lpstr>
      <vt:lpstr>Transport Layer Protocols Reliability and Flow Control  (Cont.)</vt:lpstr>
      <vt:lpstr>Transport Layer Protocols UDP Communication</vt:lpstr>
      <vt:lpstr>Transport Layer Protocols UDP Communication (Cont.)</vt:lpstr>
      <vt:lpstr>Transport Layer Protocols TCP or UDP</vt:lpstr>
      <vt:lpstr>9.3 Summary</vt:lpstr>
      <vt:lpstr>Chapter Summary Summary</vt:lpstr>
      <vt:lpstr>Chapter 9 New Terms and Commands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Rodrigo Floriano -X (rofloria - BAY AREA TECHWORKERS at Cisco)</cp:lastModifiedBy>
  <cp:revision>1025</cp:revision>
  <cp:lastPrinted>1999-01-27T00:54:54Z</cp:lastPrinted>
  <dcterms:created xsi:type="dcterms:W3CDTF">2006-10-23T15:07:30Z</dcterms:created>
  <dcterms:modified xsi:type="dcterms:W3CDTF">2016-03-08T22:51:48Z</dcterms:modified>
</cp:coreProperties>
</file>