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0" r:id="rId1"/>
    <p:sldMasterId id="2147483945" r:id="rId2"/>
  </p:sldMasterIdLst>
  <p:notesMasterIdLst>
    <p:notesMasterId r:id="rId35"/>
  </p:notesMasterIdLst>
  <p:handoutMasterIdLst>
    <p:handoutMasterId r:id="rId36"/>
  </p:handoutMasterIdLst>
  <p:sldIdLst>
    <p:sldId id="812" r:id="rId3"/>
    <p:sldId id="903" r:id="rId4"/>
    <p:sldId id="871" r:id="rId5"/>
    <p:sldId id="904" r:id="rId6"/>
    <p:sldId id="873" r:id="rId7"/>
    <p:sldId id="874" r:id="rId8"/>
    <p:sldId id="916" r:id="rId9"/>
    <p:sldId id="922" r:id="rId10"/>
    <p:sldId id="923" r:id="rId11"/>
    <p:sldId id="924" r:id="rId12"/>
    <p:sldId id="925" r:id="rId13"/>
    <p:sldId id="875" r:id="rId14"/>
    <p:sldId id="877" r:id="rId15"/>
    <p:sldId id="500" r:id="rId16"/>
    <p:sldId id="786" r:id="rId17"/>
    <p:sldId id="791" r:id="rId18"/>
    <p:sldId id="906" r:id="rId19"/>
    <p:sldId id="915" r:id="rId20"/>
    <p:sldId id="908" r:id="rId21"/>
    <p:sldId id="909" r:id="rId22"/>
    <p:sldId id="910" r:id="rId23"/>
    <p:sldId id="911" r:id="rId24"/>
    <p:sldId id="912" r:id="rId25"/>
    <p:sldId id="913" r:id="rId26"/>
    <p:sldId id="914" r:id="rId27"/>
    <p:sldId id="882" r:id="rId28"/>
    <p:sldId id="883" r:id="rId29"/>
    <p:sldId id="884" r:id="rId30"/>
    <p:sldId id="885" r:id="rId31"/>
    <p:sldId id="918" r:id="rId32"/>
    <p:sldId id="919" r:id="rId33"/>
    <p:sldId id="920" r:id="rId34"/>
  </p:sldIdLst>
  <p:sldSz cx="9144000" cy="6858000" type="screen4x3"/>
  <p:notesSz cx="7010400" cy="9296400"/>
  <p:defaultTextStyle>
    <a:defPPr>
      <a:defRPr lang="en-US"/>
    </a:defPPr>
    <a:lvl1pPr algn="ctr" rtl="0" eaLnBrk="0" fontAlgn="base" hangingPunct="0">
      <a:lnSpc>
        <a:spcPct val="90000"/>
      </a:lnSpc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ctr" rtl="0" eaLnBrk="0" fontAlgn="base" hangingPunct="0">
      <a:lnSpc>
        <a:spcPct val="90000"/>
      </a:lnSpc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ctr" rtl="0" eaLnBrk="0" fontAlgn="base" hangingPunct="0">
      <a:lnSpc>
        <a:spcPct val="90000"/>
      </a:lnSpc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ctr" rtl="0" eaLnBrk="0" fontAlgn="base" hangingPunct="0">
      <a:lnSpc>
        <a:spcPct val="90000"/>
      </a:lnSpc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ctr" rtl="0" eaLnBrk="0" fontAlgn="base" hangingPunct="0">
      <a:lnSpc>
        <a:spcPct val="90000"/>
      </a:lnSpc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Jane Gibbons" initials="JG" lastIdx="12" clrIdx="0"/>
  <p:cmAuthor id="1" name="Rodrigo Floriano" initials="RF" lastIdx="2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0C0C4"/>
    <a:srgbClr val="678DC5"/>
    <a:srgbClr val="3E67A4"/>
    <a:srgbClr val="3E8DC5"/>
    <a:srgbClr val="5F5F65"/>
    <a:srgbClr val="7E7E86"/>
    <a:srgbClr val="FFFFFF"/>
    <a:srgbClr val="8E8E9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449" autoAdjust="0"/>
    <p:restoredTop sz="89277" autoAdjust="0"/>
  </p:normalViewPr>
  <p:slideViewPr>
    <p:cSldViewPr snapToGrid="0">
      <p:cViewPr varScale="1">
        <p:scale>
          <a:sx n="63" d="100"/>
          <a:sy n="63" d="100"/>
        </p:scale>
        <p:origin x="852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5022"/>
    </p:cViewPr>
    <p:sldLst>
      <p:sld r:id="rId1" collapse="1"/>
      <p:sld r:id="rId2" collapse="1"/>
      <p:sld r:id="rId3" collapse="1"/>
      <p:sld r:id="rId4" collapse="1"/>
      <p:sld r:id="rId5" collapse="1"/>
      <p:sld r:id="rId6" collapse="1"/>
      <p:sld r:id="rId7" collapse="1"/>
      <p:sld r:id="rId8" collapse="1"/>
      <p:sld r:id="rId9" collapse="1"/>
      <p:sld r:id="rId10" collapse="1"/>
      <p:sld r:id="rId1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viewProps" Target="viewProps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commentAuthors" Target="commentAuthors.xml"/><Relationship Id="rId40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presProps" Target="presProps.xml"/></Relationships>
</file>

<file path=ppt/_rels/viewProps.xml.rels><?xml version="1.0" encoding="UTF-8" standalone="yes"?>
<Relationships xmlns="http://schemas.openxmlformats.org/package/2006/relationships"><Relationship Id="rId8" Type="http://schemas.openxmlformats.org/officeDocument/2006/relationships/slide" Target="slides/slide27.xml"/><Relationship Id="rId3" Type="http://schemas.openxmlformats.org/officeDocument/2006/relationships/slide" Target="slides/slide20.xml"/><Relationship Id="rId7" Type="http://schemas.openxmlformats.org/officeDocument/2006/relationships/slide" Target="slides/slide25.xml"/><Relationship Id="rId2" Type="http://schemas.openxmlformats.org/officeDocument/2006/relationships/slide" Target="slides/slide19.xml"/><Relationship Id="rId1" Type="http://schemas.openxmlformats.org/officeDocument/2006/relationships/slide" Target="slides/slide17.xml"/><Relationship Id="rId6" Type="http://schemas.openxmlformats.org/officeDocument/2006/relationships/slide" Target="slides/slide24.xml"/><Relationship Id="rId11" Type="http://schemas.openxmlformats.org/officeDocument/2006/relationships/slide" Target="slides/slide32.xml"/><Relationship Id="rId5" Type="http://schemas.openxmlformats.org/officeDocument/2006/relationships/slide" Target="slides/slide22.xml"/><Relationship Id="rId10" Type="http://schemas.openxmlformats.org/officeDocument/2006/relationships/slide" Target="slides/slide31.xml"/><Relationship Id="rId4" Type="http://schemas.openxmlformats.org/officeDocument/2006/relationships/slide" Target="slides/slide21.xml"/><Relationship Id="rId9" Type="http://schemas.openxmlformats.org/officeDocument/2006/relationships/slide" Target="slides/slide3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1"/>
          <p:cNvSpPr>
            <a:spLocks noChangeArrowheads="1"/>
          </p:cNvSpPr>
          <p:nvPr/>
        </p:nvSpPr>
        <p:spPr bwMode="auto">
          <a:xfrm>
            <a:off x="6249988" y="8609013"/>
            <a:ext cx="449262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23" name="Rectangle 12"/>
          <p:cNvSpPr>
            <a:spLocks noChangeArrowheads="1"/>
          </p:cNvSpPr>
          <p:nvPr/>
        </p:nvSpPr>
        <p:spPr bwMode="auto">
          <a:xfrm>
            <a:off x="57150" y="8785225"/>
            <a:ext cx="2619375" cy="347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667" tIns="50185" rIns="95667" bIns="50185">
            <a:spAutoFit/>
          </a:bodyPr>
          <a:lstStyle/>
          <a:p>
            <a:pPr algn="l" defTabSz="611188">
              <a:lnSpc>
                <a:spcPct val="100000"/>
              </a:lnSpc>
              <a:tabLst>
                <a:tab pos="2387600" algn="l"/>
                <a:tab pos="4830763" algn="l"/>
              </a:tabLst>
            </a:pPr>
            <a:r>
              <a:rPr lang="en-US" sz="800"/>
              <a:t>© 2006, Cisco Systems, Inc. All rights reserved.</a:t>
            </a:r>
          </a:p>
          <a:p>
            <a:pPr algn="l" defTabSz="611188">
              <a:lnSpc>
                <a:spcPct val="100000"/>
              </a:lnSpc>
              <a:tabLst>
                <a:tab pos="2387600" algn="l"/>
                <a:tab pos="4830763" algn="l"/>
              </a:tabLst>
            </a:pPr>
            <a:r>
              <a:rPr lang="en-US" sz="800"/>
              <a:t>Presentation_ID.scr</a:t>
            </a:r>
          </a:p>
        </p:txBody>
      </p:sp>
      <p:sp>
        <p:nvSpPr>
          <p:cNvPr id="5124" name="Line 13"/>
          <p:cNvSpPr>
            <a:spLocks noChangeShapeType="1"/>
          </p:cNvSpPr>
          <p:nvPr/>
        </p:nvSpPr>
        <p:spPr bwMode="auto">
          <a:xfrm>
            <a:off x="152400" y="8799513"/>
            <a:ext cx="6653213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25" name="Rectangle 14"/>
          <p:cNvSpPr>
            <a:spLocks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/>
          <a:p>
            <a:pPr algn="r" defTabSz="903288">
              <a:lnSpc>
                <a:spcPct val="100000"/>
              </a:lnSpc>
            </a:pPr>
            <a:fld id="{22244E67-557B-7741-B9F5-F61AA18495DF}" type="slidenum">
              <a:rPr lang="en-US" sz="800"/>
              <a:pPr algn="r" defTabSz="903288">
                <a:lnSpc>
                  <a:spcPct val="100000"/>
                </a:lnSpc>
              </a:pPr>
              <a:t>‹#›</a:t>
            </a:fld>
            <a:endParaRPr lang="en-US" sz="800"/>
          </a:p>
        </p:txBody>
      </p:sp>
    </p:spTree>
    <p:extLst>
      <p:ext uri="{BB962C8B-B14F-4D97-AF65-F5344CB8AC3E}">
        <p14:creationId xmlns:p14="http://schemas.microsoft.com/office/powerpoint/2010/main" val="218101517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8"/>
          <p:cNvSpPr>
            <a:spLocks noChangeArrowheads="1"/>
          </p:cNvSpPr>
          <p:nvPr/>
        </p:nvSpPr>
        <p:spPr bwMode="auto">
          <a:xfrm>
            <a:off x="6249988" y="8609013"/>
            <a:ext cx="449262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147" name="Rectangle 9"/>
          <p:cNvSpPr>
            <a:spLocks noChangeArrowheads="1"/>
          </p:cNvSpPr>
          <p:nvPr/>
        </p:nvSpPr>
        <p:spPr bwMode="auto">
          <a:xfrm>
            <a:off x="57150" y="8785225"/>
            <a:ext cx="2619375" cy="347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667" tIns="50185" rIns="95667" bIns="50185">
            <a:spAutoFit/>
          </a:bodyPr>
          <a:lstStyle/>
          <a:p>
            <a:pPr algn="l" defTabSz="611188">
              <a:lnSpc>
                <a:spcPct val="100000"/>
              </a:lnSpc>
              <a:tabLst>
                <a:tab pos="2387600" algn="l"/>
                <a:tab pos="4830763" algn="l"/>
              </a:tabLst>
            </a:pPr>
            <a:r>
              <a:rPr lang="en-US" sz="800"/>
              <a:t>© 2006, Cisco Systems, Inc. All rights reserved.</a:t>
            </a:r>
          </a:p>
          <a:p>
            <a:pPr algn="l" defTabSz="611188">
              <a:lnSpc>
                <a:spcPct val="100000"/>
              </a:lnSpc>
              <a:tabLst>
                <a:tab pos="2387600" algn="l"/>
                <a:tab pos="4830763" algn="l"/>
              </a:tabLst>
            </a:pPr>
            <a:r>
              <a:rPr lang="en-US" sz="800"/>
              <a:t>Presentation_ID.scr</a:t>
            </a:r>
          </a:p>
        </p:txBody>
      </p:sp>
      <p:sp>
        <p:nvSpPr>
          <p:cNvPr id="6148" name="Line 10"/>
          <p:cNvSpPr>
            <a:spLocks noChangeShapeType="1"/>
          </p:cNvSpPr>
          <p:nvPr/>
        </p:nvSpPr>
        <p:spPr bwMode="auto">
          <a:xfrm>
            <a:off x="152400" y="8799513"/>
            <a:ext cx="6653213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3307" name="Rectangle 11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819" tIns="0" rIns="18819" bIns="0" numCol="1" anchor="b" anchorCtr="0" compatLnSpc="1">
            <a:prstTxWarp prst="textNoShape">
              <a:avLst/>
            </a:prstTxWarp>
          </a:bodyPr>
          <a:lstStyle>
            <a:lvl1pPr algn="r" defTabSz="903288">
              <a:lnSpc>
                <a:spcPct val="100000"/>
              </a:lnSpc>
              <a:defRPr sz="800" smtClean="0">
                <a:cs typeface="+mn-cs"/>
              </a:defRPr>
            </a:lvl1pPr>
          </a:lstStyle>
          <a:p>
            <a:pPr>
              <a:defRPr/>
            </a:pPr>
            <a:fld id="{F4CE0E46-7F05-B940-8356-5580BE265E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150" name="Rectangle 12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73125" y="244475"/>
            <a:ext cx="5321300" cy="399097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183309" name="Rectangle 13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68350" y="4378325"/>
            <a:ext cx="5468938" cy="4252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667" tIns="50185" rIns="95667" bIns="5018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Body Text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6264605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112713" indent="-112713" algn="l" defTabSz="1020763" rtl="0" eaLnBrk="0" fontAlgn="base" hangingPunct="0">
      <a:lnSpc>
        <a:spcPct val="90000"/>
      </a:lnSpc>
      <a:spcBef>
        <a:spcPct val="50000"/>
      </a:spcBef>
      <a:spcAft>
        <a:spcPct val="0"/>
      </a:spcAft>
      <a:buSzPct val="100000"/>
      <a:buChar char="•"/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82600" indent="-120650" algn="l" defTabSz="1020763" rtl="0" eaLnBrk="0" fontAlgn="base" hangingPunct="0">
      <a:lnSpc>
        <a:spcPct val="90000"/>
      </a:lnSpc>
      <a:spcBef>
        <a:spcPct val="35000"/>
      </a:spcBef>
      <a:spcAft>
        <a:spcPct val="0"/>
      </a:spcAft>
      <a:buSzPct val="100000"/>
      <a:buChar char="•"/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66788" algn="l" defTabSz="1020763" rtl="0" eaLnBrk="0" fontAlgn="base" hangingPunct="0">
      <a:lnSpc>
        <a:spcPct val="90000"/>
      </a:lnSpc>
      <a:spcBef>
        <a:spcPct val="35000"/>
      </a:spcBef>
      <a:spcAft>
        <a:spcPct val="0"/>
      </a:spcAft>
      <a:buSzPct val="100000"/>
      <a:buChar char="•"/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449388" algn="l" defTabSz="1020763" rtl="0" eaLnBrk="0" fontAlgn="base" hangingPunct="0">
      <a:lnSpc>
        <a:spcPct val="90000"/>
      </a:lnSpc>
      <a:spcBef>
        <a:spcPct val="35000"/>
      </a:spcBef>
      <a:spcAft>
        <a:spcPct val="0"/>
      </a:spcAft>
      <a:buSzPct val="100000"/>
      <a:buChar char="•"/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931988" algn="l" defTabSz="1020763" rtl="0" eaLnBrk="0" fontAlgn="base" hangingPunct="0">
      <a:lnSpc>
        <a:spcPct val="90000"/>
      </a:lnSpc>
      <a:spcBef>
        <a:spcPct val="35000"/>
      </a:spcBef>
      <a:spcAft>
        <a:spcPct val="0"/>
      </a:spcAft>
      <a:buSzPct val="100000"/>
      <a:buChar char="•"/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CD9030C1-C977-B14B-8EB7-BA2B30FCDB63}" type="slidenum">
              <a:rPr lang="en-US" sz="800"/>
              <a:pPr/>
              <a:t>1</a:t>
            </a:fld>
            <a:endParaRPr lang="en-US" sz="800"/>
          </a:p>
        </p:txBody>
      </p:sp>
      <p:sp>
        <p:nvSpPr>
          <p:cNvPr id="8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04813" y="4378325"/>
            <a:ext cx="6121400" cy="425291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r>
              <a:rPr lang="en-US" b="0" dirty="0"/>
              <a:t>Cisco Networking Academy </a:t>
            </a:r>
            <a:r>
              <a:rPr lang="en-US" b="0" dirty="0" smtClean="0"/>
              <a:t>Program</a:t>
            </a:r>
            <a:endParaRPr lang="en-US" b="0" dirty="0"/>
          </a:p>
          <a:p>
            <a:pPr marL="0" indent="0" eaLnBrk="1" hangingPunct="1">
              <a:buNone/>
            </a:pPr>
            <a:r>
              <a:rPr lang="en-US" dirty="0" smtClean="0">
                <a:latin typeface="Arial" charset="0"/>
              </a:rPr>
              <a:t>Introduction to Networks v6.0</a:t>
            </a:r>
          </a:p>
          <a:p>
            <a:pPr>
              <a:buFontTx/>
              <a:buNone/>
            </a:pPr>
            <a:r>
              <a:rPr lang="en-US" sz="1300" b="0" dirty="0" smtClean="0"/>
              <a:t>Chapter 3</a:t>
            </a:r>
            <a:r>
              <a:rPr lang="en-US" sz="1400" dirty="0" smtClean="0">
                <a:solidFill>
                  <a:schemeClr val="bg1"/>
                </a:solidFill>
                <a:latin typeface="Arial" charset="0"/>
              </a:rPr>
              <a:t>: Network Protocols</a:t>
            </a:r>
            <a:r>
              <a:rPr lang="en-US" sz="1400" baseline="0" dirty="0" smtClean="0">
                <a:solidFill>
                  <a:schemeClr val="bg1"/>
                </a:solidFill>
                <a:latin typeface="Arial" charset="0"/>
              </a:rPr>
              <a:t> and Communications</a:t>
            </a:r>
            <a:endParaRPr lang="en-GB" b="0" dirty="0"/>
          </a:p>
        </p:txBody>
      </p:sp>
    </p:spTree>
    <p:extLst>
      <p:ext uri="{BB962C8B-B14F-4D97-AF65-F5344CB8AC3E}">
        <p14:creationId xmlns:p14="http://schemas.microsoft.com/office/powerpoint/2010/main" val="339727056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>
            <a:lvl1pPr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7C839C26-801B-42B6-A101-60F37FE2B0A8}" type="slidenum">
              <a:rPr lang="en-US" sz="800" b="0"/>
              <a:pPr algn="r"/>
              <a:t>15</a:t>
            </a:fld>
            <a:endParaRPr lang="en-US" sz="800" b="0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72380554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602A389-8690-465F-BB28-DC61C90E42E7}" type="slidenum">
              <a:rPr lang="en-US" smtClean="0"/>
              <a:pPr/>
              <a:t>16</a:t>
            </a:fld>
            <a:endParaRPr lang="en-US" dirty="0" smtClean="0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04813" y="4378325"/>
            <a:ext cx="6121400" cy="4252913"/>
          </a:xfrm>
          <a:noFill/>
          <a:ln/>
        </p:spPr>
        <p:txBody>
          <a:bodyPr/>
          <a:lstStyle/>
          <a:p>
            <a:pPr>
              <a:buFontTx/>
              <a:buNone/>
            </a:pPr>
            <a:r>
              <a:rPr lang="en-US" b="0" dirty="0" smtClean="0"/>
              <a:t>Cisco Networking Academy Program</a:t>
            </a:r>
          </a:p>
          <a:p>
            <a:pPr marL="0" indent="0" eaLnBrk="1" hangingPunct="1">
              <a:buNone/>
            </a:pPr>
            <a:r>
              <a:rPr lang="en-US" dirty="0" smtClean="0">
                <a:latin typeface="Arial" charset="0"/>
              </a:rPr>
              <a:t>Introduction to Networks v6.0</a:t>
            </a:r>
          </a:p>
          <a:p>
            <a:pPr>
              <a:buFontTx/>
              <a:buNone/>
            </a:pPr>
            <a:r>
              <a:rPr lang="en-US" sz="1300" b="0" dirty="0" smtClean="0"/>
              <a:t>Chapter 3</a:t>
            </a:r>
            <a:r>
              <a:rPr lang="en-US" sz="1400" dirty="0" smtClean="0">
                <a:solidFill>
                  <a:schemeClr val="bg1"/>
                </a:solidFill>
                <a:latin typeface="Arial" charset="0"/>
              </a:rPr>
              <a:t>: Network Protocols</a:t>
            </a:r>
            <a:r>
              <a:rPr lang="en-US" sz="1400" baseline="0" dirty="0" smtClean="0">
                <a:solidFill>
                  <a:schemeClr val="bg1"/>
                </a:solidFill>
                <a:latin typeface="Arial" charset="0"/>
              </a:rPr>
              <a:t> and Communications</a:t>
            </a:r>
            <a:endParaRPr lang="en-GB" b="0" dirty="0"/>
          </a:p>
        </p:txBody>
      </p:sp>
    </p:spTree>
    <p:extLst>
      <p:ext uri="{BB962C8B-B14F-4D97-AF65-F5344CB8AC3E}">
        <p14:creationId xmlns:p14="http://schemas.microsoft.com/office/powerpoint/2010/main" val="286773316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997A419-355F-A04A-96E0-21643AF8E9FF}" type="slidenum">
              <a:rPr lang="en-US" sz="800"/>
              <a:pPr/>
              <a:t>17</a:t>
            </a:fld>
            <a:endParaRPr lang="en-US" sz="800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3.1</a:t>
            </a:r>
            <a:r>
              <a:rPr lang="en-US" sz="1200" kern="1200" baseline="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–</a:t>
            </a:r>
            <a:r>
              <a:rPr lang="en-US" sz="1200" kern="1200" baseline="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 Rules of Communication</a:t>
            </a:r>
            <a:endParaRPr lang="en-US" sz="1200" kern="1200" dirty="0" smtClean="0">
              <a:solidFill>
                <a:schemeClr val="tx1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 smtClean="0">
                <a:latin typeface="Arial" charset="0"/>
              </a:rPr>
              <a:t>3.1.1 –</a:t>
            </a:r>
            <a:r>
              <a:rPr lang="en-US" baseline="0" dirty="0" smtClean="0">
                <a:latin typeface="Arial" charset="0"/>
              </a:rPr>
              <a:t> The Rules</a:t>
            </a:r>
            <a:endParaRPr lang="en-US" dirty="0" smtClean="0"/>
          </a:p>
          <a:p>
            <a:pPr>
              <a:lnSpc>
                <a:spcPct val="80000"/>
              </a:lnSpc>
              <a:buFontTx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756322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602A389-8690-465F-BB28-DC61C90E42E7}" type="slidenum">
              <a:rPr lang="en-US" smtClean="0"/>
              <a:pPr/>
              <a:t>18</a:t>
            </a:fld>
            <a:endParaRPr lang="en-US" dirty="0" smtClean="0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04813" y="4378325"/>
            <a:ext cx="6121400" cy="4252913"/>
          </a:xfrm>
          <a:noFill/>
          <a:ln/>
        </p:spPr>
        <p:txBody>
          <a:bodyPr/>
          <a:lstStyle/>
          <a:p>
            <a:pPr>
              <a:buFontTx/>
              <a:buNone/>
            </a:pPr>
            <a:r>
              <a:rPr lang="en-US" b="0" dirty="0" smtClean="0"/>
              <a:t>Cisco Networking Academy Program</a:t>
            </a:r>
          </a:p>
          <a:p>
            <a:pPr marL="0" indent="0" eaLnBrk="1" hangingPunct="1">
              <a:buNone/>
            </a:pPr>
            <a:r>
              <a:rPr lang="en-US" dirty="0" smtClean="0">
                <a:latin typeface="Arial" charset="0"/>
              </a:rPr>
              <a:t>Introduction to Networks v6.0</a:t>
            </a:r>
          </a:p>
          <a:p>
            <a:pPr>
              <a:buFontTx/>
              <a:buNone/>
            </a:pPr>
            <a:r>
              <a:rPr lang="en-US" sz="1300" b="0" dirty="0" smtClean="0"/>
              <a:t>Chapter 3</a:t>
            </a:r>
            <a:r>
              <a:rPr lang="en-US" sz="1400" dirty="0" smtClean="0">
                <a:solidFill>
                  <a:schemeClr val="bg1"/>
                </a:solidFill>
                <a:latin typeface="Arial" charset="0"/>
              </a:rPr>
              <a:t>: Network Protocols</a:t>
            </a:r>
            <a:r>
              <a:rPr lang="en-US" sz="1400" baseline="0" dirty="0" smtClean="0">
                <a:solidFill>
                  <a:schemeClr val="bg1"/>
                </a:solidFill>
                <a:latin typeface="Arial" charset="0"/>
              </a:rPr>
              <a:t> and Communications</a:t>
            </a:r>
            <a:endParaRPr lang="en-GB" b="0" dirty="0"/>
          </a:p>
        </p:txBody>
      </p:sp>
    </p:spTree>
    <p:extLst>
      <p:ext uri="{BB962C8B-B14F-4D97-AF65-F5344CB8AC3E}">
        <p14:creationId xmlns:p14="http://schemas.microsoft.com/office/powerpoint/2010/main" val="50885571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997A419-355F-A04A-96E0-21643AF8E9FF}" type="slidenum">
              <a:rPr lang="en-US" sz="800"/>
              <a:pPr/>
              <a:t>19</a:t>
            </a:fld>
            <a:endParaRPr lang="en-US" sz="800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3.2</a:t>
            </a:r>
            <a:r>
              <a:rPr lang="en-US" sz="1200" kern="1200" baseline="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–</a:t>
            </a:r>
            <a:r>
              <a:rPr lang="en-US" sz="1200" kern="1200" baseline="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dirty="0" smtClean="0"/>
              <a:t>Network Protocols and Standards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 smtClean="0">
                <a:latin typeface="Arial" charset="0"/>
              </a:rPr>
              <a:t>3.2.1 –</a:t>
            </a:r>
            <a:r>
              <a:rPr lang="en-US" baseline="0" dirty="0" smtClean="0">
                <a:latin typeface="Arial" charset="0"/>
              </a:rPr>
              <a:t> Protocols</a:t>
            </a:r>
            <a:endParaRPr lang="en-US" dirty="0" smtClean="0"/>
          </a:p>
          <a:p>
            <a:pPr>
              <a:lnSpc>
                <a:spcPct val="80000"/>
              </a:lnSpc>
              <a:buFontTx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762418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997A419-355F-A04A-96E0-21643AF8E9FF}" type="slidenum">
              <a:rPr lang="en-US" sz="800"/>
              <a:pPr/>
              <a:t>20</a:t>
            </a:fld>
            <a:endParaRPr lang="en-US" sz="800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3.2</a:t>
            </a:r>
            <a:r>
              <a:rPr lang="en-US" sz="1200" kern="1200" baseline="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–</a:t>
            </a:r>
            <a:r>
              <a:rPr lang="en-US" sz="1200" kern="1200" baseline="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dirty="0" smtClean="0"/>
              <a:t>Network Protocols and Standards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 smtClean="0">
                <a:latin typeface="Arial" charset="0"/>
              </a:rPr>
              <a:t>3.2.2 – Protocol Suites</a:t>
            </a:r>
            <a:endParaRPr lang="en-US" dirty="0" smtClean="0"/>
          </a:p>
          <a:p>
            <a:pPr>
              <a:lnSpc>
                <a:spcPct val="80000"/>
              </a:lnSpc>
              <a:buFontTx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96026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997A419-355F-A04A-96E0-21643AF8E9FF}" type="slidenum">
              <a:rPr lang="en-US" sz="800"/>
              <a:pPr/>
              <a:t>21</a:t>
            </a:fld>
            <a:endParaRPr lang="en-US" sz="800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3.2</a:t>
            </a:r>
            <a:r>
              <a:rPr lang="en-US" sz="1200" kern="1200" baseline="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–</a:t>
            </a:r>
            <a:r>
              <a:rPr lang="en-US" sz="1200" kern="1200" baseline="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dirty="0" smtClean="0"/>
              <a:t>Network Protocols and Standards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 smtClean="0">
                <a:latin typeface="Arial" charset="0"/>
              </a:rPr>
              <a:t>3.2.3</a:t>
            </a:r>
            <a:r>
              <a:rPr lang="en-US" baseline="0" dirty="0" smtClean="0">
                <a:latin typeface="Arial" charset="0"/>
              </a:rPr>
              <a:t> – Standard Organizations</a:t>
            </a:r>
            <a:endParaRPr lang="en-US" dirty="0" smtClean="0"/>
          </a:p>
          <a:p>
            <a:pPr>
              <a:lnSpc>
                <a:spcPct val="80000"/>
              </a:lnSpc>
              <a:buFontTx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72711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997A419-355F-A04A-96E0-21643AF8E9FF}" type="slidenum">
              <a:rPr lang="en-US" sz="800"/>
              <a:pPr/>
              <a:t>22</a:t>
            </a:fld>
            <a:endParaRPr lang="en-US" sz="800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3.2</a:t>
            </a:r>
            <a:r>
              <a:rPr lang="en-US" sz="1200" kern="1200" baseline="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–</a:t>
            </a:r>
            <a:r>
              <a:rPr lang="en-US" sz="1200" kern="1200" baseline="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dirty="0" smtClean="0"/>
              <a:t>Network Protocols and Standards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 smtClean="0">
                <a:latin typeface="Arial" charset="0"/>
              </a:rPr>
              <a:t>3.2.4 – Reference</a:t>
            </a:r>
            <a:r>
              <a:rPr lang="en-US" baseline="0" dirty="0" smtClean="0">
                <a:latin typeface="Arial" charset="0"/>
              </a:rPr>
              <a:t> Models</a:t>
            </a:r>
            <a:endParaRPr lang="en-US" dirty="0" smtClean="0"/>
          </a:p>
          <a:p>
            <a:pPr>
              <a:lnSpc>
                <a:spcPct val="80000"/>
              </a:lnSpc>
              <a:buFontTx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272340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602A389-8690-465F-BB28-DC61C90E42E7}" type="slidenum">
              <a:rPr lang="en-US" smtClean="0"/>
              <a:pPr/>
              <a:t>23</a:t>
            </a:fld>
            <a:endParaRPr lang="en-US" dirty="0" smtClean="0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04813" y="4378325"/>
            <a:ext cx="6121400" cy="4252913"/>
          </a:xfrm>
          <a:noFill/>
          <a:ln/>
        </p:spPr>
        <p:txBody>
          <a:bodyPr/>
          <a:lstStyle/>
          <a:p>
            <a:pPr>
              <a:buFontTx/>
              <a:buNone/>
            </a:pPr>
            <a:r>
              <a:rPr lang="en-US" b="0" dirty="0" smtClean="0"/>
              <a:t>Cisco Networking Academy Program</a:t>
            </a:r>
          </a:p>
          <a:p>
            <a:pPr marL="0" indent="0" eaLnBrk="1" hangingPunct="1">
              <a:buNone/>
            </a:pPr>
            <a:r>
              <a:rPr lang="en-US" dirty="0" smtClean="0">
                <a:latin typeface="Arial" charset="0"/>
              </a:rPr>
              <a:t>Introduction to Networks v6.0</a:t>
            </a:r>
          </a:p>
          <a:p>
            <a:pPr>
              <a:buFontTx/>
              <a:buNone/>
            </a:pPr>
            <a:r>
              <a:rPr lang="en-US" sz="1300" b="0" dirty="0" smtClean="0"/>
              <a:t>Chapter 3</a:t>
            </a:r>
            <a:r>
              <a:rPr lang="en-US" sz="1400" dirty="0" smtClean="0">
                <a:solidFill>
                  <a:schemeClr val="bg1"/>
                </a:solidFill>
                <a:latin typeface="Arial" charset="0"/>
              </a:rPr>
              <a:t>: Network Protocols</a:t>
            </a:r>
            <a:r>
              <a:rPr lang="en-US" sz="1400" baseline="0" dirty="0" smtClean="0">
                <a:solidFill>
                  <a:schemeClr val="bg1"/>
                </a:solidFill>
                <a:latin typeface="Arial" charset="0"/>
              </a:rPr>
              <a:t> and Communications</a:t>
            </a:r>
            <a:endParaRPr lang="en-GB" b="0" dirty="0"/>
          </a:p>
        </p:txBody>
      </p:sp>
    </p:spTree>
    <p:extLst>
      <p:ext uri="{BB962C8B-B14F-4D97-AF65-F5344CB8AC3E}">
        <p14:creationId xmlns:p14="http://schemas.microsoft.com/office/powerpoint/2010/main" val="278628323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997A419-355F-A04A-96E0-21643AF8E9FF}" type="slidenum">
              <a:rPr lang="en-US" sz="800"/>
              <a:pPr/>
              <a:t>24</a:t>
            </a:fld>
            <a:endParaRPr lang="en-US" sz="800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3.3 –</a:t>
            </a:r>
            <a:r>
              <a:rPr lang="en-US" sz="1200" kern="1200" baseline="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 Data Transfer in the Network</a:t>
            </a:r>
            <a:endParaRPr lang="en-US" sz="1200" kern="1200" dirty="0" smtClean="0">
              <a:solidFill>
                <a:schemeClr val="tx1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 smtClean="0">
                <a:latin typeface="Arial" charset="0"/>
              </a:rPr>
              <a:t>3.3.1 –</a:t>
            </a:r>
            <a:r>
              <a:rPr lang="en-US" baseline="0" dirty="0" smtClean="0">
                <a:latin typeface="Arial" charset="0"/>
              </a:rPr>
              <a:t> Data Encapsulation</a:t>
            </a:r>
            <a:endParaRPr lang="en-US" dirty="0" smtClean="0"/>
          </a:p>
          <a:p>
            <a:pPr>
              <a:lnSpc>
                <a:spcPct val="80000"/>
              </a:lnSpc>
              <a:buFontTx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44803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>
            <a:lvl1pPr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7C839C26-801B-42B6-A101-60F37FE2B0A8}" type="slidenum">
              <a:rPr lang="en-US" sz="800" b="0"/>
              <a:pPr algn="r"/>
              <a:t>2</a:t>
            </a:fld>
            <a:endParaRPr lang="en-US" sz="800" b="0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340163891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997A419-355F-A04A-96E0-21643AF8E9FF}" type="slidenum">
              <a:rPr lang="en-US" sz="800"/>
              <a:pPr/>
              <a:t>25</a:t>
            </a:fld>
            <a:endParaRPr lang="en-US" sz="800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3.3 –</a:t>
            </a:r>
            <a:r>
              <a:rPr lang="en-US" sz="1200" kern="1200" baseline="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 Data Transfer in the Network</a:t>
            </a:r>
            <a:endParaRPr lang="en-US" sz="1200" kern="1200" dirty="0" smtClean="0">
              <a:solidFill>
                <a:schemeClr val="tx1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 smtClean="0">
                <a:latin typeface="Arial" charset="0"/>
              </a:rPr>
              <a:t>3.3.2 –</a:t>
            </a:r>
            <a:r>
              <a:rPr lang="en-US" baseline="0" dirty="0" smtClean="0">
                <a:latin typeface="Arial" charset="0"/>
              </a:rPr>
              <a:t> Data Access</a:t>
            </a:r>
            <a:endParaRPr lang="en-US" dirty="0" smtClean="0"/>
          </a:p>
          <a:p>
            <a:pPr>
              <a:lnSpc>
                <a:spcPct val="80000"/>
              </a:lnSpc>
              <a:buFontTx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319138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602A389-8690-465F-BB28-DC61C90E42E7}" type="slidenum">
              <a:rPr lang="en-US" smtClean="0"/>
              <a:pPr/>
              <a:t>26</a:t>
            </a:fld>
            <a:endParaRPr lang="en-US" dirty="0" smtClean="0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04813" y="4378325"/>
            <a:ext cx="6121400" cy="4252913"/>
          </a:xfrm>
          <a:noFill/>
          <a:ln/>
        </p:spPr>
        <p:txBody>
          <a:bodyPr/>
          <a:lstStyle/>
          <a:p>
            <a:pPr>
              <a:buFontTx/>
              <a:buNone/>
            </a:pPr>
            <a:r>
              <a:rPr lang="en-US" b="0" dirty="0" smtClean="0"/>
              <a:t>Cisco Networking Academy Program</a:t>
            </a:r>
          </a:p>
          <a:p>
            <a:pPr marL="0" indent="0" eaLnBrk="1" hangingPunct="1">
              <a:buNone/>
            </a:pPr>
            <a:r>
              <a:rPr lang="en-US" dirty="0" smtClean="0">
                <a:latin typeface="Arial" charset="0"/>
              </a:rPr>
              <a:t>Introduction to Networks v6.0</a:t>
            </a:r>
          </a:p>
          <a:p>
            <a:pPr>
              <a:buFontTx/>
              <a:buNone/>
            </a:pPr>
            <a:r>
              <a:rPr lang="en-US" sz="1300" b="0" dirty="0" smtClean="0"/>
              <a:t>Chapter 3</a:t>
            </a:r>
            <a:r>
              <a:rPr lang="en-US" sz="1400" dirty="0" smtClean="0">
                <a:solidFill>
                  <a:schemeClr val="bg1"/>
                </a:solidFill>
                <a:latin typeface="Arial" charset="0"/>
              </a:rPr>
              <a:t>: Network Protocols</a:t>
            </a:r>
            <a:r>
              <a:rPr lang="en-US" sz="1400" baseline="0" dirty="0" smtClean="0">
                <a:solidFill>
                  <a:schemeClr val="bg1"/>
                </a:solidFill>
                <a:latin typeface="Arial" charset="0"/>
              </a:rPr>
              <a:t> and Communications</a:t>
            </a:r>
            <a:endParaRPr lang="en-GB" b="0" dirty="0"/>
          </a:p>
        </p:txBody>
      </p:sp>
    </p:spTree>
    <p:extLst>
      <p:ext uri="{BB962C8B-B14F-4D97-AF65-F5344CB8AC3E}">
        <p14:creationId xmlns:p14="http://schemas.microsoft.com/office/powerpoint/2010/main" val="263336524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997A419-355F-A04A-96E0-21643AF8E9FF}" type="slidenum">
              <a:rPr lang="en-US" sz="800"/>
              <a:pPr/>
              <a:t>27</a:t>
            </a:fld>
            <a:endParaRPr lang="en-US" sz="800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3.4.1.4</a:t>
            </a:r>
            <a:r>
              <a:rPr lang="en-US" sz="1200" kern="1200" baseline="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 - </a:t>
            </a:r>
            <a:r>
              <a:rPr lang="en-US" dirty="0" smtClean="0">
                <a:latin typeface="Arial" charset="0"/>
              </a:rPr>
              <a:t>Summary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082897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AC3B40C-7774-46A0-8FD7-D0857136B166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099282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6C92755B-29FD-8743-9094-C0E3A734D22E}" type="slidenum">
              <a:rPr lang="en-US" sz="800"/>
              <a:pPr/>
              <a:t>30</a:t>
            </a:fld>
            <a:endParaRPr lang="en-US" sz="800"/>
          </a:p>
        </p:txBody>
      </p:sp>
      <p:sp>
        <p:nvSpPr>
          <p:cNvPr id="57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dirty="0" smtClean="0">
                <a:latin typeface="Arial" charset="0"/>
              </a:rPr>
              <a:t>New Terms and Commands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638170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6C92755B-29FD-8743-9094-C0E3A734D22E}" type="slidenum">
              <a:rPr lang="en-US" sz="800"/>
              <a:pPr/>
              <a:t>31</a:t>
            </a:fld>
            <a:endParaRPr lang="en-US" sz="800"/>
          </a:p>
        </p:txBody>
      </p:sp>
      <p:sp>
        <p:nvSpPr>
          <p:cNvPr id="57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dirty="0" smtClean="0">
                <a:latin typeface="Arial" charset="0"/>
              </a:rPr>
              <a:t>New Terms and Commands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005874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6C92755B-29FD-8743-9094-C0E3A734D22E}" type="slidenum">
              <a:rPr lang="en-US" sz="800"/>
              <a:pPr/>
              <a:t>32</a:t>
            </a:fld>
            <a:endParaRPr lang="en-US" sz="800"/>
          </a:p>
        </p:txBody>
      </p:sp>
      <p:sp>
        <p:nvSpPr>
          <p:cNvPr id="57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dirty="0" smtClean="0">
                <a:latin typeface="Arial" charset="0"/>
              </a:rPr>
              <a:t>New Terms and Commands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27072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11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897EDCD-494B-463B-94F5-50E6B57D71C3}" type="slidenum">
              <a:rPr lang="en-US" smtClean="0"/>
              <a:pPr>
                <a:defRPr/>
              </a:pPr>
              <a:t>3</a:t>
            </a:fld>
            <a:endParaRPr lang="en-US" smtClean="0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04813" y="4378325"/>
            <a:ext cx="6121400" cy="425291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indent="0" algn="l" defTabSz="814388">
              <a:lnSpc>
                <a:spcPct val="90000"/>
              </a:lnSpc>
              <a:buNone/>
              <a:defRPr/>
            </a:pPr>
            <a:r>
              <a:rPr lang="en-US" sz="800" b="0" kern="0" dirty="0" smtClean="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rPr>
              <a:t>Course Planning Guide</a:t>
            </a:r>
            <a:endParaRPr lang="en-US" dirty="0" smtClean="0">
              <a:latin typeface="Arial" charset="0"/>
            </a:endParaRPr>
          </a:p>
          <a:p>
            <a:pPr>
              <a:buFontTx/>
              <a:buNone/>
            </a:pPr>
            <a:r>
              <a:rPr lang="en-US" sz="1200" b="0" dirty="0" smtClean="0"/>
              <a:t>Chapter 3</a:t>
            </a:r>
            <a:r>
              <a:rPr lang="en-US" sz="1200" dirty="0" smtClean="0">
                <a:solidFill>
                  <a:schemeClr val="bg1"/>
                </a:solidFill>
                <a:latin typeface="Arial" charset="0"/>
              </a:rPr>
              <a:t>: Network Protocols</a:t>
            </a:r>
            <a:r>
              <a:rPr lang="en-US" sz="1200" baseline="0" dirty="0" smtClean="0">
                <a:solidFill>
                  <a:schemeClr val="bg1"/>
                </a:solidFill>
                <a:latin typeface="Arial" charset="0"/>
              </a:rPr>
              <a:t> and Communications</a:t>
            </a:r>
            <a:endParaRPr lang="en-GB" b="0" dirty="0" smtClean="0"/>
          </a:p>
          <a:p>
            <a:pPr marL="0" indent="0" algn="l" defTabSz="814388">
              <a:lnSpc>
                <a:spcPct val="90000"/>
              </a:lnSpc>
              <a:buNone/>
              <a:defRPr/>
            </a:pP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551885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>
            <a:lvl1pPr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0A313ED8-785B-4D16-9B17-4143385249B9}" type="slidenum">
              <a:rPr lang="en-US" sz="800" b="0"/>
              <a:pPr algn="r"/>
              <a:t>4</a:t>
            </a:fld>
            <a:endParaRPr lang="en-US" sz="800" b="0"/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305711995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7" tIns="0" rIns="18817" bIns="0" anchor="b"/>
          <a:lstStyle>
            <a:lvl1pPr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ACE20BE7-F2F3-4E26-9454-50B18F790A4E}" type="slidenum">
              <a:rPr lang="en-US" sz="800" b="0">
                <a:ea typeface="ＭＳ Ｐゴシック" pitchFamily="34" charset="-128"/>
              </a:rPr>
              <a:pPr algn="r"/>
              <a:t>5</a:t>
            </a:fld>
            <a:endParaRPr lang="en-US" sz="800" b="0">
              <a:ea typeface="ＭＳ Ｐゴシック" pitchFamily="34" charset="-128"/>
            </a:endParaRPr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178440044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>
            <a:lvl1pPr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7391C207-9349-46D5-9D89-8ADDA5014D1F}" type="slidenum">
              <a:rPr lang="en-US" sz="800" b="0"/>
              <a:pPr algn="r"/>
              <a:t>6</a:t>
            </a:fld>
            <a:endParaRPr lang="en-US" sz="800" b="0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336847150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7" tIns="0" rIns="18817" bIns="0" anchor="b"/>
          <a:lstStyle>
            <a:lvl1pPr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5F7D0146-1035-4865-8A5B-0B1E8578604B}" type="slidenum">
              <a:rPr lang="en-US" sz="800" b="0">
                <a:ea typeface="ＭＳ Ｐゴシック" pitchFamily="34" charset="-128"/>
              </a:rPr>
              <a:pPr algn="r"/>
              <a:t>12</a:t>
            </a:fld>
            <a:endParaRPr lang="en-US" sz="800" b="0">
              <a:ea typeface="ＭＳ Ｐゴシック" pitchFamily="34" charset="-128"/>
            </a:endParaRPr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263527971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8CB16DC-A265-4634-B8FE-A98AE8199390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038929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CD9030C1-C977-B14B-8EB7-BA2B30FCDB63}" type="slidenum">
              <a:rPr lang="en-US" sz="800"/>
              <a:pPr/>
              <a:t>14</a:t>
            </a:fld>
            <a:endParaRPr lang="en-US" sz="800"/>
          </a:p>
        </p:txBody>
      </p:sp>
      <p:sp>
        <p:nvSpPr>
          <p:cNvPr id="8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04813" y="4378325"/>
            <a:ext cx="6121400" cy="425291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r>
              <a:rPr lang="en-US" b="0" dirty="0" smtClean="0"/>
              <a:t>Cisco Networking Academy Program</a:t>
            </a:r>
          </a:p>
          <a:p>
            <a:pPr marL="0" indent="0" eaLnBrk="1" hangingPunct="1">
              <a:buNone/>
            </a:pPr>
            <a:r>
              <a:rPr lang="en-US" dirty="0" smtClean="0">
                <a:latin typeface="Arial" charset="0"/>
              </a:rPr>
              <a:t>Introduction to Networks v6.0</a:t>
            </a:r>
          </a:p>
          <a:p>
            <a:pPr>
              <a:buFontTx/>
              <a:buNone/>
            </a:pPr>
            <a:r>
              <a:rPr lang="en-US" sz="1300" b="0" dirty="0" smtClean="0"/>
              <a:t>Chapter 3</a:t>
            </a:r>
            <a:r>
              <a:rPr lang="en-US" sz="1400" dirty="0" smtClean="0">
                <a:solidFill>
                  <a:schemeClr val="bg1"/>
                </a:solidFill>
                <a:latin typeface="Arial" charset="0"/>
              </a:rPr>
              <a:t>: Network Protocols</a:t>
            </a:r>
            <a:r>
              <a:rPr lang="en-US" sz="1400" baseline="0" dirty="0" smtClean="0">
                <a:solidFill>
                  <a:schemeClr val="bg1"/>
                </a:solidFill>
                <a:latin typeface="Arial" charset="0"/>
              </a:rPr>
              <a:t> and Communications</a:t>
            </a:r>
            <a:endParaRPr lang="en-GB" b="0" dirty="0"/>
          </a:p>
        </p:txBody>
      </p:sp>
    </p:spTree>
    <p:extLst>
      <p:ext uri="{BB962C8B-B14F-4D97-AF65-F5344CB8AC3E}">
        <p14:creationId xmlns:p14="http://schemas.microsoft.com/office/powerpoint/2010/main" val="4769437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Pt_CoverArt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93888"/>
            <a:ext cx="9140825" cy="2449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4498975" y="6670675"/>
            <a:ext cx="234791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124" tIns="41061" rIns="82124" bIns="41061" anchor="b" anchorCtr="1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700">
                <a:solidFill>
                  <a:srgbClr val="D3D3D3"/>
                </a:solidFill>
              </a:rPr>
              <a:t>© 2007 – 2010, Cisco Systems, Inc. All rights reserved.</a:t>
            </a: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7123113" y="6672263"/>
            <a:ext cx="650875" cy="188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700">
                <a:solidFill>
                  <a:srgbClr val="D3D3D3"/>
                </a:solidFill>
              </a:rPr>
              <a:t>Cisco Public</a:t>
            </a: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193675" y="6562725"/>
            <a:ext cx="962025" cy="29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124" tIns="41061" rIns="82124" bIns="41061" anchor="b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700">
                <a:solidFill>
                  <a:srgbClr val="D3D3D3"/>
                </a:solidFill>
              </a:rPr>
              <a:t>ITE PC v4.1</a:t>
            </a:r>
          </a:p>
          <a:p>
            <a:pPr algn="l" defTabSz="814388">
              <a:lnSpc>
                <a:spcPct val="100000"/>
              </a:lnSpc>
            </a:pPr>
            <a:r>
              <a:rPr lang="en-US" sz="700">
                <a:solidFill>
                  <a:srgbClr val="D3D3D3"/>
                </a:solidFill>
              </a:rPr>
              <a:t>Chapter 1</a:t>
            </a:r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8596313" y="6626225"/>
            <a:ext cx="320675" cy="23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DC7FBAF0-BCF5-8741-945F-3C6763791038}" type="slidenum">
              <a:rPr lang="en-US" sz="1000">
                <a:solidFill>
                  <a:srgbClr val="D3D3D3"/>
                </a:solidFill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1000">
              <a:solidFill>
                <a:srgbClr val="D3D3D3"/>
              </a:solidFill>
            </a:endParaRPr>
          </a:p>
        </p:txBody>
      </p:sp>
      <p:pic>
        <p:nvPicPr>
          <p:cNvPr id="9" name="Picture 9" descr="Cisco_NewLogo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3225" y="5940425"/>
            <a:ext cx="3354388" cy="474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0" descr="Cisc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063" y="119063"/>
            <a:ext cx="1171575" cy="90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90247" name="Rectangle 7"/>
          <p:cNvSpPr>
            <a:spLocks noGrp="1" noChangeArrowheads="1"/>
          </p:cNvSpPr>
          <p:nvPr>
            <p:ph type="ctrTitle"/>
          </p:nvPr>
        </p:nvSpPr>
        <p:spPr bwMode="white">
          <a:xfrm>
            <a:off x="311150" y="2671763"/>
            <a:ext cx="3768725" cy="830262"/>
          </a:xfrm>
          <a:ln/>
        </p:spPr>
        <p:txBody>
          <a:bodyPr anchor="ctr"/>
          <a:lstStyle>
            <a:lvl1pPr>
              <a:defRPr sz="3000" b="0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290248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311150" y="4672013"/>
            <a:ext cx="4103688" cy="658812"/>
          </a:xfrm>
          <a:ln/>
        </p:spPr>
        <p:txBody>
          <a:bodyPr/>
          <a:lstStyle>
            <a:lvl1pPr marL="0" indent="0">
              <a:lnSpc>
                <a:spcPct val="90000"/>
              </a:lnSpc>
              <a:buFont typeface="Wingdings" pitchFamily="2" charset="2"/>
              <a:buNone/>
              <a:defRPr sz="2000" b="1">
                <a:solidFill>
                  <a:schemeClr val="bg2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8540273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75252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5925" y="798513"/>
            <a:ext cx="2035175" cy="47879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5638" y="798513"/>
            <a:ext cx="5957887" cy="47879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7663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5638" y="798513"/>
            <a:ext cx="8145462" cy="838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55638" y="2014538"/>
            <a:ext cx="7940675" cy="3571875"/>
          </a:xfrm>
        </p:spPr>
        <p:txBody>
          <a:bodyPr/>
          <a:lstStyle/>
          <a:p>
            <a:pPr lvl="0"/>
            <a:endParaRPr lang="en-US" noProof="0" dirty="0" smtClean="0"/>
          </a:p>
        </p:txBody>
      </p:sp>
    </p:spTree>
    <p:extLst>
      <p:ext uri="{BB962C8B-B14F-4D97-AF65-F5344CB8AC3E}">
        <p14:creationId xmlns:p14="http://schemas.microsoft.com/office/powerpoint/2010/main" val="39697481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PPt_4face_02120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11350"/>
            <a:ext cx="9144000" cy="2432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278"/>
          <p:cNvSpPr>
            <a:spLocks noChangeArrowheads="1"/>
          </p:cNvSpPr>
          <p:nvPr/>
        </p:nvSpPr>
        <p:spPr bwMode="auto">
          <a:xfrm>
            <a:off x="4498975" y="6672263"/>
            <a:ext cx="2022475" cy="188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124" tIns="41061" rIns="82124" bIns="41061" anchor="b" anchorCtr="1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700">
                <a:solidFill>
                  <a:srgbClr val="D3D3D3"/>
                </a:solidFill>
              </a:rPr>
              <a:t>© 2008 Cisco Systems, Inc. All rights reserved.</a:t>
            </a:r>
          </a:p>
        </p:txBody>
      </p:sp>
      <p:sp>
        <p:nvSpPr>
          <p:cNvPr id="6" name="Rectangle 279"/>
          <p:cNvSpPr>
            <a:spLocks noChangeArrowheads="1"/>
          </p:cNvSpPr>
          <p:nvPr/>
        </p:nvSpPr>
        <p:spPr bwMode="auto">
          <a:xfrm>
            <a:off x="6896100" y="6672263"/>
            <a:ext cx="877888" cy="188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700">
                <a:solidFill>
                  <a:srgbClr val="D3D3D3"/>
                </a:solidFill>
              </a:rPr>
              <a:t>Cisco Confidential</a:t>
            </a:r>
          </a:p>
        </p:txBody>
      </p:sp>
      <p:sp>
        <p:nvSpPr>
          <p:cNvPr id="7" name="Rectangle 280"/>
          <p:cNvSpPr>
            <a:spLocks noChangeArrowheads="1"/>
          </p:cNvSpPr>
          <p:nvPr/>
        </p:nvSpPr>
        <p:spPr bwMode="auto">
          <a:xfrm>
            <a:off x="193675" y="6672263"/>
            <a:ext cx="962025" cy="188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124" tIns="41061" rIns="82124" bIns="41061" anchor="b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700">
                <a:solidFill>
                  <a:srgbClr val="D3D3D3"/>
                </a:solidFill>
              </a:rPr>
              <a:t>Presentation_ID</a:t>
            </a:r>
          </a:p>
        </p:txBody>
      </p:sp>
      <p:sp>
        <p:nvSpPr>
          <p:cNvPr id="8" name="Rectangle 281"/>
          <p:cNvSpPr>
            <a:spLocks noChangeArrowheads="1"/>
          </p:cNvSpPr>
          <p:nvPr/>
        </p:nvSpPr>
        <p:spPr bwMode="auto">
          <a:xfrm>
            <a:off x="8596313" y="6626225"/>
            <a:ext cx="320675" cy="23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7F1BC4EF-034A-F647-AA58-B71D58802FDB}" type="slidenum">
              <a:rPr lang="en-US" sz="1000">
                <a:solidFill>
                  <a:srgbClr val="D3D3D3"/>
                </a:solidFill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1000">
              <a:solidFill>
                <a:srgbClr val="D3D3D3"/>
              </a:solidFill>
            </a:endParaRPr>
          </a:p>
        </p:txBody>
      </p:sp>
      <p:pic>
        <p:nvPicPr>
          <p:cNvPr id="9" name="Picture 331" descr="Cisco_NewLogo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3225" y="5940425"/>
            <a:ext cx="3354388" cy="474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333" descr="Cisc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063" y="119063"/>
            <a:ext cx="1171575" cy="90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9873" name="Rectangle 209"/>
          <p:cNvSpPr>
            <a:spLocks noGrp="1" noChangeArrowheads="1"/>
          </p:cNvSpPr>
          <p:nvPr>
            <p:ph type="ctrTitle"/>
          </p:nvPr>
        </p:nvSpPr>
        <p:spPr bwMode="white">
          <a:xfrm>
            <a:off x="311150" y="2671763"/>
            <a:ext cx="3768725" cy="830262"/>
          </a:xfrm>
          <a:ln/>
        </p:spPr>
        <p:txBody>
          <a:bodyPr anchor="ctr"/>
          <a:lstStyle>
            <a:lvl1pPr>
              <a:defRPr sz="3000" b="0">
                <a:solidFill>
                  <a:srgbClr val="FFFFFF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69874" name="Rectangle 210"/>
          <p:cNvSpPr>
            <a:spLocks noGrp="1" noChangeArrowheads="1"/>
          </p:cNvSpPr>
          <p:nvPr>
            <p:ph type="subTitle" idx="1"/>
          </p:nvPr>
        </p:nvSpPr>
        <p:spPr>
          <a:xfrm>
            <a:off x="311150" y="4672013"/>
            <a:ext cx="4103688" cy="658812"/>
          </a:xfrm>
          <a:ln/>
        </p:spPr>
        <p:txBody>
          <a:bodyPr/>
          <a:lstStyle>
            <a:lvl1pPr marL="0" indent="0">
              <a:lnSpc>
                <a:spcPct val="90000"/>
              </a:lnSpc>
              <a:buFont typeface="Wingdings" pitchFamily="2" charset="2"/>
              <a:buNone/>
              <a:defRPr sz="2000" b="1">
                <a:solidFill>
                  <a:schemeClr val="bg2"/>
                </a:solidFill>
              </a:defRPr>
            </a:lvl1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488569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2pPr marL="457200" indent="-228600">
              <a:buFont typeface="Arial" panose="020B0604020202020204" pitchFamily="34" charset="0"/>
              <a:buChar char="•"/>
              <a:defRPr/>
            </a:lvl2pPr>
            <a:lvl3pPr marL="914400" indent="-225425">
              <a:buSzPct val="75000"/>
              <a:buFont typeface="Courier New" panose="02070309020205020404" pitchFamily="49" charset="0"/>
              <a:buChar char="o"/>
              <a:defRPr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104739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2285175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5638" y="2014538"/>
            <a:ext cx="3894137" cy="3571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2175" y="2014538"/>
            <a:ext cx="3894138" cy="3571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92319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437391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084824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085695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5638" y="702293"/>
            <a:ext cx="8145462" cy="838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5638" y="1687390"/>
            <a:ext cx="7940675" cy="4720787"/>
          </a:xfrm>
        </p:spPr>
        <p:txBody>
          <a:bodyPr/>
          <a:lstStyle>
            <a:lvl2pPr marL="457200" indent="-228600">
              <a:buFont typeface="Arial" panose="020B0604020202020204" pitchFamily="34" charset="0"/>
              <a:buChar char="•"/>
              <a:defRPr/>
            </a:lvl2pPr>
            <a:lvl3pPr marL="914400" indent="-225425">
              <a:buSzPct val="75000"/>
              <a:buFont typeface="Courier New" panose="02070309020205020404" pitchFamily="49" charset="0"/>
              <a:buChar char="o"/>
              <a:defRPr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097551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5425332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3749116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862915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5925" y="798513"/>
            <a:ext cx="2035175" cy="47879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5638" y="798513"/>
            <a:ext cx="5957887" cy="47879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16079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811502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5638" y="2014538"/>
            <a:ext cx="3894137" cy="3571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2175" y="2014538"/>
            <a:ext cx="3894138" cy="3571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89473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02792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3690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948584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749952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919012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5.pn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55638" y="798513"/>
            <a:ext cx="8145462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82124" tIns="41061" rIns="82124" bIns="41061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Slide Title</a:t>
            </a:r>
          </a:p>
        </p:txBody>
      </p:sp>
      <p:sp>
        <p:nvSpPr>
          <p:cNvPr id="1027" name="Rectangle 4"/>
          <p:cNvSpPr>
            <a:spLocks noChangeArrowheads="1"/>
          </p:cNvSpPr>
          <p:nvPr/>
        </p:nvSpPr>
        <p:spPr bwMode="auto">
          <a:xfrm>
            <a:off x="193675" y="6562725"/>
            <a:ext cx="962025" cy="29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124" tIns="41061" rIns="82124" bIns="41061" anchor="b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700">
                <a:solidFill>
                  <a:srgbClr val="D3D3D3"/>
                </a:solidFill>
              </a:rPr>
              <a:t>ITE PC v4.1</a:t>
            </a:r>
          </a:p>
          <a:p>
            <a:pPr algn="l" defTabSz="814388">
              <a:lnSpc>
                <a:spcPct val="100000"/>
              </a:lnSpc>
            </a:pPr>
            <a:r>
              <a:rPr lang="en-US" sz="700">
                <a:solidFill>
                  <a:srgbClr val="D3D3D3"/>
                </a:solidFill>
              </a:rPr>
              <a:t>Chapter 1</a:t>
            </a:r>
          </a:p>
        </p:txBody>
      </p:sp>
      <p:sp>
        <p:nvSpPr>
          <p:cNvPr id="1028" name="Rectangle 5"/>
          <p:cNvSpPr>
            <a:spLocks noChangeArrowheads="1"/>
          </p:cNvSpPr>
          <p:nvPr/>
        </p:nvSpPr>
        <p:spPr bwMode="auto">
          <a:xfrm>
            <a:off x="8596313" y="6626225"/>
            <a:ext cx="320675" cy="23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28856D66-2D7E-BA44-8BF8-F720D8CAD36C}" type="slidenum">
              <a:rPr lang="en-US" sz="1000">
                <a:solidFill>
                  <a:srgbClr val="D3D3D3"/>
                </a:solidFill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1000">
              <a:solidFill>
                <a:srgbClr val="D3D3D3"/>
              </a:solidFill>
            </a:endParaRPr>
          </a:p>
        </p:txBody>
      </p:sp>
      <p:sp>
        <p:nvSpPr>
          <p:cNvPr id="1029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636398" y="2078328"/>
            <a:ext cx="7940675" cy="39506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82124" tIns="41061" rIns="82124" bIns="4106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Body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1030" name="Picture 7" descr="PPt_TopBand_Artwork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0825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1" name="Rectangle 8"/>
          <p:cNvSpPr>
            <a:spLocks noChangeArrowheads="1"/>
          </p:cNvSpPr>
          <p:nvPr/>
        </p:nvSpPr>
        <p:spPr bwMode="auto">
          <a:xfrm>
            <a:off x="4498975" y="6670675"/>
            <a:ext cx="234791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124" tIns="41061" rIns="82124" bIns="41061" anchor="b" anchorCtr="1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700">
                <a:solidFill>
                  <a:srgbClr val="D3D3D3"/>
                </a:solidFill>
              </a:rPr>
              <a:t>© 2007 – 2010, Cisco Systems, Inc. All rights reserved.</a:t>
            </a:r>
          </a:p>
        </p:txBody>
      </p:sp>
      <p:sp>
        <p:nvSpPr>
          <p:cNvPr id="1032" name="Rectangle 9"/>
          <p:cNvSpPr>
            <a:spLocks noChangeArrowheads="1"/>
          </p:cNvSpPr>
          <p:nvPr/>
        </p:nvSpPr>
        <p:spPr bwMode="auto">
          <a:xfrm>
            <a:off x="7123113" y="6672263"/>
            <a:ext cx="650875" cy="188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700">
                <a:solidFill>
                  <a:srgbClr val="D3D3D3"/>
                </a:solidFill>
              </a:rPr>
              <a:t>Cisco Public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55" r:id="rId1"/>
    <p:sldLayoutId id="2147484034" r:id="rId2"/>
    <p:sldLayoutId id="2147484035" r:id="rId3"/>
    <p:sldLayoutId id="2147484036" r:id="rId4"/>
    <p:sldLayoutId id="2147484037" r:id="rId5"/>
    <p:sldLayoutId id="2147484038" r:id="rId6"/>
    <p:sldLayoutId id="2147484039" r:id="rId7"/>
    <p:sldLayoutId id="2147484040" r:id="rId8"/>
    <p:sldLayoutId id="2147484041" r:id="rId9"/>
    <p:sldLayoutId id="2147484042" r:id="rId10"/>
    <p:sldLayoutId id="2147484043" r:id="rId11"/>
    <p:sldLayoutId id="2147484044" r:id="rId12"/>
  </p:sldLayoutIdLst>
  <p:timing>
    <p:tnLst>
      <p:par>
        <p:cTn id="1" dur="indefinite" restart="never" nodeType="tmRoot"/>
      </p:par>
    </p:tnLst>
  </p:timing>
  <p:txStyles>
    <p:titleStyle>
      <a:lvl1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+mj-lt"/>
          <a:ea typeface="ＭＳ Ｐゴシック" charset="0"/>
          <a:cs typeface="ＭＳ Ｐゴシック" charset="0"/>
        </a:defRPr>
      </a:lvl1pPr>
      <a:lvl2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  <a:ea typeface="ＭＳ Ｐゴシック" charset="0"/>
          <a:cs typeface="ＭＳ Ｐゴシック" charset="0"/>
        </a:defRPr>
      </a:lvl2pPr>
      <a:lvl3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  <a:ea typeface="ＭＳ Ｐゴシック" charset="0"/>
          <a:cs typeface="ＭＳ Ｐゴシック" charset="0"/>
        </a:defRPr>
      </a:lvl3pPr>
      <a:lvl4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  <a:ea typeface="ＭＳ Ｐゴシック" charset="0"/>
          <a:cs typeface="ＭＳ Ｐゴシック" charset="0"/>
        </a:defRPr>
      </a:lvl4pPr>
      <a:lvl5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defTabSz="814388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</a:defRPr>
      </a:lvl6pPr>
      <a:lvl7pPr marL="914400" algn="l" defTabSz="814388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</a:defRPr>
      </a:lvl7pPr>
      <a:lvl8pPr marL="1371600" algn="l" defTabSz="814388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</a:defRPr>
      </a:lvl8pPr>
      <a:lvl9pPr marL="1828800" algn="l" defTabSz="814388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</a:defRPr>
      </a:lvl9pPr>
    </p:titleStyle>
    <p:bodyStyle>
      <a:lvl1pPr marL="236538" indent="-236538" algn="l" defTabSz="814388" rtl="0" eaLnBrk="0" fontAlgn="base" hangingPunct="0">
        <a:lnSpc>
          <a:spcPct val="95000"/>
        </a:lnSpc>
        <a:spcBef>
          <a:spcPct val="50000"/>
        </a:spcBef>
        <a:spcAft>
          <a:spcPct val="0"/>
        </a:spcAft>
        <a:buClr>
          <a:srgbClr val="708CA1"/>
        </a:buClr>
        <a:buFont typeface="Wingdings" charset="0"/>
        <a:buChar char="§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574675" indent="-117475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  <a:ea typeface="ＭＳ Ｐゴシック" charset="0"/>
        </a:defRPr>
      </a:lvl2pPr>
      <a:lvl3pPr marL="914400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  <a:ea typeface="ＭＳ Ｐゴシック" charset="0"/>
        </a:defRPr>
      </a:lvl3pPr>
      <a:lvl4pPr marL="1254125" indent="117475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  <a:ea typeface="ＭＳ Ｐゴシック" charset="0"/>
        </a:defRPr>
      </a:lvl4pPr>
      <a:lvl5pPr marL="1604963" indent="223838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  <a:ea typeface="ＭＳ Ｐゴシック" charset="0"/>
        </a:defRPr>
      </a:lvl5pPr>
      <a:lvl6pPr marL="2062163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</a:defRPr>
      </a:lvl6pPr>
      <a:lvl7pPr marL="2519363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</a:defRPr>
      </a:lvl7pPr>
      <a:lvl8pPr marL="2976563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</a:defRPr>
      </a:lvl8pPr>
      <a:lvl9pPr marL="3433763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6146"/>
          <p:cNvSpPr>
            <a:spLocks noGrp="1" noChangeArrowheads="1"/>
          </p:cNvSpPr>
          <p:nvPr>
            <p:ph type="title"/>
          </p:nvPr>
        </p:nvSpPr>
        <p:spPr bwMode="auto">
          <a:xfrm>
            <a:off x="193868" y="394392"/>
            <a:ext cx="8772157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82124" tIns="41061" rIns="82124" bIns="41061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Slide Title</a:t>
            </a:r>
          </a:p>
        </p:txBody>
      </p:sp>
      <p:sp>
        <p:nvSpPr>
          <p:cNvPr id="3075" name="Rectangle 6281"/>
          <p:cNvSpPr>
            <a:spLocks noChangeArrowheads="1"/>
          </p:cNvSpPr>
          <p:nvPr/>
        </p:nvSpPr>
        <p:spPr bwMode="auto">
          <a:xfrm>
            <a:off x="193675" y="6672263"/>
            <a:ext cx="962025" cy="188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124" tIns="41061" rIns="82124" bIns="41061" anchor="b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700">
                <a:solidFill>
                  <a:srgbClr val="D3D3D3"/>
                </a:solidFill>
              </a:rPr>
              <a:t>Presentation_ID</a:t>
            </a:r>
          </a:p>
        </p:txBody>
      </p:sp>
      <p:sp>
        <p:nvSpPr>
          <p:cNvPr id="3076" name="Rectangle 6282"/>
          <p:cNvSpPr>
            <a:spLocks noChangeArrowheads="1"/>
          </p:cNvSpPr>
          <p:nvPr/>
        </p:nvSpPr>
        <p:spPr bwMode="auto">
          <a:xfrm>
            <a:off x="8596313" y="6626225"/>
            <a:ext cx="320675" cy="23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6084AB3D-AE30-934E-B0BC-A74C2CCEE444}" type="slidenum">
              <a:rPr lang="en-US" sz="1000">
                <a:solidFill>
                  <a:srgbClr val="D3D3D3"/>
                </a:solidFill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1000">
              <a:solidFill>
                <a:srgbClr val="D3D3D3"/>
              </a:solidFill>
            </a:endParaRPr>
          </a:p>
        </p:txBody>
      </p:sp>
      <p:sp>
        <p:nvSpPr>
          <p:cNvPr id="3077" name="Rectangle 6284"/>
          <p:cNvSpPr>
            <a:spLocks noGrp="1" noChangeArrowheads="1"/>
          </p:cNvSpPr>
          <p:nvPr>
            <p:ph type="body" idx="1"/>
          </p:nvPr>
        </p:nvSpPr>
        <p:spPr bwMode="auto">
          <a:xfrm>
            <a:off x="213109" y="1539502"/>
            <a:ext cx="8733677" cy="49264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82124" tIns="41061" rIns="82124" bIns="4106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Body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078" name="Rectangle 6312"/>
          <p:cNvSpPr>
            <a:spLocks noChangeArrowheads="1"/>
          </p:cNvSpPr>
          <p:nvPr/>
        </p:nvSpPr>
        <p:spPr bwMode="auto">
          <a:xfrm>
            <a:off x="4498975" y="6672263"/>
            <a:ext cx="2022475" cy="188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124" tIns="41061" rIns="82124" bIns="41061" anchor="b" anchorCtr="1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700">
                <a:solidFill>
                  <a:srgbClr val="D3D3D3"/>
                </a:solidFill>
              </a:rPr>
              <a:t>© 2008 Cisco Systems, Inc. All rights reserved.</a:t>
            </a:r>
          </a:p>
        </p:txBody>
      </p:sp>
      <p:sp>
        <p:nvSpPr>
          <p:cNvPr id="3079" name="Rectangle 6313"/>
          <p:cNvSpPr>
            <a:spLocks noChangeArrowheads="1"/>
          </p:cNvSpPr>
          <p:nvPr/>
        </p:nvSpPr>
        <p:spPr bwMode="auto">
          <a:xfrm>
            <a:off x="6896100" y="6672263"/>
            <a:ext cx="877888" cy="188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700">
                <a:solidFill>
                  <a:srgbClr val="D3D3D3"/>
                </a:solidFill>
              </a:rPr>
              <a:t>Cisco Confidential</a:t>
            </a:r>
          </a:p>
        </p:txBody>
      </p:sp>
      <p:pic>
        <p:nvPicPr>
          <p:cNvPr id="3080" name="Picture 8" descr="Rev08_Cisco_BrandBar10_060408.png"/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41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56" r:id="rId1"/>
    <p:sldLayoutId id="2147484045" r:id="rId2"/>
    <p:sldLayoutId id="2147484046" r:id="rId3"/>
    <p:sldLayoutId id="2147484047" r:id="rId4"/>
    <p:sldLayoutId id="2147484048" r:id="rId5"/>
    <p:sldLayoutId id="2147484049" r:id="rId6"/>
    <p:sldLayoutId id="2147484050" r:id="rId7"/>
    <p:sldLayoutId id="2147484051" r:id="rId8"/>
    <p:sldLayoutId id="2147484052" r:id="rId9"/>
    <p:sldLayoutId id="2147484053" r:id="rId10"/>
    <p:sldLayoutId id="2147484054" r:id="rId11"/>
  </p:sldLayoutIdLst>
  <p:timing>
    <p:tnLst>
      <p:par>
        <p:cTn id="1" dur="indefinite" restart="never" nodeType="tmRoot"/>
      </p:par>
    </p:tnLst>
  </p:timing>
  <p:txStyles>
    <p:titleStyle>
      <a:lvl1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+mj-lt"/>
          <a:ea typeface="ＭＳ Ｐゴシック" charset="0"/>
          <a:cs typeface="ＭＳ Ｐゴシック" charset="0"/>
        </a:defRPr>
      </a:lvl1pPr>
      <a:lvl2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  <a:ea typeface="ＭＳ Ｐゴシック" charset="0"/>
          <a:cs typeface="ＭＳ Ｐゴシック" charset="0"/>
        </a:defRPr>
      </a:lvl2pPr>
      <a:lvl3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  <a:ea typeface="ＭＳ Ｐゴシック" charset="0"/>
          <a:cs typeface="ＭＳ Ｐゴシック" charset="0"/>
        </a:defRPr>
      </a:lvl3pPr>
      <a:lvl4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  <a:ea typeface="ＭＳ Ｐゴシック" charset="0"/>
          <a:cs typeface="ＭＳ Ｐゴシック" charset="0"/>
        </a:defRPr>
      </a:lvl4pPr>
      <a:lvl5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defTabSz="8143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</a:defRPr>
      </a:lvl6pPr>
      <a:lvl7pPr marL="914400" algn="l" defTabSz="8143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</a:defRPr>
      </a:lvl7pPr>
      <a:lvl8pPr marL="1371600" algn="l" defTabSz="8143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</a:defRPr>
      </a:lvl8pPr>
      <a:lvl9pPr marL="1828800" algn="l" defTabSz="8143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</a:defRPr>
      </a:lvl9pPr>
    </p:titleStyle>
    <p:bodyStyle>
      <a:lvl1pPr marL="236538" indent="-236538" algn="l" defTabSz="814388" rtl="0" eaLnBrk="0" fontAlgn="base" hangingPunct="0">
        <a:lnSpc>
          <a:spcPct val="95000"/>
        </a:lnSpc>
        <a:spcBef>
          <a:spcPct val="50000"/>
        </a:spcBef>
        <a:spcAft>
          <a:spcPct val="0"/>
        </a:spcAft>
        <a:buClr>
          <a:srgbClr val="708CA1"/>
        </a:buClr>
        <a:buFont typeface="Wingdings" charset="0"/>
        <a:buChar char="§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574675" indent="-117475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  <a:ea typeface="ＭＳ Ｐゴシック" charset="0"/>
        </a:defRPr>
      </a:lvl2pPr>
      <a:lvl3pPr marL="914400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  <a:ea typeface="ＭＳ Ｐゴシック" charset="0"/>
        </a:defRPr>
      </a:lvl3pPr>
      <a:lvl4pPr marL="1254125" indent="117475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  <a:ea typeface="ＭＳ Ｐゴシック" charset="0"/>
        </a:defRPr>
      </a:lvl4pPr>
      <a:lvl5pPr marL="1604963" indent="223838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  <a:ea typeface="ＭＳ Ｐゴシック" charset="0"/>
        </a:defRPr>
      </a:lvl5pPr>
      <a:lvl6pPr marL="2062163" algn="l" defTabSz="814388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</a:defRPr>
      </a:lvl6pPr>
      <a:lvl7pPr marL="2519363" algn="l" defTabSz="814388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</a:defRPr>
      </a:lvl7pPr>
      <a:lvl8pPr marL="2976563" algn="l" defTabSz="814388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</a:defRPr>
      </a:lvl8pPr>
      <a:lvl9pPr marL="3433763" algn="l" defTabSz="814388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ech.plymouth.ac.uk/spmc/staff/laanegekuh/Doc/OSIanalogy.pdf" TargetMode="External"/><Relationship Id="rId2" Type="http://schemas.openxmlformats.org/officeDocument/2006/relationships/hyperlink" Target="http://wiresharkdownloads.riverbed.com/video/wireshark/introduction-to-wireshark/" TargetMode="External"/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ech.plymouth.ac.uk/spmc/staff/laanegekuh/Doc/OSIanalogy.pdf" TargetMode="External"/><Relationship Id="rId2" Type="http://schemas.openxmlformats.org/officeDocument/2006/relationships/hyperlink" Target="http://wiresharkdownloads.riverbed.com/video/wireshark/introduction-to-wireshark/" TargetMode="External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netacad.com/group/communities/community-home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9.xml"/><Relationship Id="rId4" Type="http://schemas.openxmlformats.org/officeDocument/2006/relationships/hyperlink" Target="https://www.netacad.com/group/communities/ccna-blog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9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9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z="2400" dirty="0" smtClean="0">
                <a:latin typeface="Arial" charset="0"/>
              </a:rPr>
              <a:t>Instructor Materials</a:t>
            </a:r>
            <a:br>
              <a:rPr lang="en-US" sz="2400" dirty="0" smtClean="0">
                <a:latin typeface="Arial" charset="0"/>
              </a:rPr>
            </a:br>
            <a:r>
              <a:rPr lang="en-US" sz="2400" dirty="0" smtClean="0">
                <a:solidFill>
                  <a:schemeClr val="bg1"/>
                </a:solidFill>
                <a:latin typeface="Arial" charset="0"/>
              </a:rPr>
              <a:t>Chapter 3: Network Protocols and Communications</a:t>
            </a:r>
            <a:endParaRPr lang="en-US" sz="2400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11150" y="4672012"/>
            <a:ext cx="4103688" cy="1061813"/>
          </a:xfrm>
        </p:spPr>
        <p:txBody>
          <a:bodyPr/>
          <a:lstStyle/>
          <a:p>
            <a:pPr eaLnBrk="1" hangingPunct="1"/>
            <a:r>
              <a:rPr lang="en-US" dirty="0">
                <a:latin typeface="Arial" charset="0"/>
              </a:rPr>
              <a:t>CCNA Routing and Switching</a:t>
            </a:r>
          </a:p>
          <a:p>
            <a:pPr eaLnBrk="1" hangingPunct="1"/>
            <a:r>
              <a:rPr lang="en-US" dirty="0">
                <a:latin typeface="Arial" charset="0"/>
              </a:rPr>
              <a:t>Introduction to Networks v6.0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5264652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Chapter 3: Best Practices (Cont.)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Section 3.3</a:t>
            </a:r>
          </a:p>
          <a:p>
            <a:pPr lvl="1"/>
            <a:r>
              <a:rPr lang="en-US" dirty="0" smtClean="0"/>
              <a:t>Illustrate, using Post-It notes, how data is passed down through the TCP/IP stack by adding encapsulation at each layer. Follow the flow back up through the stack on the destination by de-encapsulation.</a:t>
            </a:r>
          </a:p>
          <a:p>
            <a:pPr lvl="1"/>
            <a:r>
              <a:rPr lang="en-US" dirty="0" smtClean="0"/>
              <a:t>Use Packet Tracer to demonstrate traffic at layers of the TCP/IP and/or have students complete Lab 3.2.4.6. </a:t>
            </a:r>
          </a:p>
          <a:p>
            <a:pPr lvl="1"/>
            <a:r>
              <a:rPr lang="en-US" dirty="0" smtClean="0"/>
              <a:t>Demonstrate Wireshark using live traffic or previously captured traffic</a:t>
            </a:r>
          </a:p>
          <a:p>
            <a:pPr marL="461963" lvl="1" indent="0">
              <a:buNone/>
            </a:pPr>
            <a:r>
              <a:rPr lang="en-US" dirty="0" smtClean="0">
                <a:hlinkClick r:id="rId2"/>
              </a:rPr>
              <a:t>http://wiresharkdownloads.riverbed.com/video/wireshark/introduction-to-wireshark/</a:t>
            </a:r>
            <a:r>
              <a:rPr lang="en-US" dirty="0" smtClean="0"/>
              <a:t> 	</a:t>
            </a:r>
          </a:p>
          <a:p>
            <a:pPr lvl="1"/>
            <a:r>
              <a:rPr lang="en-US" dirty="0" smtClean="0"/>
              <a:t>OSI model shipping a bicycle analogy</a:t>
            </a:r>
          </a:p>
          <a:p>
            <a:pPr marL="461963" lvl="1" indent="0">
              <a:buNone/>
            </a:pPr>
            <a:r>
              <a:rPr lang="en-US" dirty="0" smtClean="0">
                <a:hlinkClick r:id="rId3"/>
              </a:rPr>
              <a:t>http://www.tech.plymouth.ac.uk/spmc/staff/laanegekuh/Doc/OSIanalogy.pdf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67302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Chapter 3: Best Practices (Cont.)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Section 3.3</a:t>
            </a:r>
          </a:p>
          <a:p>
            <a:pPr lvl="1"/>
            <a:r>
              <a:rPr lang="en-US" dirty="0" smtClean="0"/>
              <a:t>Illustrate, using Post-It notes, how data is passed down through the TCP/IP stack by adding encapsulation at each layer. Follow the flow back up through the stack on the destination by de-encapsulation.</a:t>
            </a:r>
          </a:p>
          <a:p>
            <a:pPr lvl="1"/>
            <a:r>
              <a:rPr lang="en-US" dirty="0" smtClean="0"/>
              <a:t>Use Packet Tracer to demonstrate traffic at layers of the TCP/IP and/or have students complete Lab 3.2.4.6. </a:t>
            </a:r>
          </a:p>
          <a:p>
            <a:pPr lvl="1"/>
            <a:r>
              <a:rPr lang="en-US" dirty="0" smtClean="0"/>
              <a:t>Demonstrate Wireshark using live traffic or previously captured traffic</a:t>
            </a:r>
          </a:p>
          <a:p>
            <a:pPr marL="461963" lvl="1" indent="0">
              <a:buNone/>
            </a:pPr>
            <a:r>
              <a:rPr lang="en-US" dirty="0" smtClean="0">
                <a:hlinkClick r:id="rId2"/>
              </a:rPr>
              <a:t>http://wiresharkdownloads.riverbed.com/video/wireshark/introduction-to-wireshark/</a:t>
            </a:r>
            <a:r>
              <a:rPr lang="en-US" dirty="0" smtClean="0"/>
              <a:t> 	</a:t>
            </a:r>
          </a:p>
          <a:p>
            <a:pPr lvl="1"/>
            <a:r>
              <a:rPr lang="en-US" dirty="0" smtClean="0"/>
              <a:t>OSI model shipping a bicycle analogy</a:t>
            </a:r>
          </a:p>
          <a:p>
            <a:pPr marL="461963" lvl="1" indent="0">
              <a:buNone/>
            </a:pPr>
            <a:r>
              <a:rPr lang="en-US" dirty="0" smtClean="0">
                <a:hlinkClick r:id="rId3"/>
              </a:rPr>
              <a:t>http://www.tech.plymouth.ac.uk/spmc/staff/laanegekuh/Doc/OSIanalogy.pdf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8177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33"/>
          <p:cNvSpPr>
            <a:spLocks noGrp="1" noChangeArrowheads="1"/>
          </p:cNvSpPr>
          <p:nvPr>
            <p:ph type="title" idx="4294967295"/>
          </p:nvPr>
        </p:nvSpPr>
        <p:spPr>
          <a:xfrm>
            <a:off x="450851" y="351416"/>
            <a:ext cx="8145462" cy="838200"/>
          </a:xfrm>
        </p:spPr>
        <p:txBody>
          <a:bodyPr/>
          <a:lstStyle/>
          <a:p>
            <a:pPr eaLnBrk="1" hangingPunct="1"/>
            <a:r>
              <a:rPr lang="en-US" dirty="0" smtClean="0"/>
              <a:t>Chapter 3: Additional Help</a:t>
            </a:r>
          </a:p>
        </p:txBody>
      </p:sp>
      <p:sp>
        <p:nvSpPr>
          <p:cNvPr id="20483" name="Rectangle 34"/>
          <p:cNvSpPr>
            <a:spLocks noGrp="1" noChangeArrowheads="1"/>
          </p:cNvSpPr>
          <p:nvPr>
            <p:ph type="body" idx="4294967295"/>
          </p:nvPr>
        </p:nvSpPr>
        <p:spPr>
          <a:xfrm>
            <a:off x="450851" y="1430767"/>
            <a:ext cx="7940675" cy="3571875"/>
          </a:xfrm>
        </p:spPr>
        <p:txBody>
          <a:bodyPr/>
          <a:lstStyle/>
          <a:p>
            <a:pPr>
              <a:lnSpc>
                <a:spcPct val="85000"/>
              </a:lnSpc>
              <a:spcBef>
                <a:spcPct val="30000"/>
              </a:spcBef>
              <a:spcAft>
                <a:spcPts val="600"/>
              </a:spcAft>
              <a:defRPr/>
            </a:pPr>
            <a:r>
              <a:rPr lang="en-US" sz="2000" dirty="0"/>
              <a:t>For additional help with teaching strategies, including lesson plans, analogies for difficult concepts, and discussion topics, visit the CCNA Community at: </a:t>
            </a:r>
            <a:r>
              <a:rPr lang="en-US" sz="2000" dirty="0">
                <a:hlinkClick r:id="rId3"/>
              </a:rPr>
              <a:t>https://www.netacad.com/group/communities/community-home</a:t>
            </a:r>
            <a:endParaRPr lang="en-US" sz="2000" dirty="0"/>
          </a:p>
          <a:p>
            <a:pPr>
              <a:lnSpc>
                <a:spcPct val="85000"/>
              </a:lnSpc>
              <a:spcBef>
                <a:spcPct val="30000"/>
              </a:spcBef>
              <a:spcAft>
                <a:spcPts val="600"/>
              </a:spcAft>
              <a:defRPr/>
            </a:pPr>
            <a:r>
              <a:rPr lang="en-US" sz="2000" dirty="0"/>
              <a:t>Best practices from around the world for teaching CCNA Routing and Switching. </a:t>
            </a:r>
            <a:r>
              <a:rPr lang="en-US" sz="2000" dirty="0">
                <a:hlinkClick r:id="rId4"/>
              </a:rPr>
              <a:t>https://www.netacad.com/group/communities/ccna-blog</a:t>
            </a:r>
            <a:endParaRPr lang="en-US" sz="2000" dirty="0"/>
          </a:p>
          <a:p>
            <a:pPr>
              <a:lnSpc>
                <a:spcPct val="85000"/>
              </a:lnSpc>
              <a:spcBef>
                <a:spcPct val="30000"/>
              </a:spcBef>
              <a:defRPr/>
            </a:pPr>
            <a:r>
              <a:rPr lang="en-US" sz="2000" dirty="0"/>
              <a:t>If you have lesson plans or resources that you would like to share, upload them to the CCNA Community in order to help other instructors.</a:t>
            </a:r>
          </a:p>
          <a:p>
            <a:pPr eaLnBrk="1" hangingPunct="1">
              <a:lnSpc>
                <a:spcPct val="85000"/>
              </a:lnSpc>
              <a:spcBef>
                <a:spcPct val="30000"/>
              </a:spcBef>
              <a:defRPr/>
            </a:pPr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1402589301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0"/>
          <p:cNvSpPr>
            <a:spLocks noChangeArrowheads="1"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124" tIns="41061" rIns="82124" bIns="41061" anchor="ctr"/>
          <a:lstStyle/>
          <a:p>
            <a:pPr algn="ctr" eaLnBrk="0" hangingPunct="0">
              <a:lnSpc>
                <a:spcPct val="90000"/>
              </a:lnSpc>
            </a:pPr>
            <a:endParaRPr lang="en-US" b="0"/>
          </a:p>
        </p:txBody>
      </p:sp>
      <p:pic>
        <p:nvPicPr>
          <p:cNvPr id="14339" name="Picture 100" descr="CNA_largo-onwhite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8125" y="2741613"/>
            <a:ext cx="6097588" cy="89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39297878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11150" y="2263775"/>
            <a:ext cx="3854450" cy="1481138"/>
          </a:xfrm>
        </p:spPr>
        <p:txBody>
          <a:bodyPr/>
          <a:lstStyle/>
          <a:p>
            <a:pPr eaLnBrk="1" hangingPunct="1"/>
            <a:r>
              <a:rPr lang="en-US" sz="2400" dirty="0">
                <a:latin typeface="Arial" charset="0"/>
              </a:rPr>
              <a:t>Chapter </a:t>
            </a:r>
            <a:r>
              <a:rPr lang="en-US" sz="2400" dirty="0" smtClean="0">
                <a:latin typeface="Arial" charset="0"/>
              </a:rPr>
              <a:t>3: </a:t>
            </a:r>
            <a:r>
              <a:rPr lang="en-US" sz="2400" dirty="0">
                <a:solidFill>
                  <a:schemeClr val="bg1"/>
                </a:solidFill>
                <a:latin typeface="Arial" charset="0"/>
              </a:rPr>
              <a:t>Network Protocols and </a:t>
            </a:r>
            <a:r>
              <a:rPr lang="en-US" sz="2400" dirty="0" smtClean="0">
                <a:solidFill>
                  <a:schemeClr val="bg1"/>
                </a:solidFill>
                <a:latin typeface="Arial" charset="0"/>
              </a:rPr>
              <a:t>Communications</a:t>
            </a:r>
            <a:endParaRPr lang="en-US" sz="2400" dirty="0">
              <a:solidFill>
                <a:srgbClr val="00B0F0"/>
              </a:solidFill>
              <a:latin typeface="Arial" charset="0"/>
            </a:endParaRPr>
          </a:p>
        </p:txBody>
      </p:sp>
      <p:sp>
        <p:nvSpPr>
          <p:cNvPr id="7170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11150" y="4672013"/>
            <a:ext cx="6788150" cy="658812"/>
          </a:xfrm>
        </p:spPr>
        <p:txBody>
          <a:bodyPr/>
          <a:lstStyle/>
          <a:p>
            <a:pPr eaLnBrk="1" hangingPunct="1"/>
            <a:r>
              <a:rPr lang="en-US" dirty="0">
                <a:latin typeface="Arial" charset="0"/>
              </a:rPr>
              <a:t>CCNA Routing and Switching</a:t>
            </a:r>
          </a:p>
          <a:p>
            <a:pPr eaLnBrk="1" hangingPunct="1"/>
            <a:r>
              <a:rPr lang="en-US" dirty="0">
                <a:latin typeface="Arial" charset="0"/>
              </a:rPr>
              <a:t>Introduction to Networks v6.0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3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Chapter 3 - Sections &amp; Objectives</a:t>
            </a:r>
          </a:p>
        </p:txBody>
      </p:sp>
      <p:sp>
        <p:nvSpPr>
          <p:cNvPr id="4099" name="Rectangle 34"/>
          <p:cNvSpPr>
            <a:spLocks noGrp="1" noChangeArrowheads="1"/>
          </p:cNvSpPr>
          <p:nvPr>
            <p:ph idx="1"/>
          </p:nvPr>
        </p:nvSpPr>
        <p:spPr>
          <a:xfrm>
            <a:off x="213109" y="1312434"/>
            <a:ext cx="8733677" cy="5153474"/>
          </a:xfrm>
        </p:spPr>
        <p:txBody>
          <a:bodyPr>
            <a:normAutofit lnSpcReduction="10000"/>
          </a:bodyPr>
          <a:lstStyle/>
          <a:p>
            <a:r>
              <a:rPr lang="en-CA" dirty="0" smtClean="0"/>
              <a:t>3.1 Rules of Communication</a:t>
            </a:r>
          </a:p>
          <a:p>
            <a:pPr lvl="1"/>
            <a:r>
              <a:rPr lang="en-CA" sz="1900" dirty="0" smtClean="0"/>
              <a:t>Describe the types of rules that are necessary to successfully communicate.</a:t>
            </a:r>
          </a:p>
          <a:p>
            <a:r>
              <a:rPr lang="en-CA" dirty="0" smtClean="0"/>
              <a:t>3.2 Network Protocols and Standards</a:t>
            </a:r>
          </a:p>
          <a:p>
            <a:pPr lvl="1"/>
            <a:r>
              <a:rPr lang="en-US" sz="1900" dirty="0" smtClean="0"/>
              <a:t>Explain why protocols are necessary in communication. </a:t>
            </a:r>
          </a:p>
          <a:p>
            <a:pPr lvl="1"/>
            <a:r>
              <a:rPr lang="en-US" sz="1900" dirty="0" smtClean="0"/>
              <a:t>Explain the purpose of adhering to a protocol suite.</a:t>
            </a:r>
          </a:p>
          <a:p>
            <a:pPr lvl="1"/>
            <a:r>
              <a:rPr lang="en-US" sz="1900" dirty="0" smtClean="0"/>
              <a:t>Explain the role of standards organizations in establishing protocols for network interoperability.</a:t>
            </a:r>
          </a:p>
          <a:p>
            <a:pPr lvl="1"/>
            <a:r>
              <a:rPr lang="en-US" sz="1900" dirty="0" smtClean="0"/>
              <a:t>Explain how the TCP/IP model and the OSI model are used to facilitate standardization in the communication process.</a:t>
            </a:r>
          </a:p>
          <a:p>
            <a:r>
              <a:rPr lang="en-US" dirty="0" smtClean="0"/>
              <a:t>3.3 Data Transfer in the Network</a:t>
            </a:r>
          </a:p>
          <a:p>
            <a:pPr lvl="1"/>
            <a:r>
              <a:rPr lang="en-US" sz="1900" dirty="0" smtClean="0"/>
              <a:t>Explain how data encapsulation allows data to be transported across the network.</a:t>
            </a:r>
          </a:p>
          <a:p>
            <a:pPr lvl="1"/>
            <a:r>
              <a:rPr lang="en-US" sz="1900" dirty="0" smtClean="0"/>
              <a:t>Explain how local hosts access local resources on a network.</a:t>
            </a:r>
            <a:r>
              <a:rPr lang="en-US" dirty="0" smtClean="0"/>
              <a:t>	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5710895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11150" y="2263775"/>
            <a:ext cx="3854450" cy="1481138"/>
          </a:xfrm>
        </p:spPr>
        <p:txBody>
          <a:bodyPr/>
          <a:lstStyle/>
          <a:p>
            <a:pPr eaLnBrk="1" hangingPunct="1"/>
            <a:r>
              <a:rPr lang="en-US" sz="2400" dirty="0" smtClean="0"/>
              <a:t>3.1 Rules of Communication</a:t>
            </a:r>
            <a:endParaRPr lang="en-US" sz="2400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3221210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96513" y="3851238"/>
            <a:ext cx="5269512" cy="2663395"/>
          </a:xfrm>
          <a:prstGeom prst="rect">
            <a:avLst/>
          </a:prstGeom>
        </p:spPr>
      </p:pic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1800" dirty="0" smtClean="0"/>
              <a:t>Rules of Communication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The Rules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32348" y="1232592"/>
            <a:ext cx="5834965" cy="5394119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Rule Establishment</a:t>
            </a:r>
          </a:p>
          <a:p>
            <a:pPr lvl="1"/>
            <a:r>
              <a:rPr lang="en-US" dirty="0" smtClean="0"/>
              <a:t>Identified </a:t>
            </a:r>
            <a:r>
              <a:rPr lang="en-US" dirty="0"/>
              <a:t>sender and receiver</a:t>
            </a:r>
          </a:p>
          <a:p>
            <a:pPr lvl="1"/>
            <a:r>
              <a:rPr lang="en-US" dirty="0"/>
              <a:t>Common language and grammar</a:t>
            </a:r>
          </a:p>
          <a:p>
            <a:pPr lvl="1"/>
            <a:r>
              <a:rPr lang="en-US" dirty="0"/>
              <a:t>Speed and timing of delivery</a:t>
            </a:r>
          </a:p>
          <a:p>
            <a:pPr lvl="1"/>
            <a:r>
              <a:rPr lang="en-US" dirty="0"/>
              <a:t>Confirmation or acknowledgment </a:t>
            </a:r>
            <a:r>
              <a:rPr lang="en-US" dirty="0" smtClean="0"/>
              <a:t>requirements</a:t>
            </a:r>
          </a:p>
          <a:p>
            <a:r>
              <a:rPr lang="en-US" dirty="0" smtClean="0"/>
              <a:t>Message Encoding</a:t>
            </a:r>
          </a:p>
          <a:p>
            <a:pPr lvl="1"/>
            <a:r>
              <a:rPr lang="en-US" dirty="0" smtClean="0"/>
              <a:t>Process of converting information into another acceptable form</a:t>
            </a:r>
          </a:p>
          <a:p>
            <a:r>
              <a:rPr lang="en-US" dirty="0" smtClean="0"/>
              <a:t>Message Formatting and Encapsulation</a:t>
            </a:r>
          </a:p>
          <a:p>
            <a:r>
              <a:rPr lang="en-US" dirty="0" smtClean="0"/>
              <a:t>Message Size</a:t>
            </a:r>
          </a:p>
          <a:p>
            <a:r>
              <a:rPr lang="en-US" dirty="0" smtClean="0"/>
              <a:t>Message Timing</a:t>
            </a:r>
          </a:p>
          <a:p>
            <a:pPr lvl="1"/>
            <a:r>
              <a:rPr lang="en-US" dirty="0" smtClean="0"/>
              <a:t>Access method</a:t>
            </a:r>
          </a:p>
          <a:p>
            <a:pPr lvl="1"/>
            <a:r>
              <a:rPr lang="en-US" dirty="0" smtClean="0"/>
              <a:t>Flow control</a:t>
            </a:r>
          </a:p>
          <a:p>
            <a:pPr lvl="1"/>
            <a:r>
              <a:rPr lang="en-US" dirty="0" smtClean="0"/>
              <a:t>Response timeout</a:t>
            </a:r>
          </a:p>
          <a:p>
            <a:r>
              <a:rPr lang="en-US" dirty="0" smtClean="0"/>
              <a:t>Message Delivery Options</a:t>
            </a:r>
          </a:p>
          <a:p>
            <a:pPr lvl="1"/>
            <a:r>
              <a:rPr lang="en-US" dirty="0" smtClean="0"/>
              <a:t>Unicast</a:t>
            </a:r>
          </a:p>
          <a:p>
            <a:pPr lvl="1"/>
            <a:r>
              <a:rPr lang="en-US" dirty="0" smtClean="0"/>
              <a:t>Multicast</a:t>
            </a:r>
          </a:p>
          <a:p>
            <a:pPr lvl="1"/>
            <a:r>
              <a:rPr lang="en-US" dirty="0" smtClean="0"/>
              <a:t>Broadcast</a:t>
            </a:r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189958124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11150" y="2263775"/>
            <a:ext cx="3854450" cy="1481138"/>
          </a:xfrm>
        </p:spPr>
        <p:txBody>
          <a:bodyPr/>
          <a:lstStyle/>
          <a:p>
            <a:pPr eaLnBrk="1" hangingPunct="1"/>
            <a:r>
              <a:rPr lang="en-US" sz="2400" dirty="0" smtClean="0"/>
              <a:t>3.2 Network Protocols and Standards</a:t>
            </a:r>
            <a:endParaRPr lang="en-US" sz="2400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3864324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1800" dirty="0" smtClean="0"/>
              <a:t>Network Protocols and Standards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Protocols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13109" y="1232593"/>
            <a:ext cx="8733677" cy="3543802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Rules that Govern Communications</a:t>
            </a:r>
          </a:p>
          <a:p>
            <a:r>
              <a:rPr lang="en-US" dirty="0" smtClean="0"/>
              <a:t>Network Protocols</a:t>
            </a:r>
          </a:p>
          <a:p>
            <a:pPr lvl="1"/>
            <a:r>
              <a:rPr lang="en-US" dirty="0" smtClean="0"/>
              <a:t>The role of protocols</a:t>
            </a:r>
          </a:p>
          <a:p>
            <a:pPr lvl="1"/>
            <a:r>
              <a:rPr lang="en-US" dirty="0" smtClean="0"/>
              <a:t>How the message is formatted or structured</a:t>
            </a:r>
          </a:p>
          <a:p>
            <a:pPr lvl="1"/>
            <a:r>
              <a:rPr lang="en-US" dirty="0" smtClean="0"/>
              <a:t>The process by which networking devices share information about pathways with other networks</a:t>
            </a:r>
          </a:p>
          <a:p>
            <a:pPr lvl="1"/>
            <a:r>
              <a:rPr lang="en-US" dirty="0" smtClean="0"/>
              <a:t>How and when error and system messages are passed between devices</a:t>
            </a:r>
          </a:p>
          <a:p>
            <a:pPr lvl="1"/>
            <a:r>
              <a:rPr lang="en-US" dirty="0" smtClean="0"/>
              <a:t>The setup and termination of data transfer sessions</a:t>
            </a:r>
          </a:p>
          <a:p>
            <a:r>
              <a:rPr lang="en-US" dirty="0" smtClean="0"/>
              <a:t>Protocol Interaction</a:t>
            </a:r>
          </a:p>
          <a:p>
            <a:pPr lvl="1"/>
            <a:r>
              <a:rPr lang="en-US" dirty="0" smtClean="0"/>
              <a:t>Example: web server and client</a:t>
            </a: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3365" y="3847244"/>
            <a:ext cx="4213421" cy="2799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61997034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33"/>
          <p:cNvSpPr>
            <a:spLocks noGrp="1" noChangeArrowheads="1"/>
          </p:cNvSpPr>
          <p:nvPr>
            <p:ph type="title" idx="4294967295"/>
          </p:nvPr>
        </p:nvSpPr>
        <p:spPr>
          <a:xfrm>
            <a:off x="655638" y="609600"/>
            <a:ext cx="8145462" cy="838200"/>
          </a:xfrm>
        </p:spPr>
        <p:txBody>
          <a:bodyPr/>
          <a:lstStyle/>
          <a:p>
            <a:pPr eaLnBrk="1" hangingPunct="1"/>
            <a:r>
              <a:rPr lang="en-US" dirty="0">
                <a:latin typeface="Arial" charset="0"/>
              </a:rPr>
              <a:t>Instructor </a:t>
            </a:r>
            <a:r>
              <a:rPr lang="en-US" dirty="0" smtClean="0">
                <a:latin typeface="Arial" charset="0"/>
              </a:rPr>
              <a:t>Materials </a:t>
            </a:r>
            <a:r>
              <a:rPr lang="en-US" dirty="0" smtClean="0">
                <a:latin typeface="Arial" charset="0"/>
              </a:rPr>
              <a:t>– Chapter 3 </a:t>
            </a:r>
            <a:r>
              <a:rPr lang="en-US" dirty="0" smtClean="0">
                <a:latin typeface="Arial" charset="0"/>
              </a:rPr>
              <a:t>Planning Guide</a:t>
            </a:r>
            <a:endParaRPr lang="en-US" dirty="0" smtClean="0"/>
          </a:p>
        </p:txBody>
      </p:sp>
      <p:sp>
        <p:nvSpPr>
          <p:cNvPr id="4099" name="Rectangle 34"/>
          <p:cNvSpPr>
            <a:spLocks noGrp="1" noChangeArrowheads="1"/>
          </p:cNvSpPr>
          <p:nvPr>
            <p:ph type="body" idx="4294967295"/>
          </p:nvPr>
        </p:nvSpPr>
        <p:spPr>
          <a:xfrm>
            <a:off x="655638" y="1532586"/>
            <a:ext cx="7940675" cy="4539803"/>
          </a:xfrm>
        </p:spPr>
        <p:txBody>
          <a:bodyPr/>
          <a:lstStyle/>
          <a:p>
            <a:pPr marL="0" indent="0">
              <a:buNone/>
            </a:pPr>
            <a:r>
              <a:rPr lang="en-CA" dirty="0" smtClean="0"/>
              <a:t>This PowerPoint deck is divided in two parts: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 smtClean="0"/>
              <a:t>Instructor Planning Guide</a:t>
            </a:r>
            <a:endParaRPr lang="en-CA" sz="2000" dirty="0" smtClean="0"/>
          </a:p>
          <a:p>
            <a:pPr lvl="1">
              <a:buFont typeface="Wingdings" charset="2"/>
              <a:buChar char="§"/>
            </a:pPr>
            <a:r>
              <a:rPr lang="en-CA" sz="1600" dirty="0" smtClean="0"/>
              <a:t>Information to help you become familiar with the chapter</a:t>
            </a:r>
          </a:p>
          <a:p>
            <a:pPr lvl="1">
              <a:buFont typeface="Wingdings" charset="2"/>
              <a:buChar char="§"/>
            </a:pPr>
            <a:r>
              <a:rPr lang="en-CA" sz="1600" dirty="0" smtClean="0"/>
              <a:t>Teaching aids</a:t>
            </a:r>
          </a:p>
          <a:p>
            <a:pPr marL="457200" indent="-457200">
              <a:buFont typeface="+mj-lt"/>
              <a:buAutoNum type="arabicPeriod"/>
            </a:pPr>
            <a:r>
              <a:rPr lang="en-CA" sz="2000" dirty="0" smtClean="0"/>
              <a:t>Instructor </a:t>
            </a:r>
            <a:r>
              <a:rPr lang="en-CA" sz="2000" dirty="0"/>
              <a:t>Class Presentation</a:t>
            </a:r>
          </a:p>
          <a:p>
            <a:pPr lvl="1">
              <a:buFont typeface="Wingdings" charset="2"/>
              <a:buChar char="§"/>
            </a:pPr>
            <a:r>
              <a:rPr lang="en-CA" sz="1600" dirty="0"/>
              <a:t>Optional slides that </a:t>
            </a:r>
            <a:r>
              <a:rPr lang="en-CA" sz="1600" dirty="0" smtClean="0"/>
              <a:t>you </a:t>
            </a:r>
            <a:r>
              <a:rPr lang="en-CA" sz="1600" dirty="0"/>
              <a:t>can use </a:t>
            </a:r>
            <a:r>
              <a:rPr lang="en-CA" sz="1600" dirty="0" smtClean="0"/>
              <a:t>in the classroom</a:t>
            </a:r>
            <a:endParaRPr lang="en-CA" sz="1600" dirty="0"/>
          </a:p>
          <a:p>
            <a:pPr lvl="1">
              <a:buFont typeface="Wingdings" charset="2"/>
              <a:buChar char="§"/>
            </a:pPr>
            <a:r>
              <a:rPr lang="en-CA" sz="1600" dirty="0"/>
              <a:t>Begins on slide </a:t>
            </a:r>
            <a:r>
              <a:rPr lang="en-CA" sz="1600" dirty="0" smtClean="0"/>
              <a:t># 14</a:t>
            </a:r>
            <a:endParaRPr lang="en-CA" sz="1600" b="1" dirty="0">
              <a:solidFill>
                <a:srgbClr val="00B0F0"/>
              </a:solidFill>
            </a:endParaRPr>
          </a:p>
          <a:p>
            <a:pPr marL="0" indent="0">
              <a:buNone/>
            </a:pPr>
            <a:r>
              <a:rPr lang="en-CA" sz="2000" dirty="0" smtClean="0"/>
              <a:t>Note: Remove the Planning Guide from this presentation before sharing with anyone.</a:t>
            </a:r>
            <a:endParaRPr lang="en-CA" dirty="0" smtClean="0"/>
          </a:p>
        </p:txBody>
      </p:sp>
    </p:spTree>
    <p:extLst>
      <p:ext uri="{BB962C8B-B14F-4D97-AF65-F5344CB8AC3E}">
        <p14:creationId xmlns:p14="http://schemas.microsoft.com/office/powerpoint/2010/main" val="1045761936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1800" dirty="0"/>
              <a:t>Network Protocols and Standards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Protocol Suites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32348" y="1232593"/>
            <a:ext cx="8443566" cy="2914864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Protocol Suites and Industry Standards</a:t>
            </a:r>
          </a:p>
          <a:p>
            <a:pPr lvl="1"/>
            <a:r>
              <a:rPr lang="en-US" dirty="0" smtClean="0"/>
              <a:t>TCP/IP is an open standard</a:t>
            </a:r>
          </a:p>
          <a:p>
            <a:pPr lvl="1"/>
            <a:r>
              <a:rPr lang="en-US" dirty="0" smtClean="0"/>
              <a:t>Can you name other protocol suites?</a:t>
            </a:r>
          </a:p>
          <a:p>
            <a:r>
              <a:rPr lang="en-US" dirty="0" smtClean="0"/>
              <a:t>TCP/IP Protocol Suites</a:t>
            </a:r>
          </a:p>
          <a:p>
            <a:pPr lvl="1"/>
            <a:r>
              <a:rPr lang="en-US" dirty="0" smtClean="0"/>
              <a:t>Can you name some of the protocols from the TCP/IP protocol suite.</a:t>
            </a:r>
          </a:p>
          <a:p>
            <a:r>
              <a:rPr lang="en-US" dirty="0" smtClean="0"/>
              <a:t>TCP/IP Communication Process</a:t>
            </a:r>
          </a:p>
          <a:p>
            <a:pPr lvl="1"/>
            <a:r>
              <a:rPr lang="en-US" dirty="0" smtClean="0"/>
              <a:t>Can you describe the process?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1532" y="3788228"/>
            <a:ext cx="4584492" cy="28826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10395576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1800" dirty="0"/>
              <a:t>Network Protocols and Standards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Standard Organizations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32349" y="1232592"/>
            <a:ext cx="5619812" cy="4926405"/>
          </a:xfrm>
        </p:spPr>
        <p:txBody>
          <a:bodyPr/>
          <a:lstStyle/>
          <a:p>
            <a:r>
              <a:rPr lang="en-US" dirty="0" smtClean="0"/>
              <a:t>Open Standards</a:t>
            </a:r>
          </a:p>
          <a:p>
            <a:pPr lvl="1"/>
            <a:r>
              <a:rPr lang="en-US" dirty="0" smtClean="0"/>
              <a:t>Name some advantages of open standards</a:t>
            </a:r>
          </a:p>
          <a:p>
            <a:r>
              <a:rPr lang="en-US" dirty="0" smtClean="0"/>
              <a:t>Internet Standards</a:t>
            </a:r>
          </a:p>
          <a:p>
            <a:pPr lvl="1"/>
            <a:r>
              <a:rPr lang="en-US" dirty="0" smtClean="0"/>
              <a:t>Name a few standard organizations</a:t>
            </a:r>
          </a:p>
          <a:p>
            <a:r>
              <a:rPr lang="en-US" dirty="0" smtClean="0"/>
              <a:t>Electronics and Communications Standards Organizations</a:t>
            </a:r>
          </a:p>
          <a:p>
            <a:pPr lvl="1"/>
            <a:r>
              <a:rPr lang="en-US" dirty="0" smtClean="0"/>
              <a:t>Name a few organizations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2513" y="3572974"/>
            <a:ext cx="4633511" cy="3094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0522817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1800" dirty="0"/>
              <a:t>Network Protocols and Standards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Reference Models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32349" y="1232592"/>
            <a:ext cx="4633858" cy="5337541"/>
          </a:xfrm>
        </p:spPr>
        <p:txBody>
          <a:bodyPr/>
          <a:lstStyle/>
          <a:p>
            <a:r>
              <a:rPr lang="en-US" dirty="0" smtClean="0"/>
              <a:t>The Benefits of Using a Layered Model</a:t>
            </a:r>
          </a:p>
          <a:p>
            <a:pPr lvl="1"/>
            <a:r>
              <a:rPr lang="en-US" dirty="0" smtClean="0"/>
              <a:t>Name some benefits</a:t>
            </a:r>
          </a:p>
          <a:p>
            <a:r>
              <a:rPr lang="en-US" dirty="0" smtClean="0"/>
              <a:t>The OSI Reference Model</a:t>
            </a:r>
          </a:p>
          <a:p>
            <a:pPr lvl="1"/>
            <a:r>
              <a:rPr lang="en-US" dirty="0" smtClean="0"/>
              <a:t>Provides list of functions</a:t>
            </a:r>
          </a:p>
          <a:p>
            <a:pPr lvl="1"/>
            <a:r>
              <a:rPr lang="en-US" dirty="0" smtClean="0"/>
              <a:t>Describes interactions between layers</a:t>
            </a:r>
          </a:p>
          <a:p>
            <a:r>
              <a:rPr lang="en-US" dirty="0" smtClean="0"/>
              <a:t>OSI Model and TCP/IP Model Comparison</a:t>
            </a:r>
          </a:p>
          <a:p>
            <a:pPr lvl="1"/>
            <a:r>
              <a:rPr lang="en-US" dirty="0" smtClean="0"/>
              <a:t>Similar: transport and network layers</a:t>
            </a:r>
          </a:p>
          <a:p>
            <a:pPr lvl="1"/>
            <a:r>
              <a:rPr lang="en-US" dirty="0" smtClean="0"/>
              <a:t>Contrast: relationship between layers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6207" y="2645077"/>
            <a:ext cx="4268457" cy="3615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70857443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11150" y="2263775"/>
            <a:ext cx="3854450" cy="1481138"/>
          </a:xfrm>
        </p:spPr>
        <p:txBody>
          <a:bodyPr/>
          <a:lstStyle/>
          <a:p>
            <a:pPr eaLnBrk="1" hangingPunct="1"/>
            <a:r>
              <a:rPr lang="en-US" sz="2400" dirty="0" smtClean="0"/>
              <a:t>3.3 Data Transfer in the Network</a:t>
            </a:r>
            <a:endParaRPr lang="en-US" sz="2400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1377965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3600" y="3871856"/>
            <a:ext cx="4292425" cy="27548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1800" dirty="0" smtClean="0"/>
              <a:t>Data Transfer in the Network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Data Encapsulation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32348" y="1198726"/>
            <a:ext cx="8584274" cy="2628208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Message Segmentation</a:t>
            </a:r>
          </a:p>
          <a:p>
            <a:pPr lvl="1"/>
            <a:r>
              <a:rPr lang="en-US" dirty="0" smtClean="0"/>
              <a:t>Segmentation - Break communication into pieces</a:t>
            </a:r>
          </a:p>
          <a:p>
            <a:pPr lvl="1"/>
            <a:r>
              <a:rPr lang="en-US" dirty="0" smtClean="0"/>
              <a:t>Multiplexing – interleaving the pieces</a:t>
            </a:r>
          </a:p>
          <a:p>
            <a:r>
              <a:rPr lang="en-US" dirty="0" smtClean="0"/>
              <a:t>Protocol Data Units</a:t>
            </a:r>
          </a:p>
          <a:p>
            <a:pPr lvl="1"/>
            <a:r>
              <a:rPr lang="en-US" dirty="0" smtClean="0"/>
              <a:t>What are PDUs called at each layer?</a:t>
            </a:r>
          </a:p>
          <a:p>
            <a:r>
              <a:rPr lang="en-US" dirty="0" smtClean="0"/>
              <a:t>Encapsulation and de-encapsulation process</a:t>
            </a:r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633025203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1800" dirty="0" smtClean="0"/>
              <a:t>Data Transfer in the Network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Data Access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32348" y="1232593"/>
            <a:ext cx="8550407" cy="3565185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Network Addresses</a:t>
            </a:r>
          </a:p>
          <a:p>
            <a:pPr lvl="1"/>
            <a:r>
              <a:rPr lang="en-US" dirty="0"/>
              <a:t>Source IP address</a:t>
            </a:r>
          </a:p>
          <a:p>
            <a:pPr lvl="1"/>
            <a:r>
              <a:rPr lang="en-US" dirty="0"/>
              <a:t>Destination IP address</a:t>
            </a:r>
          </a:p>
          <a:p>
            <a:pPr lvl="1"/>
            <a:r>
              <a:rPr lang="en-US" dirty="0" smtClean="0"/>
              <a:t>Deliver </a:t>
            </a:r>
            <a:r>
              <a:rPr lang="en-US" dirty="0"/>
              <a:t>the IP packet from the original source to the final destination, either on the same network or to a remote network</a:t>
            </a:r>
            <a:r>
              <a:rPr lang="en-US" dirty="0" smtClean="0"/>
              <a:t>.</a:t>
            </a:r>
          </a:p>
          <a:p>
            <a:r>
              <a:rPr lang="en-US" dirty="0" smtClean="0"/>
              <a:t>Data Link Addresses</a:t>
            </a:r>
          </a:p>
          <a:p>
            <a:pPr lvl="1"/>
            <a:r>
              <a:rPr lang="en-US" dirty="0"/>
              <a:t>Source data link address </a:t>
            </a:r>
          </a:p>
          <a:p>
            <a:pPr lvl="1"/>
            <a:r>
              <a:rPr lang="en-US" dirty="0"/>
              <a:t>Destination data link address</a:t>
            </a:r>
          </a:p>
          <a:p>
            <a:pPr lvl="1"/>
            <a:r>
              <a:rPr lang="en-US" dirty="0" smtClean="0"/>
              <a:t>Deliver </a:t>
            </a:r>
            <a:r>
              <a:rPr lang="en-US" dirty="0"/>
              <a:t>the data link frame from one network interface card (NIC) to another NIC on the same </a:t>
            </a:r>
            <a:r>
              <a:rPr lang="en-US" dirty="0" smtClean="0"/>
              <a:t>network</a:t>
            </a:r>
          </a:p>
          <a:p>
            <a:r>
              <a:rPr lang="en-US" dirty="0" smtClean="0"/>
              <a:t>Devices on the Same Network</a:t>
            </a:r>
          </a:p>
          <a:p>
            <a:r>
              <a:rPr lang="en-US" dirty="0" smtClean="0"/>
              <a:t>Devices on a Remote Network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6375" y="4797778"/>
            <a:ext cx="5569650" cy="18176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86634939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5836" y="2263775"/>
            <a:ext cx="4358524" cy="1481138"/>
          </a:xfrm>
        </p:spPr>
        <p:txBody>
          <a:bodyPr/>
          <a:lstStyle/>
          <a:p>
            <a:pPr eaLnBrk="1" hangingPunct="1"/>
            <a:r>
              <a:rPr lang="en-US" sz="2400" dirty="0" smtClean="0"/>
              <a:t>3.4 Chapter Summary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818553580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1"/>
          <p:cNvSpPr txBox="1">
            <a:spLocks/>
          </p:cNvSpPr>
          <p:nvPr/>
        </p:nvSpPr>
        <p:spPr bwMode="auto">
          <a:xfrm>
            <a:off x="365508" y="1539502"/>
            <a:ext cx="8600517" cy="24859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82124" tIns="41061" rIns="82124" bIns="41061" numCol="1" anchor="t" anchorCtr="0" compatLnSpc="1">
            <a:prstTxWarp prst="textNoShape">
              <a:avLst/>
            </a:prstTxWarp>
          </a:bodyPr>
          <a:lstStyle>
            <a:lvl1pPr marL="236538" indent="-236538" algn="l" defTabSz="814388" rtl="0" eaLnBrk="0" fontAlgn="base" hangingPunct="0">
              <a:lnSpc>
                <a:spcPct val="95000"/>
              </a:lnSpc>
              <a:spcBef>
                <a:spcPct val="50000"/>
              </a:spcBef>
              <a:spcAft>
                <a:spcPct val="0"/>
              </a:spcAft>
              <a:buClr>
                <a:srgbClr val="708CA1"/>
              </a:buClr>
              <a:buFont typeface="Wingdings" charset="0"/>
              <a:buChar char="§"/>
              <a:defRPr sz="24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574675" indent="-117475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914400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254125" indent="117475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1604963" indent="223838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0621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6pPr>
            <a:lvl7pPr marL="25193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7pPr>
            <a:lvl8pPr marL="29765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8pPr>
            <a:lvl9pPr marL="34337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sz="1600" dirty="0"/>
              <a:t>Explain how rules are used to facilitate communication.</a:t>
            </a:r>
          </a:p>
          <a:p>
            <a:r>
              <a:rPr lang="en-US" sz="1600" dirty="0"/>
              <a:t>Explain the role of protocols and standards organizations in facilitating interoperability in network communications.</a:t>
            </a:r>
          </a:p>
          <a:p>
            <a:r>
              <a:rPr lang="en-US" sz="1600" dirty="0"/>
              <a:t>Explain how devices on a LAN access resources in a small to medium-sized business network. </a:t>
            </a:r>
          </a:p>
          <a:p>
            <a:endParaRPr lang="en-US" sz="1600" dirty="0"/>
          </a:p>
        </p:txBody>
      </p:sp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1800" smtClean="0">
                <a:latin typeface="Arial" charset="0"/>
              </a:rPr>
              <a:t>Chapter Summary</a:t>
            </a:r>
            <a:r>
              <a:rPr lang="en-US" smtClean="0">
                <a:latin typeface="Arial" charset="0"/>
              </a:rPr>
              <a:t/>
            </a:r>
            <a:br>
              <a:rPr lang="en-US" smtClean="0">
                <a:latin typeface="Arial" charset="0"/>
              </a:rPr>
            </a:br>
            <a:r>
              <a:rPr lang="en-US" smtClean="0">
                <a:latin typeface="Arial" charset="0"/>
              </a:rPr>
              <a:t>Summary</a:t>
            </a:r>
            <a:endParaRPr lang="en-US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7760924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7" name="Rectangle 2"/>
          <p:cNvSpPr>
            <a:spLocks noChangeArrowheads="1"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124" tIns="41061" rIns="82124" bIns="41061" anchor="ctr"/>
          <a:lstStyle/>
          <a:p>
            <a:endParaRPr lang="en-US"/>
          </a:p>
        </p:txBody>
      </p:sp>
      <p:pic>
        <p:nvPicPr>
          <p:cNvPr id="121858" name="Picture 3" descr="CNA_largo-onwhite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8125" y="2741613"/>
            <a:ext cx="6097588" cy="89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17036819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9" descr="Cisco_WHT_Logo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2619375"/>
            <a:ext cx="2400300" cy="1266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3" name="Rectangle 70"/>
          <p:cNvSpPr>
            <a:spLocks noChangeArrowheads="1"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124" tIns="41061" rIns="82124" bIns="41061" anchor="ctr"/>
          <a:lstStyle/>
          <a:p>
            <a:pPr algn="ctr" eaLnBrk="0" hangingPunct="0">
              <a:lnSpc>
                <a:spcPct val="90000"/>
              </a:lnSpc>
            </a:pPr>
            <a:endParaRPr lang="en-US" b="0"/>
          </a:p>
        </p:txBody>
      </p:sp>
    </p:spTree>
    <p:extLst>
      <p:ext uri="{BB962C8B-B14F-4D97-AF65-F5344CB8AC3E}">
        <p14:creationId xmlns:p14="http://schemas.microsoft.com/office/powerpoint/2010/main" val="725382621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3"/>
          <p:cNvSpPr txBox="1">
            <a:spLocks noChangeArrowheads="1"/>
          </p:cNvSpPr>
          <p:nvPr/>
        </p:nvSpPr>
        <p:spPr bwMode="white">
          <a:xfrm>
            <a:off x="311148" y="2155592"/>
            <a:ext cx="4189413" cy="183824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82124" tIns="41061" rIns="82124" bIns="41061" anchor="ctr"/>
          <a:lstStyle/>
          <a:p>
            <a:pPr algn="l" defTabSz="814388">
              <a:lnSpc>
                <a:spcPct val="90000"/>
              </a:lnSpc>
              <a:defRPr/>
            </a:pPr>
            <a:r>
              <a:rPr lang="en-US" b="0" kern="0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Introduction to Network v6.0</a:t>
            </a:r>
          </a:p>
          <a:p>
            <a:pPr algn="l" defTabSz="814388">
              <a:lnSpc>
                <a:spcPct val="90000"/>
              </a:lnSpc>
              <a:defRPr/>
            </a:pPr>
            <a:r>
              <a:rPr lang="en-US" b="0" kern="0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Planning Guide</a:t>
            </a:r>
          </a:p>
          <a:p>
            <a:pPr algn="l" defTabSz="814388">
              <a:lnSpc>
                <a:spcPct val="90000"/>
              </a:lnSpc>
              <a:defRPr/>
            </a:pPr>
            <a:r>
              <a:rPr lang="en-US" b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Chapter 3: Network Protocols and Communications</a:t>
            </a:r>
            <a:endParaRPr lang="en-US" b="0" kern="0" dirty="0">
              <a:solidFill>
                <a:srgbClr val="00B0F0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725981340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2"/>
          <p:cNvSpPr>
            <a:spLocks noGrp="1" noChangeArrowheads="1"/>
          </p:cNvSpPr>
          <p:nvPr>
            <p:ph type="title"/>
          </p:nvPr>
        </p:nvSpPr>
        <p:spPr>
          <a:xfrm>
            <a:off x="546600" y="394392"/>
            <a:ext cx="8419425" cy="838200"/>
          </a:xfrm>
        </p:spPr>
        <p:txBody>
          <a:bodyPr/>
          <a:lstStyle/>
          <a:p>
            <a:pPr eaLnBrk="1" hangingPunct="1"/>
            <a:r>
              <a:rPr lang="en-US" sz="1800" dirty="0" smtClean="0">
                <a:latin typeface="Arial" charset="0"/>
              </a:rPr>
              <a:t>Section 3.1</a:t>
            </a:r>
            <a:r>
              <a:rPr lang="en-US" dirty="0">
                <a:latin typeface="Arial" charset="0"/>
              </a:rPr>
              <a:t/>
            </a:r>
            <a:br>
              <a:rPr lang="en-US" dirty="0">
                <a:latin typeface="Arial" charset="0"/>
              </a:rPr>
            </a:br>
            <a:r>
              <a:rPr lang="en-US" dirty="0">
                <a:latin typeface="Arial" charset="0"/>
              </a:rPr>
              <a:t>New Terms and Commands</a:t>
            </a:r>
          </a:p>
        </p:txBody>
      </p:sp>
      <p:sp>
        <p:nvSpPr>
          <p:cNvPr id="4" name="Content Placeholder 1"/>
          <p:cNvSpPr>
            <a:spLocks noGrp="1"/>
          </p:cNvSpPr>
          <p:nvPr>
            <p:ph idx="1"/>
          </p:nvPr>
        </p:nvSpPr>
        <p:spPr>
          <a:xfrm>
            <a:off x="546600" y="1539502"/>
            <a:ext cx="4142003" cy="4946358"/>
          </a:xfrm>
        </p:spPr>
        <p:txBody>
          <a:bodyPr/>
          <a:lstStyle/>
          <a:p>
            <a:pPr fontAlgn="b"/>
            <a:r>
              <a:rPr lang="en-US" sz="1600" dirty="0"/>
              <a:t>access method</a:t>
            </a:r>
          </a:p>
          <a:p>
            <a:pPr fontAlgn="b"/>
            <a:r>
              <a:rPr lang="en-US" sz="1600" dirty="0" smtClean="0"/>
              <a:t>acknowledgement</a:t>
            </a:r>
            <a:endParaRPr lang="en-US" sz="1600" dirty="0"/>
          </a:p>
          <a:p>
            <a:pPr fontAlgn="b"/>
            <a:r>
              <a:rPr lang="en-US" sz="1600" dirty="0"/>
              <a:t>broadcast</a:t>
            </a:r>
            <a:endParaRPr lang="en-US" sz="1600" dirty="0">
              <a:solidFill>
                <a:schemeClr val="bg2"/>
              </a:solidFill>
            </a:endParaRPr>
          </a:p>
          <a:p>
            <a:pPr fontAlgn="b"/>
            <a:r>
              <a:rPr lang="en-US" sz="1600" dirty="0" smtClean="0"/>
              <a:t>decoder</a:t>
            </a:r>
            <a:endParaRPr lang="en-US" sz="1600" dirty="0">
              <a:solidFill>
                <a:schemeClr val="bg2"/>
              </a:solidFill>
            </a:endParaRPr>
          </a:p>
          <a:p>
            <a:pPr fontAlgn="b"/>
            <a:r>
              <a:rPr lang="en-US" sz="1600" dirty="0"/>
              <a:t>encapsulation</a:t>
            </a:r>
          </a:p>
          <a:p>
            <a:pPr fontAlgn="b"/>
            <a:r>
              <a:rPr lang="en-US" sz="1600" dirty="0" smtClean="0"/>
              <a:t>encoder</a:t>
            </a:r>
            <a:endParaRPr lang="en-US" sz="1600" dirty="0"/>
          </a:p>
          <a:p>
            <a:pPr fontAlgn="b"/>
            <a:r>
              <a:rPr lang="en-US" sz="1600" dirty="0"/>
              <a:t>flow control</a:t>
            </a:r>
          </a:p>
          <a:p>
            <a:pPr fontAlgn="b"/>
            <a:r>
              <a:rPr lang="en-US" sz="1600" dirty="0" smtClean="0"/>
              <a:t>message</a:t>
            </a:r>
            <a:endParaRPr lang="en-US" sz="1600" dirty="0"/>
          </a:p>
          <a:p>
            <a:r>
              <a:rPr lang="en-US" sz="1600" dirty="0"/>
              <a:t>message delivery options</a:t>
            </a:r>
          </a:p>
          <a:p>
            <a:r>
              <a:rPr lang="en-US" sz="1600" dirty="0" smtClean="0"/>
              <a:t>message </a:t>
            </a:r>
            <a:r>
              <a:rPr lang="en-US" sz="1600" dirty="0"/>
              <a:t>encoding</a:t>
            </a:r>
          </a:p>
          <a:p>
            <a:r>
              <a:rPr lang="en-US" sz="1600" dirty="0"/>
              <a:t>message formatting</a:t>
            </a:r>
          </a:p>
          <a:p>
            <a:r>
              <a:rPr lang="en-US" sz="1600" dirty="0" smtClean="0"/>
              <a:t>message </a:t>
            </a:r>
            <a:r>
              <a:rPr lang="en-US" sz="1600" dirty="0"/>
              <a:t>formatting and encapsulation</a:t>
            </a:r>
          </a:p>
          <a:p>
            <a:endParaRPr lang="en-US" sz="1600" dirty="0">
              <a:solidFill>
                <a:schemeClr val="bg2"/>
              </a:solidFill>
            </a:endParaRPr>
          </a:p>
        </p:txBody>
      </p:sp>
      <p:sp>
        <p:nvSpPr>
          <p:cNvPr id="5" name="Content Placeholder 1"/>
          <p:cNvSpPr txBox="1">
            <a:spLocks/>
          </p:cNvSpPr>
          <p:nvPr/>
        </p:nvSpPr>
        <p:spPr bwMode="auto">
          <a:xfrm>
            <a:off x="4688603" y="1539502"/>
            <a:ext cx="3874484" cy="49463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82124" tIns="41061" rIns="82124" bIns="41061" numCol="1" anchor="t" anchorCtr="0" compatLnSpc="1">
            <a:prstTxWarp prst="textNoShape">
              <a:avLst/>
            </a:prstTxWarp>
          </a:bodyPr>
          <a:lstStyle>
            <a:lvl1pPr marL="236538" indent="-236538" algn="l" defTabSz="814388" rtl="0" eaLnBrk="0" fontAlgn="base" hangingPunct="0">
              <a:lnSpc>
                <a:spcPct val="95000"/>
              </a:lnSpc>
              <a:spcBef>
                <a:spcPct val="50000"/>
              </a:spcBef>
              <a:spcAft>
                <a:spcPct val="0"/>
              </a:spcAft>
              <a:buClr>
                <a:srgbClr val="708CA1"/>
              </a:buClr>
              <a:buFont typeface="Wingdings" charset="0"/>
              <a:buChar char="§"/>
              <a:defRPr sz="24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457200" indent="-228600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914400" indent="-225425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buSzPct val="75000"/>
              <a:buFont typeface="Courier New" panose="02070309020205020404" pitchFamily="49" charset="0"/>
              <a:buChar char="o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254125" indent="117475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1604963" indent="223838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0621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6pPr>
            <a:lvl7pPr marL="25193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7pPr>
            <a:lvl8pPr marL="29765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8pPr>
            <a:lvl9pPr marL="34337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sz="1600" dirty="0" smtClean="0"/>
              <a:t>message </a:t>
            </a:r>
            <a:r>
              <a:rPr lang="en-US" sz="1600" dirty="0"/>
              <a:t>size</a:t>
            </a:r>
          </a:p>
          <a:p>
            <a:r>
              <a:rPr lang="en-US" sz="1600" dirty="0"/>
              <a:t>message timing</a:t>
            </a:r>
          </a:p>
          <a:p>
            <a:r>
              <a:rPr lang="en-US" sz="1600" dirty="0" smtClean="0"/>
              <a:t>multicast</a:t>
            </a:r>
            <a:endParaRPr lang="en-US" sz="1600" dirty="0"/>
          </a:p>
          <a:p>
            <a:r>
              <a:rPr lang="en-US" sz="1600" dirty="0"/>
              <a:t>protocols</a:t>
            </a:r>
          </a:p>
          <a:p>
            <a:r>
              <a:rPr lang="en-US" sz="1600" dirty="0" smtClean="0"/>
              <a:t>receiver</a:t>
            </a:r>
            <a:endParaRPr lang="en-US" sz="1600" dirty="0">
              <a:solidFill>
                <a:schemeClr val="bg2"/>
              </a:solidFill>
            </a:endParaRPr>
          </a:p>
          <a:p>
            <a:r>
              <a:rPr lang="en-US" sz="1600" dirty="0" smtClean="0"/>
              <a:t>response </a:t>
            </a:r>
            <a:r>
              <a:rPr lang="en-US" sz="1600" dirty="0"/>
              <a:t>timeout</a:t>
            </a:r>
            <a:endParaRPr lang="en-US" sz="1600" dirty="0">
              <a:solidFill>
                <a:schemeClr val="bg2"/>
              </a:solidFill>
            </a:endParaRPr>
          </a:p>
          <a:p>
            <a:pPr fontAlgn="b"/>
            <a:r>
              <a:rPr lang="en-US" sz="1600" dirty="0"/>
              <a:t>segmenting</a:t>
            </a:r>
            <a:endParaRPr lang="en-US" sz="1600" dirty="0">
              <a:solidFill>
                <a:schemeClr val="bg2"/>
              </a:solidFill>
            </a:endParaRPr>
          </a:p>
          <a:p>
            <a:pPr fontAlgn="b"/>
            <a:r>
              <a:rPr lang="en-US" sz="1600" dirty="0"/>
              <a:t>transmission medium</a:t>
            </a:r>
          </a:p>
          <a:p>
            <a:pPr fontAlgn="b"/>
            <a:r>
              <a:rPr lang="en-US" sz="1600" dirty="0" smtClean="0"/>
              <a:t>transmitter</a:t>
            </a:r>
            <a:endParaRPr lang="en-US" sz="1600" dirty="0"/>
          </a:p>
          <a:p>
            <a:r>
              <a:rPr lang="en-US" sz="1600" dirty="0" smtClean="0"/>
              <a:t>unacknowledged</a:t>
            </a:r>
            <a:endParaRPr lang="en-US" sz="1600" dirty="0"/>
          </a:p>
          <a:p>
            <a:r>
              <a:rPr lang="en-US" sz="1600" dirty="0"/>
              <a:t>unicast</a:t>
            </a:r>
          </a:p>
          <a:p>
            <a:endParaRPr lang="en-US" sz="160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2493863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1800" dirty="0" smtClean="0">
                <a:latin typeface="Arial" charset="0"/>
              </a:rPr>
              <a:t>Section </a:t>
            </a:r>
            <a:r>
              <a:rPr lang="en-US" sz="1800" dirty="0">
                <a:latin typeface="Arial" charset="0"/>
              </a:rPr>
              <a:t>3</a:t>
            </a:r>
            <a:r>
              <a:rPr lang="en-US" sz="1800" dirty="0" smtClean="0">
                <a:latin typeface="Arial" charset="0"/>
              </a:rPr>
              <a:t>.2</a:t>
            </a:r>
            <a:r>
              <a:rPr lang="en-US" dirty="0">
                <a:latin typeface="Arial" charset="0"/>
              </a:rPr>
              <a:t/>
            </a:r>
            <a:br>
              <a:rPr lang="en-US" dirty="0">
                <a:latin typeface="Arial" charset="0"/>
              </a:rPr>
            </a:br>
            <a:r>
              <a:rPr lang="en-US" dirty="0">
                <a:latin typeface="Arial" charset="0"/>
              </a:rPr>
              <a:t>New Terms and Commands</a:t>
            </a:r>
          </a:p>
        </p:txBody>
      </p:sp>
      <p:sp>
        <p:nvSpPr>
          <p:cNvPr id="4" name="Content Placeholder 1"/>
          <p:cNvSpPr>
            <a:spLocks noGrp="1"/>
          </p:cNvSpPr>
          <p:nvPr>
            <p:ph idx="1"/>
          </p:nvPr>
        </p:nvSpPr>
        <p:spPr>
          <a:xfrm>
            <a:off x="193868" y="1232592"/>
            <a:ext cx="2721476" cy="5214177"/>
          </a:xfrm>
        </p:spPr>
        <p:txBody>
          <a:bodyPr/>
          <a:lstStyle/>
          <a:p>
            <a:pPr fontAlgn="b"/>
            <a:r>
              <a:rPr lang="en-US" sz="1600" dirty="0"/>
              <a:t>Advanced Research Projects Agency Network (ARPANET)</a:t>
            </a:r>
            <a:endParaRPr lang="en-US" sz="1600" dirty="0">
              <a:solidFill>
                <a:schemeClr val="bg2"/>
              </a:solidFill>
            </a:endParaRPr>
          </a:p>
          <a:p>
            <a:pPr fontAlgn="b"/>
            <a:r>
              <a:rPr lang="en-US" sz="1600" dirty="0" smtClean="0"/>
              <a:t>AppleTalk</a:t>
            </a:r>
            <a:endParaRPr lang="en-US" sz="1600" dirty="0"/>
          </a:p>
          <a:p>
            <a:pPr fontAlgn="b"/>
            <a:r>
              <a:rPr lang="en-US" sz="1600" dirty="0" smtClean="0"/>
              <a:t>application </a:t>
            </a:r>
            <a:r>
              <a:rPr lang="en-US" sz="1600" dirty="0"/>
              <a:t>protocol</a:t>
            </a:r>
          </a:p>
          <a:p>
            <a:pPr fontAlgn="b"/>
            <a:r>
              <a:rPr lang="en-US" sz="1600" dirty="0"/>
              <a:t>Electronic Industries Alliance (EIA)</a:t>
            </a:r>
          </a:p>
          <a:p>
            <a:pPr fontAlgn="b"/>
            <a:r>
              <a:rPr lang="en-US" sz="1600" dirty="0"/>
              <a:t>Hypertext Markup Language (HTML)</a:t>
            </a:r>
            <a:endParaRPr lang="en-US" sz="1600" dirty="0">
              <a:solidFill>
                <a:schemeClr val="bg2"/>
              </a:solidFill>
            </a:endParaRPr>
          </a:p>
          <a:p>
            <a:pPr fontAlgn="b"/>
            <a:r>
              <a:rPr lang="en-US" sz="1600" dirty="0" smtClean="0"/>
              <a:t>IEEE </a:t>
            </a:r>
            <a:r>
              <a:rPr lang="en-US" sz="1600" dirty="0"/>
              <a:t>802.3</a:t>
            </a:r>
          </a:p>
          <a:p>
            <a:pPr fontAlgn="b"/>
            <a:r>
              <a:rPr lang="en-US" sz="1600" dirty="0"/>
              <a:t>IEEE 802.11</a:t>
            </a:r>
          </a:p>
          <a:p>
            <a:pPr fontAlgn="b"/>
            <a:r>
              <a:rPr lang="en-US" sz="1600" dirty="0"/>
              <a:t>Institute of Electrical and Electronics Engineers (IEEE)</a:t>
            </a:r>
          </a:p>
          <a:p>
            <a:pPr fontAlgn="b"/>
            <a:r>
              <a:rPr lang="en-US" sz="1600" dirty="0"/>
              <a:t>International Corporation for Assigned Names and Numbers (ICANN)</a:t>
            </a:r>
          </a:p>
          <a:p>
            <a:pPr fontAlgn="b"/>
            <a:endParaRPr lang="en-US" sz="1600" dirty="0"/>
          </a:p>
        </p:txBody>
      </p:sp>
      <p:sp>
        <p:nvSpPr>
          <p:cNvPr id="6" name="Content Placeholder 1"/>
          <p:cNvSpPr txBox="1">
            <a:spLocks/>
          </p:cNvSpPr>
          <p:nvPr/>
        </p:nvSpPr>
        <p:spPr bwMode="auto">
          <a:xfrm>
            <a:off x="2925125" y="1232593"/>
            <a:ext cx="2850381" cy="49463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82124" tIns="41061" rIns="82124" bIns="41061" numCol="1" anchor="t" anchorCtr="0" compatLnSpc="1">
            <a:prstTxWarp prst="textNoShape">
              <a:avLst/>
            </a:prstTxWarp>
          </a:bodyPr>
          <a:lstStyle>
            <a:lvl1pPr marL="236538" indent="-236538" algn="l" defTabSz="814388" rtl="0" eaLnBrk="0" fontAlgn="base" hangingPunct="0">
              <a:lnSpc>
                <a:spcPct val="95000"/>
              </a:lnSpc>
              <a:spcBef>
                <a:spcPct val="50000"/>
              </a:spcBef>
              <a:spcAft>
                <a:spcPct val="0"/>
              </a:spcAft>
              <a:buClr>
                <a:srgbClr val="708CA1"/>
              </a:buClr>
              <a:buFont typeface="Wingdings" charset="0"/>
              <a:buChar char="§"/>
              <a:defRPr sz="24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574675" indent="-117475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914400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254125" indent="117475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1604963" indent="223838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0621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6pPr>
            <a:lvl7pPr marL="25193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7pPr>
            <a:lvl8pPr marL="29765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8pPr>
            <a:lvl9pPr marL="34337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fontAlgn="b"/>
            <a:r>
              <a:rPr lang="en-US" sz="1600" dirty="0"/>
              <a:t>International Telecommunications Union-Telecommunication Standardization Sector (ITU-T)</a:t>
            </a:r>
          </a:p>
          <a:p>
            <a:pPr fontAlgn="b"/>
            <a:r>
              <a:rPr lang="en-US" sz="1600" dirty="0"/>
              <a:t>Internet Architecture Board (IAB)</a:t>
            </a:r>
          </a:p>
          <a:p>
            <a:pPr fontAlgn="b"/>
            <a:r>
              <a:rPr lang="en-US" sz="1600" dirty="0"/>
              <a:t>Internet Assigned Numbers Authority (IANA)</a:t>
            </a:r>
            <a:endParaRPr lang="en-US" sz="1600" dirty="0">
              <a:solidFill>
                <a:schemeClr val="bg2"/>
              </a:solidFill>
            </a:endParaRPr>
          </a:p>
          <a:p>
            <a:pPr fontAlgn="b"/>
            <a:r>
              <a:rPr lang="en-US" sz="1600" dirty="0" smtClean="0"/>
              <a:t>Internet </a:t>
            </a:r>
            <a:r>
              <a:rPr lang="en-US" sz="1600" dirty="0"/>
              <a:t>Engineering Task Force (IETF)</a:t>
            </a:r>
          </a:p>
          <a:p>
            <a:pPr fontAlgn="b"/>
            <a:r>
              <a:rPr lang="en-US" sz="1600" dirty="0" smtClean="0"/>
              <a:t>internet </a:t>
            </a:r>
            <a:r>
              <a:rPr lang="en-US" sz="1600" dirty="0"/>
              <a:t>protocol</a:t>
            </a:r>
          </a:p>
          <a:p>
            <a:pPr fontAlgn="b"/>
            <a:r>
              <a:rPr lang="en-US" sz="1600" dirty="0"/>
              <a:t>Internet Society (ISOC)</a:t>
            </a:r>
          </a:p>
          <a:p>
            <a:pPr fontAlgn="b"/>
            <a:r>
              <a:rPr lang="en-US" sz="1600" dirty="0" smtClean="0"/>
              <a:t>Internetwork </a:t>
            </a:r>
            <a:r>
              <a:rPr lang="en-US" sz="1600" dirty="0"/>
              <a:t>Packet Exchange/Sequenced Packet Exchange (IPX/SPX)</a:t>
            </a:r>
          </a:p>
          <a:p>
            <a:pPr fontAlgn="b"/>
            <a:r>
              <a:rPr lang="en-US" sz="1600" dirty="0"/>
              <a:t>Media Access Control (MAC)</a:t>
            </a:r>
          </a:p>
          <a:p>
            <a:pPr fontAlgn="b"/>
            <a:endParaRPr lang="en-US" sz="1600" dirty="0">
              <a:solidFill>
                <a:schemeClr val="bg2"/>
              </a:solidFill>
            </a:endParaRPr>
          </a:p>
          <a:p>
            <a:pPr fontAlgn="b"/>
            <a:endParaRPr lang="en-US" sz="1600" dirty="0">
              <a:solidFill>
                <a:schemeClr val="bg2"/>
              </a:solidFill>
            </a:endParaRPr>
          </a:p>
          <a:p>
            <a:pPr fontAlgn="b"/>
            <a:endParaRPr lang="en-US" sz="1600" dirty="0">
              <a:solidFill>
                <a:schemeClr val="bg2"/>
              </a:solidFill>
            </a:endParaRPr>
          </a:p>
        </p:txBody>
      </p:sp>
      <p:sp>
        <p:nvSpPr>
          <p:cNvPr id="8" name="Content Placeholder 1"/>
          <p:cNvSpPr txBox="1">
            <a:spLocks/>
          </p:cNvSpPr>
          <p:nvPr/>
        </p:nvSpPr>
        <p:spPr bwMode="auto">
          <a:xfrm>
            <a:off x="5773339" y="1232593"/>
            <a:ext cx="2841064" cy="49463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82124" tIns="41061" rIns="82124" bIns="41061" numCol="1" anchor="t" anchorCtr="0" compatLnSpc="1">
            <a:prstTxWarp prst="textNoShape">
              <a:avLst/>
            </a:prstTxWarp>
          </a:bodyPr>
          <a:lstStyle>
            <a:lvl1pPr marL="236538" indent="-236538" algn="l" defTabSz="814388" rtl="0" eaLnBrk="0" fontAlgn="base" hangingPunct="0">
              <a:lnSpc>
                <a:spcPct val="95000"/>
              </a:lnSpc>
              <a:spcBef>
                <a:spcPct val="50000"/>
              </a:spcBef>
              <a:spcAft>
                <a:spcPct val="0"/>
              </a:spcAft>
              <a:buClr>
                <a:srgbClr val="708CA1"/>
              </a:buClr>
              <a:buFont typeface="Wingdings" charset="0"/>
              <a:buChar char="§"/>
              <a:defRPr sz="24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574675" indent="-117475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914400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254125" indent="117475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1604963" indent="223838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0621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6pPr>
            <a:lvl7pPr marL="25193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7pPr>
            <a:lvl8pPr marL="29765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8pPr>
            <a:lvl9pPr marL="34337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fontAlgn="b"/>
            <a:r>
              <a:rPr lang="en-US" sz="1600" dirty="0"/>
              <a:t>network access protocols</a:t>
            </a:r>
            <a:endParaRPr lang="en-US" sz="1600" dirty="0">
              <a:solidFill>
                <a:schemeClr val="bg2"/>
              </a:solidFill>
            </a:endParaRPr>
          </a:p>
          <a:p>
            <a:pPr fontAlgn="b"/>
            <a:r>
              <a:rPr lang="en-US" sz="1600" dirty="0"/>
              <a:t>network protocol suite</a:t>
            </a:r>
            <a:endParaRPr lang="en-US" sz="1600" dirty="0">
              <a:solidFill>
                <a:schemeClr val="bg2"/>
              </a:solidFill>
            </a:endParaRPr>
          </a:p>
          <a:p>
            <a:pPr fontAlgn="b"/>
            <a:r>
              <a:rPr lang="en-US" sz="1600" dirty="0" smtClean="0"/>
              <a:t>protocol </a:t>
            </a:r>
            <a:r>
              <a:rPr lang="en-US" sz="1600" dirty="0"/>
              <a:t>model</a:t>
            </a:r>
          </a:p>
          <a:p>
            <a:pPr fontAlgn="b"/>
            <a:r>
              <a:rPr lang="en-US" sz="1600" dirty="0"/>
              <a:t>protocol stack</a:t>
            </a:r>
            <a:endParaRPr lang="en-US" sz="1600" dirty="0">
              <a:solidFill>
                <a:schemeClr val="bg2"/>
              </a:solidFill>
            </a:endParaRPr>
          </a:p>
          <a:p>
            <a:pPr fontAlgn="b"/>
            <a:r>
              <a:rPr lang="en-US" sz="1600" dirty="0"/>
              <a:t>proprietary protocol</a:t>
            </a:r>
          </a:p>
          <a:p>
            <a:pPr fontAlgn="b"/>
            <a:r>
              <a:rPr lang="en-US" sz="1600" dirty="0" smtClean="0"/>
              <a:t>reference </a:t>
            </a:r>
            <a:r>
              <a:rPr lang="en-US" sz="1600" dirty="0"/>
              <a:t>model</a:t>
            </a:r>
            <a:endParaRPr lang="en-US" sz="1600" dirty="0">
              <a:solidFill>
                <a:srgbClr val="000000"/>
              </a:solidFill>
            </a:endParaRPr>
          </a:p>
          <a:p>
            <a:pPr fontAlgn="b"/>
            <a:r>
              <a:rPr lang="en-US" sz="1600" dirty="0"/>
              <a:t>Request for Comments (RFC)</a:t>
            </a:r>
          </a:p>
          <a:p>
            <a:pPr fontAlgn="b"/>
            <a:r>
              <a:rPr lang="en-US" sz="1600" dirty="0" smtClean="0"/>
              <a:t>standards organization</a:t>
            </a:r>
          </a:p>
          <a:p>
            <a:pPr fontAlgn="b"/>
            <a:r>
              <a:rPr lang="en-US" sz="1600" dirty="0"/>
              <a:t>standards-based protocol</a:t>
            </a:r>
          </a:p>
          <a:p>
            <a:pPr fontAlgn="b"/>
            <a:r>
              <a:rPr lang="en-US" sz="1600" dirty="0" smtClean="0"/>
              <a:t>Telecommunications </a:t>
            </a:r>
            <a:r>
              <a:rPr lang="en-US" sz="1600" dirty="0"/>
              <a:t>Industry Association (TIA)</a:t>
            </a:r>
          </a:p>
          <a:p>
            <a:pPr fontAlgn="b"/>
            <a:r>
              <a:rPr lang="en-US" sz="1600" dirty="0"/>
              <a:t>Transmission Control Protocol/IP (TCP/IP)</a:t>
            </a:r>
          </a:p>
          <a:p>
            <a:pPr fontAlgn="b"/>
            <a:r>
              <a:rPr lang="en-US" sz="1600" dirty="0" smtClean="0"/>
              <a:t>transport </a:t>
            </a:r>
            <a:r>
              <a:rPr lang="en-US" sz="1600" dirty="0"/>
              <a:t>protocol</a:t>
            </a:r>
          </a:p>
          <a:p>
            <a:pPr fontAlgn="b"/>
            <a:endParaRPr lang="en-US" sz="1600" dirty="0"/>
          </a:p>
          <a:p>
            <a:pPr fontAlgn="b"/>
            <a:endParaRPr lang="en-US" sz="1600" dirty="0"/>
          </a:p>
          <a:p>
            <a:pPr fontAlgn="b"/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934602275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1800" dirty="0" smtClean="0">
                <a:latin typeface="Arial" charset="0"/>
              </a:rPr>
              <a:t>Section 3.3</a:t>
            </a:r>
            <a:r>
              <a:rPr lang="en-US" dirty="0">
                <a:latin typeface="Arial" charset="0"/>
              </a:rPr>
              <a:t/>
            </a:r>
            <a:br>
              <a:rPr lang="en-US" dirty="0">
                <a:latin typeface="Arial" charset="0"/>
              </a:rPr>
            </a:br>
            <a:r>
              <a:rPr lang="en-US" dirty="0">
                <a:latin typeface="Arial" charset="0"/>
              </a:rPr>
              <a:t>New Terms and Commands</a:t>
            </a:r>
          </a:p>
        </p:txBody>
      </p:sp>
      <p:sp>
        <p:nvSpPr>
          <p:cNvPr id="4" name="Content Placeholder 1"/>
          <p:cNvSpPr>
            <a:spLocks noGrp="1"/>
          </p:cNvSpPr>
          <p:nvPr>
            <p:ph idx="1"/>
          </p:nvPr>
        </p:nvSpPr>
        <p:spPr>
          <a:xfrm>
            <a:off x="276908" y="1358745"/>
            <a:ext cx="2721476" cy="4946358"/>
          </a:xfrm>
        </p:spPr>
        <p:txBody>
          <a:bodyPr/>
          <a:lstStyle/>
          <a:p>
            <a:pPr fontAlgn="b"/>
            <a:r>
              <a:rPr lang="en-US" sz="1600" dirty="0" smtClean="0"/>
              <a:t>Address </a:t>
            </a:r>
            <a:r>
              <a:rPr lang="en-US" sz="1600" dirty="0"/>
              <a:t>Resolution Protocol (ARP)</a:t>
            </a:r>
            <a:endParaRPr lang="en-US" sz="1600" dirty="0">
              <a:solidFill>
                <a:srgbClr val="000000"/>
              </a:solidFill>
            </a:endParaRPr>
          </a:p>
          <a:p>
            <a:pPr fontAlgn="b"/>
            <a:r>
              <a:rPr lang="en-US" sz="1600" dirty="0" smtClean="0"/>
              <a:t>bits</a:t>
            </a:r>
          </a:p>
          <a:p>
            <a:pPr fontAlgn="b"/>
            <a:r>
              <a:rPr lang="en-US" sz="1600" dirty="0" smtClean="0"/>
              <a:t>data</a:t>
            </a:r>
          </a:p>
          <a:p>
            <a:pPr fontAlgn="b"/>
            <a:r>
              <a:rPr lang="en-US" sz="1600" dirty="0"/>
              <a:t>data encapsulation</a:t>
            </a:r>
            <a:endParaRPr lang="en-US" sz="1600" dirty="0">
              <a:solidFill>
                <a:schemeClr val="bg2"/>
              </a:solidFill>
            </a:endParaRPr>
          </a:p>
          <a:p>
            <a:pPr fontAlgn="b"/>
            <a:r>
              <a:rPr lang="en-US" sz="1600" dirty="0"/>
              <a:t>data link address</a:t>
            </a:r>
          </a:p>
          <a:p>
            <a:pPr fontAlgn="b"/>
            <a:r>
              <a:rPr lang="en-US" sz="1600" dirty="0" smtClean="0"/>
              <a:t>de-encapsulation</a:t>
            </a:r>
          </a:p>
          <a:p>
            <a:pPr fontAlgn="b"/>
            <a:r>
              <a:rPr lang="en-US" sz="1600" dirty="0" smtClean="0"/>
              <a:t>default gateway</a:t>
            </a:r>
          </a:p>
          <a:p>
            <a:pPr fontAlgn="b"/>
            <a:r>
              <a:rPr lang="en-US" sz="1600" dirty="0"/>
              <a:t>destination data link address</a:t>
            </a:r>
          </a:p>
          <a:p>
            <a:pPr fontAlgn="b"/>
            <a:endParaRPr lang="en-US" sz="1600" dirty="0" smtClean="0">
              <a:solidFill>
                <a:srgbClr val="000000"/>
              </a:solidFill>
            </a:endParaRPr>
          </a:p>
          <a:p>
            <a:pPr fontAlgn="b"/>
            <a:endParaRPr lang="en-US" sz="1600" dirty="0">
              <a:solidFill>
                <a:srgbClr val="000000"/>
              </a:solidFill>
            </a:endParaRPr>
          </a:p>
          <a:p>
            <a:pPr fontAlgn="b"/>
            <a:endParaRPr lang="en-US" sz="1600" dirty="0"/>
          </a:p>
        </p:txBody>
      </p:sp>
      <p:sp>
        <p:nvSpPr>
          <p:cNvPr id="6" name="Content Placeholder 1"/>
          <p:cNvSpPr txBox="1">
            <a:spLocks/>
          </p:cNvSpPr>
          <p:nvPr/>
        </p:nvSpPr>
        <p:spPr bwMode="auto">
          <a:xfrm>
            <a:off x="3008165" y="1358745"/>
            <a:ext cx="2850381" cy="49463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82124" tIns="41061" rIns="82124" bIns="41061" numCol="1" anchor="t" anchorCtr="0" compatLnSpc="1">
            <a:prstTxWarp prst="textNoShape">
              <a:avLst/>
            </a:prstTxWarp>
          </a:bodyPr>
          <a:lstStyle>
            <a:lvl1pPr marL="236538" indent="-236538" algn="l" defTabSz="814388" rtl="0" eaLnBrk="0" fontAlgn="base" hangingPunct="0">
              <a:lnSpc>
                <a:spcPct val="95000"/>
              </a:lnSpc>
              <a:spcBef>
                <a:spcPct val="50000"/>
              </a:spcBef>
              <a:spcAft>
                <a:spcPct val="0"/>
              </a:spcAft>
              <a:buClr>
                <a:srgbClr val="708CA1"/>
              </a:buClr>
              <a:buFont typeface="Wingdings" charset="0"/>
              <a:buChar char="§"/>
              <a:defRPr sz="24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574675" indent="-117475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914400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254125" indent="117475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1604963" indent="223838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0621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6pPr>
            <a:lvl7pPr marL="25193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7pPr>
            <a:lvl8pPr marL="29765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8pPr>
            <a:lvl9pPr marL="34337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fontAlgn="b"/>
            <a:r>
              <a:rPr lang="en-US" sz="1600" dirty="0"/>
              <a:t>destination IP address</a:t>
            </a:r>
          </a:p>
          <a:p>
            <a:pPr fontAlgn="b"/>
            <a:r>
              <a:rPr lang="en-US" sz="1600" dirty="0"/>
              <a:t>frame</a:t>
            </a:r>
          </a:p>
          <a:p>
            <a:pPr fontAlgn="b"/>
            <a:r>
              <a:rPr lang="en-US" sz="1600" dirty="0" smtClean="0"/>
              <a:t>Multiplexing</a:t>
            </a:r>
          </a:p>
          <a:p>
            <a:pPr fontAlgn="b"/>
            <a:r>
              <a:rPr lang="en-US" sz="1600" dirty="0"/>
              <a:t>network address</a:t>
            </a:r>
          </a:p>
          <a:p>
            <a:pPr fontAlgn="b"/>
            <a:r>
              <a:rPr lang="en-US" sz="1600" dirty="0"/>
              <a:t>packet</a:t>
            </a:r>
          </a:p>
          <a:p>
            <a:pPr fontAlgn="b"/>
            <a:r>
              <a:rPr lang="en-US" sz="1600" dirty="0" smtClean="0"/>
              <a:t>protocol </a:t>
            </a:r>
            <a:r>
              <a:rPr lang="en-US" sz="1600" dirty="0"/>
              <a:t>data unit (PDU)</a:t>
            </a:r>
          </a:p>
          <a:p>
            <a:pPr fontAlgn="b"/>
            <a:r>
              <a:rPr lang="en-US" sz="1600" dirty="0" smtClean="0"/>
              <a:t>source </a:t>
            </a:r>
            <a:r>
              <a:rPr lang="en-US" sz="1600" dirty="0"/>
              <a:t>IP address</a:t>
            </a:r>
          </a:p>
          <a:p>
            <a:pPr fontAlgn="b"/>
            <a:r>
              <a:rPr lang="en-US" sz="1600" dirty="0" smtClean="0"/>
              <a:t>source </a:t>
            </a:r>
            <a:r>
              <a:rPr lang="en-US" sz="1600" dirty="0"/>
              <a:t>data link address</a:t>
            </a:r>
          </a:p>
          <a:p>
            <a:pPr fontAlgn="b"/>
            <a:r>
              <a:rPr lang="en-US" sz="1600" dirty="0" smtClean="0"/>
              <a:t>Segment</a:t>
            </a:r>
          </a:p>
          <a:p>
            <a:pPr fontAlgn="b"/>
            <a:r>
              <a:rPr lang="en-US" sz="1600" dirty="0"/>
              <a:t>segmentation</a:t>
            </a:r>
          </a:p>
          <a:p>
            <a:pPr fontAlgn="b"/>
            <a:endParaRPr lang="en-US" sz="1600" dirty="0"/>
          </a:p>
          <a:p>
            <a:pPr fontAlgn="b"/>
            <a:endParaRPr lang="en-US" sz="1600" dirty="0">
              <a:solidFill>
                <a:srgbClr val="000000"/>
              </a:solidFill>
            </a:endParaRPr>
          </a:p>
          <a:p>
            <a:pPr fontAlgn="b"/>
            <a:endParaRPr lang="en-US" sz="1600" dirty="0">
              <a:solidFill>
                <a:srgbClr val="000000"/>
              </a:solidFill>
            </a:endParaRPr>
          </a:p>
          <a:p>
            <a:pPr fontAlgn="b"/>
            <a:endParaRPr lang="en-US" sz="1600" dirty="0">
              <a:solidFill>
                <a:schemeClr val="bg2"/>
              </a:solidFill>
            </a:endParaRPr>
          </a:p>
        </p:txBody>
      </p:sp>
      <p:sp>
        <p:nvSpPr>
          <p:cNvPr id="8" name="Content Placeholder 1"/>
          <p:cNvSpPr txBox="1">
            <a:spLocks/>
          </p:cNvSpPr>
          <p:nvPr/>
        </p:nvSpPr>
        <p:spPr bwMode="auto">
          <a:xfrm>
            <a:off x="5856379" y="1358745"/>
            <a:ext cx="2841064" cy="49463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82124" tIns="41061" rIns="82124" bIns="41061" numCol="1" anchor="t" anchorCtr="0" compatLnSpc="1">
            <a:prstTxWarp prst="textNoShape">
              <a:avLst/>
            </a:prstTxWarp>
          </a:bodyPr>
          <a:lstStyle>
            <a:lvl1pPr marL="236538" indent="-236538" algn="l" defTabSz="814388" rtl="0" eaLnBrk="0" fontAlgn="base" hangingPunct="0">
              <a:lnSpc>
                <a:spcPct val="95000"/>
              </a:lnSpc>
              <a:spcBef>
                <a:spcPct val="50000"/>
              </a:spcBef>
              <a:spcAft>
                <a:spcPct val="0"/>
              </a:spcAft>
              <a:buClr>
                <a:srgbClr val="708CA1"/>
              </a:buClr>
              <a:buFont typeface="Wingdings" charset="0"/>
              <a:buChar char="§"/>
              <a:defRPr sz="24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574675" indent="-117475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914400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254125" indent="117475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1604963" indent="223838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0621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6pPr>
            <a:lvl7pPr marL="25193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7pPr>
            <a:lvl8pPr marL="29765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8pPr>
            <a:lvl9pPr marL="34337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fontAlgn="b"/>
            <a:endParaRPr lang="en-US" sz="1600" dirty="0"/>
          </a:p>
          <a:p>
            <a:pPr fontAlgn="b"/>
            <a:endParaRPr lang="en-US" sz="1600" dirty="0">
              <a:solidFill>
                <a:srgbClr val="000000"/>
              </a:solidFill>
            </a:endParaRPr>
          </a:p>
          <a:p>
            <a:pPr fontAlgn="b"/>
            <a:endParaRPr lang="en-US" sz="1600" dirty="0"/>
          </a:p>
          <a:p>
            <a:pPr fontAlgn="b"/>
            <a:endParaRPr lang="en-US" sz="1600" dirty="0"/>
          </a:p>
          <a:p>
            <a:pPr fontAlgn="b"/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109658575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3"/>
          <p:cNvSpPr>
            <a:spLocks noGrp="1" noChangeArrowheads="1"/>
          </p:cNvSpPr>
          <p:nvPr>
            <p:ph type="title" idx="4294967295"/>
          </p:nvPr>
        </p:nvSpPr>
        <p:spPr>
          <a:xfrm>
            <a:off x="408791" y="362166"/>
            <a:ext cx="8392309" cy="838200"/>
          </a:xfrm>
        </p:spPr>
        <p:txBody>
          <a:bodyPr/>
          <a:lstStyle/>
          <a:p>
            <a:pPr eaLnBrk="1" hangingPunct="1"/>
            <a:r>
              <a:rPr lang="en-US" dirty="0" smtClean="0"/>
              <a:t>Chapter 3: Activities</a:t>
            </a:r>
          </a:p>
        </p:txBody>
      </p:sp>
      <p:sp>
        <p:nvSpPr>
          <p:cNvPr id="6147" name="Rectangle 34"/>
          <p:cNvSpPr>
            <a:spLocks noGrp="1" noChangeArrowheads="1"/>
          </p:cNvSpPr>
          <p:nvPr>
            <p:ph type="body" idx="4294967295"/>
          </p:nvPr>
        </p:nvSpPr>
        <p:spPr>
          <a:xfrm>
            <a:off x="408791" y="1200366"/>
            <a:ext cx="7940675" cy="520858"/>
          </a:xfrm>
        </p:spPr>
        <p:txBody>
          <a:bodyPr/>
          <a:lstStyle/>
          <a:p>
            <a:pPr marL="0" indent="0" eaLnBrk="1" hangingPunct="1">
              <a:spcBef>
                <a:spcPct val="30000"/>
              </a:spcBef>
              <a:buNone/>
            </a:pPr>
            <a:r>
              <a:rPr lang="en-US" sz="2000" dirty="0" smtClean="0"/>
              <a:t>What activities are associated with this chapter?</a:t>
            </a:r>
            <a:endParaRPr lang="en-US" sz="2000" dirty="0">
              <a:solidFill>
                <a:srgbClr val="00B0F0"/>
              </a:solidFill>
            </a:endParaRPr>
          </a:p>
          <a:p>
            <a:pPr marL="0" indent="0" eaLnBrk="1" hangingPunct="1">
              <a:spcBef>
                <a:spcPct val="30000"/>
              </a:spcBef>
              <a:buNone/>
            </a:pPr>
            <a:endParaRPr lang="en-US" sz="2000" dirty="0" smtClean="0"/>
          </a:p>
          <a:p>
            <a:pPr marL="119063" indent="0" eaLnBrk="1" hangingPunct="1">
              <a:spcBef>
                <a:spcPct val="30000"/>
              </a:spcBef>
              <a:buNone/>
            </a:pPr>
            <a:endParaRPr lang="en-US" sz="2000" dirty="0" smtClean="0"/>
          </a:p>
          <a:p>
            <a:pPr marL="119063" indent="0" eaLnBrk="1" hangingPunct="1">
              <a:spcBef>
                <a:spcPct val="30000"/>
              </a:spcBef>
              <a:buNone/>
            </a:pPr>
            <a:endParaRPr lang="en-US" sz="2000" dirty="0" smtClean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0321554"/>
              </p:ext>
            </p:extLst>
          </p:nvPr>
        </p:nvGraphicFramePr>
        <p:xfrm>
          <a:off x="408791" y="1721220"/>
          <a:ext cx="8392309" cy="41056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57430"/>
                <a:gridCol w="1731981"/>
                <a:gridCol w="4303059"/>
                <a:gridCol w="1399839"/>
              </a:tblGrid>
              <a:tr h="408794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Page #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Activity Type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Activity Name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Optional? Y/N</a:t>
                      </a:r>
                      <a:endParaRPr lang="en-US" sz="1400" dirty="0"/>
                    </a:p>
                  </a:txBody>
                  <a:tcPr anchor="ctr"/>
                </a:tc>
              </a:tr>
              <a:tr h="410761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3.0.1.2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Class Activity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Designing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</a:rPr>
                        <a:t> a Communications System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Optional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410761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3.2.2.5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Interactive Activity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Mapping the Protocols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</a:rPr>
                        <a:t> of the TCP/IP Suite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Optional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410761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3.2.3.4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Lab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Researching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</a:rPr>
                        <a:t> Networks Standards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Optional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410761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3.2.4.5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Interactive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</a:rPr>
                        <a:t> Activity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Identify Layers and Functions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Recommended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410761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3.2.4.6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Packet Tracer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Investigating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</a:rPr>
                        <a:t> the TCP-IP and OSI Models in Action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Optional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410761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3.3.1.5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Interactive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</a:rPr>
                        <a:t> Activity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Identify the PDU Layer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Recommended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410761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3.4.1.1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Lab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Installing Wireshark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Optional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410761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3.4.1.2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Lab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Using Wireshark to View Network Traffic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Optional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410761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3.4.1.3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Class Activity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Guaranteed to Work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Optional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306397" y="6171230"/>
            <a:ext cx="8145462" cy="3416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l" eaLnBrk="1" hangingPunct="1">
              <a:spcBef>
                <a:spcPct val="30000"/>
              </a:spcBef>
              <a:buNone/>
            </a:pPr>
            <a:r>
              <a:rPr lang="en-US" sz="1800" dirty="0"/>
              <a:t>The password used in the Packet Tracer activities in this chapter is</a:t>
            </a:r>
            <a:r>
              <a:rPr lang="en-US" sz="1800" dirty="0" smtClean="0"/>
              <a:t>: </a:t>
            </a:r>
            <a:r>
              <a:rPr lang="en-US" sz="1800" b="1" dirty="0" smtClean="0"/>
              <a:t>PT_ccna5</a:t>
            </a:r>
            <a:endParaRPr lang="en-US" sz="1800" b="1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7004754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33"/>
          <p:cNvSpPr>
            <a:spLocks noGrp="1" noChangeArrowheads="1"/>
          </p:cNvSpPr>
          <p:nvPr>
            <p:ph type="title" idx="4294967295"/>
          </p:nvPr>
        </p:nvSpPr>
        <p:spPr>
          <a:xfrm>
            <a:off x="527775" y="362174"/>
            <a:ext cx="8145462" cy="838200"/>
          </a:xfrm>
        </p:spPr>
        <p:txBody>
          <a:bodyPr/>
          <a:lstStyle/>
          <a:p>
            <a:pPr eaLnBrk="1" hangingPunct="1"/>
            <a:r>
              <a:rPr lang="en-US" dirty="0" smtClean="0"/>
              <a:t>Chapter 3: Assessment</a:t>
            </a:r>
          </a:p>
        </p:txBody>
      </p:sp>
      <p:sp>
        <p:nvSpPr>
          <p:cNvPr id="7171" name="Rectangle 34"/>
          <p:cNvSpPr>
            <a:spLocks noGrp="1" noChangeArrowheads="1"/>
          </p:cNvSpPr>
          <p:nvPr>
            <p:ph type="body" idx="4294967295"/>
          </p:nvPr>
        </p:nvSpPr>
        <p:spPr>
          <a:xfrm>
            <a:off x="527775" y="1421727"/>
            <a:ext cx="7940675" cy="3571875"/>
          </a:xfrm>
        </p:spPr>
        <p:txBody>
          <a:bodyPr/>
          <a:lstStyle/>
          <a:p>
            <a:pPr eaLnBrk="1" hangingPunct="1">
              <a:spcBef>
                <a:spcPct val="30000"/>
              </a:spcBef>
            </a:pPr>
            <a:r>
              <a:rPr lang="en-US" sz="2000" dirty="0" smtClean="0"/>
              <a:t>Students should complete Chapter 3, “Assessment” after completing Chapter 3.</a:t>
            </a:r>
          </a:p>
          <a:p>
            <a:pPr eaLnBrk="1" hangingPunct="1">
              <a:spcBef>
                <a:spcPct val="30000"/>
              </a:spcBef>
            </a:pPr>
            <a:r>
              <a:rPr lang="en-US" sz="2000" dirty="0" smtClean="0"/>
              <a:t>Quizzes, labs, Packet </a:t>
            </a:r>
            <a:r>
              <a:rPr lang="en-US" sz="2000" dirty="0"/>
              <a:t>T</a:t>
            </a:r>
            <a:r>
              <a:rPr lang="en-US" sz="2000" dirty="0" smtClean="0"/>
              <a:t>racers and other activities can be used to informally assess student progress.</a:t>
            </a:r>
            <a:endParaRPr lang="en-US" sz="2000" dirty="0" smtClean="0">
              <a:solidFill>
                <a:srgbClr val="00B0F0"/>
              </a:solidFill>
            </a:endParaRPr>
          </a:p>
          <a:p>
            <a:pPr marL="0" indent="0" eaLnBrk="1" hangingPunct="1">
              <a:spcBef>
                <a:spcPct val="30000"/>
              </a:spcBef>
              <a:buNone/>
            </a:pPr>
            <a:endParaRPr lang="en-US" sz="1600" dirty="0" smtClean="0"/>
          </a:p>
        </p:txBody>
      </p:sp>
    </p:spTree>
    <p:extLst>
      <p:ext uri="{BB962C8B-B14F-4D97-AF65-F5344CB8AC3E}">
        <p14:creationId xmlns:p14="http://schemas.microsoft.com/office/powerpoint/2010/main" val="3303044919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Chapter 3: Best Practices</a:t>
            </a:r>
            <a:endParaRPr lang="en-US" dirty="0"/>
          </a:p>
        </p:txBody>
      </p:sp>
      <p:sp>
        <p:nvSpPr>
          <p:cNvPr id="11266" name="Rectangle 34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Prior to teaching Chapter 3, the instructor should:</a:t>
            </a:r>
          </a:p>
          <a:p>
            <a:pPr lvl="1"/>
            <a:r>
              <a:rPr lang="en-US" dirty="0" smtClean="0"/>
              <a:t>Complete Chapter 3, “Assessment.”</a:t>
            </a:r>
          </a:p>
          <a:p>
            <a:r>
              <a:rPr lang="en-US" dirty="0" smtClean="0"/>
              <a:t>Many </a:t>
            </a:r>
            <a:r>
              <a:rPr lang="en-US" dirty="0"/>
              <a:t>concepts </a:t>
            </a:r>
            <a:r>
              <a:rPr lang="en-US" dirty="0" smtClean="0"/>
              <a:t>will </a:t>
            </a:r>
            <a:r>
              <a:rPr lang="en-US" dirty="0"/>
              <a:t>be explored further in subsequent chapters. Each layer of the OSI will be discussed in its own chapter.</a:t>
            </a:r>
          </a:p>
          <a:p>
            <a:r>
              <a:rPr lang="en-US" dirty="0" smtClean="0"/>
              <a:t>Section 3.1</a:t>
            </a:r>
          </a:p>
          <a:p>
            <a:pPr lvl="1"/>
            <a:r>
              <a:rPr lang="en-US" dirty="0" smtClean="0"/>
              <a:t>Use the mail analogy to introduce how data will be sent across a network.</a:t>
            </a:r>
          </a:p>
          <a:p>
            <a:pPr lvl="1"/>
            <a:r>
              <a:rPr lang="en-US" dirty="0" smtClean="0"/>
              <a:t>Discuss the rules of addressing a letter and why the Post Office has these rules. </a:t>
            </a:r>
          </a:p>
          <a:p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804945289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Chapter 3: Best Practices (Cont.)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Section 3.2</a:t>
            </a:r>
          </a:p>
          <a:p>
            <a:pPr lvl="1"/>
            <a:r>
              <a:rPr lang="en-US" dirty="0" smtClean="0"/>
              <a:t>Explain the role of protocols in facilitating interoperability in network communications.</a:t>
            </a:r>
          </a:p>
          <a:p>
            <a:pPr lvl="1"/>
            <a:r>
              <a:rPr lang="en-US" dirty="0" smtClean="0"/>
              <a:t>Discuss protocols generally and how they are used in networking.</a:t>
            </a:r>
          </a:p>
          <a:p>
            <a:pPr lvl="1"/>
            <a:r>
              <a:rPr lang="en-US" dirty="0" smtClean="0"/>
              <a:t>TCP/IP - Students need to memorize the layers, their functions, and what protocols are found at each layer.</a:t>
            </a:r>
          </a:p>
          <a:p>
            <a:pPr lvl="1"/>
            <a:r>
              <a:rPr lang="en-US" dirty="0" smtClean="0"/>
              <a:t>Discuss the interaction between a user and a web server.  Use the animation on page 3.2.2.4</a:t>
            </a:r>
          </a:p>
          <a:p>
            <a:pPr lvl="1"/>
            <a:r>
              <a:rPr lang="en-US" dirty="0" smtClean="0"/>
              <a:t>Activity 3.2.2.5 - This is a good activity to reinforce information provided in this section. </a:t>
            </a:r>
          </a:p>
          <a:p>
            <a:pPr lvl="1"/>
            <a:r>
              <a:rPr lang="en-US" dirty="0" smtClean="0"/>
              <a:t>Discuss the advantages and disadvantages of a standards-based protocol and a proprietary protocol.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87296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Chapter 3: Best Practices (Cont.)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Section 3.2 (cont.)</a:t>
            </a:r>
          </a:p>
          <a:p>
            <a:pPr lvl="1"/>
            <a:r>
              <a:rPr lang="en-US" dirty="0" smtClean="0"/>
              <a:t>Show some of the common RFCs used in networking (ex: RFC 1918, RFCs 1034 &amp; 1035, and RFC 1178). </a:t>
            </a:r>
          </a:p>
          <a:p>
            <a:pPr lvl="1"/>
            <a:r>
              <a:rPr lang="en-US" dirty="0" smtClean="0"/>
              <a:t>3.2.3.4 Lab - Researching Network Standards. Make this a class assignment and give each student one or two of the questions to research and report back to the rest of the class. </a:t>
            </a:r>
          </a:p>
          <a:p>
            <a:pPr lvl="1"/>
            <a:r>
              <a:rPr lang="en-US" dirty="0" smtClean="0"/>
              <a:t>Discuss why we use a layered model.</a:t>
            </a:r>
          </a:p>
          <a:p>
            <a:pPr lvl="1"/>
            <a:r>
              <a:rPr lang="en-US" dirty="0" smtClean="0"/>
              <a:t>Compare the OSI reference model to the TCP/IP protocol model.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58480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Chapter 3: Best Practices (Cont.)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Section 3.2 (cont.)</a:t>
            </a:r>
          </a:p>
          <a:p>
            <a:pPr lvl="1"/>
            <a:r>
              <a:rPr lang="en-US" dirty="0" smtClean="0"/>
              <a:t>Students need to know the layers of the OSI. Make sure each student develops his or her own mnemonic. </a:t>
            </a:r>
          </a:p>
          <a:p>
            <a:pPr lvl="1"/>
            <a:r>
              <a:rPr lang="en-US" dirty="0" smtClean="0"/>
              <a:t>For High School students - Make 8 1/2 X 11 cards with each of the OSI model layers, hand them out randomly, and have the students line up in order without talking to each other.</a:t>
            </a:r>
          </a:p>
          <a:p>
            <a:pPr lvl="1"/>
            <a:r>
              <a:rPr lang="en-US" dirty="0" smtClean="0"/>
              <a:t>Have students develop a chart with the TCP/IP layers and the OSI layers based on graphic 3.2.4.4. Have the students add definitions, protocols, and PDUs to it as they go through this and other chapters.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1628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theme/theme1.xml><?xml version="1.0" encoding="utf-8"?>
<a:theme xmlns:a="http://schemas.openxmlformats.org/drawingml/2006/main" name="PPT-TMPLT-WHT_C">
  <a:themeElements>
    <a:clrScheme name="PPT-TMPLT-WHT_C 1">
      <a:dk1>
        <a:srgbClr val="000000"/>
      </a:dk1>
      <a:lt1>
        <a:srgbClr val="FFFFFF"/>
      </a:lt1>
      <a:dk2>
        <a:srgbClr val="0183B7"/>
      </a:dk2>
      <a:lt2>
        <a:srgbClr val="000000"/>
      </a:lt2>
      <a:accent1>
        <a:srgbClr val="0183B7"/>
      </a:accent1>
      <a:accent2>
        <a:srgbClr val="B21A1A"/>
      </a:accent2>
      <a:accent3>
        <a:srgbClr val="FFFFFF"/>
      </a:accent3>
      <a:accent4>
        <a:srgbClr val="000000"/>
      </a:accent4>
      <a:accent5>
        <a:srgbClr val="AAC1D8"/>
      </a:accent5>
      <a:accent6>
        <a:srgbClr val="A11616"/>
      </a:accent6>
      <a:hlink>
        <a:srgbClr val="83A2CF"/>
      </a:hlink>
      <a:folHlink>
        <a:srgbClr val="EFB525"/>
      </a:folHlink>
    </a:clrScheme>
    <a:fontScheme name="PPT-TMPLT-WHT_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82124" tIns="41061" rIns="82124" bIns="41061" numCol="1" anchor="ctr" anchorCtr="0" compatLnSpc="1">
        <a:prstTxWarp prst="textNoShape">
          <a:avLst/>
        </a:prstTxWarp>
        <a:spAutoFit/>
      </a:bodyPr>
      <a:lstStyle>
        <a:defPPr marL="0" marR="0" indent="0" algn="ctr" defTabSz="814388" rtl="0" eaLnBrk="0" fontAlgn="base" latinLnBrk="0" hangingPunct="0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82124" tIns="41061" rIns="82124" bIns="41061" numCol="1" anchor="ctr" anchorCtr="0" compatLnSpc="1">
        <a:prstTxWarp prst="textNoShape">
          <a:avLst/>
        </a:prstTxWarp>
        <a:spAutoFit/>
      </a:bodyPr>
      <a:lstStyle>
        <a:defPPr marL="0" marR="0" indent="0" algn="ctr" defTabSz="814388" rtl="0" eaLnBrk="0" fontAlgn="base" latinLnBrk="0" hangingPunct="0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PT-TMPLT-WHT_C 1">
        <a:dk1>
          <a:srgbClr val="000000"/>
        </a:dk1>
        <a:lt1>
          <a:srgbClr val="FFFFFF"/>
        </a:lt1>
        <a:dk2>
          <a:srgbClr val="0183B7"/>
        </a:dk2>
        <a:lt2>
          <a:srgbClr val="000000"/>
        </a:lt2>
        <a:accent1>
          <a:srgbClr val="0183B7"/>
        </a:accent1>
        <a:accent2>
          <a:srgbClr val="B21A1A"/>
        </a:accent2>
        <a:accent3>
          <a:srgbClr val="FFFFFF"/>
        </a:accent3>
        <a:accent4>
          <a:srgbClr val="000000"/>
        </a:accent4>
        <a:accent5>
          <a:srgbClr val="AAC1D8"/>
        </a:accent5>
        <a:accent6>
          <a:srgbClr val="A11616"/>
        </a:accent6>
        <a:hlink>
          <a:srgbClr val="83A2CF"/>
        </a:hlink>
        <a:folHlink>
          <a:srgbClr val="EFB52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NetAcad-4F_PPT-WHT_060408">
  <a:themeElements>
    <a:clrScheme name="Oct_2006_Cisco White Template 1">
      <a:dk1>
        <a:srgbClr val="000000"/>
      </a:dk1>
      <a:lt1>
        <a:srgbClr val="FFFFFF"/>
      </a:lt1>
      <a:dk2>
        <a:srgbClr val="0183B7"/>
      </a:dk2>
      <a:lt2>
        <a:srgbClr val="000000"/>
      </a:lt2>
      <a:accent1>
        <a:srgbClr val="0183B7"/>
      </a:accent1>
      <a:accent2>
        <a:srgbClr val="B21A1A"/>
      </a:accent2>
      <a:accent3>
        <a:srgbClr val="FFFFFF"/>
      </a:accent3>
      <a:accent4>
        <a:srgbClr val="000000"/>
      </a:accent4>
      <a:accent5>
        <a:srgbClr val="AAC1D8"/>
      </a:accent5>
      <a:accent6>
        <a:srgbClr val="A11616"/>
      </a:accent6>
      <a:hlink>
        <a:srgbClr val="83A2CF"/>
      </a:hlink>
      <a:folHlink>
        <a:srgbClr val="EFB525"/>
      </a:folHlink>
    </a:clrScheme>
    <a:fontScheme name="Oct_2006_Cisco White 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82124" tIns="41061" rIns="82124" bIns="41061" numCol="1" anchor="ctr" anchorCtr="0" compatLnSpc="1">
        <a:prstTxWarp prst="textNoShape">
          <a:avLst/>
        </a:prstTxWarp>
        <a:spAutoFit/>
      </a:bodyPr>
      <a:lstStyle>
        <a:defPPr marL="0" marR="0" indent="0" algn="ctr" defTabSz="814388" rtl="0" eaLnBrk="0" fontAlgn="base" latinLnBrk="0" hangingPunct="0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82124" tIns="41061" rIns="82124" bIns="41061" numCol="1" anchor="ctr" anchorCtr="0" compatLnSpc="1">
        <a:prstTxWarp prst="textNoShape">
          <a:avLst/>
        </a:prstTxWarp>
        <a:spAutoFit/>
      </a:bodyPr>
      <a:lstStyle>
        <a:defPPr marL="0" marR="0" indent="0" algn="ctr" defTabSz="814388" rtl="0" eaLnBrk="0" fontAlgn="base" latinLnBrk="0" hangingPunct="0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Oct_2006_Cisco White Template 1">
        <a:dk1>
          <a:srgbClr val="000000"/>
        </a:dk1>
        <a:lt1>
          <a:srgbClr val="FFFFFF"/>
        </a:lt1>
        <a:dk2>
          <a:srgbClr val="0183B7"/>
        </a:dk2>
        <a:lt2>
          <a:srgbClr val="000000"/>
        </a:lt2>
        <a:accent1>
          <a:srgbClr val="0183B7"/>
        </a:accent1>
        <a:accent2>
          <a:srgbClr val="B21A1A"/>
        </a:accent2>
        <a:accent3>
          <a:srgbClr val="FFFFFF"/>
        </a:accent3>
        <a:accent4>
          <a:srgbClr val="000000"/>
        </a:accent4>
        <a:accent5>
          <a:srgbClr val="AAC1D8"/>
        </a:accent5>
        <a:accent6>
          <a:srgbClr val="A11616"/>
        </a:accent6>
        <a:hlink>
          <a:srgbClr val="83A2CF"/>
        </a:hlink>
        <a:folHlink>
          <a:srgbClr val="EFB52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28900</TotalTime>
  <Pages>28</Pages>
  <Words>1694</Words>
  <Application>Microsoft Office PowerPoint</Application>
  <PresentationFormat>On-screen Show (4:3)</PresentationFormat>
  <Paragraphs>345</Paragraphs>
  <Slides>32</Slides>
  <Notes>26</Notes>
  <HiddenSlides>15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32</vt:i4>
      </vt:variant>
    </vt:vector>
  </HeadingPairs>
  <TitlesOfParts>
    <vt:vector size="38" baseType="lpstr">
      <vt:lpstr>ＭＳ Ｐゴシック</vt:lpstr>
      <vt:lpstr>Arial</vt:lpstr>
      <vt:lpstr>Courier New</vt:lpstr>
      <vt:lpstr>Wingdings</vt:lpstr>
      <vt:lpstr>PPT-TMPLT-WHT_C</vt:lpstr>
      <vt:lpstr>NetAcad-4F_PPT-WHT_060408</vt:lpstr>
      <vt:lpstr>Instructor Materials Chapter 3: Network Protocols and Communications</vt:lpstr>
      <vt:lpstr>Instructor Materials – Chapter 3 Planning Guide</vt:lpstr>
      <vt:lpstr>PowerPoint Presentation</vt:lpstr>
      <vt:lpstr>Chapter 3: Activities</vt:lpstr>
      <vt:lpstr>Chapter 3: Assessment</vt:lpstr>
      <vt:lpstr>Chapter 3: Best Practices</vt:lpstr>
      <vt:lpstr>Chapter 3: Best Practices (Cont.)</vt:lpstr>
      <vt:lpstr>Chapter 3: Best Practices (Cont.)</vt:lpstr>
      <vt:lpstr>Chapter 3: Best Practices (Cont.)</vt:lpstr>
      <vt:lpstr>Chapter 3: Best Practices (Cont.)</vt:lpstr>
      <vt:lpstr>Chapter 3: Best Practices (Cont.)</vt:lpstr>
      <vt:lpstr>Chapter 3: Additional Help</vt:lpstr>
      <vt:lpstr>PowerPoint Presentation</vt:lpstr>
      <vt:lpstr>Chapter 3: Network Protocols and Communications</vt:lpstr>
      <vt:lpstr>Chapter 3 - Sections &amp; Objectives</vt:lpstr>
      <vt:lpstr>3.1 Rules of Communication</vt:lpstr>
      <vt:lpstr>Rules of Communication The Rules</vt:lpstr>
      <vt:lpstr>3.2 Network Protocols and Standards</vt:lpstr>
      <vt:lpstr>Network Protocols and Standards Protocols</vt:lpstr>
      <vt:lpstr>Network Protocols and Standards Protocol Suites</vt:lpstr>
      <vt:lpstr>Network Protocols and Standards Standard Organizations</vt:lpstr>
      <vt:lpstr>Network Protocols and Standards Reference Models</vt:lpstr>
      <vt:lpstr>3.3 Data Transfer in the Network</vt:lpstr>
      <vt:lpstr>Data Transfer in the Network Data Encapsulation</vt:lpstr>
      <vt:lpstr>Data Transfer in the Network Data Access</vt:lpstr>
      <vt:lpstr>3.4 Chapter Summary</vt:lpstr>
      <vt:lpstr>Chapter Summary Summary</vt:lpstr>
      <vt:lpstr>PowerPoint Presentation</vt:lpstr>
      <vt:lpstr>PowerPoint Presentation</vt:lpstr>
      <vt:lpstr>Section 3.1 New Terms and Commands</vt:lpstr>
      <vt:lpstr>Section 3.2 New Terms and Commands</vt:lpstr>
      <vt:lpstr>Section 3.3 New Terms and Commands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ITE PC v4.0 Chapter 1</dc:title>
  <dc:creator>Karen Alderson</dc:creator>
  <cp:lastModifiedBy>Suk-yi Pennock</cp:lastModifiedBy>
  <cp:revision>907</cp:revision>
  <cp:lastPrinted>1999-01-27T00:54:54Z</cp:lastPrinted>
  <dcterms:created xsi:type="dcterms:W3CDTF">2006-10-23T15:07:30Z</dcterms:created>
  <dcterms:modified xsi:type="dcterms:W3CDTF">2016-03-08T15:45:47Z</dcterms:modified>
</cp:coreProperties>
</file>