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50"/>
  </p:notesMasterIdLst>
  <p:handoutMasterIdLst>
    <p:handoutMasterId r:id="rId51"/>
  </p:handoutMasterIdLst>
  <p:sldIdLst>
    <p:sldId id="812" r:id="rId3"/>
    <p:sldId id="903" r:id="rId4"/>
    <p:sldId id="871" r:id="rId5"/>
    <p:sldId id="904" r:id="rId6"/>
    <p:sldId id="932" r:id="rId7"/>
    <p:sldId id="964" r:id="rId8"/>
    <p:sldId id="873" r:id="rId9"/>
    <p:sldId id="874" r:id="rId10"/>
    <p:sldId id="908" r:id="rId11"/>
    <p:sldId id="965" r:id="rId12"/>
    <p:sldId id="966" r:id="rId13"/>
    <p:sldId id="967" r:id="rId14"/>
    <p:sldId id="968" r:id="rId15"/>
    <p:sldId id="933" r:id="rId16"/>
    <p:sldId id="909" r:id="rId17"/>
    <p:sldId id="969" r:id="rId18"/>
    <p:sldId id="970" r:id="rId19"/>
    <p:sldId id="875" r:id="rId20"/>
    <p:sldId id="877" r:id="rId21"/>
    <p:sldId id="500" r:id="rId22"/>
    <p:sldId id="786" r:id="rId23"/>
    <p:sldId id="791" r:id="rId24"/>
    <p:sldId id="912" r:id="rId25"/>
    <p:sldId id="977" r:id="rId26"/>
    <p:sldId id="978" r:id="rId27"/>
    <p:sldId id="979" r:id="rId28"/>
    <p:sldId id="987" r:id="rId29"/>
    <p:sldId id="913" r:id="rId30"/>
    <p:sldId id="980" r:id="rId31"/>
    <p:sldId id="988" r:id="rId32"/>
    <p:sldId id="981" r:id="rId33"/>
    <p:sldId id="989" r:id="rId34"/>
    <p:sldId id="914" r:id="rId35"/>
    <p:sldId id="982" r:id="rId36"/>
    <p:sldId id="983" r:id="rId37"/>
    <p:sldId id="915" r:id="rId38"/>
    <p:sldId id="984" r:id="rId39"/>
    <p:sldId id="985" r:id="rId40"/>
    <p:sldId id="986" r:id="rId41"/>
    <p:sldId id="976" r:id="rId42"/>
    <p:sldId id="883" r:id="rId43"/>
    <p:sldId id="946" r:id="rId44"/>
    <p:sldId id="947" r:id="rId45"/>
    <p:sldId id="948" r:id="rId46"/>
    <p:sldId id="990" r:id="rId47"/>
    <p:sldId id="884" r:id="rId48"/>
    <p:sldId id="885" r:id="rId49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 autoAdjust="0"/>
    <p:restoredTop sz="89277" autoAdjust="0"/>
  </p:normalViewPr>
  <p:slideViewPr>
    <p:cSldViewPr snapToGrid="0">
      <p:cViewPr varScale="1">
        <p:scale>
          <a:sx n="77" d="100"/>
          <a:sy n="77" d="100"/>
        </p:scale>
        <p:origin x="154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31.xml"/><Relationship Id="rId13" Type="http://schemas.openxmlformats.org/officeDocument/2006/relationships/slide" Target="slides/slide38.xml"/><Relationship Id="rId18" Type="http://schemas.openxmlformats.org/officeDocument/2006/relationships/slide" Target="slides/slide44.xml"/><Relationship Id="rId3" Type="http://schemas.openxmlformats.org/officeDocument/2006/relationships/slide" Target="slides/slide25.xml"/><Relationship Id="rId7" Type="http://schemas.openxmlformats.org/officeDocument/2006/relationships/slide" Target="slides/slide30.xml"/><Relationship Id="rId12" Type="http://schemas.openxmlformats.org/officeDocument/2006/relationships/slide" Target="slides/slide37.xml"/><Relationship Id="rId17" Type="http://schemas.openxmlformats.org/officeDocument/2006/relationships/slide" Target="slides/slide43.xml"/><Relationship Id="rId2" Type="http://schemas.openxmlformats.org/officeDocument/2006/relationships/slide" Target="slides/slide24.xml"/><Relationship Id="rId16" Type="http://schemas.openxmlformats.org/officeDocument/2006/relationships/slide" Target="slides/slide42.xml"/><Relationship Id="rId1" Type="http://schemas.openxmlformats.org/officeDocument/2006/relationships/slide" Target="slides/slide23.xml"/><Relationship Id="rId6" Type="http://schemas.openxmlformats.org/officeDocument/2006/relationships/slide" Target="slides/slide29.xml"/><Relationship Id="rId11" Type="http://schemas.openxmlformats.org/officeDocument/2006/relationships/slide" Target="slides/slide35.xml"/><Relationship Id="rId5" Type="http://schemas.openxmlformats.org/officeDocument/2006/relationships/slide" Target="slides/slide27.xml"/><Relationship Id="rId15" Type="http://schemas.openxmlformats.org/officeDocument/2006/relationships/slide" Target="slides/slide41.xml"/><Relationship Id="rId10" Type="http://schemas.openxmlformats.org/officeDocument/2006/relationships/slide" Target="slides/slide34.xml"/><Relationship Id="rId19" Type="http://schemas.openxmlformats.org/officeDocument/2006/relationships/slide" Target="slides/slide45.xml"/><Relationship Id="rId4" Type="http://schemas.openxmlformats.org/officeDocument/2006/relationships/slide" Target="slides/slide26.xml"/><Relationship Id="rId9" Type="http://schemas.openxmlformats.org/officeDocument/2006/relationships/slide" Target="slides/slide32.xml"/><Relationship Id="rId14" Type="http://schemas.openxmlformats.org/officeDocument/2006/relationships/slide" Target="slides/slide3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</a:t>
            </a:r>
            <a:r>
              <a:rPr lang="en-US" b="0" dirty="0" smtClean="0"/>
              <a:t>Program</a:t>
            </a:r>
            <a:endParaRPr lang="en-US" b="0" dirty="0"/>
          </a:p>
          <a:p>
            <a:pPr>
              <a:buFontTx/>
              <a:buNone/>
            </a:pPr>
            <a:r>
              <a:rPr lang="en-US" b="0" dirty="0" smtClean="0"/>
              <a:t>Introduction</a:t>
            </a:r>
            <a:r>
              <a:rPr lang="en-US" b="0" baseline="0" dirty="0" smtClean="0"/>
              <a:t> to Networks v6.0</a:t>
            </a:r>
            <a:endParaRPr lang="en-US" b="0" dirty="0"/>
          </a:p>
          <a:p>
            <a:pPr>
              <a:buFontTx/>
              <a:buNone/>
            </a:pPr>
            <a:r>
              <a:rPr lang="en-US" sz="1400" dirty="0" smtClean="0">
                <a:latin typeface="Arial" charset="0"/>
              </a:rPr>
              <a:t>Chapter 6: Network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10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519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11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862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12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3177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13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239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14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6228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15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294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16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1121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17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023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18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dirty="0" smtClean="0">
                <a:latin typeface="Arial" charset="0"/>
              </a:rPr>
              <a:t>Chapter 6: Network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21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22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6: Network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6.1 – </a:t>
            </a:r>
            <a:r>
              <a:rPr lang="en-US" sz="1200" dirty="0" smtClean="0">
                <a:latin typeface="Arial" charset="0"/>
              </a:rPr>
              <a:t>Network</a:t>
            </a:r>
            <a:r>
              <a:rPr lang="en-US" sz="1200" baseline="0" dirty="0" smtClean="0">
                <a:latin typeface="Arial" charset="0"/>
              </a:rPr>
              <a:t>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6.1.1 – Network Layer in Communications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6.1 – </a:t>
            </a:r>
            <a:r>
              <a:rPr lang="en-US" sz="1200" dirty="0" smtClean="0">
                <a:latin typeface="Arial" charset="0"/>
              </a:rPr>
              <a:t>Network</a:t>
            </a:r>
            <a:r>
              <a:rPr lang="en-US" sz="1200" baseline="0" dirty="0" smtClean="0">
                <a:latin typeface="Arial" charset="0"/>
              </a:rPr>
              <a:t>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6.1.2 – Characteristics of the IP Protocol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493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6.1 – </a:t>
            </a:r>
            <a:r>
              <a:rPr lang="en-US" sz="1200" dirty="0" smtClean="0">
                <a:latin typeface="Arial" charset="0"/>
              </a:rPr>
              <a:t>Network</a:t>
            </a:r>
            <a:r>
              <a:rPr lang="en-US" sz="1200" baseline="0" dirty="0" smtClean="0">
                <a:latin typeface="Arial" charset="0"/>
              </a:rPr>
              <a:t>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6.1.3 - IPv4 Packet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5622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6.1 – </a:t>
            </a:r>
            <a:r>
              <a:rPr lang="en-US" sz="1200" dirty="0" smtClean="0">
                <a:latin typeface="Arial" charset="0"/>
              </a:rPr>
              <a:t>Network</a:t>
            </a:r>
            <a:r>
              <a:rPr lang="en-US" sz="1200" baseline="0" dirty="0" smtClean="0">
                <a:latin typeface="Arial" charset="0"/>
              </a:rPr>
              <a:t>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6.1.4 – IPv6 Packet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8740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6.1 – </a:t>
            </a:r>
            <a:r>
              <a:rPr lang="en-US" sz="1200" dirty="0" smtClean="0">
                <a:latin typeface="Arial" charset="0"/>
              </a:rPr>
              <a:t>Network</a:t>
            </a:r>
            <a:r>
              <a:rPr lang="en-US" sz="1200" baseline="0" dirty="0" smtClean="0">
                <a:latin typeface="Arial" charset="0"/>
              </a:rPr>
              <a:t>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6.1.4 – IPv6 Packet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643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28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6: Network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962705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6.2 – </a:t>
            </a:r>
            <a:r>
              <a:rPr lang="en-US" sz="1200" dirty="0" smtClean="0">
                <a:latin typeface="Arial" charset="0"/>
              </a:rPr>
              <a:t>Routing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6.2.1 – How a Host Routes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36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Introduction</a:t>
            </a:r>
            <a:r>
              <a:rPr lang="en-US" sz="800" b="0" kern="0" baseline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to Network</a:t>
            </a:r>
            <a:r>
              <a:rPr lang="en-US" sz="800" b="0" kern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Planning Guide</a:t>
            </a:r>
          </a:p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6: Configure a Network Operating System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6.2 – </a:t>
            </a:r>
            <a:r>
              <a:rPr lang="en-US" sz="1200" dirty="0" smtClean="0">
                <a:latin typeface="Arial" charset="0"/>
              </a:rPr>
              <a:t>Routing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6.2.1 – How a Host Routes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5800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6.2 – </a:t>
            </a:r>
            <a:r>
              <a:rPr lang="en-US" sz="1200" dirty="0" smtClean="0">
                <a:latin typeface="Arial" charset="0"/>
              </a:rPr>
              <a:t>Routing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6.2.2 – Router Routing Tables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63844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6.2 – </a:t>
            </a:r>
            <a:r>
              <a:rPr lang="en-US" sz="1200" dirty="0" smtClean="0">
                <a:latin typeface="Arial" charset="0"/>
              </a:rPr>
              <a:t>Routing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6.2.2 – Router Routing Tables (Cont.)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1748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33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6: Network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3880804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6.3 – </a:t>
            </a:r>
            <a:r>
              <a:rPr lang="en-US" sz="1200" dirty="0" smtClean="0">
                <a:latin typeface="Arial" charset="0"/>
              </a:rPr>
              <a:t>Routers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6.3.1 – Anatomy of a Router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0857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6.3 – </a:t>
            </a:r>
            <a:r>
              <a:rPr lang="en-US" sz="1200" dirty="0" smtClean="0">
                <a:latin typeface="Arial" charset="0"/>
              </a:rPr>
              <a:t>Routers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6.3.2 – Router Boot-up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124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36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6: Network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287306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6.4 – </a:t>
            </a:r>
            <a:r>
              <a:rPr lang="en-US" sz="1200" dirty="0" smtClean="0">
                <a:latin typeface="Arial" charset="0"/>
              </a:rPr>
              <a:t>Configure</a:t>
            </a:r>
            <a:r>
              <a:rPr lang="en-US" sz="1200" baseline="0" dirty="0" smtClean="0">
                <a:latin typeface="Arial" charset="0"/>
              </a:rPr>
              <a:t> a Cisco Router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6.4.1 – Configure Initial Settings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52067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6.4 – </a:t>
            </a:r>
            <a:r>
              <a:rPr lang="en-US" sz="1200" dirty="0" smtClean="0">
                <a:latin typeface="Arial" charset="0"/>
              </a:rPr>
              <a:t>Configure</a:t>
            </a:r>
            <a:r>
              <a:rPr lang="en-US" sz="1200" baseline="0" dirty="0" smtClean="0">
                <a:latin typeface="Arial" charset="0"/>
              </a:rPr>
              <a:t> a Cisco Router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6.4.2 – Configure Interfaces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93158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6.4 – </a:t>
            </a:r>
            <a:r>
              <a:rPr lang="en-US" sz="1200" dirty="0" smtClean="0">
                <a:latin typeface="Arial" charset="0"/>
              </a:rPr>
              <a:t>Configure</a:t>
            </a:r>
            <a:r>
              <a:rPr lang="en-US" sz="1200" baseline="0" dirty="0" smtClean="0">
                <a:latin typeface="Arial" charset="0"/>
              </a:rPr>
              <a:t> a Cisco Router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6.4.3 – Configure the Default Gateway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918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5711995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40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6: Network Layer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825558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6.5.1</a:t>
            </a:r>
            <a:r>
              <a:rPr lang="en-US" sz="1200" kern="1200" baseline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dirty="0" smtClean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42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2415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43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337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44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76164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45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1602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51551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6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30891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7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8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68471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9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137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D3D3D3"/>
                </a:solidFill>
              </a:rPr>
              <a:t>Chapter 6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D3D3D3"/>
                </a:solidFill>
              </a:rPr>
              <a:t>Chapter 6</a:t>
            </a:r>
            <a:endParaRPr lang="en-US" sz="700" dirty="0">
              <a:solidFill>
                <a:srgbClr val="D3D3D3"/>
              </a:solidFill>
            </a:endParaRP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netacad.com/group/communities/ccna-blo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Instructor Materials</a:t>
            </a:r>
            <a:br>
              <a:rPr lang="en-US" sz="2400" dirty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Chapter 6: Network Layer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50" y="4672012"/>
            <a:ext cx="4103688" cy="1061813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latin typeface="Arial" charset="0"/>
              </a:rPr>
              <a:t>Introduction to Networks v6.0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6: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/>
              <a:t>Section </a:t>
            </a:r>
            <a:r>
              <a:rPr lang="en-US" sz="2000" dirty="0" smtClean="0"/>
              <a:t>6.1 (Cont.)</a:t>
            </a:r>
            <a:endParaRPr lang="en-US" sz="2000" dirty="0"/>
          </a:p>
          <a:p>
            <a:pPr marL="230188" indent="-230188"/>
            <a:r>
              <a:rPr lang="en-US" dirty="0"/>
              <a:t>US Mail Analogy: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 sender doesn’t know</a:t>
            </a:r>
          </a:p>
          <a:p>
            <a:pPr marL="914400" lvl="4"/>
            <a:r>
              <a:rPr lang="en-US" sz="1600" dirty="0"/>
              <a:t>If the receiver is present</a:t>
            </a:r>
          </a:p>
          <a:p>
            <a:pPr marL="914400" lvl="4"/>
            <a:r>
              <a:rPr lang="en-US" sz="1600" dirty="0"/>
              <a:t>If the letter arrived</a:t>
            </a:r>
          </a:p>
          <a:p>
            <a:pPr marL="914400" lvl="4"/>
            <a:r>
              <a:rPr lang="en-US" sz="1600" dirty="0"/>
              <a:t>If the receiver can read the letter</a:t>
            </a:r>
          </a:p>
          <a:p>
            <a:pPr marL="573088" lvl="3" indent="-112713">
              <a:buFont typeface="Courier New" panose="02070309020205020404" pitchFamily="49" charset="0"/>
              <a:buChar char="o"/>
            </a:pPr>
            <a:r>
              <a:rPr lang="en-US" sz="1800" dirty="0"/>
              <a:t>The receiver doesn’t know</a:t>
            </a:r>
          </a:p>
          <a:p>
            <a:pPr marL="914400" lvl="4"/>
            <a:r>
              <a:rPr lang="en-US" sz="1600" dirty="0"/>
              <a:t>When it is coming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lvl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40609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6: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/>
              <a:t>Section 6.1 (cont.)</a:t>
            </a:r>
          </a:p>
          <a:p>
            <a:r>
              <a:rPr lang="en-US" dirty="0"/>
              <a:t>Best Effort Delivery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IP is unreliable because packet delivery is not guaranteed.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IP packets are sent with information about the location of delivery, but it contains no information that can be processed to inform the sender whether delivery was successful.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Packets may arrive at the destination corrupted, out of sequence, or not at all. 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Based on the information provided in the IP header, there is no capability for packet retransmissions if errors such as these occur.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Other protocols manage the tracking of packets and ensuring their delivery.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410059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6: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/>
              <a:t>Section 6.1 (cont.)</a:t>
            </a:r>
          </a:p>
          <a:p>
            <a:pPr lvl="0"/>
            <a:r>
              <a:rPr lang="en-US" dirty="0"/>
              <a:t>IPv4 Packet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This information will be tested in Activity 6.1.3.3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IPv4 = 0100 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Protocol – Identifies the upper-layer protocol to be used next</a:t>
            </a:r>
          </a:p>
          <a:p>
            <a:pPr marL="1198563" lvl="4"/>
            <a:r>
              <a:rPr lang="en-US" sz="1600" dirty="0"/>
              <a:t>Example: ICMP (1), TCP (6) or UDP (17)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Time-to-Live – Commonly referred to as hop count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Differentiated Services – Identifies the priority of each packet</a:t>
            </a:r>
          </a:p>
          <a:p>
            <a:pPr marL="749300" lvl="1" indent="-342900">
              <a:buFont typeface="Courier New" panose="02070309020205020404" pitchFamily="49" charset="0"/>
              <a:buChar char="o"/>
            </a:pPr>
            <a:r>
              <a:rPr lang="en-US" dirty="0"/>
              <a:t>Source and Destination IPs</a:t>
            </a:r>
          </a:p>
        </p:txBody>
      </p:sp>
    </p:spTree>
    <p:extLst>
      <p:ext uri="{BB962C8B-B14F-4D97-AF65-F5344CB8AC3E}">
        <p14:creationId xmlns:p14="http://schemas.microsoft.com/office/powerpoint/2010/main" val="3169501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6: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/>
              <a:t>Section 6.1 (cont.)</a:t>
            </a:r>
          </a:p>
          <a:p>
            <a:r>
              <a:rPr lang="en-US" dirty="0"/>
              <a:t>IPv6 Packet Header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dirty="0"/>
              <a:t>This information will be tested in Activity 6.1.4.6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dirty="0"/>
              <a:t>Version = 0110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dirty="0"/>
              <a:t>Traffic Class - Classifies packets for congestion control (similar to IPv4 Differentiated Services)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dirty="0"/>
              <a:t>Flow Label - To suggest that all packets receive the same type of handling by IPv5 routers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dirty="0"/>
              <a:t>Payload Length - Total length of entire packet including header (same as IPv4 Total Length)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dirty="0"/>
              <a:t>Next Header - Identifies the application type to the upper-layer protocol (same as IPv4 protocol field)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dirty="0"/>
              <a:t>Hop Limit - When this value reaches 0, the sender is notified that the packet was not delivered (same as IPv4 TTL field)</a:t>
            </a:r>
          </a:p>
          <a:p>
            <a:pPr lvl="2"/>
            <a:endParaRPr lang="en-US" dirty="0"/>
          </a:p>
          <a:p>
            <a:pPr marL="393700"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4812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6: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/>
              <a:t>Section 6.2 </a:t>
            </a:r>
          </a:p>
          <a:p>
            <a:pPr lvl="0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Routing is the process of identifying the best path to a destination.</a:t>
            </a:r>
          </a:p>
          <a:p>
            <a:pPr lvl="0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Default Gateway is the interface on the router that is connected to the LAN. It is only used when a host must forward packets to a remote network.</a:t>
            </a:r>
          </a:p>
          <a:p>
            <a:pPr marL="0" lv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/>
              <a:t>Section 6.3 </a:t>
            </a:r>
          </a:p>
          <a:p>
            <a:pPr lvl="0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Routers require:</a:t>
            </a:r>
          </a:p>
          <a:p>
            <a:pPr lvl="0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Operating system (OS)</a:t>
            </a:r>
          </a:p>
          <a:p>
            <a:pPr lvl="0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Central processing unit (CPU)</a:t>
            </a:r>
          </a:p>
          <a:p>
            <a:pPr lvl="0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Random-access memory (RAM)</a:t>
            </a:r>
          </a:p>
          <a:p>
            <a:pPr lvl="0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Read-only memory (ROM)</a:t>
            </a:r>
          </a:p>
          <a:p>
            <a:pPr lvl="0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Special memory - Flash and nonvolatile random-access memory (NVRAM)</a:t>
            </a:r>
          </a:p>
        </p:txBody>
      </p:sp>
    </p:spTree>
    <p:extLst>
      <p:ext uri="{BB962C8B-B14F-4D97-AF65-F5344CB8AC3E}">
        <p14:creationId xmlns:p14="http://schemas.microsoft.com/office/powerpoint/2010/main" val="7670611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9672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6: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19672" y="1344168"/>
            <a:ext cx="8327949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indent="0">
              <a:buNone/>
            </a:pPr>
            <a:r>
              <a:rPr lang="en-US" sz="2000" dirty="0"/>
              <a:t>Section 6.3 (cont.)</a:t>
            </a:r>
          </a:p>
          <a:p>
            <a:pPr lvl="0"/>
            <a:r>
              <a:rPr lang="en-US" sz="2000" dirty="0"/>
              <a:t>Stored in RAM – Cisco IOS, running-</a:t>
            </a:r>
            <a:r>
              <a:rPr lang="en-US" sz="2000" dirty="0" err="1"/>
              <a:t>config</a:t>
            </a:r>
            <a:r>
              <a:rPr lang="en-US" sz="2000" dirty="0"/>
              <a:t>, routing table, ARP cache, packet buffer</a:t>
            </a:r>
          </a:p>
          <a:p>
            <a:pPr lvl="0"/>
            <a:r>
              <a:rPr lang="en-US" sz="2000" dirty="0"/>
              <a:t>RAM – Loses content when the router is powered down or restarted</a:t>
            </a:r>
          </a:p>
          <a:p>
            <a:pPr lvl="0"/>
            <a:r>
              <a:rPr lang="en-US" sz="2000" dirty="0"/>
              <a:t>ROM – </a:t>
            </a:r>
            <a:r>
              <a:rPr lang="en-US" sz="2000" dirty="0" err="1"/>
              <a:t>Bootup</a:t>
            </a:r>
            <a:r>
              <a:rPr lang="en-US" sz="2000" dirty="0"/>
              <a:t> instructions, POST, limited IOS</a:t>
            </a:r>
          </a:p>
          <a:p>
            <a:pPr lvl="0"/>
            <a:r>
              <a:rPr lang="en-US" sz="2000" dirty="0"/>
              <a:t>NVRAM – startup-</a:t>
            </a:r>
            <a:r>
              <a:rPr lang="en-US" sz="2000" dirty="0" err="1"/>
              <a:t>config</a:t>
            </a:r>
            <a:endParaRPr lang="en-US" sz="2000" dirty="0"/>
          </a:p>
          <a:p>
            <a:pPr lvl="0"/>
            <a:r>
              <a:rPr lang="en-US" sz="2000" dirty="0"/>
              <a:t>ROM and NVRAM – Does not lose contents when power is turned off</a:t>
            </a:r>
          </a:p>
          <a:p>
            <a:pPr lvl="0"/>
            <a:r>
              <a:rPr lang="en-US" sz="2000" dirty="0"/>
              <a:t>Flash – Permanent storage of IOS and other system files </a:t>
            </a:r>
          </a:p>
          <a:p>
            <a:pPr lvl="0"/>
            <a:r>
              <a:rPr lang="en-US" sz="2000" dirty="0"/>
              <a:t>Router loads two files into RAM when booted – The IOS (from flash) and the startup-</a:t>
            </a:r>
            <a:r>
              <a:rPr lang="en-US" sz="2000" dirty="0" err="1"/>
              <a:t>config</a:t>
            </a:r>
            <a:r>
              <a:rPr lang="en-US" sz="2000" dirty="0"/>
              <a:t> (from NVRAM)</a:t>
            </a:r>
          </a:p>
          <a:p>
            <a:pPr lvl="0"/>
            <a:r>
              <a:rPr lang="en-US" sz="2000" dirty="0"/>
              <a:t>Startup-</a:t>
            </a:r>
            <a:r>
              <a:rPr lang="en-US" sz="2000" dirty="0" err="1"/>
              <a:t>config</a:t>
            </a:r>
            <a:r>
              <a:rPr lang="en-US" sz="2000" dirty="0"/>
              <a:t> becomes the running-</a:t>
            </a:r>
            <a:r>
              <a:rPr lang="en-US" sz="2000" dirty="0" err="1"/>
              <a:t>config</a:t>
            </a:r>
            <a:r>
              <a:rPr lang="en-US" sz="2000" dirty="0"/>
              <a:t> when router first </a:t>
            </a:r>
            <a:r>
              <a:rPr lang="en-US" sz="2000" dirty="0" smtClean="0"/>
              <a:t>boots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38174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9672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6: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19672" y="1344168"/>
            <a:ext cx="8327949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/>
              <a:t>Section 6.3 (cont.)</a:t>
            </a:r>
          </a:p>
          <a:p>
            <a:r>
              <a:rPr lang="en-US" sz="2000" dirty="0"/>
              <a:t>Display the boot process of a router so that students can view the process and see how long it actually takes to load.</a:t>
            </a:r>
          </a:p>
          <a:p>
            <a:r>
              <a:rPr lang="en-US" sz="2000" dirty="0"/>
              <a:t>Router </a:t>
            </a:r>
            <a:r>
              <a:rPr lang="en-US" sz="2000" dirty="0" err="1"/>
              <a:t>bootup</a:t>
            </a:r>
            <a:r>
              <a:rPr lang="en-US" sz="2000" dirty="0"/>
              <a:t> process</a:t>
            </a:r>
          </a:p>
          <a:p>
            <a:pPr lvl="1"/>
            <a:r>
              <a:rPr lang="en-US" sz="1600" dirty="0"/>
              <a:t>Perform the POST and load the bootstrap program.</a:t>
            </a:r>
          </a:p>
          <a:p>
            <a:pPr lvl="1"/>
            <a:r>
              <a:rPr lang="en-US" sz="1600" dirty="0"/>
              <a:t>Locate and load the operating system.</a:t>
            </a:r>
          </a:p>
          <a:p>
            <a:pPr lvl="1"/>
            <a:r>
              <a:rPr lang="en-US" sz="1600" dirty="0"/>
              <a:t>Locate and load the startup configuration file or enter setup mode.</a:t>
            </a:r>
          </a:p>
        </p:txBody>
      </p:sp>
    </p:spTree>
    <p:extLst>
      <p:ext uri="{BB962C8B-B14F-4D97-AF65-F5344CB8AC3E}">
        <p14:creationId xmlns:p14="http://schemas.microsoft.com/office/powerpoint/2010/main" val="30138292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9672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6: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19672" y="1344168"/>
            <a:ext cx="8327949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/>
              <a:t>Section 6.4</a:t>
            </a:r>
          </a:p>
          <a:p>
            <a:r>
              <a:rPr lang="en-US" sz="2000" dirty="0"/>
              <a:t>Verify interface configuration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sz="1600" b="1" dirty="0"/>
              <a:t>show </a:t>
            </a:r>
            <a:r>
              <a:rPr lang="en-US" sz="1600" b="1" dirty="0" err="1"/>
              <a:t>ip</a:t>
            </a:r>
            <a:r>
              <a:rPr lang="en-US" sz="1600" b="1" dirty="0"/>
              <a:t> interface brief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sz="1600" b="1" dirty="0"/>
              <a:t>show </a:t>
            </a:r>
            <a:r>
              <a:rPr lang="en-US" sz="1600" b="1" dirty="0" err="1"/>
              <a:t>ip</a:t>
            </a:r>
            <a:r>
              <a:rPr lang="en-US" sz="1600" b="1" dirty="0"/>
              <a:t> route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sz="1600" b="1" dirty="0"/>
              <a:t>show interfaces</a:t>
            </a:r>
          </a:p>
          <a:p>
            <a:pPr marL="692150" lvl="1" indent="-285750">
              <a:buFont typeface="Courier New" panose="02070309020205020404" pitchFamily="49" charset="0"/>
              <a:buChar char="o"/>
            </a:pPr>
            <a:r>
              <a:rPr lang="en-US" sz="1600" b="1" dirty="0"/>
              <a:t>show </a:t>
            </a:r>
            <a:r>
              <a:rPr lang="en-US" sz="1600" b="1" dirty="0" err="1"/>
              <a:t>ip</a:t>
            </a:r>
            <a:r>
              <a:rPr lang="en-US" sz="1600" b="1" dirty="0"/>
              <a:t> interface</a:t>
            </a:r>
          </a:p>
          <a:p>
            <a:pPr marL="230188" indent="-230188"/>
            <a:r>
              <a:rPr lang="en-US" sz="2000" dirty="0"/>
              <a:t>Recommendation – Students should keep notes of “show commands” and the results.</a:t>
            </a:r>
          </a:p>
        </p:txBody>
      </p:sp>
    </p:spTree>
    <p:extLst>
      <p:ext uri="{BB962C8B-B14F-4D97-AF65-F5344CB8AC3E}">
        <p14:creationId xmlns:p14="http://schemas.microsoft.com/office/powerpoint/2010/main" val="7867108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395786" y="35028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6: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395786" y="1260910"/>
            <a:ext cx="8200528" cy="3571875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at: </a:t>
            </a:r>
            <a:r>
              <a:rPr lang="en-US" sz="2000" dirty="0">
                <a:hlinkClick r:id="rId3"/>
              </a:rPr>
              <a:t>https://www.netacad.com/group/communities/community-home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defRPr/>
            </a:pPr>
            <a:r>
              <a:rPr lang="en-US" sz="2000" dirty="0"/>
              <a:t>Best practices from around the world for teaching CCNA Routing and Switching. </a:t>
            </a:r>
            <a:r>
              <a:rPr lang="en-US" sz="2000" dirty="0">
                <a:hlinkClick r:id="rId4"/>
              </a:rPr>
              <a:t>https://www.netacad.com/group/communities/ccna-blog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If you have lesson plans or resources that you would like to share, upload them to the CCNA Community in order to help other instructors.</a:t>
            </a:r>
          </a:p>
          <a:p>
            <a:r>
              <a:rPr lang="en-US" sz="2000" dirty="0"/>
              <a:t>Students can enroll in </a:t>
            </a:r>
            <a:r>
              <a:rPr lang="en-US" sz="2000" b="1" dirty="0"/>
              <a:t>Packet Tracer Know How 1: Packet Tracer 101 </a:t>
            </a:r>
            <a:r>
              <a:rPr lang="en-US" sz="2000" dirty="0"/>
              <a:t>(self-enroll</a:t>
            </a:r>
            <a:r>
              <a:rPr lang="en-US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</a:t>
            </a:r>
            <a:r>
              <a:rPr lang="en-US" dirty="0" smtClean="0">
                <a:latin typeface="Arial" charset="0"/>
              </a:rPr>
              <a:t>Materials – Chapter 6 Planning Guide</a:t>
            </a:r>
            <a:endParaRPr lang="en-US" dirty="0" smtClean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32586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This PowerPoint deck is divided in two parts: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Instructor Planning Guide</a:t>
            </a:r>
            <a:endParaRPr lang="en-CA" sz="2000" dirty="0" smtClean="0"/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Information to help you become familiar with the chapter</a:t>
            </a:r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Teaching aids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Instructor </a:t>
            </a:r>
            <a:r>
              <a:rPr lang="en-CA" sz="2000" dirty="0"/>
              <a:t>Class Presentation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Optional slides that </a:t>
            </a:r>
            <a:r>
              <a:rPr lang="en-CA" sz="1600" dirty="0" smtClean="0"/>
              <a:t>you </a:t>
            </a:r>
            <a:r>
              <a:rPr lang="en-CA" sz="1600" dirty="0"/>
              <a:t>can use </a:t>
            </a:r>
            <a:r>
              <a:rPr lang="en-CA" sz="1600" dirty="0" smtClean="0"/>
              <a:t>in the classroom</a:t>
            </a:r>
            <a:endParaRPr lang="en-CA" sz="1600" dirty="0"/>
          </a:p>
          <a:p>
            <a:pPr lvl="1">
              <a:buFont typeface="Wingdings" charset="2"/>
              <a:buChar char="§"/>
            </a:pPr>
            <a:r>
              <a:rPr lang="en-CA" sz="1600" dirty="0"/>
              <a:t>Begins on slide </a:t>
            </a:r>
            <a:r>
              <a:rPr lang="en-CA" sz="1600" dirty="0" smtClean="0"/>
              <a:t># 20</a:t>
            </a:r>
            <a:endParaRPr lang="en-CA" sz="16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CA" sz="2000" dirty="0" smtClean="0"/>
              <a:t>Note: Remove the Planning Guide from this presentation before sharing with anyone.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</a:rPr>
              <a:t>Chapter 6: Network Layer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dirty="0"/>
              <a:t>Introduction to Networks v6.0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35028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6 -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337482"/>
            <a:ext cx="7940675" cy="4743578"/>
          </a:xfrm>
        </p:spPr>
        <p:txBody>
          <a:bodyPr/>
          <a:lstStyle/>
          <a:p>
            <a:pPr marL="0" indent="0">
              <a:buNone/>
            </a:pPr>
            <a:r>
              <a:rPr lang="en-CA" sz="2000" dirty="0"/>
              <a:t>6</a:t>
            </a:r>
            <a:r>
              <a:rPr lang="en-CA" sz="2000" dirty="0" smtClean="0"/>
              <a:t>.1 Network Layer Protocols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the purpose of the network layer in data communication.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why the IPv4 protocol requires other layers to provide reliability. </a:t>
            </a:r>
            <a:endParaRPr lang="en-US" sz="1600" dirty="0" smtClean="0"/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Explain </a:t>
            </a:r>
            <a:r>
              <a:rPr lang="en-US" sz="1600" dirty="0"/>
              <a:t>the role of the major header fields in the IPv4 </a:t>
            </a:r>
            <a:r>
              <a:rPr lang="en-US" sz="1600" dirty="0" smtClean="0"/>
              <a:t>and IPv6 packet</a:t>
            </a:r>
            <a:r>
              <a:rPr lang="en-US" sz="1600" dirty="0"/>
              <a:t>.</a:t>
            </a:r>
          </a:p>
          <a:p>
            <a:pPr marL="1588" indent="0">
              <a:buNone/>
            </a:pPr>
            <a:r>
              <a:rPr lang="en-CA" sz="2000" dirty="0" smtClean="0"/>
              <a:t>6.2 Routing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a host device uses routing tables to direct packets to itself, a local destination, or a default gateway.</a:t>
            </a:r>
          </a:p>
          <a:p>
            <a:pPr marL="625475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Compare a host routing table to a routing table in a router.</a:t>
            </a:r>
            <a:endParaRPr lang="en-US" sz="1600" dirty="0" smtClean="0"/>
          </a:p>
          <a:p>
            <a:pPr marL="0" indent="0">
              <a:buNone/>
            </a:pPr>
            <a:r>
              <a:rPr lang="en-US" sz="2000" dirty="0" smtClean="0"/>
              <a:t>6.3 Routers</a:t>
            </a:r>
          </a:p>
          <a:p>
            <a:pPr marL="62706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the common components and interfaces of a router.</a:t>
            </a:r>
          </a:p>
          <a:p>
            <a:pPr marL="62706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the boot-up process of a Cisco IOS router.</a:t>
            </a:r>
            <a:endParaRPr lang="en-US" sz="1600" dirty="0" smtClean="0"/>
          </a:p>
          <a:p>
            <a:pPr marL="0" indent="0">
              <a:buNone/>
            </a:pPr>
            <a:r>
              <a:rPr lang="en-US" sz="2000" dirty="0" smtClean="0"/>
              <a:t>6.4 Configure a Cisco Router</a:t>
            </a:r>
            <a:endParaRPr lang="en-US" sz="2000" dirty="0"/>
          </a:p>
          <a:p>
            <a:pPr marL="62706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initial settings on a Cisco IOS router.</a:t>
            </a:r>
          </a:p>
          <a:p>
            <a:pPr marL="62706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two active interfaces on a Cisco IOS router.</a:t>
            </a:r>
          </a:p>
          <a:p>
            <a:pPr marL="62706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devices to use the default gateway.</a:t>
            </a:r>
            <a:endParaRPr lang="en-US" sz="1600" dirty="0" smtClean="0"/>
          </a:p>
          <a:p>
            <a:pPr marL="627063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CA" sz="2400" dirty="0"/>
              <a:t>6.1 Network Layer Protocols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484" y="2662706"/>
            <a:ext cx="4706541" cy="366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Network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Network Layer in Communications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8752915" cy="5093780"/>
          </a:xfrm>
        </p:spPr>
        <p:txBody>
          <a:bodyPr/>
          <a:lstStyle/>
          <a:p>
            <a:r>
              <a:rPr lang="en-US" sz="2000" dirty="0" smtClean="0"/>
              <a:t>The Network Layer</a:t>
            </a:r>
          </a:p>
          <a:p>
            <a:pPr lvl="1"/>
            <a:r>
              <a:rPr lang="en-US" sz="1600" dirty="0"/>
              <a:t>End to End Transport processes</a:t>
            </a:r>
          </a:p>
          <a:p>
            <a:pPr lvl="1"/>
            <a:r>
              <a:rPr lang="en-US" sz="1600" dirty="0"/>
              <a:t>Addressing end devices</a:t>
            </a:r>
          </a:p>
          <a:p>
            <a:pPr lvl="1"/>
            <a:r>
              <a:rPr lang="en-US" sz="1600" dirty="0"/>
              <a:t>Encapsulation</a:t>
            </a:r>
          </a:p>
          <a:p>
            <a:pPr lvl="1"/>
            <a:r>
              <a:rPr lang="en-US" sz="1600" dirty="0"/>
              <a:t>Routing</a:t>
            </a:r>
          </a:p>
          <a:p>
            <a:pPr lvl="1"/>
            <a:r>
              <a:rPr lang="en-US" sz="1600" dirty="0" smtClean="0"/>
              <a:t>De-encapsulating</a:t>
            </a:r>
          </a:p>
          <a:p>
            <a:r>
              <a:rPr lang="en-US" sz="2000" dirty="0" smtClean="0"/>
              <a:t>Network Layer Protocols</a:t>
            </a:r>
          </a:p>
          <a:p>
            <a:pPr lvl="1"/>
            <a:r>
              <a:rPr lang="en-US" sz="1600" dirty="0" smtClean="0"/>
              <a:t>IPv4</a:t>
            </a:r>
          </a:p>
          <a:p>
            <a:pPr lvl="1"/>
            <a:r>
              <a:rPr lang="en-US" sz="1600" dirty="0" smtClean="0"/>
              <a:t>IPv6</a:t>
            </a:r>
            <a:endParaRPr lang="en-US" sz="16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000308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0" t="15399" r="9916" b="18880"/>
          <a:stretch/>
        </p:blipFill>
        <p:spPr bwMode="auto">
          <a:xfrm>
            <a:off x="5166355" y="3136738"/>
            <a:ext cx="3799670" cy="3189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Network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Characteristics of the IP Protocol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5134393" cy="5093780"/>
          </a:xfrm>
        </p:spPr>
        <p:txBody>
          <a:bodyPr/>
          <a:lstStyle/>
          <a:p>
            <a:r>
              <a:rPr lang="en-US" sz="2000" dirty="0" smtClean="0"/>
              <a:t>Encapsulating IP</a:t>
            </a:r>
          </a:p>
          <a:p>
            <a:pPr lvl="1"/>
            <a:r>
              <a:rPr lang="en-US" sz="1600" dirty="0" smtClean="0"/>
              <a:t>Segments are encapsulated into IP packets for transmission.</a:t>
            </a:r>
          </a:p>
          <a:p>
            <a:pPr lvl="1"/>
            <a:r>
              <a:rPr lang="en-US" sz="1600" dirty="0" smtClean="0"/>
              <a:t>The network layer adds a header so packets can be routed to the destination.</a:t>
            </a:r>
          </a:p>
          <a:p>
            <a:r>
              <a:rPr lang="en-US" sz="2000" dirty="0" smtClean="0"/>
              <a:t>IP - Connectionless</a:t>
            </a:r>
            <a:endParaRPr lang="en-US" sz="2000" dirty="0"/>
          </a:p>
          <a:p>
            <a:pPr lvl="1"/>
            <a:r>
              <a:rPr lang="en-US" sz="1600" dirty="0" smtClean="0"/>
              <a:t>Sender doesn’t know if the receiver is listening or the message arrived on time.</a:t>
            </a:r>
          </a:p>
          <a:p>
            <a:pPr lvl="1"/>
            <a:r>
              <a:rPr lang="en-US" sz="1600" dirty="0" smtClean="0"/>
              <a:t>Receiver doesn’t know data is coming.</a:t>
            </a:r>
            <a:endParaRPr lang="en-US" sz="1600" dirty="0"/>
          </a:p>
          <a:p>
            <a:r>
              <a:rPr lang="en-US" sz="2000" dirty="0" smtClean="0"/>
              <a:t>IP – Best Effort Delivery</a:t>
            </a:r>
            <a:endParaRPr lang="en-US" sz="2000" dirty="0"/>
          </a:p>
          <a:p>
            <a:pPr lvl="1"/>
            <a:r>
              <a:rPr lang="en-US" sz="1600" dirty="0" smtClean="0"/>
              <a:t>No guarantees of delivery are made.</a:t>
            </a:r>
            <a:endParaRPr lang="en-US" sz="1600" dirty="0"/>
          </a:p>
          <a:p>
            <a:r>
              <a:rPr lang="en-US" sz="2000" dirty="0" smtClean="0"/>
              <a:t>IP – Media Independent</a:t>
            </a:r>
            <a:endParaRPr lang="en-US" sz="2000" dirty="0"/>
          </a:p>
          <a:p>
            <a:pPr lvl="1"/>
            <a:r>
              <a:rPr lang="en-US" sz="1600" dirty="0" smtClean="0"/>
              <a:t>IP can travel over different types of media.</a:t>
            </a:r>
          </a:p>
        </p:txBody>
      </p:sp>
    </p:spTree>
    <p:extLst>
      <p:ext uri="{BB962C8B-B14F-4D97-AF65-F5344CB8AC3E}">
        <p14:creationId xmlns:p14="http://schemas.microsoft.com/office/powerpoint/2010/main" val="296094997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Network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IPv4 Packet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8752915" cy="5093780"/>
          </a:xfrm>
        </p:spPr>
        <p:txBody>
          <a:bodyPr/>
          <a:lstStyle/>
          <a:p>
            <a:r>
              <a:rPr lang="en-US" sz="2000" dirty="0" smtClean="0"/>
              <a:t>IPv4 Packet Header</a:t>
            </a:r>
          </a:p>
          <a:p>
            <a:pPr lvl="1"/>
            <a:endParaRPr lang="en-US" sz="1600" dirty="0" smtClean="0"/>
          </a:p>
          <a:p>
            <a:endParaRPr lang="en-US" sz="1600" dirty="0"/>
          </a:p>
          <a:p>
            <a:endParaRPr lang="en-US" sz="2000" dirty="0" smtClean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259280" y="1746937"/>
            <a:ext cx="2400686" cy="450004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Version = 0100</a:t>
            </a:r>
          </a:p>
          <a:p>
            <a:r>
              <a:rPr lang="en-US" sz="1800" kern="0" dirty="0" smtClean="0"/>
              <a:t>DS = Packet Priority</a:t>
            </a:r>
          </a:p>
          <a:p>
            <a:r>
              <a:rPr lang="en-US" sz="1800" kern="0" dirty="0" smtClean="0"/>
              <a:t>TTL = Limits life of Packet</a:t>
            </a:r>
          </a:p>
          <a:p>
            <a:r>
              <a:rPr lang="en-US" sz="1800" kern="0" dirty="0" smtClean="0"/>
              <a:t>Protocol = Upper layer protocol such as TCP</a:t>
            </a:r>
          </a:p>
          <a:p>
            <a:r>
              <a:rPr lang="en-US" sz="1800" kern="0" dirty="0" smtClean="0"/>
              <a:t>Source IP Address = source of packet</a:t>
            </a:r>
          </a:p>
          <a:p>
            <a:r>
              <a:rPr lang="en-US" sz="1800" kern="0" dirty="0" smtClean="0"/>
              <a:t>Destination IP Address = destination of packet</a:t>
            </a:r>
          </a:p>
          <a:p>
            <a:endParaRPr lang="en-US" sz="1800" kern="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50" y="1609409"/>
            <a:ext cx="5512951" cy="471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72354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Network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Packet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8752915" cy="5093780"/>
          </a:xfrm>
        </p:spPr>
        <p:txBody>
          <a:bodyPr/>
          <a:lstStyle/>
          <a:p>
            <a:r>
              <a:rPr lang="en-US" sz="2000" dirty="0" smtClean="0"/>
              <a:t>Limitations of IPv4</a:t>
            </a:r>
          </a:p>
          <a:p>
            <a:pPr lvl="1"/>
            <a:r>
              <a:rPr lang="en-US" sz="1600" dirty="0"/>
              <a:t>IP address depletion</a:t>
            </a:r>
          </a:p>
          <a:p>
            <a:pPr lvl="1"/>
            <a:r>
              <a:rPr lang="en-US" sz="1600" dirty="0"/>
              <a:t>Internet routing table expansion</a:t>
            </a:r>
          </a:p>
          <a:p>
            <a:pPr lvl="1"/>
            <a:r>
              <a:rPr lang="en-US" sz="1600" dirty="0"/>
              <a:t>Lack of end-to-end connectivity</a:t>
            </a:r>
          </a:p>
          <a:p>
            <a:r>
              <a:rPr lang="en-US" sz="2000" dirty="0" smtClean="0"/>
              <a:t>Introducing IPv6</a:t>
            </a:r>
          </a:p>
          <a:p>
            <a:pPr lvl="1"/>
            <a:r>
              <a:rPr lang="en-US" sz="1600" dirty="0"/>
              <a:t>Increased address space</a:t>
            </a:r>
          </a:p>
          <a:p>
            <a:pPr lvl="1"/>
            <a:r>
              <a:rPr lang="en-US" sz="1600" dirty="0"/>
              <a:t>Improved packet handling</a:t>
            </a:r>
          </a:p>
          <a:p>
            <a:pPr lvl="1"/>
            <a:r>
              <a:rPr lang="en-US" sz="1600" dirty="0"/>
              <a:t>Eliminates the need for NAT</a:t>
            </a:r>
          </a:p>
          <a:p>
            <a:r>
              <a:rPr lang="en-US" sz="2000" dirty="0" smtClean="0"/>
              <a:t>EncapsulatingIPv6</a:t>
            </a:r>
            <a:endParaRPr lang="en-US" sz="2000" dirty="0"/>
          </a:p>
          <a:p>
            <a:pPr lvl="1"/>
            <a:r>
              <a:rPr lang="en-US" sz="1600" dirty="0" smtClean="0"/>
              <a:t>Simplified header format</a:t>
            </a:r>
          </a:p>
          <a:p>
            <a:pPr lvl="1"/>
            <a:r>
              <a:rPr lang="en-US" sz="1600" dirty="0" smtClean="0"/>
              <a:t>No checksum process requirement</a:t>
            </a:r>
          </a:p>
          <a:p>
            <a:pPr lvl="1"/>
            <a:r>
              <a:rPr lang="en-US" sz="1600" dirty="0" smtClean="0"/>
              <a:t>More efficient Options Header mechanism</a:t>
            </a:r>
          </a:p>
          <a:p>
            <a:pPr lvl="1"/>
            <a:r>
              <a:rPr lang="en-US" sz="1600" dirty="0" smtClean="0"/>
              <a:t>Flow Label field makes it more efficient.</a:t>
            </a:r>
          </a:p>
          <a:p>
            <a:r>
              <a:rPr lang="en-US" sz="2000" dirty="0" smtClean="0"/>
              <a:t>IPv6 Packet Header</a:t>
            </a:r>
          </a:p>
          <a:p>
            <a:pPr lvl="1"/>
            <a:r>
              <a:rPr lang="en-US" sz="1600" dirty="0" smtClean="0"/>
              <a:t>xx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25616496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Network Layer Protocols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IPv6 Packet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8752915" cy="5093780"/>
          </a:xfrm>
        </p:spPr>
        <p:txBody>
          <a:bodyPr/>
          <a:lstStyle/>
          <a:p>
            <a:r>
              <a:rPr lang="en-US" sz="2000" dirty="0" smtClean="0"/>
              <a:t>IPv6 Packet Header</a:t>
            </a:r>
          </a:p>
          <a:p>
            <a:pPr lvl="1"/>
            <a:r>
              <a:rPr lang="en-US" sz="1600" dirty="0" smtClean="0"/>
              <a:t>xx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endParaRPr lang="en-US" sz="2000" dirty="0" smtClean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330787" y="1772941"/>
            <a:ext cx="2248157" cy="4593735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Version = 0110</a:t>
            </a:r>
          </a:p>
          <a:p>
            <a:r>
              <a:rPr lang="en-US" sz="1800" kern="0" dirty="0" smtClean="0"/>
              <a:t>Traffic Class = Priority</a:t>
            </a:r>
          </a:p>
          <a:p>
            <a:r>
              <a:rPr lang="en-US" sz="1800" kern="0" dirty="0" smtClean="0"/>
              <a:t>Flow Label = same flow will receive same handling</a:t>
            </a:r>
          </a:p>
          <a:p>
            <a:r>
              <a:rPr lang="en-US" sz="1800" kern="0" dirty="0" smtClean="0"/>
              <a:t>Payload Length = same as total length</a:t>
            </a:r>
          </a:p>
          <a:p>
            <a:r>
              <a:rPr lang="en-US" sz="1800" kern="0" dirty="0" smtClean="0"/>
              <a:t>Next Header = Layer 4 Protocol</a:t>
            </a:r>
          </a:p>
          <a:p>
            <a:r>
              <a:rPr lang="en-US" sz="1800" kern="0" dirty="0" smtClean="0"/>
              <a:t>Hop Limit = Replaces TTL field</a:t>
            </a:r>
            <a:endParaRPr lang="en-US" sz="1800" kern="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2" y="1937228"/>
            <a:ext cx="5731941" cy="4389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644712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CA" sz="2400" dirty="0"/>
              <a:t>6.2 Routing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924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91"/>
          <a:stretch/>
        </p:blipFill>
        <p:spPr bwMode="auto">
          <a:xfrm>
            <a:off x="4534247" y="4259484"/>
            <a:ext cx="4431778" cy="20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Routing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How a Host Routes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8752915" cy="5093780"/>
          </a:xfrm>
        </p:spPr>
        <p:txBody>
          <a:bodyPr/>
          <a:lstStyle/>
          <a:p>
            <a:r>
              <a:rPr lang="en-US" sz="2000" dirty="0" smtClean="0"/>
              <a:t>Host Forwarding Decision</a:t>
            </a:r>
          </a:p>
          <a:p>
            <a:pPr lvl="1"/>
            <a:r>
              <a:rPr lang="en-US" sz="1600" dirty="0" smtClean="0"/>
              <a:t>Three types of destination: itself, local host, remote host.</a:t>
            </a:r>
          </a:p>
          <a:p>
            <a:r>
              <a:rPr lang="en-US" sz="2000" dirty="0" smtClean="0"/>
              <a:t>Default Gateway</a:t>
            </a:r>
          </a:p>
          <a:p>
            <a:pPr lvl="1"/>
            <a:r>
              <a:rPr lang="en-US" sz="1600" dirty="0"/>
              <a:t>Routes traffic to other networks</a:t>
            </a:r>
          </a:p>
          <a:p>
            <a:pPr lvl="1"/>
            <a:r>
              <a:rPr lang="en-US" sz="1600" dirty="0"/>
              <a:t>Has a local IP address in the same address range as other hosts on the network</a:t>
            </a:r>
          </a:p>
          <a:p>
            <a:pPr lvl="1"/>
            <a:r>
              <a:rPr lang="en-US" sz="1600" dirty="0"/>
              <a:t>Can take data in and forward data </a:t>
            </a:r>
            <a:r>
              <a:rPr lang="en-US" sz="1600" dirty="0" smtClean="0"/>
              <a:t>out</a:t>
            </a:r>
          </a:p>
          <a:p>
            <a:r>
              <a:rPr lang="en-US" sz="2000" dirty="0" smtClean="0"/>
              <a:t>Using the Default </a:t>
            </a:r>
            <a:r>
              <a:rPr lang="en-US" sz="2000" dirty="0"/>
              <a:t>Gateway</a:t>
            </a:r>
          </a:p>
          <a:p>
            <a:pPr lvl="1"/>
            <a:r>
              <a:rPr lang="en-US" sz="1600" dirty="0" smtClean="0"/>
              <a:t>Hosts will use the default gateway when sending packets to remote networks.</a:t>
            </a:r>
            <a:endParaRPr lang="en-US" sz="1600" dirty="0"/>
          </a:p>
          <a:p>
            <a:r>
              <a:rPr lang="en-US" sz="2000" dirty="0" smtClean="0"/>
              <a:t>Host Routing Tables</a:t>
            </a:r>
            <a:endParaRPr lang="en-US" sz="2000" dirty="0"/>
          </a:p>
          <a:p>
            <a:pPr lvl="1"/>
            <a:r>
              <a:rPr lang="en-US" sz="1600" dirty="0" smtClean="0"/>
              <a:t>Use the </a:t>
            </a:r>
            <a:r>
              <a:rPr lang="en-US" sz="1600" b="1" dirty="0" err="1" smtClean="0"/>
              <a:t>netstat</a:t>
            </a:r>
            <a:r>
              <a:rPr lang="en-US" sz="1600" b="1" dirty="0" smtClean="0"/>
              <a:t> –r</a:t>
            </a:r>
            <a:r>
              <a:rPr lang="en-US" sz="1600" dirty="0" smtClean="0"/>
              <a:t> command to display the</a:t>
            </a:r>
          </a:p>
          <a:p>
            <a:pPr marL="228600" lvl="1" indent="0">
              <a:buNone/>
            </a:pPr>
            <a:r>
              <a:rPr lang="en-US" sz="1600" dirty="0" smtClean="0"/>
              <a:t>host routing table on a Windows machine.</a:t>
            </a:r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4177159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to Network </a:t>
            </a: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6.0 P</a:t>
            </a: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lanning Guide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6: Network Layer</a:t>
            </a:r>
            <a:endParaRPr lang="en-US" b="0" kern="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Routing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How a Host </a:t>
            </a:r>
            <a:r>
              <a:rPr lang="en-US" dirty="0" smtClean="0">
                <a:latin typeface="Arial" charset="0"/>
              </a:rPr>
              <a:t>Routes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749" y="1409819"/>
            <a:ext cx="5672393" cy="5104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66968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How a Host Routes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Router Routing Tables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8752915" cy="5093780"/>
          </a:xfrm>
        </p:spPr>
        <p:txBody>
          <a:bodyPr/>
          <a:lstStyle/>
          <a:p>
            <a:r>
              <a:rPr lang="en-US" sz="2000" dirty="0" smtClean="0"/>
              <a:t>Router Packet Forwarding Decision</a:t>
            </a:r>
          </a:p>
          <a:p>
            <a:pPr lvl="1"/>
            <a:r>
              <a:rPr lang="en-US" sz="1600" dirty="0" smtClean="0"/>
              <a:t>Routers and hosts forward packets in a similar fashion.</a:t>
            </a:r>
          </a:p>
          <a:p>
            <a:pPr lvl="1"/>
            <a:r>
              <a:rPr lang="en-US" sz="1600" dirty="0" smtClean="0"/>
              <a:t>The main difference is that routers have more interfaces while hosts often have only one.</a:t>
            </a:r>
          </a:p>
          <a:p>
            <a:pPr lvl="1"/>
            <a:r>
              <a:rPr lang="en-US" sz="1600" dirty="0" smtClean="0"/>
              <a:t>Devices on directly connected networks can be reached directly.</a:t>
            </a:r>
          </a:p>
          <a:p>
            <a:pPr lvl="1"/>
            <a:r>
              <a:rPr lang="en-US" sz="1600" dirty="0" smtClean="0"/>
              <a:t>Devices on remote networks are reached through gateway.</a:t>
            </a:r>
          </a:p>
          <a:p>
            <a:r>
              <a:rPr lang="en-US" sz="2000" dirty="0" smtClean="0"/>
              <a:t>IPv4 Router Routing Table</a:t>
            </a:r>
          </a:p>
          <a:p>
            <a:pPr lvl="1"/>
            <a:r>
              <a:rPr lang="en-US" sz="1600" dirty="0" smtClean="0"/>
              <a:t>The router routing table stores network routes the router knows about.</a:t>
            </a:r>
          </a:p>
          <a:p>
            <a:pPr lvl="1"/>
            <a:r>
              <a:rPr lang="en-US" sz="1600" dirty="0" smtClean="0"/>
              <a:t>Use the </a:t>
            </a:r>
            <a:r>
              <a:rPr lang="en-US" sz="1600" b="1" dirty="0" smtClean="0"/>
              <a:t>show </a:t>
            </a:r>
            <a:r>
              <a:rPr lang="en-US" sz="1600" b="1" dirty="0" err="1" smtClean="0"/>
              <a:t>ip</a:t>
            </a:r>
            <a:r>
              <a:rPr lang="en-US" sz="1600" b="1" dirty="0" smtClean="0"/>
              <a:t> route </a:t>
            </a:r>
            <a:r>
              <a:rPr lang="en-US" sz="1600" dirty="0" smtClean="0"/>
              <a:t>command to display the routing table on a Cisco router.</a:t>
            </a:r>
          </a:p>
          <a:p>
            <a:pPr lvl="1"/>
            <a:r>
              <a:rPr lang="en-US" sz="1600" dirty="0" smtClean="0"/>
              <a:t>The router routing </a:t>
            </a:r>
            <a:r>
              <a:rPr lang="en-US" sz="1600" dirty="0"/>
              <a:t>table also has information </a:t>
            </a:r>
            <a:r>
              <a:rPr lang="en-US" sz="1600" dirty="0" smtClean="0"/>
              <a:t>on: </a:t>
            </a:r>
            <a:r>
              <a:rPr lang="en-US" sz="1600" dirty="0"/>
              <a:t>how the route was learned, </a:t>
            </a:r>
            <a:r>
              <a:rPr lang="en-US" sz="1600" dirty="0" smtClean="0"/>
              <a:t>its </a:t>
            </a:r>
            <a:r>
              <a:rPr lang="en-US" sz="1600" dirty="0"/>
              <a:t>trustworthiness and </a:t>
            </a:r>
            <a:r>
              <a:rPr lang="en-US" sz="1600" dirty="0" smtClean="0"/>
              <a:t>rating.</a:t>
            </a:r>
          </a:p>
          <a:p>
            <a:pPr lvl="1"/>
            <a:r>
              <a:rPr lang="en-US" sz="1600" dirty="0" smtClean="0"/>
              <a:t>It also contains which </a:t>
            </a:r>
            <a:r>
              <a:rPr lang="en-US" sz="1600" dirty="0"/>
              <a:t>interface to use to reach </a:t>
            </a:r>
            <a:r>
              <a:rPr lang="en-US" sz="1600" dirty="0" smtClean="0"/>
              <a:t>that </a:t>
            </a:r>
            <a:r>
              <a:rPr lang="en-US" sz="1600" dirty="0" err="1" smtClean="0"/>
              <a:t>specifc</a:t>
            </a:r>
            <a:r>
              <a:rPr lang="en-US" sz="1600" dirty="0" smtClean="0"/>
              <a:t> destination</a:t>
            </a:r>
            <a:r>
              <a:rPr lang="en-US" sz="1600" dirty="0"/>
              <a:t>.</a:t>
            </a:r>
            <a:endParaRPr lang="en-US" sz="1600" dirty="0" smtClean="0"/>
          </a:p>
          <a:p>
            <a:r>
              <a:rPr lang="en-US" sz="2000" dirty="0" smtClean="0"/>
              <a:t>Directly Connected Routing Table Entries</a:t>
            </a:r>
            <a:endParaRPr lang="en-US" sz="2000" dirty="0"/>
          </a:p>
          <a:p>
            <a:pPr lvl="1"/>
            <a:r>
              <a:rPr lang="en-US" sz="1600" dirty="0" smtClean="0"/>
              <a:t>C </a:t>
            </a:r>
            <a:r>
              <a:rPr lang="en-US" sz="1600" dirty="0"/>
              <a:t>- Identifies a directly-connected </a:t>
            </a:r>
            <a:r>
              <a:rPr lang="en-US" sz="1600" dirty="0" smtClean="0"/>
              <a:t>network, automatically </a:t>
            </a:r>
            <a:r>
              <a:rPr lang="en-US" sz="1600" dirty="0"/>
              <a:t>created when an interface is configured with an IP address and activated.</a:t>
            </a:r>
          </a:p>
          <a:p>
            <a:pPr lvl="1"/>
            <a:r>
              <a:rPr lang="en-US" sz="1600" dirty="0" smtClean="0"/>
              <a:t>L </a:t>
            </a:r>
            <a:r>
              <a:rPr lang="en-US" sz="1600" dirty="0"/>
              <a:t>- Identifies that this is a local interface. This is the IPv4 address of the interface on the router.</a:t>
            </a:r>
          </a:p>
          <a:p>
            <a:r>
              <a:rPr lang="en-US" sz="2000" dirty="0" smtClean="0"/>
              <a:t>Remote Network Routing Table Entries</a:t>
            </a:r>
            <a:endParaRPr lang="en-US" sz="2000" dirty="0"/>
          </a:p>
          <a:p>
            <a:pPr lvl="1"/>
            <a:r>
              <a:rPr lang="en-US" sz="1600" dirty="0" smtClean="0"/>
              <a:t>Xx</a:t>
            </a:r>
            <a:endParaRPr lang="en-US" sz="1600" dirty="0"/>
          </a:p>
          <a:p>
            <a:r>
              <a:rPr lang="en-US" sz="2000" dirty="0" smtClean="0"/>
              <a:t>Next-Hop Address</a:t>
            </a:r>
            <a:endParaRPr lang="en-US" sz="2000" dirty="0"/>
          </a:p>
          <a:p>
            <a:pPr lvl="1"/>
            <a:r>
              <a:rPr lang="en-US" sz="1600" dirty="0"/>
              <a:t>xx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62524432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How a Host Routes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Router Routing </a:t>
            </a:r>
            <a:r>
              <a:rPr lang="en-US" dirty="0" smtClean="0">
                <a:latin typeface="Arial" charset="0"/>
              </a:rPr>
              <a:t>Tables (Cont.)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3548426" cy="5093780"/>
          </a:xfrm>
        </p:spPr>
        <p:txBody>
          <a:bodyPr/>
          <a:lstStyle/>
          <a:p>
            <a:r>
              <a:rPr lang="en-US" sz="2000" dirty="0" smtClean="0"/>
              <a:t>Remote Network Routing Table Entries</a:t>
            </a:r>
            <a:endParaRPr lang="en-US" sz="2000" dirty="0"/>
          </a:p>
          <a:p>
            <a:pPr lvl="1"/>
            <a:r>
              <a:rPr lang="en-US" sz="1600" dirty="0" smtClean="0"/>
              <a:t>Remote destinations can’t be reached directly.</a:t>
            </a:r>
          </a:p>
          <a:p>
            <a:pPr lvl="1"/>
            <a:r>
              <a:rPr lang="en-US" sz="1600" dirty="0" smtClean="0"/>
              <a:t>Remote routes contain the address of the intermediate network device to be used to reach the destination.</a:t>
            </a:r>
            <a:endParaRPr lang="en-US" sz="1600" dirty="0"/>
          </a:p>
          <a:p>
            <a:r>
              <a:rPr lang="en-US" sz="2000" dirty="0" smtClean="0"/>
              <a:t>Next-Hop Address</a:t>
            </a:r>
            <a:endParaRPr lang="en-US" sz="2000" dirty="0"/>
          </a:p>
          <a:p>
            <a:pPr lvl="1"/>
            <a:r>
              <a:rPr lang="en-US" sz="1600" dirty="0" smtClean="0"/>
              <a:t>Next-Hop address is the address of the intermediate device used to reach a </a:t>
            </a:r>
            <a:r>
              <a:rPr lang="en-US" sz="1600" dirty="0" err="1" smtClean="0"/>
              <a:t>specifc</a:t>
            </a:r>
            <a:r>
              <a:rPr lang="en-US" sz="1600" dirty="0" smtClean="0"/>
              <a:t> remote destination.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537" y="3090371"/>
            <a:ext cx="5204488" cy="323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81513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6.3 </a:t>
            </a:r>
            <a:r>
              <a:rPr lang="en-US" sz="2400" dirty="0" smtClean="0"/>
              <a:t>Routers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130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861" y="3501634"/>
            <a:ext cx="3873164" cy="282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Routers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Anatomy of a Router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8752915" cy="5093780"/>
          </a:xfrm>
        </p:spPr>
        <p:txBody>
          <a:bodyPr/>
          <a:lstStyle/>
          <a:p>
            <a:r>
              <a:rPr lang="en-US" sz="2000" dirty="0" smtClean="0"/>
              <a:t>A Router is a Computer</a:t>
            </a:r>
          </a:p>
          <a:p>
            <a:pPr lvl="1"/>
            <a:r>
              <a:rPr lang="en-US" sz="1600" dirty="0" smtClean="0"/>
              <a:t>Routers have CPU, memory and I/O devices</a:t>
            </a:r>
          </a:p>
          <a:p>
            <a:pPr lvl="1"/>
            <a:r>
              <a:rPr lang="en-US" sz="1600" dirty="0" smtClean="0"/>
              <a:t>Cisco routers use IOS as their operating system.</a:t>
            </a:r>
          </a:p>
          <a:p>
            <a:r>
              <a:rPr lang="en-US" sz="2000" dirty="0" smtClean="0"/>
              <a:t>Router Memory</a:t>
            </a:r>
            <a:endParaRPr lang="en-US" sz="2000" dirty="0"/>
          </a:p>
          <a:p>
            <a:pPr lvl="1"/>
            <a:r>
              <a:rPr lang="en-US" sz="1600" dirty="0" smtClean="0"/>
              <a:t>Just as a computer, routers have memory.</a:t>
            </a:r>
          </a:p>
          <a:p>
            <a:pPr lvl="1"/>
            <a:r>
              <a:rPr lang="en-US" sz="1600" dirty="0" smtClean="0"/>
              <a:t>Routers contain RAM</a:t>
            </a:r>
            <a:r>
              <a:rPr lang="en-US" sz="1600" dirty="0"/>
              <a:t>, ROM, NVRAM and Flash memory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2000" dirty="0" smtClean="0"/>
              <a:t>Inside a Router</a:t>
            </a:r>
            <a:endParaRPr lang="en-US" sz="2000" dirty="0"/>
          </a:p>
          <a:p>
            <a:pPr lvl="1"/>
            <a:r>
              <a:rPr lang="en-US" sz="1600" dirty="0" smtClean="0"/>
              <a:t>Routers have the same general structure.</a:t>
            </a:r>
            <a:endParaRPr lang="en-US" sz="1600" dirty="0"/>
          </a:p>
          <a:p>
            <a:r>
              <a:rPr lang="en-US" sz="2000" dirty="0" smtClean="0"/>
              <a:t>Connect to a Router</a:t>
            </a:r>
            <a:endParaRPr lang="en-US" sz="2000" dirty="0"/>
          </a:p>
          <a:p>
            <a:pPr lvl="1"/>
            <a:r>
              <a:rPr lang="en-US" sz="1600" dirty="0" smtClean="0"/>
              <a:t>Routers have may ports to support connections.</a:t>
            </a:r>
            <a:endParaRPr lang="en-US" sz="1600" dirty="0"/>
          </a:p>
          <a:p>
            <a:r>
              <a:rPr lang="en-US" sz="2000" dirty="0" smtClean="0"/>
              <a:t>LAN and WAN Interfaces</a:t>
            </a:r>
            <a:endParaRPr lang="en-US" sz="2000" dirty="0"/>
          </a:p>
          <a:p>
            <a:pPr lvl="1"/>
            <a:r>
              <a:rPr lang="en-US" sz="1600" dirty="0" smtClean="0"/>
              <a:t>Routers have LAN and WAN ports.</a:t>
            </a:r>
          </a:p>
          <a:p>
            <a:pPr lvl="1"/>
            <a:r>
              <a:rPr lang="en-US" sz="1600" dirty="0" smtClean="0"/>
              <a:t>Different models ship with different ports.</a:t>
            </a:r>
          </a:p>
          <a:p>
            <a:pPr lvl="1"/>
            <a:r>
              <a:rPr lang="en-US" sz="1600" dirty="0" smtClean="0"/>
              <a:t>Ethernet is very common on different router</a:t>
            </a:r>
          </a:p>
          <a:p>
            <a:pPr marL="228600" lvl="1" indent="0">
              <a:buNone/>
            </a:pPr>
            <a:r>
              <a:rPr lang="en-US" sz="1600" dirty="0" smtClean="0"/>
              <a:t>models.</a:t>
            </a:r>
          </a:p>
          <a:p>
            <a:endParaRPr lang="en-US" sz="16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039583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Routers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Anatomy of a Router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4782799" cy="5093780"/>
          </a:xfrm>
        </p:spPr>
        <p:txBody>
          <a:bodyPr/>
          <a:lstStyle/>
          <a:p>
            <a:r>
              <a:rPr lang="en-US" sz="2000" dirty="0" err="1" smtClean="0"/>
              <a:t>Bootset</a:t>
            </a:r>
            <a:r>
              <a:rPr lang="en-US" sz="2000" dirty="0" smtClean="0"/>
              <a:t> Files</a:t>
            </a:r>
          </a:p>
          <a:p>
            <a:pPr lvl="1"/>
            <a:r>
              <a:rPr lang="en-US" sz="1600" dirty="0" smtClean="0"/>
              <a:t>IOS image file, stored in the Flash, contains the IOS.</a:t>
            </a:r>
          </a:p>
          <a:p>
            <a:pPr lvl="1"/>
            <a:r>
              <a:rPr lang="en-US" sz="1600" dirty="0" smtClean="0"/>
              <a:t>The Flash also stores other system files.</a:t>
            </a:r>
          </a:p>
          <a:p>
            <a:pPr lvl="1"/>
            <a:r>
              <a:rPr lang="en-US" sz="1600" dirty="0" smtClean="0"/>
              <a:t>The NVRAM stores configuration parameters.</a:t>
            </a:r>
          </a:p>
          <a:p>
            <a:r>
              <a:rPr lang="en-US" sz="2000" dirty="0" smtClean="0"/>
              <a:t>Router </a:t>
            </a:r>
            <a:r>
              <a:rPr lang="en-US" sz="2000" dirty="0" err="1" smtClean="0"/>
              <a:t>Bootup</a:t>
            </a:r>
            <a:r>
              <a:rPr lang="en-US" sz="2000" dirty="0" smtClean="0"/>
              <a:t> Process</a:t>
            </a:r>
          </a:p>
          <a:p>
            <a:pPr marL="571500" lvl="1" indent="-342900">
              <a:buFont typeface="+mj-lt"/>
              <a:buAutoNum type="arabicPeriod"/>
            </a:pPr>
            <a:r>
              <a:rPr lang="en-US" sz="1600" dirty="0"/>
              <a:t>Perform the POST and load the bootstrap program.</a:t>
            </a:r>
          </a:p>
          <a:p>
            <a:pPr marL="571500" lvl="1" indent="-342900">
              <a:buFont typeface="+mj-lt"/>
              <a:buAutoNum type="arabicPeriod"/>
            </a:pPr>
            <a:r>
              <a:rPr lang="en-US" sz="1600" dirty="0" smtClean="0"/>
              <a:t>Locate </a:t>
            </a:r>
            <a:r>
              <a:rPr lang="en-US" sz="1600" dirty="0"/>
              <a:t>and load the Cisco IOS software.</a:t>
            </a:r>
          </a:p>
          <a:p>
            <a:pPr marL="571500" lvl="1" indent="-342900">
              <a:buFont typeface="+mj-lt"/>
              <a:buAutoNum type="arabicPeriod"/>
            </a:pPr>
            <a:r>
              <a:rPr lang="en-US" sz="1600" dirty="0" smtClean="0"/>
              <a:t>Locate </a:t>
            </a:r>
            <a:r>
              <a:rPr lang="en-US" sz="1600" dirty="0"/>
              <a:t>and load the startup configuration file or enter setup mode</a:t>
            </a:r>
            <a:endParaRPr lang="en-US" sz="1600" dirty="0" smtClean="0"/>
          </a:p>
          <a:p>
            <a:r>
              <a:rPr lang="en-US" sz="2000" dirty="0" smtClean="0"/>
              <a:t>Show Version Output</a:t>
            </a:r>
            <a:endParaRPr lang="en-US" sz="2000" dirty="0"/>
          </a:p>
          <a:p>
            <a:pPr lvl="1"/>
            <a:r>
              <a:rPr lang="en-US" sz="1600" dirty="0" smtClean="0"/>
              <a:t>The show version command is very useful.</a:t>
            </a:r>
          </a:p>
          <a:p>
            <a:pPr lvl="1"/>
            <a:r>
              <a:rPr lang="en-US" sz="1600" dirty="0" smtClean="0"/>
              <a:t>It provides information on the amounts of memory installed, what IOS images was loaded during boot and more.</a:t>
            </a:r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53" y="2657889"/>
            <a:ext cx="3970115" cy="3668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560934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6</a:t>
            </a:r>
            <a:r>
              <a:rPr lang="en-US" sz="2400" dirty="0" smtClean="0"/>
              <a:t>.4 Configuring a Cisco Router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8671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Cisco Router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Configure Initial Settings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4000075" cy="5093780"/>
          </a:xfrm>
        </p:spPr>
        <p:txBody>
          <a:bodyPr/>
          <a:lstStyle/>
          <a:p>
            <a:r>
              <a:rPr lang="en-US" sz="2000" dirty="0" smtClean="0"/>
              <a:t>Basic Switch Configuration Steps</a:t>
            </a:r>
          </a:p>
          <a:p>
            <a:pPr lvl="1"/>
            <a:r>
              <a:rPr lang="en-US" sz="1600" dirty="0" smtClean="0"/>
              <a:t>Configure device name</a:t>
            </a:r>
          </a:p>
          <a:p>
            <a:pPr lvl="1"/>
            <a:r>
              <a:rPr lang="en-US" sz="1600" dirty="0" smtClean="0"/>
              <a:t>Secure EXEC mode</a:t>
            </a:r>
          </a:p>
          <a:p>
            <a:pPr lvl="1"/>
            <a:r>
              <a:rPr lang="en-US" sz="1600" dirty="0" smtClean="0"/>
              <a:t>Secure VTY lines</a:t>
            </a:r>
          </a:p>
          <a:p>
            <a:pPr lvl="1"/>
            <a:r>
              <a:rPr lang="en-US" sz="1600" dirty="0"/>
              <a:t>Secure </a:t>
            </a:r>
            <a:r>
              <a:rPr lang="en-US" sz="1600" dirty="0" smtClean="0"/>
              <a:t>privilege EXEC </a:t>
            </a:r>
            <a:r>
              <a:rPr lang="en-US" sz="1600" dirty="0"/>
              <a:t>mode</a:t>
            </a:r>
          </a:p>
          <a:p>
            <a:pPr lvl="1"/>
            <a:r>
              <a:rPr lang="en-US" sz="1600" dirty="0" smtClean="0"/>
              <a:t>Secure all passwords</a:t>
            </a:r>
          </a:p>
          <a:p>
            <a:pPr lvl="1"/>
            <a:r>
              <a:rPr lang="en-US" sz="1600" dirty="0" smtClean="0"/>
              <a:t>Provide legal notification</a:t>
            </a:r>
          </a:p>
          <a:p>
            <a:pPr lvl="1"/>
            <a:r>
              <a:rPr lang="en-US" sz="1600" dirty="0" smtClean="0"/>
              <a:t>Configure the management SVI</a:t>
            </a:r>
          </a:p>
          <a:p>
            <a:pPr lvl="1"/>
            <a:r>
              <a:rPr lang="en-US" sz="1600" dirty="0" smtClean="0"/>
              <a:t>Save the configuration</a:t>
            </a:r>
            <a:endParaRPr lang="en-US" sz="1600" dirty="0"/>
          </a:p>
          <a:p>
            <a:endParaRPr lang="en-US" sz="1600" dirty="0"/>
          </a:p>
          <a:p>
            <a:endParaRPr lang="en-US" sz="2000" dirty="0" smtClean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4579946" y="1232592"/>
            <a:ext cx="4000075" cy="509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2286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Basic Router Configuration Steps</a:t>
            </a:r>
          </a:p>
          <a:p>
            <a:pPr lvl="1"/>
            <a:r>
              <a:rPr lang="en-US" sz="1600" kern="0" dirty="0" smtClean="0"/>
              <a:t>Configure device name</a:t>
            </a:r>
          </a:p>
          <a:p>
            <a:pPr lvl="1"/>
            <a:r>
              <a:rPr lang="en-US" sz="1600" kern="0" dirty="0" smtClean="0"/>
              <a:t>Secure EXEC mode</a:t>
            </a:r>
          </a:p>
          <a:p>
            <a:pPr lvl="1"/>
            <a:r>
              <a:rPr lang="en-US" sz="1600" kern="0" dirty="0" smtClean="0"/>
              <a:t>Secure VTY lines</a:t>
            </a:r>
          </a:p>
          <a:p>
            <a:pPr lvl="1"/>
            <a:r>
              <a:rPr lang="en-US" sz="1600" kern="0" dirty="0" smtClean="0"/>
              <a:t>Secure privilege EXEC mode</a:t>
            </a:r>
          </a:p>
          <a:p>
            <a:pPr lvl="1"/>
            <a:r>
              <a:rPr lang="en-US" sz="1600" kern="0" dirty="0" smtClean="0"/>
              <a:t>Secure all passwords</a:t>
            </a:r>
          </a:p>
          <a:p>
            <a:pPr lvl="1"/>
            <a:r>
              <a:rPr lang="en-US" sz="1600" kern="0" dirty="0" smtClean="0"/>
              <a:t>Provide legal notification</a:t>
            </a:r>
          </a:p>
          <a:p>
            <a:pPr lvl="1"/>
            <a:r>
              <a:rPr lang="en-US" sz="1600" kern="0" dirty="0" smtClean="0"/>
              <a:t>Configure the management SVI</a:t>
            </a:r>
          </a:p>
          <a:p>
            <a:pPr lvl="1"/>
            <a:r>
              <a:rPr lang="en-US" sz="1600" kern="0" dirty="0" smtClean="0"/>
              <a:t>Save the configuration</a:t>
            </a:r>
          </a:p>
          <a:p>
            <a:endParaRPr lang="en-US" sz="1600" kern="0" dirty="0" smtClean="0"/>
          </a:p>
          <a:p>
            <a:endParaRPr lang="en-US" sz="2000" kern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165" y="4721132"/>
            <a:ext cx="4995561" cy="160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7495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Cisco Router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Configure Interfaces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2"/>
            <a:ext cx="4798728" cy="5093780"/>
          </a:xfrm>
        </p:spPr>
        <p:txBody>
          <a:bodyPr/>
          <a:lstStyle/>
          <a:p>
            <a:r>
              <a:rPr lang="en-US" sz="2000" dirty="0" smtClean="0"/>
              <a:t>Configure Router Interfaces</a:t>
            </a:r>
          </a:p>
          <a:p>
            <a:pPr lvl="1"/>
            <a:r>
              <a:rPr lang="en-US" sz="1600" dirty="0" smtClean="0"/>
              <a:t>Enter the interface sub-configuration mode.</a:t>
            </a:r>
          </a:p>
          <a:p>
            <a:pPr lvl="1"/>
            <a:r>
              <a:rPr lang="en-US" sz="1600" dirty="0" smtClean="0"/>
              <a:t>Add a description to the Interface (optional)</a:t>
            </a:r>
          </a:p>
          <a:p>
            <a:pPr lvl="1"/>
            <a:r>
              <a:rPr lang="en-US" sz="1600" dirty="0" smtClean="0"/>
              <a:t>Configure an IPv4 or IPv6 address.</a:t>
            </a:r>
          </a:p>
          <a:p>
            <a:pPr lvl="1"/>
            <a:r>
              <a:rPr lang="en-US" sz="1600" dirty="0" smtClean="0"/>
              <a:t>Activate the interface with a </a:t>
            </a:r>
            <a:r>
              <a:rPr lang="en-US" sz="1600" b="1" dirty="0" smtClean="0"/>
              <a:t>no shutdown</a:t>
            </a:r>
            <a:r>
              <a:rPr lang="en-US" sz="1600" dirty="0" smtClean="0"/>
              <a:t> command</a:t>
            </a:r>
          </a:p>
          <a:p>
            <a:r>
              <a:rPr lang="en-US" sz="2000" dirty="0" smtClean="0"/>
              <a:t>Verify Interface Configuration</a:t>
            </a:r>
          </a:p>
          <a:p>
            <a:pPr lvl="1"/>
            <a:r>
              <a:rPr lang="en-US" sz="1600" b="1" dirty="0" smtClean="0"/>
              <a:t>show </a:t>
            </a:r>
            <a:r>
              <a:rPr lang="en-US" sz="1600" b="1" dirty="0" err="1"/>
              <a:t>ip</a:t>
            </a:r>
            <a:r>
              <a:rPr lang="en-US" sz="1600" b="1" dirty="0"/>
              <a:t> route</a:t>
            </a:r>
            <a:r>
              <a:rPr lang="en-US" sz="1600" dirty="0"/>
              <a:t> </a:t>
            </a:r>
            <a:r>
              <a:rPr lang="en-US" sz="1600" dirty="0" smtClean="0"/>
              <a:t>- Displays </a:t>
            </a:r>
            <a:r>
              <a:rPr lang="en-US" sz="1600" dirty="0"/>
              <a:t>the contents of the IPv4 routing table stored in RAM.</a:t>
            </a:r>
          </a:p>
          <a:p>
            <a:pPr lvl="1"/>
            <a:r>
              <a:rPr lang="en-US" sz="1600" b="1" dirty="0" smtClean="0"/>
              <a:t>show </a:t>
            </a:r>
            <a:r>
              <a:rPr lang="en-US" sz="1600" b="1" dirty="0"/>
              <a:t>interfaces</a:t>
            </a:r>
            <a:r>
              <a:rPr lang="en-US" sz="1600" dirty="0"/>
              <a:t> </a:t>
            </a:r>
            <a:r>
              <a:rPr lang="en-US" sz="1600" dirty="0" smtClean="0"/>
              <a:t>- Displays </a:t>
            </a:r>
            <a:r>
              <a:rPr lang="en-US" sz="1600" dirty="0"/>
              <a:t>statistics for all interfaces on the device.</a:t>
            </a:r>
          </a:p>
          <a:p>
            <a:pPr lvl="1"/>
            <a:r>
              <a:rPr lang="en-US" sz="1600" b="1" dirty="0" smtClean="0"/>
              <a:t>show </a:t>
            </a:r>
            <a:r>
              <a:rPr lang="en-US" sz="1600" b="1" dirty="0" err="1"/>
              <a:t>ip</a:t>
            </a:r>
            <a:r>
              <a:rPr lang="en-US" sz="1600" b="1" dirty="0"/>
              <a:t> interface</a:t>
            </a:r>
            <a:r>
              <a:rPr lang="en-US" sz="1600" dirty="0"/>
              <a:t> </a:t>
            </a:r>
            <a:r>
              <a:rPr lang="en-US" sz="1600" dirty="0" smtClean="0"/>
              <a:t>- Displays </a:t>
            </a:r>
            <a:r>
              <a:rPr lang="en-US" sz="1600" dirty="0"/>
              <a:t>the IPv4 statistics for all interfaces on a router.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endParaRPr lang="en-US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454" y="3819646"/>
            <a:ext cx="4131571" cy="214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88535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Configure a Cisco Router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Configure the Default Gateway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8752915" cy="5093780"/>
          </a:xfrm>
        </p:spPr>
        <p:txBody>
          <a:bodyPr/>
          <a:lstStyle/>
          <a:p>
            <a:r>
              <a:rPr lang="en-US" sz="2000" dirty="0" smtClean="0"/>
              <a:t>Default Gateway for a Host</a:t>
            </a:r>
          </a:p>
          <a:p>
            <a:pPr lvl="1"/>
            <a:endParaRPr lang="en-US" sz="16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Default </a:t>
            </a:r>
            <a:r>
              <a:rPr lang="en-US" sz="2000" dirty="0"/>
              <a:t>Gateway for a </a:t>
            </a:r>
            <a:r>
              <a:rPr lang="en-US" sz="2000" dirty="0" smtClean="0"/>
              <a:t>Switch</a:t>
            </a:r>
          </a:p>
          <a:p>
            <a:pPr lvl="1"/>
            <a:r>
              <a:rPr lang="en-US" sz="1600" dirty="0" smtClean="0"/>
              <a:t>A default gateway is required for remote network communication.</a:t>
            </a:r>
          </a:p>
          <a:p>
            <a:pPr lvl="1"/>
            <a:r>
              <a:rPr lang="en-US" sz="1600" dirty="0" smtClean="0"/>
              <a:t>If a switch is to be managed via its VTY lines, it needs a default gateway.</a:t>
            </a:r>
          </a:p>
          <a:p>
            <a:pPr lvl="1"/>
            <a:r>
              <a:rPr lang="en-US" sz="1600" dirty="0" smtClean="0"/>
              <a:t>Use the </a:t>
            </a:r>
            <a:r>
              <a:rPr lang="en-US" sz="1600" b="1" dirty="0" err="1" smtClean="0"/>
              <a:t>ip</a:t>
            </a:r>
            <a:r>
              <a:rPr lang="en-US" sz="1600" b="1" dirty="0" smtClean="0"/>
              <a:t> default-gateway </a:t>
            </a:r>
            <a:r>
              <a:rPr lang="en-US" sz="1600" dirty="0" smtClean="0"/>
              <a:t>command to configure the default gateway for a switch.</a:t>
            </a:r>
          </a:p>
          <a:p>
            <a:endParaRPr lang="en-US" sz="1600" dirty="0"/>
          </a:p>
          <a:p>
            <a:endParaRPr lang="en-US" sz="2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36" y="1608171"/>
            <a:ext cx="2334614" cy="2723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775" y="1612249"/>
            <a:ext cx="2491643" cy="2758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86777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5863" y="350288"/>
            <a:ext cx="8218757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6: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45863" y="1222600"/>
            <a:ext cx="8060269" cy="372982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627074"/>
              </p:ext>
            </p:extLst>
          </p:nvPr>
        </p:nvGraphicFramePr>
        <p:xfrm>
          <a:off x="445863" y="1641144"/>
          <a:ext cx="8315996" cy="42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22"/>
                <a:gridCol w="1964622"/>
                <a:gridCol w="3962654"/>
                <a:gridCol w="14123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Optional?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6.0.1.2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Class 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The Road Less Travelled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6.1.2.6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Class 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IP Characteristics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6.1.3.2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Video Demonstration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Sample IPv4 Headers in Wireshark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6.1.3.3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Class Activity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IPv4 Header Fields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6.1.4.5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Video Demonstration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Sample IPv6 Headers in Wireshark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6.1.4.6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Class Activity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IPv6 Header</a:t>
                      </a:r>
                      <a:r>
                        <a:rPr lang="en-US" sz="1400" baseline="0" dirty="0" smtClean="0"/>
                        <a:t> Fields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6.2.3.3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Video Demonstration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Introducing</a:t>
                      </a:r>
                      <a:r>
                        <a:rPr lang="en-US" sz="1400" baseline="0" dirty="0" smtClean="0"/>
                        <a:t> the IPv4 Routing Table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6.2.2.7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Video Demonstration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Explaining</a:t>
                      </a:r>
                      <a:r>
                        <a:rPr lang="en-US" sz="1400" baseline="0" dirty="0" smtClean="0"/>
                        <a:t> the IPv4 Routing Table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6.2.2.8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Class Activity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Identify Elements of a Router Routing Table Entry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6.3.1.7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Class Activity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Identify Router Components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34"/>
          <p:cNvSpPr txBox="1">
            <a:spLocks noChangeArrowheads="1"/>
          </p:cNvSpPr>
          <p:nvPr/>
        </p:nvSpPr>
        <p:spPr bwMode="auto">
          <a:xfrm>
            <a:off x="445863" y="6019643"/>
            <a:ext cx="8162663" cy="40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r>
              <a:rPr lang="en-US" sz="1600" kern="0" dirty="0" smtClean="0"/>
              <a:t>The password used in the Packet Tracer activities in this chapter is: </a:t>
            </a:r>
            <a:r>
              <a:rPr lang="en-US" sz="1600" b="1" kern="0" dirty="0" smtClean="0"/>
              <a:t>PT_ccna5</a:t>
            </a:r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119063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3070047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6.5 Chapter Summary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469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65508" y="1539502"/>
            <a:ext cx="8600517" cy="248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Explain how network layer protocols and services support communications across data networks.</a:t>
            </a:r>
          </a:p>
          <a:p>
            <a:r>
              <a:rPr lang="en-US" sz="1600" dirty="0"/>
              <a:t>Explain how routers enable end-to-end connectivity in a small to medium-sized business network.</a:t>
            </a:r>
          </a:p>
          <a:p>
            <a:r>
              <a:rPr lang="en-US" sz="1600" dirty="0"/>
              <a:t>Explain how devices route traffic in a small to medium-sized business network.</a:t>
            </a:r>
          </a:p>
          <a:p>
            <a:r>
              <a:rPr lang="en-US" sz="1600" dirty="0"/>
              <a:t>Configure a router with basic configurations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Chapter Summary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Summary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7609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6.1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5"/>
            <a:ext cx="2721476" cy="4946358"/>
          </a:xfrm>
        </p:spPr>
        <p:txBody>
          <a:bodyPr/>
          <a:lstStyle/>
          <a:p>
            <a:pPr eaLnBrk="1" fontAlgn="b" hangingPunct="1"/>
            <a:r>
              <a:rPr lang="en-US" sz="1600" dirty="0"/>
              <a:t>encapsulation</a:t>
            </a:r>
          </a:p>
          <a:p>
            <a:pPr eaLnBrk="1" fontAlgn="b" hangingPunct="1"/>
            <a:r>
              <a:rPr lang="en-US" sz="1600" dirty="0"/>
              <a:t>routing</a:t>
            </a:r>
          </a:p>
          <a:p>
            <a:pPr eaLnBrk="1" fontAlgn="b" hangingPunct="1"/>
            <a:r>
              <a:rPr lang="en-US" sz="1600" dirty="0"/>
              <a:t>de-encapsulation</a:t>
            </a:r>
          </a:p>
          <a:p>
            <a:pPr eaLnBrk="1" fontAlgn="b" hangingPunct="1"/>
            <a:r>
              <a:rPr lang="en-US" sz="1600" dirty="0"/>
              <a:t>data</a:t>
            </a:r>
          </a:p>
          <a:p>
            <a:pPr eaLnBrk="1" fontAlgn="b" hangingPunct="1"/>
            <a:r>
              <a:rPr lang="en-US" sz="1600" dirty="0"/>
              <a:t>packet</a:t>
            </a:r>
          </a:p>
          <a:p>
            <a:pPr eaLnBrk="1" fontAlgn="b" hangingPunct="1"/>
            <a:r>
              <a:rPr lang="en-US" sz="1600" dirty="0"/>
              <a:t>frame</a:t>
            </a:r>
          </a:p>
          <a:p>
            <a:pPr eaLnBrk="1" fontAlgn="b" hangingPunct="1"/>
            <a:r>
              <a:rPr lang="en-US" sz="1600" dirty="0"/>
              <a:t>Internet Protocol Version 4 (IPv4)</a:t>
            </a:r>
          </a:p>
          <a:p>
            <a:pPr eaLnBrk="1" fontAlgn="b" hangingPunct="1"/>
            <a:r>
              <a:rPr lang="en-US" sz="1600" dirty="0"/>
              <a:t>Internet Protocol Version 6 (IPv6)</a:t>
            </a:r>
          </a:p>
          <a:p>
            <a:pPr eaLnBrk="1" fontAlgn="b" hangingPunct="1"/>
            <a:r>
              <a:rPr lang="en-US" sz="1600" dirty="0"/>
              <a:t>Network Layer PDU = IP Packet</a:t>
            </a:r>
          </a:p>
          <a:p>
            <a:pPr eaLnBrk="1" fontAlgn="b" hangingPunct="1"/>
            <a:r>
              <a:rPr lang="en-US" sz="1600" dirty="0"/>
              <a:t>Transport Layer </a:t>
            </a:r>
            <a:r>
              <a:rPr lang="en-US" sz="1600" dirty="0" err="1"/>
              <a:t>PDu</a:t>
            </a:r>
            <a:endParaRPr lang="en-US" sz="1600" dirty="0"/>
          </a:p>
          <a:p>
            <a:pPr eaLnBrk="1" fontAlgn="b" hangingPunct="1"/>
            <a:r>
              <a:rPr lang="en-US" sz="1600" dirty="0"/>
              <a:t>Segment Header</a:t>
            </a:r>
          </a:p>
          <a:p>
            <a:pPr eaLnBrk="1" fontAlgn="b" hangingPunct="1"/>
            <a:r>
              <a:rPr lang="en-US" sz="1600" dirty="0"/>
              <a:t>IP </a:t>
            </a:r>
            <a:r>
              <a:rPr lang="en-US" sz="1600" dirty="0" smtClean="0"/>
              <a:t>Header</a:t>
            </a:r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/>
            <a:r>
              <a:rPr lang="en-US" sz="1600" dirty="0"/>
              <a:t>Auxiliary port (AUX)</a:t>
            </a:r>
          </a:p>
          <a:p>
            <a:pPr eaLnBrk="1" fontAlgn="ctr" hangingPunct="1"/>
            <a:r>
              <a:rPr lang="en-US" sz="1600" dirty="0"/>
              <a:t>connectionless</a:t>
            </a:r>
          </a:p>
          <a:p>
            <a:pPr eaLnBrk="1" fontAlgn="ctr" hangingPunct="1"/>
            <a:r>
              <a:rPr lang="en-US" sz="1600" dirty="0"/>
              <a:t>best effort delivery</a:t>
            </a:r>
          </a:p>
          <a:p>
            <a:pPr eaLnBrk="1" fontAlgn="ctr" hangingPunct="1"/>
            <a:r>
              <a:rPr lang="en-US" sz="1600" dirty="0"/>
              <a:t>media independent</a:t>
            </a:r>
          </a:p>
          <a:p>
            <a:pPr eaLnBrk="1" fontAlgn="b" hangingPunct="1"/>
            <a:r>
              <a:rPr lang="en-US" sz="1600" dirty="0" smtClean="0"/>
              <a:t>Connectionless</a:t>
            </a:r>
          </a:p>
          <a:p>
            <a:pPr eaLnBrk="1" fontAlgn="b" hangingPunct="1"/>
            <a:r>
              <a:rPr lang="en-US" sz="1600" dirty="0"/>
              <a:t>unreliable</a:t>
            </a:r>
          </a:p>
          <a:p>
            <a:pPr eaLnBrk="1" fontAlgn="b" hangingPunct="1"/>
            <a:r>
              <a:rPr lang="en-US" sz="1600" dirty="0"/>
              <a:t>maximum transmission unit (MTU)</a:t>
            </a:r>
          </a:p>
          <a:p>
            <a:pPr eaLnBrk="1" fontAlgn="b" hangingPunct="1"/>
            <a:r>
              <a:rPr lang="en-US" sz="1600" dirty="0"/>
              <a:t>Version</a:t>
            </a:r>
          </a:p>
          <a:p>
            <a:pPr eaLnBrk="1" fontAlgn="b" hangingPunct="1"/>
            <a:r>
              <a:rPr lang="en-US" sz="1600" dirty="0"/>
              <a:t>Differentiated Services (DS)</a:t>
            </a:r>
          </a:p>
          <a:p>
            <a:pPr eaLnBrk="1" fontAlgn="b" hangingPunct="1"/>
            <a:r>
              <a:rPr lang="en-US" sz="1600" dirty="0"/>
              <a:t>Time-to-Live (TTL)</a:t>
            </a:r>
          </a:p>
          <a:p>
            <a:pPr eaLnBrk="1" fontAlgn="b" hangingPunct="1"/>
            <a:r>
              <a:rPr lang="en-US" sz="1600" dirty="0"/>
              <a:t>Internet Control Message Protocol (ICMP)</a:t>
            </a:r>
          </a:p>
          <a:p>
            <a:pPr eaLnBrk="1" fontAlgn="b" hangingPunct="1"/>
            <a:r>
              <a:rPr lang="en-US" sz="1600" dirty="0"/>
              <a:t>data payload </a:t>
            </a:r>
          </a:p>
          <a:p>
            <a:pPr marL="0" indent="0" eaLnBrk="1" fontAlgn="b" hangingPunct="1">
              <a:buNone/>
            </a:pPr>
            <a:endParaRPr lang="en-US" sz="16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/>
            <a:r>
              <a:rPr lang="en-US" sz="1600" dirty="0"/>
              <a:t>Identification, Flags, Fragment Offset fields</a:t>
            </a:r>
          </a:p>
          <a:p>
            <a:pPr eaLnBrk="1" fontAlgn="b" hangingPunct="1"/>
            <a:r>
              <a:rPr lang="en-US" sz="1600" dirty="0"/>
              <a:t>keyword</a:t>
            </a:r>
          </a:p>
          <a:p>
            <a:pPr eaLnBrk="1" fontAlgn="b" hangingPunct="1"/>
            <a:r>
              <a:rPr lang="en-US" sz="1600" dirty="0"/>
              <a:t>Network Address Translation (NAT)</a:t>
            </a:r>
          </a:p>
          <a:p>
            <a:pPr eaLnBrk="1" fontAlgn="b" hangingPunct="1"/>
            <a:r>
              <a:rPr lang="en-US" sz="1600" dirty="0"/>
              <a:t>Traffic Class</a:t>
            </a:r>
          </a:p>
          <a:p>
            <a:pPr eaLnBrk="1" fontAlgn="b" hangingPunct="1"/>
            <a:r>
              <a:rPr lang="en-US" sz="1600" dirty="0"/>
              <a:t>Flow Label</a:t>
            </a:r>
          </a:p>
          <a:p>
            <a:pPr eaLnBrk="1" fontAlgn="b" hangingPunct="1"/>
            <a:r>
              <a:rPr lang="en-US" sz="1600" dirty="0"/>
              <a:t>Payload Length</a:t>
            </a:r>
          </a:p>
          <a:p>
            <a:pPr eaLnBrk="1" fontAlgn="b" hangingPunct="1"/>
            <a:r>
              <a:rPr lang="en-US" sz="1600" dirty="0"/>
              <a:t>Next Header</a:t>
            </a:r>
          </a:p>
          <a:p>
            <a:pPr eaLnBrk="1" fontAlgn="b" hangingPunct="1"/>
            <a:r>
              <a:rPr lang="en-US" sz="1600" dirty="0"/>
              <a:t>Hop Limit</a:t>
            </a:r>
          </a:p>
          <a:p>
            <a:pPr eaLnBrk="1" fontAlgn="b" hangingPunct="1"/>
            <a:r>
              <a:rPr lang="en-US" sz="1600" dirty="0"/>
              <a:t>local host</a:t>
            </a:r>
          </a:p>
          <a:p>
            <a:pPr eaLnBrk="1" fontAlgn="b" hangingPunct="1"/>
            <a:r>
              <a:rPr lang="en-US" sz="1600" dirty="0"/>
              <a:t>remote host</a:t>
            </a:r>
          </a:p>
          <a:p>
            <a:pPr eaLnBrk="1" fontAlgn="b" hangingPunct="1"/>
            <a:r>
              <a:rPr lang="en-US" sz="1600" dirty="0"/>
              <a:t>default </a:t>
            </a:r>
            <a:r>
              <a:rPr lang="en-US" sz="1600" dirty="0" smtClean="0"/>
              <a:t>gateway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500047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6.2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5"/>
            <a:ext cx="2721476" cy="4946358"/>
          </a:xfrm>
        </p:spPr>
        <p:txBody>
          <a:bodyPr/>
          <a:lstStyle/>
          <a:p>
            <a:pPr eaLnBrk="1" fontAlgn="b" hangingPunct="1"/>
            <a:r>
              <a:rPr lang="en-US" sz="1600" dirty="0" err="1"/>
              <a:t>netstat</a:t>
            </a:r>
            <a:r>
              <a:rPr lang="en-US" sz="1600" dirty="0"/>
              <a:t> –r</a:t>
            </a:r>
          </a:p>
          <a:p>
            <a:pPr eaLnBrk="1" fontAlgn="b" hangingPunct="1"/>
            <a:r>
              <a:rPr lang="en-US" sz="1600" dirty="0"/>
              <a:t>route print</a:t>
            </a:r>
          </a:p>
          <a:p>
            <a:pPr eaLnBrk="1" fontAlgn="b" hangingPunct="1"/>
            <a:r>
              <a:rPr lang="en-US" sz="1600" dirty="0"/>
              <a:t>interface list</a:t>
            </a:r>
          </a:p>
          <a:p>
            <a:pPr eaLnBrk="1" fontAlgn="b" hangingPunct="1"/>
            <a:r>
              <a:rPr lang="en-US" sz="1600" dirty="0"/>
              <a:t>IPv4 Route Table</a:t>
            </a:r>
          </a:p>
          <a:p>
            <a:pPr eaLnBrk="1" fontAlgn="b" hangingPunct="1"/>
            <a:r>
              <a:rPr lang="en-US" sz="1600" dirty="0"/>
              <a:t>IPv6 Route Table</a:t>
            </a:r>
          </a:p>
          <a:p>
            <a:pPr eaLnBrk="1" fontAlgn="b" hangingPunct="1"/>
            <a:r>
              <a:rPr lang="en-US" sz="1600" dirty="0"/>
              <a:t>directly-connected routes</a:t>
            </a:r>
          </a:p>
          <a:p>
            <a:pPr eaLnBrk="1" fontAlgn="b" hangingPunct="1"/>
            <a:r>
              <a:rPr lang="en-US" sz="1600" dirty="0"/>
              <a:t>remote routes</a:t>
            </a:r>
          </a:p>
          <a:p>
            <a:pPr eaLnBrk="1" fontAlgn="b" hangingPunct="1"/>
            <a:r>
              <a:rPr lang="en-US" sz="1600" dirty="0"/>
              <a:t>default route</a:t>
            </a:r>
          </a:p>
          <a:p>
            <a:pPr eaLnBrk="1" fontAlgn="b" hangingPunct="1"/>
            <a:r>
              <a:rPr lang="en-US" sz="1600" b="1" dirty="0"/>
              <a:t>show </a:t>
            </a:r>
            <a:r>
              <a:rPr lang="en-US" sz="1600" b="1" dirty="0" err="1"/>
              <a:t>ip</a:t>
            </a:r>
            <a:r>
              <a:rPr lang="en-US" sz="1600" b="1" dirty="0"/>
              <a:t> route</a:t>
            </a:r>
            <a:endParaRPr lang="en-US" sz="1600" dirty="0"/>
          </a:p>
          <a:p>
            <a:pPr eaLnBrk="1" fontAlgn="b" hangingPunct="1"/>
            <a:r>
              <a:rPr lang="en-US" sz="1600" dirty="0"/>
              <a:t>route source</a:t>
            </a:r>
          </a:p>
          <a:p>
            <a:pPr eaLnBrk="1" fontAlgn="b" hangingPunct="1"/>
            <a:r>
              <a:rPr lang="en-US" sz="1600" dirty="0"/>
              <a:t>destination network</a:t>
            </a:r>
          </a:p>
          <a:p>
            <a:pPr eaLnBrk="1" fontAlgn="b" hangingPunct="1"/>
            <a:r>
              <a:rPr lang="en-US" sz="1600" dirty="0"/>
              <a:t>outgoing interface</a:t>
            </a:r>
          </a:p>
          <a:p>
            <a:pPr eaLnBrk="1" fontAlgn="b" hangingPunct="1"/>
            <a:r>
              <a:rPr lang="en-US" sz="1600" dirty="0"/>
              <a:t>administrative distance</a:t>
            </a:r>
          </a:p>
          <a:p>
            <a:pPr eaLnBrk="1" fontAlgn="b" hangingPunct="1"/>
            <a:r>
              <a:rPr lang="en-US" sz="1600" dirty="0" smtClean="0"/>
              <a:t>metric</a:t>
            </a:r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/>
            <a:r>
              <a:rPr lang="en-US" sz="1600" dirty="0"/>
              <a:t>next-hop</a:t>
            </a:r>
          </a:p>
          <a:p>
            <a:pPr eaLnBrk="1" fontAlgn="b" hangingPunct="1"/>
            <a:r>
              <a:rPr lang="en-US" sz="1600" dirty="0"/>
              <a:t>route timestamp</a:t>
            </a:r>
          </a:p>
          <a:p>
            <a:pPr eaLnBrk="1" fontAlgn="b" hangingPunct="1"/>
            <a:r>
              <a:rPr lang="en-US" sz="1600" dirty="0"/>
              <a:t>branch routers</a:t>
            </a:r>
          </a:p>
          <a:p>
            <a:pPr eaLnBrk="1" fontAlgn="b" hangingPunct="1"/>
            <a:r>
              <a:rPr lang="en-US" sz="1600" dirty="0"/>
              <a:t>WAN routers</a:t>
            </a:r>
          </a:p>
          <a:p>
            <a:pPr eaLnBrk="1" fontAlgn="b" hangingPunct="1"/>
            <a:r>
              <a:rPr lang="en-US" sz="1600" dirty="0"/>
              <a:t>service provider routers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0610455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6.3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5"/>
            <a:ext cx="2721476" cy="4946358"/>
          </a:xfrm>
        </p:spPr>
        <p:txBody>
          <a:bodyPr/>
          <a:lstStyle/>
          <a:p>
            <a:pPr eaLnBrk="1" fontAlgn="b" hangingPunct="1"/>
            <a:r>
              <a:rPr lang="en-US" sz="1600" dirty="0" smtClean="0"/>
              <a:t>Power-on-self-test </a:t>
            </a:r>
            <a:r>
              <a:rPr lang="en-US" sz="1600" dirty="0"/>
              <a:t>POST</a:t>
            </a:r>
          </a:p>
          <a:p>
            <a:pPr eaLnBrk="1" fontAlgn="b" hangingPunct="1"/>
            <a:r>
              <a:rPr lang="en-US" sz="1600" dirty="0"/>
              <a:t>RAM</a:t>
            </a:r>
          </a:p>
          <a:p>
            <a:pPr eaLnBrk="1" fontAlgn="b" hangingPunct="1"/>
            <a:r>
              <a:rPr lang="en-US" sz="1600" dirty="0"/>
              <a:t>ROM</a:t>
            </a:r>
          </a:p>
          <a:p>
            <a:pPr eaLnBrk="1" fontAlgn="b" hangingPunct="1"/>
            <a:r>
              <a:rPr lang="en-US" sz="1600" dirty="0"/>
              <a:t>NVRAM</a:t>
            </a:r>
          </a:p>
          <a:p>
            <a:pPr eaLnBrk="1" fontAlgn="b" hangingPunct="1"/>
            <a:r>
              <a:rPr lang="en-US" sz="1600" dirty="0"/>
              <a:t>Flash</a:t>
            </a:r>
          </a:p>
          <a:p>
            <a:pPr eaLnBrk="1" fontAlgn="b" hangingPunct="1"/>
            <a:r>
              <a:rPr lang="en-US" sz="1600" dirty="0"/>
              <a:t>Synchronous dynamic RAM (SDRAM)</a:t>
            </a:r>
          </a:p>
          <a:p>
            <a:pPr eaLnBrk="1" fontAlgn="b" hangingPunct="1"/>
            <a:r>
              <a:rPr lang="en-US" sz="1600" dirty="0"/>
              <a:t>WIC </a:t>
            </a:r>
          </a:p>
          <a:p>
            <a:pPr eaLnBrk="1" fontAlgn="b" hangingPunct="1"/>
            <a:r>
              <a:rPr lang="en-US" sz="1600" dirty="0"/>
              <a:t>high-speed WIC (HWIC)</a:t>
            </a:r>
          </a:p>
          <a:p>
            <a:pPr eaLnBrk="1" fontAlgn="b" hangingPunct="1"/>
            <a:r>
              <a:rPr lang="en-US" sz="1600" dirty="0"/>
              <a:t>ROMMON</a:t>
            </a:r>
          </a:p>
          <a:p>
            <a:pPr eaLnBrk="1" fontAlgn="b" hangingPunct="1"/>
            <a:r>
              <a:rPr lang="en-US" sz="1600" dirty="0"/>
              <a:t>Advanced Integration Module (AIM</a:t>
            </a:r>
            <a:r>
              <a:rPr lang="en-US" sz="1600" dirty="0" smtClean="0"/>
              <a:t>)</a:t>
            </a:r>
          </a:p>
          <a:p>
            <a:pPr eaLnBrk="1" fontAlgn="b" hangingPunct="1"/>
            <a:r>
              <a:rPr lang="en-US" sz="1600" dirty="0"/>
              <a:t>Enhanced high-speed WAN interface card (</a:t>
            </a:r>
            <a:r>
              <a:rPr lang="en-US" sz="1600" dirty="0" err="1"/>
              <a:t>eHWIC</a:t>
            </a:r>
            <a:r>
              <a:rPr lang="en-US" sz="1600" dirty="0"/>
              <a:t>)</a:t>
            </a:r>
          </a:p>
          <a:p>
            <a:pPr eaLnBrk="1" fontAlgn="b" hangingPunct="1"/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/>
            <a:r>
              <a:rPr lang="en-US" sz="1600" dirty="0" smtClean="0"/>
              <a:t>Serial </a:t>
            </a:r>
            <a:r>
              <a:rPr lang="en-US" sz="1600" dirty="0"/>
              <a:t>module</a:t>
            </a:r>
          </a:p>
          <a:p>
            <a:pPr eaLnBrk="1" fontAlgn="b" hangingPunct="1"/>
            <a:r>
              <a:rPr lang="en-US" sz="1600" dirty="0"/>
              <a:t>Ethernet interfaces</a:t>
            </a:r>
          </a:p>
          <a:p>
            <a:pPr eaLnBrk="1" fontAlgn="b" hangingPunct="1"/>
            <a:r>
              <a:rPr lang="en-US" sz="1600" dirty="0"/>
              <a:t>Auxiliary (AUX) RJ-45 port</a:t>
            </a:r>
          </a:p>
          <a:p>
            <a:pPr eaLnBrk="1" fontAlgn="b" hangingPunct="1"/>
            <a:r>
              <a:rPr lang="en-US" sz="1600" dirty="0"/>
              <a:t>In-band router interfaces</a:t>
            </a:r>
          </a:p>
          <a:p>
            <a:pPr eaLnBrk="1" fontAlgn="b" hangingPunct="1"/>
            <a:r>
              <a:rPr lang="en-US" sz="1600" dirty="0"/>
              <a:t>Console</a:t>
            </a:r>
          </a:p>
          <a:p>
            <a:pPr eaLnBrk="1" fontAlgn="b" hangingPunct="1"/>
            <a:r>
              <a:rPr lang="en-US" sz="1600" dirty="0"/>
              <a:t>Out-of-band</a:t>
            </a:r>
          </a:p>
          <a:p>
            <a:pPr eaLnBrk="1" fontAlgn="b" hangingPunct="1"/>
            <a:r>
              <a:rPr lang="en-US" sz="1600" dirty="0"/>
              <a:t>Secure Shell (SSH)</a:t>
            </a:r>
          </a:p>
          <a:p>
            <a:pPr eaLnBrk="1" fontAlgn="b" hangingPunct="1"/>
            <a:r>
              <a:rPr lang="en-US" sz="1600" dirty="0" smtClean="0"/>
              <a:t>Telnet</a:t>
            </a:r>
          </a:p>
          <a:p>
            <a:pPr eaLnBrk="1" fontAlgn="b" hangingPunct="1"/>
            <a:r>
              <a:rPr lang="en-US" sz="1600" dirty="0"/>
              <a:t>startup-</a:t>
            </a:r>
            <a:r>
              <a:rPr lang="en-US" sz="1600" dirty="0" err="1"/>
              <a:t>config</a:t>
            </a:r>
            <a:endParaRPr lang="en-US" sz="1600" dirty="0"/>
          </a:p>
          <a:p>
            <a:pPr eaLnBrk="1" fontAlgn="b" hangingPunct="1"/>
            <a:r>
              <a:rPr lang="en-US" sz="1600" dirty="0"/>
              <a:t>running-</a:t>
            </a:r>
            <a:r>
              <a:rPr lang="en-US" sz="1600" dirty="0" err="1"/>
              <a:t>config</a:t>
            </a:r>
            <a:endParaRPr lang="en-US" sz="1600" dirty="0"/>
          </a:p>
          <a:p>
            <a:pPr eaLnBrk="1" fontAlgn="b" hangingPunct="1"/>
            <a:r>
              <a:rPr lang="en-US" sz="1600" dirty="0"/>
              <a:t>bootstrap program</a:t>
            </a:r>
          </a:p>
          <a:p>
            <a:pPr eaLnBrk="1" fontAlgn="b" hangingPunct="1"/>
            <a:r>
              <a:rPr lang="en-US" sz="1600" dirty="0"/>
              <a:t>Trivial File Transport Protocol (TFTP)</a:t>
            </a:r>
          </a:p>
          <a:p>
            <a:pPr eaLnBrk="1" fontAlgn="b" hangingPunct="1"/>
            <a:endParaRPr lang="en-US" sz="16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/>
            <a:r>
              <a:rPr lang="en-US" sz="1600" dirty="0" smtClean="0"/>
              <a:t>setup </a:t>
            </a:r>
            <a:r>
              <a:rPr lang="en-US" sz="1600" dirty="0"/>
              <a:t>mode</a:t>
            </a:r>
          </a:p>
          <a:p>
            <a:pPr eaLnBrk="1" fontAlgn="b" hangingPunct="1"/>
            <a:r>
              <a:rPr lang="en-US" sz="1600" dirty="0"/>
              <a:t>show </a:t>
            </a:r>
            <a:r>
              <a:rPr lang="en-US" sz="1600" dirty="0" smtClean="0"/>
              <a:t>version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5982867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6.4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5"/>
            <a:ext cx="2721476" cy="4946358"/>
          </a:xfrm>
        </p:spPr>
        <p:txBody>
          <a:bodyPr/>
          <a:lstStyle/>
          <a:p>
            <a:pPr eaLnBrk="1" fontAlgn="b" hangingPunct="1"/>
            <a:r>
              <a:rPr lang="en-US" sz="1600" dirty="0"/>
              <a:t>interface </a:t>
            </a:r>
            <a:r>
              <a:rPr lang="en-US" sz="1600" i="1" dirty="0"/>
              <a:t>type-and-number</a:t>
            </a:r>
            <a:endParaRPr lang="en-US" sz="1600" dirty="0"/>
          </a:p>
          <a:p>
            <a:pPr eaLnBrk="1" fontAlgn="b" hangingPunct="1"/>
            <a:r>
              <a:rPr lang="en-US" sz="1600" dirty="0" err="1"/>
              <a:t>ip</a:t>
            </a:r>
            <a:r>
              <a:rPr lang="en-US" sz="1600" dirty="0"/>
              <a:t> address </a:t>
            </a:r>
            <a:r>
              <a:rPr lang="en-US" sz="1600" i="1" dirty="0"/>
              <a:t>ipv4-address subnet-mask</a:t>
            </a:r>
            <a:endParaRPr lang="en-US" sz="1600" dirty="0"/>
          </a:p>
          <a:p>
            <a:pPr eaLnBrk="1" fontAlgn="b" hangingPunct="1"/>
            <a:r>
              <a:rPr lang="en-US" sz="1600" dirty="0"/>
              <a:t>description </a:t>
            </a:r>
            <a:r>
              <a:rPr lang="en-US" sz="1600" i="1" dirty="0"/>
              <a:t>description-text</a:t>
            </a:r>
            <a:endParaRPr lang="en-US" sz="1600" dirty="0"/>
          </a:p>
          <a:p>
            <a:pPr eaLnBrk="1" fontAlgn="b" hangingPunct="1"/>
            <a:r>
              <a:rPr lang="en-US" sz="1600" dirty="0"/>
              <a:t>no shutdown</a:t>
            </a:r>
          </a:p>
          <a:p>
            <a:pPr eaLnBrk="1" fontAlgn="b" hangingPunct="1"/>
            <a:r>
              <a:rPr lang="en-US" sz="1600" dirty="0"/>
              <a:t>show </a:t>
            </a:r>
            <a:r>
              <a:rPr lang="en-US" sz="1600" dirty="0" err="1"/>
              <a:t>ip</a:t>
            </a:r>
            <a:r>
              <a:rPr lang="en-US" sz="1600" dirty="0"/>
              <a:t> interface brief</a:t>
            </a:r>
          </a:p>
          <a:p>
            <a:pPr eaLnBrk="1" fontAlgn="b" hangingPunct="1"/>
            <a:r>
              <a:rPr lang="en-US" sz="1600" dirty="0"/>
              <a:t>ping </a:t>
            </a:r>
            <a:r>
              <a:rPr lang="en-US" sz="1600" i="1" dirty="0" err="1"/>
              <a:t>ip</a:t>
            </a:r>
            <a:r>
              <a:rPr lang="en-US" sz="1600" i="1" dirty="0"/>
              <a:t> address</a:t>
            </a:r>
            <a:endParaRPr lang="en-US" sz="1600" dirty="0"/>
          </a:p>
          <a:p>
            <a:pPr eaLnBrk="1" fontAlgn="b" hangingPunct="1"/>
            <a:r>
              <a:rPr lang="en-US" sz="1600" dirty="0"/>
              <a:t>show </a:t>
            </a:r>
            <a:r>
              <a:rPr lang="en-US" sz="1600" dirty="0" err="1"/>
              <a:t>ip</a:t>
            </a:r>
            <a:r>
              <a:rPr lang="en-US" sz="1600" dirty="0"/>
              <a:t> route</a:t>
            </a:r>
          </a:p>
          <a:p>
            <a:pPr eaLnBrk="1" fontAlgn="b" hangingPunct="1"/>
            <a:r>
              <a:rPr lang="en-US" sz="1600" dirty="0"/>
              <a:t>show interfaces</a:t>
            </a:r>
          </a:p>
          <a:p>
            <a:pPr eaLnBrk="1" fontAlgn="b" hangingPunct="1"/>
            <a:r>
              <a:rPr lang="en-US" sz="1600" dirty="0"/>
              <a:t>show </a:t>
            </a:r>
            <a:r>
              <a:rPr lang="en-US" sz="1600" dirty="0" err="1"/>
              <a:t>ip</a:t>
            </a:r>
            <a:r>
              <a:rPr lang="en-US" sz="1600" dirty="0"/>
              <a:t> interface brief</a:t>
            </a:r>
          </a:p>
          <a:p>
            <a:pPr eaLnBrk="1" fontAlgn="b" hangingPunct="1"/>
            <a:r>
              <a:rPr lang="en-US" sz="1600" dirty="0" err="1"/>
              <a:t>ip</a:t>
            </a:r>
            <a:r>
              <a:rPr lang="en-US" sz="1600" dirty="0"/>
              <a:t> default-gateway </a:t>
            </a:r>
            <a:r>
              <a:rPr lang="en-US" sz="1600" i="1" dirty="0" err="1"/>
              <a:t>ip</a:t>
            </a:r>
            <a:r>
              <a:rPr lang="en-US" sz="1600" i="1" dirty="0"/>
              <a:t>-address</a:t>
            </a:r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/>
            <a:endParaRPr lang="en-US" sz="16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fontAlgn="b" hangingPunct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0083327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5863" y="350288"/>
            <a:ext cx="8218757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6: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45863" y="1222600"/>
            <a:ext cx="8060269" cy="372982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575731"/>
              </p:ext>
            </p:extLst>
          </p:nvPr>
        </p:nvGraphicFramePr>
        <p:xfrm>
          <a:off x="445863" y="1641144"/>
          <a:ext cx="8315996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22"/>
                <a:gridCol w="1964622"/>
                <a:gridCol w="3962654"/>
                <a:gridCol w="14123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Optional?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6.3.1.8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Packet Tracer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Exploring Internetworking</a:t>
                      </a:r>
                      <a:r>
                        <a:rPr lang="en-US" sz="1400" baseline="0" dirty="0" smtClean="0"/>
                        <a:t> Devices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6.3.2.3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Video Demonstration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Router </a:t>
                      </a:r>
                      <a:r>
                        <a:rPr lang="en-US" sz="1400" dirty="0" err="1" smtClean="0"/>
                        <a:t>Bootup</a:t>
                      </a:r>
                      <a:r>
                        <a:rPr lang="en-US" sz="1400" dirty="0" smtClean="0"/>
                        <a:t> 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6.3.2.5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Video Demonstration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The show</a:t>
                      </a:r>
                      <a:r>
                        <a:rPr lang="en-US" sz="1400" baseline="0" dirty="0" smtClean="0"/>
                        <a:t> version Command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6.3.2.6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Class Activity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The Router Boot 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6.3.2.7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Exploring Router</a:t>
                      </a:r>
                      <a:r>
                        <a:rPr lang="en-US" sz="1400" baseline="0" dirty="0" smtClean="0"/>
                        <a:t> Physical Characteristics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6.4.1.2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Syntax</a:t>
                      </a:r>
                      <a:r>
                        <a:rPr lang="en-US" sz="1400" baseline="0" dirty="0" smtClean="0"/>
                        <a:t> Checker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Configuring a Cisco Router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6.4.1.3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Packet Tracer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Configure Initial Router Settings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6.4.2.1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Syntax Checker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Configuring LAN Interfaces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6.4.3.2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Syntax Checker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Configuring a Switch Default Gateway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6.4.3.3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Packet Tracer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Connect a</a:t>
                      </a:r>
                      <a:r>
                        <a:rPr lang="en-US" sz="1400" baseline="0" dirty="0" smtClean="0"/>
                        <a:t> Router to a LAN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34"/>
          <p:cNvSpPr txBox="1">
            <a:spLocks noChangeArrowheads="1"/>
          </p:cNvSpPr>
          <p:nvPr/>
        </p:nvSpPr>
        <p:spPr bwMode="auto">
          <a:xfrm>
            <a:off x="445863" y="6019643"/>
            <a:ext cx="8162663" cy="40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r>
              <a:rPr lang="en-US" sz="1600" kern="0" dirty="0" smtClean="0"/>
              <a:t>The password used in the Packet Tracer activities in this chapter is: </a:t>
            </a:r>
            <a:r>
              <a:rPr lang="en-US" sz="1600" b="1" kern="0" dirty="0" smtClean="0"/>
              <a:t>PT_ccna5</a:t>
            </a:r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119063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9460088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5863" y="350288"/>
            <a:ext cx="8218757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6: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45863" y="1222600"/>
            <a:ext cx="8060269" cy="372982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0035"/>
              </p:ext>
            </p:extLst>
          </p:nvPr>
        </p:nvGraphicFramePr>
        <p:xfrm>
          <a:off x="445863" y="1641144"/>
          <a:ext cx="83159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22"/>
                <a:gridCol w="1964622"/>
                <a:gridCol w="3962654"/>
                <a:gridCol w="141239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Optional?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6.4.3.4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Packet Tracer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Troubleshooting Default Gateway Issues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6.5.1.1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Class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Can You Read This Map?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6.5.1.2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Building a Switch and Router Network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6.5.13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Packet Tracer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Skill Integration 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34"/>
          <p:cNvSpPr txBox="1">
            <a:spLocks noChangeArrowheads="1"/>
          </p:cNvSpPr>
          <p:nvPr/>
        </p:nvSpPr>
        <p:spPr bwMode="auto">
          <a:xfrm>
            <a:off x="445863" y="6019643"/>
            <a:ext cx="8162663" cy="40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r>
              <a:rPr lang="en-US" sz="1600" kern="0" dirty="0" smtClean="0"/>
              <a:t>The password used in the Packet Tracer activities in this chapter is: </a:t>
            </a:r>
            <a:r>
              <a:rPr lang="en-US" sz="1600" b="1" kern="0" dirty="0" smtClean="0"/>
              <a:t>PT_ccna5</a:t>
            </a:r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119063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16846647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46113" y="340092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6: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285841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Chapter 6, “Assessment” after completing Chapter 6.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Quizzes, labs, Packet </a:t>
            </a:r>
            <a:r>
              <a:rPr lang="en-US" sz="2000" dirty="0"/>
              <a:t>T</a:t>
            </a:r>
            <a:r>
              <a:rPr lang="en-US" sz="2000" dirty="0" smtClean="0"/>
              <a:t>racers and other activities can be used to informally assess student progress.</a:t>
            </a:r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05510" y="1214404"/>
            <a:ext cx="7940675" cy="5186398"/>
          </a:xfrm>
        </p:spPr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sz="2000" dirty="0" smtClean="0"/>
              <a:t>Prior to teaching Chapter 6, 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Complete </a:t>
            </a:r>
            <a:r>
              <a:rPr lang="en-US" sz="2000" dirty="0" smtClean="0"/>
              <a:t>Chapter 6, </a:t>
            </a:r>
            <a:r>
              <a:rPr lang="en-US" sz="2000" dirty="0"/>
              <a:t>“Assessment</a:t>
            </a:r>
            <a:r>
              <a:rPr lang="en-US" sz="2000" dirty="0" smtClean="0"/>
              <a:t>.”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000" dirty="0"/>
              <a:t>The objectives of this chapter 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the purpose of the network layer in data communication.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why the IPv4 protocol requires other layers to provide reliability.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the role of the major header fields in the IPv4 packet.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the role of the major header fields in the IPv6 packet.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Explain how a host device using routing tables to direct packets to itself, a local destination, or a default gateway.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Compare a host routing table to a routing table in a router</a:t>
            </a:r>
            <a:r>
              <a:rPr lang="en-US" sz="1600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the common components and interfaces of a router.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Describe the boot-up process of a Cisco IOS router.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initial settings on a Cisco IOS router.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two active interfaces on a Cisco IOS router.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Configure devices to use the default gateway.</a:t>
            </a:r>
            <a:endParaRPr lang="en-US" sz="1600" dirty="0" smtClean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sz="20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505510" y="35115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6: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8049452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1087" y="354413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6: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228600" y="1344168"/>
            <a:ext cx="8577072" cy="4965192"/>
          </a:xfrm>
          <a:prstGeom prst="rect">
            <a:avLst/>
          </a:prstGeom>
        </p:spPr>
        <p:txBody>
          <a:bodyPr/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/>
              <a:t>Section 6.1</a:t>
            </a:r>
          </a:p>
          <a:p>
            <a:pPr lvl="0"/>
            <a:r>
              <a:rPr lang="en-US" sz="2000" dirty="0"/>
              <a:t>The network layer, or OSI Layer 3, provides services to allow end devices to exchange data across the network. </a:t>
            </a:r>
          </a:p>
          <a:p>
            <a:pPr lvl="0"/>
            <a:r>
              <a:rPr lang="en-US" sz="2000" dirty="0"/>
              <a:t>To accomplish this end-to-end transport, the network layer uses four basic processes: Addressing end devices, Encapsulation, Routing, De-encapsulation</a:t>
            </a:r>
          </a:p>
          <a:p>
            <a:pPr lvl="0"/>
            <a:r>
              <a:rPr lang="en-US" sz="2000" dirty="0"/>
              <a:t>IP Header + Data = </a:t>
            </a:r>
            <a:r>
              <a:rPr lang="en-US" sz="2000" dirty="0" smtClean="0"/>
              <a:t>Packet</a:t>
            </a:r>
          </a:p>
          <a:p>
            <a:r>
              <a:rPr lang="en-US" dirty="0"/>
              <a:t>IP protocol - Connectionless (like regular US Mail), Best Effort (unreliable), Media Independent </a:t>
            </a:r>
          </a:p>
          <a:p>
            <a:r>
              <a:rPr lang="en-US" dirty="0"/>
              <a:t>Connectionless – No dedicated end-to-end connection</a:t>
            </a:r>
          </a:p>
          <a:p>
            <a:pPr lvl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52719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27289</TotalTime>
  <Pages>28</Pages>
  <Words>3080</Words>
  <Application>Microsoft Office PowerPoint</Application>
  <PresentationFormat>On-screen Show (4:3)</PresentationFormat>
  <Paragraphs>632</Paragraphs>
  <Slides>47</Slides>
  <Notes>46</Notes>
  <HiddenSlides>22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ＭＳ Ｐゴシック</vt:lpstr>
      <vt:lpstr>Arial</vt:lpstr>
      <vt:lpstr>Courier New</vt:lpstr>
      <vt:lpstr>Wingdings</vt:lpstr>
      <vt:lpstr>PPT-TMPLT-WHT_C</vt:lpstr>
      <vt:lpstr>NetAcad-4F_PPT-WHT_060408</vt:lpstr>
      <vt:lpstr>Instructor Materials Chapter 6: Network Layer</vt:lpstr>
      <vt:lpstr>Instructor Materials – Chapter 6 Planning Guide</vt:lpstr>
      <vt:lpstr>PowerPoint Presentation</vt:lpstr>
      <vt:lpstr>Chapter 6: Activities</vt:lpstr>
      <vt:lpstr>Chapter 6: Activities</vt:lpstr>
      <vt:lpstr>Chapter 6: Activities</vt:lpstr>
      <vt:lpstr>Chapter 6: 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Chapter 6: Additional Help</vt:lpstr>
      <vt:lpstr>PowerPoint Presentation</vt:lpstr>
      <vt:lpstr>Chapter 6: Network Layer</vt:lpstr>
      <vt:lpstr>Chapter 6 - Sections &amp; Objectives</vt:lpstr>
      <vt:lpstr>6.1 Network Layer Protocols</vt:lpstr>
      <vt:lpstr>Network Layer Protocols Network Layer in Communications</vt:lpstr>
      <vt:lpstr>Network Layer Protocols Characteristics of the IP Protocol</vt:lpstr>
      <vt:lpstr>Network Layer Protocols IPv4 Packet</vt:lpstr>
      <vt:lpstr>Network Layer Protocols IPv6 Packet</vt:lpstr>
      <vt:lpstr>Network Layer Protocols IPv6 Packet (Cont.)</vt:lpstr>
      <vt:lpstr>6.2 Routing</vt:lpstr>
      <vt:lpstr>Routing How a Host Routes</vt:lpstr>
      <vt:lpstr>Routing How a Host Routes (Cont.)</vt:lpstr>
      <vt:lpstr>How a Host Routes Router Routing Tables</vt:lpstr>
      <vt:lpstr>How a Host Routes Router Routing Tables (Cont.)</vt:lpstr>
      <vt:lpstr>6.3 Routers</vt:lpstr>
      <vt:lpstr>Routers Anatomy of a Router</vt:lpstr>
      <vt:lpstr>Routers Anatomy of a Router</vt:lpstr>
      <vt:lpstr>6.4 Configuring a Cisco Router</vt:lpstr>
      <vt:lpstr>Configure a Cisco Router Configure Initial Settings</vt:lpstr>
      <vt:lpstr>Configure a Cisco Router Configure Interfaces</vt:lpstr>
      <vt:lpstr>Configure a Cisco Router Configure the Default Gateway</vt:lpstr>
      <vt:lpstr>6.5 Chapter Summary</vt:lpstr>
      <vt:lpstr>Chapter Summary Summary</vt:lpstr>
      <vt:lpstr>Section 6.1 New Terms and Commands</vt:lpstr>
      <vt:lpstr>Section 6.2 New Terms and Commands</vt:lpstr>
      <vt:lpstr>Section 6.3 New Terms and Commands</vt:lpstr>
      <vt:lpstr>Section 6.4 New Terms and Commands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Rodrigo Floriano -X (rofloria - BAY AREA TECHWORKERS at Cisco)</cp:lastModifiedBy>
  <cp:revision>987</cp:revision>
  <cp:lastPrinted>1999-01-27T00:54:54Z</cp:lastPrinted>
  <dcterms:created xsi:type="dcterms:W3CDTF">2006-10-23T15:07:30Z</dcterms:created>
  <dcterms:modified xsi:type="dcterms:W3CDTF">2016-03-08T22:53:14Z</dcterms:modified>
</cp:coreProperties>
</file>