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7"/>
  </p:notesMasterIdLst>
  <p:handoutMasterIdLst>
    <p:handoutMasterId r:id="rId38"/>
  </p:handoutMasterIdLst>
  <p:sldIdLst>
    <p:sldId id="812" r:id="rId3"/>
    <p:sldId id="903" r:id="rId4"/>
    <p:sldId id="871" r:id="rId5"/>
    <p:sldId id="904" r:id="rId6"/>
    <p:sldId id="932" r:id="rId7"/>
    <p:sldId id="873" r:id="rId8"/>
    <p:sldId id="874" r:id="rId9"/>
    <p:sldId id="908" r:id="rId10"/>
    <p:sldId id="965" r:id="rId11"/>
    <p:sldId id="966" r:id="rId12"/>
    <p:sldId id="875" r:id="rId13"/>
    <p:sldId id="877" r:id="rId14"/>
    <p:sldId id="500" r:id="rId15"/>
    <p:sldId id="786" r:id="rId16"/>
    <p:sldId id="791" r:id="rId17"/>
    <p:sldId id="987" r:id="rId18"/>
    <p:sldId id="1010" r:id="rId19"/>
    <p:sldId id="1006" r:id="rId20"/>
    <p:sldId id="1011" r:id="rId21"/>
    <p:sldId id="984" r:id="rId22"/>
    <p:sldId id="1007" r:id="rId23"/>
    <p:sldId id="1012" r:id="rId24"/>
    <p:sldId id="1013" r:id="rId25"/>
    <p:sldId id="1008" r:id="rId26"/>
    <p:sldId id="1014" r:id="rId27"/>
    <p:sldId id="1015" r:id="rId28"/>
    <p:sldId id="1009" r:id="rId29"/>
    <p:sldId id="1016" r:id="rId30"/>
    <p:sldId id="985" r:id="rId31"/>
    <p:sldId id="883" r:id="rId32"/>
    <p:sldId id="946" r:id="rId33"/>
    <p:sldId id="1017" r:id="rId34"/>
    <p:sldId id="884" r:id="rId35"/>
    <p:sldId id="885" r:id="rId36"/>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7" autoAdjust="0"/>
    <p:restoredTop sz="89277" autoAdjust="0"/>
  </p:normalViewPr>
  <p:slideViewPr>
    <p:cSldViewPr snapToGrid="0">
      <p:cViewPr varScale="1">
        <p:scale>
          <a:sx n="83" d="100"/>
          <a:sy n="83" d="100"/>
        </p:scale>
        <p:origin x="102" y="75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13" Type="http://schemas.openxmlformats.org/officeDocument/2006/relationships/slide" Target="slides/slide30.xml"/><Relationship Id="rId3" Type="http://schemas.openxmlformats.org/officeDocument/2006/relationships/slide" Target="slides/slide18.xml"/><Relationship Id="rId7" Type="http://schemas.openxmlformats.org/officeDocument/2006/relationships/slide" Target="slides/slide23.xml"/><Relationship Id="rId12" Type="http://schemas.openxmlformats.org/officeDocument/2006/relationships/slide" Target="slides/slide28.xml"/><Relationship Id="rId2" Type="http://schemas.openxmlformats.org/officeDocument/2006/relationships/slide" Target="slides/slide17.xml"/><Relationship Id="rId1" Type="http://schemas.openxmlformats.org/officeDocument/2006/relationships/slide" Target="slides/slide16.xml"/><Relationship Id="rId6" Type="http://schemas.openxmlformats.org/officeDocument/2006/relationships/slide" Target="slides/slide22.xml"/><Relationship Id="rId11" Type="http://schemas.openxmlformats.org/officeDocument/2006/relationships/slide" Target="slides/slide27.xml"/><Relationship Id="rId5" Type="http://schemas.openxmlformats.org/officeDocument/2006/relationships/slide" Target="slides/slide21.xml"/><Relationship Id="rId15" Type="http://schemas.openxmlformats.org/officeDocument/2006/relationships/slide" Target="slides/slide32.xml"/><Relationship Id="rId10" Type="http://schemas.openxmlformats.org/officeDocument/2006/relationships/slide" Target="slides/slide26.xml"/><Relationship Id="rId4" Type="http://schemas.openxmlformats.org/officeDocument/2006/relationships/slide" Target="slides/slide19.xml"/><Relationship Id="rId9" Type="http://schemas.openxmlformats.org/officeDocument/2006/relationships/slide" Target="slides/slide25.xml"/><Relationship Id="rId14"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a:t>
            </a:r>
            <a:r>
              <a:rPr lang="en-US" b="0" dirty="0" smtClean="0"/>
              <a:t>Program</a:t>
            </a:r>
            <a:endParaRPr lang="en-US" b="0" dirty="0"/>
          </a:p>
          <a:p>
            <a:pPr>
              <a:buFontTx/>
              <a:buNone/>
            </a:pPr>
            <a:r>
              <a:rPr lang="en-US" b="0" dirty="0" smtClean="0"/>
              <a:t>Introduction</a:t>
            </a:r>
            <a:r>
              <a:rPr lang="en-US" b="0" baseline="0" dirty="0" smtClean="0"/>
              <a:t> to Networks v6.0</a:t>
            </a:r>
            <a:endParaRPr lang="en-US" b="0" dirty="0"/>
          </a:p>
          <a:p>
            <a:pPr>
              <a:buFontTx/>
              <a:buNone/>
            </a:pPr>
            <a:r>
              <a:rPr lang="en-US" sz="1400" dirty="0" smtClean="0">
                <a:latin typeface="Arial" charset="0"/>
              </a:rPr>
              <a:t>Chapter 10: Application Layer</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386686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11</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635279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12</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13</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dirty="0" smtClean="0">
                <a:latin typeface="Arial" charset="0"/>
              </a:rPr>
              <a:t>Chapter 10: Application Layer</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14</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723805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10: Application Layer</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a:t>
            </a:r>
            <a:r>
              <a:rPr lang="en-US" sz="1200" kern="120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Application </a:t>
            </a:r>
            <a:r>
              <a:rPr lang="en-US" sz="1200" kern="1200" dirty="0" smtClean="0">
                <a:solidFill>
                  <a:schemeClr val="tx1"/>
                </a:solidFill>
                <a:latin typeface="Arial" charset="0"/>
                <a:ea typeface="ＭＳ Ｐゴシック" charset="0"/>
                <a:cs typeface="ＭＳ Ｐゴシック" charset="0"/>
              </a:rPr>
              <a:t>Layer Protocols</a:t>
            </a:r>
          </a:p>
          <a:p>
            <a:pPr>
              <a:lnSpc>
                <a:spcPct val="80000"/>
              </a:lnSpc>
              <a:buFontTx/>
              <a:buNone/>
            </a:pPr>
            <a:r>
              <a:rPr lang="en-US" dirty="0" smtClean="0">
                <a:latin typeface="Arial" charset="0"/>
              </a:rPr>
              <a:t>10.1.1 </a:t>
            </a:r>
            <a:r>
              <a:rPr lang="en-US" dirty="0" smtClean="0">
                <a:latin typeface="Arial" charset="0"/>
              </a:rPr>
              <a:t>– </a:t>
            </a:r>
            <a:r>
              <a:rPr lang="en-US" dirty="0" smtClean="0">
                <a:latin typeface="Arial" charset="0"/>
              </a:rPr>
              <a:t>Application, Presentation, Session</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866629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a:t>
            </a:r>
            <a:r>
              <a:rPr lang="en-US" sz="1200" kern="120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Application </a:t>
            </a:r>
            <a:r>
              <a:rPr lang="en-US" sz="1200" kern="1200" dirty="0" smtClean="0">
                <a:solidFill>
                  <a:schemeClr val="tx1"/>
                </a:solidFill>
                <a:latin typeface="Arial" charset="0"/>
                <a:ea typeface="ＭＳ Ｐゴシック" charset="0"/>
                <a:cs typeface="ＭＳ Ｐゴシック" charset="0"/>
              </a:rPr>
              <a:t>Layer Protocols</a:t>
            </a:r>
          </a:p>
          <a:p>
            <a:pPr>
              <a:lnSpc>
                <a:spcPct val="80000"/>
              </a:lnSpc>
              <a:buFontTx/>
              <a:buNone/>
            </a:pPr>
            <a:r>
              <a:rPr lang="en-US" dirty="0" smtClean="0">
                <a:latin typeface="Arial" charset="0"/>
              </a:rPr>
              <a:t>10.1.1 </a:t>
            </a:r>
            <a:r>
              <a:rPr lang="en-US" dirty="0" smtClean="0">
                <a:latin typeface="Arial" charset="0"/>
              </a:rPr>
              <a:t>– </a:t>
            </a:r>
            <a:r>
              <a:rPr lang="en-US" dirty="0" smtClean="0">
                <a:latin typeface="Arial" charset="0"/>
              </a:rPr>
              <a:t>Application, Presentation, Session (Cont.)</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262029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a:t>
            </a:r>
            <a:r>
              <a:rPr lang="en-US" sz="1200" kern="1200" dirty="0" smtClean="0">
                <a:solidFill>
                  <a:schemeClr val="tx1"/>
                </a:solidFill>
                <a:latin typeface="Arial" charset="0"/>
                <a:ea typeface="ＭＳ Ｐゴシック" charset="0"/>
                <a:cs typeface="ＭＳ Ｐゴシック" charset="0"/>
              </a:rPr>
              <a:t>– </a:t>
            </a:r>
            <a:r>
              <a:rPr lang="en-US" sz="1200" dirty="0" smtClean="0">
                <a:latin typeface="Arial" charset="0"/>
              </a:rPr>
              <a:t>Application Layer Protocols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10.1.2 </a:t>
            </a:r>
            <a:r>
              <a:rPr lang="en-US" dirty="0" smtClean="0">
                <a:latin typeface="Arial" charset="0"/>
              </a:rPr>
              <a:t>– </a:t>
            </a:r>
            <a:r>
              <a:rPr lang="en-US" dirty="0" smtClean="0">
                <a:latin typeface="Arial" charset="0"/>
              </a:rPr>
              <a:t>How</a:t>
            </a:r>
            <a:r>
              <a:rPr lang="en-US" baseline="0" dirty="0" smtClean="0">
                <a:latin typeface="Arial" charset="0"/>
              </a:rPr>
              <a:t> Application Protocols Interact with End-User Applications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993014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10.1 </a:t>
            </a:r>
            <a:r>
              <a:rPr lang="en-US" sz="1200" kern="1200" dirty="0" smtClean="0">
                <a:solidFill>
                  <a:schemeClr val="tx1"/>
                </a:solidFill>
                <a:latin typeface="Arial" charset="0"/>
                <a:ea typeface="ＭＳ Ｐゴシック" charset="0"/>
                <a:cs typeface="ＭＳ Ｐゴシック" charset="0"/>
              </a:rPr>
              <a:t>– </a:t>
            </a:r>
            <a:r>
              <a:rPr lang="en-US" sz="1200" dirty="0" smtClean="0">
                <a:latin typeface="Arial" charset="0"/>
              </a:rPr>
              <a:t>Application Layer Protocols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10.1.2 </a:t>
            </a:r>
            <a:r>
              <a:rPr lang="en-US" dirty="0" smtClean="0">
                <a:latin typeface="Arial" charset="0"/>
              </a:rPr>
              <a:t>– </a:t>
            </a:r>
            <a:r>
              <a:rPr lang="en-US" dirty="0" smtClean="0">
                <a:latin typeface="Arial" charset="0"/>
              </a:rPr>
              <a:t>How</a:t>
            </a:r>
            <a:r>
              <a:rPr lang="en-US" baseline="0" dirty="0" smtClean="0">
                <a:latin typeface="Arial" charset="0"/>
              </a:rPr>
              <a:t> Application Protocols Interact with End-User Applications </a:t>
            </a:r>
            <a:r>
              <a:rPr lang="en-US" dirty="0" smtClean="0">
                <a:latin typeface="Arial" charset="0"/>
              </a:rPr>
              <a:t>(Cont.)</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2437072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20</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10: Application Layer</a:t>
            </a:r>
            <a:endParaRPr lang="en-GB" b="0" dirty="0"/>
          </a:p>
        </p:txBody>
      </p:sp>
    </p:spTree>
    <p:extLst>
      <p:ext uri="{BB962C8B-B14F-4D97-AF65-F5344CB8AC3E}">
        <p14:creationId xmlns:p14="http://schemas.microsoft.com/office/powerpoint/2010/main" val="3238755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10.2.1 – Web and Email</a:t>
            </a:r>
            <a:r>
              <a:rPr lang="en-US" baseline="0" dirty="0" smtClean="0">
                <a:latin typeface="Arial" charset="0"/>
              </a:rPr>
              <a:t> Protocols</a:t>
            </a:r>
            <a:endParaRPr lang="en-US" dirty="0" smtClean="0"/>
          </a:p>
        </p:txBody>
      </p:sp>
    </p:spTree>
    <p:extLst>
      <p:ext uri="{BB962C8B-B14F-4D97-AF65-F5344CB8AC3E}">
        <p14:creationId xmlns:p14="http://schemas.microsoft.com/office/powerpoint/2010/main" val="4056509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10.2.1 – Web and Email</a:t>
            </a:r>
            <a:r>
              <a:rPr lang="en-US" baseline="0" dirty="0" smtClean="0">
                <a:latin typeface="Arial" charset="0"/>
              </a:rPr>
              <a:t> Protocols </a:t>
            </a:r>
            <a:r>
              <a:rPr lang="en-US" dirty="0" smtClean="0">
                <a:latin typeface="Arial" charset="0"/>
              </a:rPr>
              <a:t> (Cont.)</a:t>
            </a:r>
            <a:endParaRPr lang="en-US" dirty="0" smtClean="0"/>
          </a:p>
        </p:txBody>
      </p:sp>
    </p:spTree>
    <p:extLst>
      <p:ext uri="{BB962C8B-B14F-4D97-AF65-F5344CB8AC3E}">
        <p14:creationId xmlns:p14="http://schemas.microsoft.com/office/powerpoint/2010/main" val="1288159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10.2.1 – Web and Email</a:t>
            </a:r>
            <a:r>
              <a:rPr lang="en-US" baseline="0" dirty="0" smtClean="0">
                <a:latin typeface="Arial" charset="0"/>
              </a:rPr>
              <a:t> Protocols </a:t>
            </a:r>
            <a:r>
              <a:rPr lang="en-US" dirty="0" smtClean="0">
                <a:latin typeface="Arial" charset="0"/>
              </a:rPr>
              <a:t> (Cont.)</a:t>
            </a:r>
            <a:endParaRPr lang="en-US" dirty="0" smtClean="0"/>
          </a:p>
        </p:txBody>
      </p:sp>
    </p:spTree>
    <p:extLst>
      <p:ext uri="{BB962C8B-B14F-4D97-AF65-F5344CB8AC3E}">
        <p14:creationId xmlns:p14="http://schemas.microsoft.com/office/powerpoint/2010/main" val="2512151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10.2.2 – IP Addressing Services</a:t>
            </a:r>
            <a:endParaRPr lang="en-US" dirty="0" smtClean="0"/>
          </a:p>
        </p:txBody>
      </p:sp>
    </p:spTree>
    <p:extLst>
      <p:ext uri="{BB962C8B-B14F-4D97-AF65-F5344CB8AC3E}">
        <p14:creationId xmlns:p14="http://schemas.microsoft.com/office/powerpoint/2010/main" val="9303262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10.2.2 – IP Addressing Services (Cont.)</a:t>
            </a:r>
            <a:endParaRPr lang="en-US" dirty="0" smtClean="0"/>
          </a:p>
        </p:txBody>
      </p:sp>
    </p:spTree>
    <p:extLst>
      <p:ext uri="{BB962C8B-B14F-4D97-AF65-F5344CB8AC3E}">
        <p14:creationId xmlns:p14="http://schemas.microsoft.com/office/powerpoint/2010/main" val="38271202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10.2.2 – IP Addressing Services (Cont.)</a:t>
            </a:r>
            <a:endParaRPr lang="en-US" dirty="0" smtClean="0"/>
          </a:p>
        </p:txBody>
      </p:sp>
    </p:spTree>
    <p:extLst>
      <p:ext uri="{BB962C8B-B14F-4D97-AF65-F5344CB8AC3E}">
        <p14:creationId xmlns:p14="http://schemas.microsoft.com/office/powerpoint/2010/main" val="2256743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10.2.3 – File Sharing Services</a:t>
            </a:r>
            <a:endParaRPr lang="en-US" dirty="0" smtClean="0"/>
          </a:p>
        </p:txBody>
      </p:sp>
    </p:spTree>
    <p:extLst>
      <p:ext uri="{BB962C8B-B14F-4D97-AF65-F5344CB8AC3E}">
        <p14:creationId xmlns:p14="http://schemas.microsoft.com/office/powerpoint/2010/main" val="2999443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10.2 – Well-Known</a:t>
            </a:r>
            <a:r>
              <a:rPr lang="en-US" sz="1200" kern="1200" baseline="0" dirty="0" smtClean="0">
                <a:solidFill>
                  <a:schemeClr val="tx1"/>
                </a:solidFill>
                <a:latin typeface="Arial" charset="0"/>
                <a:ea typeface="ＭＳ Ｐゴシック" charset="0"/>
                <a:cs typeface="ＭＳ Ｐゴシック" charset="0"/>
              </a:rPr>
              <a:t> Application Layer Protocols and Services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10.2.3 – File Sharing Services  (Cont.)</a:t>
            </a:r>
            <a:endParaRPr lang="en-US" dirty="0" smtClean="0"/>
          </a:p>
        </p:txBody>
      </p:sp>
    </p:spTree>
    <p:extLst>
      <p:ext uri="{BB962C8B-B14F-4D97-AF65-F5344CB8AC3E}">
        <p14:creationId xmlns:p14="http://schemas.microsoft.com/office/powerpoint/2010/main" val="1696462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29</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10: Application Layer</a:t>
            </a:r>
            <a:endParaRPr lang="en-GB" b="0" dirty="0"/>
          </a:p>
        </p:txBody>
      </p:sp>
    </p:spTree>
    <p:extLst>
      <p:ext uri="{BB962C8B-B14F-4D97-AF65-F5344CB8AC3E}">
        <p14:creationId xmlns:p14="http://schemas.microsoft.com/office/powerpoint/2010/main" val="393200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smtClean="0">
                <a:solidFill>
                  <a:schemeClr val="bg1"/>
                </a:solidFill>
                <a:latin typeface="Arial" charset="0"/>
                <a:ea typeface="ＭＳ Ｐゴシック" charset="0"/>
                <a:cs typeface="ＭＳ Ｐゴシック" charset="0"/>
              </a:rPr>
              <a:t>Introduction</a:t>
            </a:r>
            <a:r>
              <a:rPr lang="en-US" sz="800" b="0" kern="0" baseline="0" dirty="0" smtClean="0">
                <a:solidFill>
                  <a:schemeClr val="bg1"/>
                </a:solidFill>
                <a:latin typeface="Arial" charset="0"/>
                <a:ea typeface="ＭＳ Ｐゴシック" charset="0"/>
                <a:cs typeface="ＭＳ Ｐゴシック" charset="0"/>
              </a:rPr>
              <a:t> to Network</a:t>
            </a:r>
            <a:r>
              <a:rPr lang="en-US" sz="800" b="0" kern="0" dirty="0" smtClean="0">
                <a:solidFill>
                  <a:schemeClr val="bg1"/>
                </a:solidFill>
                <a:latin typeface="Arial" charset="0"/>
                <a:ea typeface="ＭＳ Ｐゴシック" charset="0"/>
                <a:cs typeface="ＭＳ Ｐゴシック" charset="0"/>
              </a:rPr>
              <a:t> Planning Guide</a:t>
            </a:r>
          </a:p>
          <a:p>
            <a:pPr marL="0" indent="0" algn="l" defTabSz="814388">
              <a:lnSpc>
                <a:spcPct val="90000"/>
              </a:lnSpc>
              <a:buNone/>
              <a:defRPr/>
            </a:pPr>
            <a:r>
              <a:rPr lang="en-US" b="0" dirty="0" smtClean="0">
                <a:solidFill>
                  <a:schemeClr val="bg1"/>
                </a:solidFill>
                <a:latin typeface="Arial" pitchFamily="34" charset="0"/>
                <a:cs typeface="Arial" pitchFamily="34" charset="0"/>
              </a:rPr>
              <a:t>Chapter 10: Application Layer</a:t>
            </a:r>
            <a:endParaRPr lang="en-GB" dirty="0" smtClean="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9.3.1</a:t>
            </a:r>
            <a:r>
              <a:rPr lang="en-US" sz="1200" kern="1200" baseline="0" dirty="0" smtClean="0">
                <a:solidFill>
                  <a:schemeClr val="tx1"/>
                </a:solidFill>
                <a:latin typeface="Arial" charset="0"/>
                <a:ea typeface="ＭＳ Ｐゴシック" charset="0"/>
                <a:cs typeface="ＭＳ Ｐゴシック" charset="0"/>
              </a:rPr>
              <a:t> - </a:t>
            </a:r>
            <a:r>
              <a:rPr lang="en-US" dirty="0" smtClean="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31</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32</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16596930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34</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2951551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10185190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smtClean="0">
                <a:solidFill>
                  <a:srgbClr val="D3D3D3"/>
                </a:solidFill>
              </a:rPr>
              <a:t>Chapter 10</a:t>
            </a:r>
            <a:endParaRPr lang="en-US" sz="700" dirty="0">
              <a:solidFill>
                <a:srgbClr val="D3D3D3"/>
              </a:solidFill>
            </a:endParaRP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smtClean="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smtClean="0"/>
              <a:t>Click to edit Master title style</a:t>
            </a:r>
            <a:endParaRPr lang="en-US" dirty="0"/>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smtClean="0"/>
              <a:t>Click to edit Master subtitle style</a:t>
            </a:r>
            <a:endParaRPr lang="en-US" dirty="0"/>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smtClean="0">
                <a:solidFill>
                  <a:srgbClr val="D3D3D3"/>
                </a:solidFill>
              </a:rPr>
              <a:t>Chapter 10</a:t>
            </a:r>
            <a:endParaRPr lang="en-US" sz="700" dirty="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smtClean="0">
                <a:latin typeface="Arial" charset="0"/>
              </a:rPr>
              <a:t>Chapter 10: Application Layer</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72012"/>
            <a:ext cx="4103688" cy="1061813"/>
          </a:xfrm>
        </p:spPr>
        <p:txBody>
          <a:bodyPr/>
          <a:lstStyle/>
          <a:p>
            <a:pPr eaLnBrk="1" hangingPunct="1"/>
            <a:r>
              <a:rPr lang="en-US" dirty="0">
                <a:latin typeface="Arial" charset="0"/>
              </a:rPr>
              <a:t>CCNA Routing and Switching</a:t>
            </a:r>
          </a:p>
          <a:p>
            <a:pPr eaLnBrk="1" hangingPunct="1"/>
            <a:r>
              <a:rPr lang="en-US" dirty="0">
                <a:latin typeface="Arial" charset="0"/>
              </a:rPr>
              <a:t>Introduction to Networks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10: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In peer-to-peer networking, each computer can be either a client or a server. Because each device can perform both tasks, they are called peers. </a:t>
            </a:r>
          </a:p>
          <a:p>
            <a:pPr marL="742950" lvl="1" indent="-285750">
              <a:buFont typeface="Arial" panose="020B0604020202020204" pitchFamily="34" charset="0"/>
              <a:buChar char="•"/>
            </a:pPr>
            <a:r>
              <a:rPr lang="en-US" dirty="0"/>
              <a:t>Explain that a peer-to-peer network is difficult to manage because management is decentralized; that is, each user is in charge of his own access policies. </a:t>
            </a:r>
          </a:p>
          <a:p>
            <a:pPr marL="742950" lvl="1" indent="-285750">
              <a:buFont typeface="Arial" panose="020B0604020202020204" pitchFamily="34" charset="0"/>
              <a:buChar char="•"/>
            </a:pPr>
            <a:r>
              <a:rPr lang="en-US" dirty="0"/>
              <a:t>Decentralized management also makes security difficult to enforce. </a:t>
            </a:r>
          </a:p>
          <a:p>
            <a:pPr marL="742950" lvl="1" indent="-285750">
              <a:buFont typeface="Arial" panose="020B0604020202020204" pitchFamily="34" charset="0"/>
              <a:buChar char="•"/>
            </a:pPr>
            <a:r>
              <a:rPr lang="en-US" dirty="0"/>
              <a:t>Ensure that students do not confuse peer-to-peer networking with peer-to-peer applications, such as Napster and Gnutella. </a:t>
            </a:r>
          </a:p>
          <a:p>
            <a:pPr marL="742950" lvl="1" indent="-285750">
              <a:buFont typeface="Arial" panose="020B0604020202020204" pitchFamily="34" charset="0"/>
              <a:buChar char="•"/>
            </a:pPr>
            <a:r>
              <a:rPr lang="en-US" dirty="0"/>
              <a:t>Peer-to-peer networks allow computers to act as both clients and servers during the same communication. Peer-to-peer applications allow users to directly share specified file types across peer-to-peer or client/server networks.</a:t>
            </a:r>
            <a:endParaRPr lang="en-US" dirty="0"/>
          </a:p>
        </p:txBody>
      </p:sp>
    </p:spTree>
    <p:extLst>
      <p:ext uri="{BB962C8B-B14F-4D97-AF65-F5344CB8AC3E}">
        <p14:creationId xmlns:p14="http://schemas.microsoft.com/office/powerpoint/2010/main" val="3441005926"/>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smtClean="0"/>
              <a:t>Chapter 10: </a:t>
            </a:r>
            <a:r>
              <a:rPr lang="en-US" dirty="0" smtClean="0"/>
              <a:t>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smtClean="0"/>
              <a:t>For additional help with teaching strategies, including lesson plans, analogies for difficult concepts, and discussion topics, visit the CCNA Community at: </a:t>
            </a:r>
            <a:r>
              <a:rPr lang="en-US" sz="2000" dirty="0" smtClean="0">
                <a:hlinkClick r:id="rId3"/>
              </a:rPr>
              <a:t>https://www.netacad.com/group/communities/community-home</a:t>
            </a:r>
            <a:endParaRPr lang="en-US" sz="2000" dirty="0" smtClean="0"/>
          </a:p>
          <a:p>
            <a:pPr>
              <a:lnSpc>
                <a:spcPct val="85000"/>
              </a:lnSpc>
              <a:spcBef>
                <a:spcPct val="30000"/>
              </a:spcBef>
              <a:spcAft>
                <a:spcPts val="1200"/>
              </a:spcAft>
              <a:defRPr/>
            </a:pPr>
            <a:r>
              <a:rPr lang="en-US" sz="2000" dirty="0" smtClean="0"/>
              <a:t>Best practices from around the world for teaching CCNA Routing and Switching. </a:t>
            </a:r>
            <a:r>
              <a:rPr lang="en-US" sz="2000" dirty="0" smtClean="0">
                <a:hlinkClick r:id="rId4"/>
              </a:rPr>
              <a:t>https://www.netacad.com/group/communities/ccna-blog</a:t>
            </a:r>
            <a:endParaRPr lang="en-US" sz="2000" dirty="0" smtClean="0"/>
          </a:p>
          <a:p>
            <a:pPr>
              <a:lnSpc>
                <a:spcPct val="85000"/>
              </a:lnSpc>
              <a:spcBef>
                <a:spcPct val="30000"/>
              </a:spcBef>
              <a:defRPr/>
            </a:pPr>
            <a:r>
              <a:rPr lang="en-US" sz="2000" dirty="0" smtClean="0"/>
              <a:t>If you have lesson plans or resources that you would like to share, upload them to the CCNA Community in order to help other instructors.</a:t>
            </a:r>
          </a:p>
          <a:p>
            <a:r>
              <a:rPr lang="en-US" sz="2000" dirty="0" smtClean="0"/>
              <a:t>Students can enroll in </a:t>
            </a:r>
            <a:r>
              <a:rPr lang="en-US" sz="2000" b="1" dirty="0" smtClean="0"/>
              <a:t>Packet Tracer Know How 1: Packet Tracer 101 </a:t>
            </a:r>
            <a:r>
              <a:rPr lang="en-US" sz="2000" dirty="0" smtClean="0"/>
              <a:t>(self-enroll)</a:t>
            </a:r>
          </a:p>
        </p:txBody>
      </p:sp>
    </p:spTree>
    <p:extLst>
      <p:ext uri="{BB962C8B-B14F-4D97-AF65-F5344CB8AC3E}">
        <p14:creationId xmlns:p14="http://schemas.microsoft.com/office/powerpoint/2010/main" val="1402589301"/>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smtClean="0">
                <a:latin typeface="Arial" charset="0"/>
              </a:rPr>
              <a:t>Chapter 10: Application Layer</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Introduction to Networks v6.0</a:t>
            </a:r>
            <a:endParaRPr lang="en-US" dirty="0">
              <a:solidFill>
                <a:srgbClr val="00B0F0"/>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smtClean="0"/>
              <a:t>Chapter 10 </a:t>
            </a:r>
            <a:r>
              <a:rPr lang="en-US" dirty="0" smtClean="0"/>
              <a:t>-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marL="0" indent="0">
              <a:buNone/>
            </a:pPr>
            <a:r>
              <a:rPr lang="en-CA" sz="2000" dirty="0" smtClean="0"/>
              <a:t>10</a:t>
            </a:r>
            <a:r>
              <a:rPr lang="en-CA" sz="2000" dirty="0" smtClean="0"/>
              <a:t>.0 </a:t>
            </a:r>
            <a:r>
              <a:rPr lang="en-CA" sz="2000" dirty="0" smtClean="0"/>
              <a:t>Introduction</a:t>
            </a:r>
          </a:p>
          <a:p>
            <a:pPr marL="0" indent="0">
              <a:buNone/>
            </a:pPr>
            <a:r>
              <a:rPr lang="en-CA" sz="2000" dirty="0" smtClean="0"/>
              <a:t>10</a:t>
            </a:r>
            <a:r>
              <a:rPr lang="en-CA" sz="2000" dirty="0" smtClean="0"/>
              <a:t>.1 Application Layer Protocols</a:t>
            </a:r>
            <a:endParaRPr lang="en-CA" sz="2000" dirty="0" smtClean="0"/>
          </a:p>
          <a:p>
            <a:pPr marL="625475" lvl="1" indent="-285750">
              <a:buFont typeface="Arial" panose="020B0604020202020204" pitchFamily="34" charset="0"/>
              <a:buChar char="•"/>
            </a:pPr>
            <a:r>
              <a:rPr lang="en-US" sz="1600" dirty="0"/>
              <a:t>Explain how the functions of the application layer, session layer, and presentation layer work together to provide network services to end user applications.</a:t>
            </a:r>
          </a:p>
          <a:p>
            <a:pPr marL="625475" lvl="1" indent="-285750">
              <a:buFont typeface="Arial" panose="020B0604020202020204" pitchFamily="34" charset="0"/>
              <a:buChar char="•"/>
            </a:pPr>
            <a:r>
              <a:rPr lang="en-US" sz="1600" dirty="0"/>
              <a:t>Explain how common application layer protocols interact with end user applications.</a:t>
            </a:r>
            <a:endParaRPr lang="en-US" sz="1600" dirty="0"/>
          </a:p>
          <a:p>
            <a:pPr marL="1588" indent="0">
              <a:buNone/>
            </a:pPr>
            <a:r>
              <a:rPr lang="en-CA" sz="2000" dirty="0" smtClean="0"/>
              <a:t>10</a:t>
            </a:r>
            <a:r>
              <a:rPr lang="en-CA" sz="2000" dirty="0" smtClean="0"/>
              <a:t>.2 Well-Known Application layer Protocols and Services</a:t>
            </a:r>
            <a:endParaRPr lang="en-CA" sz="2000" dirty="0" smtClean="0"/>
          </a:p>
          <a:p>
            <a:pPr marL="625475" lvl="1" indent="-285750">
              <a:buFont typeface="Arial" panose="020B0604020202020204" pitchFamily="34" charset="0"/>
              <a:buChar char="•"/>
            </a:pPr>
            <a:r>
              <a:rPr lang="en-US" sz="1600" dirty="0"/>
              <a:t>Explain how web and email protocols operate.</a:t>
            </a:r>
          </a:p>
          <a:p>
            <a:pPr marL="625475" lvl="1" indent="-285750">
              <a:buFont typeface="Arial" panose="020B0604020202020204" pitchFamily="34" charset="0"/>
              <a:buChar char="•"/>
            </a:pPr>
            <a:r>
              <a:rPr lang="en-US" sz="1600" dirty="0"/>
              <a:t>Explain how the IP addressing protocols operate.</a:t>
            </a:r>
          </a:p>
          <a:p>
            <a:pPr marL="625475" lvl="1" indent="-285750">
              <a:buFont typeface="Arial" panose="020B0604020202020204" pitchFamily="34" charset="0"/>
              <a:buChar char="•"/>
            </a:pPr>
            <a:r>
              <a:rPr lang="en-US" sz="1600" dirty="0"/>
              <a:t>Explain how file transfer protocols operate.</a:t>
            </a:r>
            <a:endParaRPr lang="en-US" sz="1600" dirty="0" smtClean="0"/>
          </a:p>
          <a:p>
            <a:pPr marL="0" indent="0">
              <a:buNone/>
            </a:pPr>
            <a:r>
              <a:rPr lang="en-US" sz="2000" dirty="0" smtClean="0"/>
              <a:t>10</a:t>
            </a:r>
            <a:r>
              <a:rPr lang="en-US" sz="2000" dirty="0" smtClean="0"/>
              <a:t>.3 </a:t>
            </a:r>
            <a:r>
              <a:rPr lang="en-US" sz="2000" dirty="0" smtClean="0"/>
              <a:t>Summary</a:t>
            </a:r>
            <a:endParaRPr lang="en-US" sz="1600" dirty="0" smtClean="0"/>
          </a:p>
          <a:p>
            <a:pPr marL="627063" lvl="1" indent="-285750">
              <a:buFont typeface="Arial" panose="020B0604020202020204" pitchFamily="34" charset="0"/>
              <a:buChar char="•"/>
            </a:pPr>
            <a:endParaRPr lang="en-US" sz="1600" dirty="0"/>
          </a:p>
        </p:txBody>
      </p:sp>
    </p:spTree>
    <p:extLst>
      <p:ext uri="{BB962C8B-B14F-4D97-AF65-F5344CB8AC3E}">
        <p14:creationId xmlns:p14="http://schemas.microsoft.com/office/powerpoint/2010/main" val="1065710895"/>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smtClean="0"/>
              <a:t>10</a:t>
            </a:r>
            <a:r>
              <a:rPr lang="en-CA" sz="2400" dirty="0" smtClean="0"/>
              <a:t>.1 Application </a:t>
            </a:r>
            <a:r>
              <a:rPr lang="en-CA" sz="2400" dirty="0" smtClean="0"/>
              <a:t>Layer Protocols</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Application Layer Protocols</a:t>
            </a:r>
            <a:r>
              <a:rPr lang="en-US" dirty="0" smtClean="0">
                <a:latin typeface="Arial" charset="0"/>
              </a:rPr>
              <a:t/>
            </a:r>
            <a:br>
              <a:rPr lang="en-US" dirty="0" smtClean="0">
                <a:latin typeface="Arial" charset="0"/>
              </a:rPr>
            </a:br>
            <a:r>
              <a:rPr lang="en-US" dirty="0">
                <a:latin typeface="Arial" charset="0"/>
              </a:rPr>
              <a:t>Application, Presentation, </a:t>
            </a:r>
            <a:r>
              <a:rPr lang="en-US" dirty="0" smtClean="0">
                <a:latin typeface="Arial" charset="0"/>
              </a:rPr>
              <a:t>Session</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7970190" cy="5093780"/>
          </a:xfrm>
        </p:spPr>
        <p:txBody>
          <a:bodyPr/>
          <a:lstStyle/>
          <a:p>
            <a:r>
              <a:rPr lang="en-US" sz="2000" dirty="0" smtClean="0"/>
              <a:t>Application Layer</a:t>
            </a:r>
            <a:endParaRPr lang="en-US" sz="2000" dirty="0" smtClean="0"/>
          </a:p>
          <a:p>
            <a:pPr lvl="1"/>
            <a:r>
              <a:rPr lang="en-US" sz="1600" dirty="0" smtClean="0"/>
              <a:t>Closest </a:t>
            </a:r>
            <a:r>
              <a:rPr lang="en-US" sz="1600" dirty="0"/>
              <a:t>to the end user.</a:t>
            </a:r>
          </a:p>
          <a:p>
            <a:pPr lvl="1"/>
            <a:r>
              <a:rPr lang="en-US" sz="1600" dirty="0"/>
              <a:t>Application layer protocols help exchange data between programs running on the source and destination hosts.</a:t>
            </a:r>
          </a:p>
          <a:p>
            <a:pPr lvl="1"/>
            <a:r>
              <a:rPr lang="en-US" sz="1600" dirty="0" smtClean="0"/>
              <a:t>The </a:t>
            </a:r>
            <a:r>
              <a:rPr lang="en-US" sz="1600" dirty="0"/>
              <a:t>TCP/IP application </a:t>
            </a:r>
            <a:r>
              <a:rPr lang="en-US" sz="1600" dirty="0" smtClean="0"/>
              <a:t>layer performs </a:t>
            </a:r>
            <a:r>
              <a:rPr lang="en-US" sz="1600" dirty="0"/>
              <a:t>the functions of the </a:t>
            </a:r>
            <a:r>
              <a:rPr lang="en-US" sz="1600" dirty="0" smtClean="0"/>
              <a:t>upper three </a:t>
            </a:r>
            <a:r>
              <a:rPr lang="en-US" sz="1600" dirty="0"/>
              <a:t>layers of the OSI model.</a:t>
            </a:r>
          </a:p>
          <a:p>
            <a:pPr lvl="1"/>
            <a:r>
              <a:rPr lang="en-US" sz="1600" dirty="0"/>
              <a:t>Common application layer </a:t>
            </a:r>
            <a:r>
              <a:rPr lang="en-US" sz="1600" dirty="0" smtClean="0"/>
              <a:t>protocols include</a:t>
            </a:r>
            <a:r>
              <a:rPr lang="en-US" sz="1600" dirty="0"/>
              <a:t>: HTTP, FTP, TFTP, DNS.</a:t>
            </a:r>
          </a:p>
          <a:p>
            <a:r>
              <a:rPr lang="en-US" sz="2000" dirty="0" smtClean="0"/>
              <a:t>Presentation and Session Layer</a:t>
            </a:r>
            <a:endParaRPr lang="en-US" sz="2000" dirty="0" smtClean="0"/>
          </a:p>
          <a:p>
            <a:pPr lvl="1"/>
            <a:r>
              <a:rPr lang="en-US" sz="1600" dirty="0" smtClean="0"/>
              <a:t>Format data, compress and encrypt data</a:t>
            </a:r>
            <a:endParaRPr lang="en-US" sz="1600" dirty="0"/>
          </a:p>
          <a:p>
            <a:pPr lvl="1"/>
            <a:r>
              <a:rPr lang="en-US" sz="1600" dirty="0" smtClean="0"/>
              <a:t>Common </a:t>
            </a:r>
            <a:r>
              <a:rPr lang="en-US" sz="1600" dirty="0"/>
              <a:t>standards for video include QuickTime and Motion Picture Experts Group (MPEG).</a:t>
            </a:r>
          </a:p>
          <a:p>
            <a:pPr lvl="1"/>
            <a:r>
              <a:rPr lang="en-US" sz="1600" dirty="0"/>
              <a:t>Common graphic image formats </a:t>
            </a:r>
            <a:r>
              <a:rPr lang="en-US" sz="1600" dirty="0" smtClean="0"/>
              <a:t>are: GIF, JPEG and PNG</a:t>
            </a:r>
          </a:p>
          <a:p>
            <a:pPr lvl="1"/>
            <a:r>
              <a:rPr lang="en-US" sz="1600" dirty="0"/>
              <a:t>The session layer creates and maintains dialogs between source and destination applications.</a:t>
            </a:r>
          </a:p>
          <a:p>
            <a:pPr lvl="1"/>
            <a:r>
              <a:rPr lang="en-US" sz="1600" dirty="0"/>
              <a:t>The session layer handles the exchange of information to initiate dialogs, keep them active, and to restart sessions that are disrupted or </a:t>
            </a:r>
            <a:r>
              <a:rPr lang="en-US" sz="1600" dirty="0" smtClean="0"/>
              <a:t>idle.</a:t>
            </a:r>
            <a:endParaRPr lang="en-US" sz="1600" dirty="0" smtClean="0"/>
          </a:p>
        </p:txBody>
      </p:sp>
    </p:spTree>
    <p:extLst>
      <p:ext uri="{BB962C8B-B14F-4D97-AF65-F5344CB8AC3E}">
        <p14:creationId xmlns:p14="http://schemas.microsoft.com/office/powerpoint/2010/main" val="3504370224"/>
      </p:ext>
    </p:extLst>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Application Layer Protocols</a:t>
            </a:r>
            <a:r>
              <a:rPr lang="en-US" dirty="0" smtClean="0">
                <a:latin typeface="Arial" charset="0"/>
              </a:rPr>
              <a:t/>
            </a:r>
            <a:br>
              <a:rPr lang="en-US" dirty="0" smtClean="0">
                <a:latin typeface="Arial" charset="0"/>
              </a:rPr>
            </a:br>
            <a:r>
              <a:rPr lang="en-US" dirty="0">
                <a:latin typeface="Arial" charset="0"/>
              </a:rPr>
              <a:t>Application, Presentation, </a:t>
            </a:r>
            <a:r>
              <a:rPr lang="en-US" dirty="0" smtClean="0">
                <a:latin typeface="Arial" charset="0"/>
              </a:rPr>
              <a:t>Session (Cont.)</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7970190" cy="5093780"/>
          </a:xfrm>
        </p:spPr>
        <p:txBody>
          <a:bodyPr/>
          <a:lstStyle/>
          <a:p>
            <a:r>
              <a:rPr lang="en-US" sz="2000" dirty="0" smtClean="0"/>
              <a:t>TCP/IP Application Layer Protocols</a:t>
            </a:r>
          </a:p>
          <a:p>
            <a:pPr lvl="1"/>
            <a:r>
              <a:rPr lang="en-US" sz="1600" dirty="0"/>
              <a:t>TCP/IP application protocols specify the format and control information necessary for common Internet functions.</a:t>
            </a:r>
          </a:p>
          <a:p>
            <a:pPr lvl="1"/>
            <a:r>
              <a:rPr lang="en-US" sz="1600" dirty="0"/>
              <a:t>Application layer protocols must be implemented in both the source and destination devices.</a:t>
            </a:r>
          </a:p>
          <a:p>
            <a:pPr lvl="1"/>
            <a:r>
              <a:rPr lang="en-US" sz="1600" dirty="0"/>
              <a:t>Application layer protocols implemented on the source and destination host must be compatible to allow communication</a:t>
            </a:r>
            <a:r>
              <a:rPr lang="en-US" sz="1600" dirty="0" smtClean="0"/>
              <a:t>.</a:t>
            </a:r>
            <a:endParaRPr lang="en-US" sz="1600" dirty="0" smtClean="0"/>
          </a:p>
          <a:p>
            <a:pPr marL="0" indent="0">
              <a:buNone/>
            </a:pPr>
            <a:endParaRPr lang="en-US" sz="2000"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935" y="3462040"/>
            <a:ext cx="8510949" cy="2805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4956140"/>
      </p:ext>
    </p:extLst>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29194" y="4340506"/>
            <a:ext cx="3836832" cy="2141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05" name="Rectangle 2"/>
          <p:cNvSpPr>
            <a:spLocks noGrp="1" noChangeArrowheads="1"/>
          </p:cNvSpPr>
          <p:nvPr>
            <p:ph type="title"/>
          </p:nvPr>
        </p:nvSpPr>
        <p:spPr>
          <a:xfrm>
            <a:off x="193868" y="753217"/>
            <a:ext cx="8772157" cy="838200"/>
          </a:xfrm>
        </p:spPr>
        <p:txBody>
          <a:bodyPr/>
          <a:lstStyle/>
          <a:p>
            <a:pPr eaLnBrk="1" hangingPunct="1"/>
            <a:r>
              <a:rPr lang="en-US" sz="1800" dirty="0">
                <a:latin typeface="Arial" charset="0"/>
              </a:rPr>
              <a:t>Application Layer Protocols</a:t>
            </a:r>
            <a:r>
              <a:rPr lang="en-US" dirty="0" smtClean="0">
                <a:latin typeface="Arial" charset="0"/>
              </a:rPr>
              <a:t/>
            </a:r>
            <a:br>
              <a:rPr lang="en-US" dirty="0" smtClean="0">
                <a:latin typeface="Arial" charset="0"/>
              </a:rPr>
            </a:br>
            <a:r>
              <a:rPr lang="en-US" dirty="0">
                <a:latin typeface="Arial" charset="0"/>
              </a:rPr>
              <a:t>How Application Protocols Interact with End-User </a:t>
            </a:r>
            <a:r>
              <a:rPr lang="en-US" dirty="0" smtClean="0">
                <a:latin typeface="Arial" charset="0"/>
              </a:rPr>
              <a:t>Applications</a:t>
            </a:r>
            <a:endParaRPr lang="en-US" dirty="0">
              <a:solidFill>
                <a:srgbClr val="00B0F0"/>
              </a:solidFill>
              <a:latin typeface="Arial" charset="0"/>
            </a:endParaRPr>
          </a:p>
        </p:txBody>
      </p:sp>
      <p:sp>
        <p:nvSpPr>
          <p:cNvPr id="2" name="Content Placeholder 1"/>
          <p:cNvSpPr>
            <a:spLocks noGrp="1"/>
          </p:cNvSpPr>
          <p:nvPr>
            <p:ph idx="1"/>
          </p:nvPr>
        </p:nvSpPr>
        <p:spPr>
          <a:xfrm>
            <a:off x="213111" y="1591417"/>
            <a:ext cx="8271132" cy="4890406"/>
          </a:xfrm>
        </p:spPr>
        <p:txBody>
          <a:bodyPr/>
          <a:lstStyle/>
          <a:p>
            <a:r>
              <a:rPr lang="en-US" sz="2000" dirty="0"/>
              <a:t>Client-Server Model</a:t>
            </a:r>
          </a:p>
          <a:p>
            <a:pPr lvl="1"/>
            <a:r>
              <a:rPr lang="en-US" sz="1600" dirty="0" smtClean="0"/>
              <a:t>Clients request information while servers provide it.</a:t>
            </a:r>
            <a:endParaRPr lang="en-US" sz="1600" dirty="0"/>
          </a:p>
          <a:p>
            <a:pPr lvl="1"/>
            <a:r>
              <a:rPr lang="en-US" sz="1600" dirty="0"/>
              <a:t>Client and server processes are considered to be in the application layer.</a:t>
            </a:r>
          </a:p>
          <a:p>
            <a:pPr lvl="1"/>
            <a:r>
              <a:rPr lang="en-US" sz="1600" dirty="0" smtClean="0"/>
              <a:t>The </a:t>
            </a:r>
            <a:r>
              <a:rPr lang="en-US" sz="1600" dirty="0"/>
              <a:t>contents of the data </a:t>
            </a:r>
            <a:r>
              <a:rPr lang="en-US" sz="1600" dirty="0" smtClean="0"/>
              <a:t>exchange will </a:t>
            </a:r>
            <a:r>
              <a:rPr lang="en-US" sz="1600" dirty="0"/>
              <a:t>depend of the application in use.</a:t>
            </a:r>
          </a:p>
          <a:p>
            <a:pPr lvl="1"/>
            <a:r>
              <a:rPr lang="en-US" sz="1600" dirty="0"/>
              <a:t>Email is an example of a </a:t>
            </a:r>
            <a:r>
              <a:rPr lang="en-US" sz="1600" dirty="0" smtClean="0"/>
              <a:t>Client-Server </a:t>
            </a:r>
            <a:r>
              <a:rPr lang="en-US" sz="1600" dirty="0"/>
              <a:t>interaction</a:t>
            </a:r>
            <a:r>
              <a:rPr lang="en-US" sz="1600" dirty="0" smtClean="0"/>
              <a:t>.</a:t>
            </a:r>
            <a:endParaRPr lang="en-US" sz="1600" dirty="0"/>
          </a:p>
        </p:txBody>
      </p:sp>
      <p:sp>
        <p:nvSpPr>
          <p:cNvPr id="7" name="Content Placeholder 1"/>
          <p:cNvSpPr txBox="1">
            <a:spLocks/>
          </p:cNvSpPr>
          <p:nvPr/>
        </p:nvSpPr>
        <p:spPr bwMode="auto">
          <a:xfrm>
            <a:off x="213111" y="3398997"/>
            <a:ext cx="4871490" cy="4890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kern="0" dirty="0" smtClean="0"/>
              <a:t>Peer-to-Peer Networks</a:t>
            </a:r>
          </a:p>
          <a:p>
            <a:pPr lvl="1"/>
            <a:r>
              <a:rPr lang="en-US" sz="1600" kern="0" dirty="0" smtClean="0"/>
              <a:t>Data is accessed without the use of a dedicated server.</a:t>
            </a:r>
          </a:p>
          <a:p>
            <a:pPr lvl="1"/>
            <a:r>
              <a:rPr lang="en-US" sz="1600" kern="0" dirty="0" smtClean="0"/>
              <a:t>Two or more computers can be connected to a P2P network to share resources.</a:t>
            </a:r>
          </a:p>
          <a:p>
            <a:pPr lvl="1"/>
            <a:r>
              <a:rPr lang="en-US" sz="1600" kern="0" dirty="0" smtClean="0"/>
              <a:t>Every connected end device (a peer) can function as both a server and a client.</a:t>
            </a:r>
          </a:p>
          <a:p>
            <a:pPr lvl="1"/>
            <a:r>
              <a:rPr lang="en-US" sz="1600" kern="0" dirty="0" smtClean="0"/>
              <a:t>The roles of client and server are set on a per-request basis.</a:t>
            </a:r>
          </a:p>
          <a:p>
            <a:pPr lvl="1"/>
            <a:endParaRPr lang="en-US" sz="1600" kern="0" dirty="0"/>
          </a:p>
        </p:txBody>
      </p:sp>
    </p:spTree>
    <p:extLst>
      <p:ext uri="{BB962C8B-B14F-4D97-AF65-F5344CB8AC3E}">
        <p14:creationId xmlns:p14="http://schemas.microsoft.com/office/powerpoint/2010/main" val="4019616202"/>
      </p:ext>
    </p:extLst>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753217"/>
            <a:ext cx="8772157" cy="838200"/>
          </a:xfrm>
        </p:spPr>
        <p:txBody>
          <a:bodyPr/>
          <a:lstStyle/>
          <a:p>
            <a:pPr eaLnBrk="1" hangingPunct="1"/>
            <a:r>
              <a:rPr lang="en-US" sz="1800" dirty="0">
                <a:latin typeface="Arial" charset="0"/>
              </a:rPr>
              <a:t>Application Layer Protocols</a:t>
            </a:r>
            <a:r>
              <a:rPr lang="en-US" dirty="0" smtClean="0">
                <a:latin typeface="Arial" charset="0"/>
              </a:rPr>
              <a:t/>
            </a:r>
            <a:br>
              <a:rPr lang="en-US" dirty="0" smtClean="0">
                <a:latin typeface="Arial" charset="0"/>
              </a:rPr>
            </a:br>
            <a:r>
              <a:rPr lang="en-US" dirty="0">
                <a:latin typeface="Arial" charset="0"/>
              </a:rPr>
              <a:t>How Application Protocols Interact with End-User </a:t>
            </a:r>
            <a:r>
              <a:rPr lang="en-US" dirty="0" smtClean="0">
                <a:latin typeface="Arial" charset="0"/>
              </a:rPr>
              <a:t>Applications (Cont.)</a:t>
            </a:r>
            <a:endParaRPr lang="en-US" dirty="0">
              <a:solidFill>
                <a:srgbClr val="00B0F0"/>
              </a:solidFill>
              <a:latin typeface="Arial" charset="0"/>
            </a:endParaRPr>
          </a:p>
        </p:txBody>
      </p:sp>
      <p:sp>
        <p:nvSpPr>
          <p:cNvPr id="2" name="Content Placeholder 1"/>
          <p:cNvSpPr>
            <a:spLocks noGrp="1"/>
          </p:cNvSpPr>
          <p:nvPr>
            <p:ph idx="1"/>
          </p:nvPr>
        </p:nvSpPr>
        <p:spPr>
          <a:xfrm>
            <a:off x="213111" y="1591417"/>
            <a:ext cx="7970190" cy="4890406"/>
          </a:xfrm>
        </p:spPr>
        <p:txBody>
          <a:bodyPr/>
          <a:lstStyle/>
          <a:p>
            <a:r>
              <a:rPr lang="en-US" sz="2000" dirty="0" smtClean="0"/>
              <a:t>Peer-to-Peer </a:t>
            </a:r>
            <a:r>
              <a:rPr lang="en-US" sz="2000" dirty="0"/>
              <a:t>Applications</a:t>
            </a:r>
          </a:p>
          <a:p>
            <a:pPr lvl="1"/>
            <a:r>
              <a:rPr lang="en-US" sz="1600" dirty="0"/>
              <a:t>Some P2P applications use a hybrid </a:t>
            </a:r>
            <a:r>
              <a:rPr lang="en-US" sz="1600" dirty="0" smtClean="0"/>
              <a:t>system, where </a:t>
            </a:r>
            <a:r>
              <a:rPr lang="en-US" sz="1600" dirty="0"/>
              <a:t>resource sharing is </a:t>
            </a:r>
            <a:r>
              <a:rPr lang="en-US" sz="1600" dirty="0" smtClean="0"/>
              <a:t>decentralized.</a:t>
            </a:r>
            <a:endParaRPr lang="en-US" sz="1600" dirty="0"/>
          </a:p>
          <a:p>
            <a:pPr lvl="1"/>
            <a:r>
              <a:rPr lang="en-US" sz="1600" dirty="0" smtClean="0"/>
              <a:t>Indexes </a:t>
            </a:r>
            <a:r>
              <a:rPr lang="en-US" sz="1600" dirty="0"/>
              <a:t>that point to resource locations are stored in a centralized directory.</a:t>
            </a:r>
          </a:p>
          <a:p>
            <a:pPr lvl="1"/>
            <a:r>
              <a:rPr lang="en-US" sz="1600" dirty="0"/>
              <a:t>In a hybrid system, </a:t>
            </a:r>
            <a:r>
              <a:rPr lang="en-US" sz="1600" dirty="0" smtClean="0"/>
              <a:t>each peer </a:t>
            </a:r>
            <a:r>
              <a:rPr lang="en-US" sz="1600" dirty="0"/>
              <a:t>accesses an </a:t>
            </a:r>
            <a:r>
              <a:rPr lang="en-US" sz="1600" dirty="0" smtClean="0"/>
              <a:t>index server </a:t>
            </a:r>
            <a:r>
              <a:rPr lang="en-US" sz="1600" dirty="0"/>
              <a:t>to get the </a:t>
            </a:r>
            <a:r>
              <a:rPr lang="en-US" sz="1600" dirty="0" smtClean="0"/>
              <a:t>location of </a:t>
            </a:r>
            <a:r>
              <a:rPr lang="en-US" sz="1600" dirty="0"/>
              <a:t>a resource stored </a:t>
            </a:r>
            <a:r>
              <a:rPr lang="en-US" sz="1600" dirty="0" smtClean="0"/>
              <a:t>on another </a:t>
            </a:r>
            <a:r>
              <a:rPr lang="en-US" sz="1600" dirty="0"/>
              <a:t>peer</a:t>
            </a:r>
            <a:r>
              <a:rPr lang="en-US" sz="1600" dirty="0" smtClean="0"/>
              <a:t>.</a:t>
            </a:r>
            <a:endParaRPr lang="en-US" sz="1600" dirty="0"/>
          </a:p>
          <a:p>
            <a:r>
              <a:rPr lang="en-US" sz="2000" dirty="0"/>
              <a:t>Common P2P Applications</a:t>
            </a:r>
          </a:p>
          <a:p>
            <a:pPr lvl="1"/>
            <a:r>
              <a:rPr lang="en-US" sz="1600" dirty="0"/>
              <a:t>Common P2P networks include: </a:t>
            </a:r>
            <a:r>
              <a:rPr lang="en-US" sz="1600" dirty="0" err="1"/>
              <a:t>eDonkey</a:t>
            </a:r>
            <a:r>
              <a:rPr lang="en-US" sz="1600" dirty="0"/>
              <a:t>, G2, </a:t>
            </a:r>
            <a:r>
              <a:rPr lang="en-US" sz="1600" dirty="0" err="1" smtClean="0"/>
              <a:t>BitTorrent</a:t>
            </a:r>
            <a:r>
              <a:rPr lang="en-US" sz="1600" dirty="0" smtClean="0"/>
              <a:t>.</a:t>
            </a:r>
            <a:endParaRPr lang="en-US" sz="1600" dirty="0"/>
          </a:p>
          <a:p>
            <a:pPr lvl="1"/>
            <a:r>
              <a:rPr lang="en-US" sz="1600" dirty="0"/>
              <a:t>Many P2P applications allow users to share pieces of many files with each other at the same time.</a:t>
            </a:r>
          </a:p>
          <a:p>
            <a:pPr lvl="1"/>
            <a:r>
              <a:rPr lang="en-US" sz="1600" dirty="0"/>
              <a:t>A small torrent file contains information about the location of other users and tracker computers.</a:t>
            </a:r>
          </a:p>
          <a:p>
            <a:pPr lvl="1"/>
            <a:r>
              <a:rPr lang="en-US" sz="1600" dirty="0"/>
              <a:t>Trackers are computers </a:t>
            </a:r>
            <a:r>
              <a:rPr lang="en-US" sz="1600" dirty="0" smtClean="0"/>
              <a:t>keeping track </a:t>
            </a:r>
            <a:r>
              <a:rPr lang="en-US" sz="1600" dirty="0"/>
              <a:t>of the files hosted by users.</a:t>
            </a:r>
          </a:p>
          <a:p>
            <a:pPr lvl="1"/>
            <a:r>
              <a:rPr lang="en-US" sz="1600" dirty="0"/>
              <a:t>This technology is called </a:t>
            </a:r>
            <a:r>
              <a:rPr lang="en-US" sz="1600" dirty="0" err="1" smtClean="0"/>
              <a:t>BitTorrent</a:t>
            </a:r>
            <a:r>
              <a:rPr lang="en-US" sz="1600" dirty="0" smtClean="0"/>
              <a:t>. There </a:t>
            </a:r>
            <a:r>
              <a:rPr lang="en-US" sz="1600" dirty="0"/>
              <a:t>are many </a:t>
            </a:r>
            <a:r>
              <a:rPr lang="en-US" sz="1600" dirty="0" err="1"/>
              <a:t>BitTorrent</a:t>
            </a:r>
            <a:r>
              <a:rPr lang="en-US" sz="1600" dirty="0"/>
              <a:t> </a:t>
            </a:r>
            <a:r>
              <a:rPr lang="en-US" sz="1600" dirty="0" smtClean="0"/>
              <a:t>clients, including  </a:t>
            </a:r>
            <a:r>
              <a:rPr lang="en-US" sz="1600" dirty="0" err="1"/>
              <a:t>BitTorrent</a:t>
            </a:r>
            <a:r>
              <a:rPr lang="en-US" sz="1600" dirty="0"/>
              <a:t>, </a:t>
            </a:r>
            <a:r>
              <a:rPr lang="en-US" sz="1600" dirty="0" smtClean="0"/>
              <a:t>uTorrent, </a:t>
            </a:r>
            <a:r>
              <a:rPr lang="en-US" sz="1600" dirty="0" err="1" smtClean="0"/>
              <a:t>Frostwire</a:t>
            </a:r>
            <a:r>
              <a:rPr lang="en-US" sz="1600" dirty="0"/>
              <a:t>, and </a:t>
            </a:r>
            <a:r>
              <a:rPr lang="en-US" sz="1600" dirty="0" err="1"/>
              <a:t>qBittorrent</a:t>
            </a:r>
            <a:r>
              <a:rPr lang="en-US" sz="1600" dirty="0"/>
              <a:t>.</a:t>
            </a:r>
          </a:p>
          <a:p>
            <a:pPr lvl="1"/>
            <a:endParaRPr lang="en-US" sz="1600" dirty="0"/>
          </a:p>
        </p:txBody>
      </p:sp>
    </p:spTree>
    <p:extLst>
      <p:ext uri="{BB962C8B-B14F-4D97-AF65-F5344CB8AC3E}">
        <p14:creationId xmlns:p14="http://schemas.microsoft.com/office/powerpoint/2010/main" val="1140616826"/>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a:t>
            </a:r>
            <a:r>
              <a:rPr lang="en-US" dirty="0" smtClean="0">
                <a:latin typeface="Arial" charset="0"/>
              </a:rPr>
              <a:t>Materials – </a:t>
            </a:r>
            <a:r>
              <a:rPr lang="en-US" dirty="0" smtClean="0">
                <a:latin typeface="Arial" charset="0"/>
              </a:rPr>
              <a:t>Chapter 10 </a:t>
            </a:r>
            <a:r>
              <a:rPr lang="en-US" dirty="0" smtClean="0">
                <a:latin typeface="Arial" charset="0"/>
              </a:rPr>
              <a:t>Planning Guide</a:t>
            </a:r>
            <a:endParaRPr lang="en-US" dirty="0" smtClean="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smtClean="0"/>
              <a:t>This PowerPoint deck is divided in two parts:</a:t>
            </a:r>
          </a:p>
          <a:p>
            <a:pPr marL="457200" indent="-457200">
              <a:buFont typeface="+mj-lt"/>
              <a:buAutoNum type="arabicPeriod"/>
            </a:pPr>
            <a:r>
              <a:rPr lang="en-US" sz="2000" dirty="0" smtClean="0"/>
              <a:t>Instructor Planning Guide</a:t>
            </a:r>
            <a:endParaRPr lang="en-CA" sz="2000" dirty="0" smtClean="0"/>
          </a:p>
          <a:p>
            <a:pPr lvl="1">
              <a:buFont typeface="Wingdings" charset="2"/>
              <a:buChar char="§"/>
            </a:pPr>
            <a:r>
              <a:rPr lang="en-CA" sz="1600" dirty="0" smtClean="0"/>
              <a:t>Information to help you become familiar with the chapter</a:t>
            </a:r>
          </a:p>
          <a:p>
            <a:pPr lvl="1">
              <a:buFont typeface="Wingdings" charset="2"/>
              <a:buChar char="§"/>
            </a:pPr>
            <a:r>
              <a:rPr lang="en-CA" sz="1600" dirty="0" smtClean="0"/>
              <a:t>Teaching aids</a:t>
            </a:r>
          </a:p>
          <a:p>
            <a:pPr marL="457200" indent="-457200">
              <a:buFont typeface="+mj-lt"/>
              <a:buAutoNum type="arabicPeriod"/>
            </a:pPr>
            <a:r>
              <a:rPr lang="en-CA" sz="2000" dirty="0" smtClean="0"/>
              <a:t>Instructor </a:t>
            </a:r>
            <a:r>
              <a:rPr lang="en-CA" sz="2000" dirty="0"/>
              <a:t>Class Presentation</a:t>
            </a:r>
          </a:p>
          <a:p>
            <a:pPr lvl="1">
              <a:buFont typeface="Wingdings" charset="2"/>
              <a:buChar char="§"/>
            </a:pPr>
            <a:r>
              <a:rPr lang="en-CA" sz="1600" dirty="0"/>
              <a:t>Optional slides that </a:t>
            </a:r>
            <a:r>
              <a:rPr lang="en-CA" sz="1600" dirty="0" smtClean="0"/>
              <a:t>you </a:t>
            </a:r>
            <a:r>
              <a:rPr lang="en-CA" sz="1600" dirty="0"/>
              <a:t>can use </a:t>
            </a:r>
            <a:r>
              <a:rPr lang="en-CA" sz="1600" dirty="0" smtClean="0"/>
              <a:t>in the classroom</a:t>
            </a:r>
            <a:endParaRPr lang="en-CA" sz="1600" dirty="0"/>
          </a:p>
          <a:p>
            <a:pPr lvl="1">
              <a:buFont typeface="Wingdings" charset="2"/>
              <a:buChar char="§"/>
            </a:pPr>
            <a:r>
              <a:rPr lang="en-CA" sz="1600" dirty="0"/>
              <a:t>Begins on slide </a:t>
            </a:r>
            <a:r>
              <a:rPr lang="en-CA" sz="1600" dirty="0" smtClean="0"/>
              <a:t># </a:t>
            </a:r>
            <a:r>
              <a:rPr lang="en-CA" sz="1600" dirty="0" smtClean="0"/>
              <a:t>13</a:t>
            </a:r>
            <a:endParaRPr lang="en-CA" sz="1600" b="1" dirty="0">
              <a:solidFill>
                <a:srgbClr val="00B0F0"/>
              </a:solidFill>
            </a:endParaRPr>
          </a:p>
          <a:p>
            <a:pPr marL="0" indent="0">
              <a:buNone/>
            </a:pPr>
            <a:r>
              <a:rPr lang="en-CA" sz="2000" dirty="0" smtClean="0"/>
              <a:t>Note: Remove the Planning Guide from this presentation before sharing with anyone.</a:t>
            </a:r>
            <a:endParaRPr lang="en-CA" dirty="0" smtClean="0"/>
          </a:p>
        </p:txBody>
      </p:sp>
    </p:spTree>
    <p:extLst>
      <p:ext uri="{BB962C8B-B14F-4D97-AF65-F5344CB8AC3E}">
        <p14:creationId xmlns:p14="http://schemas.microsoft.com/office/powerpoint/2010/main" val="104576193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smtClean="0"/>
              <a:t>10</a:t>
            </a:r>
            <a:r>
              <a:rPr lang="en-CA" sz="2400" dirty="0" smtClean="0"/>
              <a:t>.2 Well-Known Application Layer Protocols and Services</a:t>
            </a:r>
            <a:endParaRPr lang="en-US" sz="2400" dirty="0">
              <a:solidFill>
                <a:srgbClr val="00B0F0"/>
              </a:solidFill>
            </a:endParaRPr>
          </a:p>
        </p:txBody>
      </p:sp>
    </p:spTree>
    <p:extLst>
      <p:ext uri="{BB962C8B-B14F-4D97-AF65-F5344CB8AC3E}">
        <p14:creationId xmlns:p14="http://schemas.microsoft.com/office/powerpoint/2010/main" val="3295053402"/>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Web and Email </a:t>
            </a:r>
            <a:r>
              <a:rPr lang="en-US" dirty="0" smtClean="0">
                <a:latin typeface="Arial" charset="0"/>
              </a:rPr>
              <a:t>Protocols</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7970190" cy="5093780"/>
          </a:xfrm>
        </p:spPr>
        <p:txBody>
          <a:bodyPr/>
          <a:lstStyle/>
          <a:p>
            <a:r>
              <a:rPr lang="en-US" sz="2000" dirty="0" smtClean="0"/>
              <a:t>Hypertext transfer Protocol and Hypertext Markup Language</a:t>
            </a:r>
            <a:endParaRPr lang="en-US" sz="2000" dirty="0" smtClean="0"/>
          </a:p>
          <a:p>
            <a:pPr lvl="1"/>
            <a:r>
              <a:rPr lang="en-US" sz="1600" dirty="0" smtClean="0"/>
              <a:t>A URL </a:t>
            </a:r>
            <a:r>
              <a:rPr lang="en-US" sz="1600" dirty="0"/>
              <a:t>is a reference to a web server</a:t>
            </a:r>
            <a:r>
              <a:rPr lang="en-US" sz="1600" dirty="0" smtClean="0"/>
              <a:t>.</a:t>
            </a:r>
            <a:endParaRPr lang="en-US" sz="1600" dirty="0"/>
          </a:p>
          <a:p>
            <a:pPr lvl="1"/>
            <a:r>
              <a:rPr lang="en-US" sz="1600" dirty="0"/>
              <a:t>URLs and </a:t>
            </a:r>
            <a:r>
              <a:rPr lang="en-US" sz="1600" dirty="0" smtClean="0"/>
              <a:t>URIs </a:t>
            </a:r>
            <a:r>
              <a:rPr lang="en-US" sz="1600" dirty="0"/>
              <a:t>are the names most people associate with web addresses.</a:t>
            </a:r>
          </a:p>
          <a:p>
            <a:pPr lvl="1"/>
            <a:r>
              <a:rPr lang="en-US" sz="1600" dirty="0" smtClean="0"/>
              <a:t>URLs contain the protocol, the </a:t>
            </a:r>
            <a:r>
              <a:rPr lang="en-US" sz="1600" dirty="0"/>
              <a:t>server </a:t>
            </a:r>
            <a:r>
              <a:rPr lang="en-US" sz="1600" dirty="0" smtClean="0"/>
              <a:t>name and the requested filename.</a:t>
            </a:r>
            <a:endParaRPr lang="en-US" sz="1600" dirty="0"/>
          </a:p>
          <a:p>
            <a:pPr lvl="1"/>
            <a:r>
              <a:rPr lang="en-US" sz="1600" dirty="0" smtClean="0"/>
              <a:t>Using DNS</a:t>
            </a:r>
            <a:r>
              <a:rPr lang="en-US" sz="1600" dirty="0"/>
              <a:t>, the server name portion </a:t>
            </a:r>
            <a:r>
              <a:rPr lang="en-US" sz="1600" dirty="0" smtClean="0"/>
              <a:t>of the </a:t>
            </a:r>
            <a:r>
              <a:rPr lang="en-US" sz="1600" dirty="0"/>
              <a:t>URL is then translated to the</a:t>
            </a:r>
            <a:br>
              <a:rPr lang="en-US" sz="1600" dirty="0"/>
            </a:br>
            <a:r>
              <a:rPr lang="en-US" sz="1600" dirty="0"/>
              <a:t>associated IP address before the </a:t>
            </a:r>
            <a:r>
              <a:rPr lang="en-US" sz="1600" dirty="0" smtClean="0"/>
              <a:t>server can </a:t>
            </a:r>
            <a:r>
              <a:rPr lang="en-US" sz="1600" dirty="0"/>
              <a:t>be contacted</a:t>
            </a:r>
            <a:r>
              <a:rPr lang="en-US" sz="1600" dirty="0" smtClean="0"/>
              <a:t>.</a:t>
            </a:r>
            <a:endParaRPr lang="en-US" sz="1600" dirty="0"/>
          </a:p>
          <a:p>
            <a:r>
              <a:rPr lang="en-US" sz="2000" dirty="0" smtClean="0"/>
              <a:t>HTTP and HTTPS</a:t>
            </a:r>
            <a:endParaRPr lang="en-US" sz="2000" dirty="0" smtClean="0"/>
          </a:p>
          <a:p>
            <a:pPr lvl="1"/>
            <a:r>
              <a:rPr lang="en-US" sz="1600" dirty="0"/>
              <a:t>The browser sends a GET request to the server’s IP address and asks for the index.html file.</a:t>
            </a:r>
          </a:p>
          <a:p>
            <a:pPr lvl="1"/>
            <a:r>
              <a:rPr lang="en-US" sz="1600" dirty="0"/>
              <a:t>The server sends the requested file to the client.</a:t>
            </a:r>
          </a:p>
          <a:p>
            <a:pPr lvl="1"/>
            <a:r>
              <a:rPr lang="en-US" sz="1600" dirty="0"/>
              <a:t>The index.html was specified in the URL and contains the HTML code for this web page.</a:t>
            </a:r>
          </a:p>
          <a:p>
            <a:pPr lvl="1"/>
            <a:r>
              <a:rPr lang="en-US" sz="1600" dirty="0"/>
              <a:t>The browser processes the HTML code and formats the page for the browser window based on the code in the file</a:t>
            </a:r>
            <a:r>
              <a:rPr lang="en-US" sz="1600" dirty="0" smtClean="0"/>
              <a:t>.</a:t>
            </a:r>
            <a:endParaRPr lang="en-US" sz="1600" dirty="0"/>
          </a:p>
          <a:p>
            <a:pPr lvl="1"/>
            <a:r>
              <a:rPr lang="en-US" sz="1600" dirty="0" smtClean="0"/>
              <a:t>HTTP Is </a:t>
            </a:r>
            <a:r>
              <a:rPr lang="en-US" sz="1600" dirty="0"/>
              <a:t>not secure. Messages can be intercepted.</a:t>
            </a:r>
          </a:p>
          <a:p>
            <a:pPr lvl="1"/>
            <a:r>
              <a:rPr lang="en-US" sz="1600" dirty="0"/>
              <a:t>HTTPS uses authentication </a:t>
            </a:r>
            <a:r>
              <a:rPr lang="en-US" sz="1600" dirty="0" smtClean="0"/>
              <a:t>and encryption </a:t>
            </a:r>
            <a:r>
              <a:rPr lang="en-US" sz="1600" dirty="0"/>
              <a:t>to secure data.</a:t>
            </a:r>
          </a:p>
          <a:p>
            <a:pPr lvl="1"/>
            <a:endParaRPr lang="en-US" sz="1600" dirty="0"/>
          </a:p>
          <a:p>
            <a:pPr lvl="1"/>
            <a:endParaRPr lang="en-US" sz="1600" dirty="0"/>
          </a:p>
        </p:txBody>
      </p:sp>
    </p:spTree>
    <p:extLst>
      <p:ext uri="{BB962C8B-B14F-4D97-AF65-F5344CB8AC3E}">
        <p14:creationId xmlns:p14="http://schemas.microsoft.com/office/powerpoint/2010/main" val="602032665"/>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Web and Email </a:t>
            </a:r>
            <a:r>
              <a:rPr lang="en-US" dirty="0" smtClean="0">
                <a:latin typeface="Arial" charset="0"/>
              </a:rPr>
              <a:t>Protocols (Cont.)</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7970190" cy="5093780"/>
          </a:xfrm>
        </p:spPr>
        <p:txBody>
          <a:bodyPr/>
          <a:lstStyle/>
          <a:p>
            <a:r>
              <a:rPr lang="en-US" sz="2000" dirty="0" smtClean="0"/>
              <a:t>Email Protocols</a:t>
            </a:r>
            <a:endParaRPr lang="en-US" sz="2000" dirty="0"/>
          </a:p>
          <a:p>
            <a:pPr lvl="1"/>
            <a:r>
              <a:rPr lang="en-US" sz="1600" dirty="0"/>
              <a:t>Email is a store-and-forward method of sending, storing, and retrieving electronic messages.</a:t>
            </a:r>
          </a:p>
          <a:p>
            <a:pPr lvl="1"/>
            <a:r>
              <a:rPr lang="en-US" sz="1600" dirty="0"/>
              <a:t>Email messages are stored </a:t>
            </a:r>
            <a:r>
              <a:rPr lang="en-US" sz="1600" dirty="0" smtClean="0"/>
              <a:t>on </a:t>
            </a:r>
            <a:r>
              <a:rPr lang="en-US" sz="1600" dirty="0"/>
              <a:t>mail servers.</a:t>
            </a:r>
          </a:p>
          <a:p>
            <a:pPr lvl="1"/>
            <a:r>
              <a:rPr lang="en-US" sz="1600" dirty="0"/>
              <a:t>Email clients communicate with </a:t>
            </a:r>
            <a:r>
              <a:rPr lang="en-US" sz="1600" dirty="0" smtClean="0"/>
              <a:t>mail servers </a:t>
            </a:r>
            <a:r>
              <a:rPr lang="en-US" sz="1600" dirty="0"/>
              <a:t>to send and receive email.</a:t>
            </a:r>
          </a:p>
          <a:p>
            <a:pPr lvl="1"/>
            <a:r>
              <a:rPr lang="en-US" sz="1600" dirty="0"/>
              <a:t>Mail servers communicate with </a:t>
            </a:r>
            <a:r>
              <a:rPr lang="en-US" sz="1600" dirty="0" smtClean="0"/>
              <a:t>other mail </a:t>
            </a:r>
            <a:r>
              <a:rPr lang="en-US" sz="1600" dirty="0"/>
              <a:t>servers to transport messages</a:t>
            </a:r>
            <a:br>
              <a:rPr lang="en-US" sz="1600" dirty="0"/>
            </a:br>
            <a:r>
              <a:rPr lang="en-US" sz="1600" dirty="0"/>
              <a:t>from one domain to another.</a:t>
            </a:r>
          </a:p>
          <a:p>
            <a:pPr lvl="1"/>
            <a:r>
              <a:rPr lang="en-US" sz="1600" dirty="0" smtClean="0"/>
              <a:t>Email </a:t>
            </a:r>
            <a:r>
              <a:rPr lang="en-US" sz="1600" dirty="0"/>
              <a:t>relies on three separate </a:t>
            </a:r>
            <a:r>
              <a:rPr lang="en-US" sz="1600" dirty="0" smtClean="0"/>
              <a:t>protocols for </a:t>
            </a:r>
            <a:r>
              <a:rPr lang="en-US" sz="1600" dirty="0"/>
              <a:t>operation: </a:t>
            </a:r>
            <a:r>
              <a:rPr lang="en-US" sz="1600" dirty="0" smtClean="0"/>
              <a:t>SMTP,POP and IMAP.</a:t>
            </a:r>
            <a:endParaRPr lang="en-US" sz="1600" dirty="0"/>
          </a:p>
          <a:p>
            <a:r>
              <a:rPr lang="en-US" sz="2000" dirty="0" smtClean="0"/>
              <a:t>SMTP Operation</a:t>
            </a:r>
            <a:endParaRPr lang="en-US" sz="2000" dirty="0"/>
          </a:p>
          <a:p>
            <a:pPr lvl="1"/>
            <a:r>
              <a:rPr lang="en-US" sz="1600" dirty="0"/>
              <a:t>SMTP message formats require a message header and body.</a:t>
            </a:r>
          </a:p>
          <a:p>
            <a:pPr lvl="1"/>
            <a:r>
              <a:rPr lang="en-US" sz="1600" dirty="0" smtClean="0"/>
              <a:t>The </a:t>
            </a:r>
            <a:r>
              <a:rPr lang="en-US" sz="1600" dirty="0"/>
              <a:t>header must have a properly formatted recipient email address and a sender address.</a:t>
            </a:r>
          </a:p>
          <a:p>
            <a:pPr lvl="1"/>
            <a:r>
              <a:rPr lang="en-US" sz="1600" dirty="0"/>
              <a:t>An SMTP client sends an email </a:t>
            </a:r>
            <a:r>
              <a:rPr lang="en-US" sz="1600" dirty="0" smtClean="0"/>
              <a:t>by connecting </a:t>
            </a:r>
            <a:r>
              <a:rPr lang="en-US" sz="1600" dirty="0"/>
              <a:t>to a SMTP server </a:t>
            </a:r>
            <a:r>
              <a:rPr lang="en-US" sz="1600" dirty="0" smtClean="0"/>
              <a:t>on port </a:t>
            </a:r>
            <a:r>
              <a:rPr lang="en-US" sz="1600" dirty="0"/>
              <a:t>25.</a:t>
            </a:r>
          </a:p>
          <a:p>
            <a:pPr lvl="1"/>
            <a:r>
              <a:rPr lang="en-US" sz="1600" dirty="0"/>
              <a:t>The server receives the message </a:t>
            </a:r>
            <a:r>
              <a:rPr lang="en-US" sz="1600" dirty="0" smtClean="0"/>
              <a:t>and stores it in </a:t>
            </a:r>
            <a:r>
              <a:rPr lang="en-US" sz="1600" dirty="0"/>
              <a:t>a local mailbox </a:t>
            </a:r>
            <a:r>
              <a:rPr lang="en-US" sz="1600" dirty="0" smtClean="0"/>
              <a:t>or relays </a:t>
            </a:r>
            <a:r>
              <a:rPr lang="en-US" sz="1600" dirty="0"/>
              <a:t>the message to another mail </a:t>
            </a:r>
            <a:r>
              <a:rPr lang="en-US" sz="1600" dirty="0" smtClean="0"/>
              <a:t>server.</a:t>
            </a:r>
          </a:p>
          <a:p>
            <a:pPr lvl="1"/>
            <a:r>
              <a:rPr lang="en-US" sz="1600" dirty="0" smtClean="0"/>
              <a:t>Users use email clients to retrieve messages stored on the server.</a:t>
            </a:r>
          </a:p>
        </p:txBody>
      </p:sp>
    </p:spTree>
    <p:extLst>
      <p:ext uri="{BB962C8B-B14F-4D97-AF65-F5344CB8AC3E}">
        <p14:creationId xmlns:p14="http://schemas.microsoft.com/office/powerpoint/2010/main" val="421219766"/>
      </p:ext>
    </p:extLst>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Web and Email </a:t>
            </a:r>
            <a:r>
              <a:rPr lang="en-US" dirty="0" smtClean="0">
                <a:latin typeface="Arial" charset="0"/>
              </a:rPr>
              <a:t>Protocols (Cont.)</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7159962" cy="5093780"/>
          </a:xfrm>
        </p:spPr>
        <p:txBody>
          <a:bodyPr/>
          <a:lstStyle/>
          <a:p>
            <a:r>
              <a:rPr lang="en-US" sz="2000" dirty="0" smtClean="0"/>
              <a:t>POP Operation</a:t>
            </a:r>
            <a:endParaRPr lang="en-US" sz="2000" dirty="0"/>
          </a:p>
          <a:p>
            <a:pPr lvl="1"/>
            <a:r>
              <a:rPr lang="en-US" sz="1600" dirty="0"/>
              <a:t>Messages are downloaded from the server to the client.</a:t>
            </a:r>
          </a:p>
          <a:p>
            <a:pPr lvl="1"/>
            <a:r>
              <a:rPr lang="en-US" sz="1600" dirty="0" smtClean="0"/>
              <a:t>Email </a:t>
            </a:r>
            <a:r>
              <a:rPr lang="en-US" sz="1600" dirty="0"/>
              <a:t>clients direct their POP requests to mail servers on port TCP 110.</a:t>
            </a:r>
          </a:p>
          <a:p>
            <a:pPr lvl="1"/>
            <a:r>
              <a:rPr lang="en-US" sz="1600" dirty="0" smtClean="0"/>
              <a:t>POP </a:t>
            </a:r>
            <a:r>
              <a:rPr lang="en-US" sz="1600" dirty="0"/>
              <a:t>allows for email </a:t>
            </a:r>
            <a:r>
              <a:rPr lang="en-US" sz="1600" dirty="0" smtClean="0"/>
              <a:t>messages to </a:t>
            </a:r>
            <a:r>
              <a:rPr lang="en-US" sz="1600" dirty="0"/>
              <a:t>be downloaded to the </a:t>
            </a:r>
            <a:r>
              <a:rPr lang="en-US" sz="1600" dirty="0" smtClean="0"/>
              <a:t>client’s device </a:t>
            </a:r>
            <a:r>
              <a:rPr lang="en-US" sz="1600" dirty="0"/>
              <a:t>(computer or phone) </a:t>
            </a:r>
            <a:r>
              <a:rPr lang="en-US" sz="1600" dirty="0" smtClean="0"/>
              <a:t>and removed </a:t>
            </a:r>
            <a:r>
              <a:rPr lang="en-US" sz="1600" dirty="0"/>
              <a:t>from the server.</a:t>
            </a:r>
          </a:p>
          <a:p>
            <a:pPr lvl="1"/>
            <a:r>
              <a:rPr lang="en-US" sz="1600" dirty="0" smtClean="0"/>
              <a:t>A </a:t>
            </a:r>
            <a:r>
              <a:rPr lang="en-US" sz="1600" dirty="0"/>
              <a:t>downloaded message resides </a:t>
            </a:r>
            <a:r>
              <a:rPr lang="en-US" sz="1600" dirty="0" smtClean="0"/>
              <a:t>on the </a:t>
            </a:r>
            <a:r>
              <a:rPr lang="en-US" sz="1600" dirty="0"/>
              <a:t>device that triggered the download</a:t>
            </a:r>
            <a:r>
              <a:rPr lang="en-US" sz="1600" dirty="0" smtClean="0"/>
              <a:t>.</a:t>
            </a:r>
          </a:p>
          <a:p>
            <a:r>
              <a:rPr lang="en-US" sz="2000" dirty="0" smtClean="0"/>
              <a:t>IMAP </a:t>
            </a:r>
            <a:r>
              <a:rPr lang="en-US" sz="2000" dirty="0"/>
              <a:t>Protocols</a:t>
            </a:r>
          </a:p>
          <a:p>
            <a:pPr lvl="1"/>
            <a:r>
              <a:rPr lang="en-US" sz="1600" dirty="0"/>
              <a:t>IMAP is another protocol used to retrieve email messages.</a:t>
            </a:r>
          </a:p>
          <a:p>
            <a:pPr lvl="1"/>
            <a:r>
              <a:rPr lang="en-US" sz="1600" dirty="0"/>
              <a:t>Allows for messages to be displayed to the user rather than downloaded. </a:t>
            </a:r>
          </a:p>
          <a:p>
            <a:pPr lvl="1"/>
            <a:r>
              <a:rPr lang="en-US" sz="1600" dirty="0"/>
              <a:t>The original messages reside on the server until manually deleted by the user.</a:t>
            </a:r>
          </a:p>
          <a:p>
            <a:pPr lvl="1"/>
            <a:r>
              <a:rPr lang="en-US" sz="1600" dirty="0"/>
              <a:t>Users view copies of the messages in their email client software.</a:t>
            </a:r>
          </a:p>
          <a:p>
            <a:pPr lvl="1"/>
            <a:r>
              <a:rPr lang="en-US" sz="1600" dirty="0" smtClean="0"/>
              <a:t>Support folder hierarchy to organize and store mail.</a:t>
            </a:r>
            <a:endParaRPr lang="en-US" sz="1600" dirty="0"/>
          </a:p>
          <a:p>
            <a:pPr lvl="1"/>
            <a:r>
              <a:rPr lang="en-US" sz="1600" dirty="0"/>
              <a:t>When a user decides to delete a </a:t>
            </a:r>
            <a:r>
              <a:rPr lang="en-US" sz="1600" dirty="0" smtClean="0"/>
              <a:t>message, the </a:t>
            </a:r>
            <a:r>
              <a:rPr lang="en-US" sz="1600" dirty="0"/>
              <a:t>server synchronizes that action </a:t>
            </a:r>
            <a:r>
              <a:rPr lang="en-US" sz="1600" dirty="0" smtClean="0"/>
              <a:t>and deletes </a:t>
            </a:r>
            <a:r>
              <a:rPr lang="en-US" sz="1600" dirty="0"/>
              <a:t>the message from the server.</a:t>
            </a:r>
          </a:p>
          <a:p>
            <a:pPr lvl="1"/>
            <a:endParaRPr lang="en-US" sz="1600" dirty="0" smtClean="0"/>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701741" y="2810102"/>
            <a:ext cx="2264283" cy="1739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7838225"/>
      </p:ext>
    </p:ext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IP Addressing Services</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5122818" cy="5093780"/>
          </a:xfrm>
        </p:spPr>
        <p:txBody>
          <a:bodyPr/>
          <a:lstStyle/>
          <a:p>
            <a:r>
              <a:rPr lang="en-US" sz="2000" dirty="0" smtClean="0"/>
              <a:t>Domain Name Service</a:t>
            </a:r>
            <a:endParaRPr lang="en-US" sz="2000" dirty="0" smtClean="0"/>
          </a:p>
          <a:p>
            <a:pPr lvl="1"/>
            <a:r>
              <a:rPr lang="en-US" sz="1600" dirty="0" smtClean="0"/>
              <a:t>IP </a:t>
            </a:r>
            <a:r>
              <a:rPr lang="en-US" sz="1600" dirty="0"/>
              <a:t>addresses </a:t>
            </a:r>
            <a:r>
              <a:rPr lang="en-US" sz="1600" dirty="0" smtClean="0"/>
              <a:t>are </a:t>
            </a:r>
            <a:r>
              <a:rPr lang="en-US" sz="1600" dirty="0"/>
              <a:t>not easy to memorize.</a:t>
            </a:r>
          </a:p>
          <a:p>
            <a:pPr lvl="1"/>
            <a:r>
              <a:rPr lang="en-US" sz="1600" dirty="0"/>
              <a:t>Domain names </a:t>
            </a:r>
            <a:r>
              <a:rPr lang="en-US" sz="1600" dirty="0" smtClean="0"/>
              <a:t>make </a:t>
            </a:r>
            <a:r>
              <a:rPr lang="en-US" sz="1600" dirty="0"/>
              <a:t>server addresses more user-friendly.</a:t>
            </a:r>
          </a:p>
          <a:p>
            <a:pPr lvl="1"/>
            <a:r>
              <a:rPr lang="en-US" sz="1600" dirty="0" smtClean="0"/>
              <a:t>Computers </a:t>
            </a:r>
            <a:r>
              <a:rPr lang="en-US" sz="1600" dirty="0"/>
              <a:t>still need the actual numeric address before they can communicate</a:t>
            </a:r>
            <a:r>
              <a:rPr lang="en-US" sz="1600" dirty="0" smtClean="0"/>
              <a:t>.</a:t>
            </a:r>
          </a:p>
          <a:p>
            <a:pPr lvl="1"/>
            <a:r>
              <a:rPr lang="en-US" sz="1600" dirty="0"/>
              <a:t>The DNS protocol allows for the dynamic translation of a domain name into the </a:t>
            </a:r>
            <a:r>
              <a:rPr lang="en-US" sz="1600" dirty="0" smtClean="0"/>
              <a:t>associated </a:t>
            </a:r>
            <a:r>
              <a:rPr lang="en-US" sz="1600" dirty="0"/>
              <a:t>IP address.</a:t>
            </a:r>
          </a:p>
          <a:p>
            <a:r>
              <a:rPr lang="en-US" sz="2000" dirty="0" smtClean="0"/>
              <a:t>DNS Message Format</a:t>
            </a:r>
            <a:endParaRPr lang="en-US" sz="2000" dirty="0" smtClean="0"/>
          </a:p>
          <a:p>
            <a:pPr lvl="1"/>
            <a:r>
              <a:rPr lang="en-US" sz="1600" dirty="0" smtClean="0"/>
              <a:t>Common DNS records are A, NS, AAAA and MX.</a:t>
            </a:r>
          </a:p>
          <a:p>
            <a:pPr lvl="1"/>
            <a:r>
              <a:rPr lang="en-US" sz="1600" dirty="0" smtClean="0"/>
              <a:t>DNS servers search its own records first, relaying the client’s request to other servers if it can’t resolve the request.</a:t>
            </a:r>
          </a:p>
          <a:p>
            <a:pPr lvl="1"/>
            <a:r>
              <a:rPr lang="en-US" sz="1600" dirty="0" smtClean="0"/>
              <a:t>The response is then forwarded to the client.</a:t>
            </a:r>
          </a:p>
          <a:p>
            <a:pPr lvl="1"/>
            <a:r>
              <a:rPr lang="en-US" sz="1600" dirty="0" smtClean="0"/>
              <a:t>The client often stores previous name resolutions. Use the </a:t>
            </a:r>
            <a:r>
              <a:rPr lang="en-US" sz="1600" b="1" dirty="0" smtClean="0"/>
              <a:t>ipconfig /</a:t>
            </a:r>
            <a:r>
              <a:rPr lang="en-US" sz="1600" b="1" dirty="0" err="1" smtClean="0"/>
              <a:t>displaydns</a:t>
            </a:r>
            <a:r>
              <a:rPr lang="en-US" sz="1600" dirty="0" smtClean="0"/>
              <a:t> to list cached DNS entries on Windows.</a:t>
            </a:r>
            <a:endParaRPr lang="en-US" sz="1600" dirty="0"/>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51870" y="4109012"/>
            <a:ext cx="3614155" cy="2217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2015943"/>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54906" y="3779482"/>
            <a:ext cx="3711119" cy="2617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IP Addressing </a:t>
            </a:r>
            <a:r>
              <a:rPr lang="en-US" dirty="0" smtClean="0">
                <a:latin typeface="Arial" charset="0"/>
              </a:rPr>
              <a:t>Services (Cont.)</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6118241" cy="5093780"/>
          </a:xfrm>
        </p:spPr>
        <p:txBody>
          <a:bodyPr/>
          <a:lstStyle/>
          <a:p>
            <a:r>
              <a:rPr lang="en-US" sz="2000" dirty="0" smtClean="0"/>
              <a:t>DNS Hierarchy</a:t>
            </a:r>
            <a:endParaRPr lang="en-US" sz="2000" dirty="0"/>
          </a:p>
          <a:p>
            <a:pPr lvl="1"/>
            <a:r>
              <a:rPr lang="en-US" sz="1600" dirty="0"/>
              <a:t>The DNS protocol uses a hierarchical </a:t>
            </a:r>
            <a:r>
              <a:rPr lang="en-US" sz="1600" dirty="0" smtClean="0"/>
              <a:t>system.</a:t>
            </a:r>
          </a:p>
          <a:p>
            <a:pPr lvl="1"/>
            <a:r>
              <a:rPr lang="en-US" sz="1600" dirty="0" smtClean="0"/>
              <a:t>The </a:t>
            </a:r>
            <a:r>
              <a:rPr lang="en-US" sz="1600" dirty="0"/>
              <a:t>naming structure is broken down into small, manageable zones.</a:t>
            </a:r>
          </a:p>
          <a:p>
            <a:pPr lvl="1"/>
            <a:r>
              <a:rPr lang="en-US" sz="1600" dirty="0"/>
              <a:t>Each DNS server is only responsible for managing name-to-IP mappings for </a:t>
            </a:r>
            <a:r>
              <a:rPr lang="en-US" sz="1600" dirty="0" smtClean="0"/>
              <a:t>a </a:t>
            </a:r>
            <a:r>
              <a:rPr lang="en-US" sz="1600" dirty="0"/>
              <a:t>small portion of the DNS structure.</a:t>
            </a:r>
          </a:p>
          <a:p>
            <a:pPr lvl="1"/>
            <a:r>
              <a:rPr lang="en-US" sz="1600" dirty="0"/>
              <a:t>Requests for zones not stored in a specific DNS server are forwarded to other servers for translation.</a:t>
            </a:r>
          </a:p>
          <a:p>
            <a:pPr lvl="1"/>
            <a:r>
              <a:rPr lang="en-US" sz="1600" dirty="0"/>
              <a:t>Top-level domains represent either the </a:t>
            </a:r>
            <a:r>
              <a:rPr lang="en-US" sz="1600" dirty="0" smtClean="0"/>
              <a:t>type of </a:t>
            </a:r>
            <a:r>
              <a:rPr lang="en-US" sz="1600" dirty="0"/>
              <a:t>domain or the country of origin.</a:t>
            </a:r>
            <a:br>
              <a:rPr lang="en-US" sz="1600" dirty="0"/>
            </a:br>
            <a:r>
              <a:rPr lang="en-US" sz="1600" dirty="0"/>
              <a:t>Examples of top-level domains </a:t>
            </a:r>
            <a:r>
              <a:rPr lang="en-US" sz="1600" dirty="0" smtClean="0"/>
              <a:t>are</a:t>
            </a:r>
            <a:r>
              <a:rPr lang="en-US" sz="1600" dirty="0"/>
              <a:t> </a:t>
            </a:r>
            <a:r>
              <a:rPr lang="en-US" sz="1600" b="1" dirty="0" smtClean="0"/>
              <a:t>.com</a:t>
            </a:r>
            <a:r>
              <a:rPr lang="en-US" sz="1600" dirty="0" smtClean="0"/>
              <a:t>, </a:t>
            </a:r>
            <a:r>
              <a:rPr lang="en-US" sz="1600" b="1" dirty="0" smtClean="0"/>
              <a:t>.org</a:t>
            </a:r>
            <a:r>
              <a:rPr lang="en-US" sz="1600" dirty="0" smtClean="0"/>
              <a:t>, </a:t>
            </a:r>
            <a:r>
              <a:rPr lang="en-US" sz="1600" b="1" dirty="0" smtClean="0"/>
              <a:t>.au</a:t>
            </a:r>
            <a:r>
              <a:rPr lang="en-US" sz="1600" dirty="0" smtClean="0"/>
              <a:t> and </a:t>
            </a:r>
            <a:r>
              <a:rPr lang="en-US" sz="1600" b="1" dirty="0" smtClean="0"/>
              <a:t>.co</a:t>
            </a:r>
            <a:endParaRPr lang="en-US" sz="1600" b="1" dirty="0" smtClean="0"/>
          </a:p>
          <a:p>
            <a:r>
              <a:rPr lang="en-US" sz="2000" dirty="0" smtClean="0"/>
              <a:t>The </a:t>
            </a:r>
            <a:r>
              <a:rPr lang="en-US" sz="2000" dirty="0" err="1" smtClean="0"/>
              <a:t>nslookup</a:t>
            </a:r>
            <a:r>
              <a:rPr lang="en-US" sz="2000" dirty="0" smtClean="0"/>
              <a:t> Command</a:t>
            </a:r>
          </a:p>
          <a:p>
            <a:pPr lvl="1"/>
            <a:r>
              <a:rPr lang="en-US" sz="1600" dirty="0" smtClean="0"/>
              <a:t>Use </a:t>
            </a:r>
            <a:r>
              <a:rPr lang="en-US" sz="1600" b="1" dirty="0" err="1" smtClean="0"/>
              <a:t>nslookup</a:t>
            </a:r>
            <a:r>
              <a:rPr lang="en-US" sz="1600" b="1" dirty="0" smtClean="0"/>
              <a:t> </a:t>
            </a:r>
            <a:r>
              <a:rPr lang="en-US" sz="1600" dirty="0" smtClean="0"/>
              <a:t>to place </a:t>
            </a:r>
            <a:r>
              <a:rPr lang="en-US" sz="1600" dirty="0"/>
              <a:t>DNS queries.</a:t>
            </a:r>
          </a:p>
          <a:p>
            <a:pPr lvl="1"/>
            <a:r>
              <a:rPr lang="en-US" sz="1600" dirty="0" smtClean="0"/>
              <a:t>Useful for DNS troubleshooting.</a:t>
            </a:r>
          </a:p>
        </p:txBody>
      </p:sp>
    </p:spTree>
    <p:extLst>
      <p:ext uri="{BB962C8B-B14F-4D97-AF65-F5344CB8AC3E}">
        <p14:creationId xmlns:p14="http://schemas.microsoft.com/office/powerpoint/2010/main" val="3797122499"/>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IP Addressing </a:t>
            </a:r>
            <a:r>
              <a:rPr lang="en-US" dirty="0" smtClean="0">
                <a:latin typeface="Arial" charset="0"/>
              </a:rPr>
              <a:t>Services (Cont.)</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7669248" cy="5093780"/>
          </a:xfrm>
        </p:spPr>
        <p:txBody>
          <a:bodyPr/>
          <a:lstStyle/>
          <a:p>
            <a:r>
              <a:rPr lang="en-US" sz="2000" dirty="0" smtClean="0"/>
              <a:t>Dynamic Host Configuration Protocol</a:t>
            </a:r>
            <a:endParaRPr lang="en-US" sz="2000" dirty="0"/>
          </a:p>
          <a:p>
            <a:pPr lvl="1"/>
            <a:r>
              <a:rPr lang="en-US" sz="1600" dirty="0"/>
              <a:t>Computers need network </a:t>
            </a:r>
            <a:r>
              <a:rPr lang="en-US" sz="1600" dirty="0" smtClean="0"/>
              <a:t>IP information to </a:t>
            </a:r>
            <a:r>
              <a:rPr lang="en-US" sz="1600" dirty="0"/>
              <a:t>communicate over a network.</a:t>
            </a:r>
          </a:p>
          <a:p>
            <a:pPr lvl="1"/>
            <a:r>
              <a:rPr lang="en-US" sz="1600" dirty="0" smtClean="0"/>
              <a:t>IP </a:t>
            </a:r>
            <a:r>
              <a:rPr lang="en-US" sz="1600" dirty="0"/>
              <a:t>information </a:t>
            </a:r>
            <a:r>
              <a:rPr lang="en-US" sz="1600" dirty="0" smtClean="0"/>
              <a:t>include host and gateway addresses, mask, </a:t>
            </a:r>
            <a:r>
              <a:rPr lang="en-US" sz="1600" dirty="0"/>
              <a:t>and DNS server.</a:t>
            </a:r>
          </a:p>
          <a:p>
            <a:pPr lvl="1"/>
            <a:r>
              <a:rPr lang="en-US" sz="1600" dirty="0" smtClean="0"/>
              <a:t>DHCP </a:t>
            </a:r>
            <a:r>
              <a:rPr lang="en-US" sz="1600" dirty="0"/>
              <a:t>allows for automated </a:t>
            </a:r>
            <a:r>
              <a:rPr lang="en-US" sz="1600" dirty="0" smtClean="0"/>
              <a:t>and scalable distribution </a:t>
            </a:r>
            <a:r>
              <a:rPr lang="en-US" sz="1600" dirty="0"/>
              <a:t>of </a:t>
            </a:r>
            <a:r>
              <a:rPr lang="en-US" sz="1600" dirty="0" smtClean="0"/>
              <a:t>IP information</a:t>
            </a:r>
            <a:r>
              <a:rPr lang="en-US" sz="1600" dirty="0"/>
              <a:t>.</a:t>
            </a:r>
          </a:p>
          <a:p>
            <a:pPr lvl="1"/>
            <a:r>
              <a:rPr lang="en-US" sz="1600" dirty="0"/>
              <a:t>DHCP-distributed addresses </a:t>
            </a:r>
            <a:r>
              <a:rPr lang="en-US" sz="1600" dirty="0" smtClean="0"/>
              <a:t>are leased </a:t>
            </a:r>
            <a:r>
              <a:rPr lang="en-US" sz="1600" dirty="0"/>
              <a:t>for a set period of time.</a:t>
            </a:r>
          </a:p>
          <a:p>
            <a:pPr lvl="1"/>
            <a:r>
              <a:rPr lang="en-US" sz="1600" dirty="0"/>
              <a:t>Addresses are returned to the </a:t>
            </a:r>
            <a:r>
              <a:rPr lang="en-US" sz="1600" dirty="0" smtClean="0"/>
              <a:t>pool for </a:t>
            </a:r>
            <a:r>
              <a:rPr lang="en-US" sz="1600" dirty="0"/>
              <a:t>reuse when no longer in use.</a:t>
            </a:r>
          </a:p>
          <a:p>
            <a:pPr lvl="1"/>
            <a:r>
              <a:rPr lang="en-US" sz="1600" dirty="0"/>
              <a:t>DHCP supports IPv4 and </a:t>
            </a:r>
            <a:r>
              <a:rPr lang="en-US" sz="1600" dirty="0" smtClean="0"/>
              <a:t>DHCPv6 supports </a:t>
            </a:r>
            <a:r>
              <a:rPr lang="en-US" sz="1600" dirty="0"/>
              <a:t>IPv6</a:t>
            </a:r>
            <a:r>
              <a:rPr lang="en-US" sz="1600" dirty="0" smtClean="0"/>
              <a:t>.</a:t>
            </a:r>
            <a:endParaRPr lang="en-US" sz="1600" dirty="0"/>
          </a:p>
        </p:txBody>
      </p:sp>
      <p:sp>
        <p:nvSpPr>
          <p:cNvPr id="6" name="Content Placeholder 1"/>
          <p:cNvSpPr txBox="1">
            <a:spLocks/>
          </p:cNvSpPr>
          <p:nvPr/>
        </p:nvSpPr>
        <p:spPr bwMode="auto">
          <a:xfrm>
            <a:off x="193868" y="3549455"/>
            <a:ext cx="4539568" cy="509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kern="0" dirty="0" smtClean="0"/>
              <a:t>DHCP Operation</a:t>
            </a:r>
          </a:p>
          <a:p>
            <a:pPr lvl="1"/>
            <a:r>
              <a:rPr lang="en-US" sz="1600" kern="0" dirty="0" smtClean="0"/>
              <a:t>The client broadcasts a DHCPDISCOVER.</a:t>
            </a:r>
          </a:p>
          <a:p>
            <a:pPr lvl="1"/>
            <a:r>
              <a:rPr lang="en-US" sz="1600" kern="0" dirty="0" smtClean="0"/>
              <a:t>A DHCP server replies with DHCPOFFER.</a:t>
            </a:r>
          </a:p>
          <a:p>
            <a:pPr lvl="1"/>
            <a:r>
              <a:rPr lang="en-US" sz="1600" kern="0" dirty="0" smtClean="0"/>
              <a:t>The client sends a DHCPREQUEST message to the server it wants to use (in case of multiple offers).</a:t>
            </a:r>
          </a:p>
          <a:p>
            <a:pPr lvl="1"/>
            <a:r>
              <a:rPr lang="en-US" sz="1600" kern="0" dirty="0" smtClean="0"/>
              <a:t>A client may also request an address previously been allocated by the server.</a:t>
            </a:r>
          </a:p>
          <a:p>
            <a:pPr lvl="1"/>
            <a:r>
              <a:rPr lang="en-US" sz="1600" kern="0" dirty="0" smtClean="0"/>
              <a:t>The server returns a DHCPACK</a:t>
            </a:r>
            <a:br>
              <a:rPr lang="en-US" sz="1600" kern="0" dirty="0" smtClean="0"/>
            </a:br>
            <a:r>
              <a:rPr lang="en-US" sz="1600" kern="0" dirty="0" smtClean="0"/>
              <a:t>to confirm the lease has been finalized.</a:t>
            </a:r>
          </a:p>
          <a:p>
            <a:pPr lvl="1"/>
            <a:endParaRPr lang="en-US" sz="1600" kern="0" dirty="0" smtClean="0"/>
          </a:p>
          <a:p>
            <a:pPr lvl="1"/>
            <a:endParaRPr lang="en-US" sz="1600" kern="0" dirty="0" smtClean="0"/>
          </a:p>
        </p:txBody>
      </p:sp>
      <p:pic>
        <p:nvPicPr>
          <p:cNvPr id="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33436" y="4468854"/>
            <a:ext cx="4232589" cy="1857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7569099"/>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46679" y="3721629"/>
            <a:ext cx="3619346" cy="2604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File Sharing Services</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5203841" cy="5093780"/>
          </a:xfrm>
        </p:spPr>
        <p:txBody>
          <a:bodyPr/>
          <a:lstStyle/>
          <a:p>
            <a:r>
              <a:rPr lang="en-US" sz="2000" dirty="0" smtClean="0"/>
              <a:t>File Transfer Protocol</a:t>
            </a:r>
            <a:endParaRPr lang="en-US" sz="2000" dirty="0" smtClean="0"/>
          </a:p>
          <a:p>
            <a:pPr lvl="1"/>
            <a:r>
              <a:rPr lang="en-US" sz="1600" dirty="0"/>
              <a:t>FTP was developed to allow the transfer of files over the network.</a:t>
            </a:r>
          </a:p>
          <a:p>
            <a:pPr lvl="1"/>
            <a:r>
              <a:rPr lang="en-US" sz="1600" dirty="0"/>
              <a:t>An FTP client is an application that runs on a client computer used to push and pull data from an FTP server.</a:t>
            </a:r>
          </a:p>
          <a:p>
            <a:pPr lvl="1"/>
            <a:r>
              <a:rPr lang="en-US" sz="1600" dirty="0"/>
              <a:t>FTP requires two connections between the client and the server: one connection for commands and replies and another connection for the actual file transfer.</a:t>
            </a:r>
          </a:p>
          <a:p>
            <a:pPr lvl="1"/>
            <a:r>
              <a:rPr lang="en-US" sz="1600" dirty="0" smtClean="0"/>
              <a:t>The client initiates and establishes the first connection to the server for control</a:t>
            </a:r>
            <a:br>
              <a:rPr lang="en-US" sz="1600" dirty="0" smtClean="0"/>
            </a:br>
            <a:r>
              <a:rPr lang="en-US" sz="1600" dirty="0" smtClean="0"/>
              <a:t>traffic on TCP port 21.</a:t>
            </a:r>
          </a:p>
          <a:p>
            <a:pPr lvl="1"/>
            <a:r>
              <a:rPr lang="en-US" sz="1600" dirty="0" smtClean="0"/>
              <a:t>The </a:t>
            </a:r>
            <a:r>
              <a:rPr lang="en-US" sz="1600" dirty="0"/>
              <a:t>client then establishes the </a:t>
            </a:r>
            <a:r>
              <a:rPr lang="en-US" sz="1600" dirty="0" smtClean="0"/>
              <a:t>second connection </a:t>
            </a:r>
            <a:r>
              <a:rPr lang="en-US" sz="1600" dirty="0"/>
              <a:t>to the server for the actual</a:t>
            </a:r>
            <a:br>
              <a:rPr lang="en-US" sz="1600" dirty="0"/>
            </a:br>
            <a:r>
              <a:rPr lang="en-US" sz="1600" dirty="0"/>
              <a:t>data transfer on TCP port 20.</a:t>
            </a:r>
          </a:p>
          <a:p>
            <a:pPr lvl="1"/>
            <a:r>
              <a:rPr lang="en-US" sz="1600" dirty="0"/>
              <a:t>The client can download (pull) data </a:t>
            </a:r>
            <a:r>
              <a:rPr lang="en-US" sz="1600" dirty="0" smtClean="0"/>
              <a:t>from the </a:t>
            </a:r>
            <a:r>
              <a:rPr lang="en-US" sz="1600" dirty="0"/>
              <a:t>server or upload (push) data to the server</a:t>
            </a:r>
            <a:r>
              <a:rPr lang="en-US" sz="1600" dirty="0" smtClean="0"/>
              <a:t>.</a:t>
            </a:r>
            <a:endParaRPr lang="en-US" sz="1600" dirty="0"/>
          </a:p>
          <a:p>
            <a:pPr marL="0" indent="0">
              <a:buNone/>
            </a:pPr>
            <a:endParaRPr lang="en-US" sz="2000" dirty="0" smtClean="0"/>
          </a:p>
        </p:txBody>
      </p:sp>
    </p:spTree>
    <p:extLst>
      <p:ext uri="{BB962C8B-B14F-4D97-AF65-F5344CB8AC3E}">
        <p14:creationId xmlns:p14="http://schemas.microsoft.com/office/powerpoint/2010/main" val="1631615284"/>
      </p:ext>
    </p:ext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28527" y="3533919"/>
            <a:ext cx="3537498" cy="2792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05" name="Rectangle 2"/>
          <p:cNvSpPr>
            <a:spLocks noGrp="1" noChangeArrowheads="1"/>
          </p:cNvSpPr>
          <p:nvPr>
            <p:ph type="title"/>
          </p:nvPr>
        </p:nvSpPr>
        <p:spPr/>
        <p:txBody>
          <a:bodyPr/>
          <a:lstStyle/>
          <a:p>
            <a:pPr eaLnBrk="1" hangingPunct="1"/>
            <a:r>
              <a:rPr lang="en-US" sz="1800" dirty="0">
                <a:latin typeface="Arial" charset="0"/>
              </a:rPr>
              <a:t>Well-Known Application Layer Protocols and Services</a:t>
            </a:r>
            <a:r>
              <a:rPr lang="en-US" dirty="0" smtClean="0">
                <a:latin typeface="Arial" charset="0"/>
              </a:rPr>
              <a:t/>
            </a:r>
            <a:br>
              <a:rPr lang="en-US" dirty="0" smtClean="0">
                <a:latin typeface="Arial" charset="0"/>
              </a:rPr>
            </a:br>
            <a:r>
              <a:rPr lang="en-US" dirty="0">
                <a:latin typeface="Arial" charset="0"/>
              </a:rPr>
              <a:t>File Sharing </a:t>
            </a:r>
            <a:r>
              <a:rPr lang="en-US" dirty="0" smtClean="0">
                <a:latin typeface="Arial" charset="0"/>
              </a:rPr>
              <a:t>Services (Cont.)</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5805724" cy="5093780"/>
          </a:xfrm>
        </p:spPr>
        <p:txBody>
          <a:bodyPr/>
          <a:lstStyle/>
          <a:p>
            <a:r>
              <a:rPr lang="en-US" sz="2000" dirty="0" smtClean="0"/>
              <a:t>Server Message Block</a:t>
            </a:r>
            <a:endParaRPr lang="en-US" sz="2000" dirty="0" smtClean="0"/>
          </a:p>
          <a:p>
            <a:pPr lvl="1"/>
            <a:r>
              <a:rPr lang="en-US" sz="1600" dirty="0"/>
              <a:t>SMB is a client/server file sharing protocol.</a:t>
            </a:r>
          </a:p>
          <a:p>
            <a:pPr lvl="1"/>
            <a:r>
              <a:rPr lang="en-US" sz="1600" dirty="0"/>
              <a:t>All SMB messages share a common format.</a:t>
            </a:r>
          </a:p>
          <a:p>
            <a:pPr lvl="1"/>
            <a:r>
              <a:rPr lang="en-US" sz="1600" dirty="0"/>
              <a:t>SMB file-sharing and print services have become the mainstay of Windows networking.</a:t>
            </a:r>
          </a:p>
          <a:p>
            <a:pPr lvl="1"/>
            <a:r>
              <a:rPr lang="en-US" sz="1600" dirty="0"/>
              <a:t>Microsoft products now </a:t>
            </a:r>
            <a:r>
              <a:rPr lang="en-US" sz="1600" dirty="0" smtClean="0"/>
              <a:t>support TCP/IP </a:t>
            </a:r>
            <a:r>
              <a:rPr lang="en-US" sz="1600" dirty="0"/>
              <a:t>protocols to directly </a:t>
            </a:r>
            <a:r>
              <a:rPr lang="en-US" sz="1600" dirty="0" smtClean="0"/>
              <a:t>support SMB </a:t>
            </a:r>
            <a:r>
              <a:rPr lang="en-US" sz="1600" dirty="0"/>
              <a:t>resource sharing.</a:t>
            </a:r>
          </a:p>
          <a:p>
            <a:pPr lvl="1"/>
            <a:r>
              <a:rPr lang="en-US" sz="1600" dirty="0"/>
              <a:t>After the connection is </a:t>
            </a:r>
            <a:r>
              <a:rPr lang="en-US" sz="1600" dirty="0" smtClean="0"/>
              <a:t>established, the </a:t>
            </a:r>
            <a:r>
              <a:rPr lang="en-US" sz="1600" dirty="0"/>
              <a:t>user of the client can access the </a:t>
            </a:r>
            <a:r>
              <a:rPr lang="en-US" sz="1600" dirty="0" smtClean="0"/>
              <a:t>resources on </a:t>
            </a:r>
            <a:r>
              <a:rPr lang="en-US" sz="1600" dirty="0"/>
              <a:t>the server as if the resource is local to </a:t>
            </a:r>
            <a:r>
              <a:rPr lang="en-US" sz="1600" dirty="0" smtClean="0"/>
              <a:t>the client </a:t>
            </a:r>
            <a:r>
              <a:rPr lang="en-US" sz="1600" dirty="0"/>
              <a:t>host.</a:t>
            </a:r>
          </a:p>
          <a:p>
            <a:pPr lvl="1"/>
            <a:r>
              <a:rPr lang="en-US" sz="1600" dirty="0"/>
              <a:t>The Mac, LINUX, and UNIX operating systems</a:t>
            </a:r>
            <a:br>
              <a:rPr lang="en-US" sz="1600" dirty="0"/>
            </a:br>
            <a:r>
              <a:rPr lang="en-US" sz="1600" dirty="0"/>
              <a:t>have their own implementation of </a:t>
            </a:r>
            <a:r>
              <a:rPr lang="en-US" sz="1600" dirty="0" smtClean="0"/>
              <a:t>SMB.</a:t>
            </a:r>
          </a:p>
          <a:p>
            <a:pPr marL="0" indent="0">
              <a:buNone/>
            </a:pPr>
            <a:endParaRPr lang="en-US" sz="2000" dirty="0" smtClean="0"/>
          </a:p>
        </p:txBody>
      </p:sp>
    </p:spTree>
    <p:extLst>
      <p:ext uri="{BB962C8B-B14F-4D97-AF65-F5344CB8AC3E}">
        <p14:creationId xmlns:p14="http://schemas.microsoft.com/office/powerpoint/2010/main" val="578655592"/>
      </p:ext>
    </p:ext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CA" sz="2400" dirty="0" smtClean="0"/>
              <a:t>10.3 </a:t>
            </a:r>
            <a:r>
              <a:rPr lang="en-CA" sz="2400" dirty="0" smtClean="0"/>
              <a:t>Summary</a:t>
            </a:r>
            <a:endParaRPr lang="en-US" sz="2400" dirty="0">
              <a:solidFill>
                <a:srgbClr val="00B0F0"/>
              </a:solidFill>
            </a:endParaRPr>
          </a:p>
        </p:txBody>
      </p:sp>
    </p:spTree>
    <p:extLst>
      <p:ext uri="{BB962C8B-B14F-4D97-AF65-F5344CB8AC3E}">
        <p14:creationId xmlns:p14="http://schemas.microsoft.com/office/powerpoint/2010/main" val="3582486314"/>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smtClean="0">
                <a:solidFill>
                  <a:schemeClr val="bg1"/>
                </a:solidFill>
                <a:latin typeface="+mj-lt"/>
                <a:ea typeface="+mj-ea"/>
                <a:cs typeface="+mj-cs"/>
              </a:rPr>
              <a:t>Introduction to Network </a:t>
            </a:r>
            <a:r>
              <a:rPr lang="en-US" kern="0" dirty="0" smtClean="0">
                <a:solidFill>
                  <a:schemeClr val="bg1"/>
                </a:solidFill>
                <a:latin typeface="+mj-lt"/>
                <a:ea typeface="+mj-ea"/>
                <a:cs typeface="+mj-cs"/>
              </a:rPr>
              <a:t>6.0 P</a:t>
            </a:r>
            <a:r>
              <a:rPr lang="en-US" b="0" kern="0" dirty="0" smtClean="0">
                <a:solidFill>
                  <a:schemeClr val="bg1"/>
                </a:solidFill>
                <a:latin typeface="+mj-lt"/>
                <a:ea typeface="+mj-ea"/>
                <a:cs typeface="+mj-cs"/>
              </a:rPr>
              <a:t>lanning Guide</a:t>
            </a:r>
          </a:p>
          <a:p>
            <a:pPr algn="l" defTabSz="814388">
              <a:lnSpc>
                <a:spcPct val="90000"/>
              </a:lnSpc>
              <a:defRPr/>
            </a:pPr>
            <a:r>
              <a:rPr lang="en-US" b="0" dirty="0" smtClean="0">
                <a:solidFill>
                  <a:schemeClr val="bg1"/>
                </a:solidFill>
                <a:latin typeface="Arial" pitchFamily="34" charset="0"/>
                <a:cs typeface="Arial" pitchFamily="34" charset="0"/>
              </a:rPr>
              <a:t>Chapter 10: Application Layer</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539502"/>
            <a:ext cx="8600517" cy="248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dirty="0"/>
              <a:t>Explain the operation of the application layer in providing support to end-user applications.</a:t>
            </a:r>
          </a:p>
          <a:p>
            <a:r>
              <a:rPr lang="en-US" sz="1600" dirty="0"/>
              <a:t>Explain how well-known TCP/IP application layer protocols and services operate.</a:t>
            </a:r>
            <a:endParaRPr lang="en-US" sz="1600" dirty="0"/>
          </a:p>
        </p:txBody>
      </p:sp>
      <p:sp>
        <p:nvSpPr>
          <p:cNvPr id="21505" name="Rectangle 2"/>
          <p:cNvSpPr>
            <a:spLocks noGrp="1" noChangeArrowheads="1"/>
          </p:cNvSpPr>
          <p:nvPr>
            <p:ph type="title"/>
          </p:nvPr>
        </p:nvSpPr>
        <p:spPr/>
        <p:txBody>
          <a:bodyPr/>
          <a:lstStyle/>
          <a:p>
            <a:pPr eaLnBrk="1" hangingPunct="1"/>
            <a:r>
              <a:rPr lang="en-US" sz="1800" dirty="0" smtClean="0">
                <a:latin typeface="Arial" charset="0"/>
              </a:rPr>
              <a:t>Chapter Summary</a:t>
            </a:r>
            <a:r>
              <a:rPr lang="en-US" dirty="0" smtClean="0">
                <a:latin typeface="Arial" charset="0"/>
              </a:rPr>
              <a:t/>
            </a:r>
            <a:br>
              <a:rPr lang="en-US" dirty="0" smtClean="0">
                <a:latin typeface="Arial" charset="0"/>
              </a:rPr>
            </a:br>
            <a:r>
              <a:rPr lang="en-US" dirty="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Chapter 10</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Hypertext Transfer Protocol (HTTP)</a:t>
            </a:r>
          </a:p>
          <a:p>
            <a:pPr eaLnBrk="1" fontAlgn="b" hangingPunct="1"/>
            <a:r>
              <a:rPr lang="en-US" sz="1600" dirty="0"/>
              <a:t>File Transfer Protocol (FTP)</a:t>
            </a:r>
          </a:p>
          <a:p>
            <a:pPr eaLnBrk="1" fontAlgn="b" hangingPunct="1"/>
            <a:r>
              <a:rPr lang="en-US" sz="1600" dirty="0"/>
              <a:t>Trivial File Transfer Protocol (TFTP)</a:t>
            </a:r>
          </a:p>
          <a:p>
            <a:pPr eaLnBrk="1" fontAlgn="b" hangingPunct="1"/>
            <a:r>
              <a:rPr lang="en-US" sz="1600" dirty="0"/>
              <a:t>Internet Message Access Protocol (IMAP)</a:t>
            </a:r>
          </a:p>
          <a:p>
            <a:pPr eaLnBrk="1" fontAlgn="b" hangingPunct="1"/>
            <a:r>
              <a:rPr lang="en-US" sz="1600" dirty="0"/>
              <a:t>Domain Name System (DNS)</a:t>
            </a:r>
          </a:p>
          <a:p>
            <a:pPr eaLnBrk="1" fontAlgn="b" hangingPunct="1"/>
            <a:r>
              <a:rPr lang="en-US" sz="1600" dirty="0"/>
              <a:t>Simple Mail Transport Protocol (SMTP)</a:t>
            </a:r>
          </a:p>
          <a:p>
            <a:pPr eaLnBrk="1" fontAlgn="b" hangingPunct="1"/>
            <a:r>
              <a:rPr lang="en-US" sz="1600" dirty="0"/>
              <a:t>Post Office Protocol (POP)</a:t>
            </a:r>
          </a:p>
          <a:p>
            <a:pPr eaLnBrk="1" fontAlgn="b" hangingPunct="1"/>
            <a:r>
              <a:rPr lang="en-US" sz="1600" dirty="0"/>
              <a:t>Dynamic Host Configuration Protocol (DHCP</a:t>
            </a:r>
            <a:r>
              <a:rPr lang="en-US" sz="1600" dirty="0" smtClean="0"/>
              <a:t>)</a:t>
            </a:r>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a:t>QuickTime and Motion Picture Experts Group (MPEG)</a:t>
            </a:r>
          </a:p>
          <a:p>
            <a:pPr eaLnBrk="1" fontAlgn="b" hangingPunct="1"/>
            <a:r>
              <a:rPr lang="en-US" sz="1600"/>
              <a:t>Graphics Interchange Format (GIF)</a:t>
            </a:r>
          </a:p>
          <a:p>
            <a:pPr eaLnBrk="1" fontAlgn="b" hangingPunct="1"/>
            <a:r>
              <a:rPr lang="en-US" sz="1600"/>
              <a:t>Joint Photographic Experts Group (JPEG)</a:t>
            </a:r>
          </a:p>
          <a:p>
            <a:pPr eaLnBrk="1" fontAlgn="b" hangingPunct="1"/>
            <a:r>
              <a:rPr lang="en-US" sz="1600"/>
              <a:t>Portable Network Graphics (PNG) </a:t>
            </a:r>
          </a:p>
          <a:p>
            <a:pPr eaLnBrk="1" fontAlgn="b" hangingPunct="1"/>
            <a:r>
              <a:rPr lang="en-US" sz="1600"/>
              <a:t>BOOTP</a:t>
            </a:r>
          </a:p>
          <a:p>
            <a:pPr eaLnBrk="1" fontAlgn="b" hangingPunct="1"/>
            <a:r>
              <a:rPr lang="en-US" sz="1600"/>
              <a:t>HTTPS</a:t>
            </a:r>
          </a:p>
          <a:p>
            <a:pPr eaLnBrk="1" fontAlgn="b" hangingPunct="1"/>
            <a:r>
              <a:rPr lang="en-US" sz="1600"/>
              <a:t>Client-server model</a:t>
            </a:r>
          </a:p>
          <a:p>
            <a:pPr eaLnBrk="1" fontAlgn="ctr" hangingPunct="1"/>
            <a:r>
              <a:rPr lang="en-US" sz="1600"/>
              <a:t>Peer-to-peer network (P2P)</a:t>
            </a:r>
          </a:p>
          <a:p>
            <a:pPr eaLnBrk="1" fontAlgn="ctr" hangingPunct="1"/>
            <a:r>
              <a:rPr lang="en-US" sz="1600"/>
              <a:t>P2P networks</a:t>
            </a:r>
          </a:p>
          <a:p>
            <a:pPr eaLnBrk="1" fontAlgn="ctr" hangingPunct="1"/>
            <a:r>
              <a:rPr lang="en-US" sz="1600"/>
              <a:t>P2P applications</a:t>
            </a: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0"/>
            <a:r>
              <a:rPr lang="en-US" sz="1600" dirty="0"/>
              <a:t>Gnutella protocol</a:t>
            </a:r>
          </a:p>
          <a:p>
            <a:pPr lvl="0"/>
            <a:r>
              <a:rPr lang="en-US" sz="1600" dirty="0" err="1" smtClean="0"/>
              <a:t>BitTorrent</a:t>
            </a:r>
            <a:endParaRPr lang="en-US" sz="1600" dirty="0" smtClean="0"/>
          </a:p>
          <a:p>
            <a:pPr eaLnBrk="1" fontAlgn="ctr" hangingPunct="1"/>
            <a:r>
              <a:rPr lang="en-US" sz="1600" dirty="0"/>
              <a:t>Uniform Resource Locator (URL) </a:t>
            </a:r>
          </a:p>
          <a:p>
            <a:pPr eaLnBrk="1" fontAlgn="ctr" hangingPunct="1"/>
            <a:r>
              <a:rPr lang="en-US" sz="1600" dirty="0"/>
              <a:t>Uniform Resource Identifier (URIs) </a:t>
            </a:r>
          </a:p>
          <a:p>
            <a:pPr eaLnBrk="1" fontAlgn="ctr" hangingPunct="1"/>
            <a:r>
              <a:rPr lang="en-US" sz="1600" dirty="0"/>
              <a:t>Get</a:t>
            </a:r>
          </a:p>
          <a:p>
            <a:pPr eaLnBrk="1" fontAlgn="ctr" hangingPunct="1"/>
            <a:r>
              <a:rPr lang="en-US" sz="1600" dirty="0"/>
              <a:t>Post</a:t>
            </a:r>
          </a:p>
          <a:p>
            <a:pPr eaLnBrk="1" fontAlgn="ctr" hangingPunct="1"/>
            <a:r>
              <a:rPr lang="en-US" sz="1600" dirty="0"/>
              <a:t>Put</a:t>
            </a:r>
          </a:p>
          <a:p>
            <a:pPr eaLnBrk="1" fontAlgn="ctr" hangingPunct="1"/>
            <a:r>
              <a:rPr lang="en-US" sz="1600" dirty="0"/>
              <a:t>HTTP Secure (HTTPS)</a:t>
            </a:r>
          </a:p>
          <a:p>
            <a:pPr eaLnBrk="1" fontAlgn="ctr" hangingPunct="1"/>
            <a:r>
              <a:rPr lang="en-US" sz="1600" dirty="0"/>
              <a:t>Secure Socket Layer (SSL)</a:t>
            </a:r>
          </a:p>
          <a:p>
            <a:pPr eaLnBrk="1" fontAlgn="b" hangingPunct="1"/>
            <a:r>
              <a:rPr lang="en-US" sz="1600" dirty="0"/>
              <a:t>Simple Mail Transfer Protocol (SMTP)</a:t>
            </a:r>
          </a:p>
          <a:p>
            <a:pPr eaLnBrk="1" fontAlgn="b" hangingPunct="1"/>
            <a:r>
              <a:rPr lang="en-US" sz="1600" dirty="0"/>
              <a:t>Post Office Protocol (POP</a:t>
            </a:r>
            <a:r>
              <a:rPr lang="en-US" sz="1600" dirty="0" smtClean="0"/>
              <a:t>)</a:t>
            </a:r>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Chapter 10</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IMAP</a:t>
            </a:r>
          </a:p>
          <a:p>
            <a:pPr eaLnBrk="1" fontAlgn="b" hangingPunct="1"/>
            <a:r>
              <a:rPr lang="en-US" sz="1600" dirty="0"/>
              <a:t>Port 25 (SMTP)</a:t>
            </a:r>
          </a:p>
          <a:p>
            <a:pPr eaLnBrk="1" fontAlgn="b" hangingPunct="1"/>
            <a:r>
              <a:rPr lang="en-US" sz="1600" dirty="0"/>
              <a:t>TCP Port 110 (POP)</a:t>
            </a:r>
          </a:p>
          <a:p>
            <a:pPr eaLnBrk="1" fontAlgn="b" hangingPunct="1"/>
            <a:r>
              <a:rPr lang="en-US" sz="1600" dirty="0"/>
              <a:t>Domain name</a:t>
            </a:r>
          </a:p>
          <a:p>
            <a:pPr eaLnBrk="1" fontAlgn="b" hangingPunct="1"/>
            <a:r>
              <a:rPr lang="en-US" sz="1600" dirty="0"/>
              <a:t>DNS Protocol</a:t>
            </a:r>
          </a:p>
          <a:p>
            <a:pPr eaLnBrk="1" fontAlgn="b" hangingPunct="1"/>
            <a:r>
              <a:rPr lang="en-US" sz="1600" dirty="0"/>
              <a:t>Record types: A, NS, AAAA, MX</a:t>
            </a:r>
          </a:p>
          <a:p>
            <a:pPr eaLnBrk="1" fontAlgn="b" hangingPunct="1"/>
            <a:r>
              <a:rPr lang="en-US" sz="1600" dirty="0"/>
              <a:t>ipconfig /</a:t>
            </a:r>
            <a:r>
              <a:rPr lang="en-US" sz="1600" dirty="0" err="1"/>
              <a:t>displaydns</a:t>
            </a:r>
            <a:r>
              <a:rPr lang="en-US" sz="1600" dirty="0"/>
              <a:t> </a:t>
            </a:r>
          </a:p>
          <a:p>
            <a:pPr eaLnBrk="1" fontAlgn="ctr" hangingPunct="1"/>
            <a:r>
              <a:rPr lang="en-CA" sz="1600" dirty="0"/>
              <a:t>Top-level domains are:</a:t>
            </a:r>
            <a:r>
              <a:rPr lang="en-US" sz="1600" dirty="0"/>
              <a:t> .com, .org, .au, .</a:t>
            </a:r>
            <a:r>
              <a:rPr lang="en-US" sz="1600" dirty="0" smtClean="0"/>
              <a:t>co</a:t>
            </a:r>
          </a:p>
          <a:p>
            <a:pPr eaLnBrk="1" fontAlgn="b" hangingPunct="1"/>
            <a:r>
              <a:rPr lang="en-US" sz="1600" dirty="0"/>
              <a:t>10.2.2.4</a:t>
            </a:r>
          </a:p>
          <a:p>
            <a:pPr eaLnBrk="1" fontAlgn="ctr" hangingPunct="1"/>
            <a:r>
              <a:rPr lang="en-US" sz="1600" dirty="0" err="1"/>
              <a:t>Nslookup</a:t>
            </a:r>
            <a:endParaRPr lang="en-US" sz="1600" dirty="0"/>
          </a:p>
          <a:p>
            <a:pPr eaLnBrk="1" fontAlgn="b" hangingPunct="1"/>
            <a:r>
              <a:rPr lang="en-US" sz="1600" dirty="0" smtClean="0"/>
              <a:t>10.2.2.5</a:t>
            </a:r>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ctr" hangingPunct="1"/>
            <a:r>
              <a:rPr lang="en-US" sz="1600" dirty="0"/>
              <a:t>Dynamic Host Configuration Protocol (DHCP) for IPv4 </a:t>
            </a:r>
          </a:p>
          <a:p>
            <a:pPr eaLnBrk="1" fontAlgn="ctr" hangingPunct="1"/>
            <a:r>
              <a:rPr lang="en-US" sz="1600" dirty="0"/>
              <a:t>DHCPv6</a:t>
            </a:r>
          </a:p>
          <a:p>
            <a:pPr eaLnBrk="1" fontAlgn="b" hangingPunct="1"/>
            <a:r>
              <a:rPr lang="en-US" sz="1600" dirty="0"/>
              <a:t>10.2.2.6</a:t>
            </a:r>
          </a:p>
          <a:p>
            <a:pPr eaLnBrk="1" fontAlgn="b" hangingPunct="1"/>
            <a:r>
              <a:rPr lang="en-US" sz="1600" dirty="0"/>
              <a:t>DHCP Discover</a:t>
            </a:r>
          </a:p>
          <a:p>
            <a:pPr eaLnBrk="1" fontAlgn="b" hangingPunct="1"/>
            <a:r>
              <a:rPr lang="en-US" sz="1600" dirty="0"/>
              <a:t>DHCP Offer</a:t>
            </a:r>
          </a:p>
          <a:p>
            <a:pPr eaLnBrk="1" fontAlgn="b" hangingPunct="1"/>
            <a:r>
              <a:rPr lang="en-US" sz="1600" dirty="0"/>
              <a:t>DHCP Request</a:t>
            </a:r>
          </a:p>
          <a:p>
            <a:pPr eaLnBrk="1" fontAlgn="b" hangingPunct="1"/>
            <a:r>
              <a:rPr lang="en-US" sz="1600" dirty="0"/>
              <a:t>DHCP Acknowledgement</a:t>
            </a:r>
          </a:p>
          <a:p>
            <a:pPr eaLnBrk="1" fontAlgn="b" hangingPunct="1"/>
            <a:r>
              <a:rPr lang="en-US" sz="1600" dirty="0"/>
              <a:t>DHCP Negative Acknowledgement</a:t>
            </a:r>
          </a:p>
          <a:p>
            <a:pPr eaLnBrk="1" fontAlgn="b" hangingPunct="1"/>
            <a:r>
              <a:rPr lang="en-US" sz="1600" dirty="0"/>
              <a:t>DHCPv6: SOLICIT, ADVERTISE, INFORMATION REQUEST, and </a:t>
            </a:r>
            <a:r>
              <a:rPr lang="en-US" sz="1600" dirty="0" smtClean="0"/>
              <a:t>REPLY</a:t>
            </a: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dirty="0"/>
              <a:t>10.2.3.1</a:t>
            </a:r>
          </a:p>
          <a:p>
            <a:pPr eaLnBrk="1" fontAlgn="b" hangingPunct="1"/>
            <a:r>
              <a:rPr lang="en-US" sz="1600" dirty="0"/>
              <a:t>FTP daemon (</a:t>
            </a:r>
            <a:r>
              <a:rPr lang="en-US" sz="1600" dirty="0" err="1"/>
              <a:t>FTPd</a:t>
            </a:r>
            <a:r>
              <a:rPr lang="en-US" sz="1600" dirty="0"/>
              <a:t>)</a:t>
            </a:r>
          </a:p>
          <a:p>
            <a:pPr eaLnBrk="1" fontAlgn="b" hangingPunct="1"/>
            <a:r>
              <a:rPr lang="en-US" sz="1600" dirty="0"/>
              <a:t>10.2.3.2</a:t>
            </a:r>
          </a:p>
          <a:p>
            <a:pPr eaLnBrk="1" fontAlgn="b" hangingPunct="1"/>
            <a:r>
              <a:rPr lang="en-US" sz="1600" dirty="0"/>
              <a:t>Server Message Block (SMB)</a:t>
            </a:r>
            <a:endParaRPr lang="en-US" sz="1600" dirty="0"/>
          </a:p>
        </p:txBody>
      </p:sp>
    </p:spTree>
    <p:extLst>
      <p:ext uri="{BB962C8B-B14F-4D97-AF65-F5344CB8AC3E}">
        <p14:creationId xmlns:p14="http://schemas.microsoft.com/office/powerpoint/2010/main" val="1155623060"/>
      </p:ext>
    </p:extLst>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smtClean="0"/>
              <a:t>Chapter 10: </a:t>
            </a:r>
            <a:r>
              <a:rPr lang="en-US" dirty="0" smtClean="0"/>
              <a:t>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881638804"/>
              </p:ext>
            </p:extLst>
          </p:nvPr>
        </p:nvGraphicFramePr>
        <p:xfrm>
          <a:off x="445863" y="1641144"/>
          <a:ext cx="8315996" cy="3855720"/>
        </p:xfrm>
        <a:graphic>
          <a:graphicData uri="http://schemas.openxmlformats.org/drawingml/2006/table">
            <a:tbl>
              <a:tblPr firstRow="1" bandRow="1">
                <a:tableStyleId>{5C22544A-7EE6-4342-B048-85BDC9FD1C3A}</a:tableStyleId>
              </a:tblPr>
              <a:tblGrid>
                <a:gridCol w="976322"/>
                <a:gridCol w="1964622"/>
                <a:gridCol w="3962654"/>
                <a:gridCol w="1412398"/>
              </a:tblGrid>
              <a:tr h="370840">
                <a:tc>
                  <a:txBody>
                    <a:bodyPr/>
                    <a:lstStyle/>
                    <a:p>
                      <a:r>
                        <a:rPr lang="en-US" sz="1400" dirty="0" smtClean="0"/>
                        <a:t>Page </a:t>
                      </a:r>
                      <a:r>
                        <a:rPr lang="en-US" sz="1400" dirty="0" smtClean="0"/>
                        <a:t>#</a:t>
                      </a:r>
                      <a:endParaRPr lang="en-US" sz="1400" dirty="0"/>
                    </a:p>
                  </a:txBody>
                  <a:tcPr/>
                </a:tc>
                <a:tc>
                  <a:txBody>
                    <a:bodyPr/>
                    <a:lstStyle/>
                    <a:p>
                      <a:r>
                        <a:rPr lang="en-US" sz="1400" dirty="0" smtClean="0"/>
                        <a:t>Activity Type</a:t>
                      </a:r>
                      <a:endParaRPr lang="en-US" sz="1400" dirty="0"/>
                    </a:p>
                  </a:txBody>
                  <a:tcPr/>
                </a:tc>
                <a:tc>
                  <a:txBody>
                    <a:bodyPr/>
                    <a:lstStyle/>
                    <a:p>
                      <a:r>
                        <a:rPr lang="en-US" sz="1400" dirty="0" smtClean="0"/>
                        <a:t>Activity Name</a:t>
                      </a:r>
                      <a:endParaRPr lang="en-US" sz="1400" dirty="0"/>
                    </a:p>
                  </a:txBody>
                  <a:tcPr/>
                </a:tc>
                <a:tc>
                  <a:txBody>
                    <a:bodyPr/>
                    <a:lstStyle/>
                    <a:p>
                      <a:r>
                        <a:rPr lang="en-US" sz="1400" dirty="0" smtClean="0"/>
                        <a:t>Optional?</a:t>
                      </a:r>
                      <a:endParaRPr lang="en-US" sz="1400" dirty="0"/>
                    </a:p>
                  </a:txBody>
                  <a:tcPr/>
                </a:tc>
              </a:tr>
              <a:tr h="370840">
                <a:tc>
                  <a:txBody>
                    <a:bodyPr/>
                    <a:lstStyle/>
                    <a:p>
                      <a:r>
                        <a:rPr lang="en-US" sz="1400" dirty="0" smtClean="0"/>
                        <a:t>10.0.1.2</a:t>
                      </a:r>
                      <a:endParaRPr lang="en-US" sz="1400" dirty="0"/>
                    </a:p>
                  </a:txBody>
                  <a:tcPr/>
                </a:tc>
                <a:tc>
                  <a:txBody>
                    <a:bodyPr/>
                    <a:lstStyle/>
                    <a:p>
                      <a:r>
                        <a:rPr lang="en-US" sz="1400" dirty="0" smtClean="0"/>
                        <a:t>Class Activity</a:t>
                      </a:r>
                      <a:endParaRPr lang="en-US" sz="1400" dirty="0"/>
                    </a:p>
                  </a:txBody>
                  <a:tcPr/>
                </a:tc>
                <a:tc>
                  <a:txBody>
                    <a:bodyPr/>
                    <a:lstStyle/>
                    <a:p>
                      <a:r>
                        <a:rPr lang="en-US" sz="1400" dirty="0" smtClean="0"/>
                        <a:t>Application Investigation</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10.1.1.4</a:t>
                      </a:r>
                      <a:endParaRPr lang="en-US" sz="1400" dirty="0"/>
                    </a:p>
                  </a:txBody>
                  <a:tcPr/>
                </a:tc>
                <a:tc>
                  <a:txBody>
                    <a:bodyPr/>
                    <a:lstStyle/>
                    <a:p>
                      <a:r>
                        <a:rPr lang="en-US" sz="1400" baseline="0" dirty="0" smtClean="0"/>
                        <a:t>Interactive Activity</a:t>
                      </a:r>
                      <a:endParaRPr lang="en-US" sz="1400" dirty="0"/>
                    </a:p>
                  </a:txBody>
                  <a:tcPr/>
                </a:tc>
                <a:tc>
                  <a:txBody>
                    <a:bodyPr/>
                    <a:lstStyle/>
                    <a:p>
                      <a:r>
                        <a:rPr lang="en-US" sz="1400" dirty="0" smtClean="0"/>
                        <a:t>Application and Presentation (Protocols and</a:t>
                      </a:r>
                      <a:r>
                        <a:rPr lang="en-US" sz="1400" baseline="0" dirty="0" smtClean="0"/>
                        <a:t> Standards)</a:t>
                      </a:r>
                      <a:endParaRPr lang="en-US" sz="1400" dirty="0"/>
                    </a:p>
                  </a:txBody>
                  <a:tcPr/>
                </a:tc>
                <a:tc>
                  <a:txBody>
                    <a:bodyPr/>
                    <a:lstStyle/>
                    <a:p>
                      <a:r>
                        <a:rPr lang="en-US" sz="1400" dirty="0" smtClean="0">
                          <a:solidFill>
                            <a:schemeClr val="tx1"/>
                          </a:solidFill>
                        </a:rPr>
                        <a:t>Recommended</a:t>
                      </a:r>
                      <a:endParaRPr lang="en-US" sz="1400" dirty="0">
                        <a:solidFill>
                          <a:schemeClr val="tx1"/>
                        </a:solidFill>
                      </a:endParaRPr>
                    </a:p>
                  </a:txBody>
                  <a:tcPr/>
                </a:tc>
              </a:tr>
              <a:tr h="370840">
                <a:tc>
                  <a:txBody>
                    <a:bodyPr/>
                    <a:lstStyle/>
                    <a:p>
                      <a:r>
                        <a:rPr lang="en-US" sz="1400" dirty="0" smtClean="0"/>
                        <a:t>10.1.2.5</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Lab</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Researching Peer-To-Peer</a:t>
                      </a:r>
                      <a:r>
                        <a:rPr lang="en-US" sz="1400" baseline="0" dirty="0" smtClean="0"/>
                        <a:t> File Sharing Issues</a:t>
                      </a:r>
                      <a:endParaRPr lang="en-US" sz="1400" dirty="0" smtClean="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10.2.1.7</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Packet Tracer</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Web and Email</a:t>
                      </a:r>
                      <a:endParaRPr lang="en-US" sz="1400" dirty="0" smtClean="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10.2.2.4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Syntax Checker</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DNS CLI Commands in windows and Linux</a:t>
                      </a:r>
                      <a:endParaRPr lang="en-US" sz="1400" dirty="0" smtClean="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10.2.2.7</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a:t>
                      </a:r>
                      <a:r>
                        <a:rPr lang="en-US" sz="1400" baseline="0" dirty="0" smtClean="0"/>
                        <a:t> Tracer</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DHCP and DNS Servers</a:t>
                      </a:r>
                      <a:endParaRPr lang="en-US" sz="1400" dirty="0" smtClean="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10.2.2.8</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Lab</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Observing</a:t>
                      </a:r>
                      <a:r>
                        <a:rPr lang="en-US" sz="1400" baseline="0" dirty="0" smtClean="0"/>
                        <a:t> DNS Resolution</a:t>
                      </a:r>
                      <a:endParaRPr lang="en-US" sz="1400" dirty="0" smtClean="0"/>
                    </a:p>
                  </a:txBody>
                  <a:tcPr/>
                </a:tc>
                <a:tc>
                  <a:txBody>
                    <a:bodyPr/>
                    <a:lstStyle/>
                    <a:p>
                      <a:r>
                        <a:rPr lang="en-US" sz="1400" dirty="0" smtClean="0">
                          <a:solidFill>
                            <a:schemeClr val="tx1"/>
                          </a:solidFill>
                        </a:rPr>
                        <a:t>Recommended</a:t>
                      </a:r>
                      <a:endParaRPr lang="en-US" sz="1400" dirty="0">
                        <a:solidFill>
                          <a:schemeClr val="tx1"/>
                        </a:solidFill>
                      </a:endParaRPr>
                    </a:p>
                  </a:txBody>
                  <a:tcPr/>
                </a:tc>
              </a:tr>
              <a:tr h="370840">
                <a:tc>
                  <a:txBody>
                    <a:bodyPr/>
                    <a:lstStyle/>
                    <a:p>
                      <a:r>
                        <a:rPr lang="en-US" sz="1400" dirty="0" smtClean="0"/>
                        <a:t>10.2.3.3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a:t>
                      </a:r>
                      <a:endParaRPr lang="en-US" sz="1400" dirty="0" smtClean="0"/>
                    </a:p>
                  </a:txBody>
                  <a:tcPr/>
                </a:tc>
                <a:tc>
                  <a:txBody>
                    <a:bodyPr/>
                    <a:lstStyle/>
                    <a:p>
                      <a:r>
                        <a:rPr lang="en-US" sz="1400" dirty="0" smtClean="0"/>
                        <a:t>FTP</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10.2.3.4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Lab</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Exploring</a:t>
                      </a:r>
                      <a:r>
                        <a:rPr lang="en-US" sz="1400" baseline="0" dirty="0" smtClean="0"/>
                        <a:t> FTP</a:t>
                      </a:r>
                      <a:endParaRPr lang="en-US" sz="1400" dirty="0" smtClean="0"/>
                    </a:p>
                  </a:txBody>
                  <a:tcPr/>
                </a:tc>
                <a:tc>
                  <a:txBody>
                    <a:bodyPr/>
                    <a:lstStyle/>
                    <a:p>
                      <a:r>
                        <a:rPr lang="en-US" sz="1400" dirty="0" smtClean="0">
                          <a:solidFill>
                            <a:schemeClr val="tx1"/>
                          </a:solidFill>
                        </a:rPr>
                        <a:t>Recommended</a:t>
                      </a:r>
                      <a:endParaRPr lang="en-US" sz="1400" dirty="0">
                        <a:solidFill>
                          <a:schemeClr val="tx1"/>
                        </a:solidFill>
                      </a:endParaRPr>
                    </a:p>
                  </a:txBody>
                  <a:tcPr/>
                </a:tc>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smtClean="0"/>
              <a:t>The password used in the Packet Tracer activities in this chapter is: </a:t>
            </a:r>
            <a:r>
              <a:rPr lang="en-US" sz="1600" b="1" kern="0" dirty="0" smtClean="0"/>
              <a:t>PT_ccna5</a:t>
            </a:r>
          </a:p>
          <a:p>
            <a:pPr marL="0" indent="0" eaLnBrk="1" hangingPunct="1">
              <a:spcBef>
                <a:spcPct val="30000"/>
              </a:spcBef>
              <a:buFont typeface="Wingdings" charset="0"/>
              <a:buNone/>
            </a:pPr>
            <a:endParaRPr lang="en-US" sz="2000" kern="0" dirty="0" smtClean="0"/>
          </a:p>
          <a:p>
            <a:pPr marL="119063"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smtClean="0"/>
              <a:t>Chapter 10: </a:t>
            </a:r>
            <a:r>
              <a:rPr lang="en-US" dirty="0" smtClean="0"/>
              <a:t>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3171313690"/>
              </p:ext>
            </p:extLst>
          </p:nvPr>
        </p:nvGraphicFramePr>
        <p:xfrm>
          <a:off x="445863" y="1641144"/>
          <a:ext cx="8315996" cy="2148840"/>
        </p:xfrm>
        <a:graphic>
          <a:graphicData uri="http://schemas.openxmlformats.org/drawingml/2006/table">
            <a:tbl>
              <a:tblPr firstRow="1" bandRow="1">
                <a:tableStyleId>{5C22544A-7EE6-4342-B048-85BDC9FD1C3A}</a:tableStyleId>
              </a:tblPr>
              <a:tblGrid>
                <a:gridCol w="976322"/>
                <a:gridCol w="1964622"/>
                <a:gridCol w="3962654"/>
                <a:gridCol w="1412398"/>
              </a:tblGrid>
              <a:tr h="370840">
                <a:tc>
                  <a:txBody>
                    <a:bodyPr/>
                    <a:lstStyle/>
                    <a:p>
                      <a:r>
                        <a:rPr lang="en-US" sz="1400" dirty="0" smtClean="0"/>
                        <a:t>Page #</a:t>
                      </a:r>
                      <a:endParaRPr lang="en-US" sz="1400" dirty="0"/>
                    </a:p>
                  </a:txBody>
                  <a:tcPr/>
                </a:tc>
                <a:tc>
                  <a:txBody>
                    <a:bodyPr/>
                    <a:lstStyle/>
                    <a:p>
                      <a:r>
                        <a:rPr lang="en-US" sz="1400" dirty="0" smtClean="0"/>
                        <a:t>Activity Type</a:t>
                      </a:r>
                      <a:endParaRPr lang="en-US" sz="1400" dirty="0"/>
                    </a:p>
                  </a:txBody>
                  <a:tcPr/>
                </a:tc>
                <a:tc>
                  <a:txBody>
                    <a:bodyPr/>
                    <a:lstStyle/>
                    <a:p>
                      <a:r>
                        <a:rPr lang="en-US" sz="1400" dirty="0" smtClean="0"/>
                        <a:t>Activity Name</a:t>
                      </a:r>
                      <a:endParaRPr lang="en-US" sz="1400" dirty="0"/>
                    </a:p>
                  </a:txBody>
                  <a:tcPr/>
                </a:tc>
                <a:tc>
                  <a:txBody>
                    <a:bodyPr/>
                    <a:lstStyle/>
                    <a:p>
                      <a:r>
                        <a:rPr lang="en-US" sz="1400" dirty="0" smtClean="0"/>
                        <a:t>Optional?</a:t>
                      </a:r>
                      <a:endParaRPr lang="en-US" sz="1400" dirty="0"/>
                    </a:p>
                  </a:txBody>
                  <a:tcPr/>
                </a:tc>
              </a:tr>
              <a:tr h="370840">
                <a:tc>
                  <a:txBody>
                    <a:bodyPr/>
                    <a:lstStyle/>
                    <a:p>
                      <a:r>
                        <a:rPr lang="en-US" sz="1400" dirty="0" smtClean="0"/>
                        <a:t>10.3.1.1</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Class Activity</a:t>
                      </a:r>
                      <a:endParaRPr lang="en-US" sz="1400" dirty="0" smtClean="0"/>
                    </a:p>
                  </a:txBody>
                  <a:tcPr/>
                </a:tc>
                <a:tc>
                  <a:txBody>
                    <a:bodyPr/>
                    <a:lstStyle/>
                    <a:p>
                      <a:r>
                        <a:rPr lang="en-US" sz="1400" dirty="0" smtClean="0"/>
                        <a:t>Make It Happen!</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10.3.1.2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Explore a Network</a:t>
                      </a:r>
                      <a:endParaRPr lang="en-US" sz="1400" dirty="0" smtClean="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10.3.1.3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 Multiuser</a:t>
                      </a:r>
                      <a:endParaRPr lang="en-US" sz="1400" dirty="0" smtClean="0"/>
                    </a:p>
                  </a:txBody>
                  <a:tcPr/>
                </a:tc>
                <a:tc>
                  <a:txBody>
                    <a:bodyPr/>
                    <a:lstStyle/>
                    <a:p>
                      <a:r>
                        <a:rPr lang="en-US" sz="1400" dirty="0" smtClean="0"/>
                        <a:t>Tutorial</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10.3.1.4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 Multiuser</a:t>
                      </a:r>
                    </a:p>
                  </a:txBody>
                  <a:tcPr/>
                </a:tc>
                <a:tc>
                  <a:txBody>
                    <a:bodyPr/>
                    <a:lstStyle/>
                    <a:p>
                      <a:r>
                        <a:rPr lang="en-US" sz="1400" dirty="0" smtClean="0"/>
                        <a:t>Implement Services</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smtClean="0"/>
              <a:t>The password used in the Packet Tracer activities in this chapter is: </a:t>
            </a:r>
            <a:r>
              <a:rPr lang="en-US" sz="1600" b="1" kern="0" dirty="0" smtClean="0"/>
              <a:t>PT_ccna5</a:t>
            </a:r>
          </a:p>
          <a:p>
            <a:pPr marL="0" indent="0" eaLnBrk="1" hangingPunct="1">
              <a:spcBef>
                <a:spcPct val="30000"/>
              </a:spcBef>
              <a:buFont typeface="Wingdings" charset="0"/>
              <a:buNone/>
            </a:pPr>
            <a:endParaRPr lang="en-US" sz="2000" kern="0" dirty="0" smtClean="0"/>
          </a:p>
          <a:p>
            <a:pPr marL="119063"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smtClean="0"/>
              <a:t>Chapter 10: </a:t>
            </a:r>
            <a:r>
              <a:rPr lang="en-US" dirty="0" smtClean="0"/>
              <a:t>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smtClean="0"/>
              <a:t>Students should complete </a:t>
            </a:r>
            <a:r>
              <a:rPr lang="en-US" sz="2000" dirty="0" smtClean="0"/>
              <a:t>Chapter 10, </a:t>
            </a:r>
            <a:r>
              <a:rPr lang="en-US" sz="2000" dirty="0" smtClean="0"/>
              <a:t>“Assessment” after completing </a:t>
            </a:r>
            <a:r>
              <a:rPr lang="en-US" sz="2000" dirty="0" smtClean="0"/>
              <a:t>Chapter 10.</a:t>
            </a:r>
            <a:endParaRPr lang="en-US" sz="2000" dirty="0" smtClean="0"/>
          </a:p>
          <a:p>
            <a:pPr eaLnBrk="1" hangingPunct="1">
              <a:spcBef>
                <a:spcPct val="30000"/>
              </a:spcBef>
            </a:pPr>
            <a:r>
              <a:rPr lang="en-US" sz="2000" dirty="0" smtClean="0"/>
              <a:t>Quizzes, labs, Packet </a:t>
            </a:r>
            <a:r>
              <a:rPr lang="en-US" sz="2000" dirty="0"/>
              <a:t>T</a:t>
            </a:r>
            <a:r>
              <a:rPr lang="en-US" sz="2000" dirty="0" smtClean="0"/>
              <a: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smtClean="0"/>
              <a:t>Prior to teaching </a:t>
            </a:r>
            <a:r>
              <a:rPr lang="en-US" sz="2000" dirty="0" smtClean="0"/>
              <a:t>Chapter 10, </a:t>
            </a:r>
            <a:r>
              <a:rPr lang="en-US" sz="2000" dirty="0" smtClean="0"/>
              <a:t>the instructor should:</a:t>
            </a:r>
          </a:p>
          <a:p>
            <a:pPr eaLnBrk="1" hangingPunct="1">
              <a:lnSpc>
                <a:spcPct val="85000"/>
              </a:lnSpc>
              <a:spcBef>
                <a:spcPct val="30000"/>
              </a:spcBef>
            </a:pPr>
            <a:r>
              <a:rPr lang="en-US" sz="2000" dirty="0"/>
              <a:t>Complete </a:t>
            </a:r>
            <a:r>
              <a:rPr lang="en-US" sz="2000" dirty="0" smtClean="0"/>
              <a:t>Chapter 10, </a:t>
            </a:r>
            <a:r>
              <a:rPr lang="en-US" sz="2000" dirty="0"/>
              <a:t>“Assessment</a:t>
            </a:r>
            <a:r>
              <a:rPr lang="en-US" sz="2000" dirty="0" smtClean="0"/>
              <a: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how the functions of the application layer, session layer, and presentation layer work together to provide network services to end user applications.</a:t>
            </a:r>
          </a:p>
          <a:p>
            <a:pPr marL="742950" lvl="1" indent="-285750">
              <a:buFont typeface="Arial" panose="020B0604020202020204" pitchFamily="34" charset="0"/>
              <a:buChar char="•"/>
            </a:pPr>
            <a:r>
              <a:rPr lang="en-US" sz="1600" dirty="0"/>
              <a:t>Explain how common application layer protocols interact with end user applications.</a:t>
            </a:r>
          </a:p>
          <a:p>
            <a:pPr marL="742950" lvl="1" indent="-285750">
              <a:buFont typeface="Arial" panose="020B0604020202020204" pitchFamily="34" charset="0"/>
              <a:buChar char="•"/>
            </a:pPr>
            <a:r>
              <a:rPr lang="en-US" sz="1600" dirty="0"/>
              <a:t>Explain how web and email protocols operate.</a:t>
            </a:r>
          </a:p>
          <a:p>
            <a:pPr marL="742950" lvl="1" indent="-285750">
              <a:buFont typeface="Arial" panose="020B0604020202020204" pitchFamily="34" charset="0"/>
              <a:buChar char="•"/>
            </a:pPr>
            <a:r>
              <a:rPr lang="en-US" sz="1600" dirty="0"/>
              <a:t>Explain how IP addressing protocols operate.</a:t>
            </a:r>
          </a:p>
          <a:p>
            <a:pPr marL="742950" lvl="1" indent="-285750">
              <a:buFont typeface="Arial" panose="020B0604020202020204" pitchFamily="34" charset="0"/>
              <a:buChar char="•"/>
            </a:pPr>
            <a:r>
              <a:rPr lang="en-US" sz="1600" dirty="0"/>
              <a:t>Explain how file transfer protocols operate.</a:t>
            </a:r>
            <a:endParaRPr lang="en-US" sz="1600" dirty="0" smtClean="0"/>
          </a:p>
          <a:p>
            <a:pPr marL="742950" lvl="1" indent="-285750">
              <a:buFont typeface="Arial" panose="020B0604020202020204" pitchFamily="34" charset="0"/>
              <a:buChar char="•"/>
            </a:pPr>
            <a:endParaRPr lang="en-US" sz="1600" dirty="0" smtClean="0"/>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smtClean="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10: </a:t>
            </a:r>
            <a:r>
              <a:rPr lang="en-US" sz="3200" b="1" kern="0" dirty="0">
                <a:solidFill>
                  <a:srgbClr val="708CA1"/>
                </a:solidFill>
                <a:latin typeface="+mj-lt"/>
                <a:ea typeface="+mj-ea"/>
                <a:cs typeface="+mj-cs"/>
              </a:rPr>
              <a:t>Best Practices</a:t>
            </a:r>
          </a:p>
        </p:txBody>
      </p:sp>
    </p:spTree>
    <p:extLst>
      <p:ext uri="{BB962C8B-B14F-4D97-AF65-F5344CB8AC3E}">
        <p14:creationId xmlns:p14="http://schemas.microsoft.com/office/powerpoint/2010/main" val="280494528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10: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a:lnSpc>
                <a:spcPct val="85000"/>
              </a:lnSpc>
              <a:spcBef>
                <a:spcPct val="30000"/>
              </a:spcBef>
            </a:pPr>
            <a:r>
              <a:rPr lang="en-US" sz="1800" dirty="0"/>
              <a:t>The Application layer is where data enters the data network. Use a short discussion to introduce many well-known internet/network applications. Examples include web-browsers, email, telnet, etc.</a:t>
            </a:r>
          </a:p>
          <a:p>
            <a:r>
              <a:rPr lang="en-US" sz="1800" dirty="0"/>
              <a:t>Explain to students that an understanding of services and protocols is crucial because network traffic can be manipulated based on the service and corresponding protocol used. Therefore, differing types of network traffic can be identified by the protocol used to transport the traffic.</a:t>
            </a:r>
          </a:p>
          <a:p>
            <a:r>
              <a:rPr lang="en-US" sz="1800" dirty="0"/>
              <a:t>A good analogy for application services is a business that provides services to people. For example, if a person needs a carpet cleaned, they would use the services of a carpet cleaning business. In the context of the carpet cleaning analogy, a protocol would be the methods and rules the carpet cleaners use to provide the service of carpet cleaning.</a:t>
            </a:r>
          </a:p>
          <a:p>
            <a:r>
              <a:rPr lang="en-US" sz="1800" dirty="0"/>
              <a:t>DHCP Protocol – “DORA the Explorer” – Discover, Offer, Request, </a:t>
            </a:r>
            <a:r>
              <a:rPr lang="en-US" sz="1800" dirty="0" smtClean="0"/>
              <a:t>Acknowledge</a:t>
            </a:r>
            <a:endParaRPr lang="en-US" sz="1800" dirty="0"/>
          </a:p>
        </p:txBody>
      </p:sp>
    </p:spTree>
    <p:extLst>
      <p:ext uri="{BB962C8B-B14F-4D97-AF65-F5344CB8AC3E}">
        <p14:creationId xmlns:p14="http://schemas.microsoft.com/office/powerpoint/2010/main" val="322527194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10: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a:lnSpc>
                <a:spcPct val="85000"/>
              </a:lnSpc>
              <a:spcBef>
                <a:spcPct val="30000"/>
              </a:spcBef>
            </a:pPr>
            <a:r>
              <a:rPr lang="en-US" sz="2000" dirty="0"/>
              <a:t>Explain that the job of DNS is to make human interaction with the network easier by converting the URLs we use with application software into numeric addresses the data network uses. Explain that DNS is both a service and a protocol.</a:t>
            </a:r>
          </a:p>
          <a:p>
            <a:pPr>
              <a:lnSpc>
                <a:spcPct val="85000"/>
              </a:lnSpc>
              <a:spcBef>
                <a:spcPct val="30000"/>
              </a:spcBef>
            </a:pPr>
            <a:r>
              <a:rPr lang="en-US" sz="2000" dirty="0"/>
              <a:t>Use Wireshark to capture a packet stream to a popular website. Point out the DNS request for an IP address to the website URL and the reply with the IP address.</a:t>
            </a:r>
          </a:p>
          <a:p>
            <a:pPr>
              <a:lnSpc>
                <a:spcPct val="85000"/>
              </a:lnSpc>
              <a:spcBef>
                <a:spcPct val="30000"/>
              </a:spcBef>
            </a:pPr>
            <a:r>
              <a:rPr lang="en-US" sz="2000" dirty="0"/>
              <a:t>Explain that the job of DHCP is to make human interaction with the network easier by enabling users to automatically obtain IP addresses for their computers.   </a:t>
            </a:r>
          </a:p>
          <a:p>
            <a:pPr marL="393700" lvl="2">
              <a:lnSpc>
                <a:spcPct val="85000"/>
              </a:lnSpc>
              <a:spcBef>
                <a:spcPct val="30000"/>
              </a:spcBef>
            </a:pPr>
            <a:r>
              <a:rPr lang="en-US" dirty="0"/>
              <a:t>- DHCP is a client-server service with client software on a computer and server software on a server. </a:t>
            </a:r>
          </a:p>
          <a:p>
            <a:pPr marL="393700" lvl="2">
              <a:lnSpc>
                <a:spcPct val="85000"/>
              </a:lnSpc>
              <a:spcBef>
                <a:spcPct val="30000"/>
              </a:spcBef>
            </a:pPr>
            <a:r>
              <a:rPr lang="en-US" dirty="0"/>
              <a:t>- It is a request/reply service in which the DHCP server listens for and responds to DHCP requests from the client. </a:t>
            </a:r>
          </a:p>
          <a:p>
            <a:pPr marL="393700" lvl="2">
              <a:lnSpc>
                <a:spcPct val="85000"/>
              </a:lnSpc>
              <a:spcBef>
                <a:spcPct val="30000"/>
              </a:spcBef>
            </a:pPr>
            <a:r>
              <a:rPr lang="en-US" dirty="0"/>
              <a:t>- When a computer configured to use DCHP is turned on, it sends a DHCP request to get an IP address.  Any available DHCP server then responds with an IP address (along with other IP configuration information).</a:t>
            </a:r>
            <a:endParaRPr lang="en-US" dirty="0"/>
          </a:p>
        </p:txBody>
      </p:sp>
    </p:spTree>
    <p:extLst>
      <p:ext uri="{BB962C8B-B14F-4D97-AF65-F5344CB8AC3E}">
        <p14:creationId xmlns:p14="http://schemas.microsoft.com/office/powerpoint/2010/main" val="3914060940"/>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27706</TotalTime>
  <Pages>28</Pages>
  <Words>2815</Words>
  <Application>Microsoft Office PowerPoint</Application>
  <PresentationFormat>On-screen Show (4:3)</PresentationFormat>
  <Paragraphs>401</Paragraphs>
  <Slides>34</Slides>
  <Notes>33</Notes>
  <HiddenSlides>13</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34</vt:i4>
      </vt:variant>
    </vt:vector>
  </HeadingPairs>
  <TitlesOfParts>
    <vt:vector size="39" baseType="lpstr">
      <vt:lpstr>ＭＳ Ｐゴシック</vt:lpstr>
      <vt:lpstr>Arial</vt:lpstr>
      <vt:lpstr>Wingdings</vt:lpstr>
      <vt:lpstr>PPT-TMPLT-WHT_C</vt:lpstr>
      <vt:lpstr>NetAcad-4F_PPT-WHT_060408</vt:lpstr>
      <vt:lpstr>Instructor Materials Chapter 10: Application Layer</vt:lpstr>
      <vt:lpstr>Instructor Materials – Chapter 10 Planning Guide</vt:lpstr>
      <vt:lpstr>PowerPoint Presentation</vt:lpstr>
      <vt:lpstr>Chapter 10: Activities</vt:lpstr>
      <vt:lpstr>Chapter 10: Activities</vt:lpstr>
      <vt:lpstr>Chapter 10: Assessment</vt:lpstr>
      <vt:lpstr>PowerPoint Presentation</vt:lpstr>
      <vt:lpstr>PowerPoint Presentation</vt:lpstr>
      <vt:lpstr>PowerPoint Presentation</vt:lpstr>
      <vt:lpstr>PowerPoint Presentation</vt:lpstr>
      <vt:lpstr>Chapter 10: Additional Help</vt:lpstr>
      <vt:lpstr>PowerPoint Presentation</vt:lpstr>
      <vt:lpstr>Chapter 10: Application Layer</vt:lpstr>
      <vt:lpstr>Chapter 10 - Sections &amp; Objectives</vt:lpstr>
      <vt:lpstr>10.1 Application Layer Protocols</vt:lpstr>
      <vt:lpstr>Application Layer Protocols Application, Presentation, Session</vt:lpstr>
      <vt:lpstr>Application Layer Protocols Application, Presentation, Session (Cont.)</vt:lpstr>
      <vt:lpstr>Application Layer Protocols How Application Protocols Interact with End-User Applications</vt:lpstr>
      <vt:lpstr>Application Layer Protocols How Application Protocols Interact with End-User Applications (Cont.)</vt:lpstr>
      <vt:lpstr>10.2 Well-Known Application Layer Protocols and Services</vt:lpstr>
      <vt:lpstr>Well-Known Application Layer Protocols and Services Web and Email Protocols</vt:lpstr>
      <vt:lpstr>Well-Known Application Layer Protocols and Services Web and Email Protocols (Cont.)</vt:lpstr>
      <vt:lpstr>Well-Known Application Layer Protocols and Services Web and Email Protocols (Cont.)</vt:lpstr>
      <vt:lpstr>Well-Known Application Layer Protocols and Services IP Addressing Services</vt:lpstr>
      <vt:lpstr>Well-Known Application Layer Protocols and Services IP Addressing Services (Cont.)</vt:lpstr>
      <vt:lpstr>Well-Known Application Layer Protocols and Services IP Addressing Services (Cont.)</vt:lpstr>
      <vt:lpstr>Well-Known Application Layer Protocols and Services File Sharing Services</vt:lpstr>
      <vt:lpstr>Well-Known Application Layer Protocols and Services File Sharing Services (Cont.)</vt:lpstr>
      <vt:lpstr>10.3 Summary</vt:lpstr>
      <vt:lpstr>Chapter Summary Summary</vt:lpstr>
      <vt:lpstr>Chapter 10 New Terms and Commands</vt:lpstr>
      <vt:lpstr>Chapter 10 New Terms and Commands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Rodrigo Floriano -X (rofloria - BAY AREA TECHWORKERS at Cisco)</cp:lastModifiedBy>
  <cp:revision>1047</cp:revision>
  <cp:lastPrinted>1999-01-27T00:54:54Z</cp:lastPrinted>
  <dcterms:created xsi:type="dcterms:W3CDTF">2006-10-23T15:07:30Z</dcterms:created>
  <dcterms:modified xsi:type="dcterms:W3CDTF">2016-03-09T15:37:28Z</dcterms:modified>
</cp:coreProperties>
</file>