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945" r:id="rId2"/>
  </p:sldMasterIdLst>
  <p:notesMasterIdLst>
    <p:notesMasterId r:id="rId48"/>
  </p:notesMasterIdLst>
  <p:handoutMasterIdLst>
    <p:handoutMasterId r:id="rId49"/>
  </p:handoutMasterIdLst>
  <p:sldIdLst>
    <p:sldId id="812" r:id="rId3"/>
    <p:sldId id="903" r:id="rId4"/>
    <p:sldId id="871" r:id="rId5"/>
    <p:sldId id="904" r:id="rId6"/>
    <p:sldId id="908" r:id="rId7"/>
    <p:sldId id="873" r:id="rId8"/>
    <p:sldId id="874" r:id="rId9"/>
    <p:sldId id="909" r:id="rId10"/>
    <p:sldId id="910" r:id="rId11"/>
    <p:sldId id="932" r:id="rId12"/>
    <p:sldId id="875" r:id="rId13"/>
    <p:sldId id="877" r:id="rId14"/>
    <p:sldId id="500" r:id="rId15"/>
    <p:sldId id="786" r:id="rId16"/>
    <p:sldId id="933" r:id="rId17"/>
    <p:sldId id="791" r:id="rId18"/>
    <p:sldId id="906" r:id="rId19"/>
    <p:sldId id="927" r:id="rId20"/>
    <p:sldId id="911" r:id="rId21"/>
    <p:sldId id="912" r:id="rId22"/>
    <p:sldId id="913" r:id="rId23"/>
    <p:sldId id="914" r:id="rId24"/>
    <p:sldId id="915" r:id="rId25"/>
    <p:sldId id="934" r:id="rId26"/>
    <p:sldId id="928" r:id="rId27"/>
    <p:sldId id="935" r:id="rId28"/>
    <p:sldId id="929" r:id="rId29"/>
    <p:sldId id="936" r:id="rId30"/>
    <p:sldId id="916" r:id="rId31"/>
    <p:sldId id="917" r:id="rId32"/>
    <p:sldId id="921" r:id="rId33"/>
    <p:sldId id="922" r:id="rId34"/>
    <p:sldId id="923" r:id="rId35"/>
    <p:sldId id="937" r:id="rId36"/>
    <p:sldId id="924" r:id="rId37"/>
    <p:sldId id="919" r:id="rId38"/>
    <p:sldId id="920" r:id="rId39"/>
    <p:sldId id="925" r:id="rId40"/>
    <p:sldId id="926" r:id="rId41"/>
    <p:sldId id="882" r:id="rId42"/>
    <p:sldId id="883" r:id="rId43"/>
    <p:sldId id="884" r:id="rId44"/>
    <p:sldId id="885" r:id="rId45"/>
    <p:sldId id="930" r:id="rId46"/>
    <p:sldId id="931" r:id="rId4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lnSpc>
        <a:spcPct val="90000"/>
      </a:lnSpc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e Gibbons" initials="JG" lastIdx="12" clrIdx="0"/>
  <p:cmAuthor id="1" name="Rodrigo Floriano" initials="R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4"/>
    <a:srgbClr val="678DC5"/>
    <a:srgbClr val="3E67A4"/>
    <a:srgbClr val="3E8DC5"/>
    <a:srgbClr val="5F5F65"/>
    <a:srgbClr val="7E7E86"/>
    <a:srgbClr val="FFFFFF"/>
    <a:srgbClr val="8E8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89277" autoAdjust="0"/>
  </p:normalViewPr>
  <p:slideViewPr>
    <p:cSldViewPr snapToGrid="0">
      <p:cViewPr varScale="1">
        <p:scale>
          <a:sx n="105" d="100"/>
          <a:sy n="105" d="100"/>
        </p:scale>
        <p:origin x="11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2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5.xml"/><Relationship Id="rId13" Type="http://schemas.openxmlformats.org/officeDocument/2006/relationships/slide" Target="slides/slide31.xml"/><Relationship Id="rId18" Type="http://schemas.openxmlformats.org/officeDocument/2006/relationships/slide" Target="slides/slide37.xml"/><Relationship Id="rId3" Type="http://schemas.openxmlformats.org/officeDocument/2006/relationships/slide" Target="slides/slide19.xml"/><Relationship Id="rId21" Type="http://schemas.openxmlformats.org/officeDocument/2006/relationships/slide" Target="slides/slide41.xml"/><Relationship Id="rId7" Type="http://schemas.openxmlformats.org/officeDocument/2006/relationships/slide" Target="slides/slide24.xml"/><Relationship Id="rId12" Type="http://schemas.openxmlformats.org/officeDocument/2006/relationships/slide" Target="slides/slide30.xml"/><Relationship Id="rId17" Type="http://schemas.openxmlformats.org/officeDocument/2006/relationships/slide" Target="slides/slide35.xml"/><Relationship Id="rId2" Type="http://schemas.openxmlformats.org/officeDocument/2006/relationships/slide" Target="slides/slide18.xml"/><Relationship Id="rId16" Type="http://schemas.openxmlformats.org/officeDocument/2006/relationships/slide" Target="slides/slide34.xml"/><Relationship Id="rId20" Type="http://schemas.openxmlformats.org/officeDocument/2006/relationships/slide" Target="slides/slide39.xml"/><Relationship Id="rId1" Type="http://schemas.openxmlformats.org/officeDocument/2006/relationships/slide" Target="slides/slide17.xml"/><Relationship Id="rId6" Type="http://schemas.openxmlformats.org/officeDocument/2006/relationships/slide" Target="slides/slide23.xml"/><Relationship Id="rId11" Type="http://schemas.openxmlformats.org/officeDocument/2006/relationships/slide" Target="slides/slide28.xml"/><Relationship Id="rId5" Type="http://schemas.openxmlformats.org/officeDocument/2006/relationships/slide" Target="slides/slide22.xml"/><Relationship Id="rId15" Type="http://schemas.openxmlformats.org/officeDocument/2006/relationships/slide" Target="slides/slide33.xml"/><Relationship Id="rId23" Type="http://schemas.openxmlformats.org/officeDocument/2006/relationships/slide" Target="slides/slide45.xml"/><Relationship Id="rId10" Type="http://schemas.openxmlformats.org/officeDocument/2006/relationships/slide" Target="slides/slide27.xml"/><Relationship Id="rId19" Type="http://schemas.openxmlformats.org/officeDocument/2006/relationships/slide" Target="slides/slide38.xml"/><Relationship Id="rId4" Type="http://schemas.openxmlformats.org/officeDocument/2006/relationships/slide" Target="slides/slide20.xml"/><Relationship Id="rId9" Type="http://schemas.openxmlformats.org/officeDocument/2006/relationships/slide" Target="slides/slide26.xml"/><Relationship Id="rId14" Type="http://schemas.openxmlformats.org/officeDocument/2006/relationships/slide" Target="slides/slide32.xml"/><Relationship Id="rId22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5124" name="Line 13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/>
          <a:p>
            <a:pPr algn="r" defTabSz="903288">
              <a:lnSpc>
                <a:spcPct val="100000"/>
              </a:lnSpc>
            </a:pPr>
            <a:fld id="{22244E67-557B-7741-B9F5-F61AA18495DF}" type="slidenum">
              <a:rPr lang="en-US" sz="800"/>
              <a:pPr algn="r" defTabSz="903288">
                <a:lnSpc>
                  <a:spcPct val="100000"/>
                </a:lnSpc>
              </a:pPr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2181015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6249988" y="8609013"/>
            <a:ext cx="4492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9"/>
          <p:cNvSpPr>
            <a:spLocks noChangeArrowheads="1"/>
          </p:cNvSpPr>
          <p:nvPr/>
        </p:nvSpPr>
        <p:spPr bwMode="auto">
          <a:xfrm>
            <a:off x="57150" y="8785225"/>
            <a:ext cx="26193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667" tIns="50185" rIns="95667" bIns="50185">
            <a:spAutoFit/>
          </a:bodyPr>
          <a:lstStyle/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© 2006, Cisco Systems, Inc. All rights reserved.</a:t>
            </a:r>
          </a:p>
          <a:p>
            <a:pPr algn="l" defTabSz="611188">
              <a:lnSpc>
                <a:spcPct val="100000"/>
              </a:lnSpc>
              <a:tabLst>
                <a:tab pos="2387600" algn="l"/>
                <a:tab pos="4830763" algn="l"/>
              </a:tabLst>
            </a:pPr>
            <a:r>
              <a:rPr lang="en-US" sz="800"/>
              <a:t>Presentation_ID.scr</a:t>
            </a:r>
          </a:p>
        </p:txBody>
      </p:sp>
      <p:sp>
        <p:nvSpPr>
          <p:cNvPr id="6148" name="Line 10"/>
          <p:cNvSpPr>
            <a:spLocks noChangeShapeType="1"/>
          </p:cNvSpPr>
          <p:nvPr/>
        </p:nvSpPr>
        <p:spPr bwMode="auto">
          <a:xfrm>
            <a:off x="152400" y="8799513"/>
            <a:ext cx="66532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19" tIns="0" rIns="18819" bIns="0" numCol="1" anchor="b" anchorCtr="0" compatLnSpc="1">
            <a:prstTxWarp prst="textNoShape">
              <a:avLst/>
            </a:prstTxWarp>
          </a:bodyPr>
          <a:lstStyle>
            <a:lvl1pPr algn="r" defTabSz="903288">
              <a:lnSpc>
                <a:spcPct val="100000"/>
              </a:lnSpc>
              <a:defRPr sz="800" smtClean="0">
                <a:cs typeface="+mn-cs"/>
              </a:defRPr>
            </a:lvl1pPr>
          </a:lstStyle>
          <a:p>
            <a:pPr>
              <a:defRPr/>
            </a:pPr>
            <a:fld id="{F4CE0E46-7F05-B940-8356-5580BE265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0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244475"/>
            <a:ext cx="5321300" cy="3990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68350" y="4378325"/>
            <a:ext cx="5468938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67" tIns="50185" rIns="95667" bIns="501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646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50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120650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35000"/>
      </a:spcBef>
      <a:spcAft>
        <a:spcPct val="0"/>
      </a:spcAft>
      <a:buSzPct val="100000"/>
      <a:buChar char="•"/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/>
              <a:t>Cisco Networking Academy </a:t>
            </a:r>
            <a:r>
              <a:rPr lang="en-US" b="0" dirty="0" smtClean="0"/>
              <a:t>Program</a:t>
            </a:r>
            <a:endParaRPr lang="en-US" b="0" dirty="0"/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11:  Build a Small</a:t>
            </a:r>
            <a:r>
              <a:rPr lang="en-US" sz="1300" b="0" baseline="0" dirty="0" smtClean="0"/>
              <a:t>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97270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10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83229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11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2797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CB16DC-A265-4634-B8FE-A98AE819939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9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9030C1-C977-B14B-8EB7-BA2B30FCDB63}" type="slidenum">
              <a:rPr lang="en-US" sz="800"/>
              <a:pPr/>
              <a:t>13</a:t>
            </a:fld>
            <a:endParaRPr lang="en-US" sz="80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Arial" charset="0"/>
              </a:rPr>
              <a:t>Introduction to Networks v6.0</a:t>
            </a:r>
          </a:p>
          <a:p>
            <a:pPr>
              <a:buFontTx/>
              <a:buNone/>
            </a:pPr>
            <a:r>
              <a:rPr lang="en-US" sz="1300" b="0" dirty="0" smtClean="0"/>
              <a:t>Chapter 11:  Build a Small</a:t>
            </a:r>
            <a:r>
              <a:rPr lang="en-US" sz="1300" b="0" baseline="0" dirty="0" smtClean="0"/>
              <a:t>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476943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14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723805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15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38904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11: Build</a:t>
            </a:r>
            <a:r>
              <a:rPr lang="en-US" sz="1200" b="0" baseline="0" dirty="0" smtClean="0"/>
              <a:t> a Small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77331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Design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11.1.1 –</a:t>
            </a:r>
            <a:r>
              <a:rPr lang="en-US" baseline="0" dirty="0" smtClean="0">
                <a:latin typeface="Arial" charset="0"/>
              </a:rPr>
              <a:t> Devices in a Small Network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63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Design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11.1.1 –</a:t>
            </a:r>
            <a:r>
              <a:rPr lang="en-US" baseline="0" dirty="0" smtClean="0">
                <a:latin typeface="Arial" charset="0"/>
              </a:rPr>
              <a:t> Devices in a Small Network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846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19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Design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11.1.2</a:t>
            </a:r>
            <a:r>
              <a:rPr lang="en-US" baseline="0" dirty="0" smtClean="0">
                <a:latin typeface="Arial" charset="0"/>
              </a:rPr>
              <a:t> – Small Network Application and Protocols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1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163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11.1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Design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11.1.3</a:t>
            </a:r>
            <a:r>
              <a:rPr lang="en-US" baseline="0" dirty="0" smtClean="0">
                <a:latin typeface="Arial" charset="0"/>
              </a:rPr>
              <a:t> – </a:t>
            </a:r>
            <a:r>
              <a:rPr lang="en-US" dirty="0" smtClean="0"/>
              <a:t>Scale to Larger Networks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805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11: Build</a:t>
            </a:r>
            <a:r>
              <a:rPr lang="en-US" sz="1200" b="0" baseline="0" dirty="0" smtClean="0"/>
              <a:t> a Small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68988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11.2.1 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/>
              <a:t>Security Threats and Vulnerabilities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8025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11.2.2 – Network Attacks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400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11.2.2 – Network Attacks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4021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11.2.3 – Network Attack</a:t>
            </a:r>
            <a:r>
              <a:rPr lang="en-US" baseline="0" dirty="0" smtClean="0">
                <a:latin typeface="Arial" charset="0"/>
              </a:rPr>
              <a:t> Mitigation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2705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26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11.2.3 – Network Attack</a:t>
            </a:r>
            <a:r>
              <a:rPr lang="en-US" baseline="0" dirty="0" smtClean="0">
                <a:latin typeface="Arial" charset="0"/>
              </a:rPr>
              <a:t> Mitigation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2198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11.2.4 – Device Security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2635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28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11.2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Security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11.2.4 – Device Security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5817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11: Build</a:t>
            </a:r>
            <a:r>
              <a:rPr lang="en-US" sz="1200" b="0" baseline="0" dirty="0" smtClean="0"/>
              <a:t> a Small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1016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7EDCD-494B-463B-94F5-50E6B57D71C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b="0" kern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Course Planning Guide</a:t>
            </a:r>
          </a:p>
          <a:p>
            <a:pPr marL="0" indent="0" algn="l" defTabSz="814388">
              <a:lnSpc>
                <a:spcPct val="90000"/>
              </a:lnSpc>
              <a:buNone/>
              <a:defRPr/>
            </a:pPr>
            <a:r>
              <a:rPr lang="en-US" sz="800" dirty="0" smtClean="0">
                <a:latin typeface="Arial" charset="0"/>
              </a:rPr>
              <a:t>Introduction to Networks v6.0</a:t>
            </a:r>
            <a:endParaRPr lang="en-US" sz="800" b="0" kern="0" dirty="0" smtClean="0">
              <a:solidFill>
                <a:schemeClr val="bg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US" sz="1300" b="0" dirty="0" smtClean="0"/>
              <a:t>Chapter 11:  Build a Small</a:t>
            </a:r>
            <a:r>
              <a:rPr lang="en-US" sz="1300" b="0" baseline="0" dirty="0" smtClean="0"/>
              <a:t>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51885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30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11.3.1 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/>
              <a:t>The ping Command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5886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11.3.2</a:t>
            </a:r>
            <a:r>
              <a:rPr lang="en-US" baseline="0" dirty="0" smtClean="0">
                <a:latin typeface="Arial" charset="0"/>
              </a:rPr>
              <a:t> – The traceroute and </a:t>
            </a:r>
            <a:r>
              <a:rPr lang="en-US" baseline="0" dirty="0" err="1" smtClean="0">
                <a:latin typeface="Arial" charset="0"/>
              </a:rPr>
              <a:t>tracert</a:t>
            </a:r>
            <a:r>
              <a:rPr lang="en-US" baseline="0" dirty="0" smtClean="0">
                <a:latin typeface="Arial" charset="0"/>
              </a:rPr>
              <a:t> Command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856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32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11.3.3</a:t>
            </a:r>
            <a:r>
              <a:rPr lang="en-US" baseline="0" dirty="0" smtClean="0">
                <a:latin typeface="Arial" charset="0"/>
              </a:rPr>
              <a:t> – Show Commands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1534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33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11.3.4</a:t>
            </a:r>
            <a:r>
              <a:rPr lang="en-US" baseline="0" dirty="0" smtClean="0">
                <a:latin typeface="Arial" charset="0"/>
              </a:rPr>
              <a:t> – Host and </a:t>
            </a:r>
            <a:r>
              <a:rPr lang="en-US" baseline="0" smtClean="0">
                <a:latin typeface="Arial" charset="0"/>
              </a:rPr>
              <a:t>IOS Commands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4164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34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11.3.4</a:t>
            </a:r>
            <a:r>
              <a:rPr lang="en-US" baseline="0" dirty="0" smtClean="0">
                <a:latin typeface="Arial" charset="0"/>
              </a:rPr>
              <a:t> – Host and </a:t>
            </a:r>
            <a:r>
              <a:rPr lang="en-US" baseline="0" smtClean="0">
                <a:latin typeface="Arial" charset="0"/>
              </a:rPr>
              <a:t>IOS Commands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0190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35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11.3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Basic Network Performance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11.3.4</a:t>
            </a:r>
            <a:r>
              <a:rPr lang="en-US" baseline="0" dirty="0" smtClean="0">
                <a:latin typeface="Arial" charset="0"/>
              </a:rPr>
              <a:t> – Debugging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30182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36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11: Build</a:t>
            </a:r>
            <a:r>
              <a:rPr lang="en-US" sz="1200" b="0" baseline="0" dirty="0" smtClean="0"/>
              <a:t> a Small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8728662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37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11.4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Troubleshooting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11.4.1 –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smtClean="0"/>
              <a:t>Troubleshooting Methodologies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7268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38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11.4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Troubleshooting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11.4.2 –</a:t>
            </a:r>
            <a:r>
              <a:rPr lang="en-US" baseline="0" dirty="0" smtClean="0">
                <a:latin typeface="Arial" charset="0"/>
              </a:rPr>
              <a:t> Troubleshooting Cables and Interfaces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2227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39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11.4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Network Troubleshooting</a:t>
            </a:r>
            <a:endParaRPr lang="en-US" sz="12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11.4.3 –</a:t>
            </a:r>
            <a:r>
              <a:rPr lang="en-US" baseline="0" dirty="0" smtClean="0">
                <a:latin typeface="Arial" charset="0"/>
              </a:rPr>
              <a:t> Troubleshooting Scenarios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40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71199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2A389-8690-465F-BB28-DC61C90E42E7}" type="slidenum">
              <a:rPr lang="en-US" smtClean="0"/>
              <a:pPr/>
              <a:t>40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813" y="4378325"/>
            <a:ext cx="6121400" cy="425291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0" dirty="0" smtClean="0"/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/>
              <a:t>Introduction</a:t>
            </a:r>
            <a:r>
              <a:rPr lang="en-US" b="0" baseline="0" dirty="0" smtClean="0"/>
              <a:t> to Networks v6.0</a:t>
            </a:r>
            <a:endParaRPr lang="en-US" b="0" dirty="0" smtClean="0"/>
          </a:p>
          <a:p>
            <a:pPr>
              <a:buFontTx/>
              <a:buNone/>
            </a:pPr>
            <a:r>
              <a:rPr lang="en-US" sz="1200" b="0" dirty="0" smtClean="0"/>
              <a:t>Chapter 11:</a:t>
            </a:r>
            <a:r>
              <a:rPr lang="en-US" sz="1200" b="0" baseline="0" dirty="0" smtClean="0"/>
              <a:t> Build a Small Network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333652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41</a:t>
            </a:fld>
            <a:endParaRPr lang="en-US" sz="8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11.5.1.4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 smtClean="0">
                <a:latin typeface="Arial" charset="0"/>
              </a:rPr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2897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3B40C-7774-46A0-8FD7-D0857136B16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928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44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131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/>
              <a:pPr/>
              <a:t>45</a:t>
            </a:fld>
            <a:endParaRPr lang="en-US" sz="8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083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5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3132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84400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68471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13188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9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83149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t_Cover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3888"/>
            <a:ext cx="914082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C7FBAF0-BCF5-8741-945F-3C6763791038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9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47" name="Rectangle 7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9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402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9851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5638" y="2014538"/>
            <a:ext cx="7940675" cy="357187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69748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Pt_4face_0212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35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78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6" name="Rectangle 279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sp>
        <p:nvSpPr>
          <p:cNvPr id="7" name="Rectangle 280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8" name="Rectangle 281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7F1BC4EF-034A-F647-AA58-B71D58802FDB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pic>
        <p:nvPicPr>
          <p:cNvPr id="9" name="Picture 331" descr="Cisco_New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5940425"/>
            <a:ext cx="3354388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33" descr="Cis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3" y="119063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873" name="Rectangle 209"/>
          <p:cNvSpPr>
            <a:spLocks noGrp="1" noChangeArrowheads="1"/>
          </p:cNvSpPr>
          <p:nvPr>
            <p:ph type="ctrTitle"/>
          </p:nvPr>
        </p:nvSpPr>
        <p:spPr bwMode="white">
          <a:xfrm>
            <a:off x="311150" y="2671763"/>
            <a:ext cx="3768725" cy="830262"/>
          </a:xfrm>
          <a:ln/>
        </p:spPr>
        <p:txBody>
          <a:bodyPr anchor="ctr"/>
          <a:lstStyle>
            <a:lvl1pPr>
              <a:defRPr sz="30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69874" name="Rectangle 210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4103688" cy="658812"/>
          </a:xfrm>
          <a:ln/>
        </p:spPr>
        <p:txBody>
          <a:bodyPr/>
          <a:lstStyle>
            <a:lvl1pPr marL="0" indent="0">
              <a:lnSpc>
                <a:spcPct val="9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8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47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85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31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7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8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56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702293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638" y="1687390"/>
            <a:ext cx="7940675" cy="4720787"/>
          </a:xfrm>
        </p:spPr>
        <p:txBody>
          <a:bodyPr/>
          <a:lstStyle>
            <a:lvl2pPr marL="457200" indent="-228600">
              <a:buFont typeface="Arial" panose="020B0604020202020204" pitchFamily="34" charset="0"/>
              <a:buChar char="•"/>
              <a:defRPr/>
            </a:lvl2pPr>
            <a:lvl3pPr marL="914400" indent="-225425">
              <a:buSzPct val="75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4253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491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29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798513"/>
            <a:ext cx="2035175" cy="4787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798513"/>
            <a:ext cx="5957887" cy="4787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0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115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2014538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2014538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4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7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8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49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9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798513"/>
            <a:ext cx="81454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193675" y="6562725"/>
            <a:ext cx="96202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ITE PC v4.1</a:t>
            </a:r>
          </a:p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Chapter 1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28856D66-2D7E-BA44-8BF8-F720D8CAD36C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6398" y="2078328"/>
            <a:ext cx="7940675" cy="39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7" descr="PPt_TopBand_Artwor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4498975" y="6670675"/>
            <a:ext cx="23479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2007 – 2010, Cisco Systems, Inc. All rights reserved.</a:t>
            </a: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7123113" y="6672263"/>
            <a:ext cx="6508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5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146"/>
          <p:cNvSpPr>
            <a:spLocks noGrp="1" noChangeArrowheads="1"/>
          </p:cNvSpPr>
          <p:nvPr>
            <p:ph type="title"/>
          </p:nvPr>
        </p:nvSpPr>
        <p:spPr bwMode="auto">
          <a:xfrm>
            <a:off x="193868" y="394392"/>
            <a:ext cx="87721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3075" name="Rectangle 6281"/>
          <p:cNvSpPr>
            <a:spLocks noChangeArrowheads="1"/>
          </p:cNvSpPr>
          <p:nvPr/>
        </p:nvSpPr>
        <p:spPr bwMode="auto">
          <a:xfrm>
            <a:off x="193675" y="6672263"/>
            <a:ext cx="96202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Presentation_ID</a:t>
            </a:r>
          </a:p>
        </p:txBody>
      </p:sp>
      <p:sp>
        <p:nvSpPr>
          <p:cNvPr id="3076" name="Rectangle 6282"/>
          <p:cNvSpPr>
            <a:spLocks noChangeArrowheads="1"/>
          </p:cNvSpPr>
          <p:nvPr/>
        </p:nvSpPr>
        <p:spPr bwMode="auto">
          <a:xfrm>
            <a:off x="8596313" y="6626225"/>
            <a:ext cx="320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6084AB3D-AE30-934E-B0BC-A74C2CCEE444}" type="slidenum">
              <a:rPr lang="en-US" sz="1000">
                <a:solidFill>
                  <a:srgbClr val="D3D3D3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>
              <a:solidFill>
                <a:srgbClr val="D3D3D3"/>
              </a:solidFill>
            </a:endParaRPr>
          </a:p>
        </p:txBody>
      </p:sp>
      <p:sp>
        <p:nvSpPr>
          <p:cNvPr id="3077" name="Rectangle 628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109" y="1539502"/>
            <a:ext cx="8733677" cy="492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8" name="Rectangle 6312"/>
          <p:cNvSpPr>
            <a:spLocks noChangeArrowheads="1"/>
          </p:cNvSpPr>
          <p:nvPr/>
        </p:nvSpPr>
        <p:spPr bwMode="auto">
          <a:xfrm>
            <a:off x="4498975" y="6672263"/>
            <a:ext cx="20224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© 2008 Cisco Systems, Inc. All rights reserved.</a:t>
            </a:r>
          </a:p>
        </p:txBody>
      </p:sp>
      <p:sp>
        <p:nvSpPr>
          <p:cNvPr id="3079" name="Rectangle 6313"/>
          <p:cNvSpPr>
            <a:spLocks noChangeArrowheads="1"/>
          </p:cNvSpPr>
          <p:nvPr/>
        </p:nvSpPr>
        <p:spPr bwMode="auto">
          <a:xfrm>
            <a:off x="6896100" y="6672263"/>
            <a:ext cx="877888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>
                <a:solidFill>
                  <a:srgbClr val="D3D3D3"/>
                </a:solidFill>
              </a:rPr>
              <a:t>Cisco Confidential</a:t>
            </a:r>
          </a:p>
        </p:txBody>
      </p:sp>
      <p:pic>
        <p:nvPicPr>
          <p:cNvPr id="3080" name="Picture 8" descr="Rev08_Cisco_BrandBar10_060408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+mj-lt"/>
          <a:ea typeface="ＭＳ Ｐゴシック" charset="0"/>
          <a:cs typeface="ＭＳ Ｐゴシック" charset="0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6pPr>
      <a:lvl7pPr marL="9144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7pPr>
      <a:lvl8pPr marL="13716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8pPr>
      <a:lvl9pPr marL="1828800" algn="l" defTabSz="8143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708CA1"/>
          </a:solidFill>
          <a:latin typeface="Arial" charset="0"/>
        </a:defRPr>
      </a:lvl9pPr>
    </p:titleStyle>
    <p:bodyStyle>
      <a:lvl1pPr marL="236538" indent="-236538" algn="l" defTabSz="814388" rtl="0" eaLnBrk="0" fontAlgn="base" hangingPunct="0">
        <a:lnSpc>
          <a:spcPct val="95000"/>
        </a:lnSpc>
        <a:spcBef>
          <a:spcPct val="50000"/>
        </a:spcBef>
        <a:spcAft>
          <a:spcPct val="0"/>
        </a:spcAft>
        <a:buClr>
          <a:srgbClr val="708CA1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74675" indent="-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9144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4125" indent="117475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04963" indent="223838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621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6pPr>
      <a:lvl7pPr marL="25193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7pPr>
      <a:lvl8pPr marL="29765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8pPr>
      <a:lvl9pPr marL="3433763" algn="l" defTabSz="814388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08CA1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or%20additional%20help%20with%20teaching%20strategies,%20including%20lesson%20plans,%20analogies%20for%20difficult%20concepts,%20and%20discussion%20topics,%20visit%20the%20CCNA%20Community%20at:%20https:/www.netacad.com/group/communities/community-hom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or%20additional%20help%20with%20teaching%20strategies,%20including%20lesson%20plans,%20analogies%20for%20difficult%20concepts,%20and%20discussion%20topics,%20visit%20the%20CCNA%20Community%20at:%20https: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or%20additional%20help%20with%20teaching%20strategies,%20including%20lesson%20plans,%20analogies%20for%20difficult%20concepts,%20and%20discussion%20topics,%20visit%20the%20CCNA%20Community%20at:%20https:/www.netacad.com/group/communities/community-ho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624384" y="800403"/>
            <a:ext cx="6788150" cy="1008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0" indent="0" algn="l" defTabSz="814388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pitchFamily="2" charset="2"/>
              <a:buNone/>
              <a:defRPr sz="2000" b="1">
                <a:solidFill>
                  <a:schemeClr val="bg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 kern="0" dirty="0">
              <a:latin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Instructor Materials</a:t>
            </a:r>
            <a:br>
              <a:rPr lang="en-US" sz="2400" dirty="0" smtClean="0">
                <a:latin typeface="Arial" charset="0"/>
              </a:rPr>
            </a:br>
            <a:r>
              <a:rPr lang="en-US" sz="2400" dirty="0" smtClean="0">
                <a:latin typeface="Arial" charset="0"/>
              </a:rPr>
              <a:t>Chapter 11: Build a Small Network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150" y="4672012"/>
            <a:ext cx="4103688" cy="10618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CCNA Routing and Switching</a:t>
            </a:r>
          </a:p>
          <a:p>
            <a:pPr eaLnBrk="1" hangingPunct="1"/>
            <a:r>
              <a:rPr lang="en-US" dirty="0">
                <a:latin typeface="Arial" charset="0"/>
              </a:rPr>
              <a:t>Introduction to Networks </a:t>
            </a:r>
            <a:r>
              <a:rPr lang="en-US" dirty="0" smtClean="0">
                <a:latin typeface="Arial" charset="0"/>
              </a:rPr>
              <a:t>v6.0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64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093838"/>
            <a:ext cx="8733677" cy="5372069"/>
          </a:xfrm>
        </p:spPr>
        <p:txBody>
          <a:bodyPr/>
          <a:lstStyle/>
          <a:p>
            <a:r>
              <a:rPr lang="en-US" dirty="0" smtClean="0"/>
              <a:t>Section </a:t>
            </a:r>
            <a:r>
              <a:rPr lang="en-US" dirty="0"/>
              <a:t>11.3</a:t>
            </a:r>
          </a:p>
          <a:p>
            <a:pPr lvl="1"/>
            <a:r>
              <a:rPr lang="en-US" dirty="0"/>
              <a:t>Students should become very familiar with the basic host and IOS commands used to acquire information about the devices in a network. Provide as much hands-on opportunity to practice these as possible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Host </a:t>
            </a:r>
            <a:r>
              <a:rPr lang="en-US" dirty="0"/>
              <a:t>commands: ipconfig, ping, </a:t>
            </a:r>
            <a:r>
              <a:rPr lang="en-US" dirty="0" err="1"/>
              <a:t>tracert</a:t>
            </a:r>
            <a:endParaRPr lang="en-US" dirty="0"/>
          </a:p>
          <a:p>
            <a:pPr lvl="1"/>
            <a:r>
              <a:rPr lang="en-US" dirty="0"/>
              <a:t>IOS commands: show running-</a:t>
            </a:r>
            <a:r>
              <a:rPr lang="en-US" dirty="0" err="1"/>
              <a:t>config</a:t>
            </a:r>
            <a:r>
              <a:rPr lang="en-US" dirty="0"/>
              <a:t>, show version, show interfaces, show </a:t>
            </a:r>
            <a:r>
              <a:rPr lang="en-US" dirty="0" err="1" smtClean="0"/>
              <a:t>ip</a:t>
            </a:r>
            <a:r>
              <a:rPr lang="en-US" dirty="0" smtClean="0"/>
              <a:t> </a:t>
            </a:r>
            <a:r>
              <a:rPr lang="en-US" dirty="0"/>
              <a:t>interface brief, show </a:t>
            </a:r>
            <a:r>
              <a:rPr lang="en-US" dirty="0" err="1"/>
              <a:t>cdp</a:t>
            </a:r>
            <a:r>
              <a:rPr lang="en-US" dirty="0"/>
              <a:t> neighbors, show flash, traceroute, show </a:t>
            </a:r>
            <a:r>
              <a:rPr lang="en-US" dirty="0" err="1"/>
              <a:t>ip</a:t>
            </a:r>
            <a:r>
              <a:rPr lang="en-US" dirty="0"/>
              <a:t> route</a:t>
            </a:r>
          </a:p>
          <a:p>
            <a:r>
              <a:rPr lang="en-US" dirty="0"/>
              <a:t>Section </a:t>
            </a:r>
            <a:r>
              <a:rPr lang="en-US" dirty="0" smtClean="0"/>
              <a:t>11.5</a:t>
            </a:r>
            <a:endParaRPr lang="en-US" dirty="0"/>
          </a:p>
          <a:p>
            <a:pPr lvl="1"/>
            <a:r>
              <a:rPr lang="en-US" dirty="0"/>
              <a:t>The following activities are strongly recommended</a:t>
            </a:r>
          </a:p>
          <a:p>
            <a:pPr marL="688975" lvl="2" indent="-227013"/>
            <a:r>
              <a:rPr lang="en-US" dirty="0"/>
              <a:t>Packet Tracer </a:t>
            </a:r>
            <a:r>
              <a:rPr lang="en-US" dirty="0" smtClean="0"/>
              <a:t>11.5.1.2 </a:t>
            </a:r>
            <a:r>
              <a:rPr lang="en-US" dirty="0"/>
              <a:t>Skills Integration Challenge</a:t>
            </a:r>
          </a:p>
          <a:p>
            <a:pPr marL="688975" lvl="2" indent="-227013"/>
            <a:r>
              <a:rPr lang="en-US" dirty="0"/>
              <a:t>Packet Tracer </a:t>
            </a:r>
            <a:r>
              <a:rPr lang="en-US" dirty="0" smtClean="0"/>
              <a:t>11.5.1.3 </a:t>
            </a:r>
            <a:r>
              <a:rPr lang="en-US" dirty="0"/>
              <a:t>Troubleshooting Challenge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7216" y="25563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11: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543865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11: Additional Help</a:t>
            </a:r>
          </a:p>
        </p:txBody>
      </p:sp>
      <p:sp>
        <p:nvSpPr>
          <p:cNvPr id="20483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828800"/>
            <a:ext cx="7940675" cy="3571875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For additional help with teaching strategies, including lesson plans, analogies for difficult concepts, and discussion topics, visit the CCNA Community at: </a:t>
            </a:r>
            <a:r>
              <a:rPr lang="en-US" sz="2000" dirty="0">
                <a:hlinkClick r:id="rId3"/>
              </a:rPr>
              <a:t>https://www.netacad.com/group/communities/community-home</a:t>
            </a:r>
            <a:endParaRPr lang="en-US" sz="20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Best practices from around the world for teaching CCNA Routing and Switching. </a:t>
            </a:r>
            <a:r>
              <a:rPr lang="en-US" sz="2000" dirty="0">
                <a:hlinkClick r:id="rId3"/>
              </a:rPr>
              <a:t>https://www.netacad.com/group/communities/ccna-blog</a:t>
            </a:r>
            <a:endParaRPr lang="en-US" sz="20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sz="2000" dirty="0"/>
              <a:t>If you have lesson plans or resources that you would like to share, upload them to the CCNA Community in order to help other instructors.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02589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  <p:pic>
        <p:nvPicPr>
          <p:cNvPr id="14339" name="Picture 100" descr="CNA_largo-onwhi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2978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Chapter 11: Build a Small Network</a:t>
            </a:r>
            <a:endParaRPr lang="en-US" sz="2400" dirty="0">
              <a:solidFill>
                <a:srgbClr val="00B0F0"/>
              </a:solidFill>
              <a:latin typeface="Arial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150" y="4672013"/>
            <a:ext cx="6788150" cy="65881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Introduction </a:t>
            </a:r>
            <a:r>
              <a:rPr lang="en-US" dirty="0">
                <a:latin typeface="Arial" charset="0"/>
              </a:rPr>
              <a:t>to Networks v6.0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213109" y="394392"/>
            <a:ext cx="8772157" cy="838200"/>
          </a:xfrm>
        </p:spPr>
        <p:txBody>
          <a:bodyPr/>
          <a:lstStyle/>
          <a:p>
            <a:r>
              <a:rPr lang="en-US" dirty="0" smtClean="0"/>
              <a:t>Chapter 11 - Sections &amp; Objectives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263765"/>
            <a:ext cx="8733677" cy="5233315"/>
          </a:xfrm>
        </p:spPr>
        <p:txBody>
          <a:bodyPr>
            <a:normAutofit/>
          </a:bodyPr>
          <a:lstStyle/>
          <a:p>
            <a:r>
              <a:rPr lang="en-CA" dirty="0" smtClean="0"/>
              <a:t>11.1 Network Design</a:t>
            </a:r>
          </a:p>
          <a:p>
            <a:pPr lvl="1"/>
            <a:r>
              <a:rPr lang="en-US" dirty="0" smtClean="0"/>
              <a:t>Identify the devices used in a small network.</a:t>
            </a:r>
          </a:p>
          <a:p>
            <a:pPr lvl="1"/>
            <a:r>
              <a:rPr lang="en-US" dirty="0" smtClean="0"/>
              <a:t>Identify the protocols used in a small network.</a:t>
            </a:r>
          </a:p>
          <a:p>
            <a:pPr lvl="1"/>
            <a:r>
              <a:rPr lang="en-US" dirty="0" smtClean="0"/>
              <a:t>Explain how a small network serves as the basis of larger networks.</a:t>
            </a:r>
          </a:p>
          <a:p>
            <a:r>
              <a:rPr lang="en-CA" dirty="0" smtClean="0"/>
              <a:t>11.2 Network Security</a:t>
            </a:r>
          </a:p>
          <a:p>
            <a:pPr lvl="1"/>
            <a:r>
              <a:rPr lang="en-US" dirty="0" smtClean="0"/>
              <a:t>Explain </a:t>
            </a:r>
            <a:r>
              <a:rPr lang="en-US" dirty="0"/>
              <a:t>why security measures are necessary on network devices.</a:t>
            </a:r>
          </a:p>
          <a:p>
            <a:pPr lvl="1"/>
            <a:r>
              <a:rPr lang="en-US" dirty="0"/>
              <a:t>Identify security vulnerabilities.</a:t>
            </a:r>
          </a:p>
          <a:p>
            <a:pPr lvl="1"/>
            <a:r>
              <a:rPr lang="en-US" dirty="0"/>
              <a:t>Identify general mitigation techniques.</a:t>
            </a:r>
          </a:p>
          <a:p>
            <a:pPr lvl="1"/>
            <a:r>
              <a:rPr lang="en-US" dirty="0"/>
              <a:t>Configure network devices with device hardening features to mitigate security threats.</a:t>
            </a:r>
          </a:p>
          <a:p>
            <a:pPr lvl="1"/>
            <a:r>
              <a:rPr lang="en-US" dirty="0"/>
              <a:t>Apply the commands to back up and restore an IOS configuration file</a:t>
            </a:r>
            <a:r>
              <a:rPr lang="en-US" dirty="0" smtClean="0"/>
              <a:t>.</a:t>
            </a:r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571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>
          <a:xfrm>
            <a:off x="213109" y="394392"/>
            <a:ext cx="8772157" cy="838200"/>
          </a:xfrm>
        </p:spPr>
        <p:txBody>
          <a:bodyPr/>
          <a:lstStyle/>
          <a:p>
            <a:r>
              <a:rPr lang="en-US" dirty="0" smtClean="0"/>
              <a:t>Chapter 11 - Sections &amp; Objectives (Cont.)</a:t>
            </a:r>
          </a:p>
        </p:txBody>
      </p:sp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263765"/>
            <a:ext cx="8733677" cy="5233315"/>
          </a:xfrm>
        </p:spPr>
        <p:txBody>
          <a:bodyPr>
            <a:normAutofit/>
          </a:bodyPr>
          <a:lstStyle/>
          <a:p>
            <a:r>
              <a:rPr lang="en-CA" dirty="0" smtClean="0"/>
              <a:t>11.3 Basic Network Performance</a:t>
            </a:r>
          </a:p>
          <a:p>
            <a:pPr lvl="1"/>
            <a:r>
              <a:rPr lang="en-US" dirty="0"/>
              <a:t>Use the output of the ping command to establish relative network performance.</a:t>
            </a:r>
          </a:p>
          <a:p>
            <a:pPr lvl="1"/>
            <a:r>
              <a:rPr lang="en-US" dirty="0"/>
              <a:t>Use the output of the </a:t>
            </a:r>
            <a:r>
              <a:rPr lang="en-US" dirty="0" err="1"/>
              <a:t>tracert</a:t>
            </a:r>
            <a:r>
              <a:rPr lang="en-US" dirty="0"/>
              <a:t> command to establish relative network performance.</a:t>
            </a:r>
          </a:p>
          <a:p>
            <a:pPr lvl="1"/>
            <a:r>
              <a:rPr lang="en-US" dirty="0"/>
              <a:t>Use show commands to verify the configuration and status of network devices.</a:t>
            </a:r>
          </a:p>
          <a:p>
            <a:pPr lvl="1"/>
            <a:r>
              <a:rPr lang="en-US" dirty="0"/>
              <a:t>Use host and IOS commands to acquire information about network devices.</a:t>
            </a:r>
          </a:p>
          <a:p>
            <a:r>
              <a:rPr lang="en-CA" dirty="0" smtClean="0"/>
              <a:t>11.4 Network Troubleshooting</a:t>
            </a:r>
          </a:p>
          <a:p>
            <a:pPr lvl="1"/>
            <a:r>
              <a:rPr lang="en-CA" dirty="0" smtClean="0"/>
              <a:t>Apply troubleshooting methodologies to resolve problems</a:t>
            </a:r>
          </a:p>
          <a:p>
            <a:pPr lvl="1"/>
            <a:r>
              <a:rPr lang="en-CA" dirty="0" smtClean="0"/>
              <a:t>Troubleshoot interface and cable issues</a:t>
            </a:r>
          </a:p>
          <a:p>
            <a:pPr lvl="1"/>
            <a:r>
              <a:rPr lang="en-CA" dirty="0" smtClean="0"/>
              <a:t>Troubleshoot client connectivity issues involving DNS</a:t>
            </a:r>
          </a:p>
          <a:p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01297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11.1 Network Design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212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Devices in a Small Network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7" y="1232593"/>
            <a:ext cx="6695305" cy="542384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Small Network Topologies</a:t>
            </a:r>
          </a:p>
          <a:p>
            <a:pPr lvl="1"/>
            <a:r>
              <a:rPr lang="en-US" dirty="0" smtClean="0"/>
              <a:t>Comprises one router, a couple of switches, and the user PCs.</a:t>
            </a:r>
          </a:p>
          <a:p>
            <a:pPr lvl="1"/>
            <a:r>
              <a:rPr lang="en-US" dirty="0" smtClean="0"/>
              <a:t>Access to Internet through a single WAN link, cable or DSL.</a:t>
            </a:r>
          </a:p>
          <a:p>
            <a:pPr lvl="1"/>
            <a:r>
              <a:rPr lang="en-US" dirty="0" smtClean="0"/>
              <a:t>Management usually by a third party company.</a:t>
            </a:r>
          </a:p>
          <a:p>
            <a:r>
              <a:rPr lang="en-US" dirty="0" smtClean="0"/>
              <a:t>Device Selection for a Small Network</a:t>
            </a:r>
          </a:p>
          <a:p>
            <a:pPr lvl="1"/>
            <a:r>
              <a:rPr lang="en-US" dirty="0" smtClean="0"/>
              <a:t>Security, </a:t>
            </a:r>
            <a:r>
              <a:rPr lang="en-US" dirty="0" err="1" smtClean="0"/>
              <a:t>QoS</a:t>
            </a:r>
            <a:r>
              <a:rPr lang="en-US" dirty="0" smtClean="0"/>
              <a:t>, VoIP, L3 switching, NAT, and DHCP</a:t>
            </a:r>
          </a:p>
          <a:p>
            <a:r>
              <a:rPr lang="en-US" dirty="0" smtClean="0"/>
              <a:t>IP Addressing for a Small Network</a:t>
            </a:r>
          </a:p>
          <a:p>
            <a:pPr lvl="1"/>
            <a:r>
              <a:rPr lang="en-US" dirty="0"/>
              <a:t>Address space is a crucial component of a network design.</a:t>
            </a:r>
          </a:p>
          <a:p>
            <a:pPr lvl="1"/>
            <a:r>
              <a:rPr lang="en-US" dirty="0"/>
              <a:t>All devices connected to the network require an address.</a:t>
            </a:r>
          </a:p>
          <a:p>
            <a:pPr lvl="1"/>
            <a:r>
              <a:rPr lang="en-US" dirty="0"/>
              <a:t>The address scheme must be planned, documented, and maintained.</a:t>
            </a:r>
          </a:p>
          <a:p>
            <a:pPr lvl="1"/>
            <a:r>
              <a:rPr lang="en-US" dirty="0"/>
              <a:t>Address space documentation can be very </a:t>
            </a:r>
            <a:r>
              <a:rPr lang="en-US" dirty="0" smtClean="0"/>
              <a:t>useful for: </a:t>
            </a:r>
          </a:p>
          <a:p>
            <a:pPr lvl="1"/>
            <a:r>
              <a:rPr lang="en-US" dirty="0" smtClean="0"/>
              <a:t>troubleshooting and control</a:t>
            </a:r>
            <a:endParaRPr lang="en-US" dirty="0"/>
          </a:p>
          <a:p>
            <a:pPr lvl="1"/>
            <a:r>
              <a:rPr lang="en-US" dirty="0"/>
              <a:t>Address documentation is also very important when controlling resource access</a:t>
            </a:r>
            <a:r>
              <a:rPr lang="en-US" dirty="0" smtClean="0"/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586" y="630885"/>
            <a:ext cx="1724025" cy="13525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944" y="1929144"/>
            <a:ext cx="1714500" cy="13239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0624" y="3090721"/>
            <a:ext cx="1714500" cy="13239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1525" y="5332464"/>
            <a:ext cx="1714500" cy="13239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9172" y="4306114"/>
            <a:ext cx="1714500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581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Network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Devices in a Small Network 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868" y="1232591"/>
            <a:ext cx="5807659" cy="5417915"/>
          </a:xfrm>
        </p:spPr>
        <p:txBody>
          <a:bodyPr>
            <a:normAutofit/>
          </a:bodyPr>
          <a:lstStyle/>
          <a:p>
            <a:r>
              <a:rPr lang="en-US" dirty="0" smtClean="0"/>
              <a:t>Redundancy in a Small Network</a:t>
            </a:r>
          </a:p>
          <a:p>
            <a:pPr lvl="1"/>
            <a:r>
              <a:rPr lang="en-US" dirty="0"/>
              <a:t>A network should reliable by design.</a:t>
            </a:r>
          </a:p>
          <a:p>
            <a:pPr lvl="1"/>
            <a:r>
              <a:rPr lang="en-US" dirty="0"/>
              <a:t>Network failures are usually very costly.</a:t>
            </a:r>
          </a:p>
          <a:p>
            <a:pPr lvl="1"/>
            <a:r>
              <a:rPr lang="en-US" dirty="0"/>
              <a:t>Redundancy increases reliability by</a:t>
            </a:r>
            <a:br>
              <a:rPr lang="en-US" dirty="0"/>
            </a:br>
            <a:r>
              <a:rPr lang="en-US" dirty="0"/>
              <a:t>eliminating single points of failure.</a:t>
            </a:r>
          </a:p>
          <a:p>
            <a:pPr lvl="1"/>
            <a:r>
              <a:rPr lang="en-US" dirty="0"/>
              <a:t>Network redundancy can be achieved by</a:t>
            </a:r>
            <a:br>
              <a:rPr lang="en-US" dirty="0"/>
            </a:br>
            <a:r>
              <a:rPr lang="en-US" dirty="0"/>
              <a:t>duplicating network equipment and links.</a:t>
            </a:r>
          </a:p>
          <a:p>
            <a:pPr lvl="1"/>
            <a:r>
              <a:rPr lang="en-US" dirty="0"/>
              <a:t>A good example is a network’s link to the</a:t>
            </a:r>
            <a:br>
              <a:rPr lang="en-US" dirty="0"/>
            </a:br>
            <a:r>
              <a:rPr lang="en-US" dirty="0"/>
              <a:t>Internet or to a server farm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Traffic Management</a:t>
            </a:r>
          </a:p>
          <a:p>
            <a:pPr lvl="1"/>
            <a:r>
              <a:rPr lang="en-US" dirty="0"/>
              <a:t>Traffic type and patterns are should also be considered when designing a network.</a:t>
            </a:r>
          </a:p>
          <a:p>
            <a:pPr lvl="1"/>
            <a:r>
              <a:rPr lang="en-US" dirty="0"/>
              <a:t>A good network design categorizes</a:t>
            </a:r>
            <a:br>
              <a:rPr lang="en-US" dirty="0"/>
            </a:br>
            <a:r>
              <a:rPr lang="en-US" dirty="0"/>
              <a:t>traffic according to priority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695" y="4225472"/>
            <a:ext cx="3221913" cy="24250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916" y="1232591"/>
            <a:ext cx="2290854" cy="261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0085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Small Network Applications and Protocols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4596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Common Applications</a:t>
            </a:r>
          </a:p>
          <a:p>
            <a:pPr lvl="1"/>
            <a:r>
              <a:rPr lang="en-US" dirty="0" smtClean="0"/>
              <a:t>Network Applications</a:t>
            </a:r>
          </a:p>
          <a:p>
            <a:pPr marL="685800" lvl="2" indent="-228600"/>
            <a:r>
              <a:rPr lang="en-US" dirty="0" smtClean="0"/>
              <a:t>Used </a:t>
            </a:r>
            <a:r>
              <a:rPr lang="en-US" dirty="0"/>
              <a:t>to communicate over the network.</a:t>
            </a:r>
          </a:p>
          <a:p>
            <a:pPr marL="685800" lvl="2" indent="-228600"/>
            <a:r>
              <a:rPr lang="en-US" dirty="0"/>
              <a:t>Email clients and web browsers are examples of this type of application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Application Layer Services</a:t>
            </a:r>
          </a:p>
          <a:p>
            <a:pPr marL="685800" lvl="2" indent="-228600"/>
            <a:r>
              <a:rPr lang="en-US" dirty="0"/>
              <a:t>Programs that interface with the network and prepare the data for transfer.</a:t>
            </a:r>
          </a:p>
          <a:p>
            <a:pPr marL="685800" lvl="2" indent="-228600"/>
            <a:r>
              <a:rPr lang="en-US" dirty="0"/>
              <a:t>Each service uses protocols, which define the standards and data formats to be used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Common Protocols</a:t>
            </a:r>
          </a:p>
          <a:p>
            <a:pPr lvl="1"/>
            <a:r>
              <a:rPr lang="en-US" dirty="0"/>
              <a:t>Processes on either end of a communication session</a:t>
            </a:r>
          </a:p>
          <a:p>
            <a:pPr lvl="1"/>
            <a:r>
              <a:rPr lang="en-US" dirty="0"/>
              <a:t>How messages are sent and the expected response</a:t>
            </a:r>
          </a:p>
          <a:p>
            <a:pPr lvl="1"/>
            <a:r>
              <a:rPr lang="en-US" dirty="0"/>
              <a:t>Types </a:t>
            </a:r>
            <a:r>
              <a:rPr lang="en-US" dirty="0" smtClean="0"/>
              <a:t>and syntax of </a:t>
            </a:r>
            <a:r>
              <a:rPr lang="en-US" dirty="0"/>
              <a:t>messages</a:t>
            </a:r>
          </a:p>
          <a:p>
            <a:pPr lvl="1"/>
            <a:r>
              <a:rPr lang="en-US" dirty="0" smtClean="0"/>
              <a:t>Meaning </a:t>
            </a:r>
            <a:r>
              <a:rPr lang="en-US" dirty="0"/>
              <a:t>of informational fields</a:t>
            </a:r>
          </a:p>
          <a:p>
            <a:pPr lvl="1"/>
            <a:r>
              <a:rPr lang="en-US" dirty="0"/>
              <a:t>Interaction with the next lower layer</a:t>
            </a:r>
          </a:p>
          <a:p>
            <a:r>
              <a:rPr lang="en-US" dirty="0" smtClean="0"/>
              <a:t>Voice and Video Applications</a:t>
            </a:r>
          </a:p>
          <a:p>
            <a:pPr lvl="1"/>
            <a:r>
              <a:rPr lang="en-US" dirty="0"/>
              <a:t>Infrastructure</a:t>
            </a:r>
          </a:p>
          <a:p>
            <a:pPr lvl="1"/>
            <a:r>
              <a:rPr lang="en-US" dirty="0"/>
              <a:t>VoIP</a:t>
            </a:r>
          </a:p>
          <a:p>
            <a:pPr lvl="1"/>
            <a:r>
              <a:rPr lang="en-US" dirty="0"/>
              <a:t>IP Telephony</a:t>
            </a:r>
          </a:p>
          <a:p>
            <a:pPr lvl="1"/>
            <a:r>
              <a:rPr lang="en-US" dirty="0"/>
              <a:t>Real-time </a:t>
            </a:r>
            <a:r>
              <a:rPr lang="en-US" dirty="0" smtClean="0"/>
              <a:t>Applications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522" y="4308953"/>
            <a:ext cx="4264933" cy="206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785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Instructor </a:t>
            </a:r>
            <a:r>
              <a:rPr lang="en-US" dirty="0" smtClean="0">
                <a:latin typeface="Arial" charset="0"/>
              </a:rPr>
              <a:t>Materials – Chapter 11 Planning Guide</a:t>
            </a:r>
            <a:endParaRPr lang="en-US" dirty="0" smtClean="0"/>
          </a:p>
        </p:txBody>
      </p:sp>
      <p:sp>
        <p:nvSpPr>
          <p:cNvPr id="4099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55638" y="1532586"/>
            <a:ext cx="7940675" cy="4539803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This PowerPoint deck is divided in two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Instructor Planning Guide</a:t>
            </a:r>
            <a:endParaRPr lang="en-CA" sz="2000" dirty="0" smtClean="0"/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Information to help you become familiar with the chapter</a:t>
            </a:r>
          </a:p>
          <a:p>
            <a:pPr lvl="1">
              <a:buFont typeface="Wingdings" charset="2"/>
              <a:buChar char="§"/>
            </a:pPr>
            <a:r>
              <a:rPr lang="en-CA" sz="1600" dirty="0" smtClean="0"/>
              <a:t>Teaching aids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/>
              <a:t>Instructor </a:t>
            </a:r>
            <a:r>
              <a:rPr lang="en-CA" sz="2000" dirty="0"/>
              <a:t>Class Presentation</a:t>
            </a:r>
          </a:p>
          <a:p>
            <a:pPr lvl="1">
              <a:buFont typeface="Wingdings" charset="2"/>
              <a:buChar char="§"/>
            </a:pPr>
            <a:r>
              <a:rPr lang="en-CA" sz="1600" dirty="0"/>
              <a:t>Optional slides that </a:t>
            </a:r>
            <a:r>
              <a:rPr lang="en-CA" sz="1600" dirty="0" smtClean="0"/>
              <a:t>you </a:t>
            </a:r>
            <a:r>
              <a:rPr lang="en-CA" sz="1600" dirty="0"/>
              <a:t>can use </a:t>
            </a:r>
            <a:r>
              <a:rPr lang="en-CA" sz="1600" dirty="0" smtClean="0"/>
              <a:t>in the classroom</a:t>
            </a:r>
            <a:endParaRPr lang="en-CA" sz="1600" dirty="0"/>
          </a:p>
          <a:p>
            <a:pPr lvl="1">
              <a:buFont typeface="Wingdings" charset="2"/>
              <a:buChar char="§"/>
            </a:pPr>
            <a:r>
              <a:rPr lang="en-CA" sz="1600" dirty="0"/>
              <a:t>Begins on slide </a:t>
            </a:r>
            <a:r>
              <a:rPr lang="en-CA" sz="1600" dirty="0" smtClean="0"/>
              <a:t># </a:t>
            </a:r>
            <a:r>
              <a:rPr lang="en-CA" sz="1600" dirty="0" smtClean="0"/>
              <a:t>13</a:t>
            </a:r>
            <a:endParaRPr lang="en-CA" sz="16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CA" sz="2000" dirty="0" smtClean="0"/>
              <a:t>Note: Remove the Planning Guide from this presentation before sharing with anyone.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0457619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Scale to Larger Networks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6679147" cy="545961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Small Network Growth</a:t>
            </a:r>
            <a:endParaRPr lang="en-US" dirty="0"/>
          </a:p>
          <a:p>
            <a:pPr lvl="1"/>
            <a:r>
              <a:rPr lang="en-US" dirty="0" smtClean="0"/>
              <a:t>To </a:t>
            </a:r>
            <a:r>
              <a:rPr lang="en-US" dirty="0"/>
              <a:t>scale a network, several elements are required:</a:t>
            </a:r>
          </a:p>
          <a:p>
            <a:pPr marL="685800" lvl="2" indent="-228600"/>
            <a:r>
              <a:rPr lang="en-US" dirty="0"/>
              <a:t>Network documentation </a:t>
            </a:r>
          </a:p>
          <a:p>
            <a:pPr marL="685800" lvl="2" indent="-228600"/>
            <a:r>
              <a:rPr lang="en-US" dirty="0"/>
              <a:t>Device inventory </a:t>
            </a:r>
          </a:p>
          <a:p>
            <a:pPr marL="685800" lvl="2" indent="-228600"/>
            <a:r>
              <a:rPr lang="en-US" dirty="0"/>
              <a:t>Budget</a:t>
            </a:r>
          </a:p>
          <a:p>
            <a:pPr marL="685800" lvl="2" indent="-228600"/>
            <a:r>
              <a:rPr lang="en-US" dirty="0"/>
              <a:t>Traffic analysis</a:t>
            </a:r>
          </a:p>
          <a:p>
            <a:r>
              <a:rPr lang="en-US" dirty="0" smtClean="0"/>
              <a:t>Protocol Analysis</a:t>
            </a:r>
          </a:p>
          <a:p>
            <a:pPr lvl="1"/>
            <a:r>
              <a:rPr lang="en-US" dirty="0" smtClean="0"/>
              <a:t>Understand </a:t>
            </a:r>
            <a:r>
              <a:rPr lang="en-US" dirty="0"/>
              <a:t>the protocols in use in the </a:t>
            </a:r>
            <a:r>
              <a:rPr lang="en-US" dirty="0" smtClean="0"/>
              <a:t>network.</a:t>
            </a:r>
          </a:p>
          <a:p>
            <a:pPr lvl="1"/>
            <a:r>
              <a:rPr lang="en-US" dirty="0" smtClean="0"/>
              <a:t>Protocol </a:t>
            </a:r>
            <a:r>
              <a:rPr lang="en-US" dirty="0"/>
              <a:t>analyzers are tools designed to help in that task.</a:t>
            </a:r>
          </a:p>
          <a:p>
            <a:pPr lvl="1"/>
            <a:r>
              <a:rPr lang="en-US" dirty="0" smtClean="0"/>
              <a:t>Capture </a:t>
            </a:r>
            <a:r>
              <a:rPr lang="en-US" dirty="0"/>
              <a:t>traffic in high-utilization times and in </a:t>
            </a:r>
            <a:r>
              <a:rPr lang="en-US" dirty="0" smtClean="0"/>
              <a:t>different </a:t>
            </a:r>
            <a:r>
              <a:rPr lang="en-US" dirty="0"/>
              <a:t>locations of the </a:t>
            </a:r>
            <a:r>
              <a:rPr lang="en-US" dirty="0" smtClean="0"/>
              <a:t>network.</a:t>
            </a:r>
          </a:p>
          <a:p>
            <a:pPr lvl="1"/>
            <a:r>
              <a:rPr lang="en-US" dirty="0" smtClean="0"/>
              <a:t>Analysis results allow </a:t>
            </a:r>
            <a:r>
              <a:rPr lang="en-US" dirty="0"/>
              <a:t>for </a:t>
            </a:r>
            <a:r>
              <a:rPr lang="en-US" dirty="0" smtClean="0"/>
              <a:t>more efficient way </a:t>
            </a:r>
            <a:r>
              <a:rPr lang="en-US" dirty="0"/>
              <a:t>to manage traffic.</a:t>
            </a:r>
          </a:p>
          <a:p>
            <a:r>
              <a:rPr lang="en-US" dirty="0" smtClean="0"/>
              <a:t>Employee Network Utilization</a:t>
            </a:r>
          </a:p>
          <a:p>
            <a:pPr lvl="1"/>
            <a:r>
              <a:rPr lang="en-US" dirty="0" smtClean="0"/>
              <a:t>Be </a:t>
            </a:r>
            <a:r>
              <a:rPr lang="en-US" dirty="0"/>
              <a:t>aware </a:t>
            </a:r>
            <a:r>
              <a:rPr lang="en-US" dirty="0" smtClean="0"/>
              <a:t>of how </a:t>
            </a:r>
            <a:r>
              <a:rPr lang="en-US" dirty="0"/>
              <a:t>network use is changing.</a:t>
            </a:r>
          </a:p>
          <a:p>
            <a:pPr lvl="1"/>
            <a:r>
              <a:rPr lang="en-US" dirty="0"/>
              <a:t>A network administrator can create in-person </a:t>
            </a:r>
            <a:r>
              <a:rPr lang="en-US" dirty="0" smtClean="0"/>
              <a:t>IT snapshots</a:t>
            </a:r>
            <a:r>
              <a:rPr lang="en-US" dirty="0"/>
              <a:t>” of employee application utilization.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555" y="1367089"/>
            <a:ext cx="2005445" cy="1355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555" y="2814560"/>
            <a:ext cx="1960511" cy="13282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8555" y="4280927"/>
            <a:ext cx="1892800" cy="19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129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11.2 Network Security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585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Security</a:t>
            </a:r>
            <a:r>
              <a:rPr lang="en-US" dirty="0" smtClean="0"/>
              <a:t> Threats and Vulnerabilities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5785529" cy="534162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Types of Threats</a:t>
            </a:r>
          </a:p>
          <a:p>
            <a:pPr lvl="1"/>
            <a:r>
              <a:rPr lang="en-US" dirty="0"/>
              <a:t>Digital intrusion can be costly.</a:t>
            </a:r>
          </a:p>
          <a:p>
            <a:pPr lvl="1"/>
            <a:r>
              <a:rPr lang="en-US" dirty="0"/>
              <a:t>Intruders can gain access through software vulnerabilities, hardware attacks, or stolen credentials.</a:t>
            </a:r>
          </a:p>
          <a:p>
            <a:pPr lvl="1"/>
            <a:r>
              <a:rPr lang="en-US" dirty="0"/>
              <a:t>Common types of digital threats include those listed in this graphic.</a:t>
            </a:r>
          </a:p>
          <a:p>
            <a:r>
              <a:rPr lang="en-US" dirty="0" smtClean="0"/>
              <a:t>Physical Security</a:t>
            </a:r>
          </a:p>
          <a:p>
            <a:pPr lvl="1"/>
            <a:r>
              <a:rPr lang="en-US" dirty="0"/>
              <a:t>Hardware</a:t>
            </a:r>
          </a:p>
          <a:p>
            <a:pPr lvl="1"/>
            <a:r>
              <a:rPr lang="en-US" dirty="0"/>
              <a:t>Environmental</a:t>
            </a:r>
          </a:p>
          <a:p>
            <a:pPr lvl="1"/>
            <a:r>
              <a:rPr lang="en-US" dirty="0"/>
              <a:t>Electrical</a:t>
            </a:r>
          </a:p>
          <a:p>
            <a:pPr lvl="1"/>
            <a:r>
              <a:rPr lang="en-US" dirty="0"/>
              <a:t>Maintenance</a:t>
            </a:r>
          </a:p>
          <a:p>
            <a:r>
              <a:rPr lang="en-US" dirty="0" smtClean="0"/>
              <a:t>Types of Vulnerabilities</a:t>
            </a:r>
          </a:p>
          <a:p>
            <a:pPr lvl="1"/>
            <a:r>
              <a:rPr lang="en-US" dirty="0" smtClean="0"/>
              <a:t>Three </a:t>
            </a:r>
            <a:r>
              <a:rPr lang="en-US" dirty="0"/>
              <a:t>primary </a:t>
            </a:r>
            <a:r>
              <a:rPr lang="en-US" dirty="0" smtClean="0"/>
              <a:t>vulnerabilities: technological, configuration, and security policy</a:t>
            </a:r>
          </a:p>
          <a:p>
            <a:pPr lvl="1"/>
            <a:r>
              <a:rPr lang="en-US" dirty="0" smtClean="0"/>
              <a:t>Endpoints can be under attack ,such </a:t>
            </a:r>
            <a:r>
              <a:rPr lang="en-US" dirty="0"/>
              <a:t>as servers and desktop computers.</a:t>
            </a:r>
          </a:p>
          <a:p>
            <a:pPr lvl="1"/>
            <a:r>
              <a:rPr lang="en-US" dirty="0"/>
              <a:t>Any of these three vulnerabilities can be exploited and used in attacks.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366" y="2158207"/>
            <a:ext cx="30099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911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Attacks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253139"/>
          </a:xfrm>
        </p:spPr>
        <p:txBody>
          <a:bodyPr>
            <a:normAutofit/>
          </a:bodyPr>
          <a:lstStyle/>
          <a:p>
            <a:r>
              <a:rPr lang="en-US" dirty="0" smtClean="0"/>
              <a:t>Types of Malware</a:t>
            </a:r>
          </a:p>
          <a:p>
            <a:pPr lvl="1"/>
            <a:r>
              <a:rPr lang="en-US" dirty="0"/>
              <a:t>Viruses</a:t>
            </a:r>
          </a:p>
          <a:p>
            <a:pPr lvl="1"/>
            <a:r>
              <a:rPr lang="en-US" dirty="0"/>
              <a:t>Worms</a:t>
            </a:r>
          </a:p>
          <a:p>
            <a:pPr lvl="1"/>
            <a:r>
              <a:rPr lang="en-US" dirty="0"/>
              <a:t>Trojan </a:t>
            </a:r>
            <a:r>
              <a:rPr lang="en-US" dirty="0" smtClean="0"/>
              <a:t>Horses</a:t>
            </a:r>
          </a:p>
          <a:p>
            <a:r>
              <a:rPr lang="en-US" dirty="0" smtClean="0"/>
              <a:t>Reconnaissance Attacks</a:t>
            </a:r>
          </a:p>
          <a:p>
            <a:pPr marL="506412" lvl="1" indent="-285750"/>
            <a:r>
              <a:rPr lang="en-US" dirty="0" smtClean="0"/>
              <a:t>Discovery </a:t>
            </a:r>
            <a:r>
              <a:rPr lang="en-US" dirty="0"/>
              <a:t>and mapping of systems and services</a:t>
            </a:r>
          </a:p>
          <a:p>
            <a:pPr marL="506412" lvl="1" indent="-285750"/>
            <a:r>
              <a:rPr lang="en-US" dirty="0" smtClean="0"/>
              <a:t>Acquire </a:t>
            </a:r>
            <a:r>
              <a:rPr lang="en-US" dirty="0"/>
              <a:t>enough information on the target system or network to facilitate the search for vulnerabilities.</a:t>
            </a:r>
          </a:p>
          <a:p>
            <a:pPr marL="506412" lvl="1" indent="-285750"/>
            <a:r>
              <a:rPr lang="en-US" dirty="0"/>
              <a:t>Common tools rely mostly on </a:t>
            </a:r>
            <a:r>
              <a:rPr lang="en-US" dirty="0" smtClean="0"/>
              <a:t>free and </a:t>
            </a:r>
            <a:r>
              <a:rPr lang="en-US" dirty="0"/>
              <a:t>public Internet services, such as</a:t>
            </a:r>
            <a:br>
              <a:rPr lang="en-US" dirty="0"/>
            </a:br>
            <a:r>
              <a:rPr lang="en-US" dirty="0"/>
              <a:t>DNS and </a:t>
            </a:r>
            <a:r>
              <a:rPr lang="en-US" dirty="0" err="1"/>
              <a:t>Whois</a:t>
            </a:r>
            <a:r>
              <a:rPr lang="en-US" dirty="0"/>
              <a:t>.</a:t>
            </a:r>
          </a:p>
          <a:p>
            <a:pPr marL="506412" lvl="1" indent="-285750"/>
            <a:r>
              <a:rPr lang="en-US" dirty="0"/>
              <a:t>Port-scanners and packet </a:t>
            </a:r>
            <a:r>
              <a:rPr lang="en-US" dirty="0" smtClean="0"/>
              <a:t>sniffers are </a:t>
            </a:r>
            <a:r>
              <a:rPr lang="en-US" dirty="0"/>
              <a:t>also commonly used in</a:t>
            </a:r>
            <a:br>
              <a:rPr lang="en-US" dirty="0"/>
            </a:br>
            <a:r>
              <a:rPr lang="en-US" dirty="0"/>
              <a:t>reconnaissance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69" y="1790364"/>
            <a:ext cx="4398223" cy="1171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22008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Attacks 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2531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Access Attacks</a:t>
            </a:r>
          </a:p>
          <a:p>
            <a:pPr lvl="1"/>
            <a:r>
              <a:rPr lang="en-US" dirty="0"/>
              <a:t>Password Attacks</a:t>
            </a:r>
          </a:p>
          <a:p>
            <a:pPr lvl="1"/>
            <a:r>
              <a:rPr lang="en-US" dirty="0"/>
              <a:t>Trust Exploitation</a:t>
            </a:r>
          </a:p>
          <a:p>
            <a:pPr lvl="1"/>
            <a:r>
              <a:rPr lang="en-US" dirty="0"/>
              <a:t>Port Redirection</a:t>
            </a:r>
          </a:p>
          <a:p>
            <a:pPr lvl="1"/>
            <a:r>
              <a:rPr lang="en-US" dirty="0"/>
              <a:t>Man-in-the-Middle</a:t>
            </a:r>
          </a:p>
          <a:p>
            <a:r>
              <a:rPr lang="en-US" dirty="0" smtClean="0"/>
              <a:t>Denial of Service Attacks</a:t>
            </a:r>
          </a:p>
          <a:p>
            <a:pPr lvl="1"/>
            <a:r>
              <a:rPr lang="en-US" dirty="0" smtClean="0"/>
              <a:t>Although </a:t>
            </a:r>
            <a:r>
              <a:rPr lang="en-US" dirty="0"/>
              <a:t>simple, </a:t>
            </a:r>
            <a:r>
              <a:rPr lang="en-US" dirty="0" err="1"/>
              <a:t>DoS</a:t>
            </a:r>
            <a:r>
              <a:rPr lang="en-US" dirty="0"/>
              <a:t> attacks are still dangerous.</a:t>
            </a:r>
          </a:p>
          <a:p>
            <a:pPr lvl="1"/>
            <a:r>
              <a:rPr lang="en-US" dirty="0" smtClean="0"/>
              <a:t>Prevent </a:t>
            </a:r>
            <a:r>
              <a:rPr lang="en-US" dirty="0"/>
              <a:t>authorized people from using a service by consuming system resources.</a:t>
            </a:r>
          </a:p>
          <a:p>
            <a:pPr lvl="1"/>
            <a:r>
              <a:rPr lang="en-US" dirty="0" smtClean="0"/>
              <a:t>Prevent </a:t>
            </a:r>
            <a:r>
              <a:rPr lang="en-US" dirty="0" err="1"/>
              <a:t>DoS</a:t>
            </a:r>
            <a:r>
              <a:rPr lang="en-US" dirty="0"/>
              <a:t> attacks </a:t>
            </a:r>
            <a:r>
              <a:rPr lang="en-US" dirty="0" smtClean="0"/>
              <a:t>by applying </a:t>
            </a:r>
            <a:r>
              <a:rPr lang="en-US" dirty="0"/>
              <a:t>the latest security </a:t>
            </a:r>
            <a:r>
              <a:rPr lang="en-US" dirty="0" smtClean="0"/>
              <a:t>updates.</a:t>
            </a:r>
          </a:p>
          <a:p>
            <a:pPr lvl="1"/>
            <a:r>
              <a:rPr lang="en-US" dirty="0" smtClean="0"/>
              <a:t>Common </a:t>
            </a:r>
            <a:r>
              <a:rPr lang="en-US" dirty="0" err="1"/>
              <a:t>DoS</a:t>
            </a:r>
            <a:r>
              <a:rPr lang="en-US" dirty="0"/>
              <a:t> </a:t>
            </a:r>
            <a:r>
              <a:rPr lang="en-US" dirty="0" smtClean="0"/>
              <a:t>Attacks:</a:t>
            </a:r>
          </a:p>
          <a:p>
            <a:pPr marL="685800" lvl="2" indent="-228600"/>
            <a:r>
              <a:rPr lang="en-US" dirty="0" smtClean="0"/>
              <a:t>Ping </a:t>
            </a:r>
            <a:r>
              <a:rPr lang="en-US" dirty="0"/>
              <a:t>of </a:t>
            </a:r>
            <a:r>
              <a:rPr lang="en-US" dirty="0" smtClean="0"/>
              <a:t>Death</a:t>
            </a:r>
          </a:p>
          <a:p>
            <a:pPr marL="685800" lvl="2" indent="-228600"/>
            <a:r>
              <a:rPr lang="en-US" dirty="0" smtClean="0"/>
              <a:t>SYN Flood</a:t>
            </a:r>
          </a:p>
          <a:p>
            <a:pPr marL="685800" lvl="2" indent="-228600"/>
            <a:r>
              <a:rPr lang="en-US" dirty="0" smtClean="0"/>
              <a:t>DDoS</a:t>
            </a:r>
          </a:p>
          <a:p>
            <a:pPr marL="685800" lvl="2" indent="-228600"/>
            <a:r>
              <a:rPr lang="en-US" dirty="0" smtClean="0"/>
              <a:t>Smurf </a:t>
            </a:r>
            <a:r>
              <a:rPr lang="en-US" dirty="0"/>
              <a:t>Attack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780" y="1206655"/>
            <a:ext cx="2733413" cy="21175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2946" y="5037200"/>
            <a:ext cx="3980151" cy="152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342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Attack Mitigation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25313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Backup, Upgrade, Update, and Patch</a:t>
            </a:r>
          </a:p>
          <a:p>
            <a:pPr marL="506412" lvl="1" indent="-285750"/>
            <a:r>
              <a:rPr lang="en-US" dirty="0"/>
              <a:t>Keeping up-to-date with the latest </a:t>
            </a:r>
            <a:r>
              <a:rPr lang="en-US" dirty="0" smtClean="0"/>
              <a:t>developments</a:t>
            </a:r>
            <a:endParaRPr lang="en-US" dirty="0"/>
          </a:p>
          <a:p>
            <a:pPr marL="506412" lvl="1" indent="-285750"/>
            <a:r>
              <a:rPr lang="en-US" dirty="0" smtClean="0"/>
              <a:t>Enterprises </a:t>
            </a:r>
            <a:r>
              <a:rPr lang="en-US" dirty="0"/>
              <a:t>need to keep current with the latest versions of antivirus software.</a:t>
            </a:r>
          </a:p>
          <a:p>
            <a:pPr marL="506412" lvl="1" indent="-285750"/>
            <a:r>
              <a:rPr lang="en-US" dirty="0"/>
              <a:t>P</a:t>
            </a:r>
            <a:r>
              <a:rPr lang="en-US" dirty="0" smtClean="0"/>
              <a:t>atches </a:t>
            </a:r>
            <a:r>
              <a:rPr lang="en-US" dirty="0"/>
              <a:t>for all known vulnerabilities must be applied. </a:t>
            </a:r>
          </a:p>
          <a:p>
            <a:pPr marL="506412" lvl="1" indent="-285750"/>
            <a:r>
              <a:rPr lang="en-US" dirty="0"/>
              <a:t>A central patch server </a:t>
            </a:r>
            <a:r>
              <a:rPr lang="en-US" dirty="0" smtClean="0"/>
              <a:t>for </a:t>
            </a:r>
            <a:r>
              <a:rPr lang="en-US" dirty="0"/>
              <a:t>managing a </a:t>
            </a:r>
            <a:r>
              <a:rPr lang="en-US" dirty="0" smtClean="0"/>
              <a:t>large number </a:t>
            </a:r>
            <a:r>
              <a:rPr lang="en-US" dirty="0"/>
              <a:t>of servers and systems.</a:t>
            </a:r>
          </a:p>
          <a:p>
            <a:pPr marL="506412" lvl="1" indent="-285750"/>
            <a:r>
              <a:rPr lang="en-US" dirty="0" smtClean="0"/>
              <a:t>Patches should be installed without user intervention.</a:t>
            </a:r>
            <a:endParaRPr lang="en-US" dirty="0"/>
          </a:p>
          <a:p>
            <a:r>
              <a:rPr lang="en-US" dirty="0" smtClean="0"/>
              <a:t>Authentication, Authorization, and Accounting</a:t>
            </a:r>
          </a:p>
          <a:p>
            <a:pPr lvl="1"/>
            <a:r>
              <a:rPr lang="en-US" dirty="0"/>
              <a:t>AAA services provide access control on a network device.</a:t>
            </a:r>
          </a:p>
          <a:p>
            <a:pPr lvl="2"/>
            <a:r>
              <a:rPr lang="en-US" dirty="0" smtClean="0"/>
              <a:t>Authentication - access </a:t>
            </a:r>
            <a:r>
              <a:rPr lang="en-US" dirty="0"/>
              <a:t>a </a:t>
            </a:r>
            <a:r>
              <a:rPr lang="en-US" dirty="0" smtClean="0"/>
              <a:t>resource</a:t>
            </a:r>
          </a:p>
          <a:p>
            <a:pPr lvl="2"/>
            <a:r>
              <a:rPr lang="en-US" dirty="0" smtClean="0"/>
              <a:t>Authorization – what they can do</a:t>
            </a:r>
          </a:p>
          <a:p>
            <a:pPr lvl="2"/>
            <a:r>
              <a:rPr lang="en-US" dirty="0" smtClean="0"/>
              <a:t>Accounting – actions performed while </a:t>
            </a:r>
            <a:r>
              <a:rPr lang="en-US" dirty="0"/>
              <a:t>accessing the </a:t>
            </a:r>
            <a:r>
              <a:rPr lang="en-US" dirty="0" smtClean="0"/>
              <a:t>resource</a:t>
            </a:r>
            <a:endParaRPr lang="en-US" dirty="0"/>
          </a:p>
          <a:p>
            <a:pPr lvl="1"/>
            <a:r>
              <a:rPr lang="en-US" dirty="0"/>
              <a:t>The AAA framework can be </a:t>
            </a:r>
            <a:r>
              <a:rPr lang="en-US" dirty="0" smtClean="0"/>
              <a:t>very helpful </a:t>
            </a:r>
            <a:r>
              <a:rPr lang="en-US" dirty="0"/>
              <a:t>when mitigating network attacks.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989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Network Attack Mitigation 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90" y="1206655"/>
            <a:ext cx="8565152" cy="52531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Firewalls</a:t>
            </a:r>
          </a:p>
          <a:p>
            <a:pPr lvl="1"/>
            <a:r>
              <a:rPr lang="en-US" dirty="0"/>
              <a:t>A firewall controls the traffic and helps prevent unauthorized access </a:t>
            </a:r>
          </a:p>
          <a:p>
            <a:pPr lvl="1"/>
            <a:r>
              <a:rPr lang="en-US" dirty="0"/>
              <a:t>Techniques for determining what is permitted or denied access to a network include:</a:t>
            </a:r>
          </a:p>
          <a:p>
            <a:pPr marL="688975" lvl="2" indent="-227013"/>
            <a:r>
              <a:rPr lang="en-US" dirty="0"/>
              <a:t>Packet filtering </a:t>
            </a:r>
          </a:p>
          <a:p>
            <a:pPr marL="688975" lvl="2" indent="-227013"/>
            <a:r>
              <a:rPr lang="en-US" dirty="0"/>
              <a:t>Application filtering </a:t>
            </a:r>
          </a:p>
          <a:p>
            <a:pPr marL="688975" lvl="2" indent="-227013"/>
            <a:r>
              <a:rPr lang="en-US" dirty="0"/>
              <a:t>URL filtering</a:t>
            </a:r>
          </a:p>
          <a:p>
            <a:pPr marL="688975" lvl="2" indent="-227013"/>
            <a:r>
              <a:rPr lang="en-US" dirty="0" err="1"/>
              <a:t>Stateful</a:t>
            </a:r>
            <a:r>
              <a:rPr lang="en-US" dirty="0"/>
              <a:t> packet inspection (SPI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Endpoint Security</a:t>
            </a:r>
          </a:p>
          <a:p>
            <a:pPr lvl="1"/>
            <a:r>
              <a:rPr lang="en-US" dirty="0"/>
              <a:t>Common endpoints are laptops, desktops, servers, smartphones, and tablets.</a:t>
            </a:r>
          </a:p>
          <a:p>
            <a:pPr lvl="1"/>
            <a:r>
              <a:rPr lang="en-US" dirty="0"/>
              <a:t>Securing endpoint devices is challenging.</a:t>
            </a:r>
          </a:p>
          <a:p>
            <a:pPr lvl="1"/>
            <a:r>
              <a:rPr lang="en-US" dirty="0"/>
              <a:t>Employees need to be trained on proper use of the network.</a:t>
            </a:r>
          </a:p>
          <a:p>
            <a:pPr lvl="1"/>
            <a:r>
              <a:rPr lang="en-US" dirty="0"/>
              <a:t>Policies often include the use of antivirus software and host intrusion prevention.</a:t>
            </a:r>
          </a:p>
          <a:p>
            <a:pPr lvl="1"/>
            <a:r>
              <a:rPr lang="en-US" dirty="0"/>
              <a:t>More comprehensive </a:t>
            </a:r>
            <a:r>
              <a:rPr lang="en-US" dirty="0" smtClean="0"/>
              <a:t>endpoint security </a:t>
            </a:r>
            <a:r>
              <a:rPr lang="en-US" dirty="0"/>
              <a:t>solutions rely on </a:t>
            </a:r>
            <a:r>
              <a:rPr lang="en-US" dirty="0" smtClean="0"/>
              <a:t>network access </a:t>
            </a:r>
            <a:r>
              <a:rPr lang="en-US" dirty="0"/>
              <a:t>control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3655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Device Security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25313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Device Security Overview</a:t>
            </a:r>
          </a:p>
          <a:p>
            <a:pPr lvl="1"/>
            <a:r>
              <a:rPr lang="en-US" dirty="0"/>
              <a:t>Default settings are dangerous because they are well-known.</a:t>
            </a:r>
          </a:p>
          <a:p>
            <a:pPr lvl="1"/>
            <a:r>
              <a:rPr lang="en-US" dirty="0"/>
              <a:t>Cisco routers have the Cisco </a:t>
            </a:r>
            <a:r>
              <a:rPr lang="en-US" dirty="0" err="1"/>
              <a:t>AutoSecure</a:t>
            </a:r>
            <a:r>
              <a:rPr lang="en-US" dirty="0"/>
              <a:t> feature.</a:t>
            </a:r>
          </a:p>
          <a:p>
            <a:pPr lvl="1"/>
            <a:r>
              <a:rPr lang="en-US" dirty="0"/>
              <a:t>In addition, the following apply for most systems:</a:t>
            </a:r>
          </a:p>
          <a:p>
            <a:pPr marL="688975" lvl="2" indent="-227013"/>
            <a:r>
              <a:rPr lang="en-US" dirty="0"/>
              <a:t>Change default usernames and passwords immediately</a:t>
            </a:r>
          </a:p>
          <a:p>
            <a:pPr marL="688975" lvl="2" indent="-227013"/>
            <a:r>
              <a:rPr lang="en-US" dirty="0"/>
              <a:t>Restrict access to system resources </a:t>
            </a:r>
            <a:r>
              <a:rPr lang="en-US" dirty="0" smtClean="0"/>
              <a:t>to authorized </a:t>
            </a:r>
            <a:r>
              <a:rPr lang="en-US" dirty="0"/>
              <a:t>individuals only.</a:t>
            </a:r>
          </a:p>
          <a:p>
            <a:pPr marL="688975" lvl="2" indent="-227013"/>
            <a:r>
              <a:rPr lang="en-US" dirty="0"/>
              <a:t>Turn off unnecessary services.</a:t>
            </a:r>
          </a:p>
          <a:p>
            <a:pPr marL="688975" lvl="2" indent="-227013"/>
            <a:r>
              <a:rPr lang="en-US" dirty="0"/>
              <a:t>Update any software and </a:t>
            </a:r>
            <a:r>
              <a:rPr lang="en-US" dirty="0" smtClean="0"/>
              <a:t>install any </a:t>
            </a:r>
            <a:r>
              <a:rPr lang="en-US" dirty="0"/>
              <a:t>security patches prior </a:t>
            </a:r>
            <a:r>
              <a:rPr lang="en-US" dirty="0" smtClean="0"/>
              <a:t>to production </a:t>
            </a:r>
            <a:r>
              <a:rPr lang="en-US" dirty="0"/>
              <a:t>operation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Passwords</a:t>
            </a:r>
          </a:p>
          <a:p>
            <a:pPr lvl="1"/>
            <a:r>
              <a:rPr lang="en-US" dirty="0"/>
              <a:t>Use strong passwords. A strong password has/is:</a:t>
            </a:r>
          </a:p>
          <a:p>
            <a:pPr marL="688975" lvl="2" indent="-227013"/>
            <a:r>
              <a:rPr lang="en-US" dirty="0"/>
              <a:t>At least 8 characters, preferably 10 or more</a:t>
            </a:r>
          </a:p>
          <a:p>
            <a:pPr marL="688975" lvl="2" indent="-227013"/>
            <a:r>
              <a:rPr lang="en-US" dirty="0"/>
              <a:t>A mix of uppercase and lowercase letters, numbers, symbols, and spaces.</a:t>
            </a:r>
          </a:p>
          <a:p>
            <a:pPr marL="688975" lvl="2" indent="-227013"/>
            <a:r>
              <a:rPr lang="en-US" dirty="0"/>
              <a:t>No repetition, no common dictionary words, no letter or number sequences, no </a:t>
            </a:r>
            <a:r>
              <a:rPr lang="en-US" dirty="0" smtClean="0"/>
              <a:t>usernames</a:t>
            </a:r>
            <a:r>
              <a:rPr lang="en-US" dirty="0" smtClean="0"/>
              <a:t>, relative</a:t>
            </a:r>
            <a:r>
              <a:rPr lang="en-US" dirty="0"/>
              <a:t>, or pet names, and no other easily identifiable pieces of information</a:t>
            </a:r>
          </a:p>
          <a:p>
            <a:pPr marL="688975" lvl="2" indent="-227013"/>
            <a:r>
              <a:rPr lang="en-US" dirty="0"/>
              <a:t>Misspelled words</a:t>
            </a:r>
          </a:p>
          <a:p>
            <a:pPr marL="688975" lvl="2" indent="-227013"/>
            <a:r>
              <a:rPr lang="en-US" dirty="0"/>
              <a:t>Changed often</a:t>
            </a:r>
          </a:p>
          <a:p>
            <a:pPr lvl="1"/>
            <a:r>
              <a:rPr lang="en-US" dirty="0"/>
              <a:t>Cisco routers support the </a:t>
            </a:r>
            <a:r>
              <a:rPr lang="en-US" dirty="0" smtClean="0"/>
              <a:t>use of </a:t>
            </a:r>
            <a:r>
              <a:rPr lang="en-US" dirty="0"/>
              <a:t>a phrase made of many </a:t>
            </a:r>
            <a:r>
              <a:rPr lang="en-US" dirty="0" smtClean="0"/>
              <a:t>words, which </a:t>
            </a:r>
            <a:r>
              <a:rPr lang="en-US" dirty="0"/>
              <a:t>is called a passphrase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0660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Security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Device Security 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555527" cy="525313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Basic Security Practices</a:t>
            </a:r>
          </a:p>
          <a:p>
            <a:pPr lvl="1"/>
            <a:r>
              <a:rPr lang="en-US" dirty="0"/>
              <a:t>Strong passwords are only as useful as they are secret.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service password-encryption</a:t>
            </a:r>
            <a:r>
              <a:rPr lang="en-US" dirty="0"/>
              <a:t> command encrypts the passwords in the </a:t>
            </a:r>
            <a:r>
              <a:rPr lang="en-US" dirty="0" smtClean="0"/>
              <a:t>configuration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b="1" dirty="0"/>
              <a:t>security passwords min-length</a:t>
            </a:r>
            <a:r>
              <a:rPr lang="en-US" dirty="0"/>
              <a:t> command ensures all configured passwords have a minimum specified length.</a:t>
            </a:r>
          </a:p>
          <a:p>
            <a:pPr lvl="1"/>
            <a:r>
              <a:rPr lang="en-US" dirty="0"/>
              <a:t>Blocking several consecutive login attempts helps minimize password brute-force attacks.</a:t>
            </a:r>
          </a:p>
          <a:p>
            <a:pPr lvl="1"/>
            <a:r>
              <a:rPr lang="en-US" b="1" dirty="0"/>
              <a:t>login block-for 120 attempts </a:t>
            </a:r>
            <a:r>
              <a:rPr lang="en-US" b="1" dirty="0" smtClean="0"/>
              <a:t>3 within </a:t>
            </a:r>
            <a:r>
              <a:rPr lang="en-US" b="1" dirty="0"/>
              <a:t>60</a:t>
            </a:r>
            <a:r>
              <a:rPr lang="en-US" dirty="0"/>
              <a:t> will block login </a:t>
            </a:r>
            <a:r>
              <a:rPr lang="en-US" dirty="0" smtClean="0"/>
              <a:t>attempts for </a:t>
            </a:r>
            <a:r>
              <a:rPr lang="en-US" dirty="0"/>
              <a:t>120 seconds if there are </a:t>
            </a:r>
            <a:r>
              <a:rPr lang="en-US" dirty="0" smtClean="0"/>
              <a:t>three failed </a:t>
            </a:r>
            <a:r>
              <a:rPr lang="en-US" dirty="0"/>
              <a:t>login attempts within </a:t>
            </a:r>
            <a:r>
              <a:rPr lang="en-US" dirty="0" smtClean="0"/>
              <a:t>60 seconds</a:t>
            </a:r>
            <a:r>
              <a:rPr lang="en-US" dirty="0"/>
              <a:t>.</a:t>
            </a:r>
          </a:p>
          <a:p>
            <a:pPr lvl="1"/>
            <a:r>
              <a:rPr lang="en-US" b="1" dirty="0" smtClean="0"/>
              <a:t>exec timeout</a:t>
            </a:r>
            <a:r>
              <a:rPr lang="en-US" dirty="0" smtClean="0"/>
              <a:t> automatically disconnect </a:t>
            </a:r>
            <a:r>
              <a:rPr lang="en-US" dirty="0"/>
              <a:t>idle users on a line</a:t>
            </a:r>
          </a:p>
          <a:p>
            <a:r>
              <a:rPr lang="en-US" dirty="0" smtClean="0"/>
              <a:t>Enable SSH</a:t>
            </a:r>
          </a:p>
          <a:p>
            <a:pPr lvl="1"/>
            <a:r>
              <a:rPr lang="en-US" dirty="0"/>
              <a:t>Telnet is not secure.</a:t>
            </a:r>
          </a:p>
          <a:p>
            <a:pPr lvl="1"/>
            <a:r>
              <a:rPr lang="en-US" dirty="0"/>
              <a:t>It is highly recommended to use SSH for remote shell protocol.</a:t>
            </a:r>
          </a:p>
          <a:p>
            <a:pPr lvl="1"/>
            <a:r>
              <a:rPr lang="en-US" dirty="0"/>
              <a:t>To configure a Cisco device to support SSH takes four steps:</a:t>
            </a:r>
          </a:p>
          <a:p>
            <a:pPr marL="461962" lvl="2" indent="0">
              <a:buNone/>
            </a:pPr>
            <a:r>
              <a:rPr lang="en-US" dirty="0"/>
              <a:t>Step 1. Ensure that the router has </a:t>
            </a:r>
            <a:r>
              <a:rPr lang="en-US" dirty="0" smtClean="0"/>
              <a:t>a unique </a:t>
            </a:r>
            <a:r>
              <a:rPr lang="en-US" dirty="0"/>
              <a:t>hostname and a IP </a:t>
            </a:r>
            <a:r>
              <a:rPr lang="en-US" dirty="0" smtClean="0"/>
              <a:t>domain name</a:t>
            </a:r>
            <a:r>
              <a:rPr lang="en-US" dirty="0"/>
              <a:t>.</a:t>
            </a:r>
          </a:p>
          <a:p>
            <a:pPr marL="461962" lvl="2" indent="0">
              <a:buNone/>
            </a:pPr>
            <a:r>
              <a:rPr lang="en-US" dirty="0"/>
              <a:t>Step 2. Generate the SSH keys.</a:t>
            </a:r>
          </a:p>
          <a:p>
            <a:pPr marL="461962" lvl="2" indent="0">
              <a:buNone/>
            </a:pPr>
            <a:r>
              <a:rPr lang="en-US" dirty="0"/>
              <a:t>Step 3. Create a local username.</a:t>
            </a:r>
          </a:p>
          <a:p>
            <a:pPr marL="461962" lvl="2" indent="0">
              <a:buNone/>
            </a:pPr>
            <a:r>
              <a:rPr lang="en-US" dirty="0"/>
              <a:t>Step 4. Enable </a:t>
            </a:r>
            <a:r>
              <a:rPr lang="en-US" dirty="0" err="1"/>
              <a:t>vty</a:t>
            </a:r>
            <a:r>
              <a:rPr lang="en-US" dirty="0"/>
              <a:t> inbound </a:t>
            </a:r>
            <a:r>
              <a:rPr lang="en-US" dirty="0" smtClean="0"/>
              <a:t>SSH sessions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router can now be </a:t>
            </a:r>
            <a:r>
              <a:rPr lang="en-US" dirty="0" smtClean="0"/>
              <a:t>remotely accessed </a:t>
            </a:r>
            <a:r>
              <a:rPr lang="en-US" dirty="0"/>
              <a:t>only by using SSH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4946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11.3 Basic Network Performance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070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3"/>
          <p:cNvSpPr txBox="1">
            <a:spLocks noChangeArrowheads="1"/>
          </p:cNvSpPr>
          <p:nvPr/>
        </p:nvSpPr>
        <p:spPr bwMode="white">
          <a:xfrm>
            <a:off x="311148" y="2155592"/>
            <a:ext cx="4189413" cy="1838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pPr algn="l" defTabSz="814388">
              <a:defRPr/>
            </a:pPr>
            <a:r>
              <a:rPr lang="en-US" dirty="0">
                <a:solidFill>
                  <a:schemeClr val="bg1"/>
                </a:solidFill>
              </a:rPr>
              <a:t>Introduction to Networks v6.0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Planning Guide</a:t>
            </a:r>
          </a:p>
          <a:p>
            <a:pPr algn="l" defTabSz="814388">
              <a:lnSpc>
                <a:spcPct val="90000"/>
              </a:lnSpc>
              <a:defRPr/>
            </a:pPr>
            <a:r>
              <a:rPr lang="en-US" b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Chapter 11: Build a Small Network</a:t>
            </a:r>
            <a:endParaRPr lang="en-US" b="0" kern="0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59813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ping Command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632637" cy="546507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Interpreting Ping Results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the ping command is an effective way to test connectivity.</a:t>
            </a:r>
          </a:p>
          <a:p>
            <a:pPr lvl="1"/>
            <a:r>
              <a:rPr lang="en-US" dirty="0"/>
              <a:t>Use the Internet Control Message Protocol (ICMP) to verify Layer 3 connectivity.</a:t>
            </a:r>
          </a:p>
          <a:p>
            <a:pPr lvl="1"/>
            <a:r>
              <a:rPr lang="en-US" dirty="0" smtClean="0"/>
              <a:t>Help </a:t>
            </a:r>
            <a:r>
              <a:rPr lang="en-US" dirty="0"/>
              <a:t>to identify the source of the problem.</a:t>
            </a:r>
          </a:p>
          <a:p>
            <a:pPr lvl="1"/>
            <a:r>
              <a:rPr lang="en-US" dirty="0" smtClean="0"/>
              <a:t>What do these common ping indicators tell you?</a:t>
            </a:r>
            <a:endParaRPr lang="en-US" dirty="0"/>
          </a:p>
          <a:p>
            <a:pPr marL="688975" lvl="2" indent="0">
              <a:buNone/>
            </a:pPr>
            <a:r>
              <a:rPr lang="en-US" dirty="0"/>
              <a:t>! </a:t>
            </a:r>
            <a:r>
              <a:rPr lang="en-US" dirty="0" smtClean="0"/>
              <a:t>  .   U </a:t>
            </a:r>
          </a:p>
          <a:p>
            <a:pPr lvl="1"/>
            <a:r>
              <a:rPr lang="en-US" dirty="0" smtClean="0"/>
              <a:t>Extended Ping</a:t>
            </a:r>
          </a:p>
          <a:p>
            <a:pPr lvl="2"/>
            <a:r>
              <a:rPr lang="en-US" dirty="0" smtClean="0"/>
              <a:t>Allows for more options</a:t>
            </a:r>
            <a:endParaRPr lang="en-US" dirty="0"/>
          </a:p>
          <a:p>
            <a:r>
              <a:rPr lang="en-US" dirty="0" smtClean="0"/>
              <a:t>Network Baseline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Built </a:t>
            </a:r>
            <a:r>
              <a:rPr lang="en-US" dirty="0"/>
              <a:t>over a period of time.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Saved results </a:t>
            </a:r>
            <a:r>
              <a:rPr lang="en-US" dirty="0"/>
              <a:t>from </a:t>
            </a:r>
            <a:r>
              <a:rPr lang="en-US" dirty="0" smtClean="0"/>
              <a:t>commands, such as ping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US" dirty="0" smtClean="0"/>
              <a:t>or trace, along with error messages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US" dirty="0" smtClean="0"/>
              <a:t>an response times</a:t>
            </a:r>
            <a:endParaRPr lang="en-US" dirty="0"/>
          </a:p>
          <a:p>
            <a:pPr lvl="1"/>
            <a:r>
              <a:rPr lang="en-US" dirty="0" smtClean="0"/>
              <a:t>Time </a:t>
            </a:r>
            <a:r>
              <a:rPr lang="en-US" dirty="0"/>
              <a:t>stamped </a:t>
            </a:r>
            <a:r>
              <a:rPr lang="en-US" dirty="0" smtClean="0"/>
              <a:t>for later </a:t>
            </a:r>
            <a:r>
              <a:rPr lang="en-US" dirty="0"/>
              <a:t>comparison.</a:t>
            </a:r>
          </a:p>
          <a:p>
            <a:pPr lvl="1"/>
            <a:r>
              <a:rPr lang="en-US" dirty="0" smtClean="0"/>
              <a:t>Increased response time could indicate latency issue.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023" y="3483725"/>
            <a:ext cx="3074203" cy="25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82166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964" y="3700791"/>
            <a:ext cx="3660740" cy="282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traceroute and </a:t>
            </a:r>
            <a:r>
              <a:rPr lang="en-US" dirty="0" err="1" smtClean="0"/>
              <a:t>tracert</a:t>
            </a:r>
            <a:r>
              <a:rPr lang="en-US" dirty="0" smtClean="0"/>
              <a:t> Command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614115" cy="40809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Interpreting Trace Message</a:t>
            </a:r>
          </a:p>
          <a:p>
            <a:pPr lvl="1"/>
            <a:r>
              <a:rPr lang="en-US" dirty="0" smtClean="0"/>
              <a:t>Returns </a:t>
            </a:r>
            <a:r>
              <a:rPr lang="en-US" dirty="0"/>
              <a:t>a list of hops as a packet is routed through a network.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/>
              <a:t>tracert</a:t>
            </a:r>
            <a:r>
              <a:rPr lang="en-US" dirty="0"/>
              <a:t> for Windows-based </a:t>
            </a:r>
            <a:r>
              <a:rPr lang="en-US" dirty="0" smtClean="0"/>
              <a:t>systems.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traceroute for Cisco IOS and UNIX-based systems. </a:t>
            </a:r>
          </a:p>
          <a:p>
            <a:r>
              <a:rPr lang="en-US" dirty="0" smtClean="0"/>
              <a:t>Extended Traceroute</a:t>
            </a:r>
          </a:p>
          <a:p>
            <a:pPr lvl="1"/>
            <a:r>
              <a:rPr lang="en-US" dirty="0" smtClean="0"/>
              <a:t>Allows adjustment of parameters</a:t>
            </a:r>
          </a:p>
          <a:p>
            <a:pPr lvl="1"/>
            <a:r>
              <a:rPr lang="en-US" dirty="0" smtClean="0"/>
              <a:t>Command terminates when:</a:t>
            </a:r>
          </a:p>
          <a:p>
            <a:pPr marL="685800" lvl="2" indent="-228600"/>
            <a:r>
              <a:rPr lang="en-US" dirty="0" smtClean="0"/>
              <a:t>Destination </a:t>
            </a:r>
            <a:r>
              <a:rPr lang="en-US" dirty="0"/>
              <a:t>responds with an </a:t>
            </a:r>
            <a:r>
              <a:rPr lang="en-US" dirty="0" smtClean="0"/>
              <a:t>ICMP</a:t>
            </a:r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 smtClean="0"/>
              <a:t>echo reply</a:t>
            </a:r>
            <a:endParaRPr lang="en-US" dirty="0"/>
          </a:p>
          <a:p>
            <a:pPr marL="685800" lvl="2" indent="-228600"/>
            <a:r>
              <a:rPr lang="en-US" dirty="0" smtClean="0"/>
              <a:t>User </a:t>
            </a:r>
            <a:r>
              <a:rPr lang="en-US" dirty="0"/>
              <a:t>interrupts the trace with the </a:t>
            </a:r>
            <a:endParaRPr lang="en-US" dirty="0" smtClean="0"/>
          </a:p>
          <a:p>
            <a:pPr marL="685800" lvl="2" indent="0">
              <a:spcBef>
                <a:spcPts val="0"/>
              </a:spcBef>
              <a:buNone/>
            </a:pPr>
            <a:r>
              <a:rPr lang="en-US" dirty="0" smtClean="0"/>
              <a:t>escape </a:t>
            </a:r>
            <a:r>
              <a:rPr lang="en-US" dirty="0"/>
              <a:t>sequence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4" y="5416697"/>
            <a:ext cx="3790368" cy="122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8427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Show Commands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492640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Cisco IOS CLI show commands are powerful troubleshoot tools.</a:t>
            </a:r>
          </a:p>
          <a:p>
            <a:r>
              <a:rPr lang="en-US" dirty="0"/>
              <a:t>The show commands display configuration files, checking the status of device interfaces and processes, and verifying the device operational status.</a:t>
            </a:r>
          </a:p>
          <a:p>
            <a:r>
              <a:rPr lang="en-US" dirty="0"/>
              <a:t>The status of nearly every process or function of the router can be displayed using a show command.</a:t>
            </a:r>
          </a:p>
          <a:p>
            <a:r>
              <a:rPr lang="en-US" dirty="0"/>
              <a:t>Some of the more popular show commands are:</a:t>
            </a:r>
          </a:p>
          <a:p>
            <a:pPr lvl="1"/>
            <a:r>
              <a:rPr lang="en-US" dirty="0"/>
              <a:t>show running-</a:t>
            </a:r>
            <a:r>
              <a:rPr lang="en-US" dirty="0" err="1"/>
              <a:t>config</a:t>
            </a:r>
            <a:endParaRPr lang="en-US" dirty="0"/>
          </a:p>
          <a:p>
            <a:pPr lvl="1"/>
            <a:r>
              <a:rPr lang="en-US" dirty="0"/>
              <a:t>show interfaces</a:t>
            </a:r>
          </a:p>
          <a:p>
            <a:pPr lvl="1"/>
            <a:r>
              <a:rPr lang="en-US" dirty="0"/>
              <a:t>show </a:t>
            </a:r>
            <a:r>
              <a:rPr lang="en-US" dirty="0" err="1"/>
              <a:t>arp</a:t>
            </a:r>
            <a:endParaRPr lang="en-US" dirty="0"/>
          </a:p>
          <a:p>
            <a:pPr lvl="1"/>
            <a:r>
              <a:rPr lang="en-US" dirty="0"/>
              <a:t>show </a:t>
            </a:r>
            <a:r>
              <a:rPr lang="en-US" dirty="0" err="1"/>
              <a:t>ip</a:t>
            </a:r>
            <a:r>
              <a:rPr lang="en-US" dirty="0"/>
              <a:t> route</a:t>
            </a:r>
          </a:p>
          <a:p>
            <a:pPr lvl="1"/>
            <a:r>
              <a:rPr lang="en-US" dirty="0"/>
              <a:t>show protocols</a:t>
            </a:r>
          </a:p>
          <a:p>
            <a:pPr lvl="1"/>
            <a:r>
              <a:rPr lang="en-US" dirty="0"/>
              <a:t>show version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614" y="3989382"/>
            <a:ext cx="3466132" cy="263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0961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Host and IOS Commands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5989593" cy="4926405"/>
          </a:xfrm>
        </p:spPr>
        <p:txBody>
          <a:bodyPr>
            <a:normAutofit/>
          </a:bodyPr>
          <a:lstStyle/>
          <a:p>
            <a:r>
              <a:rPr lang="en-US" dirty="0" smtClean="0"/>
              <a:t>The ipconfig Command</a:t>
            </a:r>
          </a:p>
          <a:p>
            <a:pPr lvl="1"/>
            <a:r>
              <a:rPr lang="en-US" dirty="0" smtClean="0"/>
              <a:t>Display IP and default gateway </a:t>
            </a:r>
            <a:r>
              <a:rPr lang="en-US" dirty="0"/>
              <a:t>information on a Windows-based computer.</a:t>
            </a:r>
          </a:p>
          <a:p>
            <a:pPr lvl="1"/>
            <a:r>
              <a:rPr lang="en-US" dirty="0" smtClean="0"/>
              <a:t>What do these commands display?</a:t>
            </a:r>
          </a:p>
          <a:p>
            <a:pPr lvl="2"/>
            <a:r>
              <a:rPr lang="en-US" dirty="0" smtClean="0"/>
              <a:t>ipconfig </a:t>
            </a:r>
            <a:r>
              <a:rPr lang="en-US" dirty="0"/>
              <a:t>/</a:t>
            </a:r>
            <a:r>
              <a:rPr lang="en-US" dirty="0" smtClean="0"/>
              <a:t>all</a:t>
            </a:r>
          </a:p>
          <a:p>
            <a:pPr lvl="2"/>
            <a:r>
              <a:rPr lang="en-US" dirty="0" smtClean="0"/>
              <a:t>ipconfig </a:t>
            </a:r>
            <a:r>
              <a:rPr lang="en-US" dirty="0"/>
              <a:t>/</a:t>
            </a:r>
            <a:r>
              <a:rPr lang="en-US" dirty="0" err="1" smtClean="0"/>
              <a:t>displaydns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arp</a:t>
            </a:r>
            <a:r>
              <a:rPr lang="en-US" dirty="0" smtClean="0"/>
              <a:t> Command</a:t>
            </a:r>
          </a:p>
          <a:p>
            <a:pPr lvl="1"/>
            <a:r>
              <a:rPr lang="en-US" dirty="0"/>
              <a:t>The </a:t>
            </a:r>
            <a:r>
              <a:rPr lang="en-US" dirty="0" err="1"/>
              <a:t>arp</a:t>
            </a:r>
            <a:r>
              <a:rPr lang="en-US" dirty="0"/>
              <a:t> –a command lists all devices currently in the ARP cache of the host.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cache can be cleared </a:t>
            </a:r>
            <a:r>
              <a:rPr lang="en-US" dirty="0" smtClean="0"/>
              <a:t>by using </a:t>
            </a:r>
            <a:r>
              <a:rPr lang="en-US" dirty="0"/>
              <a:t>the </a:t>
            </a:r>
            <a:r>
              <a:rPr lang="en-US" dirty="0" err="1"/>
              <a:t>arp</a:t>
            </a:r>
            <a:r>
              <a:rPr lang="en-US" dirty="0"/>
              <a:t> -d command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220" y="4363516"/>
            <a:ext cx="2556008" cy="176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3926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Host and IOS Commands (Cont.)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6"/>
            <a:ext cx="8733677" cy="434712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show </a:t>
            </a:r>
            <a:r>
              <a:rPr lang="en-US" dirty="0" err="1" smtClean="0"/>
              <a:t>cdp</a:t>
            </a:r>
            <a:r>
              <a:rPr lang="en-US" dirty="0" smtClean="0"/>
              <a:t> neighbors Command</a:t>
            </a:r>
          </a:p>
          <a:p>
            <a:pPr lvl="1"/>
            <a:r>
              <a:rPr lang="en-US" dirty="0"/>
              <a:t>CDP is a Cisco-proprietary protocol that runs at the data link layer.</a:t>
            </a:r>
          </a:p>
          <a:p>
            <a:pPr lvl="1"/>
            <a:r>
              <a:rPr lang="en-US" dirty="0"/>
              <a:t>Two or more Cisco network devices can learn about each other even if Layer 3 connectivity does not exist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CDP </a:t>
            </a:r>
            <a:r>
              <a:rPr lang="en-US" dirty="0"/>
              <a:t>can be a security risk.</a:t>
            </a:r>
          </a:p>
          <a:p>
            <a:pPr lvl="1"/>
            <a:r>
              <a:rPr lang="en-US" dirty="0"/>
              <a:t>To disable CDP globally, use the global configuration command no </a:t>
            </a:r>
            <a:r>
              <a:rPr lang="en-US" dirty="0" err="1"/>
              <a:t>cdp</a:t>
            </a:r>
            <a:r>
              <a:rPr lang="en-US" dirty="0"/>
              <a:t> run.</a:t>
            </a:r>
          </a:p>
          <a:p>
            <a:pPr lvl="1"/>
            <a:r>
              <a:rPr lang="en-US" dirty="0"/>
              <a:t>To disable CDP on an interface, use the interface command no </a:t>
            </a:r>
            <a:r>
              <a:rPr lang="en-US" dirty="0" err="1"/>
              <a:t>cdp</a:t>
            </a:r>
            <a:r>
              <a:rPr lang="en-US" dirty="0"/>
              <a:t> enable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What information does the </a:t>
            </a:r>
            <a:r>
              <a:rPr lang="en-US" dirty="0" err="1"/>
              <a:t>cdp</a:t>
            </a:r>
            <a:r>
              <a:rPr lang="en-US" dirty="0"/>
              <a:t> neighbors </a:t>
            </a:r>
            <a:r>
              <a:rPr lang="en-US" dirty="0" smtClean="0"/>
              <a:t>details command </a:t>
            </a:r>
            <a:r>
              <a:rPr lang="en-US" dirty="0"/>
              <a:t>provide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show </a:t>
            </a:r>
            <a:r>
              <a:rPr lang="en-US" dirty="0" err="1" smtClean="0"/>
              <a:t>ip</a:t>
            </a:r>
            <a:r>
              <a:rPr lang="en-US" dirty="0" smtClean="0"/>
              <a:t> interface brief Command</a:t>
            </a:r>
          </a:p>
          <a:p>
            <a:pPr lvl="1"/>
            <a:r>
              <a:rPr lang="en-US" dirty="0" smtClean="0"/>
              <a:t>Displays </a:t>
            </a:r>
            <a:r>
              <a:rPr lang="en-US" dirty="0"/>
              <a:t>a summary of the key information for all the network interfaces on a router.</a:t>
            </a:r>
          </a:p>
          <a:p>
            <a:pPr lvl="1"/>
            <a:r>
              <a:rPr lang="en-US" dirty="0" smtClean="0"/>
              <a:t>Verify </a:t>
            </a:r>
            <a:r>
              <a:rPr lang="en-US" dirty="0"/>
              <a:t>the status of the </a:t>
            </a:r>
            <a:r>
              <a:rPr lang="en-US" dirty="0" smtClean="0"/>
              <a:t>switch interfaces</a:t>
            </a:r>
            <a:r>
              <a:rPr lang="en-US" dirty="0"/>
              <a:t>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871" y="5484194"/>
            <a:ext cx="53435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5332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Basic Network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Debugging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492640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debug Command</a:t>
            </a:r>
          </a:p>
          <a:p>
            <a:pPr lvl="1"/>
            <a:r>
              <a:rPr lang="en-US" dirty="0" smtClean="0"/>
              <a:t>Allows </a:t>
            </a:r>
            <a:r>
              <a:rPr lang="en-US" dirty="0"/>
              <a:t>the administrator to </a:t>
            </a:r>
            <a:r>
              <a:rPr lang="en-US" dirty="0" smtClean="0"/>
              <a:t>display 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US" dirty="0" smtClean="0"/>
              <a:t>messages generated by the following </a:t>
            </a:r>
          </a:p>
          <a:p>
            <a:pPr lvl="1" indent="0">
              <a:spcBef>
                <a:spcPts val="0"/>
              </a:spcBef>
              <a:buNone/>
            </a:pPr>
            <a:r>
              <a:rPr lang="en-US" dirty="0" smtClean="0"/>
              <a:t>processes </a:t>
            </a:r>
            <a:r>
              <a:rPr lang="en-US" dirty="0"/>
              <a:t>in real-time for </a:t>
            </a:r>
            <a:r>
              <a:rPr lang="en-US" dirty="0" smtClean="0"/>
              <a:t>analysis</a:t>
            </a:r>
            <a:r>
              <a:rPr lang="en-US" dirty="0"/>
              <a:t>:</a:t>
            </a:r>
            <a:endParaRPr lang="en-US" dirty="0" smtClean="0"/>
          </a:p>
          <a:p>
            <a:pPr lvl="2"/>
            <a:r>
              <a:rPr lang="en-US" dirty="0" smtClean="0"/>
              <a:t>IOS processes</a:t>
            </a:r>
          </a:p>
          <a:p>
            <a:pPr lvl="2"/>
            <a:r>
              <a:rPr lang="en-US" dirty="0" smtClean="0"/>
              <a:t>Protocols</a:t>
            </a:r>
          </a:p>
          <a:p>
            <a:pPr lvl="2"/>
            <a:r>
              <a:rPr lang="en-US" dirty="0" smtClean="0"/>
              <a:t>Mechanisms</a:t>
            </a:r>
          </a:p>
          <a:p>
            <a:pPr lvl="2"/>
            <a:r>
              <a:rPr lang="en-US" dirty="0" smtClean="0"/>
              <a:t>Events</a:t>
            </a:r>
          </a:p>
          <a:p>
            <a:pPr lvl="1"/>
            <a:r>
              <a:rPr lang="en-US" b="1" dirty="0" err="1" smtClean="0"/>
              <a:t>undebug</a:t>
            </a:r>
            <a:r>
              <a:rPr lang="en-US" b="1" dirty="0" smtClean="0"/>
              <a:t> all </a:t>
            </a:r>
            <a:r>
              <a:rPr lang="en-US" dirty="0" smtClean="0"/>
              <a:t>turns off all debug commands</a:t>
            </a:r>
            <a:endParaRPr lang="en-US" b="1" dirty="0" smtClean="0"/>
          </a:p>
          <a:p>
            <a:pPr lvl="1"/>
            <a:r>
              <a:rPr lang="en-US" dirty="0" smtClean="0"/>
              <a:t>What are the available debug commands?</a:t>
            </a:r>
          </a:p>
          <a:p>
            <a:pPr lvl="1"/>
            <a:r>
              <a:rPr lang="en-US" dirty="0" smtClean="0"/>
              <a:t>What can you do to limit the amount of displayed messages?</a:t>
            </a:r>
          </a:p>
          <a:p>
            <a:r>
              <a:rPr lang="en-US" dirty="0" smtClean="0"/>
              <a:t>The terminal monitor Command</a:t>
            </a:r>
          </a:p>
          <a:p>
            <a:pPr lvl="1"/>
            <a:r>
              <a:rPr lang="en-US" dirty="0" smtClean="0"/>
              <a:t>Displays the log messages while connected remotely, such as SSH</a:t>
            </a:r>
          </a:p>
          <a:p>
            <a:pPr lvl="1"/>
            <a:r>
              <a:rPr lang="en-US" dirty="0" smtClean="0"/>
              <a:t>Stop displaying the log message: </a:t>
            </a:r>
            <a:r>
              <a:rPr lang="en-US" b="1" dirty="0" smtClean="0"/>
              <a:t>terminal no monitor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867" y="1547898"/>
            <a:ext cx="4030879" cy="208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2315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150" y="2263775"/>
            <a:ext cx="3854450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11.4 Network Troubleshooting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414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Troubleshooting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Troubleshooting</a:t>
            </a:r>
            <a:r>
              <a:rPr lang="en-US" dirty="0" smtClean="0"/>
              <a:t> Methodologies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90" y="1206655"/>
            <a:ext cx="8591074" cy="4926405"/>
          </a:xfrm>
        </p:spPr>
        <p:txBody>
          <a:bodyPr>
            <a:normAutofit/>
          </a:bodyPr>
          <a:lstStyle/>
          <a:p>
            <a:r>
              <a:rPr lang="en-US" dirty="0" smtClean="0"/>
              <a:t>Basic Troubleshooting Approaches</a:t>
            </a:r>
          </a:p>
          <a:p>
            <a:pPr lvl="1"/>
            <a:r>
              <a:rPr lang="en-US" dirty="0" smtClean="0"/>
              <a:t>Identify the Problem</a:t>
            </a:r>
          </a:p>
          <a:p>
            <a:pPr lvl="1"/>
            <a:r>
              <a:rPr lang="en-US" dirty="0" smtClean="0"/>
              <a:t>Establish a Theory of Probable Causes</a:t>
            </a:r>
          </a:p>
          <a:p>
            <a:pPr lvl="1"/>
            <a:r>
              <a:rPr lang="en-US" dirty="0" smtClean="0"/>
              <a:t>Test the Theory to Determine Cause</a:t>
            </a:r>
          </a:p>
          <a:p>
            <a:pPr lvl="1"/>
            <a:r>
              <a:rPr lang="en-US" dirty="0" smtClean="0"/>
              <a:t>Establish a Plan of Action to Resolve the Problem and Implement the Solution</a:t>
            </a:r>
          </a:p>
          <a:p>
            <a:pPr lvl="1"/>
            <a:r>
              <a:rPr lang="en-US" dirty="0" smtClean="0"/>
              <a:t>Verify Full System Functionality and Implement Preventative Measures</a:t>
            </a:r>
          </a:p>
          <a:p>
            <a:pPr lvl="1"/>
            <a:r>
              <a:rPr lang="en-US" dirty="0" smtClean="0"/>
              <a:t>Document Findings, Actions, and Outcomes</a:t>
            </a:r>
          </a:p>
          <a:p>
            <a:r>
              <a:rPr lang="en-US" dirty="0" smtClean="0"/>
              <a:t>Resolve or Escalate?</a:t>
            </a:r>
          </a:p>
          <a:p>
            <a:r>
              <a:rPr lang="en-US" dirty="0" smtClean="0"/>
              <a:t>Verify and Monitor Solution</a:t>
            </a:r>
          </a:p>
          <a:p>
            <a:pPr lvl="1"/>
            <a:r>
              <a:rPr lang="en-US" dirty="0" smtClean="0"/>
              <a:t>What IOS commands can you use to verify and monitor the solution?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516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Troubleshooting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Troubleshoot Cables and Interfaces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6"/>
            <a:ext cx="8383255" cy="3147136"/>
          </a:xfrm>
        </p:spPr>
        <p:txBody>
          <a:bodyPr>
            <a:normAutofit/>
          </a:bodyPr>
          <a:lstStyle/>
          <a:p>
            <a:r>
              <a:rPr lang="en-US" dirty="0" smtClean="0"/>
              <a:t>Duplex Operation</a:t>
            </a:r>
          </a:p>
          <a:p>
            <a:pPr lvl="1"/>
            <a:r>
              <a:rPr lang="en-US" dirty="0" smtClean="0"/>
              <a:t>Direction of data transmission between two devices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connected Ethernet network interfaces </a:t>
            </a:r>
            <a:r>
              <a:rPr lang="en-US" dirty="0" smtClean="0"/>
              <a:t>should operate </a:t>
            </a:r>
            <a:r>
              <a:rPr lang="en-US" dirty="0"/>
              <a:t>in the same duplex mode </a:t>
            </a:r>
            <a:r>
              <a:rPr lang="en-US" dirty="0" smtClean="0"/>
              <a:t>for best performance</a:t>
            </a:r>
          </a:p>
          <a:p>
            <a:r>
              <a:rPr lang="en-US" dirty="0" smtClean="0"/>
              <a:t>Duplex Mismatch</a:t>
            </a:r>
          </a:p>
          <a:p>
            <a:pPr lvl="1"/>
            <a:r>
              <a:rPr lang="en-US" dirty="0" smtClean="0"/>
              <a:t>Log messages can indicate duplex mismatches.</a:t>
            </a:r>
          </a:p>
          <a:p>
            <a:pPr lvl="1"/>
            <a:r>
              <a:rPr lang="en-US" dirty="0" smtClean="0"/>
              <a:t>What IOS commands can you use to determine duplex mismatch?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945" y="4892876"/>
            <a:ext cx="4000500" cy="138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3767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09" y="368455"/>
            <a:ext cx="8772157" cy="838200"/>
          </a:xfrm>
        </p:spPr>
        <p:txBody>
          <a:bodyPr/>
          <a:lstStyle/>
          <a:p>
            <a:r>
              <a:rPr lang="en-US" sz="1800" dirty="0" smtClean="0"/>
              <a:t>Network Troubleshooting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Troubleshooting</a:t>
            </a:r>
            <a:r>
              <a:rPr lang="en-US" dirty="0" smtClean="0"/>
              <a:t> Scenarios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89" y="1206655"/>
            <a:ext cx="8733677" cy="52357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IP Addressing Issues on IOS Devices</a:t>
            </a:r>
          </a:p>
          <a:p>
            <a:pPr lvl="1"/>
            <a:r>
              <a:rPr lang="en-US" dirty="0" smtClean="0"/>
              <a:t>Manual assignment mistakes</a:t>
            </a:r>
          </a:p>
          <a:p>
            <a:pPr lvl="1"/>
            <a:r>
              <a:rPr lang="en-US" dirty="0" smtClean="0"/>
              <a:t>DHCP-related issues</a:t>
            </a:r>
          </a:p>
          <a:p>
            <a:pPr lvl="1"/>
            <a:r>
              <a:rPr lang="en-US" dirty="0" smtClean="0"/>
              <a:t>Which show commands?</a:t>
            </a:r>
          </a:p>
          <a:p>
            <a:r>
              <a:rPr lang="en-US" dirty="0" smtClean="0"/>
              <a:t>IP Addressing Issues on End Devices</a:t>
            </a:r>
          </a:p>
          <a:p>
            <a:pPr lvl="1"/>
            <a:r>
              <a:rPr lang="en-US" dirty="0" smtClean="0"/>
              <a:t>169.254.0.0/16 on Windows-based system</a:t>
            </a:r>
          </a:p>
          <a:p>
            <a:pPr lvl="1"/>
            <a:r>
              <a:rPr lang="en-US" dirty="0" smtClean="0"/>
              <a:t>ipconfig to verify IP addresses assigned to a Windows-based system</a:t>
            </a:r>
          </a:p>
          <a:p>
            <a:r>
              <a:rPr lang="en-US" dirty="0" smtClean="0"/>
              <a:t>Default Gateway Issues</a:t>
            </a:r>
          </a:p>
          <a:p>
            <a:pPr lvl="1"/>
            <a:r>
              <a:rPr lang="en-US" dirty="0" smtClean="0"/>
              <a:t>Unable to communicate outside the network</a:t>
            </a:r>
          </a:p>
          <a:p>
            <a:pPr lvl="1"/>
            <a:r>
              <a:rPr lang="en-US" b="1" dirty="0"/>
              <a:t>ipconfig</a:t>
            </a:r>
            <a:r>
              <a:rPr lang="en-US" dirty="0"/>
              <a:t> to verify </a:t>
            </a:r>
            <a:r>
              <a:rPr lang="en-US" dirty="0" smtClean="0"/>
              <a:t>default gateway </a:t>
            </a:r>
            <a:r>
              <a:rPr lang="en-US" dirty="0"/>
              <a:t>assigned to a Windows-based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Troubleshooting DNS Issues</a:t>
            </a:r>
          </a:p>
          <a:p>
            <a:pPr lvl="1"/>
            <a:r>
              <a:rPr lang="en-US" b="1" dirty="0" smtClean="0"/>
              <a:t>ipconfig /all</a:t>
            </a:r>
            <a:r>
              <a:rPr lang="en-US" dirty="0" smtClean="0"/>
              <a:t> to determine DNS server used</a:t>
            </a:r>
          </a:p>
          <a:p>
            <a:pPr lvl="1"/>
            <a:r>
              <a:rPr lang="en-US" b="1" dirty="0" err="1" smtClean="0"/>
              <a:t>nslookup</a:t>
            </a:r>
            <a:r>
              <a:rPr lang="en-US" dirty="0" smtClean="0"/>
              <a:t>  to  manually place DNS queries and analyze DNS response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527" y="1256568"/>
            <a:ext cx="3415739" cy="21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6569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2023" y="304807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11: Activities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8322" y="1143007"/>
            <a:ext cx="7940675" cy="528796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837035"/>
              </p:ext>
            </p:extLst>
          </p:nvPr>
        </p:nvGraphicFramePr>
        <p:xfrm>
          <a:off x="452022" y="1541470"/>
          <a:ext cx="8145463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339"/>
                <a:gridCol w="1612491"/>
                <a:gridCol w="4326193"/>
                <a:gridCol w="13904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 Y/N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11.0.1.2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Did you notice . . .?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11.2.1.4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Security Threats and Vulnerabilities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11.2.2.5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Types of Attack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11.2.2.6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Researching Network Security Threats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11.2.4.5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Configuring Secure Passwords and SSH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11.2.4.6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Accessing Network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Devices with SSH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11.2.4.7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Examining Telnet and SSH in Wireshark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11.2.4.8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Securing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Network Devices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11.3.2.3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Test Connectivity with traceroute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11.3.2.4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Testing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Network Latency with Ping and Traceroute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11.3.3.2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Video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The show version Command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8791" y="6232016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</a:t>
            </a:r>
            <a:r>
              <a:rPr lang="en-US" sz="1800" dirty="0" smtClean="0"/>
              <a:t>: </a:t>
            </a:r>
            <a:r>
              <a:rPr lang="en-US" sz="1800" b="1" dirty="0" smtClean="0"/>
              <a:t>PT_ccna5</a:t>
            </a:r>
            <a:endParaRPr lang="en-US" sz="1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0047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5470" y="2263775"/>
            <a:ext cx="4198889" cy="1481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11.5 Chapter Summary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85535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65509" y="1539502"/>
            <a:ext cx="8075848" cy="310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Explain how a small network can scale into a larger network.</a:t>
            </a:r>
          </a:p>
          <a:p>
            <a:r>
              <a:rPr lang="en-US" sz="1600" dirty="0"/>
              <a:t>Configure switches and routers with device hardening features to enhance security.</a:t>
            </a:r>
          </a:p>
          <a:p>
            <a:r>
              <a:rPr lang="en-US" sz="1600" dirty="0"/>
              <a:t>Use common show commands and utilities to establish a relative performance baseline for the network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Apply troubleshooting methodologies and command host and IOS commands to resolve problems.</a:t>
            </a:r>
            <a:endParaRPr lang="en-US" sz="1600" dirty="0"/>
          </a:p>
          <a:p>
            <a:r>
              <a:rPr lang="en-US" sz="1600" dirty="0"/>
              <a:t>Explain how a small network of directly connected segments is created, configured, and verifies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Chapter Summary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609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endParaRPr lang="en-US"/>
          </a:p>
        </p:txBody>
      </p:sp>
      <p:pic>
        <p:nvPicPr>
          <p:cNvPr id="121858" name="Picture 3" descr="CNA_largo-onwhit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2741613"/>
            <a:ext cx="60975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36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Cisco_WHT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19375"/>
            <a:ext cx="24003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124" tIns="41061" rIns="82124" bIns="41061" anchor="ctr"/>
          <a:lstStyle/>
          <a:p>
            <a:pPr algn="ctr" eaLnBrk="0" hangingPunct="0">
              <a:lnSpc>
                <a:spcPct val="90000"/>
              </a:lnSpc>
            </a:pP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7253826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11.2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7" y="1232592"/>
            <a:ext cx="4441807" cy="5214177"/>
          </a:xfrm>
        </p:spPr>
        <p:txBody>
          <a:bodyPr>
            <a:normAutofit/>
          </a:bodyPr>
          <a:lstStyle/>
          <a:p>
            <a:r>
              <a:rPr lang="en-US" sz="1600" kern="1200" dirty="0" smtClean="0"/>
              <a:t>Application </a:t>
            </a:r>
            <a:r>
              <a:rPr lang="en-US" sz="1600" kern="1200" dirty="0"/>
              <a:t>Filtering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kern="1200" dirty="0" smtClean="0"/>
              <a:t>Authentication</a:t>
            </a:r>
            <a:r>
              <a:rPr lang="en-US" sz="1600" kern="1200" dirty="0"/>
              <a:t>, Authorization, and Accounting (AAA)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dirty="0"/>
              <a:t>auto secure </a:t>
            </a:r>
            <a:r>
              <a:rPr lang="en-US" sz="1600" dirty="0"/>
              <a:t>(command)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dirty="0" smtClean="0"/>
              <a:t>e</a:t>
            </a:r>
            <a:r>
              <a:rPr lang="en-US" sz="1600" b="1" kern="1200" dirty="0" smtClean="0"/>
              <a:t>xec </a:t>
            </a:r>
            <a:r>
              <a:rPr lang="en-US" sz="1600" b="1" kern="1200" dirty="0"/>
              <a:t>timeout </a:t>
            </a:r>
            <a:r>
              <a:rPr lang="en-US" sz="1600" b="1" kern="1200" dirty="0" smtClean="0"/>
              <a:t>(</a:t>
            </a:r>
            <a:r>
              <a:rPr lang="en-US" sz="1600" kern="1200" dirty="0" smtClean="0"/>
              <a:t>command</a:t>
            </a:r>
            <a:r>
              <a:rPr lang="en-US" sz="1600" kern="1200" dirty="0"/>
              <a:t>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kern="1200" dirty="0"/>
              <a:t>crypto key generate </a:t>
            </a:r>
            <a:r>
              <a:rPr lang="en-US" sz="1600" b="1" kern="1200" dirty="0" err="1"/>
              <a:t>rsa</a:t>
            </a:r>
            <a:r>
              <a:rPr lang="en-US" sz="1600" b="1" kern="1200" dirty="0"/>
              <a:t> general-keys modulus modulus-size </a:t>
            </a:r>
            <a:r>
              <a:rPr lang="en-US" sz="1600" kern="1200" dirty="0"/>
              <a:t>(command</a:t>
            </a:r>
            <a:r>
              <a:rPr lang="en-US" sz="1600" kern="1200" dirty="0" smtClean="0"/>
              <a:t>)</a:t>
            </a:r>
            <a:endParaRPr lang="en-US" sz="1600" b="1" dirty="0" smtClean="0"/>
          </a:p>
          <a:p>
            <a:r>
              <a:rPr lang="en-US" sz="1600" dirty="0"/>
              <a:t>endpoint security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b="1" dirty="0" err="1"/>
              <a:t>ip</a:t>
            </a:r>
            <a:r>
              <a:rPr lang="en-US" sz="1600" b="1" dirty="0"/>
              <a:t> domain-name</a:t>
            </a:r>
            <a:r>
              <a:rPr lang="en-US" sz="1600" dirty="0"/>
              <a:t> </a:t>
            </a:r>
            <a:r>
              <a:rPr lang="en-US" sz="1600" i="1" dirty="0" err="1"/>
              <a:t>domain-name</a:t>
            </a:r>
            <a:r>
              <a:rPr lang="en-US" sz="1600" dirty="0"/>
              <a:t> (command)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b="1" dirty="0"/>
              <a:t>login block-for 120 attempts 3 within 60</a:t>
            </a:r>
            <a:r>
              <a:rPr lang="en-US" sz="1600" dirty="0"/>
              <a:t> (command)</a:t>
            </a:r>
          </a:p>
          <a:p>
            <a:pPr fontAlgn="b"/>
            <a:endParaRPr lang="en-US" sz="1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800600" y="1232593"/>
            <a:ext cx="4000500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Packet Filtering</a:t>
            </a:r>
          </a:p>
          <a:p>
            <a:r>
              <a:rPr lang="en-US" sz="1600" dirty="0"/>
              <a:t>passphrase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dirty="0"/>
              <a:t>Personal firewalls</a:t>
            </a:r>
          </a:p>
          <a:p>
            <a:pPr fontAlgn="b"/>
            <a:r>
              <a:rPr lang="en-US" sz="1600" b="1" dirty="0" smtClean="0"/>
              <a:t>security </a:t>
            </a:r>
            <a:r>
              <a:rPr lang="en-US" sz="1600" b="1" dirty="0"/>
              <a:t>passwords min-length</a:t>
            </a:r>
            <a:r>
              <a:rPr lang="en-US" sz="1600" dirty="0"/>
              <a:t> (command)</a:t>
            </a:r>
          </a:p>
          <a:p>
            <a:pPr fontAlgn="b"/>
            <a:r>
              <a:rPr lang="en-US" sz="1600" dirty="0" err="1" smtClean="0"/>
              <a:t>Stateful</a:t>
            </a:r>
            <a:r>
              <a:rPr lang="en-US" sz="1600" dirty="0" smtClean="0"/>
              <a:t> </a:t>
            </a:r>
            <a:r>
              <a:rPr lang="en-US" sz="1600" dirty="0"/>
              <a:t>Packet Inspection (SPI)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dirty="0" smtClean="0"/>
              <a:t>service </a:t>
            </a:r>
            <a:r>
              <a:rPr lang="en-US" sz="1600" b="1" dirty="0"/>
              <a:t>password-encryption </a:t>
            </a:r>
            <a:r>
              <a:rPr lang="en-US" sz="1600" dirty="0"/>
              <a:t>(command) </a:t>
            </a:r>
            <a:endParaRPr lang="en-US" sz="1600" dirty="0" smtClean="0"/>
          </a:p>
          <a:p>
            <a:pPr fontAlgn="b"/>
            <a:r>
              <a:rPr lang="en-US" sz="1600" b="1" dirty="0" smtClean="0"/>
              <a:t>transport input </a:t>
            </a:r>
            <a:r>
              <a:rPr lang="en-US" sz="1600" b="1" dirty="0" err="1" smtClean="0"/>
              <a:t>ssh</a:t>
            </a:r>
            <a:endParaRPr lang="en-US" sz="1600" b="1" dirty="0" smtClean="0">
              <a:solidFill>
                <a:schemeClr val="bg2"/>
              </a:solidFill>
            </a:endParaRPr>
          </a:p>
          <a:p>
            <a:pPr fontAlgn="b"/>
            <a:r>
              <a:rPr lang="en-US" sz="1600" dirty="0" smtClean="0"/>
              <a:t>URL </a:t>
            </a:r>
            <a:r>
              <a:rPr lang="en-US" sz="1600" dirty="0"/>
              <a:t>Filtering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 smtClean="0"/>
          </a:p>
          <a:p>
            <a:pPr fontAlgn="b"/>
            <a:endParaRPr lang="en-US" sz="1600" dirty="0" smtClean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35938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Section 11.3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Commands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193868" y="1232592"/>
            <a:ext cx="4523606" cy="5214177"/>
          </a:xfrm>
        </p:spPr>
        <p:txBody>
          <a:bodyPr>
            <a:normAutofit/>
          </a:bodyPr>
          <a:lstStyle/>
          <a:p>
            <a:r>
              <a:rPr lang="en-US" sz="1600" kern="1200" dirty="0" smtClean="0"/>
              <a:t>! . U</a:t>
            </a:r>
          </a:p>
          <a:p>
            <a:r>
              <a:rPr lang="en-US" sz="1600" kern="1200" dirty="0"/>
              <a:t>Address Resolution Protocol (ARP</a:t>
            </a:r>
            <a:r>
              <a:rPr lang="en-US" sz="1600" kern="1200" dirty="0" smtClean="0"/>
              <a:t>)</a:t>
            </a:r>
          </a:p>
          <a:p>
            <a:pPr fontAlgn="b"/>
            <a:r>
              <a:rPr lang="en-US" sz="1600" b="1" dirty="0" smtClean="0"/>
              <a:t>e</a:t>
            </a:r>
            <a:r>
              <a:rPr lang="en-US" sz="1600" b="1" kern="1200" dirty="0" smtClean="0"/>
              <a:t>xec </a:t>
            </a:r>
            <a:r>
              <a:rPr lang="en-US" sz="1600" b="1" kern="1200" dirty="0"/>
              <a:t>timeout </a:t>
            </a:r>
            <a:r>
              <a:rPr lang="en-US" sz="1600" b="1" kern="1200" dirty="0" smtClean="0"/>
              <a:t>(</a:t>
            </a:r>
            <a:r>
              <a:rPr lang="en-US" sz="1600" kern="1200" dirty="0" smtClean="0"/>
              <a:t>command</a:t>
            </a:r>
            <a:r>
              <a:rPr lang="en-US" sz="1600" kern="1200" dirty="0"/>
              <a:t>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kern="1200" dirty="0"/>
              <a:t>crypto key generate </a:t>
            </a:r>
            <a:r>
              <a:rPr lang="en-US" sz="1600" b="1" kern="1200" dirty="0" err="1"/>
              <a:t>rsa</a:t>
            </a:r>
            <a:r>
              <a:rPr lang="en-US" sz="1600" b="1" kern="1200" dirty="0"/>
              <a:t> general-keys modulus </a:t>
            </a:r>
            <a:r>
              <a:rPr lang="en-US" sz="1600" i="1" kern="1200" dirty="0"/>
              <a:t>modulus-size</a:t>
            </a:r>
            <a:r>
              <a:rPr lang="en-US" sz="1600" b="1" kern="1200" dirty="0"/>
              <a:t> </a:t>
            </a:r>
            <a:r>
              <a:rPr lang="en-US" sz="1600" kern="1200" dirty="0"/>
              <a:t>(command</a:t>
            </a:r>
            <a:r>
              <a:rPr lang="en-US" sz="1600" kern="1200" dirty="0" smtClean="0"/>
              <a:t>)</a:t>
            </a:r>
            <a:endParaRPr lang="en-US" sz="1600" b="1" dirty="0" smtClean="0"/>
          </a:p>
          <a:p>
            <a:pPr fontAlgn="b"/>
            <a:r>
              <a:rPr lang="en-US" sz="1600" b="1" dirty="0" err="1"/>
              <a:t>ip</a:t>
            </a:r>
            <a:r>
              <a:rPr lang="en-US" sz="1600" b="1" dirty="0"/>
              <a:t> domain-name</a:t>
            </a:r>
            <a:r>
              <a:rPr lang="en-US" sz="1600" dirty="0"/>
              <a:t> </a:t>
            </a:r>
            <a:r>
              <a:rPr lang="en-US" sz="1600" i="1" dirty="0" err="1"/>
              <a:t>domain-name</a:t>
            </a:r>
            <a:r>
              <a:rPr lang="en-US" sz="1600" dirty="0"/>
              <a:t> (command)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b="1" dirty="0"/>
              <a:t>ipconfig</a:t>
            </a:r>
            <a:r>
              <a:rPr lang="en-US" sz="1600" dirty="0"/>
              <a:t> (host command)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b="1" dirty="0"/>
              <a:t>login block-for 120 attempts 3 within 60</a:t>
            </a:r>
            <a:r>
              <a:rPr lang="en-US" sz="1600" dirty="0"/>
              <a:t> (command)</a:t>
            </a:r>
          </a:p>
          <a:p>
            <a:r>
              <a:rPr lang="en-US" sz="1600" dirty="0"/>
              <a:t>loopback address 127.0.0.1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b="1" dirty="0"/>
              <a:t>ping</a:t>
            </a:r>
            <a:r>
              <a:rPr lang="en-US" sz="1600" dirty="0"/>
              <a:t> (command)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925125" y="1232593"/>
            <a:ext cx="2850381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600" b="1" dirty="0">
              <a:solidFill>
                <a:schemeClr val="bg2"/>
              </a:solidFill>
            </a:endParaRPr>
          </a:p>
          <a:p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  <a:p>
            <a:pPr fontAlgn="b"/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717474" y="1232593"/>
            <a:ext cx="4156362" cy="49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fontAlgn="b"/>
            <a:r>
              <a:rPr lang="en-US" sz="1600" b="1" dirty="0"/>
              <a:t>security passwords min-length</a:t>
            </a:r>
            <a:r>
              <a:rPr lang="en-US" sz="1600" dirty="0"/>
              <a:t> (command)</a:t>
            </a:r>
          </a:p>
          <a:p>
            <a:pPr fontAlgn="b"/>
            <a:r>
              <a:rPr lang="en-US" sz="1600" b="1" dirty="0"/>
              <a:t>service password-encryption </a:t>
            </a:r>
            <a:r>
              <a:rPr lang="en-US" sz="1600" dirty="0"/>
              <a:t>(command) </a:t>
            </a:r>
          </a:p>
          <a:p>
            <a:pPr fontAlgn="b"/>
            <a:r>
              <a:rPr lang="en-US" sz="1600" b="1" dirty="0" smtClean="0"/>
              <a:t>show </a:t>
            </a:r>
            <a:r>
              <a:rPr lang="en-US" sz="1600" b="1" dirty="0" err="1"/>
              <a:t>cdp</a:t>
            </a:r>
            <a:r>
              <a:rPr lang="en-US" sz="1600" b="1" dirty="0"/>
              <a:t> neighbors</a:t>
            </a:r>
            <a:r>
              <a:rPr lang="en-US" sz="1600" dirty="0"/>
              <a:t> (IOS command)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dirty="0"/>
              <a:t>show </a:t>
            </a:r>
            <a:r>
              <a:rPr lang="en-US" sz="1600" b="1" dirty="0" err="1"/>
              <a:t>ip</a:t>
            </a:r>
            <a:r>
              <a:rPr lang="en-US" sz="1600" b="1" dirty="0"/>
              <a:t> interface brief</a:t>
            </a:r>
            <a:r>
              <a:rPr lang="en-US" sz="1600" dirty="0"/>
              <a:t>  (IOS command)</a:t>
            </a:r>
            <a:endParaRPr lang="en-US" sz="1600" dirty="0">
              <a:solidFill>
                <a:schemeClr val="bg2"/>
              </a:solidFill>
            </a:endParaRPr>
          </a:p>
          <a:p>
            <a:pPr fontAlgn="b"/>
            <a:r>
              <a:rPr lang="en-US" sz="1600" b="1" dirty="0" err="1" smtClean="0"/>
              <a:t>tracert</a:t>
            </a:r>
            <a:r>
              <a:rPr lang="en-US" sz="1600" b="1" dirty="0" smtClean="0"/>
              <a:t> </a:t>
            </a:r>
            <a:r>
              <a:rPr lang="en-US" sz="1600" dirty="0"/>
              <a:t>(host command)</a:t>
            </a:r>
          </a:p>
          <a:p>
            <a:pPr fontAlgn="b"/>
            <a:r>
              <a:rPr lang="en-US" sz="1600" b="1" dirty="0"/>
              <a:t>traceroute </a:t>
            </a:r>
            <a:r>
              <a:rPr lang="en-US" sz="1600" dirty="0"/>
              <a:t>(IOS command)</a:t>
            </a:r>
          </a:p>
          <a:p>
            <a:pPr fontAlgn="b"/>
            <a:r>
              <a:rPr lang="en-US" sz="1600" b="1" dirty="0" smtClean="0"/>
              <a:t>transport input </a:t>
            </a:r>
            <a:r>
              <a:rPr lang="en-US" sz="1600" b="1" dirty="0" err="1" smtClean="0"/>
              <a:t>ssh</a:t>
            </a:r>
            <a:endParaRPr lang="en-US" sz="1600" b="1" dirty="0" smtClean="0">
              <a:solidFill>
                <a:schemeClr val="bg2"/>
              </a:solidFill>
            </a:endParaRPr>
          </a:p>
          <a:p>
            <a:pPr fontAlgn="b"/>
            <a:endParaRPr lang="en-US" sz="1600" dirty="0" smtClean="0"/>
          </a:p>
          <a:p>
            <a:pPr fontAlgn="b"/>
            <a:endParaRPr lang="en-US" sz="1600" dirty="0" smtClean="0"/>
          </a:p>
          <a:p>
            <a:pPr fontAlgn="b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351641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452023" y="304807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11: Activities (Cont.)</a:t>
            </a:r>
          </a:p>
        </p:txBody>
      </p:sp>
      <p:sp>
        <p:nvSpPr>
          <p:cNvPr id="6147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498322" y="1143007"/>
            <a:ext cx="7940675" cy="528796"/>
          </a:xfrm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None/>
            </a:pPr>
            <a:r>
              <a:rPr lang="en-US" sz="2000" dirty="0" smtClean="0"/>
              <a:t>What activities are associated with this chapter?</a:t>
            </a:r>
            <a:endParaRPr lang="en-US" sz="2000" dirty="0">
              <a:solidFill>
                <a:srgbClr val="00B0F0"/>
              </a:solidFill>
            </a:endParaRP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  <a:p>
            <a:pPr marL="119063" indent="0" eaLnBrk="1" hangingPunct="1">
              <a:spcBef>
                <a:spcPct val="30000"/>
              </a:spcBef>
              <a:buNone/>
            </a:pP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355039"/>
              </p:ext>
            </p:extLst>
          </p:nvPr>
        </p:nvGraphicFramePr>
        <p:xfrm>
          <a:off x="334297" y="1541470"/>
          <a:ext cx="8263189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348"/>
                <a:gridCol w="1620982"/>
                <a:gridCol w="4246323"/>
                <a:gridCol w="14105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Page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Optional? Y/N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11.3.3.3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Using show Commands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11.3.4.5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Show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Commands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11.3.4.6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Using the CLI to Gather Network Device Information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11.4.1.4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Interactive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Order the Troubleshooting Steps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11.4.3.5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Lab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Troubleshooting Cables and Interfaces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11.4.3.6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Troubleshooting Connectivity Issues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11.5.1.1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Class Activity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Design and Build a Small Business Network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11.5.1.2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Skills Integration Challenge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11.5.1.3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Troubleshooting Challenge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Appendix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Packet Tracer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Configuring a Linksys Router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Deeper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08791" y="6232016"/>
            <a:ext cx="8145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spcBef>
                <a:spcPct val="30000"/>
              </a:spcBef>
              <a:buNone/>
            </a:pPr>
            <a:r>
              <a:rPr lang="en-US" sz="1800" dirty="0"/>
              <a:t>The password used in the Packet Tracer activities in this chapter is</a:t>
            </a:r>
            <a:r>
              <a:rPr lang="en-US" sz="1800" dirty="0" smtClean="0"/>
              <a:t>: </a:t>
            </a:r>
            <a:r>
              <a:rPr lang="en-US" sz="1800" b="1" dirty="0" smtClean="0"/>
              <a:t>PT_ccna5</a:t>
            </a:r>
            <a:endParaRPr lang="en-US" sz="1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684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655638" y="609600"/>
            <a:ext cx="8145462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Chapter 11: Assessment</a:t>
            </a:r>
          </a:p>
        </p:txBody>
      </p:sp>
      <p:sp>
        <p:nvSpPr>
          <p:cNvPr id="7171" name="Rectangle 34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593850"/>
            <a:ext cx="7940675" cy="3571875"/>
          </a:xfrm>
        </p:spPr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Students should complete Chapter 11, “Assessment” after completing Chapter 11.</a:t>
            </a:r>
          </a:p>
          <a:p>
            <a:pPr eaLnBrk="1" hangingPunct="1">
              <a:spcBef>
                <a:spcPct val="30000"/>
              </a:spcBef>
            </a:pPr>
            <a:r>
              <a:rPr lang="en-US" sz="2000" dirty="0" smtClean="0"/>
              <a:t>Quizzes, labs, Packet </a:t>
            </a:r>
            <a:r>
              <a:rPr lang="en-US" sz="2000" dirty="0"/>
              <a:t>T</a:t>
            </a:r>
            <a:r>
              <a:rPr lang="en-US" sz="2000" dirty="0" smtClean="0"/>
              <a:t>racers and other activities can be used to informally assess student progress.</a:t>
            </a:r>
          </a:p>
          <a:p>
            <a:pPr marL="0" indent="0" eaLnBrk="1" hangingPunct="1">
              <a:spcBef>
                <a:spcPct val="30000"/>
              </a:spcBef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3030449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3108" y="1093838"/>
            <a:ext cx="8733677" cy="54839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Prior to teaching Chapter 11, the instructor should:</a:t>
            </a:r>
          </a:p>
          <a:p>
            <a:r>
              <a:rPr lang="en-US" dirty="0" smtClean="0"/>
              <a:t>Complete Chapter 11, “Assessment.”</a:t>
            </a:r>
          </a:p>
          <a:p>
            <a:r>
              <a:rPr lang="en-US" dirty="0" smtClean="0"/>
              <a:t>Ensure that students have a good knowledge of the TCP/IP and OSI models and IP addressing. This chapter shows how these are implemented in a small network. </a:t>
            </a:r>
          </a:p>
          <a:p>
            <a:r>
              <a:rPr lang="en-US" dirty="0" smtClean="0"/>
              <a:t>Section 11.1</a:t>
            </a:r>
          </a:p>
          <a:p>
            <a:pPr lvl="1"/>
            <a:r>
              <a:rPr lang="en-US" dirty="0" smtClean="0"/>
              <a:t>Highlight the function of switches and routers and the importance of hierarchical network design. </a:t>
            </a:r>
          </a:p>
          <a:p>
            <a:pPr lvl="1"/>
            <a:r>
              <a:rPr lang="en-US" dirty="0" smtClean="0"/>
              <a:t>Explain the factors to be considered when selecting a switch and router for an organization. These factors include the number of users/networks needed, cost, performance, expandability, redundancy, and required features. Work with your school’s IT department or a local small business and have students research upgrades to the network.</a:t>
            </a:r>
          </a:p>
          <a:p>
            <a:pPr lvl="1"/>
            <a:r>
              <a:rPr lang="en-US" dirty="0" smtClean="0"/>
              <a:t>Visit the Cisco Baseline Process Best Practices white paper:</a:t>
            </a:r>
          </a:p>
          <a:p>
            <a:pPr marL="461963" lvl="2" indent="0">
              <a:buNone/>
            </a:pPr>
            <a:r>
              <a:rPr lang="en-US" dirty="0" smtClean="0">
                <a:hlinkClick r:id="rId3"/>
              </a:rPr>
              <a:t>http://www.cisco.com/en/US/tech/tk869/tk769/technologies_white_paper09186a008014fb3b.shtml</a:t>
            </a:r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7216" y="25563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11: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8049452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093838"/>
            <a:ext cx="8733677" cy="5372069"/>
          </a:xfrm>
        </p:spPr>
        <p:txBody>
          <a:bodyPr>
            <a:normAutofit/>
          </a:bodyPr>
          <a:lstStyle/>
          <a:p>
            <a:r>
              <a:rPr lang="en-US" dirty="0" smtClean="0"/>
              <a:t>Section 11.2</a:t>
            </a:r>
          </a:p>
          <a:p>
            <a:pPr lvl="1"/>
            <a:r>
              <a:rPr lang="en-US" dirty="0" smtClean="0"/>
              <a:t>Discuss network security and recent cyber attacks on business and government. </a:t>
            </a:r>
          </a:p>
          <a:p>
            <a:pPr lvl="1"/>
            <a:r>
              <a:rPr lang="en-US" dirty="0" smtClean="0"/>
              <a:t>Visit http://map.norsecorp.com/ to see a map of network attacks.</a:t>
            </a:r>
          </a:p>
          <a:p>
            <a:pPr lvl="1"/>
            <a:r>
              <a:rPr lang="en-US" dirty="0" smtClean="0"/>
              <a:t>Learn about 1941 password recovery: </a:t>
            </a:r>
            <a:r>
              <a:rPr lang="en-US" dirty="0" smtClean="0">
                <a:hlinkClick r:id="rId3"/>
              </a:rPr>
              <a:t>http://www.cisco.com/c/en/us/support/docs/routers/3800-series-integrated-services-routers/112058-c1900-pwd-rec-00.html</a:t>
            </a:r>
            <a:endParaRPr lang="en-US" dirty="0" smtClean="0"/>
          </a:p>
          <a:p>
            <a:pPr lvl="1"/>
            <a:r>
              <a:rPr lang="en-US" dirty="0"/>
              <a:t>Learn about the Password Recovery Catalyst </a:t>
            </a:r>
            <a:r>
              <a:rPr lang="en-US" dirty="0" smtClean="0"/>
              <a:t>2960:</a:t>
            </a:r>
          </a:p>
          <a:p>
            <a:pPr marL="461963" lvl="1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://www.cisco.com/c/en/us/support/switches/catalyst-2960-series-switches/products-password-recoveries-list.html</a:t>
            </a:r>
            <a:endParaRPr lang="en-US" dirty="0"/>
          </a:p>
          <a:p>
            <a:pPr lvl="1"/>
            <a:r>
              <a:rPr lang="en-US" dirty="0"/>
              <a:t>For more information about managing configuration files visit:</a:t>
            </a:r>
          </a:p>
          <a:p>
            <a:pPr marL="461963" lvl="2" indent="0">
              <a:buNone/>
            </a:pPr>
            <a:r>
              <a:rPr lang="en-US" dirty="0">
                <a:hlinkClick r:id="rId3"/>
              </a:rPr>
              <a:t>http://www.cisco.com/en/US/docs/ios/fundamentals/configuration/guide/usb_flash_keys_ps6350_TSD_Products_Configuration_Guide_Chapter.html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7216" y="25563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11: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4001539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13109" y="1093838"/>
            <a:ext cx="8733677" cy="53720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Section </a:t>
            </a:r>
            <a:r>
              <a:rPr lang="en-US" dirty="0"/>
              <a:t>11.3</a:t>
            </a:r>
          </a:p>
          <a:p>
            <a:pPr lvl="1"/>
            <a:r>
              <a:rPr lang="en-US" dirty="0"/>
              <a:t>Students should become very familiar with the basic host and IOS commands used to acquire information about the devices in a network. Provide as much hands-on opportunity to practice these as possible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Host </a:t>
            </a:r>
            <a:r>
              <a:rPr lang="en-US" dirty="0"/>
              <a:t>commands: ipconfig, ping, </a:t>
            </a:r>
            <a:r>
              <a:rPr lang="en-US" dirty="0" err="1"/>
              <a:t>tracert</a:t>
            </a:r>
            <a:endParaRPr lang="en-US" dirty="0"/>
          </a:p>
          <a:p>
            <a:pPr lvl="1"/>
            <a:r>
              <a:rPr lang="en-US" dirty="0"/>
              <a:t>IOS commands: show running-</a:t>
            </a:r>
            <a:r>
              <a:rPr lang="en-US" dirty="0" err="1"/>
              <a:t>config</a:t>
            </a:r>
            <a:r>
              <a:rPr lang="en-US" dirty="0"/>
              <a:t>, show version, show interfaces, show </a:t>
            </a:r>
            <a:r>
              <a:rPr lang="en-US" dirty="0" err="1" smtClean="0"/>
              <a:t>ip</a:t>
            </a:r>
            <a:r>
              <a:rPr lang="en-US" dirty="0" smtClean="0"/>
              <a:t> </a:t>
            </a:r>
            <a:r>
              <a:rPr lang="en-US" dirty="0"/>
              <a:t>interface brief, show </a:t>
            </a:r>
            <a:r>
              <a:rPr lang="en-US" dirty="0" err="1"/>
              <a:t>cdp</a:t>
            </a:r>
            <a:r>
              <a:rPr lang="en-US" dirty="0"/>
              <a:t> neighbors</a:t>
            </a:r>
            <a:r>
              <a:rPr lang="en-US" dirty="0" smtClean="0"/>
              <a:t>, </a:t>
            </a:r>
            <a:r>
              <a:rPr lang="en-US" dirty="0"/>
              <a:t>traceroute, show </a:t>
            </a:r>
            <a:r>
              <a:rPr lang="en-US" dirty="0" err="1"/>
              <a:t>ip</a:t>
            </a:r>
            <a:r>
              <a:rPr lang="en-US" dirty="0"/>
              <a:t> route</a:t>
            </a:r>
          </a:p>
          <a:p>
            <a:r>
              <a:rPr lang="en-US" dirty="0"/>
              <a:t>Section </a:t>
            </a:r>
            <a:r>
              <a:rPr lang="en-US" dirty="0" smtClean="0"/>
              <a:t>11.4</a:t>
            </a:r>
          </a:p>
          <a:p>
            <a:pPr lvl="1"/>
            <a:r>
              <a:rPr lang="en-US" dirty="0" smtClean="0"/>
              <a:t>Students should become familiar with the troubleshooting process.</a:t>
            </a:r>
          </a:p>
          <a:p>
            <a:pPr lvl="1"/>
            <a:r>
              <a:rPr lang="en-US" dirty="0" smtClean="0"/>
              <a:t>Use host and IOS commands to assist with troubleshooting.</a:t>
            </a:r>
            <a:endParaRPr lang="en-US" dirty="0"/>
          </a:p>
          <a:p>
            <a:r>
              <a:rPr lang="en-US" dirty="0"/>
              <a:t>Section 11.5</a:t>
            </a:r>
          </a:p>
          <a:p>
            <a:pPr lvl="1"/>
            <a:r>
              <a:rPr lang="en-US" dirty="0"/>
              <a:t>The following activities are strongly recommended</a:t>
            </a:r>
          </a:p>
          <a:p>
            <a:pPr marL="688975" lvl="2" indent="-227013"/>
            <a:r>
              <a:rPr lang="en-US" dirty="0"/>
              <a:t>Packet Tracer 11.5.1.2 Skills Integration Challenge</a:t>
            </a:r>
          </a:p>
          <a:p>
            <a:pPr marL="688975" lvl="2" indent="-227013"/>
            <a:r>
              <a:rPr lang="en-US" dirty="0"/>
              <a:t>Packet Tracer 11.5.1.3 Troubleshooting Challenge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3"/>
          <p:cNvSpPr txBox="1">
            <a:spLocks noChangeArrowheads="1"/>
          </p:cNvSpPr>
          <p:nvPr/>
        </p:nvSpPr>
        <p:spPr bwMode="auto">
          <a:xfrm>
            <a:off x="507216" y="255638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2124" tIns="41061" rIns="82124" bIns="41061" anchor="b"/>
          <a:lstStyle/>
          <a:p>
            <a:pPr algn="l" defTabSz="814388">
              <a:lnSpc>
                <a:spcPct val="90000"/>
              </a:lnSpc>
              <a:defRPr/>
            </a:pP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Chapter 11: </a:t>
            </a:r>
            <a:r>
              <a:rPr lang="en-US" sz="3200" b="1" kern="0" dirty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Best </a:t>
            </a:r>
            <a:r>
              <a:rPr lang="en-US" sz="3200" b="1" kern="0" dirty="0" smtClean="0">
                <a:solidFill>
                  <a:srgbClr val="708CA1"/>
                </a:solidFill>
                <a:latin typeface="+mj-lt"/>
                <a:ea typeface="+mj-ea"/>
                <a:cs typeface="+mj-cs"/>
              </a:rPr>
              <a:t>Practices (Cont.)</a:t>
            </a:r>
            <a:endParaRPr lang="en-US" sz="3200" b="1" kern="0" dirty="0">
              <a:solidFill>
                <a:srgbClr val="708CA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73185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MPLT-WHT_C">
  <a:themeElements>
    <a:clrScheme name="PPT-TMPLT-WHT_C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PPT-TMPLT-WHT_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-TMPLT-WHT_C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tAcad-4F_PPT-WHT_060408">
  <a:themeElements>
    <a:clrScheme name="Oct_2006_Cisco White Template 1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Oct_2006_Cisco Whi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2124" tIns="41061" rIns="82124" bIns="41061" numCol="1" anchor="ctr" anchorCtr="0" compatLnSpc="1">
        <a:prstTxWarp prst="textNoShape">
          <a:avLst/>
        </a:prstTxWarp>
        <a:spAutoFit/>
      </a:bodyPr>
      <a:lstStyle>
        <a:defPPr marL="0" marR="0" indent="0" algn="ctr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t_2006_Cisco White Template 1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83A2CF"/>
        </a:hlink>
        <a:folHlink>
          <a:srgbClr val="EFB52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Pages>28</Pages>
  <Words>2907</Words>
  <Application>Microsoft Office PowerPoint</Application>
  <PresentationFormat>On-screen Show (4:3)</PresentationFormat>
  <Paragraphs>618</Paragraphs>
  <Slides>45</Slides>
  <Notes>44</Notes>
  <HiddenSlides>13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ＭＳ Ｐゴシック</vt:lpstr>
      <vt:lpstr>Arial</vt:lpstr>
      <vt:lpstr>Courier New</vt:lpstr>
      <vt:lpstr>Wingdings</vt:lpstr>
      <vt:lpstr>PPT-TMPLT-WHT_C</vt:lpstr>
      <vt:lpstr>NetAcad-4F_PPT-WHT_060408</vt:lpstr>
      <vt:lpstr>Instructor Materials Chapter 11: Build a Small Network</vt:lpstr>
      <vt:lpstr>Instructor Materials – Chapter 11 Planning Guide</vt:lpstr>
      <vt:lpstr>PowerPoint Presentation</vt:lpstr>
      <vt:lpstr>Chapter 11: Activities</vt:lpstr>
      <vt:lpstr>Chapter 11: Activities (Cont.)</vt:lpstr>
      <vt:lpstr>Chapter 11: Assessment</vt:lpstr>
      <vt:lpstr>PowerPoint Presentation</vt:lpstr>
      <vt:lpstr>PowerPoint Presentation</vt:lpstr>
      <vt:lpstr>PowerPoint Presentation</vt:lpstr>
      <vt:lpstr>PowerPoint Presentation</vt:lpstr>
      <vt:lpstr>Chapter 11: Additional Help</vt:lpstr>
      <vt:lpstr>PowerPoint Presentation</vt:lpstr>
      <vt:lpstr>Chapter 11: Build a Small Network</vt:lpstr>
      <vt:lpstr>Chapter 11 - Sections &amp; Objectives</vt:lpstr>
      <vt:lpstr>Chapter 11 - Sections &amp; Objectives (Cont.)</vt:lpstr>
      <vt:lpstr>11.1 Network Design</vt:lpstr>
      <vt:lpstr>Network Design Devices in a Small Network</vt:lpstr>
      <vt:lpstr>Network Design Devices in a Small Network (Cont.)</vt:lpstr>
      <vt:lpstr>Network Design Small Network Applications and Protocols</vt:lpstr>
      <vt:lpstr>Network Design Scale to Larger Networks</vt:lpstr>
      <vt:lpstr>11.2 Network Security</vt:lpstr>
      <vt:lpstr>Network Security Security Threats and Vulnerabilities</vt:lpstr>
      <vt:lpstr>Network Security Network Attacks</vt:lpstr>
      <vt:lpstr>Network Security Network Attacks (Cont.)</vt:lpstr>
      <vt:lpstr>Network Security Network Attack Mitigation</vt:lpstr>
      <vt:lpstr>Network Security Network Attack Mitigation (Cont.)</vt:lpstr>
      <vt:lpstr>Network Security Device Security</vt:lpstr>
      <vt:lpstr>Network Security Device Security (Cont.)</vt:lpstr>
      <vt:lpstr>11.3 Basic Network Performance</vt:lpstr>
      <vt:lpstr>Basic Network Performance The ping Command</vt:lpstr>
      <vt:lpstr>Basic Network Performance The traceroute and tracert Command</vt:lpstr>
      <vt:lpstr>Basic Network Performance Show Commands</vt:lpstr>
      <vt:lpstr>Basic Network Performance Host and IOS Commands</vt:lpstr>
      <vt:lpstr>Basic Network Performance Host and IOS Commands (Cont.)</vt:lpstr>
      <vt:lpstr>Basic Network Performance Debugging</vt:lpstr>
      <vt:lpstr>11.4 Network Troubleshooting</vt:lpstr>
      <vt:lpstr>Network Troubleshooting Troubleshooting Methodologies</vt:lpstr>
      <vt:lpstr>Network Troubleshooting Troubleshoot Cables and Interfaces</vt:lpstr>
      <vt:lpstr>Network Troubleshooting Troubleshooting Scenarios</vt:lpstr>
      <vt:lpstr>11.5 Chapter Summary</vt:lpstr>
      <vt:lpstr>Chapter Summary Summary</vt:lpstr>
      <vt:lpstr>PowerPoint Presentation</vt:lpstr>
      <vt:lpstr>PowerPoint Presentation</vt:lpstr>
      <vt:lpstr>Section 11.2 New Terms and Commands</vt:lpstr>
      <vt:lpstr>Section 11.3 New Terms and Commands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 PC v4.0 Chapter 1</dc:title>
  <dc:creator>Karen Alderson</dc:creator>
  <cp:lastModifiedBy>Suk-yi Pennock</cp:lastModifiedBy>
  <cp:revision>930</cp:revision>
  <cp:lastPrinted>1999-01-27T00:54:54Z</cp:lastPrinted>
  <dcterms:created xsi:type="dcterms:W3CDTF">2006-10-23T15:07:30Z</dcterms:created>
  <dcterms:modified xsi:type="dcterms:W3CDTF">2016-03-09T19:59:38Z</dcterms:modified>
</cp:coreProperties>
</file>