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0" r:id="rId1"/>
    <p:sldMasterId id="2147483945" r:id="rId2"/>
  </p:sldMasterIdLst>
  <p:notesMasterIdLst>
    <p:notesMasterId r:id="rId84"/>
  </p:notesMasterIdLst>
  <p:handoutMasterIdLst>
    <p:handoutMasterId r:id="rId85"/>
  </p:handoutMasterIdLst>
  <p:sldIdLst>
    <p:sldId id="812" r:id="rId3"/>
    <p:sldId id="903" r:id="rId4"/>
    <p:sldId id="871" r:id="rId5"/>
    <p:sldId id="904" r:id="rId6"/>
    <p:sldId id="932" r:id="rId7"/>
    <p:sldId id="964" r:id="rId8"/>
    <p:sldId id="873" r:id="rId9"/>
    <p:sldId id="874" r:id="rId10"/>
    <p:sldId id="908" r:id="rId11"/>
    <p:sldId id="1043" r:id="rId12"/>
    <p:sldId id="1044" r:id="rId13"/>
    <p:sldId id="967" r:id="rId14"/>
    <p:sldId id="875" r:id="rId15"/>
    <p:sldId id="877" r:id="rId16"/>
    <p:sldId id="500" r:id="rId17"/>
    <p:sldId id="786" r:id="rId18"/>
    <p:sldId id="791" r:id="rId19"/>
    <p:sldId id="991" r:id="rId20"/>
    <p:sldId id="992" r:id="rId21"/>
    <p:sldId id="994" r:id="rId22"/>
    <p:sldId id="995" r:id="rId23"/>
    <p:sldId id="977" r:id="rId24"/>
    <p:sldId id="999" r:id="rId25"/>
    <p:sldId id="997" r:id="rId26"/>
    <p:sldId id="998" r:id="rId27"/>
    <p:sldId id="996" r:id="rId28"/>
    <p:sldId id="988" r:id="rId29"/>
    <p:sldId id="981" r:id="rId30"/>
    <p:sldId id="1041" r:id="rId31"/>
    <p:sldId id="1000" r:id="rId32"/>
    <p:sldId id="1001" r:id="rId33"/>
    <p:sldId id="989" r:id="rId34"/>
    <p:sldId id="1002" r:id="rId35"/>
    <p:sldId id="982" r:id="rId36"/>
    <p:sldId id="1003" r:id="rId37"/>
    <p:sldId id="1004" r:id="rId38"/>
    <p:sldId id="1005" r:id="rId39"/>
    <p:sldId id="1006" r:id="rId40"/>
    <p:sldId id="1007" r:id="rId41"/>
    <p:sldId id="1008" r:id="rId42"/>
    <p:sldId id="1010" r:id="rId43"/>
    <p:sldId id="1011" r:id="rId44"/>
    <p:sldId id="1012" r:id="rId45"/>
    <p:sldId id="1009" r:id="rId46"/>
    <p:sldId id="913" r:id="rId47"/>
    <p:sldId id="1013" r:id="rId48"/>
    <p:sldId id="1014" r:id="rId49"/>
    <p:sldId id="1015" r:id="rId50"/>
    <p:sldId id="1016" r:id="rId51"/>
    <p:sldId id="1017" r:id="rId52"/>
    <p:sldId id="1018" r:id="rId53"/>
    <p:sldId id="1019" r:id="rId54"/>
    <p:sldId id="1020" r:id="rId55"/>
    <p:sldId id="1021" r:id="rId56"/>
    <p:sldId id="914" r:id="rId57"/>
    <p:sldId id="1022" r:id="rId58"/>
    <p:sldId id="1023" r:id="rId59"/>
    <p:sldId id="1024" r:id="rId60"/>
    <p:sldId id="1025" r:id="rId61"/>
    <p:sldId id="1027" r:id="rId62"/>
    <p:sldId id="1026" r:id="rId63"/>
    <p:sldId id="1028" r:id="rId64"/>
    <p:sldId id="1029" r:id="rId65"/>
    <p:sldId id="1030" r:id="rId66"/>
    <p:sldId id="1031" r:id="rId67"/>
    <p:sldId id="1032" r:id="rId68"/>
    <p:sldId id="1033" r:id="rId69"/>
    <p:sldId id="1034" r:id="rId70"/>
    <p:sldId id="1035" r:id="rId71"/>
    <p:sldId id="1036" r:id="rId72"/>
    <p:sldId id="1037" r:id="rId73"/>
    <p:sldId id="1038" r:id="rId74"/>
    <p:sldId id="1039" r:id="rId75"/>
    <p:sldId id="976" r:id="rId76"/>
    <p:sldId id="883" r:id="rId77"/>
    <p:sldId id="946" r:id="rId78"/>
    <p:sldId id="947" r:id="rId79"/>
    <p:sldId id="948" r:id="rId80"/>
    <p:sldId id="1042" r:id="rId81"/>
    <p:sldId id="884" r:id="rId82"/>
    <p:sldId id="885" r:id="rId83"/>
  </p:sldIdLst>
  <p:sldSz cx="9144000" cy="6858000" type="screen4x3"/>
  <p:notesSz cx="7010400" cy="9296400"/>
  <p:defaultTextStyle>
    <a:defPPr>
      <a:defRPr lang="en-US"/>
    </a:defPPr>
    <a:lvl1pPr algn="ctr" rtl="0" eaLnBrk="0" fontAlgn="base" hangingPunct="0">
      <a:lnSpc>
        <a:spcPct val="90000"/>
      </a:lnSpc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ctr" rtl="0" eaLnBrk="0" fontAlgn="base" hangingPunct="0">
      <a:lnSpc>
        <a:spcPct val="90000"/>
      </a:lnSpc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ctr" rtl="0" eaLnBrk="0" fontAlgn="base" hangingPunct="0">
      <a:lnSpc>
        <a:spcPct val="90000"/>
      </a:lnSpc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ctr" rtl="0" eaLnBrk="0" fontAlgn="base" hangingPunct="0">
      <a:lnSpc>
        <a:spcPct val="90000"/>
      </a:lnSpc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ctr" rtl="0" eaLnBrk="0" fontAlgn="base" hangingPunct="0">
      <a:lnSpc>
        <a:spcPct val="90000"/>
      </a:lnSpc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ane Gibbons" initials="JG" lastIdx="12" clrIdx="0"/>
  <p:cmAuthor id="1" name="Rodrigo Floriano" initials="RF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5F65"/>
    <a:srgbClr val="C0C0C4"/>
    <a:srgbClr val="678DC5"/>
    <a:srgbClr val="3E67A4"/>
    <a:srgbClr val="3E8DC5"/>
    <a:srgbClr val="7E7E86"/>
    <a:srgbClr val="FFFFFF"/>
    <a:srgbClr val="8E8E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2" autoAdjust="0"/>
    <p:restoredTop sz="65453" autoAdjust="0"/>
  </p:normalViewPr>
  <p:slideViewPr>
    <p:cSldViewPr snapToGrid="0">
      <p:cViewPr varScale="1">
        <p:scale>
          <a:sx n="85" d="100"/>
          <a:sy n="85" d="100"/>
        </p:scale>
        <p:origin x="115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022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  <p:sld r:id="rId26" collapse="1"/>
      <p:sld r:id="rId27" collapse="1"/>
      <p:sld r:id="rId28" collapse="1"/>
      <p:sld r:id="rId29" collapse="1"/>
      <p:sld r:id="rId30" collapse="1"/>
      <p:sld r:id="rId31" collapse="1"/>
      <p:sld r:id="rId32" collapse="1"/>
      <p:sld r:id="rId33" collapse="1"/>
      <p:sld r:id="rId34" collapse="1"/>
      <p:sld r:id="rId35" collapse="1"/>
      <p:sld r:id="rId36" collapse="1"/>
      <p:sld r:id="rId37" collapse="1"/>
      <p:sld r:id="rId38" collapse="1"/>
      <p:sld r:id="rId39" collapse="1"/>
      <p:sld r:id="rId40" collapse="1"/>
      <p:sld r:id="rId41" collapse="1"/>
      <p:sld r:id="rId42" collapse="1"/>
      <p:sld r:id="rId43" collapse="1"/>
      <p:sld r:id="rId44" collapse="1"/>
      <p:sld r:id="rId45" collapse="1"/>
      <p:sld r:id="rId46" collapse="1"/>
      <p:sld r:id="rId47" collapse="1"/>
      <p:sld r:id="rId48" collapse="1"/>
      <p:sld r:id="rId49" collapse="1"/>
      <p:sld r:id="rId50" collapse="1"/>
      <p:sld r:id="rId51" collapse="1"/>
      <p:sld r:id="rId5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notesMaster" Target="notesMasters/notesMaster1.xml"/><Relationship Id="rId89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tableStyles" Target="tableStyles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commentAuthors" Target="commentAuthors.xml"/></Relationships>
</file>

<file path=ppt/_rels/viewProps.xml.rels><?xml version="1.0" encoding="UTF-8" standalone="yes"?>
<Relationships xmlns="http://schemas.openxmlformats.org/package/2006/relationships"><Relationship Id="rId13" Type="http://schemas.openxmlformats.org/officeDocument/2006/relationships/slide" Target="slides/slide36.xml"/><Relationship Id="rId18" Type="http://schemas.openxmlformats.org/officeDocument/2006/relationships/slide" Target="slides/slide41.xml"/><Relationship Id="rId26" Type="http://schemas.openxmlformats.org/officeDocument/2006/relationships/slide" Target="slides/slide51.xml"/><Relationship Id="rId39" Type="http://schemas.openxmlformats.org/officeDocument/2006/relationships/slide" Target="slides/slide65.xml"/><Relationship Id="rId3" Type="http://schemas.openxmlformats.org/officeDocument/2006/relationships/slide" Target="slides/slide26.xml"/><Relationship Id="rId21" Type="http://schemas.openxmlformats.org/officeDocument/2006/relationships/slide" Target="slides/slide46.xml"/><Relationship Id="rId34" Type="http://schemas.openxmlformats.org/officeDocument/2006/relationships/slide" Target="slides/slide60.xml"/><Relationship Id="rId42" Type="http://schemas.openxmlformats.org/officeDocument/2006/relationships/slide" Target="slides/slide68.xml"/><Relationship Id="rId47" Type="http://schemas.openxmlformats.org/officeDocument/2006/relationships/slide" Target="slides/slide73.xml"/><Relationship Id="rId50" Type="http://schemas.openxmlformats.org/officeDocument/2006/relationships/slide" Target="slides/slide77.xml"/><Relationship Id="rId7" Type="http://schemas.openxmlformats.org/officeDocument/2006/relationships/slide" Target="slides/slide30.xml"/><Relationship Id="rId12" Type="http://schemas.openxmlformats.org/officeDocument/2006/relationships/slide" Target="slides/slide35.xml"/><Relationship Id="rId17" Type="http://schemas.openxmlformats.org/officeDocument/2006/relationships/slide" Target="slides/slide40.xml"/><Relationship Id="rId25" Type="http://schemas.openxmlformats.org/officeDocument/2006/relationships/slide" Target="slides/slide50.xml"/><Relationship Id="rId33" Type="http://schemas.openxmlformats.org/officeDocument/2006/relationships/slide" Target="slides/slide59.xml"/><Relationship Id="rId38" Type="http://schemas.openxmlformats.org/officeDocument/2006/relationships/slide" Target="slides/slide64.xml"/><Relationship Id="rId46" Type="http://schemas.openxmlformats.org/officeDocument/2006/relationships/slide" Target="slides/slide72.xml"/><Relationship Id="rId2" Type="http://schemas.openxmlformats.org/officeDocument/2006/relationships/slide" Target="slides/slide23.xml"/><Relationship Id="rId16" Type="http://schemas.openxmlformats.org/officeDocument/2006/relationships/slide" Target="slides/slide39.xml"/><Relationship Id="rId20" Type="http://schemas.openxmlformats.org/officeDocument/2006/relationships/slide" Target="slides/slide44.xml"/><Relationship Id="rId29" Type="http://schemas.openxmlformats.org/officeDocument/2006/relationships/slide" Target="slides/slide54.xml"/><Relationship Id="rId41" Type="http://schemas.openxmlformats.org/officeDocument/2006/relationships/slide" Target="slides/slide67.xml"/><Relationship Id="rId1" Type="http://schemas.openxmlformats.org/officeDocument/2006/relationships/slide" Target="slides/slide22.xml"/><Relationship Id="rId6" Type="http://schemas.openxmlformats.org/officeDocument/2006/relationships/slide" Target="slides/slide29.xml"/><Relationship Id="rId11" Type="http://schemas.openxmlformats.org/officeDocument/2006/relationships/slide" Target="slides/slide34.xml"/><Relationship Id="rId24" Type="http://schemas.openxmlformats.org/officeDocument/2006/relationships/slide" Target="slides/slide49.xml"/><Relationship Id="rId32" Type="http://schemas.openxmlformats.org/officeDocument/2006/relationships/slide" Target="slides/slide58.xml"/><Relationship Id="rId37" Type="http://schemas.openxmlformats.org/officeDocument/2006/relationships/slide" Target="slides/slide63.xml"/><Relationship Id="rId40" Type="http://schemas.openxmlformats.org/officeDocument/2006/relationships/slide" Target="slides/slide66.xml"/><Relationship Id="rId45" Type="http://schemas.openxmlformats.org/officeDocument/2006/relationships/slide" Target="slides/slide71.xml"/><Relationship Id="rId5" Type="http://schemas.openxmlformats.org/officeDocument/2006/relationships/slide" Target="slides/slide28.xml"/><Relationship Id="rId15" Type="http://schemas.openxmlformats.org/officeDocument/2006/relationships/slide" Target="slides/slide38.xml"/><Relationship Id="rId23" Type="http://schemas.openxmlformats.org/officeDocument/2006/relationships/slide" Target="slides/slide48.xml"/><Relationship Id="rId28" Type="http://schemas.openxmlformats.org/officeDocument/2006/relationships/slide" Target="slides/slide53.xml"/><Relationship Id="rId36" Type="http://schemas.openxmlformats.org/officeDocument/2006/relationships/slide" Target="slides/slide62.xml"/><Relationship Id="rId49" Type="http://schemas.openxmlformats.org/officeDocument/2006/relationships/slide" Target="slides/slide76.xml"/><Relationship Id="rId10" Type="http://schemas.openxmlformats.org/officeDocument/2006/relationships/slide" Target="slides/slide33.xml"/><Relationship Id="rId19" Type="http://schemas.openxmlformats.org/officeDocument/2006/relationships/slide" Target="slides/slide42.xml"/><Relationship Id="rId31" Type="http://schemas.openxmlformats.org/officeDocument/2006/relationships/slide" Target="slides/slide57.xml"/><Relationship Id="rId44" Type="http://schemas.openxmlformats.org/officeDocument/2006/relationships/slide" Target="slides/slide70.xml"/><Relationship Id="rId52" Type="http://schemas.openxmlformats.org/officeDocument/2006/relationships/slide" Target="slides/slide79.xml"/><Relationship Id="rId4" Type="http://schemas.openxmlformats.org/officeDocument/2006/relationships/slide" Target="slides/slide27.xml"/><Relationship Id="rId9" Type="http://schemas.openxmlformats.org/officeDocument/2006/relationships/slide" Target="slides/slide32.xml"/><Relationship Id="rId14" Type="http://schemas.openxmlformats.org/officeDocument/2006/relationships/slide" Target="slides/slide37.xml"/><Relationship Id="rId22" Type="http://schemas.openxmlformats.org/officeDocument/2006/relationships/slide" Target="slides/slide47.xml"/><Relationship Id="rId27" Type="http://schemas.openxmlformats.org/officeDocument/2006/relationships/slide" Target="slides/slide52.xml"/><Relationship Id="rId30" Type="http://schemas.openxmlformats.org/officeDocument/2006/relationships/slide" Target="slides/slide56.xml"/><Relationship Id="rId35" Type="http://schemas.openxmlformats.org/officeDocument/2006/relationships/slide" Target="slides/slide61.xml"/><Relationship Id="rId43" Type="http://schemas.openxmlformats.org/officeDocument/2006/relationships/slide" Target="slides/slide69.xml"/><Relationship Id="rId48" Type="http://schemas.openxmlformats.org/officeDocument/2006/relationships/slide" Target="slides/slide75.xml"/><Relationship Id="rId8" Type="http://schemas.openxmlformats.org/officeDocument/2006/relationships/slide" Target="slides/slide31.xml"/><Relationship Id="rId51" Type="http://schemas.openxmlformats.org/officeDocument/2006/relationships/slide" Target="slides/slide7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1"/>
          <p:cNvSpPr>
            <a:spLocks noChangeArrowheads="1"/>
          </p:cNvSpPr>
          <p:nvPr/>
        </p:nvSpPr>
        <p:spPr bwMode="auto">
          <a:xfrm>
            <a:off x="6249988" y="8609013"/>
            <a:ext cx="4492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3" name="Rectangle 12"/>
          <p:cNvSpPr>
            <a:spLocks noChangeArrowheads="1"/>
          </p:cNvSpPr>
          <p:nvPr/>
        </p:nvSpPr>
        <p:spPr bwMode="auto">
          <a:xfrm>
            <a:off x="57150" y="8785225"/>
            <a:ext cx="2619375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667" tIns="50185" rIns="95667" bIns="50185">
            <a:spAutoFit/>
          </a:bodyPr>
          <a:lstStyle/>
          <a:p>
            <a:pPr algn="l" defTabSz="611188">
              <a:lnSpc>
                <a:spcPct val="100000"/>
              </a:lnSpc>
              <a:tabLst>
                <a:tab pos="2387600" algn="l"/>
                <a:tab pos="4830763" algn="l"/>
              </a:tabLst>
            </a:pPr>
            <a:r>
              <a:rPr lang="en-US" sz="800"/>
              <a:t>© 2006, Cisco Systems, Inc. All rights reserved.</a:t>
            </a:r>
          </a:p>
          <a:p>
            <a:pPr algn="l" defTabSz="611188">
              <a:lnSpc>
                <a:spcPct val="100000"/>
              </a:lnSpc>
              <a:tabLst>
                <a:tab pos="2387600" algn="l"/>
                <a:tab pos="4830763" algn="l"/>
              </a:tabLst>
            </a:pPr>
            <a:r>
              <a:rPr lang="en-US" sz="800"/>
              <a:t>Presentation_ID.scr</a:t>
            </a:r>
          </a:p>
        </p:txBody>
      </p:sp>
      <p:sp>
        <p:nvSpPr>
          <p:cNvPr id="5124" name="Line 13"/>
          <p:cNvSpPr>
            <a:spLocks noChangeShapeType="1"/>
          </p:cNvSpPr>
          <p:nvPr/>
        </p:nvSpPr>
        <p:spPr bwMode="auto">
          <a:xfrm>
            <a:off x="152400" y="8799513"/>
            <a:ext cx="66532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5" name="Rectangle 14"/>
          <p:cNvSpPr>
            <a:spLocks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/>
          <a:p>
            <a:pPr algn="r" defTabSz="903288">
              <a:lnSpc>
                <a:spcPct val="100000"/>
              </a:lnSpc>
            </a:pPr>
            <a:fld id="{22244E67-557B-7741-B9F5-F61AA18495DF}" type="slidenum">
              <a:rPr lang="en-US" sz="800"/>
              <a:pPr algn="r" defTabSz="903288">
                <a:lnSpc>
                  <a:spcPct val="100000"/>
                </a:lnSpc>
              </a:pPr>
              <a:t>‹#›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21810151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8"/>
          <p:cNvSpPr>
            <a:spLocks noChangeArrowheads="1"/>
          </p:cNvSpPr>
          <p:nvPr/>
        </p:nvSpPr>
        <p:spPr bwMode="auto">
          <a:xfrm>
            <a:off x="6249988" y="8609013"/>
            <a:ext cx="4492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7" name="Rectangle 9"/>
          <p:cNvSpPr>
            <a:spLocks noChangeArrowheads="1"/>
          </p:cNvSpPr>
          <p:nvPr/>
        </p:nvSpPr>
        <p:spPr bwMode="auto">
          <a:xfrm>
            <a:off x="57150" y="8785225"/>
            <a:ext cx="2619375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667" tIns="50185" rIns="95667" bIns="50185">
            <a:spAutoFit/>
          </a:bodyPr>
          <a:lstStyle/>
          <a:p>
            <a:pPr algn="l" defTabSz="611188">
              <a:lnSpc>
                <a:spcPct val="100000"/>
              </a:lnSpc>
              <a:tabLst>
                <a:tab pos="2387600" algn="l"/>
                <a:tab pos="4830763" algn="l"/>
              </a:tabLst>
            </a:pPr>
            <a:r>
              <a:rPr lang="en-US" sz="800"/>
              <a:t>© 2006, Cisco Systems, Inc. All rights reserved.</a:t>
            </a:r>
          </a:p>
          <a:p>
            <a:pPr algn="l" defTabSz="611188">
              <a:lnSpc>
                <a:spcPct val="100000"/>
              </a:lnSpc>
              <a:tabLst>
                <a:tab pos="2387600" algn="l"/>
                <a:tab pos="4830763" algn="l"/>
              </a:tabLst>
            </a:pPr>
            <a:r>
              <a:rPr lang="en-US" sz="800"/>
              <a:t>Presentation_ID.scr</a:t>
            </a:r>
          </a:p>
        </p:txBody>
      </p:sp>
      <p:sp>
        <p:nvSpPr>
          <p:cNvPr id="6148" name="Line 10"/>
          <p:cNvSpPr>
            <a:spLocks noChangeShapeType="1"/>
          </p:cNvSpPr>
          <p:nvPr/>
        </p:nvSpPr>
        <p:spPr bwMode="auto">
          <a:xfrm>
            <a:off x="152400" y="8799513"/>
            <a:ext cx="66532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3307" name="Rectangle 1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819" tIns="0" rIns="18819" bIns="0" numCol="1" anchor="b" anchorCtr="0" compatLnSpc="1">
            <a:prstTxWarp prst="textNoShape">
              <a:avLst/>
            </a:prstTxWarp>
          </a:bodyPr>
          <a:lstStyle>
            <a:lvl1pPr algn="r" defTabSz="903288">
              <a:lnSpc>
                <a:spcPct val="100000"/>
              </a:lnSpc>
              <a:defRPr sz="800" smtClean="0">
                <a:cs typeface="+mn-cs"/>
              </a:defRPr>
            </a:lvl1pPr>
          </a:lstStyle>
          <a:p>
            <a:pPr>
              <a:defRPr/>
            </a:pPr>
            <a:fld id="{F4CE0E46-7F05-B940-8356-5580BE265E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150" name="Rectangle 1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25" y="244475"/>
            <a:ext cx="5321300" cy="39909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83309" name="Rectangle 1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68350" y="4378325"/>
            <a:ext cx="5468938" cy="425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67" tIns="50185" rIns="95667" bIns="5018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6460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12713" indent="-112713" algn="l" defTabSz="1020763" rtl="0" eaLnBrk="0" fontAlgn="base" hangingPunct="0">
      <a:lnSpc>
        <a:spcPct val="90000"/>
      </a:lnSpc>
      <a:spcBef>
        <a:spcPct val="50000"/>
      </a:spcBef>
      <a:spcAft>
        <a:spcPct val="0"/>
      </a:spcAft>
      <a:buSzPct val="10000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82600" indent="-120650" algn="l" defTabSz="1020763" rtl="0" eaLnBrk="0" fontAlgn="base" hangingPunct="0">
      <a:lnSpc>
        <a:spcPct val="90000"/>
      </a:lnSpc>
      <a:spcBef>
        <a:spcPct val="35000"/>
      </a:spcBef>
      <a:spcAft>
        <a:spcPct val="0"/>
      </a:spcAft>
      <a:buSzPct val="10000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66788" algn="l" defTabSz="1020763" rtl="0" eaLnBrk="0" fontAlgn="base" hangingPunct="0">
      <a:lnSpc>
        <a:spcPct val="90000"/>
      </a:lnSpc>
      <a:spcBef>
        <a:spcPct val="35000"/>
      </a:spcBef>
      <a:spcAft>
        <a:spcPct val="0"/>
      </a:spcAft>
      <a:buSzPct val="10000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449388" algn="l" defTabSz="1020763" rtl="0" eaLnBrk="0" fontAlgn="base" hangingPunct="0">
      <a:lnSpc>
        <a:spcPct val="90000"/>
      </a:lnSpc>
      <a:spcBef>
        <a:spcPct val="35000"/>
      </a:spcBef>
      <a:spcAft>
        <a:spcPct val="0"/>
      </a:spcAft>
      <a:buSzPct val="10000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931988" algn="l" defTabSz="1020763" rtl="0" eaLnBrk="0" fontAlgn="base" hangingPunct="0">
      <a:lnSpc>
        <a:spcPct val="90000"/>
      </a:lnSpc>
      <a:spcBef>
        <a:spcPct val="35000"/>
      </a:spcBef>
      <a:spcAft>
        <a:spcPct val="0"/>
      </a:spcAft>
      <a:buSzPct val="10000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D9030C1-C977-B14B-8EB7-BA2B30FCDB63}" type="slidenum">
              <a:rPr lang="en-US" sz="800"/>
              <a:pPr/>
              <a:t>1</a:t>
            </a:fld>
            <a:endParaRPr lang="en-US" sz="8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4813" y="4378325"/>
            <a:ext cx="6121400" cy="42529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Cisco Networking Academy Program</a:t>
            </a:r>
          </a:p>
          <a:p>
            <a:pPr>
              <a:buFontTx/>
              <a:buNone/>
            </a:pPr>
            <a:r>
              <a:rPr lang="en-US" b="0" dirty="0"/>
              <a:t>Routing and Switching Essentials </a:t>
            </a:r>
            <a:r>
              <a:rPr lang="en-US" b="0" baseline="0" dirty="0"/>
              <a:t>v6.0</a:t>
            </a:r>
            <a:endParaRPr lang="en-US" b="0" dirty="0"/>
          </a:p>
          <a:p>
            <a:pPr>
              <a:buFontTx/>
              <a:buNone/>
            </a:pPr>
            <a:r>
              <a:rPr lang="en-US" sz="1400" dirty="0">
                <a:latin typeface="Arial" charset="0"/>
              </a:rPr>
              <a:t>Chapter 1: Routing Concepts</a:t>
            </a:r>
            <a:endParaRPr lang="en-GB" b="0" dirty="0"/>
          </a:p>
        </p:txBody>
      </p:sp>
    </p:spTree>
    <p:extLst>
      <p:ext uri="{BB962C8B-B14F-4D97-AF65-F5344CB8AC3E}">
        <p14:creationId xmlns:p14="http://schemas.microsoft.com/office/powerpoint/2010/main" val="33972705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7391C207-9349-46D5-9D89-8ADDA5014D1F}" type="slidenum">
              <a:rPr lang="en-US" sz="800" b="0"/>
              <a:pPr algn="r"/>
              <a:t>10</a:t>
            </a:fld>
            <a:endParaRPr lang="en-US" sz="800" b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en-US" sz="1200" kern="12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8676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7391C207-9349-46D5-9D89-8ADDA5014D1F}" type="slidenum">
              <a:rPr lang="en-US" sz="800" b="0"/>
              <a:pPr algn="r"/>
              <a:t>11</a:t>
            </a:fld>
            <a:endParaRPr lang="en-US" sz="800" b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en-US" sz="1200" kern="12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8029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7391C207-9349-46D5-9D89-8ADDA5014D1F}" type="slidenum">
              <a:rPr lang="en-US" sz="800" b="0"/>
              <a:pPr algn="r"/>
              <a:t>12</a:t>
            </a:fld>
            <a:endParaRPr lang="en-US" sz="800" b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en-US" sz="1200" kern="12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3177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7" tIns="0" rIns="18817" bIns="0" anchor="b"/>
          <a:lstStyle>
            <a:lvl1pPr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5F7D0146-1035-4865-8A5B-0B1E8578604B}" type="slidenum">
              <a:rPr lang="en-US" sz="800" b="0">
                <a:ea typeface="ＭＳ Ｐゴシック" pitchFamily="34" charset="-128"/>
              </a:rPr>
              <a:pPr algn="r"/>
              <a:t>13</a:t>
            </a:fld>
            <a:endParaRPr lang="en-US" sz="800" b="0">
              <a:ea typeface="ＭＳ Ｐゴシック" pitchFamily="34" charset="-128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52797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8CB16DC-A265-4634-B8FE-A98AE8199390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3892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D9030C1-C977-B14B-8EB7-BA2B30FCDB63}" type="slidenum">
              <a:rPr lang="en-US" sz="800"/>
              <a:pPr/>
              <a:t>15</a:t>
            </a:fld>
            <a:endParaRPr lang="en-US" sz="8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4813" y="4378325"/>
            <a:ext cx="6121400" cy="42529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endParaRPr lang="en-GB" b="0" dirty="0"/>
          </a:p>
        </p:txBody>
      </p:sp>
    </p:spTree>
    <p:extLst>
      <p:ext uri="{BB962C8B-B14F-4D97-AF65-F5344CB8AC3E}">
        <p14:creationId xmlns:p14="http://schemas.microsoft.com/office/powerpoint/2010/main" val="4769437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7C839C26-801B-42B6-A101-60F37FE2B0A8}" type="slidenum">
              <a:rPr lang="en-US" sz="800" b="0"/>
              <a:pPr algn="r"/>
              <a:t>16</a:t>
            </a:fld>
            <a:endParaRPr lang="en-US" sz="800" b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38055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02A389-8690-465F-BB28-DC61C90E42E7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4813" y="4378325"/>
            <a:ext cx="6121400" cy="4252913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Cisco Networking Academy Program</a:t>
            </a:r>
          </a:p>
          <a:p>
            <a:pPr>
              <a:buFontTx/>
              <a:buNone/>
            </a:pPr>
            <a:r>
              <a:rPr lang="en-US" b="0" dirty="0"/>
              <a:t>Routing and Switching Essentials </a:t>
            </a:r>
            <a:r>
              <a:rPr lang="en-US" b="0" baseline="0" dirty="0"/>
              <a:t>v6.0</a:t>
            </a:r>
            <a:endParaRPr lang="en-US" b="0" dirty="0"/>
          </a:p>
          <a:p>
            <a:pPr>
              <a:buFontTx/>
              <a:buNone/>
            </a:pPr>
            <a:r>
              <a:rPr lang="en-US" sz="1200" b="0" dirty="0"/>
              <a:t>Chapter 1: Dynamic Routing</a:t>
            </a:r>
            <a:endParaRPr lang="en-GB" b="0" dirty="0"/>
          </a:p>
        </p:txBody>
      </p:sp>
    </p:spTree>
    <p:extLst>
      <p:ext uri="{BB962C8B-B14F-4D97-AF65-F5344CB8AC3E}">
        <p14:creationId xmlns:p14="http://schemas.microsoft.com/office/powerpoint/2010/main" val="28677331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906053-E8A2-4DAD-B57C-C8945C1AD1D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1.1 - Router</a:t>
            </a:r>
            <a:r>
              <a:rPr lang="en-US" b="0" baseline="0" dirty="0"/>
              <a:t> Initial Configuration</a:t>
            </a:r>
          </a:p>
          <a:p>
            <a:pPr>
              <a:buFontTx/>
              <a:buNone/>
            </a:pPr>
            <a:r>
              <a:rPr lang="en-US" b="0" baseline="0" dirty="0"/>
              <a:t>1.1.1 - Router Functions</a:t>
            </a:r>
            <a:endParaRPr lang="en-US" b="0" dirty="0"/>
          </a:p>
          <a:p>
            <a:pPr>
              <a:buFontTx/>
              <a:buNone/>
            </a:pPr>
            <a:r>
              <a:rPr lang="en-US" b="0" dirty="0"/>
              <a:t>1.1.1.1 - Characteristics of a Network</a:t>
            </a:r>
          </a:p>
          <a:p>
            <a:pPr>
              <a:buFontTx/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4309623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906053-E8A2-4DAD-B57C-C8945C1AD1D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1.1 - Router</a:t>
            </a:r>
            <a:r>
              <a:rPr lang="en-US" b="0" baseline="0" dirty="0"/>
              <a:t> Initial Configuration</a:t>
            </a:r>
          </a:p>
          <a:p>
            <a:pPr>
              <a:buFontTx/>
              <a:buNone/>
            </a:pPr>
            <a:r>
              <a:rPr lang="en-US" b="0" baseline="0" dirty="0"/>
              <a:t>1.1.1 - Router Functions</a:t>
            </a:r>
            <a:endParaRPr lang="en-US" b="0" dirty="0"/>
          </a:p>
          <a:p>
            <a:pPr marL="112713" marR="0" indent="-112713" algn="l" defTabSz="1020763" rtl="0" eaLnBrk="0" fontAlgn="base" latinLnBrk="0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lang="en-US" b="0" dirty="0"/>
              <a:t>1.1.1.2</a:t>
            </a:r>
            <a:r>
              <a:rPr lang="en-US" b="0" baseline="0" dirty="0"/>
              <a:t> - Why Routing?</a:t>
            </a:r>
            <a:endParaRPr lang="en-US" b="0" dirty="0"/>
          </a:p>
          <a:p>
            <a:pPr marL="112713" marR="0" indent="-112713" algn="l" defTabSz="1020763" rtl="0" eaLnBrk="0" fontAlgn="base" latinLnBrk="0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endParaRPr lang="en-US" b="1" dirty="0"/>
          </a:p>
          <a:p>
            <a:pPr>
              <a:buFontTx/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1277264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7C839C26-801B-42B6-A101-60F37FE2B0A8}" type="slidenum">
              <a:rPr lang="en-US" sz="800" b="0"/>
              <a:pPr algn="r"/>
              <a:t>2</a:t>
            </a:fld>
            <a:endParaRPr lang="en-US" sz="800" b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16389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906053-E8A2-4DAD-B57C-C8945C1AD1D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1.1 - Router</a:t>
            </a:r>
            <a:r>
              <a:rPr lang="en-US" b="0" baseline="0" dirty="0"/>
              <a:t> Initial Configuration</a:t>
            </a:r>
          </a:p>
          <a:p>
            <a:pPr>
              <a:buFontTx/>
              <a:buNone/>
            </a:pPr>
            <a:r>
              <a:rPr lang="en-US" b="0" baseline="0" dirty="0"/>
              <a:t>1.1.1 - Router Functions</a:t>
            </a:r>
            <a:endParaRPr lang="en-US" b="0" dirty="0"/>
          </a:p>
          <a:p>
            <a:pPr marL="112713" marR="0" indent="-112713" algn="l" defTabSz="1020763" rtl="0" eaLnBrk="0" fontAlgn="base" latinLnBrk="0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lang="en-US" b="0" dirty="0"/>
              <a:t>1.1.1.3 -</a:t>
            </a:r>
            <a:r>
              <a:rPr lang="en-US" b="0" baseline="0" dirty="0"/>
              <a:t> Routers are Computers</a:t>
            </a:r>
            <a:endParaRPr lang="en-US" b="0" dirty="0"/>
          </a:p>
          <a:p>
            <a:pPr marL="112713" marR="0" indent="-112713" algn="l" defTabSz="1020763" rtl="0" eaLnBrk="0" fontAlgn="base" latinLnBrk="0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endParaRPr lang="en-US" b="1" dirty="0"/>
          </a:p>
          <a:p>
            <a:pPr>
              <a:buFontTx/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4736674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906053-E8A2-4DAD-B57C-C8945C1AD1D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1.1 - Router</a:t>
            </a:r>
            <a:r>
              <a:rPr lang="en-US" b="0" baseline="0" dirty="0"/>
              <a:t> Initial Configuration</a:t>
            </a:r>
          </a:p>
          <a:p>
            <a:pPr>
              <a:buFontTx/>
              <a:buNone/>
            </a:pPr>
            <a:r>
              <a:rPr lang="en-US" b="0" baseline="0" dirty="0"/>
              <a:t>1.1.1 - Router Functions</a:t>
            </a:r>
            <a:endParaRPr lang="en-US" b="0" dirty="0"/>
          </a:p>
          <a:p>
            <a:pPr marL="112713" marR="0" indent="-112713" algn="l" defTabSz="1020763" rtl="0" eaLnBrk="0" fontAlgn="base" latinLnBrk="0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lang="en-US" b="0" dirty="0"/>
              <a:t>1.1.1.3 -</a:t>
            </a:r>
            <a:r>
              <a:rPr lang="en-US" b="0" baseline="0" dirty="0"/>
              <a:t> Routers are Computers (cont.)</a:t>
            </a:r>
            <a:endParaRPr lang="en-US" b="0" dirty="0"/>
          </a:p>
          <a:p>
            <a:pPr marL="112713" marR="0" indent="-112713" algn="l" defTabSz="1020763" rtl="0" eaLnBrk="0" fontAlgn="base" latinLnBrk="0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endParaRPr lang="en-US" b="1" dirty="0"/>
          </a:p>
          <a:p>
            <a:pPr>
              <a:buFontTx/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632768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22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1.1 - Router</a:t>
            </a:r>
            <a:r>
              <a:rPr lang="en-US" b="0" baseline="0" dirty="0"/>
              <a:t> Initial Configuration</a:t>
            </a:r>
          </a:p>
          <a:p>
            <a:pPr>
              <a:buFontTx/>
              <a:buNone/>
            </a:pPr>
            <a:r>
              <a:rPr lang="en-US" b="0" baseline="0" dirty="0"/>
              <a:t>1.1.1 - Router Functions</a:t>
            </a:r>
            <a:endParaRPr lang="en-US" b="0" dirty="0"/>
          </a:p>
          <a:p>
            <a:pPr marL="112713" marR="0" indent="-112713" algn="l" defTabSz="1020763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lang="en-US" b="0" dirty="0"/>
              <a:t>1.1.1.3</a:t>
            </a:r>
            <a:r>
              <a:rPr lang="en-US" b="0" baseline="0" dirty="0"/>
              <a:t> - Routers are Computers</a:t>
            </a:r>
            <a:endParaRPr lang="en-US" b="0" dirty="0"/>
          </a:p>
          <a:p>
            <a:pPr>
              <a:lnSpc>
                <a:spcPct val="80000"/>
              </a:lnSpc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98493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23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1.1 - Router</a:t>
            </a:r>
            <a:r>
              <a:rPr lang="en-US" b="0" baseline="0" dirty="0"/>
              <a:t> Initial Configuration</a:t>
            </a:r>
          </a:p>
          <a:p>
            <a:pPr>
              <a:buFontTx/>
              <a:buNone/>
            </a:pPr>
            <a:r>
              <a:rPr lang="en-US" b="0" baseline="0" dirty="0"/>
              <a:t>1.1.1 - Router Functions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1.1.1.4 </a:t>
            </a:r>
            <a:r>
              <a:rPr lang="en-US" dirty="0">
                <a:latin typeface="Arial" charset="0"/>
              </a:rPr>
              <a:t>Routers Interconnect Networks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4445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906053-E8A2-4DAD-B57C-C8945C1AD1D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1.1 - Router</a:t>
            </a:r>
            <a:r>
              <a:rPr lang="en-US" b="0" baseline="0" dirty="0"/>
              <a:t> Initial Configuration</a:t>
            </a:r>
          </a:p>
          <a:p>
            <a:pPr>
              <a:buFontTx/>
              <a:buNone/>
            </a:pPr>
            <a:r>
              <a:rPr lang="en-US" b="0" baseline="0" dirty="0"/>
              <a:t>1.1.1 - Router Functions</a:t>
            </a:r>
            <a:endParaRPr lang="en-US" b="0" dirty="0"/>
          </a:p>
          <a:p>
            <a:pPr marL="112713" marR="0" indent="-112713" algn="l" defTabSz="1020763" rtl="0" eaLnBrk="0" fontAlgn="base" latinLnBrk="0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lang="en-US" b="0" dirty="0"/>
              <a:t>1.1.1.5</a:t>
            </a:r>
            <a:r>
              <a:rPr lang="en-US" b="0" baseline="0" dirty="0"/>
              <a:t> Routers Choose Best Paths</a:t>
            </a:r>
            <a:endParaRPr lang="en-US" b="0" dirty="0"/>
          </a:p>
          <a:p>
            <a:pPr marL="112713" marR="0" indent="-112713" algn="l" defTabSz="1020763" rtl="0" eaLnBrk="0" fontAlgn="base" latinLnBrk="0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endParaRPr lang="en-US" b="1" dirty="0"/>
          </a:p>
          <a:p>
            <a:pPr>
              <a:buFontTx/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0995294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906053-E8A2-4DAD-B57C-C8945C1AD1D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1.1 - Router</a:t>
            </a:r>
            <a:r>
              <a:rPr lang="en-US" b="0" baseline="0" dirty="0"/>
              <a:t> Initial Configuration</a:t>
            </a:r>
          </a:p>
          <a:p>
            <a:pPr>
              <a:buFontTx/>
              <a:buNone/>
            </a:pPr>
            <a:r>
              <a:rPr lang="en-US" b="0" baseline="0" dirty="0"/>
              <a:t>1.1.1 - Router Functions</a:t>
            </a:r>
            <a:endParaRPr lang="en-US" b="0" dirty="0"/>
          </a:p>
          <a:p>
            <a:pPr>
              <a:buFontTx/>
              <a:buNone/>
            </a:pPr>
            <a:r>
              <a:rPr lang="en-US" b="0" dirty="0"/>
              <a:t>1.1.1.6 – Packet Forwarding Methods</a:t>
            </a:r>
          </a:p>
        </p:txBody>
      </p:sp>
    </p:spTree>
    <p:extLst>
      <p:ext uri="{BB962C8B-B14F-4D97-AF65-F5344CB8AC3E}">
        <p14:creationId xmlns:p14="http://schemas.microsoft.com/office/powerpoint/2010/main" val="353275006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26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en-US" dirty="0"/>
          </a:p>
          <a:p>
            <a:pPr>
              <a:buFontTx/>
              <a:buNone/>
            </a:pPr>
            <a:r>
              <a:rPr lang="en-US" b="0" dirty="0"/>
              <a:t>1.1 - Router</a:t>
            </a:r>
            <a:r>
              <a:rPr lang="en-US" b="0" baseline="0" dirty="0"/>
              <a:t> Initial Configuration</a:t>
            </a:r>
          </a:p>
          <a:p>
            <a:pPr>
              <a:buFontTx/>
              <a:buNone/>
            </a:pPr>
            <a:r>
              <a:rPr lang="en-US" b="0" baseline="0" dirty="0"/>
              <a:t>1.1.2 – Connect Devices</a:t>
            </a:r>
            <a:endParaRPr lang="en-US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1.1.2.1 - </a:t>
            </a:r>
            <a:r>
              <a:rPr lang="en-US" dirty="0">
                <a:latin typeface="Arial" charset="0"/>
              </a:rPr>
              <a:t>Connect to a Network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3950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27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1.1 - Router</a:t>
            </a:r>
            <a:r>
              <a:rPr lang="en-US" b="0" baseline="0" dirty="0"/>
              <a:t> Initial Configuration</a:t>
            </a:r>
          </a:p>
          <a:p>
            <a:pPr>
              <a:buFontTx/>
              <a:buNone/>
            </a:pPr>
            <a:r>
              <a:rPr lang="en-US" b="0" baseline="0" dirty="0"/>
              <a:t>1.1.2 – Connect Devices</a:t>
            </a:r>
            <a:endParaRPr lang="en-US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1.1.2.2 - Default Gateways</a:t>
            </a:r>
          </a:p>
        </p:txBody>
      </p:sp>
    </p:spTree>
    <p:extLst>
      <p:ext uri="{BB962C8B-B14F-4D97-AF65-F5344CB8AC3E}">
        <p14:creationId xmlns:p14="http://schemas.microsoft.com/office/powerpoint/2010/main" val="209958007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28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1.1 - Router</a:t>
            </a:r>
            <a:r>
              <a:rPr lang="en-US" b="0" baseline="0" dirty="0"/>
              <a:t> Initial Configuration</a:t>
            </a:r>
          </a:p>
          <a:p>
            <a:pPr>
              <a:buFontTx/>
              <a:buNone/>
            </a:pPr>
            <a:r>
              <a:rPr lang="en-US" b="0" baseline="0" dirty="0"/>
              <a:t>1.1.2 – Connect Devices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1.1.2.3 - </a:t>
            </a:r>
            <a:r>
              <a:rPr lang="en-US" dirty="0">
                <a:latin typeface="Arial" charset="0"/>
              </a:rPr>
              <a:t>Document Network Addressing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663844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29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1.1 - Router</a:t>
            </a:r>
            <a:r>
              <a:rPr lang="en-US" b="0" baseline="0" dirty="0"/>
              <a:t> Initial Configuration</a:t>
            </a:r>
          </a:p>
          <a:p>
            <a:pPr>
              <a:buFontTx/>
              <a:buNone/>
            </a:pPr>
            <a:r>
              <a:rPr lang="en-US" b="0" baseline="0" dirty="0"/>
              <a:t>1.1.2 – Connect Devices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1.1.2.4 - </a:t>
            </a:r>
            <a:r>
              <a:rPr lang="en-US" dirty="0">
                <a:latin typeface="Arial" charset="0"/>
              </a:rPr>
              <a:t>Enable IP on a Host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115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1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897EDCD-494B-463B-94F5-50E6B57D71C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4813" y="4378325"/>
            <a:ext cx="6121400" cy="42529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algn="l" defTabSz="814388">
              <a:lnSpc>
                <a:spcPct val="90000"/>
              </a:lnSpc>
              <a:buNone/>
              <a:defRPr/>
            </a:pPr>
            <a:r>
              <a:rPr lang="en-US" sz="800" b="0" kern="0" dirty="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rPr>
              <a:t>Routing and Switching</a:t>
            </a:r>
            <a:r>
              <a:rPr lang="en-US" sz="800" b="0" kern="0" baseline="0" dirty="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rPr>
              <a:t> Essentials </a:t>
            </a:r>
            <a:r>
              <a:rPr lang="en-US" sz="800" b="0" kern="0" dirty="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rPr>
              <a:t>Planning Guide</a:t>
            </a:r>
          </a:p>
          <a:p>
            <a:pPr marL="0" indent="0" algn="l" defTabSz="814388">
              <a:lnSpc>
                <a:spcPct val="90000"/>
              </a:lnSpc>
              <a:buNone/>
              <a:defRPr/>
            </a:pPr>
            <a:r>
              <a:rPr lang="en-US" b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1: Routing Concepts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18852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30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1.1 - Router</a:t>
            </a:r>
            <a:r>
              <a:rPr lang="en-US" b="0" baseline="0" dirty="0"/>
              <a:t> Initial Configuration</a:t>
            </a:r>
          </a:p>
          <a:p>
            <a:pPr>
              <a:buFontTx/>
              <a:buNone/>
            </a:pPr>
            <a:r>
              <a:rPr lang="en-US" b="0" baseline="0" dirty="0"/>
              <a:t>1.1.2 – Connect Devices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 marL="112713" marR="0" indent="-112713" algn="l" defTabSz="1020763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1.1.2.4 - </a:t>
            </a:r>
            <a:r>
              <a:rPr lang="en-US" dirty="0">
                <a:latin typeface="Arial" charset="0"/>
              </a:rPr>
              <a:t>Enable IP on a Host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sz="1200" kern="12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93523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31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1.1 - Router</a:t>
            </a:r>
            <a:r>
              <a:rPr lang="en-US" b="0" baseline="0" dirty="0"/>
              <a:t> Initial Configuration</a:t>
            </a:r>
          </a:p>
          <a:p>
            <a:pPr>
              <a:buFontTx/>
              <a:buNone/>
            </a:pPr>
            <a:r>
              <a:rPr lang="en-US" b="0" baseline="0" dirty="0"/>
              <a:t>1.1.2 – Connect Devices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 marL="112713" marR="0" indent="-112713" algn="l" defTabSz="1020763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1.1.2.4 - </a:t>
            </a:r>
            <a:r>
              <a:rPr lang="en-US" dirty="0">
                <a:latin typeface="Arial" charset="0"/>
              </a:rPr>
              <a:t>Enable IP on a Host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sz="1200" kern="12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80480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32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1.1 - Router</a:t>
            </a:r>
            <a:r>
              <a:rPr lang="en-US" b="0" baseline="0" dirty="0"/>
              <a:t> Initial Configuration</a:t>
            </a:r>
          </a:p>
          <a:p>
            <a:pPr>
              <a:buFontTx/>
              <a:buNone/>
            </a:pPr>
            <a:r>
              <a:rPr lang="en-US" b="0" baseline="0" dirty="0"/>
              <a:t>1.1.2 – Connect Devices</a:t>
            </a:r>
            <a:endParaRPr lang="en-US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1.1.2.5 - </a:t>
            </a:r>
            <a:r>
              <a:rPr lang="en-US" dirty="0">
                <a:latin typeface="Arial" charset="0"/>
              </a:rPr>
              <a:t>Device LEDs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1748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33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1.1 - Router</a:t>
            </a:r>
            <a:r>
              <a:rPr lang="en-US" b="0" baseline="0" dirty="0"/>
              <a:t> Initial Configuration</a:t>
            </a:r>
          </a:p>
          <a:p>
            <a:pPr>
              <a:buFontTx/>
              <a:buNone/>
            </a:pPr>
            <a:r>
              <a:rPr lang="en-US" b="0" baseline="0" dirty="0"/>
              <a:t>1.1.2 – Connect Devices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 marL="112713" marR="0" indent="-112713" algn="l" defTabSz="1020763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1.1.2.6 - </a:t>
            </a:r>
            <a:r>
              <a:rPr lang="en-US" b="0" dirty="0">
                <a:effectLst/>
              </a:rPr>
              <a:t>Console Access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1200" kern="12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87863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34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1.1 - Router</a:t>
            </a:r>
            <a:r>
              <a:rPr lang="en-US" b="0" baseline="0" dirty="0"/>
              <a:t> Initial Configuration</a:t>
            </a:r>
          </a:p>
          <a:p>
            <a:pPr>
              <a:buFontTx/>
              <a:buNone/>
            </a:pPr>
            <a:r>
              <a:rPr lang="en-US" b="0" baseline="0" dirty="0"/>
              <a:t>1.1.2 – Connect Devices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1.1.2.7</a:t>
            </a:r>
            <a:r>
              <a:rPr lang="en-US" baseline="0" dirty="0"/>
              <a:t> - </a:t>
            </a:r>
            <a:r>
              <a:rPr lang="en-US" dirty="0">
                <a:latin typeface="Arial" charset="0"/>
              </a:rPr>
              <a:t>Enable IP on a Switch</a:t>
            </a:r>
          </a:p>
        </p:txBody>
      </p:sp>
    </p:spTree>
    <p:extLst>
      <p:ext uri="{BB962C8B-B14F-4D97-AF65-F5344CB8AC3E}">
        <p14:creationId xmlns:p14="http://schemas.microsoft.com/office/powerpoint/2010/main" val="116808572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35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1.1 - Router</a:t>
            </a:r>
            <a:r>
              <a:rPr lang="en-US" b="0" baseline="0" dirty="0"/>
              <a:t> Initial Configuration</a:t>
            </a:r>
          </a:p>
          <a:p>
            <a:pPr>
              <a:buFontTx/>
              <a:buNone/>
            </a:pPr>
            <a:r>
              <a:rPr lang="en-US" b="0" baseline="0" dirty="0"/>
              <a:t>1.1.3 – Router Operation</a:t>
            </a:r>
            <a:endParaRPr lang="en-US" dirty="0">
              <a:latin typeface="Arial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1.1.3.1 - </a:t>
            </a:r>
            <a:r>
              <a:rPr lang="en-US" dirty="0">
                <a:latin typeface="Arial" charset="0"/>
              </a:rPr>
              <a:t>Configure Router Basic Settings </a:t>
            </a:r>
            <a:endParaRPr lang="en-US" dirty="0"/>
          </a:p>
          <a:p>
            <a:pPr>
              <a:lnSpc>
                <a:spcPct val="80000"/>
              </a:lnSpc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95871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36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1.1 - Router</a:t>
            </a:r>
            <a:r>
              <a:rPr lang="en-US" b="0" baseline="0" dirty="0"/>
              <a:t> Initial Configuration</a:t>
            </a:r>
          </a:p>
          <a:p>
            <a:pPr>
              <a:buFontTx/>
              <a:buNone/>
            </a:pPr>
            <a:r>
              <a:rPr lang="en-US" b="0" baseline="0" dirty="0"/>
              <a:t>1.1.3 – Router Operation</a:t>
            </a:r>
            <a:endParaRPr lang="en-US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1.1.3.2 - Configure an IPv4 Router Interface</a:t>
            </a:r>
          </a:p>
        </p:txBody>
      </p:sp>
    </p:spTree>
    <p:extLst>
      <p:ext uri="{BB962C8B-B14F-4D97-AF65-F5344CB8AC3E}">
        <p14:creationId xmlns:p14="http://schemas.microsoft.com/office/powerpoint/2010/main" val="250675152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37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1.1 - Router</a:t>
            </a:r>
            <a:r>
              <a:rPr lang="en-US" b="0" baseline="0" dirty="0"/>
              <a:t> Initial Configuration</a:t>
            </a:r>
          </a:p>
          <a:p>
            <a:pPr>
              <a:buFontTx/>
              <a:buNone/>
            </a:pPr>
            <a:r>
              <a:rPr lang="en-US" b="0" baseline="0" dirty="0"/>
              <a:t>1.1.3 – Router Operation</a:t>
            </a:r>
            <a:endParaRPr lang="en-US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1.1.3.3 - Configure an IPv6 Router Interface</a:t>
            </a:r>
          </a:p>
        </p:txBody>
      </p:sp>
    </p:spTree>
    <p:extLst>
      <p:ext uri="{BB962C8B-B14F-4D97-AF65-F5344CB8AC3E}">
        <p14:creationId xmlns:p14="http://schemas.microsoft.com/office/powerpoint/2010/main" val="318561479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38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1.1 - Router</a:t>
            </a:r>
            <a:r>
              <a:rPr lang="en-US" b="0" baseline="0" dirty="0"/>
              <a:t> Initial Configuration</a:t>
            </a:r>
          </a:p>
          <a:p>
            <a:pPr>
              <a:buFontTx/>
              <a:buNone/>
            </a:pPr>
            <a:r>
              <a:rPr lang="en-US" b="0" baseline="0" dirty="0"/>
              <a:t>1.1.3 – Router Operation</a:t>
            </a:r>
            <a:endParaRPr lang="en-US" dirty="0">
              <a:latin typeface="Arial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1.1.3.3</a:t>
            </a:r>
            <a:r>
              <a:rPr lang="en-US" baseline="0" dirty="0"/>
              <a:t> - </a:t>
            </a:r>
            <a:r>
              <a:rPr lang="en-US" dirty="0"/>
              <a:t>Configure an IPv6 Router Interface (cont.)</a:t>
            </a:r>
          </a:p>
        </p:txBody>
      </p:sp>
    </p:spTree>
    <p:extLst>
      <p:ext uri="{BB962C8B-B14F-4D97-AF65-F5344CB8AC3E}">
        <p14:creationId xmlns:p14="http://schemas.microsoft.com/office/powerpoint/2010/main" val="260373690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39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1.1 - Router</a:t>
            </a:r>
            <a:r>
              <a:rPr lang="en-US" b="0" baseline="0" dirty="0"/>
              <a:t> Initial Configuration</a:t>
            </a:r>
          </a:p>
          <a:p>
            <a:pPr>
              <a:buFontTx/>
              <a:buNone/>
            </a:pPr>
            <a:r>
              <a:rPr lang="en-US" b="0" baseline="0" dirty="0"/>
              <a:t>1.1.3 – Router Operation</a:t>
            </a:r>
            <a:endParaRPr lang="en-US" dirty="0">
              <a:latin typeface="Arial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1.1.3.4</a:t>
            </a:r>
            <a:r>
              <a:rPr lang="en-US" baseline="0" dirty="0"/>
              <a:t> - </a:t>
            </a:r>
            <a:r>
              <a:rPr lang="en-US" dirty="0"/>
              <a:t>Configure an IPv4 Loopback Interface</a:t>
            </a:r>
          </a:p>
        </p:txBody>
      </p:sp>
    </p:spTree>
    <p:extLst>
      <p:ext uri="{BB962C8B-B14F-4D97-AF65-F5344CB8AC3E}">
        <p14:creationId xmlns:p14="http://schemas.microsoft.com/office/powerpoint/2010/main" val="7682600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0A313ED8-785B-4D16-9B17-4143385249B9}" type="slidenum">
              <a:rPr lang="en-US" sz="800" b="0"/>
              <a:pPr algn="r"/>
              <a:t>4</a:t>
            </a:fld>
            <a:endParaRPr lang="en-US" sz="800" b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711995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40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1.1 - Router</a:t>
            </a:r>
            <a:r>
              <a:rPr lang="en-US" b="0" baseline="0" dirty="0"/>
              <a:t> Initial Configuration</a:t>
            </a:r>
          </a:p>
          <a:p>
            <a:pPr>
              <a:buFontTx/>
              <a:buNone/>
            </a:pPr>
            <a:r>
              <a:rPr lang="en-US" b="0" baseline="0" dirty="0"/>
              <a:t>1.1.4 – Verify Connectivity of Directly Connected Networks</a:t>
            </a:r>
            <a:endParaRPr lang="en-US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1.1.4.1 - Verify Interface Settings</a:t>
            </a:r>
          </a:p>
        </p:txBody>
      </p:sp>
    </p:spTree>
    <p:extLst>
      <p:ext uri="{BB962C8B-B14F-4D97-AF65-F5344CB8AC3E}">
        <p14:creationId xmlns:p14="http://schemas.microsoft.com/office/powerpoint/2010/main" val="231499828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41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1.1 - Router</a:t>
            </a:r>
            <a:r>
              <a:rPr lang="en-US" b="0" baseline="0" dirty="0"/>
              <a:t> Initial Configuration</a:t>
            </a:r>
          </a:p>
          <a:p>
            <a:pPr>
              <a:buFontTx/>
              <a:buNone/>
            </a:pPr>
            <a:r>
              <a:rPr lang="en-US" b="0" baseline="0" dirty="0"/>
              <a:t>1.1.4 – Verify Connectivity of Directly Connected Networks</a:t>
            </a:r>
            <a:endParaRPr lang="en-US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1.1.4.1 - Verify Interface Settings (cont.)</a:t>
            </a:r>
          </a:p>
        </p:txBody>
      </p:sp>
    </p:spTree>
    <p:extLst>
      <p:ext uri="{BB962C8B-B14F-4D97-AF65-F5344CB8AC3E}">
        <p14:creationId xmlns:p14="http://schemas.microsoft.com/office/powerpoint/2010/main" val="162246042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42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1.1 - Router</a:t>
            </a:r>
            <a:r>
              <a:rPr lang="en-US" b="0" baseline="0" dirty="0"/>
              <a:t> Initial Configuration</a:t>
            </a:r>
          </a:p>
          <a:p>
            <a:pPr>
              <a:buFontTx/>
              <a:buNone/>
            </a:pPr>
            <a:r>
              <a:rPr lang="en-US" b="0" baseline="0" dirty="0"/>
              <a:t>1.1.4 – Verify Connectivity of Directly Connected Networks</a:t>
            </a:r>
            <a:endParaRPr lang="en-US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1.1.4.2 - Verify IPv6 Interface Settings</a:t>
            </a:r>
          </a:p>
        </p:txBody>
      </p:sp>
    </p:spTree>
    <p:extLst>
      <p:ext uri="{BB962C8B-B14F-4D97-AF65-F5344CB8AC3E}">
        <p14:creationId xmlns:p14="http://schemas.microsoft.com/office/powerpoint/2010/main" val="357016451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906053-E8A2-4DAD-B57C-C8945C1AD1DD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1.1 - Router</a:t>
            </a:r>
            <a:r>
              <a:rPr lang="en-US" b="0" baseline="0" dirty="0"/>
              <a:t> Initial Configuration</a:t>
            </a:r>
          </a:p>
          <a:p>
            <a:pPr>
              <a:buFontTx/>
              <a:buNone/>
            </a:pPr>
            <a:r>
              <a:rPr lang="en-US" b="0" baseline="0" dirty="0"/>
              <a:t>1.1.4 – Verify Connectivity of Directly Connected Networks</a:t>
            </a:r>
            <a:endParaRPr lang="en-US" dirty="0"/>
          </a:p>
          <a:p>
            <a:pPr marL="112713" marR="0" indent="-112713" algn="l" defTabSz="1020763" rtl="0" eaLnBrk="0" fontAlgn="base" latinLnBrk="0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lang="en-US" b="0" baseline="0" dirty="0"/>
              <a:t>1.1.4.3 - Filter Show Command Output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207717945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44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1.1 - Router</a:t>
            </a:r>
            <a:r>
              <a:rPr lang="en-US" b="0" baseline="0" dirty="0"/>
              <a:t> Initial Configuration</a:t>
            </a:r>
          </a:p>
          <a:p>
            <a:pPr>
              <a:buFontTx/>
              <a:buNone/>
            </a:pPr>
            <a:r>
              <a:rPr lang="en-US" b="0" baseline="0" dirty="0"/>
              <a:t>1.1.4 – Verify Connectivity of Directly Connected Networks</a:t>
            </a:r>
            <a:endParaRPr lang="en-US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1.1.4.4</a:t>
            </a:r>
            <a:r>
              <a:rPr lang="en-US" baseline="0" dirty="0"/>
              <a:t> - </a:t>
            </a:r>
            <a:r>
              <a:rPr lang="en-US" dirty="0"/>
              <a:t>Command History Feature</a:t>
            </a:r>
          </a:p>
        </p:txBody>
      </p:sp>
    </p:spTree>
    <p:extLst>
      <p:ext uri="{BB962C8B-B14F-4D97-AF65-F5344CB8AC3E}">
        <p14:creationId xmlns:p14="http://schemas.microsoft.com/office/powerpoint/2010/main" val="69653592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02A389-8690-465F-BB28-DC61C90E42E7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4813" y="4378325"/>
            <a:ext cx="6121400" cy="4252913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GB" b="0" dirty="0"/>
              <a:t>1.2</a:t>
            </a:r>
            <a:r>
              <a:rPr lang="en-GB" b="0" baseline="0" dirty="0"/>
              <a:t> - Routing Decisions</a:t>
            </a:r>
            <a:endParaRPr lang="en-GB" b="0" dirty="0"/>
          </a:p>
        </p:txBody>
      </p:sp>
    </p:spTree>
    <p:extLst>
      <p:ext uri="{BB962C8B-B14F-4D97-AF65-F5344CB8AC3E}">
        <p14:creationId xmlns:p14="http://schemas.microsoft.com/office/powerpoint/2010/main" val="219627054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46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GB" b="0" dirty="0"/>
              <a:t>1.2</a:t>
            </a:r>
            <a:r>
              <a:rPr lang="en-GB" b="0" baseline="0" dirty="0"/>
              <a:t> - Routing Decisions</a:t>
            </a:r>
          </a:p>
          <a:p>
            <a:pPr>
              <a:buFontTx/>
              <a:buNone/>
            </a:pPr>
            <a:r>
              <a:rPr lang="en-GB" b="0" baseline="0" dirty="0"/>
              <a:t>1.2.1 – Switching Packets Between Networks</a:t>
            </a:r>
            <a:endParaRPr lang="en-GB" b="0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1.2.1.1 - Router Switching Function</a:t>
            </a:r>
          </a:p>
        </p:txBody>
      </p:sp>
    </p:spTree>
    <p:extLst>
      <p:ext uri="{BB962C8B-B14F-4D97-AF65-F5344CB8AC3E}">
        <p14:creationId xmlns:p14="http://schemas.microsoft.com/office/powerpoint/2010/main" val="158495657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47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GB" b="0" dirty="0"/>
              <a:t>1.2</a:t>
            </a:r>
            <a:r>
              <a:rPr lang="en-GB" b="0" baseline="0" dirty="0"/>
              <a:t> - Routing Decisions</a:t>
            </a:r>
          </a:p>
          <a:p>
            <a:pPr>
              <a:buFontTx/>
              <a:buNone/>
            </a:pPr>
            <a:r>
              <a:rPr lang="en-GB" b="0" baseline="0" dirty="0"/>
              <a:t>1.2.1 – Switching Packets Between Networks</a:t>
            </a:r>
          </a:p>
          <a:p>
            <a:pPr>
              <a:buFontTx/>
              <a:buNone/>
            </a:pPr>
            <a:r>
              <a:rPr lang="en-US" dirty="0"/>
              <a:t>1.2.1.2 - Send a Packet</a:t>
            </a:r>
          </a:p>
        </p:txBody>
      </p:sp>
    </p:spTree>
    <p:extLst>
      <p:ext uri="{BB962C8B-B14F-4D97-AF65-F5344CB8AC3E}">
        <p14:creationId xmlns:p14="http://schemas.microsoft.com/office/powerpoint/2010/main" val="326179994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48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GB" b="0" dirty="0"/>
              <a:t>1.2</a:t>
            </a:r>
            <a:r>
              <a:rPr lang="en-GB" b="0" baseline="0" dirty="0"/>
              <a:t> - Routing Decisions</a:t>
            </a:r>
          </a:p>
          <a:p>
            <a:pPr>
              <a:buFontTx/>
              <a:buNone/>
            </a:pPr>
            <a:r>
              <a:rPr lang="en-GB" b="0" baseline="0" dirty="0"/>
              <a:t>1.2.1 – Switching Packets Between Networks</a:t>
            </a:r>
          </a:p>
          <a:p>
            <a:pPr>
              <a:buFontTx/>
              <a:buNone/>
            </a:pPr>
            <a:r>
              <a:rPr lang="en-US" dirty="0"/>
              <a:t>1.2.1.3 - Forward to Next Hop</a:t>
            </a:r>
          </a:p>
        </p:txBody>
      </p:sp>
    </p:spTree>
    <p:extLst>
      <p:ext uri="{BB962C8B-B14F-4D97-AF65-F5344CB8AC3E}">
        <p14:creationId xmlns:p14="http://schemas.microsoft.com/office/powerpoint/2010/main" val="233217371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49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GB" b="0" dirty="0"/>
              <a:t>1.2</a:t>
            </a:r>
            <a:r>
              <a:rPr lang="en-GB" b="0" baseline="0" dirty="0"/>
              <a:t> - Routing Decisions</a:t>
            </a:r>
          </a:p>
          <a:p>
            <a:pPr>
              <a:buFontTx/>
              <a:buNone/>
            </a:pPr>
            <a:r>
              <a:rPr lang="en-GB" b="0" baseline="0" dirty="0"/>
              <a:t>1.2.1 – Switching Packets Between Networks</a:t>
            </a:r>
            <a:endParaRPr lang="en-US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1.2.1.4 - Packet Routing</a:t>
            </a:r>
          </a:p>
        </p:txBody>
      </p:sp>
    </p:spTree>
    <p:extLst>
      <p:ext uri="{BB962C8B-B14F-4D97-AF65-F5344CB8AC3E}">
        <p14:creationId xmlns:p14="http://schemas.microsoft.com/office/powerpoint/2010/main" val="7240152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0A313ED8-785B-4D16-9B17-4143385249B9}" type="slidenum">
              <a:rPr lang="en-US" sz="800" b="0"/>
              <a:pPr algn="r"/>
              <a:t>5</a:t>
            </a:fld>
            <a:endParaRPr lang="en-US" sz="800" b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155110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50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GB" b="0" dirty="0"/>
              <a:t>1.2</a:t>
            </a:r>
            <a:r>
              <a:rPr lang="en-GB" b="0" baseline="0" dirty="0"/>
              <a:t> - Routing Decisions</a:t>
            </a:r>
          </a:p>
          <a:p>
            <a:pPr>
              <a:buFontTx/>
              <a:buNone/>
            </a:pPr>
            <a:r>
              <a:rPr lang="en-GB" b="0" baseline="0" dirty="0"/>
              <a:t>1.2.1 – Switching Packets Between Networks</a:t>
            </a:r>
            <a:endParaRPr lang="en-US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1.2.1.5 - Reach the Destination</a:t>
            </a:r>
          </a:p>
        </p:txBody>
      </p:sp>
    </p:spTree>
    <p:extLst>
      <p:ext uri="{BB962C8B-B14F-4D97-AF65-F5344CB8AC3E}">
        <p14:creationId xmlns:p14="http://schemas.microsoft.com/office/powerpoint/2010/main" val="414250342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51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GB" b="0" dirty="0"/>
              <a:t>1.2</a:t>
            </a:r>
            <a:r>
              <a:rPr lang="en-GB" b="0" baseline="0" dirty="0"/>
              <a:t> - Routing Decisions</a:t>
            </a:r>
          </a:p>
          <a:p>
            <a:pPr>
              <a:buFontTx/>
              <a:buNone/>
            </a:pPr>
            <a:r>
              <a:rPr lang="en-GB" b="0" baseline="0" dirty="0"/>
              <a:t>1.2.2 – Path Determination</a:t>
            </a:r>
            <a:endParaRPr lang="en-US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1.2.2.1 - Routing Decisions</a:t>
            </a:r>
          </a:p>
        </p:txBody>
      </p:sp>
    </p:spTree>
    <p:extLst>
      <p:ext uri="{BB962C8B-B14F-4D97-AF65-F5344CB8AC3E}">
        <p14:creationId xmlns:p14="http://schemas.microsoft.com/office/powerpoint/2010/main" val="236476179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52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GB" b="0" dirty="0"/>
              <a:t>1.2</a:t>
            </a:r>
            <a:r>
              <a:rPr lang="en-GB" b="0" baseline="0" dirty="0"/>
              <a:t> - Routing Decisions</a:t>
            </a:r>
          </a:p>
          <a:p>
            <a:pPr>
              <a:buFontTx/>
              <a:buNone/>
            </a:pPr>
            <a:r>
              <a:rPr lang="en-GB" b="0" baseline="0" dirty="0"/>
              <a:t>1.2.2 – Path Determination</a:t>
            </a:r>
            <a:endParaRPr lang="en-US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1.2.2.2 - Best Path</a:t>
            </a:r>
          </a:p>
        </p:txBody>
      </p:sp>
    </p:spTree>
    <p:extLst>
      <p:ext uri="{BB962C8B-B14F-4D97-AF65-F5344CB8AC3E}">
        <p14:creationId xmlns:p14="http://schemas.microsoft.com/office/powerpoint/2010/main" val="1022135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53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GB" b="0" dirty="0"/>
              <a:t>1.2</a:t>
            </a:r>
            <a:r>
              <a:rPr lang="en-GB" b="0" baseline="0" dirty="0"/>
              <a:t> - Routing Decisions</a:t>
            </a:r>
          </a:p>
          <a:p>
            <a:pPr>
              <a:buFontTx/>
              <a:buNone/>
            </a:pPr>
            <a:r>
              <a:rPr lang="en-GB" b="0" baseline="0" dirty="0"/>
              <a:t>1.2.2 – Path Determination</a:t>
            </a:r>
            <a:endParaRPr lang="en-US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1.2.2.3 - </a:t>
            </a:r>
            <a:r>
              <a:rPr lang="en-US" dirty="0">
                <a:latin typeface="Arial" charset="0"/>
              </a:rPr>
              <a:t>Load Balancing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985293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54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GB" b="0" dirty="0"/>
              <a:t>1.2</a:t>
            </a:r>
            <a:r>
              <a:rPr lang="en-GB" b="0" baseline="0" dirty="0"/>
              <a:t> - Routing Decisions</a:t>
            </a:r>
          </a:p>
          <a:p>
            <a:pPr>
              <a:buFontTx/>
              <a:buNone/>
            </a:pPr>
            <a:r>
              <a:rPr lang="en-GB" b="0" baseline="0" dirty="0"/>
              <a:t>1.2.2 – Path Determination</a:t>
            </a:r>
            <a:endParaRPr lang="en-US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1.2.2.4 - Administrative Distance</a:t>
            </a:r>
          </a:p>
        </p:txBody>
      </p:sp>
    </p:spTree>
    <p:extLst>
      <p:ext uri="{BB962C8B-B14F-4D97-AF65-F5344CB8AC3E}">
        <p14:creationId xmlns:p14="http://schemas.microsoft.com/office/powerpoint/2010/main" val="418503657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02A389-8690-465F-BB28-DC61C90E42E7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4813" y="4378325"/>
            <a:ext cx="6121400" cy="4252913"/>
          </a:xfrm>
          <a:noFill/>
          <a:ln/>
        </p:spPr>
        <p:txBody>
          <a:bodyPr/>
          <a:lstStyle/>
          <a:p>
            <a:pPr>
              <a:buFontTx/>
              <a:buNone/>
            </a:pP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138808042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56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 – Router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1.3.1 – Analyze the Routing Table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1.3.1.1 - The Routing Table</a:t>
            </a:r>
          </a:p>
        </p:txBody>
      </p:sp>
    </p:spTree>
    <p:extLst>
      <p:ext uri="{BB962C8B-B14F-4D97-AF65-F5344CB8AC3E}">
        <p14:creationId xmlns:p14="http://schemas.microsoft.com/office/powerpoint/2010/main" val="177787636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57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 – Router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1.3.1 – Analyze the Routing Table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1.3.1.2 - Routing Table Sources</a:t>
            </a:r>
          </a:p>
        </p:txBody>
      </p:sp>
    </p:spTree>
    <p:extLst>
      <p:ext uri="{BB962C8B-B14F-4D97-AF65-F5344CB8AC3E}">
        <p14:creationId xmlns:p14="http://schemas.microsoft.com/office/powerpoint/2010/main" val="221674857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58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 – Router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1.3.1 – Analyze the Routing Table</a:t>
            </a:r>
          </a:p>
          <a:p>
            <a:pPr marL="112713" marR="0" indent="-112713" algn="l" defTabSz="1020763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lang="en-US" dirty="0"/>
              <a:t>1.3.1.2 - </a:t>
            </a:r>
            <a:r>
              <a:rPr lang="en-US" b="0" dirty="0"/>
              <a:t>Routing Table Sources (cont.)</a:t>
            </a:r>
          </a:p>
          <a:p>
            <a:pPr marL="112713" marR="0" indent="-112713" algn="l" defTabSz="1020763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754596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59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 – Router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1.3.1 – Analyze the Routing Table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1.3.1.3 - Remote Network Routing Entries</a:t>
            </a:r>
          </a:p>
        </p:txBody>
      </p:sp>
    </p:spTree>
    <p:extLst>
      <p:ext uri="{BB962C8B-B14F-4D97-AF65-F5344CB8AC3E}">
        <p14:creationId xmlns:p14="http://schemas.microsoft.com/office/powerpoint/2010/main" val="3575180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0A313ED8-785B-4D16-9B17-4143385249B9}" type="slidenum">
              <a:rPr lang="en-US" sz="800" b="0"/>
              <a:pPr algn="r"/>
              <a:t>6</a:t>
            </a:fld>
            <a:endParaRPr lang="en-US" sz="800" b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089193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60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 – Router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1.3.2 –</a:t>
            </a:r>
            <a:r>
              <a:rPr lang="en-US" baseline="0" dirty="0"/>
              <a:t> Directly Connected Routes</a:t>
            </a:r>
            <a:endParaRPr lang="en-US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1.3.2.1 - Directly Connected Interfaces</a:t>
            </a:r>
          </a:p>
        </p:txBody>
      </p:sp>
    </p:spTree>
    <p:extLst>
      <p:ext uri="{BB962C8B-B14F-4D97-AF65-F5344CB8AC3E}">
        <p14:creationId xmlns:p14="http://schemas.microsoft.com/office/powerpoint/2010/main" val="207750411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61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 – Router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1.3.2 –</a:t>
            </a:r>
            <a:r>
              <a:rPr lang="en-US" baseline="0" dirty="0"/>
              <a:t> Directly Connected Routes</a:t>
            </a:r>
            <a:endParaRPr lang="en-US" dirty="0"/>
          </a:p>
          <a:p>
            <a:pPr marL="112713" marR="0" indent="-112713" algn="l" defTabSz="1020763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lang="en-US" dirty="0"/>
              <a:t>1.3.2.2 - </a:t>
            </a:r>
            <a:r>
              <a:rPr lang="en-US" b="0" dirty="0"/>
              <a:t>Directly Connected Routing Table Entries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76201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62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 – Router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1.3.2 –</a:t>
            </a:r>
            <a:r>
              <a:rPr lang="en-US" baseline="0" dirty="0"/>
              <a:t> Directly Connected Routes</a:t>
            </a:r>
            <a:endParaRPr lang="en-US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1.3.2.3 - Directly Connected Example</a:t>
            </a:r>
          </a:p>
        </p:txBody>
      </p:sp>
    </p:spTree>
    <p:extLst>
      <p:ext uri="{BB962C8B-B14F-4D97-AF65-F5344CB8AC3E}">
        <p14:creationId xmlns:p14="http://schemas.microsoft.com/office/powerpoint/2010/main" val="382876885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63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 – Router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1.3.2 –</a:t>
            </a:r>
            <a:r>
              <a:rPr lang="en-US" baseline="0" dirty="0"/>
              <a:t> Directly Connected Routes</a:t>
            </a:r>
            <a:endParaRPr lang="en-US" dirty="0"/>
          </a:p>
          <a:p>
            <a:pPr marL="112713" marR="0" indent="-112713" algn="l" defTabSz="1020763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lang="en-US" dirty="0"/>
              <a:t>1.3.2.4 - </a:t>
            </a:r>
            <a:r>
              <a:rPr lang="en-US" b="0" dirty="0"/>
              <a:t>Directly Connected IPv6 Example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55166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64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 – Router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1.3.3</a:t>
            </a:r>
            <a:r>
              <a:rPr lang="en-US" baseline="0" dirty="0"/>
              <a:t> - Statically Learned Routes</a:t>
            </a:r>
            <a:endParaRPr lang="en-US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1.3.3.1 - Static Routes</a:t>
            </a:r>
          </a:p>
        </p:txBody>
      </p:sp>
    </p:spTree>
    <p:extLst>
      <p:ext uri="{BB962C8B-B14F-4D97-AF65-F5344CB8AC3E}">
        <p14:creationId xmlns:p14="http://schemas.microsoft.com/office/powerpoint/2010/main" val="392924208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65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 – Router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1.3.3</a:t>
            </a:r>
            <a:r>
              <a:rPr lang="en-US" baseline="0" dirty="0"/>
              <a:t> - Statically Learned Routes</a:t>
            </a:r>
            <a:endParaRPr lang="en-US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1.3.3.2 - Static Route Example</a:t>
            </a:r>
          </a:p>
        </p:txBody>
      </p:sp>
    </p:spTree>
    <p:extLst>
      <p:ext uri="{BB962C8B-B14F-4D97-AF65-F5344CB8AC3E}">
        <p14:creationId xmlns:p14="http://schemas.microsoft.com/office/powerpoint/2010/main" val="3028722960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66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 – Router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1.3.3</a:t>
            </a:r>
            <a:r>
              <a:rPr lang="en-US" baseline="0" dirty="0"/>
              <a:t> - Statically Learned Routes</a:t>
            </a:r>
            <a:endParaRPr lang="en-US" dirty="0"/>
          </a:p>
          <a:p>
            <a:pPr marL="112713" marR="0" indent="-112713" algn="l" defTabSz="1020763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lang="en-US" dirty="0"/>
              <a:t>1.3.3.2 - Static Route Example (cont.)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480561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67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 – Router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1.3.3</a:t>
            </a:r>
            <a:r>
              <a:rPr lang="en-US" baseline="0" dirty="0"/>
              <a:t> - Statically Learned Routes</a:t>
            </a:r>
            <a:endParaRPr lang="en-US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1.3.3.3 - Static IPv6 Route Examples</a:t>
            </a:r>
          </a:p>
        </p:txBody>
      </p:sp>
    </p:spTree>
    <p:extLst>
      <p:ext uri="{BB962C8B-B14F-4D97-AF65-F5344CB8AC3E}">
        <p14:creationId xmlns:p14="http://schemas.microsoft.com/office/powerpoint/2010/main" val="3298018372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68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 – Router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1.3.3</a:t>
            </a:r>
            <a:r>
              <a:rPr lang="en-US" baseline="0" dirty="0"/>
              <a:t> - Statically Learned Routes</a:t>
            </a:r>
            <a:endParaRPr lang="en-US" dirty="0"/>
          </a:p>
          <a:p>
            <a:pPr marL="112713" marR="0" indent="-112713" algn="l" defTabSz="1020763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lang="en-US" dirty="0"/>
              <a:t>1.3.3.3 - Static IPv6 Route Examples (cont.)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203636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69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 – Router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1.3.4 – Dynamic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1.3.4.1 - Dynamic Routing</a:t>
            </a:r>
          </a:p>
        </p:txBody>
      </p:sp>
    </p:spTree>
    <p:extLst>
      <p:ext uri="{BB962C8B-B14F-4D97-AF65-F5344CB8AC3E}">
        <p14:creationId xmlns:p14="http://schemas.microsoft.com/office/powerpoint/2010/main" val="20404714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7" tIns="0" rIns="18817" bIns="0" anchor="b"/>
          <a:lstStyle>
            <a:lvl1pPr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ACE20BE7-F2F3-4E26-9454-50B18F790A4E}" type="slidenum">
              <a:rPr lang="en-US" sz="800" b="0">
                <a:ea typeface="ＭＳ Ｐゴシック" pitchFamily="34" charset="-128"/>
              </a:rPr>
              <a:pPr algn="r"/>
              <a:t>7</a:t>
            </a:fld>
            <a:endParaRPr lang="en-US" sz="800" b="0">
              <a:ea typeface="ＭＳ Ｐゴシック" pitchFamily="34" charset="-128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4400445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70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 – Router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1.3.4 – Dynamic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1.3.4.2 - IPv4 Routing Protocols </a:t>
            </a:r>
          </a:p>
        </p:txBody>
      </p:sp>
    </p:spTree>
    <p:extLst>
      <p:ext uri="{BB962C8B-B14F-4D97-AF65-F5344CB8AC3E}">
        <p14:creationId xmlns:p14="http://schemas.microsoft.com/office/powerpoint/2010/main" val="762324288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71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 – Router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1.3.4 – Dynamic Routing Protocols</a:t>
            </a:r>
          </a:p>
          <a:p>
            <a:pPr marL="112713" marR="0" indent="-112713" algn="l" defTabSz="1020763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lang="en-US" dirty="0"/>
              <a:t>1.3.4.3 -</a:t>
            </a:r>
            <a:r>
              <a:rPr lang="en-US" baseline="0" dirty="0"/>
              <a:t> </a:t>
            </a:r>
            <a:r>
              <a:rPr lang="en-US" b="0" dirty="0"/>
              <a:t>IPv4 Dynamic Routing Examples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4450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72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 – Router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1.3.4 – Dynamic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1.3.4.4 - IPv6 Routing Protocols</a:t>
            </a:r>
          </a:p>
        </p:txBody>
      </p:sp>
    </p:spTree>
    <p:extLst>
      <p:ext uri="{BB962C8B-B14F-4D97-AF65-F5344CB8AC3E}">
        <p14:creationId xmlns:p14="http://schemas.microsoft.com/office/powerpoint/2010/main" val="3458794257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73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 – Router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/>
              <a:t>1.3.4 – Dynamic Routing Protocols</a:t>
            </a:r>
          </a:p>
          <a:p>
            <a:pPr marL="112713" marR="0" indent="-112713" algn="l" defTabSz="1020763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lang="en-US" dirty="0"/>
              <a:t>1.3.4.5 - </a:t>
            </a:r>
            <a:r>
              <a:rPr lang="en-US" b="0" dirty="0"/>
              <a:t>IPv6 Dynamic Routing Examples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079123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02A389-8690-465F-BB28-DC61C90E42E7}" type="slidenum">
              <a:rPr lang="en-US" smtClean="0"/>
              <a:pPr/>
              <a:t>74</a:t>
            </a:fld>
            <a:endParaRPr lang="en-US" dirty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4813" y="4378325"/>
            <a:ext cx="6121400" cy="4252913"/>
          </a:xfrm>
          <a:noFill/>
          <a:ln/>
        </p:spPr>
        <p:txBody>
          <a:bodyPr/>
          <a:lstStyle/>
          <a:p>
            <a:pPr>
              <a:buFontTx/>
              <a:buNone/>
            </a:pPr>
            <a:endParaRPr lang="en-GB" b="0" dirty="0"/>
          </a:p>
        </p:txBody>
      </p:sp>
    </p:spTree>
    <p:extLst>
      <p:ext uri="{BB962C8B-B14F-4D97-AF65-F5344CB8AC3E}">
        <p14:creationId xmlns:p14="http://schemas.microsoft.com/office/powerpoint/2010/main" val="2882555893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75</a:t>
            </a:fld>
            <a:endParaRPr lang="en-US" sz="8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1.4</a:t>
            </a:r>
            <a:r>
              <a:rPr lang="en-US" sz="1200" kern="1200" baseline="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 - </a:t>
            </a:r>
            <a:r>
              <a:rPr lang="en-US" dirty="0">
                <a:latin typeface="Arial" charset="0"/>
              </a:rPr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828975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C92755B-29FD-8743-9094-C0E3A734D22E}" type="slidenum">
              <a:rPr lang="en-US" sz="800"/>
              <a:pPr/>
              <a:t>76</a:t>
            </a:fld>
            <a:endParaRPr lang="en-US" sz="800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New Terms and Commands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524155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C92755B-29FD-8743-9094-C0E3A734D22E}" type="slidenum">
              <a:rPr lang="en-US" sz="800"/>
              <a:pPr/>
              <a:t>77</a:t>
            </a:fld>
            <a:endParaRPr lang="en-US" sz="800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New Terms and Commands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533716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C92755B-29FD-8743-9094-C0E3A734D22E}" type="slidenum">
              <a:rPr lang="en-US" sz="800"/>
              <a:pPr/>
              <a:t>78</a:t>
            </a:fld>
            <a:endParaRPr lang="en-US" sz="800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New Terms and Commands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761648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C92755B-29FD-8743-9094-C0E3A734D22E}" type="slidenum">
              <a:rPr lang="en-US" sz="800"/>
              <a:pPr/>
              <a:t>79</a:t>
            </a:fld>
            <a:endParaRPr lang="en-US" sz="800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New Terms and Commands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5467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7391C207-9349-46D5-9D89-8ADDA5014D1F}" type="slidenum">
              <a:rPr lang="en-US" sz="800" b="0"/>
              <a:pPr algn="r"/>
              <a:t>8</a:t>
            </a:fld>
            <a:endParaRPr lang="en-US" sz="800" b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471500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AC3B40C-7774-46A0-8FD7-D0857136B166}" type="slidenum">
              <a:rPr lang="en-US" smtClean="0"/>
              <a:pPr>
                <a:defRPr/>
              </a:pPr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9928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7391C207-9349-46D5-9D89-8ADDA5014D1F}" type="slidenum">
              <a:rPr lang="en-US" sz="800" b="0"/>
              <a:pPr algn="r"/>
              <a:t>9</a:t>
            </a:fld>
            <a:endParaRPr lang="en-US" sz="800" b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en-US" sz="1200" kern="12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137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Pt_CoverArt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93888"/>
            <a:ext cx="9140825" cy="244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498975" y="6670675"/>
            <a:ext cx="2347913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>
                <a:solidFill>
                  <a:srgbClr val="D3D3D3"/>
                </a:solidFill>
              </a:rPr>
              <a:t>© 2007 – 2010, Cisco Systems, Inc. All rights reserved.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123113" y="6672263"/>
            <a:ext cx="650875" cy="18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>
                <a:solidFill>
                  <a:srgbClr val="D3D3D3"/>
                </a:solidFill>
              </a:rPr>
              <a:t>Cisco Public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93675" y="6562725"/>
            <a:ext cx="96202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>
                <a:solidFill>
                  <a:srgbClr val="D3D3D3"/>
                </a:solidFill>
              </a:rPr>
              <a:t>ITE PC v4.1</a:t>
            </a:r>
          </a:p>
          <a:p>
            <a:pPr algn="l" defTabSz="814388">
              <a:lnSpc>
                <a:spcPct val="100000"/>
              </a:lnSpc>
            </a:pPr>
            <a:r>
              <a:rPr lang="en-US" sz="700" dirty="0">
                <a:solidFill>
                  <a:srgbClr val="D3D3D3"/>
                </a:solidFill>
              </a:rPr>
              <a:t>Chapter 6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8596313" y="6626225"/>
            <a:ext cx="320675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C7FBAF0-BCF5-8741-945F-3C6763791038}" type="slidenum">
              <a:rPr lang="en-US" sz="1000">
                <a:solidFill>
                  <a:srgbClr val="D3D3D3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1000">
              <a:solidFill>
                <a:srgbClr val="D3D3D3"/>
              </a:solidFill>
            </a:endParaRPr>
          </a:p>
        </p:txBody>
      </p:sp>
      <p:pic>
        <p:nvPicPr>
          <p:cNvPr id="9" name="Picture 9" descr="Cisco_NewLogo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3225" y="5940425"/>
            <a:ext cx="3354388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0" descr="Cisc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3" y="119063"/>
            <a:ext cx="117157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247" name="Rectangle 7"/>
          <p:cNvSpPr>
            <a:spLocks noGrp="1" noChangeArrowheads="1"/>
          </p:cNvSpPr>
          <p:nvPr>
            <p:ph type="ctrTitle"/>
          </p:nvPr>
        </p:nvSpPr>
        <p:spPr bwMode="white">
          <a:xfrm>
            <a:off x="311150" y="2671763"/>
            <a:ext cx="3768725" cy="830262"/>
          </a:xfrm>
          <a:ln/>
        </p:spPr>
        <p:txBody>
          <a:bodyPr anchor="ctr"/>
          <a:lstStyle>
            <a:lvl1pPr>
              <a:defRPr sz="3000" b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9024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311150" y="4672013"/>
            <a:ext cx="4103688" cy="658812"/>
          </a:xfrm>
          <a:ln/>
        </p:spPr>
        <p:txBody>
          <a:bodyPr/>
          <a:lstStyle>
            <a:lvl1pPr marL="0" indent="0">
              <a:lnSpc>
                <a:spcPct val="90000"/>
              </a:lnSpc>
              <a:buFont typeface="Wingdings" pitchFamily="2" charset="2"/>
              <a:buNone/>
              <a:defRPr sz="20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54027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87525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798513"/>
            <a:ext cx="2035175" cy="47879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798513"/>
            <a:ext cx="5957887" cy="47879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67663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798513"/>
            <a:ext cx="8145462" cy="838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55638" y="2014538"/>
            <a:ext cx="7940675" cy="3571875"/>
          </a:xfr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697481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PPt_4face_02120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1350"/>
            <a:ext cx="914400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78"/>
          <p:cNvSpPr>
            <a:spLocks noChangeArrowheads="1"/>
          </p:cNvSpPr>
          <p:nvPr/>
        </p:nvSpPr>
        <p:spPr bwMode="auto">
          <a:xfrm>
            <a:off x="4498975" y="6672263"/>
            <a:ext cx="2022475" cy="18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>
                <a:solidFill>
                  <a:srgbClr val="D3D3D3"/>
                </a:solidFill>
              </a:rPr>
              <a:t>© 2008 Cisco Systems, Inc. All rights reserved.</a:t>
            </a:r>
          </a:p>
        </p:txBody>
      </p:sp>
      <p:sp>
        <p:nvSpPr>
          <p:cNvPr id="6" name="Rectangle 279"/>
          <p:cNvSpPr>
            <a:spLocks noChangeArrowheads="1"/>
          </p:cNvSpPr>
          <p:nvPr/>
        </p:nvSpPr>
        <p:spPr bwMode="auto">
          <a:xfrm>
            <a:off x="6896100" y="6672263"/>
            <a:ext cx="877888" cy="18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>
                <a:solidFill>
                  <a:srgbClr val="D3D3D3"/>
                </a:solidFill>
              </a:rPr>
              <a:t>Cisco Confidential</a:t>
            </a:r>
          </a:p>
        </p:txBody>
      </p:sp>
      <p:sp>
        <p:nvSpPr>
          <p:cNvPr id="7" name="Rectangle 280"/>
          <p:cNvSpPr>
            <a:spLocks noChangeArrowheads="1"/>
          </p:cNvSpPr>
          <p:nvPr/>
        </p:nvSpPr>
        <p:spPr bwMode="auto">
          <a:xfrm>
            <a:off x="193675" y="6672263"/>
            <a:ext cx="962025" cy="18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>
                <a:solidFill>
                  <a:srgbClr val="D3D3D3"/>
                </a:solidFill>
              </a:rPr>
              <a:t>Presentation_ID</a:t>
            </a:r>
          </a:p>
        </p:txBody>
      </p:sp>
      <p:sp>
        <p:nvSpPr>
          <p:cNvPr id="8" name="Rectangle 281"/>
          <p:cNvSpPr>
            <a:spLocks noChangeArrowheads="1"/>
          </p:cNvSpPr>
          <p:nvPr/>
        </p:nvSpPr>
        <p:spPr bwMode="auto">
          <a:xfrm>
            <a:off x="8596313" y="6626225"/>
            <a:ext cx="320675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7F1BC4EF-034A-F647-AA58-B71D58802FDB}" type="slidenum">
              <a:rPr lang="en-US" sz="1000">
                <a:solidFill>
                  <a:srgbClr val="D3D3D3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1000">
              <a:solidFill>
                <a:srgbClr val="D3D3D3"/>
              </a:solidFill>
            </a:endParaRPr>
          </a:p>
        </p:txBody>
      </p:sp>
      <p:pic>
        <p:nvPicPr>
          <p:cNvPr id="9" name="Picture 331" descr="Cisco_NewLogo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3225" y="5940425"/>
            <a:ext cx="3354388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33" descr="Cisc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3" y="119063"/>
            <a:ext cx="117157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9873" name="Rectangle 209"/>
          <p:cNvSpPr>
            <a:spLocks noGrp="1" noChangeArrowheads="1"/>
          </p:cNvSpPr>
          <p:nvPr>
            <p:ph type="ctrTitle"/>
          </p:nvPr>
        </p:nvSpPr>
        <p:spPr bwMode="white">
          <a:xfrm>
            <a:off x="311150" y="2671763"/>
            <a:ext cx="3768725" cy="830262"/>
          </a:xfrm>
          <a:ln/>
        </p:spPr>
        <p:txBody>
          <a:bodyPr anchor="ctr"/>
          <a:lstStyle>
            <a:lvl1pPr>
              <a:defRPr sz="3000" b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69874" name="Rectangle 210"/>
          <p:cNvSpPr>
            <a:spLocks noGrp="1" noChangeArrowheads="1"/>
          </p:cNvSpPr>
          <p:nvPr>
            <p:ph type="subTitle" idx="1"/>
          </p:nvPr>
        </p:nvSpPr>
        <p:spPr>
          <a:xfrm>
            <a:off x="311150" y="4672013"/>
            <a:ext cx="4103688" cy="658812"/>
          </a:xfrm>
          <a:ln/>
        </p:spPr>
        <p:txBody>
          <a:bodyPr/>
          <a:lstStyle>
            <a:lvl1pPr marL="0" indent="0">
              <a:lnSpc>
                <a:spcPct val="90000"/>
              </a:lnSpc>
              <a:buFont typeface="Wingdings" pitchFamily="2" charset="2"/>
              <a:buNone/>
              <a:defRPr sz="2000" b="1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848856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457200" indent="-228600"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610473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28517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2014538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2014538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92319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643739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8482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8569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702293"/>
            <a:ext cx="8145462" cy="8382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5638" y="1687390"/>
            <a:ext cx="7940675" cy="4720787"/>
          </a:xfrm>
        </p:spPr>
        <p:txBody>
          <a:bodyPr/>
          <a:lstStyle>
            <a:lvl2pPr marL="457200" indent="-228600"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09755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542533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74911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986291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798513"/>
            <a:ext cx="2035175" cy="47879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798513"/>
            <a:ext cx="5957887" cy="47879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1607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1150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2014538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2014538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38947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00279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88369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4858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4995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1901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798513"/>
            <a:ext cx="8145462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193675" y="6562725"/>
            <a:ext cx="96202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>
                <a:solidFill>
                  <a:srgbClr val="D3D3D3"/>
                </a:solidFill>
              </a:rPr>
              <a:t>ITE PC v4.1</a:t>
            </a:r>
          </a:p>
          <a:p>
            <a:pPr algn="l" defTabSz="814388">
              <a:lnSpc>
                <a:spcPct val="100000"/>
              </a:lnSpc>
            </a:pPr>
            <a:r>
              <a:rPr lang="en-US" sz="700" dirty="0">
                <a:solidFill>
                  <a:srgbClr val="D3D3D3"/>
                </a:solidFill>
              </a:rPr>
              <a:t>Chapter 6</a:t>
            </a:r>
          </a:p>
        </p:txBody>
      </p:sp>
      <p:sp>
        <p:nvSpPr>
          <p:cNvPr id="1028" name="Rectangle 5"/>
          <p:cNvSpPr>
            <a:spLocks noChangeArrowheads="1"/>
          </p:cNvSpPr>
          <p:nvPr/>
        </p:nvSpPr>
        <p:spPr bwMode="auto">
          <a:xfrm>
            <a:off x="8596313" y="6626225"/>
            <a:ext cx="320675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28856D66-2D7E-BA44-8BF8-F720D8CAD36C}" type="slidenum">
              <a:rPr lang="en-US" sz="1000">
                <a:solidFill>
                  <a:srgbClr val="D3D3D3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1000">
              <a:solidFill>
                <a:srgbClr val="D3D3D3"/>
              </a:solidFill>
            </a:endParaRPr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6398" y="2078328"/>
            <a:ext cx="7940675" cy="3950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30" name="Picture 7" descr="PPt_TopBand_Artwork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8"/>
          <p:cNvSpPr>
            <a:spLocks noChangeArrowheads="1"/>
          </p:cNvSpPr>
          <p:nvPr/>
        </p:nvSpPr>
        <p:spPr bwMode="auto">
          <a:xfrm>
            <a:off x="4498975" y="6670675"/>
            <a:ext cx="2347913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>
                <a:solidFill>
                  <a:srgbClr val="D3D3D3"/>
                </a:solidFill>
              </a:rPr>
              <a:t>© 2007 – 2010, Cisco Systems, Inc. All rights reserved.</a:t>
            </a:r>
          </a:p>
        </p:txBody>
      </p:sp>
      <p:sp>
        <p:nvSpPr>
          <p:cNvPr id="1032" name="Rectangle 9"/>
          <p:cNvSpPr>
            <a:spLocks noChangeArrowheads="1"/>
          </p:cNvSpPr>
          <p:nvPr/>
        </p:nvSpPr>
        <p:spPr bwMode="auto">
          <a:xfrm>
            <a:off x="7123113" y="6672263"/>
            <a:ext cx="650875" cy="18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>
                <a:solidFill>
                  <a:srgbClr val="D3D3D3"/>
                </a:solidFill>
              </a:rPr>
              <a:t>Cisco Public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5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  <p:sldLayoutId id="2147484044" r:id="rId12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708CA1"/>
          </a:solidFill>
          <a:latin typeface="+mj-lt"/>
          <a:ea typeface="ＭＳ Ｐゴシック" charset="0"/>
          <a:cs typeface="ＭＳ Ｐゴシック" charset="0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708CA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708CA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708CA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708CA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708CA1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708CA1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708CA1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708CA1"/>
          </a:solidFill>
          <a:latin typeface="Arial" charset="0"/>
        </a:defRPr>
      </a:lvl9pPr>
    </p:titleStyle>
    <p:bodyStyle>
      <a:lvl1pPr marL="236538" indent="-236538" algn="l" defTabSz="814388" rtl="0" eaLnBrk="0" fontAlgn="base" hangingPunct="0">
        <a:lnSpc>
          <a:spcPct val="95000"/>
        </a:lnSpc>
        <a:spcBef>
          <a:spcPct val="50000"/>
        </a:spcBef>
        <a:spcAft>
          <a:spcPct val="0"/>
        </a:spcAft>
        <a:buClr>
          <a:srgbClr val="708CA1"/>
        </a:buClr>
        <a:buFont typeface="Wingdings" charset="0"/>
        <a:buChar char="§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574675" indent="-117475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708CA1"/>
        </a:buClr>
        <a:defRPr sz="2000">
          <a:solidFill>
            <a:schemeClr val="tx1"/>
          </a:solidFill>
          <a:latin typeface="+mn-lt"/>
          <a:ea typeface="ＭＳ Ｐゴシック" charset="0"/>
        </a:defRPr>
      </a:lvl2pPr>
      <a:lvl3pPr marL="9144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708CA1"/>
        </a:buClr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254125" indent="117475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708CA1"/>
        </a:buClr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1604963" indent="223838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708CA1"/>
        </a:buClr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062163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708CA1"/>
        </a:buClr>
        <a:defRPr sz="2000">
          <a:solidFill>
            <a:schemeClr val="tx1"/>
          </a:solidFill>
          <a:latin typeface="+mn-lt"/>
        </a:defRPr>
      </a:lvl6pPr>
      <a:lvl7pPr marL="2519363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708CA1"/>
        </a:buClr>
        <a:defRPr sz="2000">
          <a:solidFill>
            <a:schemeClr val="tx1"/>
          </a:solidFill>
          <a:latin typeface="+mn-lt"/>
        </a:defRPr>
      </a:lvl7pPr>
      <a:lvl8pPr marL="2976563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708CA1"/>
        </a:buClr>
        <a:defRPr sz="2000">
          <a:solidFill>
            <a:schemeClr val="tx1"/>
          </a:solidFill>
          <a:latin typeface="+mn-lt"/>
        </a:defRPr>
      </a:lvl8pPr>
      <a:lvl9pPr marL="3433763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708CA1"/>
        </a:buClr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6146"/>
          <p:cNvSpPr>
            <a:spLocks noGrp="1" noChangeArrowheads="1"/>
          </p:cNvSpPr>
          <p:nvPr>
            <p:ph type="title"/>
          </p:nvPr>
        </p:nvSpPr>
        <p:spPr bwMode="auto">
          <a:xfrm>
            <a:off x="193868" y="394392"/>
            <a:ext cx="8772157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3075" name="Rectangle 6281"/>
          <p:cNvSpPr>
            <a:spLocks noChangeArrowheads="1"/>
          </p:cNvSpPr>
          <p:nvPr/>
        </p:nvSpPr>
        <p:spPr bwMode="auto">
          <a:xfrm>
            <a:off x="193675" y="6672263"/>
            <a:ext cx="962025" cy="18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>
                <a:solidFill>
                  <a:srgbClr val="D3D3D3"/>
                </a:solidFill>
              </a:rPr>
              <a:t>Presentation_ID</a:t>
            </a:r>
          </a:p>
        </p:txBody>
      </p:sp>
      <p:sp>
        <p:nvSpPr>
          <p:cNvPr id="3076" name="Rectangle 6282"/>
          <p:cNvSpPr>
            <a:spLocks noChangeArrowheads="1"/>
          </p:cNvSpPr>
          <p:nvPr/>
        </p:nvSpPr>
        <p:spPr bwMode="auto">
          <a:xfrm>
            <a:off x="8596313" y="6626225"/>
            <a:ext cx="320675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6084AB3D-AE30-934E-B0BC-A74C2CCEE444}" type="slidenum">
              <a:rPr lang="en-US" sz="1000">
                <a:solidFill>
                  <a:srgbClr val="D3D3D3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1000">
              <a:solidFill>
                <a:srgbClr val="D3D3D3"/>
              </a:solidFill>
            </a:endParaRPr>
          </a:p>
        </p:txBody>
      </p:sp>
      <p:sp>
        <p:nvSpPr>
          <p:cNvPr id="3077" name="Rectangle 628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3109" y="1539502"/>
            <a:ext cx="8733677" cy="4926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Body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078" name="Rectangle 6312"/>
          <p:cNvSpPr>
            <a:spLocks noChangeArrowheads="1"/>
          </p:cNvSpPr>
          <p:nvPr/>
        </p:nvSpPr>
        <p:spPr bwMode="auto">
          <a:xfrm>
            <a:off x="4498975" y="6672263"/>
            <a:ext cx="2022475" cy="18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>
                <a:solidFill>
                  <a:srgbClr val="D3D3D3"/>
                </a:solidFill>
              </a:rPr>
              <a:t>© 2008 Cisco Systems, Inc. All rights reserved.</a:t>
            </a:r>
          </a:p>
        </p:txBody>
      </p:sp>
      <p:sp>
        <p:nvSpPr>
          <p:cNvPr id="3079" name="Rectangle 6313"/>
          <p:cNvSpPr>
            <a:spLocks noChangeArrowheads="1"/>
          </p:cNvSpPr>
          <p:nvPr/>
        </p:nvSpPr>
        <p:spPr bwMode="auto">
          <a:xfrm>
            <a:off x="6896100" y="6672263"/>
            <a:ext cx="877888" cy="18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>
                <a:solidFill>
                  <a:srgbClr val="D3D3D3"/>
                </a:solidFill>
              </a:rPr>
              <a:t>Cisco Confidential</a:t>
            </a:r>
          </a:p>
        </p:txBody>
      </p:sp>
      <p:pic>
        <p:nvPicPr>
          <p:cNvPr id="3080" name="Picture 8" descr="Rev08_Cisco_BrandBar10_060408.png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45" r:id="rId2"/>
    <p:sldLayoutId id="2147484046" r:id="rId3"/>
    <p:sldLayoutId id="2147484047" r:id="rId4"/>
    <p:sldLayoutId id="2147484048" r:id="rId5"/>
    <p:sldLayoutId id="2147484049" r:id="rId6"/>
    <p:sldLayoutId id="2147484050" r:id="rId7"/>
    <p:sldLayoutId id="2147484051" r:id="rId8"/>
    <p:sldLayoutId id="2147484052" r:id="rId9"/>
    <p:sldLayoutId id="2147484053" r:id="rId10"/>
    <p:sldLayoutId id="2147484054" r:id="rId11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708CA1"/>
          </a:solidFill>
          <a:latin typeface="+mj-lt"/>
          <a:ea typeface="ＭＳ Ｐゴシック" charset="0"/>
          <a:cs typeface="ＭＳ Ｐゴシック" charset="0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708CA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708CA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708CA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708CA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defTabSz="8143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708CA1"/>
          </a:solidFill>
          <a:latin typeface="Arial" charset="0"/>
        </a:defRPr>
      </a:lvl6pPr>
      <a:lvl7pPr marL="914400" algn="l" defTabSz="8143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708CA1"/>
          </a:solidFill>
          <a:latin typeface="Arial" charset="0"/>
        </a:defRPr>
      </a:lvl7pPr>
      <a:lvl8pPr marL="1371600" algn="l" defTabSz="8143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708CA1"/>
          </a:solidFill>
          <a:latin typeface="Arial" charset="0"/>
        </a:defRPr>
      </a:lvl8pPr>
      <a:lvl9pPr marL="1828800" algn="l" defTabSz="8143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708CA1"/>
          </a:solidFill>
          <a:latin typeface="Arial" charset="0"/>
        </a:defRPr>
      </a:lvl9pPr>
    </p:titleStyle>
    <p:bodyStyle>
      <a:lvl1pPr marL="236538" indent="-236538" algn="l" defTabSz="814388" rtl="0" eaLnBrk="0" fontAlgn="base" hangingPunct="0">
        <a:lnSpc>
          <a:spcPct val="95000"/>
        </a:lnSpc>
        <a:spcBef>
          <a:spcPct val="50000"/>
        </a:spcBef>
        <a:spcAft>
          <a:spcPct val="0"/>
        </a:spcAft>
        <a:buClr>
          <a:srgbClr val="708CA1"/>
        </a:buClr>
        <a:buFont typeface="Wingdings" charset="0"/>
        <a:buChar char="§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574675" indent="-117475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708CA1"/>
        </a:buClr>
        <a:defRPr sz="2000">
          <a:solidFill>
            <a:schemeClr val="tx1"/>
          </a:solidFill>
          <a:latin typeface="+mn-lt"/>
          <a:ea typeface="ＭＳ Ｐゴシック" charset="0"/>
        </a:defRPr>
      </a:lvl2pPr>
      <a:lvl3pPr marL="9144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708CA1"/>
        </a:buClr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254125" indent="117475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708CA1"/>
        </a:buClr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1604963" indent="223838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708CA1"/>
        </a:buClr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062163" algn="l" defTabSz="814388" rtl="0" eaLnBrk="1" fontAlgn="base" hangingPunct="1">
        <a:lnSpc>
          <a:spcPct val="95000"/>
        </a:lnSpc>
        <a:spcBef>
          <a:spcPct val="35000"/>
        </a:spcBef>
        <a:spcAft>
          <a:spcPct val="0"/>
        </a:spcAft>
        <a:buClr>
          <a:srgbClr val="708CA1"/>
        </a:buClr>
        <a:defRPr sz="2000">
          <a:solidFill>
            <a:schemeClr val="tx1"/>
          </a:solidFill>
          <a:latin typeface="+mn-lt"/>
        </a:defRPr>
      </a:lvl6pPr>
      <a:lvl7pPr marL="2519363" algn="l" defTabSz="814388" rtl="0" eaLnBrk="1" fontAlgn="base" hangingPunct="1">
        <a:lnSpc>
          <a:spcPct val="95000"/>
        </a:lnSpc>
        <a:spcBef>
          <a:spcPct val="35000"/>
        </a:spcBef>
        <a:spcAft>
          <a:spcPct val="0"/>
        </a:spcAft>
        <a:buClr>
          <a:srgbClr val="708CA1"/>
        </a:buClr>
        <a:defRPr sz="2000">
          <a:solidFill>
            <a:schemeClr val="tx1"/>
          </a:solidFill>
          <a:latin typeface="+mn-lt"/>
        </a:defRPr>
      </a:lvl7pPr>
      <a:lvl8pPr marL="2976563" algn="l" defTabSz="814388" rtl="0" eaLnBrk="1" fontAlgn="base" hangingPunct="1">
        <a:lnSpc>
          <a:spcPct val="95000"/>
        </a:lnSpc>
        <a:spcBef>
          <a:spcPct val="35000"/>
        </a:spcBef>
        <a:spcAft>
          <a:spcPct val="0"/>
        </a:spcAft>
        <a:buClr>
          <a:srgbClr val="708CA1"/>
        </a:buClr>
        <a:defRPr sz="2000">
          <a:solidFill>
            <a:schemeClr val="tx1"/>
          </a:solidFill>
          <a:latin typeface="+mn-lt"/>
        </a:defRPr>
      </a:lvl8pPr>
      <a:lvl9pPr marL="3433763" algn="l" defTabSz="814388" rtl="0" eaLnBrk="1" fontAlgn="base" hangingPunct="1">
        <a:lnSpc>
          <a:spcPct val="95000"/>
        </a:lnSpc>
        <a:spcBef>
          <a:spcPct val="35000"/>
        </a:spcBef>
        <a:spcAft>
          <a:spcPct val="0"/>
        </a:spcAft>
        <a:buClr>
          <a:srgbClr val="708CA1"/>
        </a:buClr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-zvihHxrfzM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Relationship Id="rId4" Type="http://schemas.openxmlformats.org/officeDocument/2006/relationships/hyperlink" Target="http://www.cisco.com/en/US/docs/routers/access/1900/software/configuration/guide/routconf.htm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etacad.com/group/communities/community-home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Relationship Id="rId4" Type="http://schemas.openxmlformats.org/officeDocument/2006/relationships/hyperlink" Target="https://www.netacad.com/group/communities/ccna-blo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mp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mp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tmp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tmp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5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tmp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1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4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624384" y="800403"/>
            <a:ext cx="6788150" cy="1008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>
            <a:lvl1pPr marL="0" indent="0" algn="l" defTabSz="814388" rtl="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rgbClr val="708CA1"/>
              </a:buClr>
              <a:buFont typeface="Wingdings" pitchFamily="2" charset="2"/>
              <a:buNone/>
              <a:defRPr sz="2000" b="1">
                <a:solidFill>
                  <a:schemeClr val="bg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74675" indent="-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9144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254125" indent="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1604963" indent="223838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0621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6pPr>
            <a:lvl7pPr marL="25193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7pPr>
            <a:lvl8pPr marL="29765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8pPr>
            <a:lvl9pPr marL="34337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 typeface="Wingdings" charset="0"/>
              <a:buNone/>
            </a:pPr>
            <a:endParaRPr lang="en-US" kern="0" dirty="0">
              <a:latin typeface="Arial" charset="0"/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2400" dirty="0">
                <a:latin typeface="Arial" charset="0"/>
              </a:rPr>
              <a:t>Instructor Materials</a:t>
            </a:r>
            <a:br>
              <a:rPr lang="en-US" sz="2400" dirty="0">
                <a:latin typeface="Arial" charset="0"/>
              </a:rPr>
            </a:br>
            <a:r>
              <a:rPr lang="en-US" sz="2400" dirty="0">
                <a:latin typeface="Arial" charset="0"/>
              </a:rPr>
              <a:t>Chapter 1: Routing Concepts</a:t>
            </a:r>
            <a:endParaRPr lang="en-US" sz="2400" dirty="0">
              <a:solidFill>
                <a:srgbClr val="00B0F0"/>
              </a:solidFill>
              <a:latin typeface="Arial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1150" y="4672012"/>
            <a:ext cx="4103688" cy="1061813"/>
          </a:xfrm>
        </p:spPr>
        <p:txBody>
          <a:bodyPr/>
          <a:lstStyle/>
          <a:p>
            <a:pPr eaLnBrk="1" hangingPunct="1"/>
            <a:r>
              <a:rPr lang="en-US" dirty="0">
                <a:latin typeface="Arial" charset="0"/>
              </a:rPr>
              <a:t>CCNA Routing and Switching</a:t>
            </a:r>
          </a:p>
          <a:p>
            <a:pPr eaLnBrk="1" hangingPunct="1"/>
            <a:r>
              <a:rPr lang="en-US" dirty="0">
                <a:latin typeface="Arial" charset="0"/>
              </a:rPr>
              <a:t>Routing and Switching Essentials v6.0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264652"/>
      </p:ext>
    </p:extLst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3"/>
          <p:cNvSpPr txBox="1">
            <a:spLocks noChangeArrowheads="1"/>
          </p:cNvSpPr>
          <p:nvPr/>
        </p:nvSpPr>
        <p:spPr bwMode="auto">
          <a:xfrm>
            <a:off x="411087" y="354413"/>
            <a:ext cx="8145462" cy="838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2124" tIns="41061" rIns="82124" bIns="41061" anchor="b"/>
          <a:lstStyle/>
          <a:p>
            <a:pPr algn="l" defTabSz="814388">
              <a:lnSpc>
                <a:spcPct val="90000"/>
              </a:lnSpc>
              <a:defRPr/>
            </a:pPr>
            <a:r>
              <a:rPr lang="en-US" sz="3200" b="1" kern="0" dirty="0">
                <a:solidFill>
                  <a:srgbClr val="708CA1"/>
                </a:solidFill>
                <a:latin typeface="+mj-lt"/>
                <a:ea typeface="+mj-ea"/>
                <a:cs typeface="+mj-cs"/>
              </a:rPr>
              <a:t>Chapter 1: Best Practices (Cont.)</a:t>
            </a:r>
          </a:p>
        </p:txBody>
      </p:sp>
      <p:sp>
        <p:nvSpPr>
          <p:cNvPr id="9" name="Text Placeholder 6"/>
          <p:cNvSpPr txBox="1">
            <a:spLocks/>
          </p:cNvSpPr>
          <p:nvPr/>
        </p:nvSpPr>
        <p:spPr>
          <a:xfrm>
            <a:off x="228600" y="1302603"/>
            <a:ext cx="8577072" cy="4965192"/>
          </a:xfrm>
          <a:prstGeom prst="rect">
            <a:avLst/>
          </a:prstGeom>
        </p:spPr>
        <p:txBody>
          <a:bodyPr/>
          <a:lstStyle>
            <a:lvl1pPr marL="236538" indent="-236538" algn="l" defTabSz="814388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708CA1"/>
              </a:buClr>
              <a:buFont typeface="Wingdings" charset="0"/>
              <a:buChar char="§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74675" indent="-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9144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254125" indent="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1604963" indent="223838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0621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6pPr>
            <a:lvl7pPr marL="25193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7pPr>
            <a:lvl8pPr marL="29765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8pPr>
            <a:lvl9pPr marL="34337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119063" indent="0" eaLnBrk="1" hangingPunct="1">
              <a:lnSpc>
                <a:spcPct val="85000"/>
              </a:lnSpc>
              <a:spcBef>
                <a:spcPct val="30000"/>
              </a:spcBef>
              <a:buNone/>
            </a:pPr>
            <a:r>
              <a:rPr lang="en-US" sz="2000" dirty="0"/>
              <a:t>Section 1.1 (cont.)</a:t>
            </a:r>
          </a:p>
          <a:p>
            <a:pPr marL="461963" indent="-342900" eaLnBrk="1" hangingPunct="1">
              <a:lnSpc>
                <a:spcPct val="85000"/>
              </a:lnSpc>
              <a:spcBef>
                <a:spcPct val="30000"/>
              </a:spcBef>
            </a:pPr>
            <a:r>
              <a:rPr lang="en-CA" sz="2000" dirty="0"/>
              <a:t>Make sure students are clear on what role a router plays in a network:</a:t>
            </a:r>
          </a:p>
          <a:p>
            <a:pPr marL="1257300" lvl="2" indent="-342900" eaLnBrk="1" hangingPunct="1">
              <a:lnSpc>
                <a:spcPct val="85000"/>
              </a:lnSpc>
              <a:spcBef>
                <a:spcPct val="30000"/>
              </a:spcBef>
              <a:buFont typeface="Courier New" panose="02070309020205020404" pitchFamily="49" charset="0"/>
              <a:buChar char="o"/>
            </a:pPr>
            <a:r>
              <a:rPr lang="en-CA" sz="1600" dirty="0"/>
              <a:t> To determine best path for packets </a:t>
            </a:r>
          </a:p>
          <a:p>
            <a:pPr marL="1257300" lvl="2" indent="-342900" eaLnBrk="1" hangingPunct="1">
              <a:lnSpc>
                <a:spcPct val="85000"/>
              </a:lnSpc>
              <a:spcBef>
                <a:spcPct val="30000"/>
              </a:spcBef>
              <a:buFont typeface="Courier New" panose="02070309020205020404" pitchFamily="49" charset="0"/>
              <a:buChar char="o"/>
            </a:pPr>
            <a:r>
              <a:rPr lang="en-CA" sz="1600" dirty="0"/>
              <a:t> To forward packets toward their destination</a:t>
            </a:r>
          </a:p>
          <a:p>
            <a:pPr marL="1257300" lvl="2" indent="-342900" eaLnBrk="1" hangingPunct="1">
              <a:lnSpc>
                <a:spcPct val="85000"/>
              </a:lnSpc>
              <a:spcBef>
                <a:spcPct val="30000"/>
              </a:spcBef>
              <a:buFont typeface="Courier New" panose="02070309020205020404" pitchFamily="49" charset="0"/>
              <a:buChar char="o"/>
            </a:pPr>
            <a:r>
              <a:rPr lang="en-CA" sz="1600" dirty="0"/>
              <a:t> To interconnect networks</a:t>
            </a:r>
          </a:p>
          <a:p>
            <a:pPr marL="579438" indent="-342900" eaLnBrk="1" hangingPunct="1">
              <a:lnSpc>
                <a:spcPct val="85000"/>
              </a:lnSpc>
              <a:spcBef>
                <a:spcPct val="30000"/>
              </a:spcBef>
            </a:pPr>
            <a:r>
              <a:rPr lang="en-CA" sz="2000" dirty="0"/>
              <a:t>Discuss </a:t>
            </a:r>
            <a:r>
              <a:rPr lang="en-US" sz="2000" dirty="0"/>
              <a:t>the three packet-forwarding mechanisms that routers use. Stressing that Cisco Express Forwarding (CEF) is the most recent and preferred method</a:t>
            </a:r>
          </a:p>
          <a:p>
            <a:pPr marL="579438" indent="-342900" eaLnBrk="1" hangingPunct="1">
              <a:lnSpc>
                <a:spcPct val="85000"/>
              </a:lnSpc>
              <a:spcBef>
                <a:spcPct val="30000"/>
              </a:spcBef>
            </a:pPr>
            <a:r>
              <a:rPr lang="en-US" sz="2000" dirty="0"/>
              <a:t>Ask students what addresses are required in order to connect to a network. And how they are assigned. IP address, subnet mask or prefix, and default gateway.</a:t>
            </a:r>
          </a:p>
          <a:p>
            <a:pPr marL="579438" indent="-342900" eaLnBrk="1" hangingPunct="1">
              <a:lnSpc>
                <a:spcPct val="85000"/>
              </a:lnSpc>
              <a:spcBef>
                <a:spcPct val="30000"/>
              </a:spcBef>
            </a:pPr>
            <a:r>
              <a:rPr lang="en-US" sz="2000" dirty="0"/>
              <a:t>Review basic configuration of a router and commands to verify configuration.</a:t>
            </a:r>
          </a:p>
          <a:p>
            <a:pPr marL="579438" indent="-342900" eaLnBrk="1" hangingPunct="1">
              <a:lnSpc>
                <a:spcPct val="85000"/>
              </a:lnSpc>
              <a:spcBef>
                <a:spcPct val="30000"/>
              </a:spcBef>
            </a:pPr>
            <a:r>
              <a:rPr lang="en-US" sz="2000" dirty="0"/>
              <a:t>The show command can be filtered for specific parameters to reduce the amount of output  by using the pipe (|) character after the show.</a:t>
            </a:r>
          </a:p>
          <a:p>
            <a:pPr marL="1139825" lvl="2" indent="-342900" eaLnBrk="1" hangingPunct="1">
              <a:lnSpc>
                <a:spcPct val="85000"/>
              </a:lnSpc>
              <a:spcBef>
                <a:spcPct val="30000"/>
              </a:spcBef>
              <a:buFont typeface="Courier New" panose="02070309020205020404" pitchFamily="49" charset="0"/>
              <a:buChar char="o"/>
            </a:pPr>
            <a:r>
              <a:rPr lang="en-US" sz="1600" dirty="0"/>
              <a:t>Show </a:t>
            </a:r>
            <a:r>
              <a:rPr lang="en-US" sz="1600" dirty="0" err="1"/>
              <a:t>ip</a:t>
            </a:r>
            <a:r>
              <a:rPr lang="en-US" sz="1600" dirty="0"/>
              <a:t> interface brief | exclude unassigned</a:t>
            </a:r>
          </a:p>
          <a:p>
            <a:pPr marL="1139825" lvl="2" indent="-342900" eaLnBrk="1" hangingPunct="1">
              <a:lnSpc>
                <a:spcPct val="85000"/>
              </a:lnSpc>
              <a:spcBef>
                <a:spcPct val="30000"/>
              </a:spcBef>
              <a:buFont typeface="Courier New" panose="02070309020205020404" pitchFamily="49" charset="0"/>
              <a:buChar char="o"/>
            </a:pPr>
            <a:r>
              <a:rPr lang="en-US" sz="1600" dirty="0"/>
              <a:t>Show running </a:t>
            </a:r>
            <a:r>
              <a:rPr lang="en-US" sz="1600" dirty="0" err="1"/>
              <a:t>config</a:t>
            </a:r>
            <a:r>
              <a:rPr lang="en-US" sz="1600" dirty="0"/>
              <a:t> | section line </a:t>
            </a:r>
            <a:r>
              <a:rPr lang="en-US" sz="1600" dirty="0" err="1"/>
              <a:t>vty</a:t>
            </a:r>
            <a:endParaRPr lang="en-US" sz="1600" dirty="0"/>
          </a:p>
          <a:p>
            <a:pPr indent="0" eaLnBrk="1" hangingPunct="1">
              <a:lnSpc>
                <a:spcPct val="85000"/>
              </a:lnSpc>
              <a:spcBef>
                <a:spcPct val="30000"/>
              </a:spcBef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22484156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3"/>
          <p:cNvSpPr txBox="1">
            <a:spLocks noChangeArrowheads="1"/>
          </p:cNvSpPr>
          <p:nvPr/>
        </p:nvSpPr>
        <p:spPr bwMode="auto">
          <a:xfrm>
            <a:off x="411087" y="354413"/>
            <a:ext cx="8145462" cy="838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2124" tIns="41061" rIns="82124" bIns="41061" anchor="b"/>
          <a:lstStyle/>
          <a:p>
            <a:pPr algn="l" defTabSz="814388">
              <a:lnSpc>
                <a:spcPct val="90000"/>
              </a:lnSpc>
              <a:defRPr/>
            </a:pPr>
            <a:r>
              <a:rPr lang="en-US" sz="3200" b="1" kern="0" dirty="0">
                <a:solidFill>
                  <a:srgbClr val="708CA1"/>
                </a:solidFill>
                <a:latin typeface="+mj-lt"/>
                <a:ea typeface="+mj-ea"/>
                <a:cs typeface="+mj-cs"/>
              </a:rPr>
              <a:t>Chapter 1: Best Practices (Cont.)</a:t>
            </a:r>
          </a:p>
        </p:txBody>
      </p:sp>
      <p:sp>
        <p:nvSpPr>
          <p:cNvPr id="9" name="Text Placeholder 6"/>
          <p:cNvSpPr txBox="1">
            <a:spLocks/>
          </p:cNvSpPr>
          <p:nvPr/>
        </p:nvSpPr>
        <p:spPr>
          <a:xfrm>
            <a:off x="228600" y="1344167"/>
            <a:ext cx="8577072" cy="6511359"/>
          </a:xfrm>
          <a:prstGeom prst="rect">
            <a:avLst/>
          </a:prstGeom>
        </p:spPr>
        <p:txBody>
          <a:bodyPr/>
          <a:lstStyle>
            <a:lvl1pPr marL="236538" indent="-236538" algn="l" defTabSz="814388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708CA1"/>
              </a:buClr>
              <a:buFont typeface="Wingdings" charset="0"/>
              <a:buChar char="§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74675" indent="-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9144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254125" indent="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1604963" indent="223838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0621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6pPr>
            <a:lvl7pPr marL="25193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7pPr>
            <a:lvl8pPr marL="29765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8pPr>
            <a:lvl9pPr marL="34337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119063" indent="0" eaLnBrk="1" hangingPunct="1">
              <a:lnSpc>
                <a:spcPct val="85000"/>
              </a:lnSpc>
              <a:spcBef>
                <a:spcPct val="30000"/>
              </a:spcBef>
              <a:buNone/>
            </a:pPr>
            <a:r>
              <a:rPr lang="en-CA" sz="2000" dirty="0"/>
              <a:t>Section 1.2</a:t>
            </a:r>
          </a:p>
          <a:p>
            <a:pPr marL="461963" indent="-342900" eaLnBrk="1" hangingPunct="1">
              <a:lnSpc>
                <a:spcPct val="85000"/>
              </a:lnSpc>
              <a:spcBef>
                <a:spcPct val="30000"/>
              </a:spcBef>
            </a:pPr>
            <a:r>
              <a:rPr lang="en-CA" sz="2000" dirty="0"/>
              <a:t>Review encapsulation and de-encapsulation of packets. Encourage students to test their understanding using activity 1.2.1.6</a:t>
            </a:r>
          </a:p>
          <a:p>
            <a:pPr marL="461963" indent="-342900" eaLnBrk="1" hangingPunct="1">
              <a:lnSpc>
                <a:spcPct val="85000"/>
              </a:lnSpc>
              <a:spcBef>
                <a:spcPct val="30000"/>
              </a:spcBef>
            </a:pPr>
            <a:r>
              <a:rPr lang="en-CA" sz="2000" dirty="0"/>
              <a:t>Discuss Metrics and how the </a:t>
            </a:r>
            <a:r>
              <a:rPr lang="en-US" sz="2000" dirty="0"/>
              <a:t>best path is selected by a routing protocol based on the value or metric it uses to determine the distance to reach a network. </a:t>
            </a:r>
          </a:p>
          <a:p>
            <a:pPr marL="800100" lvl="1" indent="-342900" eaLnBrk="1" hangingPunct="1">
              <a:lnSpc>
                <a:spcPct val="85000"/>
              </a:lnSpc>
              <a:spcBef>
                <a:spcPct val="30000"/>
              </a:spcBef>
              <a:buFont typeface="Courier New" panose="02070309020205020404" pitchFamily="49" charset="0"/>
              <a:buChar char="o"/>
            </a:pPr>
            <a:r>
              <a:rPr lang="en-US" sz="1600" dirty="0"/>
              <a:t>	Have students evaluate different paths to a local destination </a:t>
            </a:r>
            <a:r>
              <a:rPr lang="en-US" sz="1600" dirty="0" err="1"/>
              <a:t>eg</a:t>
            </a:r>
            <a:r>
              <a:rPr lang="en-US" sz="1600" dirty="0"/>
              <a:t> via highway - further but faster or local roads –shorter but slower. Compare to routing metrics.</a:t>
            </a:r>
          </a:p>
          <a:p>
            <a:pPr marL="461963" indent="-342900" eaLnBrk="1" hangingPunct="1">
              <a:lnSpc>
                <a:spcPct val="85000"/>
              </a:lnSpc>
              <a:spcBef>
                <a:spcPct val="30000"/>
              </a:spcBef>
              <a:buFont typeface="Wingdings" panose="05000000000000000000" pitchFamily="2" charset="2"/>
              <a:buChar char="§"/>
            </a:pPr>
            <a:r>
              <a:rPr lang="en-US" sz="2000" dirty="0"/>
              <a:t>Students need to be very familiar with the default Administrative Distances.</a:t>
            </a:r>
          </a:p>
          <a:p>
            <a:pPr marL="461963" indent="-342900" eaLnBrk="1" hangingPunct="1">
              <a:lnSpc>
                <a:spcPct val="85000"/>
              </a:lnSpc>
              <a:spcBef>
                <a:spcPct val="30000"/>
              </a:spcBef>
              <a:buFont typeface="Wingdings" panose="05000000000000000000" pitchFamily="2" charset="2"/>
              <a:buChar char="§"/>
            </a:pPr>
            <a:r>
              <a:rPr lang="en-CA" sz="2000" dirty="0"/>
              <a:t>Describe the differences between, and advantages and disadvantages of, Static and Dynamic Routing.</a:t>
            </a:r>
          </a:p>
          <a:p>
            <a:pPr marL="119063" indent="0" eaLnBrk="1" hangingPunct="1">
              <a:lnSpc>
                <a:spcPct val="85000"/>
              </a:lnSpc>
              <a:spcBef>
                <a:spcPct val="30000"/>
              </a:spcBef>
              <a:buNone/>
            </a:pPr>
            <a:r>
              <a:rPr lang="en-CA" sz="2000" dirty="0"/>
              <a:t>Section 1.3</a:t>
            </a:r>
          </a:p>
          <a:p>
            <a:pPr marL="461963" indent="-342900" eaLnBrk="1" hangingPunct="1">
              <a:lnSpc>
                <a:spcPct val="85000"/>
              </a:lnSpc>
              <a:spcBef>
                <a:spcPct val="30000"/>
              </a:spcBef>
            </a:pPr>
            <a:r>
              <a:rPr lang="en-CA" sz="2000" dirty="0"/>
              <a:t>Stress the importance of understanding the routing table for verification that the route entries are present and correct. Routing tables contain important information used for troubleshooting.</a:t>
            </a:r>
          </a:p>
          <a:p>
            <a:pPr marL="800100" lvl="1" indent="-342900" eaLnBrk="1" hangingPunct="1">
              <a:lnSpc>
                <a:spcPct val="85000"/>
              </a:lnSpc>
              <a:spcBef>
                <a:spcPct val="30000"/>
              </a:spcBef>
            </a:pPr>
            <a:endParaRPr lang="en-CA" sz="1600" dirty="0"/>
          </a:p>
          <a:p>
            <a:pPr marL="461963" indent="-342900" eaLnBrk="1" hangingPunct="1">
              <a:lnSpc>
                <a:spcPct val="85000"/>
              </a:lnSpc>
              <a:spcBef>
                <a:spcPct val="30000"/>
              </a:spcBef>
            </a:pPr>
            <a:endParaRPr lang="en-CA" sz="1600" dirty="0"/>
          </a:p>
        </p:txBody>
      </p:sp>
    </p:spTree>
    <p:extLst>
      <p:ext uri="{BB962C8B-B14F-4D97-AF65-F5344CB8AC3E}">
        <p14:creationId xmlns:p14="http://schemas.microsoft.com/office/powerpoint/2010/main" val="355358613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3"/>
          <p:cNvSpPr txBox="1">
            <a:spLocks noChangeArrowheads="1"/>
          </p:cNvSpPr>
          <p:nvPr/>
        </p:nvSpPr>
        <p:spPr bwMode="auto">
          <a:xfrm>
            <a:off x="411087" y="354413"/>
            <a:ext cx="8145462" cy="838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2124" tIns="41061" rIns="82124" bIns="41061" anchor="b"/>
          <a:lstStyle/>
          <a:p>
            <a:pPr algn="l" defTabSz="814388">
              <a:lnSpc>
                <a:spcPct val="90000"/>
              </a:lnSpc>
              <a:defRPr/>
            </a:pPr>
            <a:r>
              <a:rPr lang="en-US" sz="3200" b="1" kern="0" dirty="0">
                <a:solidFill>
                  <a:srgbClr val="708CA1"/>
                </a:solidFill>
                <a:latin typeface="+mj-lt"/>
                <a:ea typeface="+mj-ea"/>
                <a:cs typeface="+mj-cs"/>
              </a:rPr>
              <a:t>Chapter 1: Best Practices (Cont.)</a:t>
            </a:r>
          </a:p>
        </p:txBody>
      </p:sp>
      <p:sp>
        <p:nvSpPr>
          <p:cNvPr id="9" name="Text Placeholder 6"/>
          <p:cNvSpPr txBox="1">
            <a:spLocks/>
          </p:cNvSpPr>
          <p:nvPr/>
        </p:nvSpPr>
        <p:spPr>
          <a:xfrm>
            <a:off x="228600" y="1344168"/>
            <a:ext cx="8577072" cy="4965192"/>
          </a:xfrm>
          <a:prstGeom prst="rect">
            <a:avLst/>
          </a:prstGeom>
        </p:spPr>
        <p:txBody>
          <a:bodyPr/>
          <a:lstStyle>
            <a:lvl1pPr marL="236538" indent="-236538" algn="l" defTabSz="814388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708CA1"/>
              </a:buClr>
              <a:buFont typeface="Wingdings" charset="0"/>
              <a:buChar char="§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74675" indent="-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9144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254125" indent="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1604963" indent="223838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0621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6pPr>
            <a:lvl7pPr marL="25193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7pPr>
            <a:lvl8pPr marL="29765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8pPr>
            <a:lvl9pPr marL="34337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119063" indent="0" eaLnBrk="1" hangingPunct="1">
              <a:lnSpc>
                <a:spcPct val="85000"/>
              </a:lnSpc>
              <a:spcBef>
                <a:spcPct val="30000"/>
              </a:spcBef>
              <a:buNone/>
            </a:pPr>
            <a:r>
              <a:rPr lang="en-CA" sz="2000" dirty="0"/>
              <a:t>Section 1.3 (cont.)</a:t>
            </a:r>
          </a:p>
          <a:p>
            <a:pPr marL="461963" indent="-342900" eaLnBrk="1" hangingPunct="1">
              <a:lnSpc>
                <a:spcPct val="85000"/>
              </a:lnSpc>
              <a:spcBef>
                <a:spcPct val="30000"/>
              </a:spcBef>
            </a:pPr>
            <a:r>
              <a:rPr lang="en-CA" sz="2000" dirty="0"/>
              <a:t>Provide the student with extra practice exercises interpreting entries in the routing table.</a:t>
            </a:r>
            <a:r>
              <a:rPr lang="en-US" sz="2000" dirty="0"/>
              <a:t> </a:t>
            </a:r>
            <a:endParaRPr lang="en-CA" sz="2000" dirty="0"/>
          </a:p>
          <a:p>
            <a:pPr marL="461963" indent="-342900" eaLnBrk="1" hangingPunct="1">
              <a:lnSpc>
                <a:spcPct val="85000"/>
              </a:lnSpc>
              <a:spcBef>
                <a:spcPct val="30000"/>
              </a:spcBef>
            </a:pPr>
            <a:r>
              <a:rPr lang="en-CA" sz="2000" dirty="0"/>
              <a:t>Demonstrate and encourage the </a:t>
            </a:r>
            <a:r>
              <a:rPr lang="en-US" sz="2000" dirty="0"/>
              <a:t>use of  the Syntax Checker utility to practice CLI commands.</a:t>
            </a:r>
          </a:p>
          <a:p>
            <a:pPr marL="461963" indent="-342900" eaLnBrk="1" hangingPunct="1">
              <a:lnSpc>
                <a:spcPct val="85000"/>
              </a:lnSpc>
              <a:spcBef>
                <a:spcPct val="30000"/>
              </a:spcBef>
            </a:pPr>
            <a:r>
              <a:rPr lang="en-US" sz="2000" dirty="0"/>
              <a:t>Recommendation – Students should keep notes of commands especially “show commands” and the results.</a:t>
            </a:r>
          </a:p>
          <a:p>
            <a:pPr marL="461963" indent="-342900" eaLnBrk="1" hangingPunct="1">
              <a:lnSpc>
                <a:spcPct val="85000"/>
              </a:lnSpc>
              <a:spcBef>
                <a:spcPct val="30000"/>
              </a:spcBef>
            </a:pPr>
            <a:r>
              <a:rPr lang="en-CA" sz="2000" dirty="0"/>
              <a:t>CLI resources – basic router CLI commands </a:t>
            </a:r>
          </a:p>
          <a:p>
            <a:pPr marL="800100" lvl="1" indent="-342900" eaLnBrk="1" hangingPunct="1">
              <a:lnSpc>
                <a:spcPct val="85000"/>
              </a:lnSpc>
              <a:spcBef>
                <a:spcPct val="30000"/>
              </a:spcBef>
            </a:pPr>
            <a:r>
              <a:rPr lang="en-CA" sz="1200" dirty="0"/>
              <a:t>	</a:t>
            </a:r>
            <a:r>
              <a:rPr lang="en-CA" sz="1600" dirty="0">
                <a:hlinkClick r:id="rId3"/>
              </a:rPr>
              <a:t>http://www.youtube.com/watch?v=-zvihHxrfzM</a:t>
            </a:r>
            <a:endParaRPr lang="en-CA" sz="1600" dirty="0"/>
          </a:p>
          <a:p>
            <a:pPr marL="800100" lvl="1" indent="-342900" eaLnBrk="1" hangingPunct="1">
              <a:lnSpc>
                <a:spcPct val="85000"/>
              </a:lnSpc>
              <a:spcBef>
                <a:spcPct val="30000"/>
              </a:spcBef>
            </a:pPr>
            <a:endParaRPr lang="en-CA" sz="1600" dirty="0"/>
          </a:p>
          <a:p>
            <a:pPr marL="800100" lvl="1" indent="-342900" eaLnBrk="1" hangingPunct="1">
              <a:lnSpc>
                <a:spcPct val="85000"/>
              </a:lnSpc>
              <a:spcBef>
                <a:spcPct val="30000"/>
              </a:spcBef>
            </a:pPr>
            <a:r>
              <a:rPr lang="en-CA" sz="1600" dirty="0"/>
              <a:t>	</a:t>
            </a:r>
            <a:r>
              <a:rPr lang="en-CA" sz="1600" dirty="0">
                <a:hlinkClick r:id="rId4"/>
              </a:rPr>
              <a:t>http://www.cisco.com/en/US/docs/routers/access/1900/software/configuration/guide/routconf.html</a:t>
            </a:r>
            <a:endParaRPr lang="en-CA" sz="1600" dirty="0"/>
          </a:p>
          <a:p>
            <a:pPr marL="800100" lvl="1" indent="-342900" eaLnBrk="1" hangingPunct="1">
              <a:lnSpc>
                <a:spcPct val="85000"/>
              </a:lnSpc>
              <a:spcBef>
                <a:spcPct val="30000"/>
              </a:spcBef>
            </a:pPr>
            <a:endParaRPr lang="en-CA" sz="1600" dirty="0"/>
          </a:p>
          <a:p>
            <a:pPr marL="461963" indent="-342900" eaLnBrk="1" hangingPunct="1">
              <a:lnSpc>
                <a:spcPct val="85000"/>
              </a:lnSpc>
              <a:spcBef>
                <a:spcPct val="30000"/>
              </a:spcBef>
            </a:pPr>
            <a:endParaRPr lang="en-CA" sz="1600" dirty="0"/>
          </a:p>
        </p:txBody>
      </p:sp>
    </p:spTree>
    <p:extLst>
      <p:ext uri="{BB962C8B-B14F-4D97-AF65-F5344CB8AC3E}">
        <p14:creationId xmlns:p14="http://schemas.microsoft.com/office/powerpoint/2010/main" val="3169501298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3"/>
          <p:cNvSpPr>
            <a:spLocks noGrp="1" noChangeArrowheads="1"/>
          </p:cNvSpPr>
          <p:nvPr>
            <p:ph type="title" idx="4294967295"/>
          </p:nvPr>
        </p:nvSpPr>
        <p:spPr>
          <a:xfrm>
            <a:off x="395786" y="350288"/>
            <a:ext cx="8145462" cy="838200"/>
          </a:xfrm>
        </p:spPr>
        <p:txBody>
          <a:bodyPr/>
          <a:lstStyle/>
          <a:p>
            <a:pPr eaLnBrk="1" hangingPunct="1"/>
            <a:r>
              <a:rPr lang="en-US" dirty="0"/>
              <a:t>Chapter 1: Additional Help</a:t>
            </a:r>
          </a:p>
        </p:txBody>
      </p:sp>
      <p:sp>
        <p:nvSpPr>
          <p:cNvPr id="20483" name="Rectangle 34"/>
          <p:cNvSpPr>
            <a:spLocks noGrp="1" noChangeArrowheads="1"/>
          </p:cNvSpPr>
          <p:nvPr>
            <p:ph type="body" idx="4294967295"/>
          </p:nvPr>
        </p:nvSpPr>
        <p:spPr>
          <a:xfrm>
            <a:off x="395786" y="1260910"/>
            <a:ext cx="8200528" cy="3571875"/>
          </a:xfrm>
        </p:spPr>
        <p:txBody>
          <a:bodyPr/>
          <a:lstStyle/>
          <a:p>
            <a:pPr>
              <a:lnSpc>
                <a:spcPct val="85000"/>
              </a:lnSpc>
              <a:spcBef>
                <a:spcPct val="30000"/>
              </a:spcBef>
              <a:spcAft>
                <a:spcPts val="1200"/>
              </a:spcAft>
              <a:defRPr/>
            </a:pPr>
            <a:r>
              <a:rPr lang="en-US" sz="2000" dirty="0"/>
              <a:t>For additional help with teaching strategies, including lesson plans, analogies for difficult concepts, and discussion topics, visit the CCNA Community at: </a:t>
            </a:r>
            <a:r>
              <a:rPr lang="en-US" sz="2000" dirty="0">
                <a:hlinkClick r:id="rId3"/>
              </a:rPr>
              <a:t>https://www.netacad.com/group/communities/community-home</a:t>
            </a:r>
            <a:endParaRPr lang="en-US" sz="2000" dirty="0"/>
          </a:p>
          <a:p>
            <a:pPr>
              <a:lnSpc>
                <a:spcPct val="85000"/>
              </a:lnSpc>
              <a:spcBef>
                <a:spcPct val="30000"/>
              </a:spcBef>
              <a:spcAft>
                <a:spcPts val="1200"/>
              </a:spcAft>
              <a:defRPr/>
            </a:pPr>
            <a:r>
              <a:rPr lang="en-US" sz="2000" dirty="0"/>
              <a:t>Best practices from around the world for teaching CCNA Routing and Switching. </a:t>
            </a:r>
            <a:r>
              <a:rPr lang="en-US" sz="2000" dirty="0">
                <a:hlinkClick r:id="rId4"/>
              </a:rPr>
              <a:t>https://www.netacad.com/group/communities/ccna-blog</a:t>
            </a:r>
            <a:endParaRPr lang="en-US" sz="2000" dirty="0"/>
          </a:p>
          <a:p>
            <a:pPr>
              <a:lnSpc>
                <a:spcPct val="85000"/>
              </a:lnSpc>
              <a:spcBef>
                <a:spcPct val="30000"/>
              </a:spcBef>
              <a:defRPr/>
            </a:pPr>
            <a:r>
              <a:rPr lang="en-US" sz="2000" dirty="0"/>
              <a:t>If you have lesson plans or resources that you would like to share, upload them to the CCNA Community in order to help other instructors.</a:t>
            </a:r>
          </a:p>
          <a:p>
            <a:r>
              <a:rPr lang="en-US" sz="2000" dirty="0"/>
              <a:t>Students can enroll in </a:t>
            </a:r>
            <a:r>
              <a:rPr lang="en-US" sz="2000" b="1" dirty="0"/>
              <a:t>Packet Tracer Know How 1: Packet Tracer 101 </a:t>
            </a:r>
            <a:r>
              <a:rPr lang="en-US" sz="2000" dirty="0"/>
              <a:t>(self-enroll)</a:t>
            </a:r>
          </a:p>
        </p:txBody>
      </p:sp>
    </p:spTree>
    <p:extLst>
      <p:ext uri="{BB962C8B-B14F-4D97-AF65-F5344CB8AC3E}">
        <p14:creationId xmlns:p14="http://schemas.microsoft.com/office/powerpoint/2010/main" val="140258930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0"/>
          <p:cNvSpPr>
            <a:spLocks noChangeArrowheads="1"/>
          </p:cNvSpPr>
          <p:nvPr/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24" tIns="41061" rIns="82124" bIns="41061" anchor="ctr"/>
          <a:lstStyle/>
          <a:p>
            <a:pPr algn="ctr" eaLnBrk="0" hangingPunct="0">
              <a:lnSpc>
                <a:spcPct val="90000"/>
              </a:lnSpc>
            </a:pPr>
            <a:endParaRPr lang="en-US" b="0"/>
          </a:p>
        </p:txBody>
      </p:sp>
      <p:pic>
        <p:nvPicPr>
          <p:cNvPr id="14339" name="Picture 100" descr="CNA_largo-onwhit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25" y="2741613"/>
            <a:ext cx="609758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9297878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11150" y="2263775"/>
            <a:ext cx="3854450" cy="1481138"/>
          </a:xfrm>
        </p:spPr>
        <p:txBody>
          <a:bodyPr/>
          <a:lstStyle/>
          <a:p>
            <a:pPr eaLnBrk="1" hangingPunct="1"/>
            <a:r>
              <a:rPr lang="en-US" sz="2400" dirty="0">
                <a:latin typeface="Arial" charset="0"/>
              </a:rPr>
              <a:t>Chapter 1: Routing Concepts</a:t>
            </a:r>
            <a:endParaRPr lang="en-US" sz="2400" dirty="0">
              <a:solidFill>
                <a:srgbClr val="00B0F0"/>
              </a:solidFill>
              <a:latin typeface="Arial" charset="0"/>
            </a:endParaRPr>
          </a:p>
        </p:txBody>
      </p:sp>
      <p:sp>
        <p:nvSpPr>
          <p:cNvPr id="717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11150" y="4672013"/>
            <a:ext cx="6788150" cy="658812"/>
          </a:xfrm>
        </p:spPr>
        <p:txBody>
          <a:bodyPr/>
          <a:lstStyle/>
          <a:p>
            <a:pPr eaLnBrk="1" hangingPunct="1"/>
            <a:r>
              <a:rPr lang="en-US" dirty="0"/>
              <a:t>Routing and Switching Essentials v6.0</a:t>
            </a:r>
            <a:endParaRPr lang="en-US" dirty="0">
              <a:solidFill>
                <a:srgbClr val="00B0F0"/>
              </a:solidFill>
              <a:latin typeface="Arial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3"/>
          <p:cNvSpPr>
            <a:spLocks noGrp="1" noChangeArrowheads="1"/>
          </p:cNvSpPr>
          <p:nvPr>
            <p:ph type="title" idx="4294967295"/>
          </p:nvPr>
        </p:nvSpPr>
        <p:spPr>
          <a:xfrm>
            <a:off x="655638" y="350288"/>
            <a:ext cx="8145462" cy="838200"/>
          </a:xfrm>
        </p:spPr>
        <p:txBody>
          <a:bodyPr/>
          <a:lstStyle/>
          <a:p>
            <a:pPr eaLnBrk="1" hangingPunct="1"/>
            <a:r>
              <a:rPr lang="en-US" dirty="0"/>
              <a:t>Chapter 1 - Sections &amp; Objectives</a:t>
            </a:r>
          </a:p>
        </p:txBody>
      </p:sp>
      <p:sp>
        <p:nvSpPr>
          <p:cNvPr id="4099" name="Rectangle 34"/>
          <p:cNvSpPr>
            <a:spLocks noGrp="1" noChangeArrowheads="1"/>
          </p:cNvSpPr>
          <p:nvPr>
            <p:ph type="body" idx="4294967295"/>
          </p:nvPr>
        </p:nvSpPr>
        <p:spPr>
          <a:xfrm>
            <a:off x="758031" y="1312082"/>
            <a:ext cx="7940675" cy="5152218"/>
          </a:xfrm>
        </p:spPr>
        <p:txBody>
          <a:bodyPr/>
          <a:lstStyle/>
          <a:p>
            <a:pPr marL="0" indent="0">
              <a:buNone/>
            </a:pPr>
            <a:r>
              <a:rPr lang="en-CA" sz="2800" dirty="0"/>
              <a:t>1.1 Router Initial Configuration</a:t>
            </a:r>
          </a:p>
          <a:p>
            <a:pPr marL="625475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Describe the primary functions and features of a router.</a:t>
            </a:r>
          </a:p>
          <a:p>
            <a:pPr marL="625475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Configure basic settings on a router to route between two directly-connected networks, using CLI.</a:t>
            </a:r>
          </a:p>
          <a:p>
            <a:pPr marL="625475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Verify connectivity between two networks that are directly connected to a router.</a:t>
            </a:r>
          </a:p>
          <a:p>
            <a:pPr marL="1588" indent="0">
              <a:buNone/>
            </a:pPr>
            <a:r>
              <a:rPr lang="en-CA" sz="2800" dirty="0"/>
              <a:t>1.2 Routing Decisions</a:t>
            </a:r>
          </a:p>
          <a:p>
            <a:pPr marL="625475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Explain the encapsulation and de-encapsulation process used by routers when switching packets between interfaces.</a:t>
            </a:r>
          </a:p>
          <a:p>
            <a:pPr marL="625475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Explain the path determination function of a router.</a:t>
            </a:r>
          </a:p>
          <a:p>
            <a:pPr marL="1588" indent="0">
              <a:buNone/>
            </a:pPr>
            <a:r>
              <a:rPr lang="en-US" sz="2400" dirty="0"/>
              <a:t>1.3 Router Operation</a:t>
            </a:r>
          </a:p>
          <a:p>
            <a:pPr marL="627063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Explain routing table entries for directly connected networks.</a:t>
            </a:r>
          </a:p>
          <a:p>
            <a:pPr marL="627063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Explain how a router builds a routing table of directly connected networks.</a:t>
            </a:r>
          </a:p>
          <a:p>
            <a:pPr marL="627063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Explain how a router builds a routing table using static routes.</a:t>
            </a:r>
          </a:p>
          <a:p>
            <a:pPr marL="627063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Explain how a router builds a routing table using a dynamic routing protocol. </a:t>
            </a:r>
          </a:p>
        </p:txBody>
      </p:sp>
    </p:spTree>
    <p:extLst>
      <p:ext uri="{BB962C8B-B14F-4D97-AF65-F5344CB8AC3E}">
        <p14:creationId xmlns:p14="http://schemas.microsoft.com/office/powerpoint/2010/main" val="1065710895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3200" y="2289174"/>
            <a:ext cx="4127500" cy="1660525"/>
          </a:xfrm>
        </p:spPr>
        <p:txBody>
          <a:bodyPr/>
          <a:lstStyle/>
          <a:p>
            <a:pPr eaLnBrk="1" hangingPunct="1"/>
            <a:r>
              <a:rPr lang="en-CA" sz="2400" dirty="0"/>
              <a:t>1.1 </a:t>
            </a:r>
            <a:r>
              <a:rPr lang="en-US" sz="2400" dirty="0"/>
              <a:t>Router Initial Configuration</a:t>
            </a:r>
            <a:endParaRPr lang="en-US" sz="24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221210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00252" y="484641"/>
            <a:ext cx="8145462" cy="838200"/>
          </a:xfrm>
        </p:spPr>
        <p:txBody>
          <a:bodyPr/>
          <a:lstStyle/>
          <a:p>
            <a:pPr eaLnBrk="1" hangingPunct="1"/>
            <a:r>
              <a:rPr lang="en-US" sz="1800" dirty="0">
                <a:ea typeface="ＭＳ Ｐゴシック" pitchFamily="34" charset="-128"/>
              </a:rPr>
              <a:t>Router Functions</a:t>
            </a:r>
            <a:br>
              <a:rPr lang="en-US" sz="1800" dirty="0">
                <a:ea typeface="ＭＳ Ｐゴシック" pitchFamily="34" charset="-128"/>
              </a:rPr>
            </a:br>
            <a:r>
              <a:rPr lang="en-US" dirty="0">
                <a:ea typeface="ＭＳ Ｐゴシック" pitchFamily="34" charset="-128"/>
              </a:rPr>
              <a:t>Characteristics</a:t>
            </a:r>
            <a:r>
              <a:rPr lang="en-US" sz="1800" dirty="0">
                <a:ea typeface="ＭＳ Ｐゴシック" pitchFamily="34" charset="-128"/>
              </a:rPr>
              <a:t> </a:t>
            </a:r>
            <a:r>
              <a:rPr lang="en-US" dirty="0">
                <a:ea typeface="ＭＳ Ｐゴシック" pitchFamily="34" charset="-128"/>
              </a:rPr>
              <a:t>of a Network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30384" t="29523" r="25661" b="9190"/>
          <a:stretch>
            <a:fillRect/>
          </a:stretch>
        </p:blipFill>
        <p:spPr bwMode="auto">
          <a:xfrm>
            <a:off x="1204686" y="1335314"/>
            <a:ext cx="6914741" cy="5278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814434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12952" y="446541"/>
            <a:ext cx="8145462" cy="838200"/>
          </a:xfrm>
        </p:spPr>
        <p:txBody>
          <a:bodyPr/>
          <a:lstStyle/>
          <a:p>
            <a:pPr eaLnBrk="1" hangingPunct="1"/>
            <a:r>
              <a:rPr lang="en-US" sz="1800" dirty="0">
                <a:ea typeface="ＭＳ Ｐゴシック" pitchFamily="34" charset="-128"/>
              </a:rPr>
              <a:t>Router Functions</a:t>
            </a:r>
            <a:br>
              <a:rPr lang="en-US" sz="1800" dirty="0">
                <a:ea typeface="ＭＳ Ｐゴシック" pitchFamily="34" charset="-128"/>
              </a:rPr>
            </a:br>
            <a:r>
              <a:rPr lang="en-US" dirty="0">
                <a:ea typeface="ＭＳ Ｐゴシック" pitchFamily="34" charset="-128"/>
              </a:rPr>
              <a:t>Why Routing?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41124" y="1407886"/>
            <a:ext cx="7602989" cy="87085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router is responsible for the routing of traffic between networks.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600" t="22044" r="42035" b="13535"/>
          <a:stretch/>
        </p:blipFill>
        <p:spPr>
          <a:xfrm>
            <a:off x="1897038" y="2278743"/>
            <a:ext cx="5227093" cy="426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46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3"/>
          <p:cNvSpPr>
            <a:spLocks noGrp="1" noChangeArrowheads="1"/>
          </p:cNvSpPr>
          <p:nvPr>
            <p:ph type="title" idx="4294967295"/>
          </p:nvPr>
        </p:nvSpPr>
        <p:spPr>
          <a:xfrm>
            <a:off x="655638" y="609600"/>
            <a:ext cx="8145462" cy="838200"/>
          </a:xfrm>
        </p:spPr>
        <p:txBody>
          <a:bodyPr/>
          <a:lstStyle/>
          <a:p>
            <a:pPr eaLnBrk="1" hangingPunct="1"/>
            <a:r>
              <a:rPr lang="en-US" dirty="0">
                <a:latin typeface="Arial" charset="0"/>
              </a:rPr>
              <a:t>Instructor Materials – Chapter 1 Planning Guide</a:t>
            </a:r>
            <a:endParaRPr lang="en-US" dirty="0"/>
          </a:p>
        </p:txBody>
      </p:sp>
      <p:sp>
        <p:nvSpPr>
          <p:cNvPr id="4099" name="Rectangle 34"/>
          <p:cNvSpPr>
            <a:spLocks noGrp="1" noChangeArrowheads="1"/>
          </p:cNvSpPr>
          <p:nvPr>
            <p:ph type="body" idx="4294967295"/>
          </p:nvPr>
        </p:nvSpPr>
        <p:spPr>
          <a:xfrm>
            <a:off x="655638" y="1532586"/>
            <a:ext cx="7940675" cy="4539803"/>
          </a:xfrm>
        </p:spPr>
        <p:txBody>
          <a:bodyPr/>
          <a:lstStyle/>
          <a:p>
            <a:pPr marL="0" indent="0">
              <a:buNone/>
            </a:pPr>
            <a:r>
              <a:rPr lang="en-CA" dirty="0"/>
              <a:t>This PowerPoint deck is divided in two parts: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Instructor Planning Guide</a:t>
            </a:r>
            <a:endParaRPr lang="en-CA" sz="2000" dirty="0"/>
          </a:p>
          <a:p>
            <a:pPr lvl="1">
              <a:buFont typeface="Wingdings" charset="2"/>
              <a:buChar char="§"/>
            </a:pPr>
            <a:r>
              <a:rPr lang="en-CA" sz="1600" dirty="0"/>
              <a:t>Information to help you become familiar with the chapter</a:t>
            </a:r>
          </a:p>
          <a:p>
            <a:pPr lvl="1">
              <a:buFont typeface="Wingdings" charset="2"/>
              <a:buChar char="§"/>
            </a:pPr>
            <a:r>
              <a:rPr lang="en-CA" sz="1600" dirty="0"/>
              <a:t>Teaching aids</a:t>
            </a:r>
          </a:p>
          <a:p>
            <a:pPr marL="457200" indent="-457200">
              <a:buFont typeface="+mj-lt"/>
              <a:buAutoNum type="arabicPeriod"/>
            </a:pPr>
            <a:r>
              <a:rPr lang="en-CA" sz="2000" dirty="0"/>
              <a:t>Instructor Class Presentation</a:t>
            </a:r>
          </a:p>
          <a:p>
            <a:pPr lvl="1">
              <a:buFont typeface="Wingdings" charset="2"/>
              <a:buChar char="§"/>
            </a:pPr>
            <a:r>
              <a:rPr lang="en-CA" sz="1600" dirty="0"/>
              <a:t>Optional slides that you can use in the classroom</a:t>
            </a:r>
          </a:p>
          <a:p>
            <a:pPr lvl="1">
              <a:buFont typeface="Wingdings" charset="2"/>
              <a:buChar char="§"/>
            </a:pPr>
            <a:r>
              <a:rPr lang="en-CA" sz="1600" dirty="0"/>
              <a:t>Begins on slide # 13</a:t>
            </a:r>
            <a:endParaRPr lang="en-CA" sz="16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CA" sz="2000" dirty="0"/>
              <a:t>Note: Remove the Planning Guide from this presentation before sharing with anyone.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045761936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12095" y="1349829"/>
            <a:ext cx="7602989" cy="3802742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Routers are specialized computers containing the following required components to operate: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1600" dirty="0"/>
              <a:t>Central processing unit (CPU)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1600" dirty="0"/>
              <a:t>Operating system (OS)  - Routers use Cisco IOS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1600" dirty="0"/>
              <a:t>Memory and storage (RAM, ROM, NVRAM, Flash, hard drive)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03200" y="435656"/>
            <a:ext cx="8509000" cy="838200"/>
          </a:xfrm>
        </p:spPr>
        <p:txBody>
          <a:bodyPr/>
          <a:lstStyle/>
          <a:p>
            <a:r>
              <a:rPr lang="en-US" sz="1800" dirty="0"/>
              <a:t>Router Functions</a:t>
            </a:r>
            <a:br>
              <a:rPr lang="en-US" dirty="0"/>
            </a:br>
            <a:r>
              <a:rPr lang="en-US" dirty="0"/>
              <a:t>Routers are Computers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87" t="24627" r="37015" b="19253"/>
          <a:stretch/>
        </p:blipFill>
        <p:spPr>
          <a:xfrm>
            <a:off x="1500673" y="2978836"/>
            <a:ext cx="5691698" cy="3572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7043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41124" y="1407886"/>
            <a:ext cx="7602989" cy="870857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Routers use specialized ports and network interface cards to interconnect to other networks.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19868" y="451310"/>
            <a:ext cx="8445500" cy="854756"/>
          </a:xfrm>
        </p:spPr>
        <p:txBody>
          <a:bodyPr/>
          <a:lstStyle/>
          <a:p>
            <a:r>
              <a:rPr lang="en-US" sz="1800" dirty="0"/>
              <a:t>Router Functions</a:t>
            </a:r>
            <a:br>
              <a:rPr lang="en-US" dirty="0"/>
            </a:br>
            <a:r>
              <a:rPr lang="en-US" dirty="0"/>
              <a:t>Routers are Computers (cont.)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47522" t="29636" r="18120" b="14683"/>
          <a:stretch>
            <a:fillRect/>
          </a:stretch>
        </p:blipFill>
        <p:spPr bwMode="auto">
          <a:xfrm>
            <a:off x="1915885" y="2160602"/>
            <a:ext cx="4673602" cy="4258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213227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dirty="0"/>
              <a:t>Router Functions</a:t>
            </a:r>
            <a:br>
              <a:rPr lang="en-US" dirty="0">
                <a:latin typeface="Arial" charset="0"/>
              </a:rPr>
            </a:br>
            <a:r>
              <a:rPr lang="en-US" dirty="0"/>
              <a:t>Routers are Computers</a:t>
            </a:r>
            <a:endParaRPr lang="en-US" dirty="0">
              <a:solidFill>
                <a:srgbClr val="00B0F0"/>
              </a:solidFill>
              <a:latin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4305" t="25926" r="44028" b="19877"/>
          <a:stretch/>
        </p:blipFill>
        <p:spPr>
          <a:xfrm>
            <a:off x="812800" y="1701800"/>
            <a:ext cx="6686613" cy="48923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59000" y="1387868"/>
            <a:ext cx="443230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Router Memory</a:t>
            </a:r>
          </a:p>
        </p:txBody>
      </p:sp>
    </p:spTree>
    <p:extLst>
      <p:ext uri="{BB962C8B-B14F-4D97-AF65-F5344CB8AC3E}">
        <p14:creationId xmlns:p14="http://schemas.microsoft.com/office/powerpoint/2010/main" val="2960949979"/>
      </p:ext>
    </p:extLst>
  </p:cSld>
  <p:clrMapOvr>
    <a:masterClrMapping/>
  </p:clrMapOvr>
  <p:transition spd="med"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dirty="0">
                <a:latin typeface="Arial" charset="0"/>
              </a:rPr>
              <a:t>Router Functions</a:t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Routers Interconnect Networks</a:t>
            </a:r>
            <a:endParaRPr lang="en-US" dirty="0">
              <a:solidFill>
                <a:srgbClr val="00B0F0"/>
              </a:solidFill>
              <a:latin typeface="Arial" charset="0"/>
            </a:endParaRPr>
          </a:p>
        </p:txBody>
      </p:sp>
      <p:pic>
        <p:nvPicPr>
          <p:cNvPr id="5" name="Content Placeholder 4" descr="Routing and Switching Essentials - Mozilla Firefox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0" t="28147" r="38195" b="2973"/>
          <a:stretch/>
        </p:blipFill>
        <p:spPr>
          <a:xfrm>
            <a:off x="1496291" y="1445374"/>
            <a:ext cx="6497783" cy="4915530"/>
          </a:xfrm>
        </p:spPr>
      </p:pic>
    </p:spTree>
    <p:extLst>
      <p:ext uri="{BB962C8B-B14F-4D97-AF65-F5344CB8AC3E}">
        <p14:creationId xmlns:p14="http://schemas.microsoft.com/office/powerpoint/2010/main" val="945132823"/>
      </p:ext>
    </p:extLst>
  </p:cSld>
  <p:clrMapOvr>
    <a:masterClrMapping/>
  </p:clrMapOvr>
  <p:transition spd="med"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0671" y="433761"/>
            <a:ext cx="8145462" cy="838200"/>
          </a:xfrm>
        </p:spPr>
        <p:txBody>
          <a:bodyPr/>
          <a:lstStyle/>
          <a:p>
            <a:r>
              <a:rPr lang="en-US" sz="1800" dirty="0"/>
              <a:t>Router Functions</a:t>
            </a:r>
            <a:br>
              <a:rPr lang="en-US" dirty="0"/>
            </a:br>
            <a:r>
              <a:rPr lang="en-US" dirty="0"/>
              <a:t>Routers Choose Best Paths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55458" y="1437731"/>
            <a:ext cx="7940675" cy="3571875"/>
          </a:xfrm>
        </p:spPr>
        <p:txBody>
          <a:bodyPr/>
          <a:lstStyle/>
          <a:p>
            <a:r>
              <a:rPr lang="en-US" sz="2000" dirty="0"/>
              <a:t>Routers use static routes and dynamic routing protocols to learn about remote networks and build their routing tables.</a:t>
            </a:r>
          </a:p>
          <a:p>
            <a:r>
              <a:rPr lang="en-US" sz="2000" dirty="0"/>
              <a:t>Routers use routing tables to determine the best path to send packets.</a:t>
            </a:r>
          </a:p>
          <a:p>
            <a:r>
              <a:rPr lang="en-US" sz="2000" dirty="0"/>
              <a:t>Routers encapsulate the packet and forward it to the interface indicated in routing table.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7015" t="22099" r="42221" b="51234"/>
          <a:stretch/>
        </p:blipFill>
        <p:spPr>
          <a:xfrm>
            <a:off x="841233" y="3727576"/>
            <a:ext cx="74549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113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41194" y="1392072"/>
            <a:ext cx="3710106" cy="4970628"/>
          </a:xfrm>
        </p:spPr>
        <p:txBody>
          <a:bodyPr/>
          <a:lstStyle/>
          <a:p>
            <a:r>
              <a:rPr lang="en-US" sz="2000" b="1" dirty="0"/>
              <a:t>Process switching </a:t>
            </a:r>
            <a:r>
              <a:rPr lang="en-US" sz="2000" dirty="0"/>
              <a:t>– An older packet forwarding mechanism still available for Cisco routers.</a:t>
            </a:r>
          </a:p>
          <a:p>
            <a:r>
              <a:rPr lang="en-US" sz="2000" b="1" dirty="0"/>
              <a:t>Fast switching </a:t>
            </a:r>
            <a:r>
              <a:rPr lang="en-US" sz="2000" dirty="0"/>
              <a:t>– A common packet forwarding mechanism which uses a fast-switching cache to store next hop information.</a:t>
            </a:r>
            <a:r>
              <a:rPr lang="en-US" sz="2000" b="1" dirty="0"/>
              <a:t> </a:t>
            </a:r>
          </a:p>
          <a:p>
            <a:r>
              <a:rPr lang="en-US" sz="2000" b="1" dirty="0"/>
              <a:t>Cisco Express Forwarding (CEF) </a:t>
            </a:r>
            <a:r>
              <a:rPr lang="en-US" sz="2000" dirty="0"/>
              <a:t>– The most recent, fastest, and preferred Cisco IOS packet-forwarding mechanism.  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46903" y="426871"/>
            <a:ext cx="8487201" cy="870489"/>
          </a:xfrm>
        </p:spPr>
        <p:txBody>
          <a:bodyPr/>
          <a:lstStyle/>
          <a:p>
            <a:r>
              <a:rPr lang="en-US" sz="1800" dirty="0"/>
              <a:t>Router Functions</a:t>
            </a:r>
            <a:br>
              <a:rPr lang="en-US" dirty="0"/>
            </a:br>
            <a:r>
              <a:rPr lang="en-US" dirty="0"/>
              <a:t>Packet Forwarding Methods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 l="38709" t="31548" r="28287" b="17063"/>
          <a:stretch>
            <a:fillRect/>
          </a:stretch>
        </p:blipFill>
        <p:spPr bwMode="auto">
          <a:xfrm>
            <a:off x="4267201" y="1498003"/>
            <a:ext cx="4673600" cy="4370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308053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dirty="0">
                <a:latin typeface="Arial" charset="0"/>
              </a:rPr>
              <a:t>Connect Devices</a:t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Connect to a Network</a:t>
            </a:r>
            <a:endParaRPr lang="en-US" dirty="0">
              <a:solidFill>
                <a:srgbClr val="00B0F0"/>
              </a:solidFill>
              <a:latin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9686" y="1410391"/>
            <a:ext cx="6151113" cy="5185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330960"/>
      </p:ext>
    </p:extLst>
  </p:cSld>
  <p:clrMapOvr>
    <a:masterClrMapping/>
  </p:clrMapOvr>
  <p:transition spd="med"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dirty="0">
                <a:latin typeface="Arial" charset="0"/>
              </a:rPr>
              <a:t>Connect Devices</a:t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Default Gateways</a:t>
            </a:r>
            <a:endParaRPr lang="en-US" dirty="0">
              <a:solidFill>
                <a:srgbClr val="00B0F0"/>
              </a:solidFill>
              <a:latin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4051" y="1734145"/>
            <a:ext cx="5401974" cy="396815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93868" y="1542650"/>
            <a:ext cx="3213100" cy="4489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6538" lvl="0" indent="-236538" algn="l" defTabSz="814388">
              <a:lnSpc>
                <a:spcPct val="95000"/>
              </a:lnSpc>
              <a:spcBef>
                <a:spcPct val="50000"/>
              </a:spcBef>
              <a:buClr>
                <a:srgbClr val="708CA1"/>
              </a:buClr>
            </a:pPr>
            <a:r>
              <a:rPr lang="en-US" sz="180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   </a:t>
            </a:r>
            <a:r>
              <a:rPr lang="en-US" sz="200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To enable network access devices, must be configured with the following IP address information:</a:t>
            </a:r>
          </a:p>
          <a:p>
            <a:pPr marL="574675" lvl="1" indent="-117475" algn="l" defTabSz="814388">
              <a:lnSpc>
                <a:spcPct val="95000"/>
              </a:lnSpc>
              <a:spcBef>
                <a:spcPct val="35000"/>
              </a:spcBef>
              <a:buClr>
                <a:srgbClr val="708CA1"/>
              </a:buClr>
              <a:buFont typeface="Wingdings" pitchFamily="2" charset="2"/>
              <a:buChar char="§"/>
            </a:pPr>
            <a:r>
              <a:rPr lang="en-US" sz="1600" b="1" kern="0" dirty="0">
                <a:solidFill>
                  <a:srgbClr val="000000"/>
                </a:solidFill>
                <a:latin typeface="Arial"/>
              </a:rPr>
              <a:t>IP address</a:t>
            </a:r>
            <a:r>
              <a:rPr lang="en-US" sz="1600" kern="0" dirty="0">
                <a:solidFill>
                  <a:srgbClr val="000000"/>
                </a:solidFill>
                <a:latin typeface="Arial"/>
              </a:rPr>
              <a:t> - Identifies a unique host on a local network.</a:t>
            </a:r>
            <a:r>
              <a:rPr lang="en-US" sz="1600" b="1" kern="0" dirty="0">
                <a:solidFill>
                  <a:srgbClr val="000000"/>
                </a:solidFill>
                <a:latin typeface="Arial"/>
              </a:rPr>
              <a:t> </a:t>
            </a:r>
          </a:p>
          <a:p>
            <a:pPr marL="574675" lvl="1" indent="-117475" algn="l" defTabSz="814388">
              <a:lnSpc>
                <a:spcPct val="95000"/>
              </a:lnSpc>
              <a:spcBef>
                <a:spcPct val="35000"/>
              </a:spcBef>
              <a:buClr>
                <a:srgbClr val="708CA1"/>
              </a:buClr>
              <a:buFont typeface="Wingdings" pitchFamily="2" charset="2"/>
              <a:buChar char="§"/>
            </a:pPr>
            <a:r>
              <a:rPr lang="en-US" sz="1600" b="1" kern="0" dirty="0">
                <a:solidFill>
                  <a:srgbClr val="000000"/>
                </a:solidFill>
                <a:latin typeface="Arial"/>
              </a:rPr>
              <a:t>Subnet mask </a:t>
            </a:r>
            <a:r>
              <a:rPr lang="en-US" sz="1600" kern="0" dirty="0">
                <a:solidFill>
                  <a:srgbClr val="000000"/>
                </a:solidFill>
                <a:latin typeface="Arial"/>
              </a:rPr>
              <a:t>- Identifies the host’s network subnet.</a:t>
            </a:r>
          </a:p>
          <a:p>
            <a:pPr marL="574675" lvl="1" indent="-117475" algn="l" defTabSz="814388">
              <a:lnSpc>
                <a:spcPct val="95000"/>
              </a:lnSpc>
              <a:spcBef>
                <a:spcPct val="35000"/>
              </a:spcBef>
              <a:buClr>
                <a:srgbClr val="708CA1"/>
              </a:buClr>
              <a:buFont typeface="Wingdings" pitchFamily="2" charset="2"/>
              <a:buChar char="§"/>
            </a:pPr>
            <a:r>
              <a:rPr lang="en-US" sz="1600" b="1" kern="0" dirty="0">
                <a:solidFill>
                  <a:srgbClr val="000000"/>
                </a:solidFill>
                <a:latin typeface="Arial"/>
              </a:rPr>
              <a:t>Default gateway </a:t>
            </a:r>
            <a:r>
              <a:rPr lang="en-US" sz="1600" kern="0" dirty="0">
                <a:solidFill>
                  <a:srgbClr val="000000"/>
                </a:solidFill>
                <a:latin typeface="Arial"/>
              </a:rPr>
              <a:t>- Identifies the router a packet is sent to when the destination is not on the same local network subnet.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696836"/>
      </p:ext>
    </p:extLst>
  </p:cSld>
  <p:clrMapOvr>
    <a:masterClrMapping/>
  </p:clrMapOvr>
  <p:transition spd="med"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dirty="0">
                <a:latin typeface="Arial" charset="0"/>
              </a:rPr>
              <a:t>Connect Devices</a:t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Document Network Addressing</a:t>
            </a:r>
            <a:endParaRPr lang="en-US" dirty="0">
              <a:solidFill>
                <a:srgbClr val="00B0F0"/>
              </a:solidFill>
              <a:latin typeface="Arial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13110" y="1232592"/>
            <a:ext cx="8752915" cy="5093780"/>
          </a:xfrm>
        </p:spPr>
        <p:txBody>
          <a:bodyPr/>
          <a:lstStyle/>
          <a:p>
            <a:pPr>
              <a:buNone/>
            </a:pPr>
            <a:r>
              <a:rPr lang="en-US" sz="1800" dirty="0"/>
              <a:t>Network documentation should include at least the following in a topology diagram and addressing table:</a:t>
            </a:r>
          </a:p>
          <a:p>
            <a:r>
              <a:rPr lang="en-US" sz="1800" dirty="0"/>
              <a:t>Device names</a:t>
            </a:r>
          </a:p>
          <a:p>
            <a:r>
              <a:rPr lang="en-US" sz="1800" dirty="0"/>
              <a:t>Interfaces </a:t>
            </a:r>
          </a:p>
          <a:p>
            <a:r>
              <a:rPr lang="en-US" sz="1800" dirty="0"/>
              <a:t>IP addresses and </a:t>
            </a:r>
          </a:p>
          <a:p>
            <a:pPr>
              <a:buNone/>
            </a:pPr>
            <a:r>
              <a:rPr lang="en-US" sz="1800" dirty="0"/>
              <a:t>	subnet masks</a:t>
            </a:r>
          </a:p>
          <a:p>
            <a:r>
              <a:rPr lang="en-US" sz="1800" dirty="0"/>
              <a:t>Default gateways</a:t>
            </a:r>
          </a:p>
          <a:p>
            <a:pPr lvl="1"/>
            <a:endParaRPr lang="en-US" sz="1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4081" y="2070792"/>
            <a:ext cx="6511944" cy="3649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244325"/>
      </p:ext>
    </p:extLst>
  </p:cSld>
  <p:clrMapOvr>
    <a:masterClrMapping/>
  </p:clrMapOvr>
  <p:transition spd="med"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dirty="0">
                <a:latin typeface="Arial" charset="0"/>
              </a:rPr>
              <a:t>Connect Devices</a:t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Enable IP on a Host</a:t>
            </a:r>
            <a:endParaRPr lang="en-US" dirty="0">
              <a:solidFill>
                <a:srgbClr val="00B0F0"/>
              </a:solidFill>
              <a:latin typeface="Arial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13110" y="1232592"/>
            <a:ext cx="8752915" cy="509378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/>
              <a:t>Statically Assigned IP address </a:t>
            </a:r>
            <a:r>
              <a:rPr lang="en-US" sz="2000" dirty="0"/>
              <a:t>– The host is manually assigned an IP address, subnet mask and default gateway. A DNS server IP address can also  be assigned.</a:t>
            </a:r>
          </a:p>
          <a:p>
            <a:pPr marL="800100" lvl="1" indent="-342900"/>
            <a:r>
              <a:rPr lang="en-US" dirty="0"/>
              <a:t>Used to identify specific network resources such as network servers and printers.</a:t>
            </a:r>
          </a:p>
          <a:p>
            <a:pPr marL="800100" lvl="1" indent="-342900"/>
            <a:r>
              <a:rPr lang="en-US" dirty="0"/>
              <a:t>Can be used in very small networks with few hosts.</a:t>
            </a: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Dynamically Assigned IP Address </a:t>
            </a:r>
            <a:r>
              <a:rPr lang="en-US" sz="2000" dirty="0"/>
              <a:t>– IP Address information is dynamically assigned by a server using Dynamic Host Configuration Protocol (DHCP).</a:t>
            </a:r>
          </a:p>
          <a:p>
            <a:pPr marL="800100" lvl="1" indent="-342900"/>
            <a:r>
              <a:rPr lang="en-US" dirty="0"/>
              <a:t>Most hosts acquire their IP address information through DHCP.</a:t>
            </a:r>
          </a:p>
          <a:p>
            <a:pPr marL="800100" lvl="1" indent="-342900"/>
            <a:r>
              <a:rPr lang="en-US" dirty="0"/>
              <a:t>DHCP services can be provided by Cisco routers.</a:t>
            </a:r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735603422"/>
      </p:ext>
    </p:extLst>
  </p:cSld>
  <p:clrMapOvr>
    <a:masterClrMapping/>
  </p:clrMapOvr>
  <p:transition spd="med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3"/>
          <p:cNvSpPr txBox="1">
            <a:spLocks noChangeArrowheads="1"/>
          </p:cNvSpPr>
          <p:nvPr/>
        </p:nvSpPr>
        <p:spPr bwMode="white">
          <a:xfrm>
            <a:off x="311148" y="2155592"/>
            <a:ext cx="4189413" cy="183824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2124" tIns="41061" rIns="82124" bIns="41061" anchor="ctr"/>
          <a:lstStyle/>
          <a:p>
            <a:pPr algn="l" defTabSz="814388">
              <a:lnSpc>
                <a:spcPct val="90000"/>
              </a:lnSpc>
              <a:defRPr/>
            </a:pPr>
            <a:r>
              <a:rPr lang="en-US" b="0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Routing and Switching Essentials </a:t>
            </a:r>
            <a:r>
              <a:rPr lang="en-US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6.0 </a:t>
            </a:r>
          </a:p>
          <a:p>
            <a:pPr algn="l" defTabSz="814388">
              <a:lnSpc>
                <a:spcPct val="90000"/>
              </a:lnSpc>
              <a:defRPr/>
            </a:pPr>
            <a:r>
              <a:rPr lang="en-US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</a:t>
            </a:r>
            <a:r>
              <a:rPr lang="en-US" b="0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lanning Guide</a:t>
            </a:r>
          </a:p>
          <a:p>
            <a:pPr algn="l" defTabSz="814388">
              <a:lnSpc>
                <a:spcPct val="90000"/>
              </a:lnSpc>
              <a:defRPr/>
            </a:pPr>
            <a:r>
              <a:rPr lang="en-US" b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1: Routing Concepts</a:t>
            </a:r>
            <a:endParaRPr lang="en-US" b="0" kern="0" dirty="0">
              <a:solidFill>
                <a:srgbClr val="00B0F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25981340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dirty="0">
                <a:latin typeface="Arial" charset="0"/>
              </a:rPr>
              <a:t>Connect Devices</a:t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Enable IP on a Host</a:t>
            </a:r>
            <a:endParaRPr lang="en-US" dirty="0">
              <a:solidFill>
                <a:srgbClr val="00B0F0"/>
              </a:solidFill>
              <a:latin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5764" t="19259" r="40833" b="13951"/>
          <a:stretch/>
        </p:blipFill>
        <p:spPr>
          <a:xfrm>
            <a:off x="1660586" y="1232592"/>
            <a:ext cx="5838720" cy="5053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563773"/>
      </p:ext>
    </p:extLst>
  </p:cSld>
  <p:clrMapOvr>
    <a:masterClrMapping/>
  </p:clrMapOvr>
  <p:transition spd="med"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dirty="0">
                <a:latin typeface="Arial" charset="0"/>
              </a:rPr>
              <a:t>Connect Devices</a:t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Enable IP on a Host</a:t>
            </a:r>
            <a:endParaRPr lang="en-US" dirty="0">
              <a:solidFill>
                <a:srgbClr val="00B0F0"/>
              </a:solidFill>
              <a:latin typeface="Arial" charset="0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3819" t="19676" r="42220" b="15068"/>
          <a:stretch/>
        </p:blipFill>
        <p:spPr>
          <a:xfrm>
            <a:off x="1693718" y="1333499"/>
            <a:ext cx="6231082" cy="520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366042"/>
      </p:ext>
    </p:extLst>
  </p:cSld>
  <p:clrMapOvr>
    <a:masterClrMapping/>
  </p:clrMapOvr>
  <p:transition spd="med"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dirty="0">
                <a:latin typeface="Arial" charset="0"/>
              </a:rPr>
              <a:t>Connect devices</a:t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Device LEDs</a:t>
            </a:r>
            <a:endParaRPr lang="en-US" dirty="0">
              <a:solidFill>
                <a:srgbClr val="00B0F0"/>
              </a:solidFill>
              <a:latin typeface="Arial" charset="0"/>
            </a:endParaRPr>
          </a:p>
        </p:txBody>
      </p:sp>
      <p:pic>
        <p:nvPicPr>
          <p:cNvPr id="5" name="Picture 4" descr="Routing and Switching Essentials - Mozilla Firefox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23" t="20750" r="41110" b="9101"/>
          <a:stretch/>
        </p:blipFill>
        <p:spPr>
          <a:xfrm>
            <a:off x="1358900" y="1142999"/>
            <a:ext cx="6248400" cy="532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815133"/>
      </p:ext>
    </p:extLst>
  </p:cSld>
  <p:clrMapOvr>
    <a:masterClrMapping/>
  </p:clrMapOvr>
  <p:transition spd="med"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outing and Switching Essentials - Mozilla Firefox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9" t="21009" r="41944" b="9878"/>
          <a:stretch/>
        </p:blipFill>
        <p:spPr>
          <a:xfrm>
            <a:off x="1498188" y="1389491"/>
            <a:ext cx="5982112" cy="5022719"/>
          </a:xfrm>
          <a:prstGeom prst="rect">
            <a:avLst/>
          </a:prstGeom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Console Access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600" dirty="0"/>
              <a:t>Connect Devices</a:t>
            </a:r>
            <a:br>
              <a:rPr lang="en-US" dirty="0"/>
            </a:br>
            <a:r>
              <a:rPr lang="en-US" dirty="0"/>
              <a:t>Console Access</a:t>
            </a:r>
          </a:p>
        </p:txBody>
      </p:sp>
    </p:spTree>
    <p:extLst>
      <p:ext uri="{BB962C8B-B14F-4D97-AF65-F5344CB8AC3E}">
        <p14:creationId xmlns:p14="http://schemas.microsoft.com/office/powerpoint/2010/main" val="274352632"/>
      </p:ext>
    </p:extLst>
  </p:cSld>
  <p:clrMapOvr>
    <a:masterClrMapping/>
  </p:clrMapOvr>
  <p:transition spd="med"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dirty="0">
                <a:latin typeface="Arial" charset="0"/>
              </a:rPr>
              <a:t>Connect Devices</a:t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Enable IP on a Switch</a:t>
            </a:r>
            <a:endParaRPr lang="en-US" dirty="0">
              <a:solidFill>
                <a:srgbClr val="00B0F0"/>
              </a:solidFill>
              <a:latin typeface="Arial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13110" y="1232592"/>
            <a:ext cx="8752915" cy="1751908"/>
          </a:xfrm>
        </p:spPr>
        <p:txBody>
          <a:bodyPr/>
          <a:lstStyle/>
          <a:p>
            <a:r>
              <a:rPr lang="en-US" sz="2000" dirty="0"/>
              <a:t>Network infrastructure devices require IP addresses to enable remote management. </a:t>
            </a:r>
          </a:p>
          <a:p>
            <a:r>
              <a:rPr lang="en-US" sz="2000" dirty="0"/>
              <a:t>On a switch, the management IP address is assigned on a virtual interface called a switched virtual interface (SVI)</a:t>
            </a:r>
          </a:p>
          <a:p>
            <a:endParaRPr lang="en-US" sz="1600" dirty="0"/>
          </a:p>
          <a:p>
            <a:endParaRPr lang="en-US" sz="2000" dirty="0"/>
          </a:p>
        </p:txBody>
      </p:sp>
      <p:pic>
        <p:nvPicPr>
          <p:cNvPr id="3" name="Picture 2" descr="Routing and Switching Essentials - Mozilla Firefox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67" t="24793" r="43867" b="28222"/>
          <a:stretch/>
        </p:blipFill>
        <p:spPr>
          <a:xfrm>
            <a:off x="1524454" y="2781300"/>
            <a:ext cx="5879646" cy="378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958385"/>
      </p:ext>
    </p:extLst>
  </p:cSld>
  <p:clrMapOvr>
    <a:masterClrMapping/>
  </p:clrMapOvr>
  <p:transition spd="med"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dirty="0">
                <a:latin typeface="Arial" charset="0"/>
              </a:rPr>
              <a:t>Router Basic Settings</a:t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Configure Router Basic Settings </a:t>
            </a:r>
            <a:endParaRPr lang="en-US" dirty="0">
              <a:solidFill>
                <a:srgbClr val="00B0F0"/>
              </a:solidFill>
              <a:latin typeface="Arial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14515" y="1562792"/>
            <a:ext cx="4365431" cy="4342708"/>
          </a:xfrm>
        </p:spPr>
        <p:txBody>
          <a:bodyPr/>
          <a:lstStyle/>
          <a:p>
            <a:r>
              <a:rPr lang="en-US" sz="2000" b="1" dirty="0"/>
              <a:t>Name the device –</a:t>
            </a:r>
            <a:r>
              <a:rPr lang="en-US" sz="2000" dirty="0"/>
              <a:t> Distinguishes it from other routers</a:t>
            </a:r>
          </a:p>
          <a:p>
            <a:r>
              <a:rPr lang="en-US" sz="2000" b="1" dirty="0"/>
              <a:t>Secure management access – </a:t>
            </a:r>
            <a:r>
              <a:rPr lang="en-US" sz="2000" dirty="0"/>
              <a:t>Secures privileged EXEC, user EXEC, and Telnet access, and encrypts passwords .</a:t>
            </a:r>
          </a:p>
          <a:p>
            <a:r>
              <a:rPr lang="en-US" sz="2000" b="1" dirty="0"/>
              <a:t>Configure a banner –</a:t>
            </a:r>
            <a:r>
              <a:rPr lang="en-US" sz="2000" dirty="0"/>
              <a:t> Provides legal notification of unauthorized access.</a:t>
            </a:r>
          </a:p>
          <a:p>
            <a:r>
              <a:rPr lang="en-US" sz="2000" b="1" dirty="0"/>
              <a:t>Save the Configuration</a:t>
            </a:r>
            <a:endParaRPr lang="en-US" sz="1600" b="1" dirty="0"/>
          </a:p>
          <a:p>
            <a:endParaRPr lang="en-US" sz="2000" dirty="0"/>
          </a:p>
        </p:txBody>
      </p:sp>
      <p:pic>
        <p:nvPicPr>
          <p:cNvPr id="4" name="Picture 3" descr="Routing and Switching Essentials - Mozilla Firefox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12" t="20504" r="44600" b="16957"/>
          <a:stretch/>
        </p:blipFill>
        <p:spPr>
          <a:xfrm>
            <a:off x="4348738" y="1562792"/>
            <a:ext cx="4617287" cy="412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298489"/>
      </p:ext>
    </p:extLst>
  </p:cSld>
  <p:clrMapOvr>
    <a:masterClrMapping/>
  </p:clrMapOvr>
  <p:transition spd="med"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dirty="0">
                <a:latin typeface="Arial" charset="0"/>
              </a:rPr>
              <a:t>Router Basic Settings</a:t>
            </a:r>
            <a:br>
              <a:rPr lang="en-US" dirty="0">
                <a:latin typeface="Arial" charset="0"/>
              </a:rPr>
            </a:br>
            <a:r>
              <a:rPr lang="en-US" dirty="0"/>
              <a:t>Configure an IPv4 Router Interface</a:t>
            </a:r>
            <a:endParaRPr lang="en-US" dirty="0">
              <a:solidFill>
                <a:srgbClr val="00B0F0"/>
              </a:solidFill>
              <a:latin typeface="Arial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05038" y="1397692"/>
            <a:ext cx="3963785" cy="4304608"/>
          </a:xfrm>
        </p:spPr>
        <p:txBody>
          <a:bodyPr/>
          <a:lstStyle/>
          <a:p>
            <a:pPr>
              <a:buNone/>
            </a:pPr>
            <a:r>
              <a:rPr lang="en-US" sz="2000" dirty="0"/>
              <a:t>To be available, a router interface  must be:</a:t>
            </a:r>
          </a:p>
          <a:p>
            <a:r>
              <a:rPr lang="en-US" sz="1600" dirty="0"/>
              <a:t>Configured with an address and subnet mask.</a:t>
            </a:r>
          </a:p>
          <a:p>
            <a:r>
              <a:rPr lang="en-US" sz="1600" dirty="0"/>
              <a:t>Activated using </a:t>
            </a:r>
            <a:r>
              <a:rPr lang="en-US" sz="1600" b="1" dirty="0"/>
              <a:t>no shutdown</a:t>
            </a:r>
            <a:r>
              <a:rPr lang="en-US" sz="1600" dirty="0"/>
              <a:t> command. By default LAN and WAN interfaces are not activated. </a:t>
            </a:r>
          </a:p>
          <a:p>
            <a:r>
              <a:rPr lang="en-US" sz="1600" dirty="0"/>
              <a:t>Configured with the clock rate command on the Serial cable end labeled DCE. </a:t>
            </a:r>
          </a:p>
          <a:p>
            <a:pPr marL="0" indent="0">
              <a:buNone/>
            </a:pPr>
            <a:r>
              <a:rPr lang="en-US" sz="1600" dirty="0"/>
              <a:t>Optional description can be included.</a:t>
            </a:r>
          </a:p>
          <a:p>
            <a:endParaRPr lang="en-US" sz="2000" dirty="0"/>
          </a:p>
        </p:txBody>
      </p:sp>
      <p:pic>
        <p:nvPicPr>
          <p:cNvPr id="3" name="Picture 2" descr="Routing and Switching Essentials - Mozilla Firefox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2" t="21267" r="45637" b="18939"/>
          <a:stretch/>
        </p:blipFill>
        <p:spPr>
          <a:xfrm>
            <a:off x="4168823" y="1397692"/>
            <a:ext cx="4759277" cy="4304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207112"/>
      </p:ext>
    </p:extLst>
  </p:cSld>
  <p:clrMapOvr>
    <a:masterClrMapping/>
  </p:clrMapOvr>
  <p:transition spd="med"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dirty="0">
                <a:latin typeface="Arial" charset="0"/>
              </a:rPr>
              <a:t>Router Basic Settings</a:t>
            </a:r>
            <a:br>
              <a:rPr lang="en-US" dirty="0">
                <a:latin typeface="Arial" charset="0"/>
              </a:rPr>
            </a:br>
            <a:r>
              <a:rPr lang="en-US" dirty="0"/>
              <a:t>Configure an IPv6 Router Interface</a:t>
            </a:r>
            <a:endParaRPr lang="en-US" dirty="0">
              <a:solidFill>
                <a:srgbClr val="00B0F0"/>
              </a:solidFill>
              <a:latin typeface="Arial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05037" y="1359592"/>
            <a:ext cx="8760987" cy="2475808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Configure interface with IPv6 address and subnet mask:</a:t>
            </a:r>
          </a:p>
          <a:p>
            <a:r>
              <a:rPr lang="en-US" sz="1600" dirty="0"/>
              <a:t>Use the </a:t>
            </a:r>
            <a:r>
              <a:rPr lang="en-US" sz="1600" b="1" dirty="0"/>
              <a:t>ipv6 address</a:t>
            </a:r>
            <a:r>
              <a:rPr lang="en-US" sz="1600" dirty="0"/>
              <a:t> </a:t>
            </a:r>
            <a:r>
              <a:rPr lang="en-US" sz="1600" i="1" dirty="0"/>
              <a:t>ipv6-address</a:t>
            </a:r>
            <a:r>
              <a:rPr lang="en-US" sz="1600" dirty="0"/>
              <a:t>/</a:t>
            </a:r>
            <a:r>
              <a:rPr lang="en-US" sz="1600" i="1" dirty="0"/>
              <a:t>ipv6-length </a:t>
            </a:r>
            <a:r>
              <a:rPr lang="en-US" sz="1600" dirty="0"/>
              <a:t>[link-local | eui-64]interface configuration command.</a:t>
            </a:r>
          </a:p>
          <a:p>
            <a:r>
              <a:rPr lang="en-US" sz="1600" dirty="0"/>
              <a:t>Activate using the </a:t>
            </a:r>
            <a:r>
              <a:rPr lang="en-US" sz="1600" b="1" dirty="0"/>
              <a:t>no shutdown </a:t>
            </a:r>
            <a:r>
              <a:rPr lang="en-US" sz="1600" dirty="0"/>
              <a:t>command.</a:t>
            </a:r>
          </a:p>
          <a:p>
            <a:endParaRPr lang="en-US" sz="2000" dirty="0"/>
          </a:p>
        </p:txBody>
      </p:sp>
      <p:pic>
        <p:nvPicPr>
          <p:cNvPr id="5" name="Picture 4" descr="Routing and Switching Essentials - Mozilla Firefox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77" t="21009" r="38196" b="16607"/>
          <a:stretch/>
        </p:blipFill>
        <p:spPr>
          <a:xfrm>
            <a:off x="2280836" y="2857500"/>
            <a:ext cx="5059764" cy="345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864207"/>
      </p:ext>
    </p:extLst>
  </p:cSld>
  <p:clrMapOvr>
    <a:masterClrMapping/>
  </p:clrMapOvr>
  <p:transition spd="med"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dirty="0">
                <a:latin typeface="Arial" charset="0"/>
              </a:rPr>
              <a:t>Router Basic Settings</a:t>
            </a:r>
            <a:br>
              <a:rPr lang="en-US" dirty="0">
                <a:latin typeface="Arial" charset="0"/>
              </a:rPr>
            </a:br>
            <a:r>
              <a:rPr lang="en-US" dirty="0"/>
              <a:t>Configure an IPv6 Router Interface (cont.)</a:t>
            </a:r>
            <a:endParaRPr lang="en-US" dirty="0">
              <a:solidFill>
                <a:srgbClr val="00B0F0"/>
              </a:solidFill>
              <a:latin typeface="Arial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9090" y="1464656"/>
            <a:ext cx="8341712" cy="2894908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/>
              <a:t>IPv6 interfaces can support more than one address</a:t>
            </a:r>
            <a:r>
              <a:rPr lang="en-US" sz="2000" dirty="0"/>
              <a:t>:</a:t>
            </a:r>
          </a:p>
          <a:p>
            <a:r>
              <a:rPr lang="en-US" sz="2000" dirty="0"/>
              <a:t>Configure a specified global unicast –</a:t>
            </a:r>
            <a:r>
              <a:rPr lang="en-US" sz="2000" i="1" dirty="0"/>
              <a:t> </a:t>
            </a:r>
            <a:r>
              <a:rPr lang="en-US" sz="2000" b="1" dirty="0"/>
              <a:t>ipv6address</a:t>
            </a:r>
            <a:r>
              <a:rPr lang="en-US" sz="2000" i="1" dirty="0"/>
              <a:t> ipv6-address</a:t>
            </a:r>
            <a:r>
              <a:rPr lang="en-US" sz="2000" dirty="0"/>
              <a:t> /</a:t>
            </a:r>
            <a:r>
              <a:rPr lang="en-US" sz="2000" i="1" dirty="0"/>
              <a:t>ipv6-length</a:t>
            </a:r>
            <a:r>
              <a:rPr lang="en-US" sz="2000" dirty="0"/>
              <a:t> </a:t>
            </a:r>
          </a:p>
          <a:p>
            <a:r>
              <a:rPr lang="en-US" sz="2000" dirty="0"/>
              <a:t>Configure a global IPv6 address with an interface identifier (ID) in the low-order 64 bits  - </a:t>
            </a:r>
            <a:r>
              <a:rPr lang="en-US" sz="2000" b="1" dirty="0"/>
              <a:t>ipv6address </a:t>
            </a:r>
            <a:r>
              <a:rPr lang="en-US" sz="2000" i="1" dirty="0"/>
              <a:t>ipv6-address</a:t>
            </a:r>
            <a:r>
              <a:rPr lang="en-US" sz="2000" dirty="0"/>
              <a:t> /</a:t>
            </a:r>
            <a:r>
              <a:rPr lang="en-US" sz="2000" i="1" dirty="0"/>
              <a:t>ipv6-length </a:t>
            </a:r>
            <a:r>
              <a:rPr lang="en-US" sz="2000" dirty="0"/>
              <a:t>eui-64</a:t>
            </a:r>
          </a:p>
          <a:p>
            <a:r>
              <a:rPr lang="en-US" sz="2000" dirty="0"/>
              <a:t>Configure a link-local address - </a:t>
            </a:r>
            <a:r>
              <a:rPr lang="en-US" sz="2000" b="1" dirty="0"/>
              <a:t>ipv6address</a:t>
            </a:r>
            <a:r>
              <a:rPr lang="en-US" sz="2000" dirty="0"/>
              <a:t> </a:t>
            </a:r>
            <a:r>
              <a:rPr lang="en-US" sz="2000" i="1" dirty="0"/>
              <a:t>ipv6-address</a:t>
            </a:r>
            <a:r>
              <a:rPr lang="en-US" sz="2000" dirty="0"/>
              <a:t> /</a:t>
            </a:r>
            <a:r>
              <a:rPr lang="en-US" sz="2000" i="1" dirty="0"/>
              <a:t>ipv6-length </a:t>
            </a:r>
            <a:r>
              <a:rPr lang="en-US" sz="2000" dirty="0"/>
              <a:t>link-local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3" name="Picture 2" descr="Routing and Switching Essentials - Mozilla Firefox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8" t="30390" r="38333" b="32824"/>
          <a:stretch/>
        </p:blipFill>
        <p:spPr>
          <a:xfrm>
            <a:off x="1369194" y="4170219"/>
            <a:ext cx="6458624" cy="2325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315670"/>
      </p:ext>
    </p:extLst>
  </p:cSld>
  <p:clrMapOvr>
    <a:masterClrMapping/>
  </p:clrMapOvr>
  <p:transition spd="med"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Router Basic Settings</a:t>
            </a:r>
            <a:br>
              <a:rPr lang="en-US" dirty="0">
                <a:latin typeface="Arial" charset="0"/>
              </a:rPr>
            </a:br>
            <a:r>
              <a:rPr lang="en-US" dirty="0"/>
              <a:t>Configure an IPv4 Loopback Interface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9090" y="1372292"/>
            <a:ext cx="8341712" cy="2894908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/>
              <a:t>A loopback interface is a logical interface that is internal to the router</a:t>
            </a:r>
            <a:r>
              <a:rPr lang="en-US" sz="2000" dirty="0"/>
              <a:t>: </a:t>
            </a:r>
          </a:p>
          <a:p>
            <a:r>
              <a:rPr lang="en-US" sz="1600" dirty="0"/>
              <a:t>It is not assigned to a physical port, it  is considered a software interface that is automatically in an UP state.</a:t>
            </a:r>
          </a:p>
          <a:p>
            <a:r>
              <a:rPr lang="en-US" sz="1600" dirty="0"/>
              <a:t>A loopback interface is useful for testing.</a:t>
            </a:r>
          </a:p>
          <a:p>
            <a:r>
              <a:rPr lang="en-US" sz="1600" dirty="0"/>
              <a:t>It is important in the OSPF routing process.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3" name="Picture 2" descr="Routing and Switching Essentials - Mozilla Firefox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6" t="20948" r="38750" b="12425"/>
          <a:stretch/>
        </p:blipFill>
        <p:spPr>
          <a:xfrm>
            <a:off x="2616200" y="3390900"/>
            <a:ext cx="4318000" cy="337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237025"/>
      </p:ext>
    </p:extLst>
  </p:cSld>
  <p:clrMapOvr>
    <a:masterClrMapping/>
  </p:clrMapOvr>
  <p:transition spd="med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3"/>
          <p:cNvSpPr>
            <a:spLocks noGrp="1" noChangeArrowheads="1"/>
          </p:cNvSpPr>
          <p:nvPr>
            <p:ph type="title" idx="4294967295"/>
          </p:nvPr>
        </p:nvSpPr>
        <p:spPr>
          <a:xfrm>
            <a:off x="445863" y="350288"/>
            <a:ext cx="8218757" cy="838200"/>
          </a:xfrm>
        </p:spPr>
        <p:txBody>
          <a:bodyPr/>
          <a:lstStyle/>
          <a:p>
            <a:pPr eaLnBrk="1" hangingPunct="1"/>
            <a:r>
              <a:rPr lang="en-US" dirty="0"/>
              <a:t>Chapter 1: Activities</a:t>
            </a:r>
          </a:p>
        </p:txBody>
      </p:sp>
      <p:sp>
        <p:nvSpPr>
          <p:cNvPr id="6147" name="Rectangle 34"/>
          <p:cNvSpPr>
            <a:spLocks noGrp="1" noChangeArrowheads="1"/>
          </p:cNvSpPr>
          <p:nvPr>
            <p:ph type="body" idx="4294967295"/>
          </p:nvPr>
        </p:nvSpPr>
        <p:spPr>
          <a:xfrm>
            <a:off x="445863" y="1222600"/>
            <a:ext cx="8060269" cy="372982"/>
          </a:xfrm>
        </p:spPr>
        <p:txBody>
          <a:bodyPr/>
          <a:lstStyle/>
          <a:p>
            <a:pPr marL="0" indent="0" eaLnBrk="1" hangingPunct="1">
              <a:spcBef>
                <a:spcPct val="30000"/>
              </a:spcBef>
              <a:buNone/>
            </a:pPr>
            <a:r>
              <a:rPr lang="en-US" sz="2000" dirty="0"/>
              <a:t>What activities are associated with this chapter?</a:t>
            </a:r>
            <a:endParaRPr lang="en-US" sz="2000" dirty="0">
              <a:solidFill>
                <a:srgbClr val="00B0F0"/>
              </a:solidFill>
            </a:endParaRPr>
          </a:p>
          <a:p>
            <a:pPr marL="0" indent="0" eaLnBrk="1" hangingPunct="1">
              <a:spcBef>
                <a:spcPct val="30000"/>
              </a:spcBef>
              <a:buNone/>
            </a:pPr>
            <a:endParaRPr lang="en-US" sz="2000" dirty="0"/>
          </a:p>
          <a:p>
            <a:pPr marL="119063" indent="0" eaLnBrk="1" hangingPunct="1">
              <a:spcBef>
                <a:spcPct val="30000"/>
              </a:spcBef>
              <a:buNone/>
            </a:pPr>
            <a:endParaRPr lang="en-US" sz="2000" dirty="0"/>
          </a:p>
          <a:p>
            <a:pPr marL="119063" indent="0" eaLnBrk="1" hangingPunct="1">
              <a:spcBef>
                <a:spcPct val="30000"/>
              </a:spcBef>
              <a:buNone/>
            </a:pPr>
            <a:endParaRPr lang="en-US" sz="20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261870"/>
              </p:ext>
            </p:extLst>
          </p:nvPr>
        </p:nvGraphicFramePr>
        <p:xfrm>
          <a:off x="445863" y="1641144"/>
          <a:ext cx="8315996" cy="422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63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46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2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23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Page 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Activity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Activity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Optional?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1.0.1.2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Class Activity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 We Really Need a Map?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Optional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1.1.1.7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Class Activity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Identify Router Components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1.1.1.8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Packet Tracer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Use Traceroute to Discover the Network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Recommended</a:t>
                      </a:r>
                    </a:p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1.1.1.9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Lab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Mapping the Internet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Optional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1.1.2.7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/>
                        <a:t>Syntax Checker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Configure the Management SVI on S2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1.1.2.8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/>
                        <a:t>Class Activity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Document an Addressing Scheme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1.1.2.9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/>
                        <a:t>Packet Tracer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Document the Network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Recommended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1.1.3.1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/>
                        <a:t>Syntax Checker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Configure Basic Settings on R2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1.1.3.2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/>
                        <a:t>Syntax Checker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Configure an IPv4 Router Interface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1.1.3.5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/>
                        <a:t>Packet Tracer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Configure IPv4 and IPv6 Interfaces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Recommended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6" name="Rectangle 34"/>
          <p:cNvSpPr txBox="1">
            <a:spLocks noChangeArrowheads="1"/>
          </p:cNvSpPr>
          <p:nvPr/>
        </p:nvSpPr>
        <p:spPr bwMode="auto">
          <a:xfrm>
            <a:off x="445863" y="6019643"/>
            <a:ext cx="8162663" cy="407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>
            <a:lvl1pPr marL="236538" indent="-236538" algn="l" defTabSz="814388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708CA1"/>
              </a:buClr>
              <a:buFont typeface="Wingdings" charset="0"/>
              <a:buChar char="§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74675" indent="-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9144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254125" indent="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1604963" indent="223838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0621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6pPr>
            <a:lvl7pPr marL="25193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7pPr>
            <a:lvl8pPr marL="29765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8pPr>
            <a:lvl9pPr marL="34337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spcBef>
                <a:spcPct val="30000"/>
              </a:spcBef>
              <a:buFont typeface="Wingdings" charset="0"/>
              <a:buNone/>
            </a:pPr>
            <a:r>
              <a:rPr lang="en-US" sz="1600" kern="0" dirty="0"/>
              <a:t>The password used in the Packet Tracer activities in this chapter is: </a:t>
            </a:r>
            <a:r>
              <a:rPr lang="en-US" sz="1600" b="1" kern="0" dirty="0"/>
              <a:t>PT_ccna5</a:t>
            </a:r>
          </a:p>
          <a:p>
            <a:pPr marL="0" indent="0" eaLnBrk="1" hangingPunct="1">
              <a:spcBef>
                <a:spcPct val="30000"/>
              </a:spcBef>
              <a:buFont typeface="Wingdings" charset="0"/>
              <a:buNone/>
            </a:pPr>
            <a:endParaRPr lang="en-US" sz="2000" kern="0" dirty="0"/>
          </a:p>
          <a:p>
            <a:pPr marL="119063" indent="0" eaLnBrk="1" hangingPunct="1">
              <a:spcBef>
                <a:spcPct val="30000"/>
              </a:spcBef>
              <a:buFont typeface="Wingdings" charset="0"/>
              <a:buNone/>
            </a:pPr>
            <a:endParaRPr lang="en-US" sz="2000" kern="0" dirty="0"/>
          </a:p>
          <a:p>
            <a:pPr marL="0" indent="0" eaLnBrk="1" hangingPunct="1">
              <a:spcBef>
                <a:spcPct val="30000"/>
              </a:spcBef>
              <a:buFont typeface="Wingdings" charset="0"/>
              <a:buNone/>
            </a:pPr>
            <a:endParaRPr lang="en-US" sz="2000" kern="0" dirty="0"/>
          </a:p>
          <a:p>
            <a:pPr marL="0" indent="0" eaLnBrk="1" hangingPunct="1">
              <a:spcBef>
                <a:spcPct val="30000"/>
              </a:spcBef>
              <a:buFont typeface="Wingdings" charset="0"/>
              <a:buNone/>
            </a:pPr>
            <a:endParaRPr lang="en-US" sz="2000" kern="0" dirty="0"/>
          </a:p>
        </p:txBody>
      </p:sp>
    </p:spTree>
    <p:extLst>
      <p:ext uri="{BB962C8B-B14F-4D97-AF65-F5344CB8AC3E}">
        <p14:creationId xmlns:p14="http://schemas.microsoft.com/office/powerpoint/2010/main" val="3307004754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sz="1800" dirty="0">
                <a:latin typeface="+mn-lt"/>
              </a:rPr>
              <a:t>Verify Connectivity of Directly Connected Networks</a:t>
            </a:r>
            <a:br>
              <a:rPr lang="en-US" dirty="0"/>
            </a:br>
            <a:r>
              <a:rPr lang="en-US" dirty="0"/>
              <a:t>Verify Interface Settings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9090" y="1372292"/>
            <a:ext cx="4175610" cy="4926908"/>
          </a:xfrm>
        </p:spPr>
        <p:txBody>
          <a:bodyPr/>
          <a:lstStyle/>
          <a:p>
            <a:pPr>
              <a:buNone/>
            </a:pPr>
            <a:r>
              <a:rPr lang="en-US" sz="2000" dirty="0"/>
              <a:t>Show commands are used  to verify operation and configuration of interface:</a:t>
            </a:r>
          </a:p>
          <a:p>
            <a:r>
              <a:rPr lang="en-US" sz="2000" b="1" dirty="0"/>
              <a:t>show </a:t>
            </a:r>
            <a:r>
              <a:rPr lang="en-US" sz="2000" b="1" dirty="0" err="1"/>
              <a:t>ip</a:t>
            </a:r>
            <a:r>
              <a:rPr lang="en-US" sz="2000" b="1" dirty="0"/>
              <a:t> interfaces brief</a:t>
            </a:r>
          </a:p>
          <a:p>
            <a:r>
              <a:rPr lang="en-US" sz="2000" b="1" dirty="0"/>
              <a:t>show </a:t>
            </a:r>
            <a:r>
              <a:rPr lang="en-US" sz="2000" b="1" dirty="0" err="1"/>
              <a:t>ip</a:t>
            </a:r>
            <a:r>
              <a:rPr lang="en-US" sz="2000" b="1" dirty="0"/>
              <a:t> route</a:t>
            </a:r>
          </a:p>
          <a:p>
            <a:r>
              <a:rPr lang="en-US" sz="2000" b="1" dirty="0"/>
              <a:t>show running-</a:t>
            </a:r>
            <a:r>
              <a:rPr lang="en-US" sz="2000" b="1" dirty="0" err="1"/>
              <a:t>config</a:t>
            </a:r>
            <a:r>
              <a:rPr lang="en-US" sz="2000" b="1" dirty="0"/>
              <a:t> </a:t>
            </a:r>
          </a:p>
          <a:p>
            <a:pPr>
              <a:buNone/>
            </a:pPr>
            <a:r>
              <a:rPr lang="en-US" sz="2000" dirty="0"/>
              <a:t>Show commands that are used to gather more detailed interface information:</a:t>
            </a:r>
          </a:p>
          <a:p>
            <a:r>
              <a:rPr lang="en-US" sz="2000" b="1" dirty="0"/>
              <a:t>show interfaces</a:t>
            </a:r>
            <a:endParaRPr lang="en-US" sz="2000" dirty="0"/>
          </a:p>
          <a:p>
            <a:r>
              <a:rPr lang="en-US" sz="2000" b="1" dirty="0"/>
              <a:t>show </a:t>
            </a:r>
            <a:r>
              <a:rPr lang="en-US" sz="2000" b="1" dirty="0" err="1"/>
              <a:t>ip</a:t>
            </a:r>
            <a:r>
              <a:rPr lang="en-US" sz="2000" b="1" dirty="0"/>
              <a:t> interfaces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Picture 3" descr="Routing and Switching Essentials - Mozilla Firefox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t="28774" r="45000" b="11173"/>
          <a:stretch/>
        </p:blipFill>
        <p:spPr>
          <a:xfrm>
            <a:off x="4584700" y="1975542"/>
            <a:ext cx="4337720" cy="3993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981770"/>
      </p:ext>
    </p:extLst>
  </p:cSld>
  <p:clrMapOvr>
    <a:masterClrMapping/>
  </p:clrMapOvr>
  <p:transition spd="med"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sz="1800" dirty="0">
                <a:latin typeface="+mn-lt"/>
              </a:rPr>
              <a:t>Verify Connectivity of Directly Connected Networks</a:t>
            </a:r>
            <a:br>
              <a:rPr lang="en-US" dirty="0"/>
            </a:br>
            <a:r>
              <a:rPr lang="en-US" dirty="0"/>
              <a:t>Verify Interface Settings (cont.)</a:t>
            </a:r>
          </a:p>
        </p:txBody>
      </p:sp>
      <p:pic>
        <p:nvPicPr>
          <p:cNvPr id="3" name="Content Placeholder 2" descr="Routing and Switching Essentials - Mozilla Firefox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61" t="21690" r="44489" b="13434"/>
          <a:stretch/>
        </p:blipFill>
        <p:spPr>
          <a:xfrm>
            <a:off x="1468446" y="1232592"/>
            <a:ext cx="6096000" cy="5562251"/>
          </a:xfrm>
        </p:spPr>
      </p:pic>
    </p:spTree>
    <p:extLst>
      <p:ext uri="{BB962C8B-B14F-4D97-AF65-F5344CB8AC3E}">
        <p14:creationId xmlns:p14="http://schemas.microsoft.com/office/powerpoint/2010/main" val="62847664"/>
      </p:ext>
    </p:extLst>
  </p:cSld>
  <p:clrMapOvr>
    <a:masterClrMapping/>
  </p:clrMapOvr>
  <p:transition spd="med"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+mn-lt"/>
              </a:rPr>
              <a:t>Verify Connectivity of Directly Connected Networks</a:t>
            </a:r>
            <a:br>
              <a:rPr lang="en-US" dirty="0"/>
            </a:br>
            <a:r>
              <a:rPr lang="en-US" dirty="0"/>
              <a:t>Verify IPv6 Interface Settings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13107" y="1232592"/>
            <a:ext cx="8733677" cy="492640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/>
              <a:t>Common commands to verify the IPv6 interface configuration: </a:t>
            </a:r>
          </a:p>
          <a:p>
            <a:r>
              <a:rPr lang="en-US" sz="1600" b="1" dirty="0"/>
              <a:t>show ipv6 interface brief - </a:t>
            </a:r>
            <a:r>
              <a:rPr lang="en-US" sz="1600" dirty="0"/>
              <a:t>displays a summary for each of the interfaces.</a:t>
            </a:r>
            <a:endParaRPr lang="en-US" sz="1600" b="1" dirty="0"/>
          </a:p>
          <a:p>
            <a:r>
              <a:rPr lang="en-US" sz="1600" b="1" dirty="0"/>
              <a:t>show ipv6 interface </a:t>
            </a:r>
            <a:r>
              <a:rPr lang="en-US" sz="1600" b="1" dirty="0" err="1"/>
              <a:t>gigabitethernet</a:t>
            </a:r>
            <a:r>
              <a:rPr lang="en-US" sz="1600" b="1" dirty="0"/>
              <a:t> 0/0  - </a:t>
            </a:r>
            <a:r>
              <a:rPr lang="en-US" sz="1600" dirty="0"/>
              <a:t>displays the interface status and all the IPv6 addresses for this  interface.</a:t>
            </a:r>
            <a:r>
              <a:rPr lang="en-US" sz="1600" b="1" dirty="0"/>
              <a:t> </a:t>
            </a:r>
          </a:p>
          <a:p>
            <a:r>
              <a:rPr lang="en-US" sz="1600" b="1" dirty="0"/>
              <a:t> show ipv6 route -  </a:t>
            </a:r>
            <a:r>
              <a:rPr lang="en-US" sz="1600" dirty="0"/>
              <a:t>verifies that IPv6 networks and specific IPv6 interface addresses have been installed in the IPv6 routing table. </a:t>
            </a:r>
            <a:endParaRPr lang="en-US" sz="1600" b="1" dirty="0"/>
          </a:p>
          <a:p>
            <a:endParaRPr lang="en-US" dirty="0"/>
          </a:p>
        </p:txBody>
      </p:sp>
      <p:pic>
        <p:nvPicPr>
          <p:cNvPr id="4" name="Picture 3" descr="Routing and Switching Essentials - Mozilla Firefox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40" t="21009" r="37360" b="13243"/>
          <a:stretch/>
        </p:blipFill>
        <p:spPr>
          <a:xfrm>
            <a:off x="2413000" y="3187699"/>
            <a:ext cx="4787900" cy="3378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387297"/>
      </p:ext>
    </p:extLst>
  </p:cSld>
  <p:clrMapOvr>
    <a:masterClrMapping/>
  </p:clrMapOvr>
  <p:transition spd="med"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15470" y="1409701"/>
            <a:ext cx="8055430" cy="4332514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Show command output can be managed using the following command and filters:</a:t>
            </a:r>
          </a:p>
          <a:p>
            <a:r>
              <a:rPr lang="en-US" sz="1600" dirty="0"/>
              <a:t>Use the</a:t>
            </a:r>
            <a:r>
              <a:rPr lang="en-US" sz="1600" b="1" dirty="0"/>
              <a:t> terminal length </a:t>
            </a:r>
            <a:r>
              <a:rPr lang="en-US" sz="1600" i="1" dirty="0"/>
              <a:t>number </a:t>
            </a:r>
            <a:r>
              <a:rPr lang="en-US" sz="1600" dirty="0"/>
              <a:t>command to specify the number of lines to be displayed. </a:t>
            </a:r>
          </a:p>
          <a:p>
            <a:r>
              <a:rPr lang="en-US" sz="1600" dirty="0"/>
              <a:t>To filter specific output of commands use the </a:t>
            </a:r>
            <a:r>
              <a:rPr lang="en-US" sz="1600" b="1" dirty="0"/>
              <a:t>(|)pipe character </a:t>
            </a:r>
            <a:r>
              <a:rPr lang="en-US" sz="1600" dirty="0"/>
              <a:t>after show command. Parameters that can be used after pipe include:</a:t>
            </a:r>
          </a:p>
          <a:p>
            <a:pPr lvl="1"/>
            <a:r>
              <a:rPr lang="en-US" sz="1600" b="1" dirty="0"/>
              <a:t>section,  include,  exclude,  begin</a:t>
            </a:r>
          </a:p>
          <a:p>
            <a:pPr lvl="1"/>
            <a:endParaRPr lang="en-US" sz="1400" b="1" dirty="0"/>
          </a:p>
          <a:p>
            <a:pPr>
              <a:buNone/>
            </a:pPr>
            <a:endParaRPr lang="en-US" sz="1800" b="1" dirty="0"/>
          </a:p>
          <a:p>
            <a:pPr>
              <a:buNone/>
            </a:pPr>
            <a:endParaRPr lang="en-US" sz="1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91614" y="469965"/>
            <a:ext cx="8145462" cy="838200"/>
          </a:xfrm>
        </p:spPr>
        <p:txBody>
          <a:bodyPr/>
          <a:lstStyle/>
          <a:p>
            <a:r>
              <a:rPr lang="en-US" sz="1800" dirty="0"/>
              <a:t>Verify Connectivity of Directly Connected Networks </a:t>
            </a:r>
            <a:br>
              <a:rPr lang="en-US" dirty="0"/>
            </a:br>
            <a:r>
              <a:rPr lang="en-US" dirty="0"/>
              <a:t>Filter Show Command Output</a:t>
            </a:r>
          </a:p>
        </p:txBody>
      </p:sp>
      <p:pic>
        <p:nvPicPr>
          <p:cNvPr id="2" name="Picture 1" descr="Routing and Switching Essentials - Mozilla Firefox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9" t="20750" r="44306" b="54659"/>
          <a:stretch/>
        </p:blipFill>
        <p:spPr>
          <a:xfrm>
            <a:off x="191614" y="3771963"/>
            <a:ext cx="4770122" cy="1703615"/>
          </a:xfrm>
          <a:prstGeom prst="rect">
            <a:avLst/>
          </a:prstGeom>
        </p:spPr>
      </p:pic>
      <p:pic>
        <p:nvPicPr>
          <p:cNvPr id="3" name="Picture 2" descr="Routing and Switching Essentials - Mozilla Firefox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89" t="20750" r="44584" b="39646"/>
          <a:stretch/>
        </p:blipFill>
        <p:spPr>
          <a:xfrm>
            <a:off x="4771235" y="3771963"/>
            <a:ext cx="4200851" cy="2443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3437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Verify Connectivity of Directly Connected Networks</a:t>
            </a:r>
            <a:br>
              <a:rPr lang="en-US" dirty="0">
                <a:latin typeface="Arial" charset="0"/>
              </a:rPr>
            </a:br>
            <a:r>
              <a:rPr lang="en-US" dirty="0"/>
              <a:t>Command History Feature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9090" y="1372292"/>
            <a:ext cx="8341712" cy="2894908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The command history feature temporarily stores a list of executed commands for access:</a:t>
            </a:r>
          </a:p>
          <a:p>
            <a:r>
              <a:rPr lang="en-US" sz="1600" dirty="0"/>
              <a:t>To recall commands press</a:t>
            </a:r>
            <a:r>
              <a:rPr lang="en-US" sz="1600" b="1" dirty="0"/>
              <a:t> </a:t>
            </a:r>
            <a:r>
              <a:rPr lang="en-US" sz="1600" b="1" dirty="0" err="1"/>
              <a:t>Ctrl+P</a:t>
            </a:r>
            <a:r>
              <a:rPr lang="en-US" sz="1600" b="1" dirty="0"/>
              <a:t> </a:t>
            </a:r>
            <a:r>
              <a:rPr lang="en-US" sz="1600" dirty="0"/>
              <a:t>or the </a:t>
            </a:r>
            <a:r>
              <a:rPr lang="en-US" sz="1600" b="1" dirty="0"/>
              <a:t>UP Arrow</a:t>
            </a:r>
            <a:r>
              <a:rPr lang="en-US" sz="1600" dirty="0"/>
              <a:t>.</a:t>
            </a:r>
            <a:endParaRPr lang="en-US" sz="1600" b="1" dirty="0"/>
          </a:p>
          <a:p>
            <a:r>
              <a:rPr lang="en-US" sz="1600" dirty="0"/>
              <a:t>To return to more recent commands press </a:t>
            </a:r>
            <a:r>
              <a:rPr lang="en-US" sz="1600" b="1" dirty="0" err="1"/>
              <a:t>Ctrl+N</a:t>
            </a:r>
            <a:r>
              <a:rPr lang="en-US" sz="1600" b="1" dirty="0"/>
              <a:t> </a:t>
            </a:r>
            <a:r>
              <a:rPr lang="en-US" sz="1600" dirty="0"/>
              <a:t>or the</a:t>
            </a:r>
            <a:r>
              <a:rPr lang="en-US" sz="1600" b="1" dirty="0"/>
              <a:t> Down Arrow</a:t>
            </a:r>
            <a:r>
              <a:rPr lang="en-US" sz="1600" dirty="0"/>
              <a:t>.</a:t>
            </a:r>
            <a:endParaRPr lang="en-US" sz="1600" b="1" dirty="0"/>
          </a:p>
          <a:p>
            <a:r>
              <a:rPr lang="en-US" sz="1600" dirty="0"/>
              <a:t>By default, command history is enabled and the system captures the last 10 commands in the buffer. Use the </a:t>
            </a:r>
            <a:r>
              <a:rPr lang="en-US" sz="1600" b="1" dirty="0"/>
              <a:t>show history </a:t>
            </a:r>
            <a:r>
              <a:rPr lang="en-US" sz="1600" dirty="0"/>
              <a:t>privileged EXEC command to display the buffer contents.</a:t>
            </a:r>
          </a:p>
          <a:p>
            <a:r>
              <a:rPr lang="en-US" sz="1600" dirty="0"/>
              <a:t>Use the  </a:t>
            </a:r>
            <a:r>
              <a:rPr lang="en-US" sz="1600" b="1" dirty="0"/>
              <a:t>terminal history size </a:t>
            </a:r>
            <a:r>
              <a:rPr lang="en-US" sz="1600" dirty="0"/>
              <a:t>user EXEC command to increase or decrease size of the buffer.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Picture 3" descr="Routing and Switching Essentials - Mozilla Firefox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20" t="37305" r="45662" b="29815"/>
          <a:stretch/>
        </p:blipFill>
        <p:spPr>
          <a:xfrm>
            <a:off x="1988707" y="4071620"/>
            <a:ext cx="5182478" cy="2259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732740"/>
      </p:ext>
    </p:extLst>
  </p:cSld>
  <p:clrMapOvr>
    <a:masterClrMapping/>
  </p:clrMapOvr>
  <p:transition spd="med"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11150" y="2263775"/>
            <a:ext cx="3854450" cy="1481138"/>
          </a:xfrm>
        </p:spPr>
        <p:txBody>
          <a:bodyPr/>
          <a:lstStyle/>
          <a:p>
            <a:pPr eaLnBrk="1" hangingPunct="1"/>
            <a:r>
              <a:rPr lang="en-CA" sz="2400" dirty="0"/>
              <a:t>1.2 Routing Decisions</a:t>
            </a:r>
            <a:endParaRPr lang="en-US" sz="24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692449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Switching Packets Between Networks</a:t>
            </a:r>
            <a:br>
              <a:rPr lang="en-US" dirty="0">
                <a:latin typeface="Arial" charset="0"/>
              </a:rPr>
            </a:br>
            <a:r>
              <a:rPr lang="en-US" dirty="0"/>
              <a:t>Router Switching Function</a:t>
            </a:r>
          </a:p>
        </p:txBody>
      </p:sp>
      <p:pic>
        <p:nvPicPr>
          <p:cNvPr id="6" name="Content Placeholder 5" descr="Routing and Switching Essentials - Mozilla Firefox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5" t="27241" r="39274" b="9240"/>
          <a:stretch/>
        </p:blipFill>
        <p:spPr>
          <a:xfrm>
            <a:off x="1153226" y="1232592"/>
            <a:ext cx="6964614" cy="5219008"/>
          </a:xfrm>
        </p:spPr>
      </p:pic>
    </p:spTree>
    <p:extLst>
      <p:ext uri="{BB962C8B-B14F-4D97-AF65-F5344CB8AC3E}">
        <p14:creationId xmlns:p14="http://schemas.microsoft.com/office/powerpoint/2010/main" val="1508655930"/>
      </p:ext>
    </p:extLst>
  </p:cSld>
  <p:clrMapOvr>
    <a:masterClrMapping/>
  </p:clrMapOvr>
  <p:transition spd="med"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Switching Packets Between Networks</a:t>
            </a:r>
            <a:br>
              <a:rPr lang="en-US" dirty="0">
                <a:latin typeface="Arial" charset="0"/>
              </a:rPr>
            </a:br>
            <a:r>
              <a:rPr lang="en-US" dirty="0"/>
              <a:t>Send a Packet</a:t>
            </a:r>
          </a:p>
        </p:txBody>
      </p:sp>
      <p:pic>
        <p:nvPicPr>
          <p:cNvPr id="3" name="Content Placeholder 2" descr="Routing and Switching Essentials - Mozilla Firefox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0" t="20952" r="39157" b="23982"/>
          <a:stretch/>
        </p:blipFill>
        <p:spPr>
          <a:xfrm>
            <a:off x="568960" y="1403225"/>
            <a:ext cx="8313600" cy="4956935"/>
          </a:xfrm>
        </p:spPr>
      </p:pic>
    </p:spTree>
    <p:extLst>
      <p:ext uri="{BB962C8B-B14F-4D97-AF65-F5344CB8AC3E}">
        <p14:creationId xmlns:p14="http://schemas.microsoft.com/office/powerpoint/2010/main" val="3412107192"/>
      </p:ext>
    </p:extLst>
  </p:cSld>
  <p:clrMapOvr>
    <a:masterClrMapping/>
  </p:clrMapOvr>
  <p:transition spd="med"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Switching Packets Between Networks</a:t>
            </a:r>
            <a:br>
              <a:rPr lang="en-US" dirty="0">
                <a:latin typeface="Arial" charset="0"/>
              </a:rPr>
            </a:br>
            <a:r>
              <a:rPr lang="en-US" dirty="0"/>
              <a:t>Forward to Next Hop</a:t>
            </a:r>
          </a:p>
        </p:txBody>
      </p:sp>
      <p:pic>
        <p:nvPicPr>
          <p:cNvPr id="4" name="Content Placeholder 3" descr="Routing and Switching Essentials - Mozilla Firefox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82" t="20519" r="39738" b="18615"/>
          <a:stretch/>
        </p:blipFill>
        <p:spPr>
          <a:xfrm>
            <a:off x="1053311" y="1320800"/>
            <a:ext cx="7111515" cy="5029200"/>
          </a:xfrm>
        </p:spPr>
      </p:pic>
    </p:spTree>
    <p:extLst>
      <p:ext uri="{BB962C8B-B14F-4D97-AF65-F5344CB8AC3E}">
        <p14:creationId xmlns:p14="http://schemas.microsoft.com/office/powerpoint/2010/main" val="420471568"/>
      </p:ext>
    </p:extLst>
  </p:cSld>
  <p:clrMapOvr>
    <a:masterClrMapping/>
  </p:clrMapOvr>
  <p:transition spd="med"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Switching Packets Between Networks</a:t>
            </a:r>
            <a:br>
              <a:rPr lang="en-US" dirty="0">
                <a:latin typeface="Arial" charset="0"/>
              </a:rPr>
            </a:br>
            <a:r>
              <a:rPr lang="en-US" dirty="0"/>
              <a:t>Packet Routing</a:t>
            </a:r>
          </a:p>
        </p:txBody>
      </p:sp>
      <p:pic>
        <p:nvPicPr>
          <p:cNvPr id="3" name="Content Placeholder 2" descr="Routing and Switching Essentials - Mozilla Firefox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52" t="20736" r="39855" b="18128"/>
          <a:stretch/>
        </p:blipFill>
        <p:spPr>
          <a:xfrm>
            <a:off x="702262" y="1361438"/>
            <a:ext cx="7263177" cy="5069841"/>
          </a:xfrm>
        </p:spPr>
      </p:pic>
    </p:spTree>
    <p:extLst>
      <p:ext uri="{BB962C8B-B14F-4D97-AF65-F5344CB8AC3E}">
        <p14:creationId xmlns:p14="http://schemas.microsoft.com/office/powerpoint/2010/main" val="926092881"/>
      </p:ext>
    </p:extLst>
  </p:cSld>
  <p:clrMapOvr>
    <a:masterClrMapping/>
  </p:clrMapOvr>
  <p:transition spd="med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3"/>
          <p:cNvSpPr>
            <a:spLocks noGrp="1" noChangeArrowheads="1"/>
          </p:cNvSpPr>
          <p:nvPr>
            <p:ph type="title" idx="4294967295"/>
          </p:nvPr>
        </p:nvSpPr>
        <p:spPr>
          <a:xfrm>
            <a:off x="445863" y="350288"/>
            <a:ext cx="8218757" cy="838200"/>
          </a:xfrm>
        </p:spPr>
        <p:txBody>
          <a:bodyPr/>
          <a:lstStyle/>
          <a:p>
            <a:pPr eaLnBrk="1" hangingPunct="1"/>
            <a:r>
              <a:rPr lang="en-US" dirty="0"/>
              <a:t>Chapter 1: Activities</a:t>
            </a:r>
          </a:p>
        </p:txBody>
      </p:sp>
      <p:sp>
        <p:nvSpPr>
          <p:cNvPr id="6147" name="Rectangle 34"/>
          <p:cNvSpPr>
            <a:spLocks noGrp="1" noChangeArrowheads="1"/>
          </p:cNvSpPr>
          <p:nvPr>
            <p:ph type="body" idx="4294967295"/>
          </p:nvPr>
        </p:nvSpPr>
        <p:spPr>
          <a:xfrm>
            <a:off x="445863" y="1222600"/>
            <a:ext cx="8060269" cy="372982"/>
          </a:xfrm>
        </p:spPr>
        <p:txBody>
          <a:bodyPr/>
          <a:lstStyle/>
          <a:p>
            <a:pPr marL="0" indent="0" eaLnBrk="1" hangingPunct="1">
              <a:spcBef>
                <a:spcPct val="30000"/>
              </a:spcBef>
              <a:buNone/>
            </a:pPr>
            <a:r>
              <a:rPr lang="en-US" sz="2000" dirty="0"/>
              <a:t>What activities are associated with this chapter?</a:t>
            </a:r>
            <a:endParaRPr lang="en-US" sz="2000" dirty="0">
              <a:solidFill>
                <a:srgbClr val="00B0F0"/>
              </a:solidFill>
            </a:endParaRPr>
          </a:p>
          <a:p>
            <a:pPr marL="0" indent="0" eaLnBrk="1" hangingPunct="1">
              <a:spcBef>
                <a:spcPct val="30000"/>
              </a:spcBef>
              <a:buNone/>
            </a:pPr>
            <a:endParaRPr lang="en-US" sz="2000" dirty="0"/>
          </a:p>
          <a:p>
            <a:pPr marL="119063" indent="0" eaLnBrk="1" hangingPunct="1">
              <a:spcBef>
                <a:spcPct val="30000"/>
              </a:spcBef>
              <a:buNone/>
            </a:pPr>
            <a:endParaRPr lang="en-US" sz="2000" dirty="0"/>
          </a:p>
          <a:p>
            <a:pPr marL="119063" indent="0" eaLnBrk="1" hangingPunct="1">
              <a:spcBef>
                <a:spcPct val="30000"/>
              </a:spcBef>
              <a:buNone/>
            </a:pPr>
            <a:endParaRPr lang="en-US" sz="20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824440"/>
              </p:ext>
            </p:extLst>
          </p:nvPr>
        </p:nvGraphicFramePr>
        <p:xfrm>
          <a:off x="445863" y="1641144"/>
          <a:ext cx="8315996" cy="4373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63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46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2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23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Page 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Activity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Activity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Optional?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1.1.4.1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Syntax</a:t>
                      </a:r>
                      <a:r>
                        <a:rPr lang="en-US" sz="1400" baseline="0" dirty="0"/>
                        <a:t> Checker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Verfiy</a:t>
                      </a:r>
                      <a:r>
                        <a:rPr lang="en-US" sz="1400" dirty="0"/>
                        <a:t> Router Interfaces (Fig.4)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1.1.4.1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/>
                        <a:t>Syntax Checker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Verify Router IP Interfaces (Fig.5)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1.1.4.3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Syntax Checker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Filtering Show Commands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1.1.4.4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/>
                        <a:t>Syntax Checker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Command History Feature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1.1.4.5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Packet Tracer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Configure and Verify a Small Network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Recommended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1.1.4.6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Lab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Configure Basic Router Settings with IOS CLI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Optional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1.2.1.6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Class Activity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Match Layer 2 and Layer 3 Addressing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1.2.2.5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Class Activity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Order the Steps in the Packet Forwarding Process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1.2.2.6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Class Activity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Match the Administrative Distance to the Route Source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1.3.1.4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Class Activity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Interpret the Content of a Routing Table Entry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6" name="Rectangle 34"/>
          <p:cNvSpPr txBox="1">
            <a:spLocks noChangeArrowheads="1"/>
          </p:cNvSpPr>
          <p:nvPr/>
        </p:nvSpPr>
        <p:spPr bwMode="auto">
          <a:xfrm>
            <a:off x="445863" y="6019643"/>
            <a:ext cx="8162663" cy="407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>
            <a:lvl1pPr marL="236538" indent="-236538" algn="l" defTabSz="814388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708CA1"/>
              </a:buClr>
              <a:buFont typeface="Wingdings" charset="0"/>
              <a:buChar char="§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74675" indent="-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9144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254125" indent="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1604963" indent="223838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0621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6pPr>
            <a:lvl7pPr marL="25193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7pPr>
            <a:lvl8pPr marL="29765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8pPr>
            <a:lvl9pPr marL="34337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spcBef>
                <a:spcPct val="30000"/>
              </a:spcBef>
              <a:buFont typeface="Wingdings" charset="0"/>
              <a:buNone/>
            </a:pPr>
            <a:r>
              <a:rPr lang="en-US" sz="1600" kern="0" dirty="0"/>
              <a:t>The password used in the Packet Tracer activities in this chapter is: </a:t>
            </a:r>
            <a:r>
              <a:rPr lang="en-US" sz="1600" b="1" kern="0" dirty="0"/>
              <a:t>PT_ccna5</a:t>
            </a:r>
          </a:p>
          <a:p>
            <a:pPr marL="0" indent="0" eaLnBrk="1" hangingPunct="1">
              <a:spcBef>
                <a:spcPct val="30000"/>
              </a:spcBef>
              <a:buFont typeface="Wingdings" charset="0"/>
              <a:buNone/>
            </a:pPr>
            <a:endParaRPr lang="en-US" sz="2000" kern="0" dirty="0"/>
          </a:p>
          <a:p>
            <a:pPr marL="119063" indent="0" eaLnBrk="1" hangingPunct="1">
              <a:spcBef>
                <a:spcPct val="30000"/>
              </a:spcBef>
              <a:buFont typeface="Wingdings" charset="0"/>
              <a:buNone/>
            </a:pPr>
            <a:endParaRPr lang="en-US" sz="2000" kern="0" dirty="0"/>
          </a:p>
          <a:p>
            <a:pPr marL="0" indent="0" eaLnBrk="1" hangingPunct="1">
              <a:spcBef>
                <a:spcPct val="30000"/>
              </a:spcBef>
              <a:buFont typeface="Wingdings" charset="0"/>
              <a:buNone/>
            </a:pPr>
            <a:endParaRPr lang="en-US" sz="2000" kern="0" dirty="0"/>
          </a:p>
          <a:p>
            <a:pPr marL="0" indent="0" eaLnBrk="1" hangingPunct="1">
              <a:spcBef>
                <a:spcPct val="30000"/>
              </a:spcBef>
              <a:buFont typeface="Wingdings" charset="0"/>
              <a:buNone/>
            </a:pPr>
            <a:endParaRPr lang="en-US" sz="2000" kern="0" dirty="0"/>
          </a:p>
        </p:txBody>
      </p:sp>
    </p:spTree>
    <p:extLst>
      <p:ext uri="{BB962C8B-B14F-4D97-AF65-F5344CB8AC3E}">
        <p14:creationId xmlns:p14="http://schemas.microsoft.com/office/powerpoint/2010/main" val="3946008897"/>
      </p:ext>
    </p:extLst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Switching Packets Between Networks</a:t>
            </a:r>
            <a:br>
              <a:rPr lang="en-US" dirty="0">
                <a:latin typeface="Arial" charset="0"/>
              </a:rPr>
            </a:br>
            <a:r>
              <a:rPr lang="en-US" dirty="0"/>
              <a:t>Reach the Destination</a:t>
            </a:r>
          </a:p>
        </p:txBody>
      </p:sp>
      <p:pic>
        <p:nvPicPr>
          <p:cNvPr id="6" name="Content Placeholder 5" descr="Routing and Switching Essentials - Mozilla Firefox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8" t="21170" r="40553" b="18035"/>
          <a:stretch/>
        </p:blipFill>
        <p:spPr>
          <a:xfrm>
            <a:off x="742411" y="1381759"/>
            <a:ext cx="7451549" cy="5263589"/>
          </a:xfrm>
        </p:spPr>
      </p:pic>
    </p:spTree>
    <p:extLst>
      <p:ext uri="{BB962C8B-B14F-4D97-AF65-F5344CB8AC3E}">
        <p14:creationId xmlns:p14="http://schemas.microsoft.com/office/powerpoint/2010/main" val="4241544632"/>
      </p:ext>
    </p:extLst>
  </p:cSld>
  <p:clrMapOvr>
    <a:masterClrMapping/>
  </p:clrMapOvr>
  <p:transition spd="med"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Path Determination</a:t>
            </a:r>
            <a:br>
              <a:rPr lang="en-US" dirty="0">
                <a:latin typeface="Arial" charset="0"/>
              </a:rPr>
            </a:br>
            <a:r>
              <a:rPr lang="en-US" dirty="0"/>
              <a:t>Routing Decisions</a:t>
            </a:r>
          </a:p>
        </p:txBody>
      </p:sp>
      <p:pic>
        <p:nvPicPr>
          <p:cNvPr id="3" name="Content Placeholder 2" descr="Routing and Switching Essentials - Mozilla Firefox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2" t="20990" r="38481" b="9830"/>
          <a:stretch/>
        </p:blipFill>
        <p:spPr>
          <a:xfrm>
            <a:off x="1056639" y="1351280"/>
            <a:ext cx="6744913" cy="5100320"/>
          </a:xfrm>
        </p:spPr>
      </p:pic>
    </p:spTree>
    <p:extLst>
      <p:ext uri="{BB962C8B-B14F-4D97-AF65-F5344CB8AC3E}">
        <p14:creationId xmlns:p14="http://schemas.microsoft.com/office/powerpoint/2010/main" val="4072175172"/>
      </p:ext>
    </p:extLst>
  </p:cSld>
  <p:clrMapOvr>
    <a:masterClrMapping/>
  </p:clrMapOvr>
  <p:transition spd="med"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Path Determination</a:t>
            </a:r>
            <a:br>
              <a:rPr lang="en-US" dirty="0">
                <a:latin typeface="Arial" charset="0"/>
              </a:rPr>
            </a:br>
            <a:r>
              <a:rPr lang="en-US" dirty="0"/>
              <a:t>Best Path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13107" y="1326142"/>
            <a:ext cx="8733677" cy="4926405"/>
          </a:xfrm>
        </p:spPr>
        <p:txBody>
          <a:bodyPr/>
          <a:lstStyle/>
          <a:p>
            <a:pPr lvl="0"/>
            <a:r>
              <a:rPr lang="en-US" sz="2000" b="1" dirty="0"/>
              <a:t>Best path is selected by a routing protocol based on the value or metric it uses to determine the distance to reach a network</a:t>
            </a:r>
            <a:r>
              <a:rPr lang="en-US" sz="2000" dirty="0"/>
              <a:t>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/>
              <a:t>A metric is the value used to measure the distance to a given network.  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/>
              <a:t>Best path to a network is the path with the lowest metric.</a:t>
            </a:r>
          </a:p>
          <a:p>
            <a:r>
              <a:rPr lang="en-US" sz="2000" b="1" dirty="0"/>
              <a:t>Dynamic routing protocols use their own rules and metrics to build and update routing tables</a:t>
            </a:r>
            <a:r>
              <a:rPr lang="en-US" sz="2000" dirty="0"/>
              <a:t>: 	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/>
              <a:t>Routing Information Protocol (RIP) - Hop count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/>
              <a:t>Open Shortest Path First (OSPF) - Cost based on cumulative bandwidth from source to destination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/>
              <a:t>Enhanced Interior Gateway Routing Protocol (EIGRP) - Bandwidth, delay, load, reliability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8148227"/>
      </p:ext>
    </p:extLst>
  </p:cSld>
  <p:clrMapOvr>
    <a:masterClrMapping/>
  </p:clrMapOvr>
  <p:transition spd="med">
    <p:wipe dir="r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Path Determination</a:t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Load Balancing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13107" y="1326142"/>
            <a:ext cx="8733677" cy="4926405"/>
          </a:xfrm>
        </p:spPr>
        <p:txBody>
          <a:bodyPr/>
          <a:lstStyle/>
          <a:p>
            <a:pPr lvl="0"/>
            <a:r>
              <a:rPr lang="en-US" sz="2000" dirty="0"/>
              <a:t>When a router has two or more paths to a destination with equal cost metrics, then the router forwards the packets using both paths equally:</a:t>
            </a:r>
          </a:p>
          <a:p>
            <a:pPr marL="563562" lvl="1" indent="-342900">
              <a:buFont typeface="Courier New" panose="02070309020205020404" pitchFamily="49" charset="0"/>
              <a:buChar char="o"/>
            </a:pPr>
            <a:r>
              <a:rPr lang="en-US" sz="1600" dirty="0"/>
              <a:t>Equal cost load balancing can improve network performance.</a:t>
            </a:r>
          </a:p>
          <a:p>
            <a:pPr marL="563562" lvl="1" indent="-342900">
              <a:buFont typeface="Courier New" panose="02070309020205020404" pitchFamily="49" charset="0"/>
              <a:buChar char="o"/>
            </a:pPr>
            <a:r>
              <a:rPr lang="en-US" sz="1600" dirty="0"/>
              <a:t>Equal cost load balancing can be configured to use both dynamic routing protocols and static routes.</a:t>
            </a:r>
          </a:p>
          <a:p>
            <a:endParaRPr lang="en-US" dirty="0"/>
          </a:p>
        </p:txBody>
      </p:sp>
      <p:pic>
        <p:nvPicPr>
          <p:cNvPr id="4" name="Picture 3" descr="Routing and Switching Essentials - Mozilla Firefox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39" t="38046" r="40799" b="14630"/>
          <a:stretch/>
        </p:blipFill>
        <p:spPr>
          <a:xfrm>
            <a:off x="2499360" y="2844799"/>
            <a:ext cx="6136640" cy="3911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188155"/>
      </p:ext>
    </p:extLst>
  </p:cSld>
  <p:clrMapOvr>
    <a:masterClrMapping/>
  </p:clrMapOvr>
  <p:transition spd="med">
    <p:wipe dir="r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Path Determination</a:t>
            </a:r>
            <a:br>
              <a:rPr lang="en-US" dirty="0">
                <a:latin typeface="Arial" charset="0"/>
              </a:rPr>
            </a:br>
            <a:r>
              <a:rPr lang="en-US" dirty="0"/>
              <a:t>Administrative Distance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13107" y="1326142"/>
            <a:ext cx="8733677" cy="4926405"/>
          </a:xfrm>
        </p:spPr>
        <p:txBody>
          <a:bodyPr/>
          <a:lstStyle/>
          <a:p>
            <a:r>
              <a:rPr lang="en-US" sz="2000" dirty="0">
                <a:solidFill>
                  <a:srgbClr val="000000"/>
                </a:solidFill>
              </a:rPr>
              <a:t>If multiple paths to a destination are configured on a router, the path installed in the routing table is the one with the lowest Administrative Distance (AD):</a:t>
            </a:r>
          </a:p>
          <a:p>
            <a:pPr marL="563562" lvl="1" indent="-342900"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rgbClr val="000000"/>
                </a:solidFill>
              </a:rPr>
              <a:t>A static route with an AD of 1 is more reliable than an EIGRP-discovered route with an AD of 90.</a:t>
            </a:r>
          </a:p>
          <a:p>
            <a:pPr marL="563562" lvl="1" indent="-342900"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rgbClr val="000000"/>
                </a:solidFill>
              </a:rPr>
              <a:t>A directly connected route with an AD of 0 is more reliable than a static route with an AD of 1. </a:t>
            </a:r>
          </a:p>
          <a:p>
            <a:endParaRPr lang="en-US" dirty="0"/>
          </a:p>
        </p:txBody>
      </p:sp>
      <p:pic>
        <p:nvPicPr>
          <p:cNvPr id="3" name="Picture 2" descr="Routing and Switching Essentials - Mozilla Firefox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5" t="34987" r="41444" b="20698"/>
          <a:stretch/>
        </p:blipFill>
        <p:spPr>
          <a:xfrm>
            <a:off x="1728787" y="3291840"/>
            <a:ext cx="6012580" cy="324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895883"/>
      </p:ext>
    </p:extLst>
  </p:cSld>
  <p:clrMapOvr>
    <a:masterClrMapping/>
  </p:clrMapOvr>
  <p:transition spd="med">
    <p:wipe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11150" y="2263775"/>
            <a:ext cx="3854450" cy="1481138"/>
          </a:xfrm>
        </p:spPr>
        <p:txBody>
          <a:bodyPr/>
          <a:lstStyle/>
          <a:p>
            <a:pPr eaLnBrk="1" hangingPunct="1"/>
            <a:r>
              <a:rPr lang="en-US" sz="2400" dirty="0"/>
              <a:t>1.3 Router Operation</a:t>
            </a:r>
            <a:endParaRPr lang="en-US" sz="24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013060"/>
      </p:ext>
    </p:extLst>
  </p:cSld>
  <p:clrMapOvr>
    <a:masterClrMapping/>
  </p:clrMapOvr>
  <p:transition>
    <p:wipe dir="r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Analyze the Routing Table</a:t>
            </a:r>
            <a:br>
              <a:rPr lang="en-US" dirty="0">
                <a:latin typeface="Arial" charset="0"/>
              </a:rPr>
            </a:br>
            <a:r>
              <a:rPr lang="en-US" dirty="0"/>
              <a:t>The Routing Table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13107" y="1326142"/>
            <a:ext cx="8733677" cy="4926405"/>
          </a:xfrm>
        </p:spPr>
        <p:txBody>
          <a:bodyPr/>
          <a:lstStyle/>
          <a:p>
            <a:r>
              <a:rPr lang="en-US" sz="2000" dirty="0"/>
              <a:t>A routing table is a file stored in RAM that contains information about:</a:t>
            </a:r>
          </a:p>
          <a:p>
            <a:pPr marL="800100" lvl="1" indent="-342900">
              <a:spcBef>
                <a:spcPct val="50000"/>
              </a:spcBef>
              <a:buFont typeface="Courier New" panose="02070309020205020404" pitchFamily="49" charset="0"/>
              <a:buChar char="o"/>
            </a:pPr>
            <a:r>
              <a:rPr lang="en-US" dirty="0"/>
              <a:t>Directly connected routes</a:t>
            </a:r>
          </a:p>
          <a:p>
            <a:pPr marL="800100" lvl="1" indent="-342900">
              <a:spcBef>
                <a:spcPct val="50000"/>
              </a:spcBef>
              <a:buFont typeface="Courier New" panose="02070309020205020404" pitchFamily="49" charset="0"/>
              <a:buChar char="o"/>
            </a:pPr>
            <a:r>
              <a:rPr lang="en-US" dirty="0"/>
              <a:t>Remote routes </a:t>
            </a:r>
          </a:p>
          <a:p>
            <a:endParaRPr lang="en-US" dirty="0"/>
          </a:p>
        </p:txBody>
      </p:sp>
      <p:pic>
        <p:nvPicPr>
          <p:cNvPr id="4" name="Picture 3" descr="Routing and Switching Essentials - Mozilla Firefox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55" t="32080" r="35900" b="18037"/>
          <a:stretch/>
        </p:blipFill>
        <p:spPr>
          <a:xfrm>
            <a:off x="1036320" y="2663418"/>
            <a:ext cx="7386320" cy="3842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020346"/>
      </p:ext>
    </p:extLst>
  </p:cSld>
  <p:clrMapOvr>
    <a:masterClrMapping/>
  </p:clrMapOvr>
  <p:transition spd="med">
    <p:wipe dir="r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Analyze the Routing Table</a:t>
            </a:r>
            <a:br>
              <a:rPr lang="en-US" dirty="0">
                <a:latin typeface="Arial" charset="0"/>
              </a:rPr>
            </a:br>
            <a:r>
              <a:rPr lang="en-US" dirty="0"/>
              <a:t>Routing Table Sources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13107" y="1326142"/>
            <a:ext cx="8733677" cy="4926405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sz="2000" dirty="0"/>
              <a:t>The </a:t>
            </a:r>
            <a:r>
              <a:rPr lang="en-US" sz="2000" b="1" dirty="0"/>
              <a:t>show </a:t>
            </a:r>
            <a:r>
              <a:rPr lang="en-US" sz="2000" b="1" dirty="0" err="1"/>
              <a:t>ip</a:t>
            </a:r>
            <a:r>
              <a:rPr lang="en-US" sz="2000" b="1" dirty="0"/>
              <a:t> route</a:t>
            </a:r>
            <a:r>
              <a:rPr lang="en-US" sz="2000" dirty="0"/>
              <a:t> command is used to display the contents of the routing table:</a:t>
            </a:r>
          </a:p>
          <a:p>
            <a:pPr lvl="1">
              <a:buFont typeface="Courier New" panose="02070309020205020404" pitchFamily="49" charset="0"/>
              <a:buChar char="o"/>
              <a:defRPr/>
            </a:pPr>
            <a:r>
              <a:rPr lang="en-US" sz="1600" b="1" dirty="0"/>
              <a:t>Local route interfaces -</a:t>
            </a:r>
            <a:r>
              <a:rPr lang="en-US" sz="1600" dirty="0"/>
              <a:t> Added to the routing table when an interface is configured. (displayed in IOS 15 or newer for IPv4 routes and all IOS releases for IPv6 routes.)</a:t>
            </a:r>
          </a:p>
          <a:p>
            <a:pPr lvl="1">
              <a:buFont typeface="Courier New" panose="02070309020205020404" pitchFamily="49" charset="0"/>
              <a:buChar char="o"/>
              <a:defRPr/>
            </a:pPr>
            <a:r>
              <a:rPr lang="en-US" sz="1600" b="1" dirty="0"/>
              <a:t>Directly connected interfaces - </a:t>
            </a:r>
            <a:r>
              <a:rPr lang="en-US" sz="1600" dirty="0"/>
              <a:t>Added to the routing table when an interface is configured and active.</a:t>
            </a:r>
          </a:p>
          <a:p>
            <a:pPr lvl="1">
              <a:buFont typeface="Courier New" panose="02070309020205020404" pitchFamily="49" charset="0"/>
              <a:buChar char="o"/>
              <a:defRPr/>
            </a:pPr>
            <a:r>
              <a:rPr lang="en-US" sz="1600" b="1" dirty="0"/>
              <a:t>Static routes -</a:t>
            </a:r>
            <a:r>
              <a:rPr lang="en-US" sz="1600" dirty="0"/>
              <a:t> Added when a route is manually configured and the exit interface is active.</a:t>
            </a:r>
          </a:p>
          <a:p>
            <a:pPr lvl="1">
              <a:buFont typeface="Courier New" panose="02070309020205020404" pitchFamily="49" charset="0"/>
              <a:buChar char="o"/>
              <a:defRPr/>
            </a:pPr>
            <a:r>
              <a:rPr lang="en-US" sz="1600" b="1" dirty="0"/>
              <a:t>Dynamic routing protocol -</a:t>
            </a:r>
            <a:r>
              <a:rPr lang="en-US" sz="1600" dirty="0"/>
              <a:t> Added when EIGRP or OSPF are implemented and networks are identified.</a:t>
            </a:r>
          </a:p>
        </p:txBody>
      </p:sp>
    </p:spTree>
    <p:extLst>
      <p:ext uri="{BB962C8B-B14F-4D97-AF65-F5344CB8AC3E}">
        <p14:creationId xmlns:p14="http://schemas.microsoft.com/office/powerpoint/2010/main" val="1395009277"/>
      </p:ext>
    </p:extLst>
  </p:cSld>
  <p:clrMapOvr>
    <a:masterClrMapping/>
  </p:clrMapOvr>
  <p:transition spd="med">
    <p:wipe dir="r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Analyze the Routing Table</a:t>
            </a:r>
            <a:br>
              <a:rPr lang="en-US" dirty="0">
                <a:latin typeface="Arial" charset="0"/>
              </a:rPr>
            </a:br>
            <a:r>
              <a:rPr lang="en-US" dirty="0"/>
              <a:t>Routing Table Sources (cont.)</a:t>
            </a:r>
          </a:p>
        </p:txBody>
      </p:sp>
      <p:pic>
        <p:nvPicPr>
          <p:cNvPr id="6" name="Content Placeholder 5" descr="Routing and Switching Essentials - Mozilla Firefox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4" t="24855" r="40785" b="6205"/>
          <a:stretch/>
        </p:blipFill>
        <p:spPr>
          <a:xfrm>
            <a:off x="1557346" y="1506731"/>
            <a:ext cx="6004560" cy="4985509"/>
          </a:xfrm>
        </p:spPr>
      </p:pic>
    </p:spTree>
    <p:extLst>
      <p:ext uri="{BB962C8B-B14F-4D97-AF65-F5344CB8AC3E}">
        <p14:creationId xmlns:p14="http://schemas.microsoft.com/office/powerpoint/2010/main" val="100784640"/>
      </p:ext>
    </p:extLst>
  </p:cSld>
  <p:clrMapOvr>
    <a:masterClrMapping/>
  </p:clrMapOvr>
  <p:transition spd="med">
    <p:wipe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Analyze the Routing Table</a:t>
            </a:r>
            <a:br>
              <a:rPr lang="en-US" dirty="0">
                <a:latin typeface="Arial" charset="0"/>
              </a:rPr>
            </a:br>
            <a:r>
              <a:rPr lang="en-US" dirty="0"/>
              <a:t>Remote Network Routing Entries</a:t>
            </a:r>
          </a:p>
        </p:txBody>
      </p:sp>
      <p:pic>
        <p:nvPicPr>
          <p:cNvPr id="3" name="Content Placeholder 2" descr="Routing and Switching Essentials - Mozilla Firefox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87" t="30505" r="40319" b="4687"/>
          <a:stretch/>
        </p:blipFill>
        <p:spPr>
          <a:xfrm>
            <a:off x="1016001" y="1513840"/>
            <a:ext cx="6756399" cy="4999368"/>
          </a:xfrm>
        </p:spPr>
      </p:pic>
      <p:sp>
        <p:nvSpPr>
          <p:cNvPr id="4" name="TextBox 3"/>
          <p:cNvSpPr txBox="1"/>
          <p:nvPr/>
        </p:nvSpPr>
        <p:spPr>
          <a:xfrm>
            <a:off x="1445586" y="1356874"/>
            <a:ext cx="626872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  <a:defRPr/>
            </a:pPr>
            <a:r>
              <a:rPr lang="en-US" sz="1600" dirty="0"/>
              <a:t>Interpreting the entries in the routing 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056646"/>
      </p:ext>
    </p:extLst>
  </p:cSld>
  <p:clrMapOvr>
    <a:masterClrMapping/>
  </p:clrMapOvr>
  <p:transition spd="med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3"/>
          <p:cNvSpPr>
            <a:spLocks noGrp="1" noChangeArrowheads="1"/>
          </p:cNvSpPr>
          <p:nvPr>
            <p:ph type="title" idx="4294967295"/>
          </p:nvPr>
        </p:nvSpPr>
        <p:spPr>
          <a:xfrm>
            <a:off x="445863" y="350288"/>
            <a:ext cx="8218757" cy="838200"/>
          </a:xfrm>
        </p:spPr>
        <p:txBody>
          <a:bodyPr/>
          <a:lstStyle/>
          <a:p>
            <a:pPr eaLnBrk="1" hangingPunct="1"/>
            <a:r>
              <a:rPr lang="en-US" dirty="0"/>
              <a:t>Chapter 1: Activities</a:t>
            </a:r>
          </a:p>
        </p:txBody>
      </p:sp>
      <p:sp>
        <p:nvSpPr>
          <p:cNvPr id="6147" name="Rectangle 34"/>
          <p:cNvSpPr>
            <a:spLocks noGrp="1" noChangeArrowheads="1"/>
          </p:cNvSpPr>
          <p:nvPr>
            <p:ph type="body" idx="4294967295"/>
          </p:nvPr>
        </p:nvSpPr>
        <p:spPr>
          <a:xfrm>
            <a:off x="445863" y="1222600"/>
            <a:ext cx="8060269" cy="372982"/>
          </a:xfrm>
        </p:spPr>
        <p:txBody>
          <a:bodyPr/>
          <a:lstStyle/>
          <a:p>
            <a:pPr marL="0" indent="0" eaLnBrk="1" hangingPunct="1">
              <a:spcBef>
                <a:spcPct val="30000"/>
              </a:spcBef>
              <a:buNone/>
            </a:pPr>
            <a:r>
              <a:rPr lang="en-US" sz="2000" dirty="0"/>
              <a:t>What activities are associated with this chapter?</a:t>
            </a:r>
            <a:endParaRPr lang="en-US" sz="2000" dirty="0">
              <a:solidFill>
                <a:srgbClr val="00B0F0"/>
              </a:solidFill>
            </a:endParaRPr>
          </a:p>
          <a:p>
            <a:pPr marL="0" indent="0" eaLnBrk="1" hangingPunct="1">
              <a:spcBef>
                <a:spcPct val="30000"/>
              </a:spcBef>
              <a:buNone/>
            </a:pPr>
            <a:endParaRPr lang="en-US" sz="2000" dirty="0"/>
          </a:p>
          <a:p>
            <a:pPr marL="119063" indent="0" eaLnBrk="1" hangingPunct="1">
              <a:spcBef>
                <a:spcPct val="30000"/>
              </a:spcBef>
              <a:buNone/>
            </a:pPr>
            <a:endParaRPr lang="en-US" sz="2000" dirty="0"/>
          </a:p>
          <a:p>
            <a:pPr marL="119063" indent="0" eaLnBrk="1" hangingPunct="1">
              <a:spcBef>
                <a:spcPct val="30000"/>
              </a:spcBef>
              <a:buNone/>
            </a:pPr>
            <a:endParaRPr lang="en-US" sz="20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546002"/>
              </p:ext>
            </p:extLst>
          </p:nvPr>
        </p:nvGraphicFramePr>
        <p:xfrm>
          <a:off x="445863" y="1641144"/>
          <a:ext cx="8315996" cy="2372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63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46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2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23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Page 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Activity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Activity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Optional?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1.3.2.3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Syntax Checker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Configure the Directly Connected Interfaces on 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1.3.2.5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Packet Tracer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PT Investigating Directly Connected Routes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Recommended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1.3.3.2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Syntax</a:t>
                      </a:r>
                      <a:r>
                        <a:rPr lang="en-US" sz="1400" baseline="0" dirty="0"/>
                        <a:t> Checker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Configure a Default Static Route on R1 (Fig. 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1.3.3.2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Syntax Checker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Configure Static Route on R2 (Fig. 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1.4.1.1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Class Activity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We Really Could Use a Map!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Optional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Rectangle 34"/>
          <p:cNvSpPr txBox="1">
            <a:spLocks noChangeArrowheads="1"/>
          </p:cNvSpPr>
          <p:nvPr/>
        </p:nvSpPr>
        <p:spPr bwMode="auto">
          <a:xfrm>
            <a:off x="445863" y="6019643"/>
            <a:ext cx="8162663" cy="407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>
            <a:lvl1pPr marL="236538" indent="-236538" algn="l" defTabSz="814388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708CA1"/>
              </a:buClr>
              <a:buFont typeface="Wingdings" charset="0"/>
              <a:buChar char="§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74675" indent="-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9144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254125" indent="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1604963" indent="223838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0621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6pPr>
            <a:lvl7pPr marL="25193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7pPr>
            <a:lvl8pPr marL="29765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8pPr>
            <a:lvl9pPr marL="34337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spcBef>
                <a:spcPct val="30000"/>
              </a:spcBef>
              <a:buFont typeface="Wingdings" charset="0"/>
              <a:buNone/>
            </a:pPr>
            <a:r>
              <a:rPr lang="en-US" sz="1600" kern="0" dirty="0"/>
              <a:t>The password used in the Packet Tracer activities in this chapter is: </a:t>
            </a:r>
            <a:r>
              <a:rPr lang="en-US" sz="1600" b="1" kern="0" dirty="0"/>
              <a:t>PT_ccna5</a:t>
            </a:r>
          </a:p>
          <a:p>
            <a:pPr marL="0" indent="0" eaLnBrk="1" hangingPunct="1">
              <a:spcBef>
                <a:spcPct val="30000"/>
              </a:spcBef>
              <a:buFont typeface="Wingdings" charset="0"/>
              <a:buNone/>
            </a:pPr>
            <a:endParaRPr lang="en-US" sz="2000" kern="0" dirty="0"/>
          </a:p>
          <a:p>
            <a:pPr marL="119063" indent="0" eaLnBrk="1" hangingPunct="1">
              <a:spcBef>
                <a:spcPct val="30000"/>
              </a:spcBef>
              <a:buFont typeface="Wingdings" charset="0"/>
              <a:buNone/>
            </a:pPr>
            <a:endParaRPr lang="en-US" sz="2000" kern="0" dirty="0"/>
          </a:p>
          <a:p>
            <a:pPr marL="0" indent="0" eaLnBrk="1" hangingPunct="1">
              <a:spcBef>
                <a:spcPct val="30000"/>
              </a:spcBef>
              <a:buFont typeface="Wingdings" charset="0"/>
              <a:buNone/>
            </a:pPr>
            <a:endParaRPr lang="en-US" sz="2000" kern="0" dirty="0"/>
          </a:p>
          <a:p>
            <a:pPr marL="0" indent="0" eaLnBrk="1" hangingPunct="1">
              <a:spcBef>
                <a:spcPct val="30000"/>
              </a:spcBef>
              <a:buFont typeface="Wingdings" charset="0"/>
              <a:buNone/>
            </a:pPr>
            <a:endParaRPr lang="en-US" sz="2000" kern="0" dirty="0"/>
          </a:p>
        </p:txBody>
      </p:sp>
    </p:spTree>
    <p:extLst>
      <p:ext uri="{BB962C8B-B14F-4D97-AF65-F5344CB8AC3E}">
        <p14:creationId xmlns:p14="http://schemas.microsoft.com/office/powerpoint/2010/main" val="1684664719"/>
      </p:ext>
    </p:extLst>
  </p:cSld>
  <p:clrMapOvr>
    <a:masterClrMapping/>
  </p:clrMapOvr>
  <p:transition>
    <p:wipe dir="r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Directly Connected Routes</a:t>
            </a:r>
            <a:br>
              <a:rPr lang="en-US" dirty="0">
                <a:latin typeface="Arial" charset="0"/>
              </a:rPr>
            </a:br>
            <a:r>
              <a:rPr lang="en-US" dirty="0"/>
              <a:t>Directly Connected Interfaces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2348" y="1382955"/>
            <a:ext cx="8733677" cy="4926405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sz="2000" dirty="0"/>
              <a:t>A newly deployed router, without any configured interfaces, has an empty routing table.</a:t>
            </a:r>
          </a:p>
        </p:txBody>
      </p:sp>
      <p:pic>
        <p:nvPicPr>
          <p:cNvPr id="5" name="Picture 4" descr="Routing and Switching Essentials - Mozilla Firefox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5" t="20698" r="40667" b="10552"/>
          <a:stretch/>
        </p:blipFill>
        <p:spPr>
          <a:xfrm>
            <a:off x="1857536" y="1838961"/>
            <a:ext cx="5864063" cy="4713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087562"/>
      </p:ext>
    </p:extLst>
  </p:cSld>
  <p:clrMapOvr>
    <a:masterClrMapping/>
  </p:clrMapOvr>
  <p:transition spd="med">
    <p:wipe dir="r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Directly Connected Routes</a:t>
            </a:r>
            <a:br>
              <a:rPr lang="en-US" dirty="0">
                <a:latin typeface="Arial" charset="0"/>
              </a:rPr>
            </a:br>
            <a:r>
              <a:rPr lang="en-US" dirty="0"/>
              <a:t>Directly Connected Routing Table Entries</a:t>
            </a:r>
          </a:p>
        </p:txBody>
      </p:sp>
      <p:pic>
        <p:nvPicPr>
          <p:cNvPr id="6" name="Content Placeholder 5" descr="Routing and Switching Essentials - Mozilla Firefox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1" t="22356" r="35885" b="10222"/>
          <a:stretch/>
        </p:blipFill>
        <p:spPr>
          <a:xfrm>
            <a:off x="1300480" y="1232592"/>
            <a:ext cx="6905206" cy="4948202"/>
          </a:xfrm>
        </p:spPr>
      </p:pic>
    </p:spTree>
    <p:extLst>
      <p:ext uri="{BB962C8B-B14F-4D97-AF65-F5344CB8AC3E}">
        <p14:creationId xmlns:p14="http://schemas.microsoft.com/office/powerpoint/2010/main" val="2610726409"/>
      </p:ext>
    </p:extLst>
  </p:cSld>
  <p:clrMapOvr>
    <a:masterClrMapping/>
  </p:clrMapOvr>
  <p:transition spd="med">
    <p:wipe dir="r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Directly Connected Routes</a:t>
            </a:r>
            <a:br>
              <a:rPr lang="en-US" dirty="0">
                <a:latin typeface="Arial" charset="0"/>
              </a:rPr>
            </a:br>
            <a:r>
              <a:rPr lang="en-US" dirty="0"/>
              <a:t>Directly Connected Example</a:t>
            </a:r>
          </a:p>
        </p:txBody>
      </p:sp>
      <p:pic>
        <p:nvPicPr>
          <p:cNvPr id="5" name="Content Placeholder 4" descr="Routing and Switching Essentials - Mozilla Firefox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2" t="21604" r="41832" b="14442"/>
          <a:stretch/>
        </p:blipFill>
        <p:spPr>
          <a:xfrm>
            <a:off x="1351281" y="1402079"/>
            <a:ext cx="6315076" cy="5062357"/>
          </a:xfrm>
        </p:spPr>
      </p:pic>
    </p:spTree>
    <p:extLst>
      <p:ext uri="{BB962C8B-B14F-4D97-AF65-F5344CB8AC3E}">
        <p14:creationId xmlns:p14="http://schemas.microsoft.com/office/powerpoint/2010/main" val="1812506768"/>
      </p:ext>
    </p:extLst>
  </p:cSld>
  <p:clrMapOvr>
    <a:masterClrMapping/>
  </p:clrMapOvr>
  <p:transition spd="med">
    <p:wipe dir="r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Directly Connected Routes</a:t>
            </a:r>
            <a:br>
              <a:rPr lang="en-US" dirty="0">
                <a:latin typeface="Arial" charset="0"/>
              </a:rPr>
            </a:br>
            <a:r>
              <a:rPr lang="en-US" dirty="0"/>
              <a:t>Directly Connected IPv6 Example</a:t>
            </a:r>
          </a:p>
        </p:txBody>
      </p:sp>
      <p:pic>
        <p:nvPicPr>
          <p:cNvPr id="3" name="Content Placeholder 2" descr="Routing and Switching Essentials - Mozilla Firefox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8" t="20520" r="43693" b="9456"/>
          <a:stretch/>
        </p:blipFill>
        <p:spPr>
          <a:xfrm>
            <a:off x="1564063" y="1334192"/>
            <a:ext cx="5885323" cy="5137728"/>
          </a:xfrm>
        </p:spPr>
      </p:pic>
    </p:spTree>
    <p:extLst>
      <p:ext uri="{BB962C8B-B14F-4D97-AF65-F5344CB8AC3E}">
        <p14:creationId xmlns:p14="http://schemas.microsoft.com/office/powerpoint/2010/main" val="3046953695"/>
      </p:ext>
    </p:extLst>
  </p:cSld>
  <p:clrMapOvr>
    <a:masterClrMapping/>
  </p:clrMapOvr>
  <p:transition spd="med">
    <p:wipe dir="r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Statically Learned Routes</a:t>
            </a:r>
            <a:br>
              <a:rPr lang="en-US" dirty="0">
                <a:latin typeface="Arial" charset="0"/>
              </a:rPr>
            </a:br>
            <a:r>
              <a:rPr lang="en-US" dirty="0"/>
              <a:t>Static Routes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2348" y="1387102"/>
            <a:ext cx="8733677" cy="4926405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sz="2000" b="1" dirty="0"/>
              <a:t>Static routes and default static routes can be implemented after directly connected interfaces are added to the routing table:</a:t>
            </a:r>
          </a:p>
          <a:p>
            <a:pPr lvl="1">
              <a:buFont typeface="Courier New" panose="02070309020205020404" pitchFamily="49" charset="0"/>
              <a:buChar char="o"/>
              <a:defRPr/>
            </a:pPr>
            <a:r>
              <a:rPr lang="en-US" dirty="0"/>
              <a:t>Static routes are manually configured. </a:t>
            </a:r>
          </a:p>
          <a:p>
            <a:pPr lvl="1">
              <a:buFont typeface="Courier New" panose="02070309020205020404" pitchFamily="49" charset="0"/>
              <a:buChar char="o"/>
              <a:defRPr/>
            </a:pPr>
            <a:r>
              <a:rPr lang="en-US" dirty="0"/>
              <a:t>They define an explicit path between two networking devices.</a:t>
            </a:r>
          </a:p>
          <a:p>
            <a:pPr lvl="1">
              <a:buFont typeface="Courier New" panose="02070309020205020404" pitchFamily="49" charset="0"/>
              <a:buChar char="o"/>
              <a:defRPr/>
            </a:pPr>
            <a:r>
              <a:rPr lang="en-US" dirty="0"/>
              <a:t>Static routes must be manually updated if the topology changes.</a:t>
            </a:r>
          </a:p>
          <a:p>
            <a:pPr lvl="1">
              <a:buFont typeface="Courier New" panose="02070309020205020404" pitchFamily="49" charset="0"/>
              <a:buChar char="o"/>
              <a:defRPr/>
            </a:pPr>
            <a:r>
              <a:rPr lang="en-US" dirty="0"/>
              <a:t>Their benefits include improved security and control of resources.</a:t>
            </a:r>
          </a:p>
          <a:p>
            <a:pPr lvl="1">
              <a:buFont typeface="Courier New" panose="02070309020205020404" pitchFamily="49" charset="0"/>
              <a:buChar char="o"/>
              <a:defRPr/>
            </a:pPr>
            <a:r>
              <a:rPr lang="en-US" dirty="0"/>
              <a:t>Configure a static route to a specific network using the </a:t>
            </a:r>
            <a:r>
              <a:rPr lang="en-US" b="1" dirty="0" err="1"/>
              <a:t>ip</a:t>
            </a:r>
            <a:r>
              <a:rPr lang="en-US" b="1" dirty="0"/>
              <a:t> route </a:t>
            </a:r>
            <a:r>
              <a:rPr lang="en-US" i="1" dirty="0"/>
              <a:t>network mask</a:t>
            </a:r>
            <a:r>
              <a:rPr lang="en-US" b="1" dirty="0"/>
              <a:t> {</a:t>
            </a:r>
            <a:r>
              <a:rPr lang="en-US" i="1" dirty="0"/>
              <a:t>next-hop-</a:t>
            </a:r>
            <a:r>
              <a:rPr lang="en-US" i="1" dirty="0" err="1"/>
              <a:t>ip</a:t>
            </a:r>
            <a:r>
              <a:rPr lang="en-US" b="1" dirty="0"/>
              <a:t> | </a:t>
            </a:r>
            <a:r>
              <a:rPr lang="en-US" i="1" dirty="0"/>
              <a:t>exit-</a:t>
            </a:r>
            <a:r>
              <a:rPr lang="en-US" i="1" dirty="0" err="1"/>
              <a:t>intf</a:t>
            </a:r>
            <a:r>
              <a:rPr lang="en-US" b="1" dirty="0"/>
              <a:t>} </a:t>
            </a:r>
            <a:r>
              <a:rPr lang="en-US" dirty="0"/>
              <a:t>command</a:t>
            </a:r>
            <a:r>
              <a:rPr lang="en-US" b="1" dirty="0"/>
              <a:t>.</a:t>
            </a:r>
            <a:endParaRPr lang="en-US" dirty="0"/>
          </a:p>
          <a:p>
            <a:pPr lvl="1">
              <a:buFont typeface="Courier New" panose="02070309020205020404" pitchFamily="49" charset="0"/>
              <a:buChar char="o"/>
              <a:defRPr/>
            </a:pPr>
            <a:r>
              <a:rPr lang="en-US" dirty="0"/>
              <a:t>A default static route is used when the routing table does not contain a path for a destination network. </a:t>
            </a:r>
          </a:p>
          <a:p>
            <a:pPr lvl="1">
              <a:buFont typeface="Courier New" panose="02070309020205020404" pitchFamily="49" charset="0"/>
              <a:buChar char="o"/>
              <a:defRPr/>
            </a:pPr>
            <a:r>
              <a:rPr lang="en-US" dirty="0"/>
              <a:t>Configure a default static route using the </a:t>
            </a:r>
            <a:r>
              <a:rPr lang="en-US" b="1" dirty="0" err="1"/>
              <a:t>ip</a:t>
            </a:r>
            <a:r>
              <a:rPr lang="en-US" b="1" dirty="0"/>
              <a:t> route </a:t>
            </a:r>
            <a:r>
              <a:rPr lang="en-US" dirty="0"/>
              <a:t>0.0.0.0 0.0.0.0 {</a:t>
            </a:r>
            <a:r>
              <a:rPr lang="en-US" i="1" dirty="0"/>
              <a:t>exit-</a:t>
            </a:r>
            <a:r>
              <a:rPr lang="en-US" i="1" dirty="0" err="1"/>
              <a:t>intf</a:t>
            </a:r>
            <a:r>
              <a:rPr lang="en-US" dirty="0"/>
              <a:t> | </a:t>
            </a:r>
            <a:r>
              <a:rPr lang="en-US" i="1" dirty="0"/>
              <a:t>next-hop-</a:t>
            </a:r>
            <a:r>
              <a:rPr lang="en-US" i="1" dirty="0" err="1"/>
              <a:t>ip</a:t>
            </a:r>
            <a:r>
              <a:rPr lang="en-US" dirty="0"/>
              <a:t>} command.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17911"/>
      </p:ext>
    </p:extLst>
  </p:cSld>
  <p:clrMapOvr>
    <a:masterClrMapping/>
  </p:clrMapOvr>
  <p:transition spd="med">
    <p:wipe dir="r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Statically Learned Routes</a:t>
            </a:r>
            <a:br>
              <a:rPr lang="en-US" dirty="0">
                <a:latin typeface="Arial" charset="0"/>
              </a:rPr>
            </a:br>
            <a:r>
              <a:rPr lang="en-US" dirty="0"/>
              <a:t>Static Route Example</a:t>
            </a:r>
          </a:p>
        </p:txBody>
      </p:sp>
      <p:pic>
        <p:nvPicPr>
          <p:cNvPr id="5" name="Content Placeholder 4" descr="Routing and Switching Essentials - Mozilla Firefox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07" t="20736" r="45205" b="20079"/>
          <a:stretch/>
        </p:blipFill>
        <p:spPr>
          <a:xfrm>
            <a:off x="1162148" y="1310640"/>
            <a:ext cx="6122572" cy="5158834"/>
          </a:xfrm>
        </p:spPr>
      </p:pic>
    </p:spTree>
    <p:extLst>
      <p:ext uri="{BB962C8B-B14F-4D97-AF65-F5344CB8AC3E}">
        <p14:creationId xmlns:p14="http://schemas.microsoft.com/office/powerpoint/2010/main" val="2527273895"/>
      </p:ext>
    </p:extLst>
  </p:cSld>
  <p:clrMapOvr>
    <a:masterClrMapping/>
  </p:clrMapOvr>
  <p:transition spd="med">
    <p:wipe dir="r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Statically Learned Routes</a:t>
            </a:r>
            <a:br>
              <a:rPr lang="en-US" dirty="0">
                <a:latin typeface="Arial" charset="0"/>
              </a:rPr>
            </a:br>
            <a:r>
              <a:rPr lang="en-US" dirty="0"/>
              <a:t>Static Route Example (cont.)</a:t>
            </a:r>
          </a:p>
        </p:txBody>
      </p:sp>
      <p:pic>
        <p:nvPicPr>
          <p:cNvPr id="3" name="Content Placeholder 2" descr="Routing and Switching Essentials - Mozilla Firefox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5" t="23486" r="42981" b="19863"/>
          <a:stretch/>
        </p:blipFill>
        <p:spPr>
          <a:xfrm>
            <a:off x="1046480" y="1796902"/>
            <a:ext cx="6515314" cy="4949338"/>
          </a:xfrm>
        </p:spPr>
      </p:pic>
      <p:sp>
        <p:nvSpPr>
          <p:cNvPr id="4" name="TextBox 3"/>
          <p:cNvSpPr txBox="1"/>
          <p:nvPr/>
        </p:nvSpPr>
        <p:spPr>
          <a:xfrm>
            <a:off x="1309850" y="1510670"/>
            <a:ext cx="6251944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Entering and Verifying a Static Route</a:t>
            </a:r>
          </a:p>
        </p:txBody>
      </p:sp>
    </p:spTree>
    <p:extLst>
      <p:ext uri="{BB962C8B-B14F-4D97-AF65-F5344CB8AC3E}">
        <p14:creationId xmlns:p14="http://schemas.microsoft.com/office/powerpoint/2010/main" val="1023051435"/>
      </p:ext>
    </p:extLst>
  </p:cSld>
  <p:clrMapOvr>
    <a:masterClrMapping/>
  </p:clrMapOvr>
  <p:transition spd="med">
    <p:wipe dir="r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Statically Learned Routes</a:t>
            </a:r>
            <a:br>
              <a:rPr lang="en-US" dirty="0">
                <a:latin typeface="Arial" charset="0"/>
              </a:rPr>
            </a:br>
            <a:r>
              <a:rPr lang="en-US" dirty="0"/>
              <a:t>Static IPv6 Route Examples</a:t>
            </a:r>
          </a:p>
        </p:txBody>
      </p:sp>
      <p:pic>
        <p:nvPicPr>
          <p:cNvPr id="5" name="Content Placeholder 4" descr="Routing and Switching Essentials - Mozilla Firefox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2" t="20451" r="42982" b="40310"/>
          <a:stretch/>
        </p:blipFill>
        <p:spPr>
          <a:xfrm>
            <a:off x="1391920" y="1203745"/>
            <a:ext cx="5772897" cy="2778976"/>
          </a:xfrm>
        </p:spPr>
      </p:pic>
      <p:pic>
        <p:nvPicPr>
          <p:cNvPr id="6" name="Picture 5" descr="Routing and Switching Essentials - Mozilla Firefox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33" t="50667" r="42557" b="9723"/>
          <a:stretch/>
        </p:blipFill>
        <p:spPr>
          <a:xfrm>
            <a:off x="1544320" y="3982720"/>
            <a:ext cx="5620497" cy="2770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592178"/>
      </p:ext>
    </p:extLst>
  </p:cSld>
  <p:clrMapOvr>
    <a:masterClrMapping/>
  </p:clrMapOvr>
  <p:transition spd="med">
    <p:wipe dir="r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Statically Learned Routes</a:t>
            </a:r>
            <a:br>
              <a:rPr lang="en-US" dirty="0">
                <a:latin typeface="Arial" charset="0"/>
              </a:rPr>
            </a:br>
            <a:r>
              <a:rPr lang="en-US" dirty="0"/>
              <a:t>Static IPv6 Route Examples</a:t>
            </a:r>
          </a:p>
        </p:txBody>
      </p:sp>
      <p:pic>
        <p:nvPicPr>
          <p:cNvPr id="3" name="Content Placeholder 2" descr="Routing and Switching Essentials - Mozilla Firefox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7" t="21387" r="41833" b="36122"/>
          <a:stretch/>
        </p:blipFill>
        <p:spPr>
          <a:xfrm>
            <a:off x="2042160" y="1351280"/>
            <a:ext cx="4785360" cy="2481298"/>
          </a:xfrm>
        </p:spPr>
      </p:pic>
      <p:pic>
        <p:nvPicPr>
          <p:cNvPr id="4" name="Picture 3" descr="Routing and Switching Essentials - Mozilla Firefox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33" t="49482" r="41667" b="10552"/>
          <a:stretch/>
        </p:blipFill>
        <p:spPr>
          <a:xfrm>
            <a:off x="2057795" y="3832578"/>
            <a:ext cx="4790045" cy="233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375107"/>
      </p:ext>
    </p:extLst>
  </p:cSld>
  <p:clrMapOvr>
    <a:masterClrMapping/>
  </p:clrMapOvr>
  <p:transition spd="med">
    <p:wipe dir="r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Dynamic Routing Protocols</a:t>
            </a:r>
            <a:br>
              <a:rPr lang="en-US" dirty="0">
                <a:latin typeface="Arial" charset="0"/>
              </a:rPr>
            </a:br>
            <a:r>
              <a:rPr lang="en-US" dirty="0"/>
              <a:t>Dynamic Routing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3868" y="1232592"/>
            <a:ext cx="3617213" cy="4973057"/>
          </a:xfrm>
        </p:spPr>
        <p:txBody>
          <a:bodyPr/>
          <a:lstStyle/>
          <a:p>
            <a:r>
              <a:rPr lang="en-US" sz="2000" dirty="0"/>
              <a:t>Dynamic routing is used by routers to share information about the reachability and status of remote networks.</a:t>
            </a:r>
          </a:p>
          <a:p>
            <a:r>
              <a:rPr lang="en-US" sz="2000" dirty="0"/>
              <a:t> It p</a:t>
            </a:r>
            <a:r>
              <a:rPr lang="en-US" sz="2000" dirty="0">
                <a:cs typeface="Arial" charset="0"/>
              </a:rPr>
              <a:t>erforms</a:t>
            </a:r>
            <a:r>
              <a:rPr lang="en-US" sz="2000" dirty="0"/>
              <a:t> network discovery and maintains routing tables.</a:t>
            </a:r>
          </a:p>
          <a:p>
            <a:r>
              <a:rPr lang="en-US" sz="2000" dirty="0"/>
              <a:t>Routers have converged after they have finished exchanging and updating their routing tables.</a:t>
            </a:r>
          </a:p>
        </p:txBody>
      </p:sp>
      <p:pic>
        <p:nvPicPr>
          <p:cNvPr id="5" name="Picture 4" descr="Routing and Switching Essentials - Mozilla Firefox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1" t="27946" r="40111" b="4960"/>
          <a:stretch/>
        </p:blipFill>
        <p:spPr>
          <a:xfrm>
            <a:off x="3671150" y="1544321"/>
            <a:ext cx="5333496" cy="4277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300501"/>
      </p:ext>
    </p:extLst>
  </p:cSld>
  <p:clrMapOvr>
    <a:masterClrMapping/>
  </p:clrMapOvr>
  <p:transition spd="med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3"/>
          <p:cNvSpPr>
            <a:spLocks noGrp="1" noChangeArrowheads="1"/>
          </p:cNvSpPr>
          <p:nvPr>
            <p:ph type="title" idx="4294967295"/>
          </p:nvPr>
        </p:nvSpPr>
        <p:spPr>
          <a:xfrm>
            <a:off x="646113" y="340092"/>
            <a:ext cx="8145462" cy="838200"/>
          </a:xfrm>
        </p:spPr>
        <p:txBody>
          <a:bodyPr/>
          <a:lstStyle/>
          <a:p>
            <a:pPr eaLnBrk="1" hangingPunct="1"/>
            <a:r>
              <a:rPr lang="en-US" dirty="0"/>
              <a:t>Chapter 1: Assessment</a:t>
            </a:r>
          </a:p>
        </p:txBody>
      </p:sp>
      <p:sp>
        <p:nvSpPr>
          <p:cNvPr id="7171" name="Rectangle 34"/>
          <p:cNvSpPr>
            <a:spLocks noGrp="1" noChangeArrowheads="1"/>
          </p:cNvSpPr>
          <p:nvPr>
            <p:ph type="body" idx="4294967295"/>
          </p:nvPr>
        </p:nvSpPr>
        <p:spPr>
          <a:xfrm>
            <a:off x="646113" y="1285841"/>
            <a:ext cx="7940675" cy="3571875"/>
          </a:xfrm>
        </p:spPr>
        <p:txBody>
          <a:bodyPr/>
          <a:lstStyle/>
          <a:p>
            <a:pPr eaLnBrk="1" hangingPunct="1">
              <a:spcBef>
                <a:spcPct val="30000"/>
              </a:spcBef>
            </a:pPr>
            <a:r>
              <a:rPr lang="en-US" sz="2000" dirty="0"/>
              <a:t>Students should complete Chapter 1, “Assessment” after completing Chapter 1.</a:t>
            </a:r>
          </a:p>
          <a:p>
            <a:pPr eaLnBrk="1" hangingPunct="1">
              <a:spcBef>
                <a:spcPct val="30000"/>
              </a:spcBef>
            </a:pPr>
            <a:r>
              <a:rPr lang="en-US" sz="2000" dirty="0"/>
              <a:t>Quizzes, labs, Packet Tracers and other activities can be used to informally assess student progress.</a:t>
            </a:r>
          </a:p>
        </p:txBody>
      </p:sp>
    </p:spTree>
    <p:extLst>
      <p:ext uri="{BB962C8B-B14F-4D97-AF65-F5344CB8AC3E}">
        <p14:creationId xmlns:p14="http://schemas.microsoft.com/office/powerpoint/2010/main" val="3303044919"/>
      </p:ext>
    </p:extLst>
  </p:cSld>
  <p:clrMapOvr>
    <a:masterClrMapping/>
  </p:clrMapOvr>
  <p:transition>
    <p:wipe dir="r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Dynamic Routing Protocols</a:t>
            </a:r>
            <a:br>
              <a:rPr lang="en-US" dirty="0">
                <a:latin typeface="Arial" charset="0"/>
              </a:rPr>
            </a:br>
            <a:r>
              <a:rPr lang="en-US" dirty="0"/>
              <a:t>IPv4 Routing Protocols 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3596" y="1378896"/>
            <a:ext cx="8364916" cy="4973057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Cisco routers can support a variety of dynamic IPv4 routing protocols including:</a:t>
            </a:r>
          </a:p>
          <a:p>
            <a:pPr lvl="1"/>
            <a:r>
              <a:rPr lang="en-US" sz="1600" b="1" dirty="0"/>
              <a:t>EIGRP –</a:t>
            </a:r>
            <a:r>
              <a:rPr lang="en-US" sz="1600" dirty="0"/>
              <a:t> Enhanced Interior Gateway Routing Protocol</a:t>
            </a:r>
          </a:p>
          <a:p>
            <a:pPr lvl="1"/>
            <a:r>
              <a:rPr lang="en-US" sz="1600" b="1" dirty="0"/>
              <a:t>OSPF –</a:t>
            </a:r>
            <a:r>
              <a:rPr lang="en-US" sz="1600" dirty="0"/>
              <a:t> Open Shortest Path First</a:t>
            </a:r>
          </a:p>
          <a:p>
            <a:pPr lvl="1"/>
            <a:r>
              <a:rPr lang="en-US" sz="1600" b="1" dirty="0"/>
              <a:t>IS-IS –</a:t>
            </a:r>
            <a:r>
              <a:rPr lang="en-US" sz="1600" dirty="0"/>
              <a:t> Intermediate System-to-Intermediate System</a:t>
            </a:r>
          </a:p>
          <a:p>
            <a:pPr lvl="1"/>
            <a:r>
              <a:rPr lang="en-US" sz="1600" b="1" dirty="0"/>
              <a:t>RIP –</a:t>
            </a:r>
            <a:r>
              <a:rPr lang="en-US" sz="1600" dirty="0"/>
              <a:t> Routing Information Protocol</a:t>
            </a:r>
          </a:p>
          <a:p>
            <a:pPr marL="0" indent="0">
              <a:buNone/>
            </a:pPr>
            <a:r>
              <a:rPr lang="en-US" sz="2000" dirty="0"/>
              <a:t>Use the </a:t>
            </a:r>
            <a:r>
              <a:rPr lang="en-US" sz="2000" b="1" dirty="0"/>
              <a:t>router ? </a:t>
            </a:r>
            <a:r>
              <a:rPr lang="en-US" sz="2000" dirty="0"/>
              <a:t>Command in global configuration mode to determine which routing protocols are supported by the IOS.</a:t>
            </a:r>
          </a:p>
        </p:txBody>
      </p:sp>
      <p:pic>
        <p:nvPicPr>
          <p:cNvPr id="3" name="Picture 2" descr="Routing and Switching Essentials - Mozilla Firefox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1" t="52796" r="40799" b="12538"/>
          <a:stretch/>
        </p:blipFill>
        <p:spPr>
          <a:xfrm>
            <a:off x="1753436" y="4187952"/>
            <a:ext cx="5465235" cy="231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785931"/>
      </p:ext>
    </p:extLst>
  </p:cSld>
  <p:clrMapOvr>
    <a:masterClrMapping/>
  </p:clrMapOvr>
  <p:transition spd="med">
    <p:wipe dir="r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Dynamic Routing Protocols</a:t>
            </a:r>
            <a:br>
              <a:rPr lang="en-US" dirty="0">
                <a:latin typeface="Arial" charset="0"/>
              </a:rPr>
            </a:br>
            <a:r>
              <a:rPr lang="en-US" dirty="0"/>
              <a:t>IPv4 Dynamic Routing Examples </a:t>
            </a:r>
          </a:p>
        </p:txBody>
      </p:sp>
      <p:pic>
        <p:nvPicPr>
          <p:cNvPr id="4" name="Content Placeholder 3" descr="Routing and Switching Essentials - Mozilla Firefox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0" t="20646" r="37378" b="11278"/>
          <a:stretch/>
        </p:blipFill>
        <p:spPr>
          <a:xfrm>
            <a:off x="1280161" y="1470336"/>
            <a:ext cx="6915948" cy="4992224"/>
          </a:xfrm>
        </p:spPr>
      </p:pic>
    </p:spTree>
    <p:extLst>
      <p:ext uri="{BB962C8B-B14F-4D97-AF65-F5344CB8AC3E}">
        <p14:creationId xmlns:p14="http://schemas.microsoft.com/office/powerpoint/2010/main" val="80997033"/>
      </p:ext>
    </p:extLst>
  </p:cSld>
  <p:clrMapOvr>
    <a:masterClrMapping/>
  </p:clrMapOvr>
  <p:transition spd="med">
    <p:wipe dir="r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Dynamic Routing Protocols</a:t>
            </a:r>
            <a:br>
              <a:rPr lang="en-US" dirty="0">
                <a:latin typeface="Arial" charset="0"/>
              </a:rPr>
            </a:br>
            <a:r>
              <a:rPr lang="en-US" dirty="0"/>
              <a:t>IPv6 Routing Protocols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2348" y="1232592"/>
            <a:ext cx="8733677" cy="4926405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Cisco routers can support a variety of dynamic IPv6 routing protocols including: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b="1" dirty="0" err="1"/>
              <a:t>RIPng</a:t>
            </a:r>
            <a:r>
              <a:rPr lang="en-US" sz="1600" b="1" dirty="0"/>
              <a:t>  (</a:t>
            </a:r>
            <a:r>
              <a:rPr lang="en-US" sz="1600" dirty="0"/>
              <a:t>RIP next generation)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b="1" dirty="0"/>
              <a:t>OSPFv3</a:t>
            </a:r>
            <a:endParaRPr lang="en-US" sz="16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b="1" dirty="0"/>
              <a:t>EIGRP</a:t>
            </a:r>
            <a:r>
              <a:rPr lang="en-US" sz="1600" dirty="0"/>
              <a:t> for IPv6</a:t>
            </a:r>
          </a:p>
          <a:p>
            <a:pPr marL="0" indent="0">
              <a:buNone/>
            </a:pPr>
            <a:r>
              <a:rPr lang="en-US" dirty="0"/>
              <a:t>Use the </a:t>
            </a:r>
            <a:r>
              <a:rPr lang="en-US" b="1" dirty="0"/>
              <a:t>ipv6 router ? </a:t>
            </a:r>
            <a:r>
              <a:rPr lang="en-US" dirty="0"/>
              <a:t>command to determine which routing protocols are supported by the IOS</a:t>
            </a:r>
          </a:p>
        </p:txBody>
      </p:sp>
      <p:pic>
        <p:nvPicPr>
          <p:cNvPr id="3" name="Picture 2" descr="Routing and Switching Essentials - Mozilla Firefox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0" t="57083" r="40300" b="24160"/>
          <a:stretch/>
        </p:blipFill>
        <p:spPr>
          <a:xfrm>
            <a:off x="232348" y="4142547"/>
            <a:ext cx="8855957" cy="2016450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IPv6 Routing Protocols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833374"/>
      </p:ext>
    </p:extLst>
  </p:cSld>
  <p:clrMapOvr>
    <a:masterClrMapping/>
  </p:clrMapOvr>
  <p:transition spd="med">
    <p:wipe dir="r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latin typeface="Arial" charset="0"/>
              </a:rPr>
              <a:t>Dynamic Routing Protocols</a:t>
            </a:r>
            <a:br>
              <a:rPr lang="en-US" dirty="0">
                <a:latin typeface="Arial" charset="0"/>
              </a:rPr>
            </a:br>
            <a:r>
              <a:rPr lang="en-US" dirty="0"/>
              <a:t>IPv6 Dynamic Routing Examples</a:t>
            </a:r>
          </a:p>
        </p:txBody>
      </p:sp>
      <p:pic>
        <p:nvPicPr>
          <p:cNvPr id="6" name="Content Placeholder 5" descr="Routing and Switching Essentials - Mozilla Firefox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1" t="20885" r="35297" b="27677"/>
          <a:stretch/>
        </p:blipFill>
        <p:spPr>
          <a:xfrm>
            <a:off x="1510746" y="1232593"/>
            <a:ext cx="6213443" cy="3319530"/>
          </a:xfrm>
        </p:spPr>
      </p:pic>
      <p:pic>
        <p:nvPicPr>
          <p:cNvPr id="7" name="Picture 6" descr="Routing and Switching Essentials - Mozilla Firefox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6" t="60916" r="39881" b="10280"/>
          <a:stretch/>
        </p:blipFill>
        <p:spPr>
          <a:xfrm>
            <a:off x="1492458" y="4907723"/>
            <a:ext cx="5680501" cy="184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242850"/>
      </p:ext>
    </p:extLst>
  </p:cSld>
  <p:clrMapOvr>
    <a:masterClrMapping/>
  </p:clrMapOvr>
  <p:transition spd="med">
    <p:wipe dir="r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11150" y="2263775"/>
            <a:ext cx="3854450" cy="1481138"/>
          </a:xfrm>
        </p:spPr>
        <p:txBody>
          <a:bodyPr/>
          <a:lstStyle/>
          <a:p>
            <a:pPr eaLnBrk="1" hangingPunct="1"/>
            <a:r>
              <a:rPr lang="en-US" sz="2400" dirty="0"/>
              <a:t>1.4 Chapter Summary</a:t>
            </a:r>
            <a:endParaRPr lang="en-US" sz="24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346901"/>
      </p:ext>
    </p:extLst>
  </p:cSld>
  <p:clrMapOvr>
    <a:masterClrMapping/>
  </p:clrMapOvr>
  <p:transition>
    <p:wipe dir="r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 bwMode="auto">
          <a:xfrm>
            <a:off x="279687" y="1487778"/>
            <a:ext cx="8600517" cy="2485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>
            <a:lvl1pPr marL="236538" indent="-236538" algn="l" defTabSz="814388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708CA1"/>
              </a:buClr>
              <a:buFont typeface="Wingdings" charset="0"/>
              <a:buChar char="§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74675" indent="-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9144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254125" indent="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1604963" indent="223838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0621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6pPr>
            <a:lvl7pPr marL="25193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7pPr>
            <a:lvl8pPr marL="29765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8pPr>
            <a:lvl9pPr marL="34337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dirty="0"/>
              <a:t>Describe the primary functions and features of a router.</a:t>
            </a:r>
          </a:p>
          <a:p>
            <a:r>
              <a:rPr lang="en-US" sz="1600" dirty="0"/>
              <a:t>Configure basic settings on a router to route between two directly-connected networks, using CLI.</a:t>
            </a:r>
          </a:p>
          <a:p>
            <a:r>
              <a:rPr lang="en-US" sz="1600" dirty="0"/>
              <a:t>Verify connectivity between two networks that are directly connected to a router.</a:t>
            </a:r>
          </a:p>
          <a:p>
            <a:r>
              <a:rPr lang="en-US" sz="1600" dirty="0"/>
              <a:t>Explain how routers use information in data packets to make forwarding decisions in a small to medium-sized business network. </a:t>
            </a:r>
          </a:p>
          <a:p>
            <a:r>
              <a:rPr lang="en-US" sz="1600" dirty="0"/>
              <a:t>Explain the encapsulation and de-encapsulation process used by routers when switching packets between interfaces.</a:t>
            </a:r>
          </a:p>
          <a:p>
            <a:r>
              <a:rPr lang="en-US" sz="1600" dirty="0"/>
              <a:t>Explain the path determination function of a router.</a:t>
            </a:r>
          </a:p>
          <a:p>
            <a:r>
              <a:rPr lang="en-US" sz="1600" dirty="0"/>
              <a:t>Explain how a router learns about remote networks when operating in a small to medium-sized business network.</a:t>
            </a:r>
          </a:p>
          <a:p>
            <a:r>
              <a:rPr lang="en-US" sz="1600" dirty="0"/>
              <a:t>Explain how a router builds a routing table of directly connected networks.</a:t>
            </a:r>
          </a:p>
          <a:p>
            <a:r>
              <a:rPr lang="en-US" sz="1600" dirty="0"/>
              <a:t>Explain how a router builds a routing table using static routes.</a:t>
            </a:r>
          </a:p>
          <a:p>
            <a:r>
              <a:rPr lang="en-US" sz="1600" dirty="0"/>
              <a:t>Explain how a router builds a routing table using a dynamic routing protocol. </a:t>
            </a:r>
          </a:p>
          <a:p>
            <a:endParaRPr lang="en-US" sz="1600" dirty="0"/>
          </a:p>
        </p:txBody>
      </p:sp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dirty="0">
                <a:latin typeface="Arial" charset="0"/>
              </a:rPr>
              <a:t>Chapter Summary</a:t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2497760924"/>
      </p:ext>
    </p:extLst>
  </p:cSld>
  <p:clrMapOvr>
    <a:masterClrMapping/>
  </p:clrMapOvr>
  <p:transition spd="med">
    <p:wipe dir="r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dirty="0">
                <a:latin typeface="Arial" charset="0"/>
              </a:rPr>
              <a:t>Section 1.1</a:t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New Terms and Commands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276908" y="1344890"/>
            <a:ext cx="2721476" cy="4946358"/>
          </a:xfrm>
        </p:spPr>
        <p:txBody>
          <a:bodyPr/>
          <a:lstStyle/>
          <a:p>
            <a:pPr eaLnBrk="1" fontAlgn="b" hangingPunct="1"/>
            <a:r>
              <a:rPr lang="en-US" sz="1600" dirty="0"/>
              <a:t>Topology</a:t>
            </a:r>
          </a:p>
          <a:p>
            <a:pPr eaLnBrk="1" fontAlgn="b" hangingPunct="1"/>
            <a:r>
              <a:rPr lang="en-US" sz="1600" dirty="0"/>
              <a:t>Speed</a:t>
            </a:r>
          </a:p>
          <a:p>
            <a:pPr eaLnBrk="1" fontAlgn="auto" hangingPunct="1"/>
            <a:r>
              <a:rPr lang="en-US" sz="1600" dirty="0"/>
              <a:t>Cost</a:t>
            </a:r>
          </a:p>
          <a:p>
            <a:pPr eaLnBrk="1" fontAlgn="b" hangingPunct="1"/>
            <a:r>
              <a:rPr lang="en-US" sz="1600" dirty="0"/>
              <a:t>Security</a:t>
            </a:r>
          </a:p>
          <a:p>
            <a:pPr eaLnBrk="1" fontAlgn="b" hangingPunct="1"/>
            <a:r>
              <a:rPr lang="en-US" sz="1600" dirty="0"/>
              <a:t>Availability</a:t>
            </a:r>
          </a:p>
          <a:p>
            <a:pPr eaLnBrk="1" fontAlgn="b" hangingPunct="1"/>
            <a:r>
              <a:rPr lang="en-US" sz="1600" dirty="0"/>
              <a:t>Scalability</a:t>
            </a:r>
          </a:p>
          <a:p>
            <a:pPr eaLnBrk="1" fontAlgn="b" hangingPunct="1"/>
            <a:r>
              <a:rPr lang="en-US" sz="1600" dirty="0"/>
              <a:t>Reliability</a:t>
            </a:r>
          </a:p>
          <a:p>
            <a:pPr eaLnBrk="1" fontAlgn="b" hangingPunct="1"/>
            <a:r>
              <a:rPr lang="en-US" sz="1600" dirty="0"/>
              <a:t> Point-to-Point Protocol (PPP)</a:t>
            </a:r>
          </a:p>
          <a:p>
            <a:pPr eaLnBrk="1" fontAlgn="b" hangingPunct="1"/>
            <a:r>
              <a:rPr lang="en-US" sz="1600" dirty="0"/>
              <a:t>Process Switching</a:t>
            </a:r>
          </a:p>
          <a:p>
            <a:pPr eaLnBrk="1" fontAlgn="b" hangingPunct="1"/>
            <a:r>
              <a:rPr lang="en-US" sz="1600" dirty="0"/>
              <a:t>Fast switching</a:t>
            </a:r>
          </a:p>
          <a:p>
            <a:pPr eaLnBrk="1" fontAlgn="b" hangingPunct="1"/>
            <a:r>
              <a:rPr lang="en-US" sz="1600" dirty="0"/>
              <a:t>Cisco Express Forwarding (CEF)</a:t>
            </a:r>
          </a:p>
          <a:p>
            <a:pPr eaLnBrk="1" fontAlgn="b" hangingPunct="1"/>
            <a:r>
              <a:rPr lang="en-US" sz="1600" dirty="0"/>
              <a:t>Wireless access points (WAPs)</a:t>
            </a:r>
          </a:p>
          <a:p>
            <a:pPr eaLnBrk="1" fontAlgn="b" hangingPunct="1"/>
            <a:endParaRPr lang="en-US" sz="1600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2998384" y="1387453"/>
            <a:ext cx="2850381" cy="716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>
            <a:lvl1pPr marL="236538" indent="-236538" algn="l" defTabSz="814388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708CA1"/>
              </a:buClr>
              <a:buFont typeface="Wingdings" charset="0"/>
              <a:buChar char="§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74675" indent="-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9144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254125" indent="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1604963" indent="223838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0621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6pPr>
            <a:lvl7pPr marL="25193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7pPr>
            <a:lvl8pPr marL="29765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8pPr>
            <a:lvl9pPr marL="34337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fontAlgn="b" hangingPunct="1"/>
            <a:r>
              <a:rPr lang="en-US" sz="1600" dirty="0"/>
              <a:t>Edge router</a:t>
            </a:r>
          </a:p>
          <a:p>
            <a:pPr eaLnBrk="1" fontAlgn="b" hangingPunct="1"/>
            <a:r>
              <a:rPr lang="en-US" sz="1600" dirty="0"/>
              <a:t>Gateway of Last Resort</a:t>
            </a:r>
          </a:p>
          <a:p>
            <a:pPr eaLnBrk="1" fontAlgn="b" hangingPunct="1"/>
            <a:r>
              <a:rPr lang="en-US" sz="1600" dirty="0"/>
              <a:t>Topology diagram </a:t>
            </a:r>
          </a:p>
          <a:p>
            <a:pPr eaLnBrk="1" fontAlgn="b" hangingPunct="1"/>
            <a:r>
              <a:rPr lang="en-US" sz="1600" dirty="0"/>
              <a:t>Secure Shell (SSH) </a:t>
            </a:r>
          </a:p>
          <a:p>
            <a:pPr eaLnBrk="1" fontAlgn="b" hangingPunct="1"/>
            <a:r>
              <a:rPr lang="en-US" sz="1600" dirty="0"/>
              <a:t>Hypertext Transfer Protocol Secure (HTTPS)</a:t>
            </a:r>
          </a:p>
          <a:p>
            <a:pPr eaLnBrk="1" fontAlgn="b" hangingPunct="1"/>
            <a:r>
              <a:rPr lang="en-US" sz="1600" dirty="0"/>
              <a:t>Console cable</a:t>
            </a:r>
          </a:p>
          <a:p>
            <a:pPr eaLnBrk="1" fontAlgn="b" hangingPunct="1"/>
            <a:r>
              <a:rPr lang="en-US" sz="1600" dirty="0"/>
              <a:t>Terminal emulation software -  Tera Term, </a:t>
            </a:r>
            <a:r>
              <a:rPr lang="en-US" sz="1600" dirty="0" err="1"/>
              <a:t>PuTTY</a:t>
            </a:r>
            <a:r>
              <a:rPr lang="en-US" sz="1600" dirty="0"/>
              <a:t>, HyperTerminal</a:t>
            </a:r>
          </a:p>
          <a:p>
            <a:pPr eaLnBrk="1" fontAlgn="b" hangingPunct="1"/>
            <a:r>
              <a:rPr lang="en-US" sz="1600" dirty="0"/>
              <a:t>Secure management access</a:t>
            </a:r>
          </a:p>
          <a:p>
            <a:pPr eaLnBrk="1" fontAlgn="b" hangingPunct="1"/>
            <a:r>
              <a:rPr lang="en-US" sz="1600" b="1" dirty="0"/>
              <a:t>Ipv6 address </a:t>
            </a:r>
            <a:r>
              <a:rPr lang="en-US" sz="1600" i="1" dirty="0"/>
              <a:t>ipv6-address</a:t>
            </a:r>
            <a:r>
              <a:rPr lang="en-US" sz="1600" dirty="0"/>
              <a:t>/</a:t>
            </a:r>
            <a:r>
              <a:rPr lang="en-US" sz="1600" i="1" dirty="0"/>
              <a:t>ipv6-length </a:t>
            </a:r>
            <a:r>
              <a:rPr lang="en-US" sz="1600" dirty="0"/>
              <a:t>[link-local | eui-64] interface configuration command.</a:t>
            </a:r>
          </a:p>
          <a:p>
            <a:pPr eaLnBrk="1" fontAlgn="b" hangingPunct="1"/>
            <a:endParaRPr lang="en-US" sz="1600" dirty="0"/>
          </a:p>
        </p:txBody>
      </p:sp>
      <p:sp>
        <p:nvSpPr>
          <p:cNvPr id="8" name="Content Placeholder 1"/>
          <p:cNvSpPr txBox="1">
            <a:spLocks/>
          </p:cNvSpPr>
          <p:nvPr/>
        </p:nvSpPr>
        <p:spPr bwMode="auto">
          <a:xfrm>
            <a:off x="5884089" y="1358745"/>
            <a:ext cx="2841064" cy="49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>
            <a:lvl1pPr marL="236538" indent="-236538" algn="l" defTabSz="814388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708CA1"/>
              </a:buClr>
              <a:buFont typeface="Wingdings" charset="0"/>
              <a:buChar char="§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74675" indent="-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9144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254125" indent="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1604963" indent="223838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0621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6pPr>
            <a:lvl7pPr marL="25193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7pPr>
            <a:lvl8pPr marL="29765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8pPr>
            <a:lvl9pPr marL="34337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fontAlgn="b" hangingPunct="1"/>
            <a:r>
              <a:rPr lang="en-US" sz="1600" b="1" dirty="0"/>
              <a:t>no shutdown</a:t>
            </a:r>
            <a:r>
              <a:rPr lang="en-US" sz="1600" dirty="0"/>
              <a:t> command</a:t>
            </a:r>
          </a:p>
          <a:p>
            <a:pPr eaLnBrk="1" fontAlgn="b" hangingPunct="1"/>
            <a:r>
              <a:rPr lang="en-US" sz="1600" dirty="0"/>
              <a:t>loopback interface</a:t>
            </a:r>
          </a:p>
          <a:p>
            <a:pPr eaLnBrk="1" fontAlgn="b" hangingPunct="1"/>
            <a:r>
              <a:rPr lang="en-US" sz="1600" b="1" dirty="0"/>
              <a:t>interface loopback </a:t>
            </a:r>
            <a:r>
              <a:rPr lang="en-US" sz="1600" i="1" dirty="0"/>
              <a:t>number  command</a:t>
            </a:r>
            <a:endParaRPr lang="en-US" sz="1600" dirty="0"/>
          </a:p>
          <a:p>
            <a:pPr eaLnBrk="1" fontAlgn="b" hangingPunct="1"/>
            <a:r>
              <a:rPr lang="en-US" sz="1600" b="1" dirty="0"/>
              <a:t>show </a:t>
            </a:r>
            <a:r>
              <a:rPr lang="en-US" sz="1600" b="1" dirty="0" err="1"/>
              <a:t>ip</a:t>
            </a:r>
            <a:r>
              <a:rPr lang="en-US" sz="1600" b="1" dirty="0"/>
              <a:t> route </a:t>
            </a:r>
            <a:r>
              <a:rPr lang="en-US" sz="1600" dirty="0"/>
              <a:t>command</a:t>
            </a:r>
          </a:p>
          <a:p>
            <a:pPr eaLnBrk="1" fontAlgn="b" hangingPunct="1"/>
            <a:r>
              <a:rPr lang="en-US" sz="1600" b="1" dirty="0"/>
              <a:t>show running-</a:t>
            </a:r>
            <a:r>
              <a:rPr lang="en-US" sz="1600" b="1" dirty="0" err="1"/>
              <a:t>config</a:t>
            </a:r>
            <a:r>
              <a:rPr lang="en-US" sz="1600" b="1" dirty="0"/>
              <a:t> </a:t>
            </a:r>
            <a:r>
              <a:rPr lang="en-US" sz="1600" dirty="0" err="1"/>
              <a:t>interface</a:t>
            </a:r>
            <a:r>
              <a:rPr lang="en-US" sz="1600" i="1" dirty="0" err="1"/>
              <a:t>interface</a:t>
            </a:r>
            <a:r>
              <a:rPr lang="en-US" sz="1600" i="1" dirty="0"/>
              <a:t>-id</a:t>
            </a:r>
            <a:endParaRPr lang="en-US" sz="1600" dirty="0"/>
          </a:p>
          <a:p>
            <a:pPr eaLnBrk="1" fontAlgn="b" hangingPunct="1"/>
            <a:r>
              <a:rPr lang="en-US" sz="1600" b="1" dirty="0"/>
              <a:t>show </a:t>
            </a:r>
            <a:r>
              <a:rPr lang="en-US" sz="1600" b="1" dirty="0" err="1"/>
              <a:t>ip</a:t>
            </a:r>
            <a:r>
              <a:rPr lang="en-US" sz="1600" b="1" dirty="0"/>
              <a:t> interface brief</a:t>
            </a:r>
            <a:r>
              <a:rPr lang="en-US" sz="1600" dirty="0"/>
              <a:t> command</a:t>
            </a:r>
          </a:p>
          <a:p>
            <a:pPr eaLnBrk="1" fontAlgn="b" hangingPunct="1"/>
            <a:r>
              <a:rPr lang="en-US" sz="1600" b="1" dirty="0"/>
              <a:t>show running-</a:t>
            </a:r>
            <a:r>
              <a:rPr lang="en-US" sz="1600" b="1" dirty="0" err="1"/>
              <a:t>config</a:t>
            </a:r>
            <a:r>
              <a:rPr lang="en-US" sz="1600" b="1" dirty="0"/>
              <a:t> </a:t>
            </a:r>
            <a:r>
              <a:rPr lang="en-US" sz="1600" dirty="0"/>
              <a:t>i</a:t>
            </a:r>
            <a:r>
              <a:rPr lang="en-US" sz="1600" i="1" dirty="0"/>
              <a:t>nterface</a:t>
            </a:r>
            <a:r>
              <a:rPr lang="en-US" sz="1600" dirty="0"/>
              <a:t> command</a:t>
            </a:r>
          </a:p>
          <a:p>
            <a:pPr eaLnBrk="1" fontAlgn="b" hangingPunct="1"/>
            <a:r>
              <a:rPr lang="en-US" sz="1600" b="1" dirty="0"/>
              <a:t>show </a:t>
            </a:r>
            <a:r>
              <a:rPr lang="en-US" sz="1600" b="1" dirty="0" err="1"/>
              <a:t>ip</a:t>
            </a:r>
            <a:r>
              <a:rPr lang="en-US" sz="1600" b="1" dirty="0"/>
              <a:t> interfaces </a:t>
            </a:r>
            <a:r>
              <a:rPr lang="en-US" sz="1600" dirty="0"/>
              <a:t>command</a:t>
            </a:r>
          </a:p>
          <a:p>
            <a:pPr eaLnBrk="1" fontAlgn="b" hangingPunct="1"/>
            <a:r>
              <a:rPr lang="en-US" sz="1600" b="1" dirty="0"/>
              <a:t>Show ipv6 interface </a:t>
            </a:r>
            <a:r>
              <a:rPr lang="en-US" sz="1600" dirty="0"/>
              <a:t>command</a:t>
            </a:r>
          </a:p>
        </p:txBody>
      </p:sp>
    </p:spTree>
    <p:extLst>
      <p:ext uri="{BB962C8B-B14F-4D97-AF65-F5344CB8AC3E}">
        <p14:creationId xmlns:p14="http://schemas.microsoft.com/office/powerpoint/2010/main" val="3150004748"/>
      </p:ext>
    </p:extLst>
  </p:cSld>
  <p:clrMapOvr>
    <a:masterClrMapping/>
  </p:clrMapOvr>
  <p:transition spd="med">
    <p:wipe dir="r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dirty="0">
                <a:latin typeface="Arial" charset="0"/>
              </a:rPr>
              <a:t>Section 1.1 (cont.)</a:t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New Terms and Commands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276908" y="1358745"/>
            <a:ext cx="2721476" cy="4946358"/>
          </a:xfrm>
        </p:spPr>
        <p:txBody>
          <a:bodyPr/>
          <a:lstStyle/>
          <a:p>
            <a:pPr eaLnBrk="1" fontAlgn="auto" hangingPunct="1"/>
            <a:r>
              <a:rPr lang="en-US" sz="1600" b="1" dirty="0"/>
              <a:t>show interfaces </a:t>
            </a:r>
            <a:r>
              <a:rPr lang="en-US" sz="1600" dirty="0"/>
              <a:t>command</a:t>
            </a:r>
          </a:p>
          <a:p>
            <a:pPr eaLnBrk="1" fontAlgn="b" hangingPunct="1"/>
            <a:r>
              <a:rPr lang="en-US" sz="1600" b="1" dirty="0"/>
              <a:t>show ipv6 interface brief </a:t>
            </a:r>
            <a:r>
              <a:rPr lang="en-US" sz="1600" dirty="0"/>
              <a:t>command</a:t>
            </a:r>
          </a:p>
          <a:p>
            <a:pPr eaLnBrk="1" fontAlgn="auto" hangingPunct="1"/>
            <a:r>
              <a:rPr lang="en-US" sz="1600" b="1" dirty="0"/>
              <a:t>show ipv6 route </a:t>
            </a:r>
            <a:r>
              <a:rPr lang="en-US" sz="1600" dirty="0"/>
              <a:t>command</a:t>
            </a:r>
          </a:p>
          <a:p>
            <a:pPr eaLnBrk="1" fontAlgn="b" hangingPunct="1"/>
            <a:r>
              <a:rPr lang="en-US" sz="1600" dirty="0"/>
              <a:t>pipe (</a:t>
            </a:r>
            <a:r>
              <a:rPr lang="en-US" sz="1600" b="1" dirty="0"/>
              <a:t>|</a:t>
            </a:r>
            <a:r>
              <a:rPr lang="en-US" sz="1600" dirty="0"/>
              <a:t>) character</a:t>
            </a:r>
          </a:p>
          <a:p>
            <a:pPr eaLnBrk="1" fontAlgn="b" hangingPunct="1"/>
            <a:r>
              <a:rPr lang="en-US" sz="1600" dirty="0" err="1"/>
              <a:t>Ctrl+P</a:t>
            </a:r>
            <a:endParaRPr lang="en-US" sz="1600" dirty="0"/>
          </a:p>
          <a:p>
            <a:pPr eaLnBrk="1" fontAlgn="b" hangingPunct="1"/>
            <a:r>
              <a:rPr lang="en-US" sz="1600" dirty="0" err="1"/>
              <a:t>Ctrl+N</a:t>
            </a:r>
            <a:endParaRPr lang="en-US" sz="1600" dirty="0"/>
          </a:p>
          <a:p>
            <a:pPr eaLnBrk="1" fontAlgn="b" hangingPunct="1"/>
            <a:r>
              <a:rPr lang="en-US" sz="1600" b="1" dirty="0"/>
              <a:t>show history</a:t>
            </a:r>
          </a:p>
          <a:p>
            <a:pPr eaLnBrk="1" fontAlgn="b" hangingPunct="1"/>
            <a:r>
              <a:rPr lang="en-US" sz="1600" b="1" dirty="0"/>
              <a:t>terminal history</a:t>
            </a:r>
            <a:endParaRPr lang="en-US" sz="1600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3008165" y="1358745"/>
            <a:ext cx="2850381" cy="49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>
            <a:lvl1pPr marL="236538" indent="-236538" algn="l" defTabSz="814388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708CA1"/>
              </a:buClr>
              <a:buFont typeface="Wingdings" charset="0"/>
              <a:buChar char="§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74675" indent="-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9144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254125" indent="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1604963" indent="223838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0621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6pPr>
            <a:lvl7pPr marL="25193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7pPr>
            <a:lvl8pPr marL="29765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8pPr>
            <a:lvl9pPr marL="34337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fontAlgn="b" hangingPunct="1"/>
            <a:endParaRPr lang="en-US" sz="1600" dirty="0"/>
          </a:p>
        </p:txBody>
      </p:sp>
      <p:sp>
        <p:nvSpPr>
          <p:cNvPr id="8" name="Content Placeholder 1"/>
          <p:cNvSpPr txBox="1">
            <a:spLocks/>
          </p:cNvSpPr>
          <p:nvPr/>
        </p:nvSpPr>
        <p:spPr bwMode="auto">
          <a:xfrm>
            <a:off x="5856379" y="1358745"/>
            <a:ext cx="2841064" cy="49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>
            <a:lvl1pPr marL="236538" indent="-236538" algn="l" defTabSz="814388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708CA1"/>
              </a:buClr>
              <a:buFont typeface="Wingdings" charset="0"/>
              <a:buChar char="§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74675" indent="-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9144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254125" indent="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1604963" indent="223838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0621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6pPr>
            <a:lvl7pPr marL="25193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7pPr>
            <a:lvl8pPr marL="29765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8pPr>
            <a:lvl9pPr marL="34337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fontAlgn="b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06104559"/>
      </p:ext>
    </p:extLst>
  </p:cSld>
  <p:clrMapOvr>
    <a:masterClrMapping/>
  </p:clrMapOvr>
  <p:transition spd="med">
    <p:wipe dir="r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dirty="0">
                <a:latin typeface="Arial" charset="0"/>
              </a:rPr>
              <a:t>Section 1.2</a:t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New Terms and Commands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276908" y="1358745"/>
            <a:ext cx="2721476" cy="4946358"/>
          </a:xfrm>
        </p:spPr>
        <p:txBody>
          <a:bodyPr/>
          <a:lstStyle/>
          <a:p>
            <a:pPr eaLnBrk="1" fontAlgn="b" hangingPunct="1"/>
            <a:r>
              <a:rPr lang="en-US" sz="1600" dirty="0"/>
              <a:t>Metrics</a:t>
            </a:r>
          </a:p>
          <a:p>
            <a:pPr eaLnBrk="1" fontAlgn="b" hangingPunct="1"/>
            <a:r>
              <a:rPr lang="en-US" sz="1600" dirty="0"/>
              <a:t>Routing Information Protocol (RIP)</a:t>
            </a:r>
          </a:p>
          <a:p>
            <a:pPr eaLnBrk="1" fontAlgn="b" hangingPunct="1"/>
            <a:r>
              <a:rPr lang="en-US" sz="1600" dirty="0"/>
              <a:t>Open Shortest Path First (OSPF)</a:t>
            </a:r>
          </a:p>
          <a:p>
            <a:pPr eaLnBrk="1" fontAlgn="b" hangingPunct="1"/>
            <a:r>
              <a:rPr lang="en-US" sz="1600" dirty="0"/>
              <a:t>Enhanced Interior Gateway Routing Protocol (EIGRP)</a:t>
            </a:r>
          </a:p>
          <a:p>
            <a:pPr eaLnBrk="1" fontAlgn="b" hangingPunct="1"/>
            <a:r>
              <a:rPr lang="en-US" sz="1600" dirty="0"/>
              <a:t>load balancing</a:t>
            </a:r>
          </a:p>
          <a:p>
            <a:pPr eaLnBrk="1" fontAlgn="b" hangingPunct="1"/>
            <a:r>
              <a:rPr lang="en-US" sz="1600" dirty="0"/>
              <a:t>IS-IS - Intermediate System-to-Intermediate System</a:t>
            </a:r>
          </a:p>
          <a:p>
            <a:pPr eaLnBrk="1" fontAlgn="auto" hangingPunct="1"/>
            <a:r>
              <a:rPr lang="en-US" sz="1600" dirty="0" err="1"/>
              <a:t>RIPng</a:t>
            </a:r>
            <a:r>
              <a:rPr lang="en-US" sz="1600" dirty="0"/>
              <a:t> (RIP next generation)</a:t>
            </a:r>
          </a:p>
          <a:p>
            <a:pPr eaLnBrk="1" fontAlgn="auto" hangingPunct="1"/>
            <a:r>
              <a:rPr lang="en-US" sz="1600" dirty="0"/>
              <a:t>OSPFv3</a:t>
            </a:r>
          </a:p>
          <a:p>
            <a:pPr eaLnBrk="1" fontAlgn="b" hangingPunct="1"/>
            <a:endParaRPr lang="en-US" sz="1600" dirty="0"/>
          </a:p>
          <a:p>
            <a:pPr eaLnBrk="1" fontAlgn="b" hangingPunct="1"/>
            <a:endParaRPr lang="en-US" sz="1600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3008165" y="1358745"/>
            <a:ext cx="2850381" cy="49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>
            <a:lvl1pPr marL="236538" indent="-236538" algn="l" defTabSz="814388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708CA1"/>
              </a:buClr>
              <a:buFont typeface="Wingdings" charset="0"/>
              <a:buChar char="§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74675" indent="-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9144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254125" indent="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1604963" indent="223838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0621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6pPr>
            <a:lvl7pPr marL="25193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7pPr>
            <a:lvl8pPr marL="29765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8pPr>
            <a:lvl9pPr marL="34337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fontAlgn="b" hangingPunct="1"/>
            <a:endParaRPr lang="en-US" sz="1600" dirty="0"/>
          </a:p>
        </p:txBody>
      </p:sp>
      <p:sp>
        <p:nvSpPr>
          <p:cNvPr id="8" name="Content Placeholder 1"/>
          <p:cNvSpPr txBox="1">
            <a:spLocks/>
          </p:cNvSpPr>
          <p:nvPr/>
        </p:nvSpPr>
        <p:spPr bwMode="auto">
          <a:xfrm>
            <a:off x="5856379" y="1358745"/>
            <a:ext cx="2841064" cy="49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>
            <a:lvl1pPr marL="236538" indent="-236538" algn="l" defTabSz="814388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708CA1"/>
              </a:buClr>
              <a:buFont typeface="Wingdings" charset="0"/>
              <a:buChar char="§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74675" indent="-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9144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254125" indent="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1604963" indent="223838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0621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6pPr>
            <a:lvl7pPr marL="25193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7pPr>
            <a:lvl8pPr marL="29765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8pPr>
            <a:lvl9pPr marL="34337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fontAlgn="b" hangingPunct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59828675"/>
      </p:ext>
    </p:extLst>
  </p:cSld>
  <p:clrMapOvr>
    <a:masterClrMapping/>
  </p:clrMapOvr>
  <p:transition spd="med">
    <p:wipe dir="r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dirty="0">
                <a:latin typeface="Arial" charset="0"/>
              </a:rPr>
              <a:t>Section 1.3</a:t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New Terms and Commands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276908" y="1331035"/>
            <a:ext cx="2721476" cy="4946358"/>
          </a:xfrm>
        </p:spPr>
        <p:txBody>
          <a:bodyPr/>
          <a:lstStyle/>
          <a:p>
            <a:pPr eaLnBrk="1" fontAlgn="b" hangingPunct="1"/>
            <a:r>
              <a:rPr lang="en-US" sz="1600" dirty="0"/>
              <a:t>Administrative Distance (AD)</a:t>
            </a:r>
          </a:p>
          <a:p>
            <a:pPr eaLnBrk="1" fontAlgn="b" hangingPunct="1"/>
            <a:r>
              <a:rPr lang="en-US" sz="1600" dirty="0"/>
              <a:t>Local Route interfaces</a:t>
            </a:r>
          </a:p>
          <a:p>
            <a:pPr eaLnBrk="1" fontAlgn="b" hangingPunct="1"/>
            <a:r>
              <a:rPr lang="en-US" sz="1600" dirty="0"/>
              <a:t>Static routes</a:t>
            </a:r>
          </a:p>
          <a:p>
            <a:pPr eaLnBrk="1" fontAlgn="b" hangingPunct="1"/>
            <a:r>
              <a:rPr lang="en-US" sz="1600" dirty="0"/>
              <a:t>Route timestamp</a:t>
            </a:r>
          </a:p>
          <a:p>
            <a:pPr eaLnBrk="1" fontAlgn="b" hangingPunct="1"/>
            <a:r>
              <a:rPr lang="en-US" sz="1600" dirty="0"/>
              <a:t>Route source </a:t>
            </a:r>
          </a:p>
          <a:p>
            <a:pPr eaLnBrk="1" fontAlgn="b" hangingPunct="1"/>
            <a:r>
              <a:rPr lang="en-US" sz="1600" b="1" dirty="0" err="1"/>
              <a:t>ip</a:t>
            </a:r>
            <a:r>
              <a:rPr lang="en-US" sz="1600" b="1" dirty="0"/>
              <a:t> route </a:t>
            </a:r>
            <a:r>
              <a:rPr lang="en-US" sz="1600" i="1" dirty="0"/>
              <a:t>network mask</a:t>
            </a:r>
            <a:r>
              <a:rPr lang="en-US" sz="1600" dirty="0"/>
              <a:t> { </a:t>
            </a:r>
            <a:r>
              <a:rPr lang="en-US" sz="1600" i="1" dirty="0"/>
              <a:t>next-hop-</a:t>
            </a:r>
            <a:r>
              <a:rPr lang="en-US" sz="1600" i="1" dirty="0" err="1"/>
              <a:t>ip</a:t>
            </a:r>
            <a:r>
              <a:rPr lang="en-US" sz="1600" dirty="0"/>
              <a:t> | </a:t>
            </a:r>
            <a:r>
              <a:rPr lang="en-US" sz="1600" i="1" dirty="0"/>
              <a:t>exit-</a:t>
            </a:r>
            <a:r>
              <a:rPr lang="en-US" sz="1600" i="1" dirty="0" err="1"/>
              <a:t>intf</a:t>
            </a:r>
            <a:r>
              <a:rPr lang="en-US" sz="1600" dirty="0"/>
              <a:t> } </a:t>
            </a:r>
          </a:p>
          <a:p>
            <a:pPr eaLnBrk="1" fontAlgn="b" hangingPunct="1"/>
            <a:r>
              <a:rPr lang="en-US" sz="1600" b="1" dirty="0" err="1"/>
              <a:t>ip</a:t>
            </a:r>
            <a:r>
              <a:rPr lang="en-US" sz="1600" b="1" dirty="0"/>
              <a:t> route 0.0.0.0 0.0.0.0</a:t>
            </a:r>
            <a:r>
              <a:rPr lang="en-US" sz="1600" dirty="0"/>
              <a:t> { </a:t>
            </a:r>
            <a:r>
              <a:rPr lang="en-US" sz="1600" i="1" dirty="0"/>
              <a:t>exit-</a:t>
            </a:r>
            <a:r>
              <a:rPr lang="en-US" sz="1600" i="1" dirty="0" err="1"/>
              <a:t>intf</a:t>
            </a:r>
            <a:r>
              <a:rPr lang="en-US" sz="1600" dirty="0"/>
              <a:t> | </a:t>
            </a:r>
            <a:r>
              <a:rPr lang="en-US" sz="1600" i="1" dirty="0"/>
              <a:t>next-hop-</a:t>
            </a:r>
            <a:r>
              <a:rPr lang="en-US" sz="1600" i="1" dirty="0" err="1"/>
              <a:t>ip</a:t>
            </a:r>
            <a:r>
              <a:rPr lang="en-US" sz="1600" dirty="0"/>
              <a:t> }</a:t>
            </a:r>
          </a:p>
          <a:p>
            <a:pPr eaLnBrk="1" fontAlgn="b" hangingPunct="1"/>
            <a:r>
              <a:rPr lang="en-US" sz="1600" b="1" dirty="0"/>
              <a:t>ipv6 unicast-routing</a:t>
            </a:r>
          </a:p>
          <a:p>
            <a:pPr eaLnBrk="1" fontAlgn="b" hangingPunct="1"/>
            <a:r>
              <a:rPr lang="en-US" sz="1600" b="1" dirty="0"/>
              <a:t>ipv6 route ::/0 </a:t>
            </a:r>
            <a:r>
              <a:rPr lang="en-US" sz="1600" dirty="0"/>
              <a:t>{</a:t>
            </a:r>
            <a:r>
              <a:rPr lang="en-US" sz="1600" i="1" dirty="0"/>
              <a:t>ipv6-address </a:t>
            </a:r>
            <a:r>
              <a:rPr lang="en-US" sz="1600" dirty="0"/>
              <a:t>|</a:t>
            </a:r>
            <a:r>
              <a:rPr lang="en-US" sz="1600" i="1" dirty="0"/>
              <a:t> interface-type interface-number</a:t>
            </a:r>
            <a:r>
              <a:rPr lang="en-US" sz="1600" dirty="0"/>
              <a:t>}</a:t>
            </a:r>
          </a:p>
          <a:p>
            <a:pPr eaLnBrk="1" fontAlgn="b" hangingPunct="1"/>
            <a:endParaRPr lang="en-US" sz="1600" dirty="0"/>
          </a:p>
          <a:p>
            <a:pPr marL="0" indent="0" eaLnBrk="1" fontAlgn="b" hangingPunct="1">
              <a:buNone/>
            </a:pPr>
            <a:endParaRPr lang="en-US" sz="1600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3008165" y="1358745"/>
            <a:ext cx="2850381" cy="49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>
            <a:lvl1pPr marL="236538" indent="-236538" algn="l" defTabSz="814388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708CA1"/>
              </a:buClr>
              <a:buFont typeface="Wingdings" charset="0"/>
              <a:buChar char="§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74675" indent="-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9144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254125" indent="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1604963" indent="223838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0621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6pPr>
            <a:lvl7pPr marL="25193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7pPr>
            <a:lvl8pPr marL="29765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8pPr>
            <a:lvl9pPr marL="34337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fontAlgn="b" hangingPunct="1"/>
            <a:r>
              <a:rPr lang="en-US" sz="1600" b="1" dirty="0"/>
              <a:t>ipv6 route </a:t>
            </a:r>
            <a:r>
              <a:rPr lang="en-US" sz="1600" i="1" dirty="0"/>
              <a:t>ipv6-prefix/prefix-length</a:t>
            </a:r>
            <a:r>
              <a:rPr lang="en-US" sz="1600" dirty="0"/>
              <a:t> {</a:t>
            </a:r>
            <a:r>
              <a:rPr lang="en-US" sz="1600" i="1" dirty="0"/>
              <a:t>ipv6-address</a:t>
            </a:r>
            <a:r>
              <a:rPr lang="en-US" sz="1600" dirty="0"/>
              <a:t>|</a:t>
            </a:r>
            <a:r>
              <a:rPr lang="en-US" sz="1600" i="1" dirty="0"/>
              <a:t>interface-type interface-number</a:t>
            </a:r>
            <a:r>
              <a:rPr lang="en-US" sz="1600" dirty="0"/>
              <a:t>} </a:t>
            </a:r>
          </a:p>
          <a:p>
            <a:pPr eaLnBrk="1" fontAlgn="b" hangingPunct="1"/>
            <a:r>
              <a:rPr lang="en-US" sz="1600" b="1" dirty="0"/>
              <a:t>Router ? </a:t>
            </a:r>
            <a:r>
              <a:rPr lang="en-US" sz="1600" dirty="0"/>
              <a:t>command</a:t>
            </a:r>
          </a:p>
          <a:p>
            <a:pPr eaLnBrk="1" fontAlgn="b" hangingPunct="1"/>
            <a:r>
              <a:rPr lang="en-US" sz="1600" b="1" dirty="0"/>
              <a:t>Ipv6 router ? </a:t>
            </a:r>
            <a:r>
              <a:rPr lang="en-US" sz="1600" dirty="0"/>
              <a:t>command</a:t>
            </a:r>
          </a:p>
        </p:txBody>
      </p:sp>
      <p:sp>
        <p:nvSpPr>
          <p:cNvPr id="8" name="Content Placeholder 1"/>
          <p:cNvSpPr txBox="1">
            <a:spLocks/>
          </p:cNvSpPr>
          <p:nvPr/>
        </p:nvSpPr>
        <p:spPr bwMode="auto">
          <a:xfrm>
            <a:off x="5858546" y="1331035"/>
            <a:ext cx="2841064" cy="49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>
            <a:lvl1pPr marL="236538" indent="-236538" algn="l" defTabSz="814388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708CA1"/>
              </a:buClr>
              <a:buFont typeface="Wingdings" charset="0"/>
              <a:buChar char="§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74675" indent="-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9144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254125" indent="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1604963" indent="223838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0621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6pPr>
            <a:lvl7pPr marL="25193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7pPr>
            <a:lvl8pPr marL="29765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8pPr>
            <a:lvl9pPr marL="34337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fontAlgn="b" hangingPunct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246378490"/>
      </p:ext>
    </p:extLst>
  </p:cSld>
  <p:clrMapOvr>
    <a:masterClrMapping/>
  </p:clrMapOvr>
  <p:transition spd="med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4"/>
          <p:cNvSpPr>
            <a:spLocks noGrp="1" noChangeArrowheads="1"/>
          </p:cNvSpPr>
          <p:nvPr>
            <p:ph type="body" idx="4294967295"/>
          </p:nvPr>
        </p:nvSpPr>
        <p:spPr>
          <a:xfrm>
            <a:off x="505510" y="1214404"/>
            <a:ext cx="7940675" cy="5186398"/>
          </a:xfrm>
        </p:spPr>
        <p:txBody>
          <a:bodyPr/>
          <a:lstStyle/>
          <a:p>
            <a:pPr marL="0" indent="0" eaLnBrk="1" hangingPunct="1">
              <a:lnSpc>
                <a:spcPct val="85000"/>
              </a:lnSpc>
              <a:spcBef>
                <a:spcPct val="30000"/>
              </a:spcBef>
              <a:buNone/>
            </a:pPr>
            <a:r>
              <a:rPr lang="en-US" sz="2000" dirty="0"/>
              <a:t>Prior to teaching Chapter 1, the instructor should:</a:t>
            </a:r>
          </a:p>
          <a:p>
            <a:pPr eaLnBrk="1" hangingPunct="1">
              <a:lnSpc>
                <a:spcPct val="85000"/>
              </a:lnSpc>
              <a:spcBef>
                <a:spcPct val="30000"/>
              </a:spcBef>
            </a:pPr>
            <a:r>
              <a:rPr lang="en-US" sz="2000" dirty="0"/>
              <a:t>Complete Chapter 1, “Assessment.”</a:t>
            </a:r>
          </a:p>
          <a:p>
            <a:pPr eaLnBrk="1" hangingPunct="1">
              <a:lnSpc>
                <a:spcPct val="85000"/>
              </a:lnSpc>
              <a:spcBef>
                <a:spcPct val="30000"/>
              </a:spcBef>
            </a:pPr>
            <a:r>
              <a:rPr lang="en-US" sz="2000" dirty="0"/>
              <a:t>The objectives of this chapter are: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Describe the primary functions and features of a router.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Connect devices for a small routed network.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Using the CLI, configure a router to route between multiple directly connected networks.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Explain the encapsulation and de-encapsulation process used by routers when switching packets between interfaces.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Explain the path determination function of a router.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Compare ways in which a router builds a routing table when operating in a small- to medium-sized business network.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Explain routing table entries for directly connected networks.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Explain how a router builds a routing table of directly connected networks.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Explain how a router builds a routing table using static routes.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Explain how a router builds a routing table using a dynamic routing protocol.</a:t>
            </a:r>
          </a:p>
          <a:p>
            <a:pPr marL="457200" lvl="1" indent="0"/>
            <a:endParaRPr lang="en-US" sz="1600" dirty="0"/>
          </a:p>
          <a:p>
            <a:pPr eaLnBrk="1" hangingPunct="1">
              <a:lnSpc>
                <a:spcPct val="85000"/>
              </a:lnSpc>
              <a:spcBef>
                <a:spcPct val="30000"/>
              </a:spcBef>
            </a:pPr>
            <a:endParaRPr lang="en-US" sz="20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85000"/>
              </a:lnSpc>
              <a:spcBef>
                <a:spcPct val="30000"/>
              </a:spcBef>
            </a:pPr>
            <a:endParaRPr lang="en-US" dirty="0"/>
          </a:p>
        </p:txBody>
      </p:sp>
      <p:sp>
        <p:nvSpPr>
          <p:cNvPr id="4" name="Rectangle 33"/>
          <p:cNvSpPr txBox="1">
            <a:spLocks noChangeArrowheads="1"/>
          </p:cNvSpPr>
          <p:nvPr/>
        </p:nvSpPr>
        <p:spPr bwMode="auto">
          <a:xfrm>
            <a:off x="505510" y="351153"/>
            <a:ext cx="8145462" cy="838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2124" tIns="41061" rIns="82124" bIns="41061" anchor="b"/>
          <a:lstStyle/>
          <a:p>
            <a:pPr algn="l" defTabSz="814388">
              <a:lnSpc>
                <a:spcPct val="90000"/>
              </a:lnSpc>
              <a:defRPr/>
            </a:pPr>
            <a:r>
              <a:rPr lang="en-US" sz="3200" b="1" kern="0" dirty="0">
                <a:solidFill>
                  <a:srgbClr val="708CA1"/>
                </a:solidFill>
                <a:latin typeface="+mj-lt"/>
                <a:ea typeface="+mj-ea"/>
                <a:cs typeface="+mj-cs"/>
              </a:rPr>
              <a:t>Chapter 1: Best Practices</a:t>
            </a:r>
          </a:p>
        </p:txBody>
      </p:sp>
    </p:spTree>
    <p:extLst>
      <p:ext uri="{BB962C8B-B14F-4D97-AF65-F5344CB8AC3E}">
        <p14:creationId xmlns:p14="http://schemas.microsoft.com/office/powerpoint/2010/main" val="2804945289"/>
      </p:ext>
    </p:extLst>
  </p:cSld>
  <p:clrMapOvr>
    <a:masterClrMapping/>
  </p:clrMapOvr>
  <p:transition>
    <p:wipe dir="r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24" tIns="41061" rIns="82124" bIns="41061" anchor="ctr"/>
          <a:lstStyle/>
          <a:p>
            <a:endParaRPr lang="en-US"/>
          </a:p>
        </p:txBody>
      </p:sp>
      <p:pic>
        <p:nvPicPr>
          <p:cNvPr id="121858" name="Picture 3" descr="CNA_largo-onwhit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25" y="2741613"/>
            <a:ext cx="609758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7036819"/>
      </p:ext>
    </p:extLst>
  </p:cSld>
  <p:clrMapOvr>
    <a:masterClrMapping/>
  </p:clrMapOvr>
  <p:transition spd="med">
    <p:wipe dir="r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9" descr="Cisco_WHT_Logo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619375"/>
            <a:ext cx="2400300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70"/>
          <p:cNvSpPr>
            <a:spLocks noChangeArrowheads="1"/>
          </p:cNvSpPr>
          <p:nvPr/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24" tIns="41061" rIns="82124" bIns="41061" anchor="ctr"/>
          <a:lstStyle/>
          <a:p>
            <a:pPr algn="ctr" eaLnBrk="0" hangingPunct="0">
              <a:lnSpc>
                <a:spcPct val="90000"/>
              </a:lnSpc>
            </a:pPr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72538262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3"/>
          <p:cNvSpPr txBox="1">
            <a:spLocks noChangeArrowheads="1"/>
          </p:cNvSpPr>
          <p:nvPr/>
        </p:nvSpPr>
        <p:spPr bwMode="auto">
          <a:xfrm>
            <a:off x="411087" y="354413"/>
            <a:ext cx="8145462" cy="838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2124" tIns="41061" rIns="82124" bIns="41061" anchor="b"/>
          <a:lstStyle/>
          <a:p>
            <a:pPr algn="l" defTabSz="814388">
              <a:lnSpc>
                <a:spcPct val="90000"/>
              </a:lnSpc>
              <a:defRPr/>
            </a:pPr>
            <a:r>
              <a:rPr lang="en-US" sz="3200" b="1" kern="0" dirty="0">
                <a:solidFill>
                  <a:srgbClr val="708CA1"/>
                </a:solidFill>
                <a:latin typeface="+mj-lt"/>
                <a:ea typeface="+mj-ea"/>
                <a:cs typeface="+mj-cs"/>
              </a:rPr>
              <a:t>Chapter 1: Best Practices (Cont.)</a:t>
            </a:r>
          </a:p>
        </p:txBody>
      </p:sp>
      <p:sp>
        <p:nvSpPr>
          <p:cNvPr id="9" name="Text Placeholder 6"/>
          <p:cNvSpPr txBox="1">
            <a:spLocks/>
          </p:cNvSpPr>
          <p:nvPr/>
        </p:nvSpPr>
        <p:spPr>
          <a:xfrm>
            <a:off x="228600" y="1344168"/>
            <a:ext cx="8577072" cy="4965192"/>
          </a:xfrm>
          <a:prstGeom prst="rect">
            <a:avLst/>
          </a:prstGeom>
        </p:spPr>
        <p:txBody>
          <a:bodyPr/>
          <a:lstStyle>
            <a:lvl1pPr marL="236538" indent="-236538" algn="l" defTabSz="814388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708CA1"/>
              </a:buClr>
              <a:buFont typeface="Wingdings" charset="0"/>
              <a:buChar char="§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74675" indent="-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9144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254125" indent="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1604963" indent="223838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0621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6pPr>
            <a:lvl7pPr marL="25193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7pPr>
            <a:lvl8pPr marL="29765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8pPr>
            <a:lvl9pPr marL="34337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119063" indent="0" eaLnBrk="1" hangingPunct="1">
              <a:lnSpc>
                <a:spcPct val="85000"/>
              </a:lnSpc>
              <a:spcBef>
                <a:spcPct val="30000"/>
              </a:spcBef>
              <a:buNone/>
            </a:pPr>
            <a:r>
              <a:rPr lang="en-US" sz="2000" dirty="0"/>
              <a:t>Section 1.1</a:t>
            </a:r>
          </a:p>
          <a:p>
            <a:pPr marL="461963" indent="-342900" eaLnBrk="1" hangingPunct="1">
              <a:lnSpc>
                <a:spcPct val="85000"/>
              </a:lnSpc>
              <a:spcBef>
                <a:spcPct val="30000"/>
              </a:spcBef>
            </a:pPr>
            <a:r>
              <a:rPr lang="en-US" sz="2000" dirty="0"/>
              <a:t>Review the OSI model and the TCP/IP protocol stack and review the process of encapsulation.</a:t>
            </a:r>
          </a:p>
          <a:p>
            <a:pPr marL="461963" indent="-342900" eaLnBrk="1" hangingPunct="1">
              <a:lnSpc>
                <a:spcPct val="85000"/>
              </a:lnSpc>
              <a:spcBef>
                <a:spcPct val="30000"/>
              </a:spcBef>
            </a:pPr>
            <a:r>
              <a:rPr lang="en-US" sz="2000" dirty="0"/>
              <a:t>Discuss the key Network Characteristics:</a:t>
            </a:r>
          </a:p>
          <a:p>
            <a:pPr marL="800100" lvl="1" indent="-342900" eaLnBrk="1" hangingPunct="1">
              <a:lnSpc>
                <a:spcPct val="85000"/>
              </a:lnSpc>
              <a:spcBef>
                <a:spcPct val="30000"/>
              </a:spcBef>
              <a:buFont typeface="Courier New" panose="02070309020205020404" pitchFamily="49" charset="0"/>
              <a:buChar char="o"/>
            </a:pPr>
            <a:r>
              <a:rPr lang="en-US" sz="1600" dirty="0"/>
              <a:t>	Topology</a:t>
            </a:r>
          </a:p>
          <a:p>
            <a:pPr marL="800100" lvl="1" indent="-342900" eaLnBrk="1" hangingPunct="1">
              <a:lnSpc>
                <a:spcPct val="85000"/>
              </a:lnSpc>
              <a:spcBef>
                <a:spcPct val="30000"/>
              </a:spcBef>
              <a:buFont typeface="Courier New" panose="02070309020205020404" pitchFamily="49" charset="0"/>
              <a:buChar char="o"/>
            </a:pPr>
            <a:r>
              <a:rPr lang="en-US" sz="1600" dirty="0"/>
              <a:t>	Reliability</a:t>
            </a:r>
          </a:p>
          <a:p>
            <a:pPr marL="800100" lvl="1" indent="-342900" eaLnBrk="1" hangingPunct="1">
              <a:lnSpc>
                <a:spcPct val="85000"/>
              </a:lnSpc>
              <a:spcBef>
                <a:spcPct val="30000"/>
              </a:spcBef>
              <a:buFont typeface="Courier New" panose="02070309020205020404" pitchFamily="49" charset="0"/>
              <a:buChar char="o"/>
            </a:pPr>
            <a:r>
              <a:rPr lang="en-US" sz="1600" dirty="0"/>
              <a:t>	Scalability</a:t>
            </a:r>
          </a:p>
          <a:p>
            <a:pPr marL="800100" lvl="1" indent="-342900" eaLnBrk="1" hangingPunct="1">
              <a:lnSpc>
                <a:spcPct val="85000"/>
              </a:lnSpc>
              <a:spcBef>
                <a:spcPct val="30000"/>
              </a:spcBef>
              <a:buFont typeface="Courier New" panose="02070309020205020404" pitchFamily="49" charset="0"/>
              <a:buChar char="o"/>
            </a:pPr>
            <a:r>
              <a:rPr lang="en-US" sz="1600" dirty="0"/>
              <a:t>	Availability</a:t>
            </a:r>
          </a:p>
          <a:p>
            <a:pPr marL="800100" lvl="1" indent="-342900" eaLnBrk="1" hangingPunct="1">
              <a:lnSpc>
                <a:spcPct val="85000"/>
              </a:lnSpc>
              <a:spcBef>
                <a:spcPct val="30000"/>
              </a:spcBef>
              <a:buFont typeface="Courier New" panose="02070309020205020404" pitchFamily="49" charset="0"/>
              <a:buChar char="o"/>
            </a:pPr>
            <a:r>
              <a:rPr lang="en-US" sz="1600" dirty="0"/>
              <a:t>	Speed</a:t>
            </a:r>
          </a:p>
          <a:p>
            <a:pPr marL="800100" lvl="1" indent="-342900" eaLnBrk="1" hangingPunct="1">
              <a:lnSpc>
                <a:spcPct val="85000"/>
              </a:lnSpc>
              <a:spcBef>
                <a:spcPct val="30000"/>
              </a:spcBef>
              <a:buFont typeface="Courier New" panose="02070309020205020404" pitchFamily="49" charset="0"/>
              <a:buChar char="o"/>
            </a:pPr>
            <a:r>
              <a:rPr lang="en-US" sz="1600" dirty="0"/>
              <a:t>	Cost</a:t>
            </a:r>
          </a:p>
          <a:p>
            <a:pPr marL="800100" lvl="1" indent="-342900" eaLnBrk="1" hangingPunct="1">
              <a:lnSpc>
                <a:spcPct val="85000"/>
              </a:lnSpc>
              <a:spcBef>
                <a:spcPct val="30000"/>
              </a:spcBef>
              <a:buFont typeface="Courier New" panose="02070309020205020404" pitchFamily="49" charset="0"/>
              <a:buChar char="o"/>
            </a:pPr>
            <a:r>
              <a:rPr lang="en-US" sz="1600" dirty="0"/>
              <a:t>	Security</a:t>
            </a:r>
          </a:p>
          <a:p>
            <a:pPr marL="800100" lvl="1" indent="-342900" eaLnBrk="1" hangingPunct="1">
              <a:lnSpc>
                <a:spcPct val="85000"/>
              </a:lnSpc>
              <a:spcBef>
                <a:spcPct val="30000"/>
              </a:spcBef>
            </a:pPr>
            <a:r>
              <a:rPr lang="en-US" sz="1600" dirty="0"/>
              <a:t>	</a:t>
            </a:r>
          </a:p>
          <a:p>
            <a:pPr marL="461963" indent="-342900" eaLnBrk="1" hangingPunct="1">
              <a:lnSpc>
                <a:spcPct val="85000"/>
              </a:lnSpc>
              <a:spcBef>
                <a:spcPct val="30000"/>
              </a:spcBef>
            </a:pPr>
            <a:r>
              <a:rPr lang="en-CA" sz="2000" dirty="0"/>
              <a:t>Highlight the routers position in the OSI model and the process of encapsulation.</a:t>
            </a:r>
          </a:p>
          <a:p>
            <a:pPr marL="461963" indent="-342900" eaLnBrk="1" hangingPunct="1">
              <a:lnSpc>
                <a:spcPct val="85000"/>
              </a:lnSpc>
              <a:spcBef>
                <a:spcPct val="30000"/>
              </a:spcBef>
            </a:pPr>
            <a:r>
              <a:rPr lang="en-CA" sz="2000" dirty="0"/>
              <a:t>Emphasize that routers are specialized computers.</a:t>
            </a:r>
          </a:p>
          <a:p>
            <a:pPr marL="461963" indent="-342900" eaLnBrk="1" hangingPunct="1">
              <a:lnSpc>
                <a:spcPct val="85000"/>
              </a:lnSpc>
              <a:spcBef>
                <a:spcPct val="30000"/>
              </a:spcBef>
            </a:pPr>
            <a:r>
              <a:rPr lang="en-CA" sz="2000" dirty="0"/>
              <a:t>Emphasize the types of memory used by routers and what is stored in each.</a:t>
            </a:r>
          </a:p>
          <a:p>
            <a:pPr indent="0" eaLnBrk="1" hangingPunct="1">
              <a:lnSpc>
                <a:spcPct val="85000"/>
              </a:lnSpc>
              <a:spcBef>
                <a:spcPct val="30000"/>
              </a:spcBef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2527194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PPT-TMPLT-WHT_C">
  <a:themeElements>
    <a:clrScheme name="PPT-TMPLT-WHT_C 1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PPT-TMPLT-WHT_C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82124" tIns="41061" rIns="82124" bIns="41061" numCol="1" anchor="ctr" anchorCtr="0" compatLnSpc="1">
        <a:prstTxWarp prst="textNoShape">
          <a:avLst/>
        </a:prstTxWarp>
        <a:spAutoFit/>
      </a:bodyPr>
      <a:lstStyle>
        <a:defPPr marL="0" marR="0" indent="0" algn="ctr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82124" tIns="41061" rIns="82124" bIns="41061" numCol="1" anchor="ctr" anchorCtr="0" compatLnSpc="1">
        <a:prstTxWarp prst="textNoShape">
          <a:avLst/>
        </a:prstTxWarp>
        <a:spAutoFit/>
      </a:bodyPr>
      <a:lstStyle>
        <a:defPPr marL="0" marR="0" indent="0" algn="ctr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PT-TMPLT-WHT_C 1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83A2CF"/>
        </a:hlink>
        <a:folHlink>
          <a:srgbClr val="EFB52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etAcad-4F_PPT-WHT_060408">
  <a:themeElements>
    <a:clrScheme name="Oct_2006_Cisco White Template 1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Oct_2006_Cisco White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82124" tIns="41061" rIns="82124" bIns="41061" numCol="1" anchor="ctr" anchorCtr="0" compatLnSpc="1">
        <a:prstTxWarp prst="textNoShape">
          <a:avLst/>
        </a:prstTxWarp>
        <a:spAutoFit/>
      </a:bodyPr>
      <a:lstStyle>
        <a:defPPr marL="0" marR="0" indent="0" algn="ctr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82124" tIns="41061" rIns="82124" bIns="41061" numCol="1" anchor="ctr" anchorCtr="0" compatLnSpc="1">
        <a:prstTxWarp prst="textNoShape">
          <a:avLst/>
        </a:prstTxWarp>
        <a:spAutoFit/>
      </a:bodyPr>
      <a:lstStyle>
        <a:defPPr marL="0" marR="0" indent="0" algn="ctr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ct_2006_Cisco White Template 1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83A2CF"/>
        </a:hlink>
        <a:folHlink>
          <a:srgbClr val="EFB52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28942</TotalTime>
  <Pages>28</Pages>
  <Words>3578</Words>
  <Application>Microsoft Office PowerPoint</Application>
  <PresentationFormat>On-screen Show (4:3)</PresentationFormat>
  <Paragraphs>737</Paragraphs>
  <Slides>81</Slides>
  <Notes>80</Notes>
  <HiddenSlides>17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81</vt:i4>
      </vt:variant>
    </vt:vector>
  </HeadingPairs>
  <TitlesOfParts>
    <vt:vector size="88" baseType="lpstr">
      <vt:lpstr>ＭＳ Ｐゴシック</vt:lpstr>
      <vt:lpstr>Arial</vt:lpstr>
      <vt:lpstr>calibri</vt:lpstr>
      <vt:lpstr>Courier New</vt:lpstr>
      <vt:lpstr>Wingdings</vt:lpstr>
      <vt:lpstr>PPT-TMPLT-WHT_C</vt:lpstr>
      <vt:lpstr>NetAcad-4F_PPT-WHT_060408</vt:lpstr>
      <vt:lpstr>Instructor Materials Chapter 1: Routing Concepts</vt:lpstr>
      <vt:lpstr>Instructor Materials – Chapter 1 Planning Guide</vt:lpstr>
      <vt:lpstr>PowerPoint Presentation</vt:lpstr>
      <vt:lpstr>Chapter 1: Activities</vt:lpstr>
      <vt:lpstr>Chapter 1: Activities</vt:lpstr>
      <vt:lpstr>Chapter 1: Activities</vt:lpstr>
      <vt:lpstr>Chapter 1: Assessment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Chapter 1: Additional Help</vt:lpstr>
      <vt:lpstr>PowerPoint Presentation</vt:lpstr>
      <vt:lpstr>Chapter 1: Routing Concepts</vt:lpstr>
      <vt:lpstr>Chapter 1 - Sections &amp; Objectives</vt:lpstr>
      <vt:lpstr>1.1 Router Initial Configuration</vt:lpstr>
      <vt:lpstr>Router Functions Characteristics of a Network</vt:lpstr>
      <vt:lpstr>Router Functions Why Routing?</vt:lpstr>
      <vt:lpstr>Router Functions Routers are Computers</vt:lpstr>
      <vt:lpstr>Router Functions Routers are Computers (cont.)</vt:lpstr>
      <vt:lpstr>Router Functions Routers are Computers</vt:lpstr>
      <vt:lpstr>Router Functions Routers Interconnect Networks</vt:lpstr>
      <vt:lpstr>Router Functions Routers Choose Best Paths</vt:lpstr>
      <vt:lpstr>Router Functions Packet Forwarding Methods</vt:lpstr>
      <vt:lpstr>Connect Devices Connect to a Network</vt:lpstr>
      <vt:lpstr>Connect Devices Default Gateways</vt:lpstr>
      <vt:lpstr>Connect Devices Document Network Addressing</vt:lpstr>
      <vt:lpstr>Connect Devices Enable IP on a Host</vt:lpstr>
      <vt:lpstr>Connect Devices Enable IP on a Host</vt:lpstr>
      <vt:lpstr>Connect Devices Enable IP on a Host</vt:lpstr>
      <vt:lpstr>Connect devices Device LEDs</vt:lpstr>
      <vt:lpstr>Connect Devices Console Access</vt:lpstr>
      <vt:lpstr>Connect Devices Enable IP on a Switch</vt:lpstr>
      <vt:lpstr>Router Basic Settings Configure Router Basic Settings </vt:lpstr>
      <vt:lpstr>Router Basic Settings Configure an IPv4 Router Interface</vt:lpstr>
      <vt:lpstr>Router Basic Settings Configure an IPv6 Router Interface</vt:lpstr>
      <vt:lpstr>Router Basic Settings Configure an IPv6 Router Interface (cont.)</vt:lpstr>
      <vt:lpstr>Router Basic Settings Configure an IPv4 Loopback Interface</vt:lpstr>
      <vt:lpstr>Verify Connectivity of Directly Connected Networks Verify Interface Settings</vt:lpstr>
      <vt:lpstr>Verify Connectivity of Directly Connected Networks Verify Interface Settings (cont.)</vt:lpstr>
      <vt:lpstr>Verify Connectivity of Directly Connected Networks Verify IPv6 Interface Settings</vt:lpstr>
      <vt:lpstr>Verify Connectivity of Directly Connected Networks  Filter Show Command Output</vt:lpstr>
      <vt:lpstr>Verify Connectivity of Directly Connected Networks Command History Feature</vt:lpstr>
      <vt:lpstr>1.2 Routing Decisions</vt:lpstr>
      <vt:lpstr>Switching Packets Between Networks Router Switching Function</vt:lpstr>
      <vt:lpstr>Switching Packets Between Networks Send a Packet</vt:lpstr>
      <vt:lpstr>Switching Packets Between Networks Forward to Next Hop</vt:lpstr>
      <vt:lpstr>Switching Packets Between Networks Packet Routing</vt:lpstr>
      <vt:lpstr>Switching Packets Between Networks Reach the Destination</vt:lpstr>
      <vt:lpstr>Path Determination Routing Decisions</vt:lpstr>
      <vt:lpstr>Path Determination Best Path</vt:lpstr>
      <vt:lpstr>Path Determination Load Balancing</vt:lpstr>
      <vt:lpstr>Path Determination Administrative Distance</vt:lpstr>
      <vt:lpstr>1.3 Router Operation</vt:lpstr>
      <vt:lpstr>Analyze the Routing Table The Routing Table</vt:lpstr>
      <vt:lpstr>Analyze the Routing Table Routing Table Sources</vt:lpstr>
      <vt:lpstr>Analyze the Routing Table Routing Table Sources (cont.)</vt:lpstr>
      <vt:lpstr>Analyze the Routing Table Remote Network Routing Entries</vt:lpstr>
      <vt:lpstr>Directly Connected Routes Directly Connected Interfaces</vt:lpstr>
      <vt:lpstr>Directly Connected Routes Directly Connected Routing Table Entries</vt:lpstr>
      <vt:lpstr>Directly Connected Routes Directly Connected Example</vt:lpstr>
      <vt:lpstr>Directly Connected Routes Directly Connected IPv6 Example</vt:lpstr>
      <vt:lpstr>Statically Learned Routes Static Routes</vt:lpstr>
      <vt:lpstr>Statically Learned Routes Static Route Example</vt:lpstr>
      <vt:lpstr>Statically Learned Routes Static Route Example (cont.)</vt:lpstr>
      <vt:lpstr>Statically Learned Routes Static IPv6 Route Examples</vt:lpstr>
      <vt:lpstr>Statically Learned Routes Static IPv6 Route Examples</vt:lpstr>
      <vt:lpstr>Dynamic Routing Protocols Dynamic Routing</vt:lpstr>
      <vt:lpstr>Dynamic Routing Protocols IPv4 Routing Protocols </vt:lpstr>
      <vt:lpstr>Dynamic Routing Protocols IPv4 Dynamic Routing Examples </vt:lpstr>
      <vt:lpstr>Dynamic Routing Protocols IPv6 Routing Protocols</vt:lpstr>
      <vt:lpstr>Dynamic Routing Protocols IPv6 Dynamic Routing Examples</vt:lpstr>
      <vt:lpstr>1.4 Chapter Summary</vt:lpstr>
      <vt:lpstr>Chapter Summary Summary</vt:lpstr>
      <vt:lpstr>Section 1.1 New Terms and Commands</vt:lpstr>
      <vt:lpstr>Section 1.1 (cont.) New Terms and Commands</vt:lpstr>
      <vt:lpstr>Section 1.2 New Terms and Commands</vt:lpstr>
      <vt:lpstr>Section 1.3 New Terms and Commands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ITE PC v4.0 Chapter 1</dc:title>
  <dc:creator>Karen Alderson</dc:creator>
  <cp:lastModifiedBy>Allan Johnson</cp:lastModifiedBy>
  <cp:revision>1103</cp:revision>
  <cp:lastPrinted>1999-01-27T00:54:54Z</cp:lastPrinted>
  <dcterms:created xsi:type="dcterms:W3CDTF">2006-10-23T15:07:30Z</dcterms:created>
  <dcterms:modified xsi:type="dcterms:W3CDTF">2016-05-03T19:56:55Z</dcterms:modified>
</cp:coreProperties>
</file>